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85" r:id="rId2"/>
    <p:sldId id="259" r:id="rId3"/>
    <p:sldId id="287" r:id="rId4"/>
    <p:sldId id="302" r:id="rId5"/>
    <p:sldId id="303" r:id="rId6"/>
    <p:sldId id="304" r:id="rId7"/>
    <p:sldId id="320" r:id="rId8"/>
    <p:sldId id="322" r:id="rId9"/>
    <p:sldId id="305" r:id="rId10"/>
    <p:sldId id="323" r:id="rId11"/>
    <p:sldId id="324" r:id="rId12"/>
    <p:sldId id="341" r:id="rId13"/>
    <p:sldId id="326" r:id="rId14"/>
    <p:sldId id="327" r:id="rId15"/>
    <p:sldId id="328" r:id="rId16"/>
    <p:sldId id="329" r:id="rId17"/>
    <p:sldId id="330" r:id="rId18"/>
    <p:sldId id="331" r:id="rId19"/>
    <p:sldId id="332" r:id="rId20"/>
    <p:sldId id="333" r:id="rId21"/>
    <p:sldId id="334" r:id="rId22"/>
    <p:sldId id="335" r:id="rId23"/>
    <p:sldId id="336" r:id="rId24"/>
    <p:sldId id="337" r:id="rId25"/>
    <p:sldId id="338" r:id="rId26"/>
    <p:sldId id="339" r:id="rId27"/>
    <p:sldId id="340"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5714" autoAdjust="0"/>
  </p:normalViewPr>
  <p:slideViewPr>
    <p:cSldViewPr>
      <p:cViewPr varScale="1">
        <p:scale>
          <a:sx n="70" d="100"/>
          <a:sy n="70" d="100"/>
        </p:scale>
        <p:origin x="1320"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RDA-Terminologie:</a:t>
            </a:r>
          </a:p>
          <a:p>
            <a:r>
              <a:rPr lang="de-DE" altLang="de-DE" sz="1200" dirty="0" smtClean="0">
                <a:latin typeface="Verdana" pitchFamily="34" charset="0"/>
              </a:rPr>
              <a:t>„lokale Sakralbauten“</a:t>
            </a:r>
          </a:p>
          <a:p>
            <a:r>
              <a:rPr lang="de-DE" altLang="de-DE" sz="1200" dirty="0" smtClean="0">
                <a:latin typeface="Verdana" pitchFamily="34" charset="0"/>
              </a:rPr>
              <a:t>Gemeint sind nicht die Bauwerke, sondern die lokalen Kirchen bzw. Glaubensgemeinschaften.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Bilden Sie den bevorzugten Namen für Klöster und Stifte in normierter Form aus der </a:t>
            </a:r>
          </a:p>
          <a:p>
            <a:pPr>
              <a:spcBef>
                <a:spcPct val="0"/>
              </a:spcBef>
            </a:pPr>
            <a:r>
              <a:rPr lang="de-DE" altLang="de-DE" sz="1200" dirty="0" smtClean="0">
                <a:latin typeface="Verdana" pitchFamily="34" charset="0"/>
              </a:rPr>
              <a:t>Gattungsbezeichnung "Kloster" bzw. "Stift", ggf. dem Patrozinium und dem Ort. </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ERL zu RDA 11.2.2.26</a:t>
            </a:r>
            <a:br>
              <a:rPr lang="de-DE" altLang="de-DE" sz="1200" dirty="0" smtClean="0">
                <a:latin typeface="Verdana" pitchFamily="34" charset="0"/>
              </a:rPr>
            </a:br>
            <a:r>
              <a:rPr lang="de-DE" altLang="de-DE" sz="1200" dirty="0" smtClean="0">
                <a:latin typeface="Verdana" pitchFamily="34" charset="0"/>
              </a:rPr>
              <a:t>Nach RDA wird unterschieden, ob ein Staatsoberhaupt oder ein religiöser Würdenträger als Privatperson oder als Amtsinhaber publiziert. Ist letzteres der Fall („in offizieller Funktion handeln“), dann wird er oder sie als Organ der Körperschaft erfasst. Als letzter Bestandteil des bevorzugten Namens wird der Nachname oder der persönliche Name der Person angefügt.</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dirty="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Katholische Diözesen oder Erzdiözesen werden normiert mit „Diözese“ oder „Erzdiözese“ angegeben.</a:t>
            </a:r>
          </a:p>
          <a:p>
            <a:r>
              <a:rPr lang="de-DE" altLang="de-DE" sz="1200" dirty="0" smtClean="0">
                <a:latin typeface="Verdana" pitchFamily="34" charset="0"/>
              </a:rPr>
              <a:t>ERL 2 zu RDA 11.2.2.27 (Deshalb „Erzdiözese Mailand“ aber „</a:t>
            </a:r>
            <a:r>
              <a:rPr lang="de-DE" altLang="de-DE" sz="1200" dirty="0" err="1" smtClean="0">
                <a:latin typeface="Verdana" pitchFamily="34" charset="0"/>
              </a:rPr>
              <a:t>Diocese</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Winchester</a:t>
            </a:r>
            <a:r>
              <a:rPr lang="de-DE" altLang="de-DE" sz="1200" dirty="0" smtClean="0">
                <a:latin typeface="Verdana" pitchFamily="34" charset="0"/>
              </a:rPr>
              <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Die Normierung auf „Diözese“ und „Erzdiözese“ bei der Katholischen Kirche entspricht der derzeitigen GND-Praxis.</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Eine „Apostolische </a:t>
            </a:r>
            <a:r>
              <a:rPr lang="de-DE" altLang="de-DE" sz="1200" dirty="0" err="1" smtClean="0">
                <a:latin typeface="Verdana" pitchFamily="34" charset="0"/>
              </a:rPr>
              <a:t>Delegatur</a:t>
            </a:r>
            <a:r>
              <a:rPr lang="de-DE" altLang="de-DE" sz="1200" dirty="0" smtClean="0">
                <a:latin typeface="Verdana" pitchFamily="34" charset="0"/>
              </a:rPr>
              <a:t>“ ist eine diplomatische Gesandtschaft, die aber keinen diplomatischen Status hat.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Wenn das Land, die Region oder sonstige Ortsangabe, in dem/der der Legat aktiv ist, nicht ermittelt werden kann, fügen Sie den Namen des Legaten in kurzer Form hinzu.</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Die Übersetzung und Terminologie in RDA ist problematisch.</a:t>
            </a:r>
          </a:p>
          <a:p>
            <a:r>
              <a:rPr lang="de-DE" altLang="de-DE" sz="1200" dirty="0" smtClean="0">
                <a:latin typeface="Verdana" pitchFamily="34" charset="0"/>
              </a:rPr>
              <a:t>In RDA 11.2.2.25 werden Vertretungskörperschaften behandelt; das entspricht dem deutschen Wort „Synode“.</a:t>
            </a:r>
          </a:p>
          <a:p>
            <a:r>
              <a:rPr lang="de-DE" altLang="de-DE" sz="1200" dirty="0" smtClean="0">
                <a:latin typeface="Verdana" pitchFamily="34" charset="0"/>
              </a:rPr>
              <a:t>In RDA 11.2.2.27 werden regionale Einheiten von Religionsgemeinschaften behandelt; zu regionalen Einheiten gehören keine Synoden, da diese immer Vertretungskörperschaften sind.</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err="1" smtClean="0">
                <a:latin typeface="Verdana" pitchFamily="34" charset="0"/>
              </a:rPr>
              <a:t>Missionaries</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Charity</a:t>
            </a:r>
            <a:r>
              <a:rPr lang="de-DE" altLang="de-DE" sz="1200" dirty="0" smtClean="0">
                <a:latin typeface="Verdana" pitchFamily="34" charset="0"/>
              </a:rPr>
              <a:t>: einer von Mutter Teresa gegründeter Orden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63511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4.03.05: Normdaten: Religiöse Körperschaften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access.rdatoolkit.org/document.php?id=rdachp11-de&amp;target=rda11-3542#rda11-354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access.rdatoolkit.org/rdachp11-de_rda11-1365.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628.html" TargetMode="External"/><Relationship Id="rId7" Type="http://schemas.openxmlformats.org/officeDocument/2006/relationships/hyperlink" Target="https://wiki.dnb.de/download/attachments/90411359/EH-K-16.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18.pdf" TargetMode="External"/><Relationship Id="rId5" Type="http://schemas.openxmlformats.org/officeDocument/2006/relationships/hyperlink" Target="http://access.rdatoolkit.org/nlgpschp11_nlgps11-1772.html" TargetMode="External"/><Relationship Id="rId4" Type="http://schemas.openxmlformats.org/officeDocument/2006/relationships/hyperlink" Target="http://access.rdatoolkit.org/nlgpschp11_nlgps11-397.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iki.dnb.de/download/attachments/90411359/EH-K-16.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wiki.dnb.de/download/attachments/90411359/EH-K-17.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3233.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9/EH-K-13.pdf" TargetMode="External"/><Relationship Id="rId4" Type="http://schemas.openxmlformats.org/officeDocument/2006/relationships/hyperlink" Target="http://access.rdatoolkit.org/nlgpschp11_nlgps11-921.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document.php?id=rdachp9-de&amp;target=rda9-2548#rda9-2548"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59/EH-K-13.pdf"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934.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nlgpschp11_nlgps11-934.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3312.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498.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174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nlgpschp11_nlgps11-954.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334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download/attachments/90411359/EH-K-14.pd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en-US" b="1" dirty="0"/>
              <a:t>Vertretungskörperschaften </a:t>
            </a: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p>
          <a:p>
            <a:pPr marL="0" indent="0">
              <a:spcBef>
                <a:spcPts val="0"/>
              </a:spcBef>
              <a:buNone/>
              <a:defRPr/>
            </a:pPr>
            <a:r>
              <a:rPr lang="de-DE" altLang="en-US" dirty="0" smtClean="0"/>
              <a:t>Ist </a:t>
            </a:r>
            <a:r>
              <a:rPr lang="de-DE" altLang="en-US" dirty="0"/>
              <a:t>der Name in </a:t>
            </a:r>
            <a:r>
              <a:rPr lang="de-DE" altLang="en-US" i="1" u="sng" dirty="0"/>
              <a:t>mehreren Sprachen </a:t>
            </a:r>
            <a:r>
              <a:rPr lang="de-DE" altLang="en-US" dirty="0"/>
              <a:t>angegeben,</a:t>
            </a:r>
            <a:br>
              <a:rPr lang="de-DE" altLang="en-US" dirty="0"/>
            </a:br>
            <a:r>
              <a:rPr lang="de-DE" altLang="en-US" dirty="0"/>
              <a:t> </a:t>
            </a:r>
            <a:r>
              <a:rPr lang="de-DE" altLang="en-US" b="1" dirty="0"/>
              <a:t>-&gt;</a:t>
            </a:r>
            <a:r>
              <a:rPr lang="de-DE" altLang="en-US" dirty="0"/>
              <a:t> Wahl der Sprachform, die als erstes in der zuerst erhaltenen Ressource präsentiert wird. </a:t>
            </a:r>
          </a:p>
          <a:p>
            <a:pPr marL="0" indent="0">
              <a:spcBef>
                <a:spcPts val="0"/>
              </a:spcBef>
              <a:buNone/>
              <a:defRPr/>
            </a:pPr>
            <a:endParaRPr lang="de-DE" altLang="en-US" sz="900" dirty="0"/>
          </a:p>
          <a:p>
            <a:pPr marL="0" indent="0">
              <a:spcBef>
                <a:spcPts val="0"/>
              </a:spcBef>
              <a:buNone/>
              <a:defRPr/>
            </a:pPr>
            <a:r>
              <a:rPr lang="de-DE" altLang="en-US" sz="2000" i="1" dirty="0"/>
              <a:t>Beispiel:</a:t>
            </a:r>
          </a:p>
          <a:p>
            <a:pPr marL="0" indent="0">
              <a:spcBef>
                <a:spcPts val="0"/>
              </a:spcBef>
              <a:buNone/>
              <a:defRPr/>
            </a:pPr>
            <a:r>
              <a:rPr lang="de-DE" altLang="de-DE" sz="2000" b="1" dirty="0">
                <a:solidFill>
                  <a:srgbClr val="7030A0"/>
                </a:solidFill>
              </a:rPr>
              <a:t>Katholische Kirche. Canadian Conference </a:t>
            </a:r>
            <a:r>
              <a:rPr lang="de-DE" altLang="de-DE" sz="2000" b="1" dirty="0" err="1">
                <a:solidFill>
                  <a:srgbClr val="7030A0"/>
                </a:solidFill>
              </a:rPr>
              <a:t>of</a:t>
            </a:r>
            <a:r>
              <a:rPr lang="de-DE" altLang="de-DE" sz="2000" b="1" dirty="0">
                <a:solidFill>
                  <a:srgbClr val="7030A0"/>
                </a:solidFill>
              </a:rPr>
              <a:t> </a:t>
            </a:r>
            <a:r>
              <a:rPr lang="de-DE" altLang="de-DE" sz="2000" b="1" dirty="0" err="1">
                <a:solidFill>
                  <a:srgbClr val="7030A0"/>
                </a:solidFill>
              </a:rPr>
              <a:t>Catholic</a:t>
            </a:r>
            <a:r>
              <a:rPr lang="de-DE" altLang="de-DE" sz="2000" b="1" dirty="0">
                <a:solidFill>
                  <a:srgbClr val="7030A0"/>
                </a:solidFill>
              </a:rPr>
              <a:t> Bishops</a:t>
            </a:r>
          </a:p>
          <a:p>
            <a:pPr marL="0" indent="0">
              <a:spcBef>
                <a:spcPts val="0"/>
              </a:spcBef>
              <a:buNone/>
              <a:defRPr/>
            </a:pPr>
            <a:r>
              <a:rPr lang="de-DE" altLang="de-DE" sz="2000" b="1" dirty="0"/>
              <a:t>Zuerst </a:t>
            </a:r>
            <a:r>
              <a:rPr lang="de-DE" altLang="de-DE" sz="2000" dirty="0"/>
              <a:t>präsentierte Form des Namens in der zuerst erhaltenen </a:t>
            </a:r>
            <a:r>
              <a:rPr lang="de-DE" altLang="de-DE" sz="2000" dirty="0" smtClean="0"/>
              <a:t>Ressource</a:t>
            </a:r>
          </a:p>
          <a:p>
            <a:pPr marL="0" indent="0">
              <a:spcBef>
                <a:spcPts val="0"/>
              </a:spcBef>
              <a:buNone/>
              <a:defRPr/>
            </a:pPr>
            <a:endParaRPr lang="de-DE" altLang="de-DE" sz="2000" dirty="0"/>
          </a:p>
          <a:p>
            <a:pPr marL="0" indent="0">
              <a:spcBef>
                <a:spcPts val="0"/>
              </a:spcBef>
              <a:buNone/>
              <a:defRPr/>
            </a:pPr>
            <a:r>
              <a:rPr lang="de-DE" altLang="de-DE" sz="2000" b="1" i="1" dirty="0" smtClean="0"/>
              <a:t>nicht</a:t>
            </a:r>
            <a:r>
              <a:rPr lang="de-DE" altLang="de-DE" sz="2000" dirty="0" smtClean="0"/>
              <a:t> </a:t>
            </a:r>
            <a:endParaRPr lang="de-DE" altLang="de-DE" sz="2000" dirty="0"/>
          </a:p>
          <a:p>
            <a:pPr marL="0" indent="0">
              <a:spcBef>
                <a:spcPts val="0"/>
              </a:spcBef>
              <a:buNone/>
              <a:defRPr/>
            </a:pPr>
            <a:r>
              <a:rPr lang="de-DE" altLang="de-DE" sz="2000" b="1" dirty="0">
                <a:solidFill>
                  <a:srgbClr val="7030A0"/>
                </a:solidFill>
              </a:rPr>
              <a:t>Katholische Kirche. </a:t>
            </a:r>
            <a:r>
              <a:rPr lang="de-DE" altLang="de-DE" sz="2000" b="1" dirty="0" err="1">
                <a:solidFill>
                  <a:srgbClr val="7030A0"/>
                </a:solidFill>
              </a:rPr>
              <a:t>Conférence</a:t>
            </a:r>
            <a:r>
              <a:rPr lang="de-DE" altLang="de-DE" sz="2000" b="1" dirty="0">
                <a:solidFill>
                  <a:srgbClr val="7030A0"/>
                </a:solidFill>
              </a:rPr>
              <a:t> des </a:t>
            </a:r>
            <a:r>
              <a:rPr lang="de-DE" altLang="de-DE" sz="2000" b="1" dirty="0" err="1">
                <a:solidFill>
                  <a:srgbClr val="7030A0"/>
                </a:solidFill>
              </a:rPr>
              <a:t>évèques</a:t>
            </a:r>
            <a:r>
              <a:rPr lang="de-DE" altLang="de-DE" sz="2000" b="1" dirty="0">
                <a:solidFill>
                  <a:srgbClr val="7030A0"/>
                </a:solidFill>
              </a:rPr>
              <a:t> </a:t>
            </a:r>
            <a:r>
              <a:rPr lang="de-DE" altLang="de-DE" sz="2000" b="1" dirty="0" err="1">
                <a:solidFill>
                  <a:srgbClr val="7030A0"/>
                </a:solidFill>
              </a:rPr>
              <a:t>catholiques</a:t>
            </a:r>
            <a:r>
              <a:rPr lang="de-DE" altLang="de-DE" sz="2000" b="1" dirty="0">
                <a:solidFill>
                  <a:srgbClr val="7030A0"/>
                </a:solidFill>
              </a:rPr>
              <a:t> du Canada</a:t>
            </a:r>
          </a:p>
          <a:p>
            <a:pPr marL="0" indent="0">
              <a:spcBef>
                <a:spcPts val="0"/>
              </a:spcBef>
              <a:buNone/>
              <a:defRPr/>
            </a:pPr>
            <a:r>
              <a:rPr lang="de-DE" altLang="de-DE" sz="2000" b="1" dirty="0"/>
              <a:t>Danach</a:t>
            </a:r>
            <a:r>
              <a:rPr lang="de-DE" altLang="de-DE" sz="2000" dirty="0"/>
              <a:t> präsentierte Form in derselben Ressource</a:t>
            </a:r>
          </a:p>
          <a:p>
            <a:pPr marL="0" indent="0">
              <a:spcBef>
                <a:spcPts val="0"/>
              </a:spcBef>
              <a:buNone/>
              <a:defRPr/>
            </a:pPr>
            <a:r>
              <a:rPr lang="de-DE" altLang="de-DE" sz="2000" dirty="0" smtClean="0"/>
              <a:t>Sonstige </a:t>
            </a:r>
            <a:r>
              <a:rPr lang="de-DE" altLang="de-DE" sz="2000" dirty="0"/>
              <a:t>Sprachformen = abweichende </a:t>
            </a:r>
            <a:r>
              <a:rPr lang="de-DE" altLang="de-DE" sz="2000" dirty="0" smtClean="0"/>
              <a:t>Namen    s</a:t>
            </a:r>
            <a:r>
              <a:rPr lang="de-DE" altLang="de-DE" sz="2000" dirty="0"/>
              <a:t>. </a:t>
            </a:r>
            <a:r>
              <a:rPr lang="de-DE" altLang="de-DE" sz="2000" dirty="0">
                <a:hlinkClick r:id="rId4"/>
              </a:rPr>
              <a:t>RDA </a:t>
            </a:r>
            <a:r>
              <a:rPr lang="de-DE" altLang="de-DE" sz="2000" dirty="0" smtClean="0">
                <a:hlinkClick r:id="rId4"/>
              </a:rPr>
              <a:t>11.2.3.6</a:t>
            </a:r>
            <a:endParaRPr lang="de-DE" altLang="de-DE" sz="2000"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226760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b="1" dirty="0"/>
              <a:t>Vertretungskörperschaften </a:t>
            </a: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indent="0">
              <a:spcBef>
                <a:spcPts val="0"/>
              </a:spcBef>
              <a:buNone/>
              <a:defRPr/>
            </a:pPr>
            <a:endParaRPr lang="de-DE" altLang="en-US" u="sng" dirty="0"/>
          </a:p>
          <a:p>
            <a:pPr marL="0">
              <a:spcBef>
                <a:spcPts val="0"/>
              </a:spcBef>
              <a:buNone/>
              <a:defRPr/>
            </a:pPr>
            <a:r>
              <a:rPr lang="de-DE" altLang="de-DE" dirty="0"/>
              <a:t>Ist das Konzil usw. eine Unterabteilung eines bestimmten Bereichs der religiösen Körperschaft,</a:t>
            </a:r>
          </a:p>
          <a:p>
            <a:pPr>
              <a:spcBef>
                <a:spcPts val="0"/>
              </a:spcBef>
              <a:buNone/>
              <a:defRPr/>
            </a:pPr>
            <a:r>
              <a:rPr lang="de-DE" altLang="de-DE" b="1" dirty="0"/>
              <a:t>-&gt;</a:t>
            </a:r>
            <a:r>
              <a:rPr lang="de-DE" altLang="de-DE" dirty="0"/>
              <a:t> Erfassung unselbstständig als Unterabteilung des betreffenden Bereichs</a:t>
            </a:r>
          </a:p>
          <a:p>
            <a:pPr>
              <a:spcBef>
                <a:spcPts val="0"/>
              </a:spcBef>
              <a:buNone/>
              <a:defRPr/>
            </a:pPr>
            <a:endParaRPr lang="de-DE" altLang="de-DE" dirty="0"/>
          </a:p>
          <a:p>
            <a:pPr>
              <a:spcBef>
                <a:spcPts val="0"/>
              </a:spcBef>
              <a:buNone/>
              <a:defRPr/>
            </a:pPr>
            <a:r>
              <a:rPr lang="de-DE" altLang="de-DE" dirty="0"/>
              <a:t>Erscheint der Name in mehreren Sprachen, </a:t>
            </a:r>
          </a:p>
          <a:p>
            <a:pPr>
              <a:spcBef>
                <a:spcPts val="0"/>
              </a:spcBef>
              <a:buNone/>
              <a:defRPr/>
            </a:pPr>
            <a:r>
              <a:rPr lang="de-DE" altLang="de-DE" b="1" dirty="0"/>
              <a:t>-&gt;</a:t>
            </a:r>
            <a:r>
              <a:rPr lang="de-DE" altLang="de-DE" dirty="0"/>
              <a:t> Erfassung in der offiziellen Sprache des Bereichs:</a:t>
            </a:r>
          </a:p>
          <a:p>
            <a:pPr>
              <a:spcBef>
                <a:spcPts val="0"/>
              </a:spcBef>
              <a:buNone/>
              <a:defRPr/>
            </a:pPr>
            <a:endParaRPr lang="de-DE" altLang="de-DE" dirty="0"/>
          </a:p>
          <a:p>
            <a:pPr>
              <a:spcBef>
                <a:spcPts val="0"/>
              </a:spcBef>
              <a:buNone/>
              <a:defRPr/>
            </a:pPr>
            <a:r>
              <a:rPr lang="en-US" altLang="de-DE" b="1" dirty="0">
                <a:solidFill>
                  <a:srgbClr val="7030A0"/>
                </a:solidFill>
              </a:rPr>
              <a:t>Church of England. Diocese of Exeter. Synod</a:t>
            </a:r>
          </a:p>
          <a:p>
            <a:pPr>
              <a:spcBef>
                <a:spcPts val="0"/>
              </a:spcBef>
              <a:buNone/>
              <a:defRPr/>
            </a:pPr>
            <a:endParaRPr lang="en-US" altLang="de-DE" b="1" dirty="0">
              <a:solidFill>
                <a:srgbClr val="7030A0"/>
              </a:solidFill>
            </a:endParaRPr>
          </a:p>
          <a:p>
            <a:pPr>
              <a:spcBef>
                <a:spcPts val="0"/>
              </a:spcBef>
              <a:buNone/>
              <a:defRPr/>
            </a:pPr>
            <a:r>
              <a:rPr lang="de-DE" altLang="de-DE" dirty="0"/>
              <a:t>Gibt es mehrere offizielle Sprachen innerhalb der Gebietskörperschaft,</a:t>
            </a:r>
          </a:p>
          <a:p>
            <a:pPr>
              <a:spcBef>
                <a:spcPts val="0"/>
              </a:spcBef>
              <a:buNone/>
              <a:defRPr/>
            </a:pPr>
            <a:r>
              <a:rPr lang="de-DE" altLang="de-DE" b="1" dirty="0"/>
              <a:t>-&gt;</a:t>
            </a:r>
            <a:r>
              <a:rPr lang="de-DE" altLang="de-DE" dirty="0"/>
              <a:t> s. Bestimmungen unter </a:t>
            </a:r>
            <a:r>
              <a:rPr lang="de-DE" altLang="de-DE" b="1" dirty="0">
                <a:solidFill>
                  <a:schemeClr val="accent1">
                    <a:lumMod val="75000"/>
                  </a:schemeClr>
                </a:solidFill>
              </a:rPr>
              <a:t>RDA </a:t>
            </a:r>
            <a:r>
              <a:rPr lang="de-DE" altLang="de-DE" b="1" dirty="0">
                <a:solidFill>
                  <a:schemeClr val="accent1">
                    <a:lumMod val="75000"/>
                  </a:schemeClr>
                </a:solidFill>
                <a:hlinkClick r:id="rId4"/>
              </a:rPr>
              <a:t>11.2.2.5.2</a:t>
            </a:r>
            <a:endParaRPr lang="de-DE" alt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740321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b="1" dirty="0"/>
              <a:t>Vertretungskörperschaften </a:t>
            </a: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indent="0">
              <a:spcBef>
                <a:spcPts val="0"/>
              </a:spcBef>
              <a:buNone/>
              <a:defRPr/>
            </a:pPr>
            <a:endParaRPr lang="de-DE" altLang="en-US" u="sng" dirty="0"/>
          </a:p>
          <a:p>
            <a:pPr marL="0">
              <a:spcBef>
                <a:spcPts val="0"/>
              </a:spcBef>
              <a:buNone/>
              <a:defRPr/>
            </a:pPr>
            <a:r>
              <a:rPr lang="de-DE" altLang="en-US" sz="2000" i="1" u="sng" dirty="0">
                <a:solidFill>
                  <a:srgbClr val="000000"/>
                </a:solidFill>
              </a:rPr>
              <a:t>Beispiele für Vertretungskörperschaften eines Bereichs:</a:t>
            </a:r>
            <a:endParaRPr lang="de-DE" altLang="de-DE" sz="2000" dirty="0">
              <a:solidFill>
                <a:srgbClr val="00B0F0"/>
              </a:solidFill>
            </a:endParaRPr>
          </a:p>
          <a:p>
            <a:pPr marL="0">
              <a:spcBef>
                <a:spcPts val="0"/>
              </a:spcBef>
              <a:buNone/>
              <a:defRPr/>
            </a:pPr>
            <a:r>
              <a:rPr lang="de-DE" altLang="de-DE" sz="2000" b="1" dirty="0">
                <a:solidFill>
                  <a:srgbClr val="7030A0"/>
                </a:solidFill>
              </a:rPr>
              <a:t>Evangelische Kirche im Rheinland. Kirchenkreis Wittgenstein. Kreissynode</a:t>
            </a:r>
          </a:p>
          <a:p>
            <a:pPr marL="0">
              <a:spcBef>
                <a:spcPts val="0"/>
              </a:spcBef>
              <a:buNone/>
              <a:defRPr/>
            </a:pPr>
            <a:endParaRPr lang="de-DE" altLang="de-DE" sz="2000" b="1" dirty="0">
              <a:solidFill>
                <a:srgbClr val="7030A0"/>
              </a:solidFill>
            </a:endParaRPr>
          </a:p>
          <a:p>
            <a:pPr marL="0">
              <a:spcBef>
                <a:spcPts val="0"/>
              </a:spcBef>
              <a:buNone/>
              <a:defRPr/>
            </a:pPr>
            <a:r>
              <a:rPr lang="de-DE" altLang="de-DE" sz="2000" b="1" dirty="0" err="1">
                <a:solidFill>
                  <a:srgbClr val="7030A0"/>
                </a:solidFill>
              </a:rPr>
              <a:t>Église</a:t>
            </a:r>
            <a:r>
              <a:rPr lang="de-DE" altLang="de-DE" sz="2000" b="1" dirty="0">
                <a:solidFill>
                  <a:srgbClr val="7030A0"/>
                </a:solidFill>
              </a:rPr>
              <a:t> </a:t>
            </a:r>
            <a:r>
              <a:rPr lang="de-DE" altLang="de-DE" sz="2000" b="1" dirty="0" err="1">
                <a:solidFill>
                  <a:srgbClr val="7030A0"/>
                </a:solidFill>
              </a:rPr>
              <a:t>Réformée</a:t>
            </a:r>
            <a:r>
              <a:rPr lang="de-DE" altLang="de-DE" sz="2000" b="1" dirty="0">
                <a:solidFill>
                  <a:srgbClr val="7030A0"/>
                </a:solidFill>
              </a:rPr>
              <a:t> de France. </a:t>
            </a:r>
            <a:r>
              <a:rPr lang="de-DE" altLang="de-DE" sz="2000" b="1" dirty="0" err="1">
                <a:solidFill>
                  <a:srgbClr val="7030A0"/>
                </a:solidFill>
              </a:rPr>
              <a:t>Région</a:t>
            </a:r>
            <a:r>
              <a:rPr lang="de-DE" altLang="de-DE" sz="2000" b="1" dirty="0">
                <a:solidFill>
                  <a:srgbClr val="7030A0"/>
                </a:solidFill>
              </a:rPr>
              <a:t> Parisienne. Synode</a:t>
            </a:r>
          </a:p>
          <a:p>
            <a:pPr marL="0">
              <a:spcBef>
                <a:spcPts val="0"/>
              </a:spcBef>
              <a:buNone/>
              <a:defRPr/>
            </a:pPr>
            <a:endParaRPr lang="de-DE" altLang="de-DE" sz="2000" kern="0" dirty="0">
              <a:solidFill>
                <a:srgbClr val="000000"/>
              </a:solidFill>
              <a:latin typeface="Verdana"/>
              <a:cs typeface="Arial"/>
            </a:endParaRPr>
          </a:p>
          <a:p>
            <a:pPr marL="0">
              <a:spcBef>
                <a:spcPts val="0"/>
              </a:spcBef>
              <a:buNone/>
              <a:defRPr/>
            </a:pPr>
            <a:r>
              <a:rPr lang="de-DE" altLang="de-DE" sz="2000" b="1" kern="0" dirty="0">
                <a:solidFill>
                  <a:srgbClr val="000000"/>
                </a:solidFill>
                <a:latin typeface="Verdana"/>
                <a:cs typeface="Arial"/>
              </a:rPr>
              <a:t>PICA:</a:t>
            </a:r>
            <a:r>
              <a:rPr lang="de-DE" altLang="de-DE" sz="2000" kern="0" dirty="0">
                <a:solidFill>
                  <a:srgbClr val="000000"/>
                </a:solidFill>
                <a:latin typeface="Verdana"/>
                <a:cs typeface="Arial"/>
              </a:rPr>
              <a:t/>
            </a:r>
            <a:br>
              <a:rPr lang="de-DE" altLang="de-DE" sz="2000" kern="0" dirty="0">
                <a:solidFill>
                  <a:srgbClr val="000000"/>
                </a:solidFill>
                <a:latin typeface="Verdana"/>
                <a:cs typeface="Arial"/>
              </a:rPr>
            </a:br>
            <a:r>
              <a:rPr lang="de-DE" altLang="de-DE" sz="2000" b="1" kern="0" dirty="0">
                <a:solidFill>
                  <a:srgbClr val="000000"/>
                </a:solidFill>
                <a:latin typeface="Verdana"/>
                <a:cs typeface="Arial"/>
              </a:rPr>
              <a:t>110</a:t>
            </a:r>
            <a:r>
              <a:rPr lang="de-DE" altLang="de-DE" sz="2000" kern="0" dirty="0">
                <a:solidFill>
                  <a:srgbClr val="000000"/>
                </a:solidFill>
                <a:latin typeface="Verdana"/>
                <a:cs typeface="Arial"/>
              </a:rPr>
              <a:t> </a:t>
            </a:r>
            <a:r>
              <a:rPr lang="de-DE" altLang="de-DE" sz="2000" b="1" kern="0" dirty="0">
                <a:solidFill>
                  <a:srgbClr val="7030A0"/>
                </a:solidFill>
                <a:latin typeface="Verdana"/>
                <a:cs typeface="Arial"/>
              </a:rPr>
              <a:t>Evangelische Kirche im </a:t>
            </a:r>
            <a:r>
              <a:rPr lang="de-DE" altLang="de-DE" sz="2000" b="1" kern="0" dirty="0" err="1">
                <a:solidFill>
                  <a:srgbClr val="7030A0"/>
                </a:solidFill>
                <a:latin typeface="Verdana"/>
                <a:cs typeface="Arial"/>
              </a:rPr>
              <a:t>Rheinland</a:t>
            </a:r>
            <a:r>
              <a:rPr lang="de-DE" altLang="de-DE" sz="2000" b="1" kern="0" dirty="0" err="1">
                <a:solidFill>
                  <a:srgbClr val="000000"/>
                </a:solidFill>
                <a:latin typeface="Verdana"/>
                <a:cs typeface="Arial"/>
              </a:rPr>
              <a:t>$b</a:t>
            </a:r>
            <a:r>
              <a:rPr lang="de-DE" altLang="de-DE" sz="2000" b="1" kern="0" dirty="0" err="1">
                <a:solidFill>
                  <a:srgbClr val="7030A0"/>
                </a:solidFill>
                <a:latin typeface="Verdana"/>
                <a:cs typeface="Arial"/>
              </a:rPr>
              <a:t>Kirchenkreis</a:t>
            </a:r>
            <a:r>
              <a:rPr lang="de-DE" altLang="de-DE" sz="2000" kern="0" dirty="0">
                <a:solidFill>
                  <a:srgbClr val="000000"/>
                </a:solidFill>
                <a:latin typeface="Verdana"/>
                <a:cs typeface="Arial"/>
              </a:rPr>
              <a:t>  </a:t>
            </a:r>
          </a:p>
          <a:p>
            <a:pPr marL="0">
              <a:spcBef>
                <a:spcPts val="0"/>
              </a:spcBef>
              <a:buNone/>
              <a:defRPr/>
            </a:pPr>
            <a:r>
              <a:rPr lang="de-DE" altLang="de-DE" sz="2000" kern="0" dirty="0">
                <a:solidFill>
                  <a:srgbClr val="000000"/>
                </a:solidFill>
                <a:latin typeface="Verdana"/>
                <a:cs typeface="Arial"/>
              </a:rPr>
              <a:t>       </a:t>
            </a:r>
            <a:r>
              <a:rPr lang="de-DE" altLang="de-DE" sz="2000" b="1" kern="0" dirty="0" err="1">
                <a:solidFill>
                  <a:srgbClr val="7030A0"/>
                </a:solidFill>
                <a:latin typeface="Verdana"/>
                <a:cs typeface="Arial"/>
              </a:rPr>
              <a:t>Wittgenstein</a:t>
            </a:r>
            <a:r>
              <a:rPr lang="de-DE" altLang="de-DE" sz="2000" b="1" kern="0" dirty="0" err="1">
                <a:solidFill>
                  <a:srgbClr val="000000"/>
                </a:solidFill>
                <a:latin typeface="Verdana"/>
                <a:cs typeface="Arial"/>
              </a:rPr>
              <a:t>$b</a:t>
            </a:r>
            <a:r>
              <a:rPr lang="de-DE" altLang="de-DE" sz="2000" b="1" kern="0" dirty="0" err="1">
                <a:solidFill>
                  <a:srgbClr val="7030A0"/>
                </a:solidFill>
                <a:latin typeface="Verdana"/>
                <a:cs typeface="Arial"/>
              </a:rPr>
              <a:t>Kreissynode</a:t>
            </a:r>
            <a:endParaRPr lang="de-DE" altLang="de-DE" sz="2000" b="1" kern="0" dirty="0">
              <a:solidFill>
                <a:srgbClr val="7030A0"/>
              </a:solidFill>
              <a:latin typeface="Verdana"/>
              <a:cs typeface="Arial"/>
            </a:endParaRPr>
          </a:p>
          <a:p>
            <a:pPr marL="0">
              <a:spcBef>
                <a:spcPts val="0"/>
              </a:spcBef>
              <a:buNone/>
              <a:defRPr/>
            </a:pPr>
            <a:endParaRPr lang="de-DE" altLang="de-DE" sz="2000" b="1" kern="0" dirty="0">
              <a:solidFill>
                <a:srgbClr val="7030A0"/>
              </a:solidFill>
              <a:latin typeface="Verdana"/>
              <a:cs typeface="Arial"/>
            </a:endParaRPr>
          </a:p>
          <a:p>
            <a:pPr marL="0">
              <a:spcBef>
                <a:spcPts val="0"/>
              </a:spcBef>
              <a:buNone/>
              <a:defRPr/>
            </a:pPr>
            <a:r>
              <a:rPr lang="de-DE" altLang="de-DE" sz="2000" b="1" kern="0" dirty="0">
                <a:solidFill>
                  <a:srgbClr val="000000"/>
                </a:solidFill>
                <a:latin typeface="Verdana"/>
                <a:cs typeface="Arial"/>
              </a:rPr>
              <a:t>110</a:t>
            </a:r>
            <a:r>
              <a:rPr lang="de-DE" altLang="de-DE" sz="2000" kern="0" dirty="0">
                <a:solidFill>
                  <a:srgbClr val="000000"/>
                </a:solidFill>
                <a:latin typeface="Verdana"/>
                <a:cs typeface="Arial"/>
              </a:rPr>
              <a:t> </a:t>
            </a:r>
            <a:r>
              <a:rPr lang="fr-FR" altLang="de-DE" sz="2000" b="1" kern="0" dirty="0">
                <a:solidFill>
                  <a:srgbClr val="7030A0"/>
                </a:solidFill>
                <a:latin typeface="Verdana"/>
                <a:cs typeface="Arial"/>
              </a:rPr>
              <a:t>Église Réformée de France</a:t>
            </a:r>
            <a:r>
              <a:rPr lang="de-DE" altLang="de-DE" sz="2000" b="1" kern="0" dirty="0">
                <a:solidFill>
                  <a:srgbClr val="000000"/>
                </a:solidFill>
                <a:latin typeface="Verdana"/>
                <a:cs typeface="Arial"/>
              </a:rPr>
              <a:t>$b</a:t>
            </a:r>
            <a:r>
              <a:rPr lang="fr-FR" altLang="de-DE" sz="2000" b="1" kern="0" dirty="0">
                <a:solidFill>
                  <a:srgbClr val="7030A0"/>
                </a:solidFill>
                <a:latin typeface="Verdana"/>
                <a:cs typeface="Arial"/>
              </a:rPr>
              <a:t>Région   </a:t>
            </a:r>
          </a:p>
          <a:p>
            <a:pPr marL="0">
              <a:spcBef>
                <a:spcPts val="0"/>
              </a:spcBef>
              <a:buNone/>
              <a:defRPr/>
            </a:pPr>
            <a:r>
              <a:rPr lang="fr-FR" altLang="de-DE" sz="2000" b="1" kern="0" dirty="0">
                <a:solidFill>
                  <a:srgbClr val="7030A0"/>
                </a:solidFill>
                <a:latin typeface="Verdana"/>
                <a:cs typeface="Arial"/>
              </a:rPr>
              <a:t>        Parisienne</a:t>
            </a:r>
            <a:r>
              <a:rPr lang="de-DE" altLang="de-DE" sz="2000" b="1" kern="0" dirty="0">
                <a:solidFill>
                  <a:srgbClr val="000000"/>
                </a:solidFill>
                <a:latin typeface="Verdana"/>
                <a:cs typeface="Arial"/>
              </a:rPr>
              <a:t>$b</a:t>
            </a:r>
            <a:r>
              <a:rPr lang="fr-FR" altLang="de-DE" sz="2000" b="1" kern="0" dirty="0">
                <a:solidFill>
                  <a:srgbClr val="7030A0"/>
                </a:solidFill>
                <a:latin typeface="Verdana"/>
                <a:cs typeface="Arial"/>
              </a:rPr>
              <a:t>Synode</a:t>
            </a:r>
            <a:endParaRPr lang="de-DE" altLang="de-DE" sz="2000"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406159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 lokale Einheiten</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b="1" u="sng" dirty="0"/>
              <a:t>Lokale Kirchen usw. </a:t>
            </a:r>
            <a:r>
              <a:rPr lang="de-DE" b="1" u="sng" dirty="0" smtClean="0">
                <a:solidFill>
                  <a:schemeClr val="accent1">
                    <a:lumMod val="75000"/>
                  </a:schemeClr>
                </a:solidFill>
                <a:hlinkClick r:id="rId3"/>
              </a:rPr>
              <a:t>RDA </a:t>
            </a:r>
            <a:r>
              <a:rPr lang="de-DE" b="1" u="sng" dirty="0">
                <a:solidFill>
                  <a:schemeClr val="accent1">
                    <a:lumMod val="75000"/>
                  </a:schemeClr>
                </a:solidFill>
                <a:hlinkClick r:id="rId3"/>
              </a:rPr>
              <a:t>11.2.2.5.4</a:t>
            </a:r>
            <a:r>
              <a:rPr lang="de-DE" u="sng" dirty="0">
                <a:solidFill>
                  <a:schemeClr val="accent1">
                    <a:lumMod val="75000"/>
                  </a:schemeClr>
                </a:solidFill>
                <a:hlinkClick r:id="rId3"/>
              </a:rPr>
              <a:t> </a:t>
            </a:r>
            <a:r>
              <a:rPr lang="de-DE" u="sng" dirty="0">
                <a:solidFill>
                  <a:schemeClr val="accent1">
                    <a:lumMod val="75000"/>
                  </a:schemeClr>
                </a:solidFill>
                <a:hlinkClick r:id="rId4"/>
              </a:rPr>
              <a:t>und </a:t>
            </a:r>
            <a:r>
              <a:rPr lang="de-DE" u="sng" dirty="0" smtClean="0">
                <a:solidFill>
                  <a:schemeClr val="accent1">
                    <a:lumMod val="75000"/>
                  </a:schemeClr>
                </a:solidFill>
                <a:hlinkClick r:id="rId5"/>
              </a:rPr>
              <a:t>AWR</a:t>
            </a:r>
            <a:endParaRPr lang="de-DE" dirty="0"/>
          </a:p>
          <a:p>
            <a:pPr marL="0" indent="0">
              <a:buNone/>
              <a:defRPr/>
            </a:pPr>
            <a:r>
              <a:rPr lang="de-DE" dirty="0"/>
              <a:t>Für lokale Einheiten von Religionsgemeinschaften (z.B. Kirchgemeinden, Pfarreien, Kultusgemeinden) wird eine selbstständige, im Allgemeinen originalsprachige Namensform als bevorzugter Name gewählt. Hat sich im Deutschen eine davon abweichende Namensform fest etabliert, wird diese als bevorzugter Name gewählt. </a:t>
            </a:r>
            <a:endParaRPr lang="de-DE" dirty="0" smtClean="0"/>
          </a:p>
          <a:p>
            <a:pPr marL="0" indent="0">
              <a:buNone/>
              <a:defRPr/>
            </a:pPr>
            <a:r>
              <a:rPr lang="de-DE" sz="2000" i="1" dirty="0" smtClean="0"/>
              <a:t>Beispiele</a:t>
            </a:r>
            <a:r>
              <a:rPr lang="de-DE" sz="2000" i="1" dirty="0"/>
              <a:t>:</a:t>
            </a:r>
            <a:r>
              <a:rPr lang="de-DE" sz="2000" dirty="0"/>
              <a:t/>
            </a:r>
            <a:br>
              <a:rPr lang="de-DE" sz="2000" dirty="0"/>
            </a:br>
            <a:r>
              <a:rPr lang="de-DE" sz="2000" b="1" dirty="0" err="1">
                <a:solidFill>
                  <a:srgbClr val="7030A0"/>
                </a:solidFill>
              </a:rPr>
              <a:t>Waalse</a:t>
            </a:r>
            <a:r>
              <a:rPr lang="de-DE" sz="2000" b="1" dirty="0">
                <a:solidFill>
                  <a:srgbClr val="7030A0"/>
                </a:solidFill>
              </a:rPr>
              <a:t> </a:t>
            </a:r>
            <a:r>
              <a:rPr lang="de-DE" sz="2000" b="1" dirty="0" err="1">
                <a:solidFill>
                  <a:srgbClr val="7030A0"/>
                </a:solidFill>
              </a:rPr>
              <a:t>Hervormde</a:t>
            </a:r>
            <a:r>
              <a:rPr lang="de-DE" sz="2000" b="1" dirty="0">
                <a:solidFill>
                  <a:srgbClr val="7030A0"/>
                </a:solidFill>
              </a:rPr>
              <a:t> </a:t>
            </a:r>
            <a:r>
              <a:rPr lang="de-DE" sz="2000" b="1" dirty="0" err="1">
                <a:solidFill>
                  <a:srgbClr val="7030A0"/>
                </a:solidFill>
              </a:rPr>
              <a:t>Gemeente</a:t>
            </a:r>
            <a:r>
              <a:rPr lang="de-DE" sz="2000" b="1" dirty="0">
                <a:solidFill>
                  <a:srgbClr val="7030A0"/>
                </a:solidFill>
              </a:rPr>
              <a:t> Amsterdam</a:t>
            </a:r>
            <a:br>
              <a:rPr lang="de-DE" sz="2000" b="1" dirty="0">
                <a:solidFill>
                  <a:srgbClr val="7030A0"/>
                </a:solidFill>
              </a:rPr>
            </a:br>
            <a:r>
              <a:rPr lang="de-DE" sz="2000" b="1" dirty="0">
                <a:solidFill>
                  <a:srgbClr val="7030A0"/>
                </a:solidFill>
              </a:rPr>
              <a:t>Jüdische Gemeinde Frankfurt am Main</a:t>
            </a:r>
            <a:br>
              <a:rPr lang="de-DE" sz="2000" b="1" dirty="0">
                <a:solidFill>
                  <a:srgbClr val="7030A0"/>
                </a:solidFill>
              </a:rPr>
            </a:br>
            <a:r>
              <a:rPr lang="de-DE" sz="2000" b="1" dirty="0">
                <a:solidFill>
                  <a:srgbClr val="7030A0"/>
                </a:solidFill>
              </a:rPr>
              <a:t>Protestantische Kirchengemeinde </a:t>
            </a:r>
            <a:r>
              <a:rPr lang="de-DE" sz="2000" b="1" dirty="0" err="1">
                <a:solidFill>
                  <a:srgbClr val="7030A0"/>
                </a:solidFill>
              </a:rPr>
              <a:t>Dansenberg</a:t>
            </a:r>
            <a:r>
              <a:rPr lang="de-DE" sz="2000" b="1" dirty="0">
                <a:solidFill>
                  <a:srgbClr val="7030A0"/>
                </a:solidFill>
              </a:rPr>
              <a:t/>
            </a:r>
            <a:br>
              <a:rPr lang="de-DE" sz="2000" b="1" dirty="0">
                <a:solidFill>
                  <a:srgbClr val="7030A0"/>
                </a:solidFill>
              </a:rPr>
            </a:br>
            <a:r>
              <a:rPr lang="de-DE" sz="2000" dirty="0"/>
              <a:t> Zwischen Bauwerk und Kirchengemeinde wird unterschieden. </a:t>
            </a:r>
            <a:r>
              <a:rPr lang="de-DE" sz="2000" dirty="0">
                <a:solidFill>
                  <a:srgbClr val="000000"/>
                </a:solidFill>
              </a:rPr>
              <a:t>(</a:t>
            </a:r>
            <a:r>
              <a:rPr lang="de-DE" sz="2000" u="sng" dirty="0">
                <a:solidFill>
                  <a:schemeClr val="accent1">
                    <a:lumMod val="75000"/>
                  </a:schemeClr>
                </a:solidFill>
                <a:hlinkClick r:id="rId5"/>
              </a:rPr>
              <a:t>AWR </a:t>
            </a:r>
            <a:r>
              <a:rPr lang="de-DE" sz="2000" b="1" u="sng" dirty="0">
                <a:solidFill>
                  <a:schemeClr val="accent1">
                    <a:lumMod val="75000"/>
                  </a:schemeClr>
                </a:solidFill>
                <a:hlinkClick r:id="rId5"/>
              </a:rPr>
              <a:t>RDA 11.2.2.5.4</a:t>
            </a:r>
            <a:r>
              <a:rPr lang="de-DE" sz="2000" dirty="0">
                <a:solidFill>
                  <a:schemeClr val="accent1">
                    <a:lumMod val="75000"/>
                  </a:schemeClr>
                </a:solidFill>
                <a:hlinkClick r:id="rId5"/>
              </a:rPr>
              <a:t> </a:t>
            </a:r>
            <a:r>
              <a:rPr lang="de-DE" sz="2000" dirty="0"/>
              <a:t>und</a:t>
            </a:r>
            <a:r>
              <a:rPr lang="de-DE" sz="2000" dirty="0">
                <a:solidFill>
                  <a:srgbClr val="00B0F0"/>
                </a:solidFill>
              </a:rPr>
              <a:t> </a:t>
            </a:r>
            <a:r>
              <a:rPr lang="de-DE" sz="2000" dirty="0">
                <a:solidFill>
                  <a:schemeClr val="accent1">
                    <a:lumMod val="75000"/>
                  </a:schemeClr>
                </a:solidFill>
                <a:hlinkClick r:id="rId6"/>
              </a:rPr>
              <a:t>EH-K-18</a:t>
            </a:r>
            <a:r>
              <a:rPr lang="de-DE" sz="2000" dirty="0">
                <a:solidFill>
                  <a:srgbClr val="000000"/>
                </a:solidFill>
              </a:rPr>
              <a:t>) </a:t>
            </a:r>
            <a:r>
              <a:rPr lang="de-DE" sz="2000" dirty="0" smtClean="0">
                <a:solidFill>
                  <a:srgbClr val="000000"/>
                </a:solidFill>
              </a:rPr>
              <a:t>                </a:t>
            </a:r>
            <a:r>
              <a:rPr lang="de-DE" altLang="de-DE" sz="2000" dirty="0" smtClean="0"/>
              <a:t>vgl</a:t>
            </a:r>
            <a:r>
              <a:rPr lang="de-DE" altLang="de-DE" sz="2000" dirty="0"/>
              <a:t>. </a:t>
            </a:r>
            <a:r>
              <a:rPr lang="de-DE" altLang="de-DE" sz="2000" dirty="0">
                <a:hlinkClick r:id="rId7"/>
              </a:rPr>
              <a:t>EH-K-16</a:t>
            </a:r>
            <a:endParaRPr lang="de-DE" altLang="de-DE" sz="2000"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809606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Katholische Kirche - Territorialpfarreien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b="1" dirty="0" smtClean="0"/>
              <a:t>Bevorzugter </a:t>
            </a:r>
            <a:r>
              <a:rPr lang="de-DE" b="1" dirty="0"/>
              <a:t>Name </a:t>
            </a:r>
            <a:r>
              <a:rPr lang="de-DE" dirty="0"/>
              <a:t>(= gebräuchlicher Name</a:t>
            </a:r>
            <a:r>
              <a:rPr lang="de-DE" dirty="0" smtClean="0"/>
              <a:t>)</a:t>
            </a:r>
            <a:r>
              <a:rPr lang="de-DE" u="sng" dirty="0">
                <a:solidFill>
                  <a:schemeClr val="accent1">
                    <a:lumMod val="75000"/>
                  </a:schemeClr>
                </a:solidFill>
                <a:hlinkClick r:id="rId3"/>
              </a:rPr>
              <a:t> AWR zu </a:t>
            </a:r>
            <a:r>
              <a:rPr lang="de-DE" b="1" u="sng" dirty="0">
                <a:solidFill>
                  <a:schemeClr val="accent1">
                    <a:lumMod val="75000"/>
                  </a:schemeClr>
                </a:solidFill>
                <a:hlinkClick r:id="rId3"/>
              </a:rPr>
              <a:t>RDA 11.2.2.5.4 </a:t>
            </a:r>
            <a:endParaRPr lang="de-DE" b="1" u="sng" dirty="0">
              <a:solidFill>
                <a:schemeClr val="accent1">
                  <a:lumMod val="75000"/>
                </a:schemeClr>
              </a:solidFill>
            </a:endParaRPr>
          </a:p>
          <a:p>
            <a:pPr>
              <a:spcBef>
                <a:spcPts val="0"/>
              </a:spcBef>
              <a:defRPr/>
            </a:pPr>
            <a:r>
              <a:rPr lang="de-DE" dirty="0" smtClean="0"/>
              <a:t>die </a:t>
            </a:r>
            <a:r>
              <a:rPr lang="de-DE" dirty="0"/>
              <a:t>normierte Form mit der Bezeichnung Pfarrei (in Österreich: Pfarre) </a:t>
            </a:r>
            <a:br>
              <a:rPr lang="de-DE" dirty="0"/>
            </a:br>
            <a:r>
              <a:rPr lang="de-DE" dirty="0"/>
              <a:t>bzw. den fremdsprachigen Entsprechungen,</a:t>
            </a:r>
          </a:p>
          <a:p>
            <a:pPr>
              <a:spcBef>
                <a:spcPts val="0"/>
              </a:spcBef>
              <a:defRPr/>
            </a:pPr>
            <a:r>
              <a:rPr lang="de-DE" dirty="0"/>
              <a:t>das Pfarrpatronat (Kirchenpatronat, Patrozinium) und </a:t>
            </a:r>
          </a:p>
          <a:p>
            <a:pPr>
              <a:spcBef>
                <a:spcPts val="0"/>
              </a:spcBef>
              <a:defRPr/>
            </a:pPr>
            <a:r>
              <a:rPr lang="de-DE" dirty="0"/>
              <a:t>die von der Institution selbst verwendete </a:t>
            </a:r>
            <a:r>
              <a:rPr lang="de-DE" dirty="0" smtClean="0"/>
              <a:t>Ortsangabe</a:t>
            </a:r>
          </a:p>
          <a:p>
            <a:pPr marL="0" indent="0">
              <a:spcBef>
                <a:spcPts val="0"/>
              </a:spcBef>
              <a:buNone/>
              <a:defRPr/>
            </a:pPr>
            <a:r>
              <a:rPr lang="de-DE" sz="2000" i="1" dirty="0" smtClean="0"/>
              <a:t>Beispiele</a:t>
            </a:r>
            <a:r>
              <a:rPr lang="de-DE" sz="2000" i="1" dirty="0"/>
              <a:t>:</a:t>
            </a:r>
          </a:p>
          <a:p>
            <a:pPr>
              <a:spcBef>
                <a:spcPts val="0"/>
              </a:spcBef>
              <a:spcAft>
                <a:spcPts val="600"/>
              </a:spcAft>
              <a:buNone/>
              <a:defRPr/>
            </a:pPr>
            <a:r>
              <a:rPr lang="de-DE" altLang="de-DE" sz="2000" b="1" dirty="0">
                <a:solidFill>
                  <a:srgbClr val="7030A0"/>
                </a:solidFill>
              </a:rPr>
              <a:t>Pfarrei St. Gallus </a:t>
            </a:r>
            <a:r>
              <a:rPr lang="de-DE" altLang="de-DE" sz="2000" b="1" dirty="0" err="1">
                <a:solidFill>
                  <a:srgbClr val="7030A0"/>
                </a:solidFill>
              </a:rPr>
              <a:t>Büron</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Pfarrei Sankt Stephanus </a:t>
            </a:r>
            <a:r>
              <a:rPr lang="de-DE" altLang="de-DE" sz="2000" b="1" dirty="0" err="1">
                <a:solidFill>
                  <a:srgbClr val="7030A0"/>
                </a:solidFill>
              </a:rPr>
              <a:t>Polch</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 </a:t>
            </a:r>
            <a:r>
              <a:rPr lang="de-DE" altLang="de-DE" sz="2000" b="1" dirty="0" err="1">
                <a:solidFill>
                  <a:srgbClr val="7030A0"/>
                </a:solidFill>
              </a:rPr>
              <a:t>Mariahilf</a:t>
            </a:r>
            <a:r>
              <a:rPr lang="de-DE" altLang="de-DE" sz="2000" b="1" dirty="0">
                <a:solidFill>
                  <a:srgbClr val="7030A0"/>
                </a:solidFill>
              </a:rPr>
              <a:t> Innsbruck</a:t>
            </a:r>
          </a:p>
          <a:p>
            <a:pPr>
              <a:spcBef>
                <a:spcPts val="0"/>
              </a:spcBef>
              <a:spcAft>
                <a:spcPts val="600"/>
              </a:spcAft>
              <a:buNone/>
              <a:defRPr/>
            </a:pPr>
            <a:r>
              <a:rPr lang="de-DE" altLang="de-DE" sz="2000" b="1" dirty="0">
                <a:solidFill>
                  <a:srgbClr val="7030A0"/>
                </a:solidFill>
              </a:rPr>
              <a:t>Pfarrei Zum Guten Hirten </a:t>
            </a:r>
            <a:r>
              <a:rPr lang="de-DE" altLang="de-DE" sz="2000" b="1" dirty="0" err="1">
                <a:solidFill>
                  <a:srgbClr val="7030A0"/>
                </a:solidFill>
              </a:rPr>
              <a:t>Köngen-Unterensingen</a:t>
            </a:r>
            <a:endParaRPr lang="de-DE" altLang="de-DE" sz="2000" b="1" dirty="0">
              <a:solidFill>
                <a:srgbClr val="7030A0"/>
              </a:solidFill>
            </a:endParaRPr>
          </a:p>
          <a:p>
            <a:pPr>
              <a:spcBef>
                <a:spcPts val="0"/>
              </a:spcBef>
              <a:buNone/>
              <a:defRPr/>
            </a:pPr>
            <a:r>
              <a:rPr lang="de-DE" altLang="de-DE" sz="2000" b="1" dirty="0" err="1">
                <a:solidFill>
                  <a:srgbClr val="7030A0"/>
                </a:solidFill>
              </a:rPr>
              <a:t>Parrocchia</a:t>
            </a:r>
            <a:r>
              <a:rPr lang="de-DE" altLang="de-DE" sz="2000" b="1" dirty="0">
                <a:solidFill>
                  <a:srgbClr val="7030A0"/>
                </a:solidFill>
              </a:rPr>
              <a:t> S. </a:t>
            </a:r>
            <a:r>
              <a:rPr lang="de-DE" altLang="de-DE" sz="2000" b="1" dirty="0" err="1">
                <a:solidFill>
                  <a:srgbClr val="7030A0"/>
                </a:solidFill>
              </a:rPr>
              <a:t>Prassede</a:t>
            </a:r>
            <a:r>
              <a:rPr lang="de-DE" altLang="de-DE" sz="2000" b="1" dirty="0">
                <a:solidFill>
                  <a:srgbClr val="7030A0"/>
                </a:solidFill>
              </a:rPr>
              <a:t> </a:t>
            </a:r>
            <a:r>
              <a:rPr lang="de-DE" altLang="de-DE" sz="2000" b="1" dirty="0" err="1" smtClean="0">
                <a:solidFill>
                  <a:srgbClr val="7030A0"/>
                </a:solidFill>
              </a:rPr>
              <a:t>Todi</a:t>
            </a:r>
            <a:r>
              <a:rPr lang="de-DE" altLang="de-DE" sz="2000" dirty="0" smtClean="0">
                <a:solidFill>
                  <a:prstClr val="black"/>
                </a:solidFill>
              </a:rPr>
              <a:t>                                vgl</a:t>
            </a:r>
            <a:r>
              <a:rPr lang="de-DE" altLang="de-DE" sz="2000" dirty="0">
                <a:solidFill>
                  <a:prstClr val="black"/>
                </a:solidFill>
              </a:rPr>
              <a:t>. </a:t>
            </a:r>
            <a:r>
              <a:rPr lang="de-DE" altLang="de-DE" sz="2000" dirty="0">
                <a:solidFill>
                  <a:prstClr val="black"/>
                </a:solidFill>
                <a:hlinkClick r:id="rId4"/>
              </a:rPr>
              <a:t>EH-K-16</a:t>
            </a:r>
            <a:endParaRPr lang="de-DE" altLang="de-DE" sz="2000"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031771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Klöster und Stifte</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b="1" dirty="0" smtClean="0"/>
              <a:t>Bevorzugter </a:t>
            </a:r>
            <a:r>
              <a:rPr lang="de-DE" b="1" dirty="0"/>
              <a:t>Name </a:t>
            </a:r>
            <a:r>
              <a:rPr lang="de-DE" dirty="0"/>
              <a:t>(= gebräuchlicher Name</a:t>
            </a:r>
            <a:r>
              <a:rPr lang="de-DE" dirty="0" smtClean="0"/>
              <a:t>)</a:t>
            </a:r>
            <a:r>
              <a:rPr lang="de-DE" u="sng" dirty="0">
                <a:solidFill>
                  <a:srgbClr val="4F81BD">
                    <a:lumMod val="75000"/>
                  </a:srgbClr>
                </a:solidFill>
                <a:hlinkClick r:id="rId3"/>
              </a:rPr>
              <a:t> AWR zu </a:t>
            </a:r>
            <a:r>
              <a:rPr lang="de-DE" b="1" u="sng" dirty="0">
                <a:solidFill>
                  <a:srgbClr val="4F81BD">
                    <a:lumMod val="75000"/>
                  </a:srgbClr>
                </a:solidFill>
                <a:hlinkClick r:id="rId3"/>
              </a:rPr>
              <a:t>RDA 11.2.2.5.4 </a:t>
            </a:r>
            <a:endParaRPr lang="de-DE" b="1" u="sng" dirty="0">
              <a:solidFill>
                <a:srgbClr val="4F81BD">
                  <a:lumMod val="75000"/>
                </a:srgbClr>
              </a:solidFill>
            </a:endParaRPr>
          </a:p>
          <a:p>
            <a:pPr>
              <a:defRPr/>
            </a:pPr>
            <a:r>
              <a:rPr lang="de-DE" dirty="0" smtClean="0"/>
              <a:t>die </a:t>
            </a:r>
            <a:r>
              <a:rPr lang="de-DE" dirty="0"/>
              <a:t>normierte Form aus der Gattungsbezeichnung „Kloster“ bzw. „Stift“; wenn mehrere Klöster bzw. Stifte an einem Ort sind folgt das Patrozinium; im anderen Falle folgt sofort der Ort. </a:t>
            </a:r>
            <a:endParaRPr lang="de-DE" dirty="0" smtClean="0"/>
          </a:p>
          <a:p>
            <a:pPr>
              <a:defRPr/>
            </a:pPr>
            <a:endParaRPr lang="de-DE" dirty="0"/>
          </a:p>
          <a:p>
            <a:pPr marL="0" indent="0">
              <a:buNone/>
              <a:defRPr/>
            </a:pPr>
            <a:r>
              <a:rPr lang="de-DE" altLang="de-DE" sz="2000" i="1" dirty="0">
                <a:solidFill>
                  <a:srgbClr val="000000"/>
                </a:solidFill>
              </a:rPr>
              <a:t>Beispiele ein Kloster bzw. Stift am Ort:</a:t>
            </a:r>
          </a:p>
          <a:p>
            <a:pPr marL="0" indent="0">
              <a:buNone/>
              <a:defRPr/>
            </a:pPr>
            <a:r>
              <a:rPr lang="de-DE" altLang="de-DE" sz="2000" b="1" dirty="0">
                <a:solidFill>
                  <a:srgbClr val="7030A0"/>
                </a:solidFill>
              </a:rPr>
              <a:t>Stift Hameln</a:t>
            </a:r>
          </a:p>
          <a:p>
            <a:pPr marL="0" indent="0">
              <a:buNone/>
              <a:defRPr/>
            </a:pPr>
            <a:r>
              <a:rPr lang="de-DE" altLang="de-DE" sz="2000" b="1" dirty="0">
                <a:solidFill>
                  <a:srgbClr val="7030A0"/>
                </a:solidFill>
              </a:rPr>
              <a:t>Kloster </a:t>
            </a:r>
            <a:r>
              <a:rPr lang="de-DE" altLang="de-DE" sz="2000" b="1" dirty="0" err="1">
                <a:solidFill>
                  <a:srgbClr val="7030A0"/>
                </a:solidFill>
              </a:rPr>
              <a:t>Montecassino</a:t>
            </a:r>
            <a:endParaRPr lang="de-DE" altLang="de-DE" sz="2000" b="1" dirty="0">
              <a:solidFill>
                <a:srgbClr val="7030A0"/>
              </a:solidFill>
            </a:endParaRPr>
          </a:p>
          <a:p>
            <a:pPr marL="0" indent="0">
              <a:buNone/>
              <a:defRPr/>
            </a:pPr>
            <a:endParaRPr lang="de-DE" altLang="de-DE" sz="2000" b="1" dirty="0">
              <a:solidFill>
                <a:srgbClr val="7030A0"/>
              </a:solidFill>
            </a:endParaRPr>
          </a:p>
          <a:p>
            <a:pPr marL="0" indent="0">
              <a:buNone/>
              <a:defRPr/>
            </a:pPr>
            <a:r>
              <a:rPr lang="de-DE" altLang="de-DE" sz="2000" i="1" dirty="0"/>
              <a:t>Beispiele mehrere Klöster bzw. Stifte am Ort:</a:t>
            </a:r>
          </a:p>
          <a:p>
            <a:pPr marL="0" indent="0">
              <a:buNone/>
              <a:defRPr/>
            </a:pPr>
            <a:r>
              <a:rPr lang="de-DE" altLang="de-DE" sz="2000" b="1" dirty="0">
                <a:solidFill>
                  <a:srgbClr val="7030A0"/>
                </a:solidFill>
              </a:rPr>
              <a:t>Kloster Sankt </a:t>
            </a:r>
            <a:r>
              <a:rPr lang="de-DE" altLang="de-DE" sz="2000" b="1" dirty="0" err="1">
                <a:solidFill>
                  <a:srgbClr val="7030A0"/>
                </a:solidFill>
              </a:rPr>
              <a:t>Emmeran</a:t>
            </a:r>
            <a:r>
              <a:rPr lang="de-DE" altLang="de-DE" sz="2000" b="1" dirty="0">
                <a:solidFill>
                  <a:srgbClr val="7030A0"/>
                </a:solidFill>
              </a:rPr>
              <a:t> Regensburg</a:t>
            </a:r>
          </a:p>
          <a:p>
            <a:pPr marL="0" indent="0">
              <a:buNone/>
              <a:defRPr/>
            </a:pPr>
            <a:r>
              <a:rPr lang="de-DE" altLang="de-DE" sz="2000" b="1" dirty="0">
                <a:solidFill>
                  <a:srgbClr val="7030A0"/>
                </a:solidFill>
              </a:rPr>
              <a:t>Stift St. Stephan Mainz                                </a:t>
            </a:r>
            <a:r>
              <a:rPr lang="de-DE" altLang="de-DE" sz="2000" b="1" dirty="0" smtClean="0">
                <a:solidFill>
                  <a:srgbClr val="7030A0"/>
                </a:solidFill>
              </a:rPr>
              <a:t>     </a:t>
            </a:r>
            <a:r>
              <a:rPr lang="de-DE" altLang="de-DE" sz="2000" dirty="0">
                <a:solidFill>
                  <a:srgbClr val="000000"/>
                </a:solidFill>
              </a:rPr>
              <a:t>vgl. </a:t>
            </a:r>
            <a:r>
              <a:rPr lang="de-DE" altLang="de-DE" sz="2000" dirty="0">
                <a:solidFill>
                  <a:srgbClr val="000000"/>
                </a:solidFill>
                <a:hlinkClick r:id="rId4"/>
              </a:rPr>
              <a:t>EH-K-17</a:t>
            </a:r>
            <a:endParaRPr lang="de-DE" altLang="de-DE" sz="2000" dirty="0">
              <a:solidFill>
                <a:srgbClr val="000000"/>
              </a:solidFill>
            </a:endParaRPr>
          </a:p>
        </p:txBody>
      </p:sp>
      <p:sp>
        <p:nvSpPr>
          <p:cNvPr id="4" name="Fußzeilenplatzhalter 3"/>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447574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b="1" dirty="0" smtClean="0"/>
              <a:t>Päpste</a:t>
            </a:r>
            <a:r>
              <a:rPr lang="de-DE" altLang="de-DE" b="1" dirty="0"/>
              <a:t>, Bischöfe, Rabbis, Mullahs, Patriarchen usw</a:t>
            </a:r>
            <a:r>
              <a:rPr lang="de-DE" altLang="de-DE" b="1" dirty="0" smtClean="0"/>
              <a:t>.</a:t>
            </a:r>
          </a:p>
          <a:p>
            <a:pPr marL="0" indent="0">
              <a:spcBef>
                <a:spcPts val="600"/>
              </a:spcBef>
              <a:buNone/>
              <a:defRPr/>
            </a:pPr>
            <a:r>
              <a:rPr lang="de-DE" altLang="de-DE" b="1" u="sng" dirty="0">
                <a:solidFill>
                  <a:schemeClr val="accent1">
                    <a:lumMod val="75000"/>
                  </a:schemeClr>
                </a:solidFill>
                <a:hlinkClick r:id="rId3"/>
              </a:rPr>
              <a:t>RDA 11.2.2.26 </a:t>
            </a:r>
            <a:r>
              <a:rPr lang="de-DE" altLang="de-DE" u="sng" dirty="0">
                <a:solidFill>
                  <a:schemeClr val="accent1">
                    <a:lumMod val="75000"/>
                  </a:schemeClr>
                </a:solidFill>
                <a:hlinkClick r:id="rId4"/>
              </a:rPr>
              <a:t>und ERL</a:t>
            </a:r>
            <a:endParaRPr lang="de-DE" altLang="de-DE" u="sng" dirty="0">
              <a:solidFill>
                <a:schemeClr val="accent1">
                  <a:lumMod val="75000"/>
                </a:schemeClr>
              </a:solidFill>
            </a:endParaRPr>
          </a:p>
          <a:p>
            <a:pPr marL="0" indent="0">
              <a:spcBef>
                <a:spcPts val="600"/>
              </a:spcBef>
              <a:buNone/>
              <a:defRPr/>
            </a:pPr>
            <a:r>
              <a:rPr lang="de-DE" altLang="de-DE" dirty="0"/>
              <a:t>Wenn ein religiöser Würdenträger (z. B. Bischof, Abt, Rabbi, Synodalpräsident, Mullah, Patriarch, Papst) in amtlicher Funktion Verfasser einer Veröffentlichung ist, wird er in der </a:t>
            </a:r>
            <a:r>
              <a:rPr lang="de-DE" altLang="de-DE" b="1" dirty="0"/>
              <a:t>Formalerschließung</a:t>
            </a:r>
            <a:r>
              <a:rPr lang="de-DE" altLang="de-DE" dirty="0"/>
              <a:t> unselbstständig als Organ der religiösen Körperschaft erfasst.  </a:t>
            </a:r>
            <a:br>
              <a:rPr lang="de-DE" altLang="de-DE" dirty="0"/>
            </a:br>
            <a:r>
              <a:rPr lang="de-DE" altLang="de-DE" dirty="0"/>
              <a:t>Die </a:t>
            </a:r>
            <a:r>
              <a:rPr lang="de-DE" altLang="de-DE" b="1" dirty="0"/>
              <a:t>Sacherschließung</a:t>
            </a:r>
            <a:r>
              <a:rPr lang="de-DE" altLang="de-DE" dirty="0"/>
              <a:t> verwendet ausschließlich den Datensatz für die Person. </a:t>
            </a:r>
          </a:p>
          <a:p>
            <a:pPr>
              <a:spcBef>
                <a:spcPct val="70000"/>
              </a:spcBef>
              <a:buNone/>
              <a:defRPr/>
            </a:pPr>
            <a:endParaRPr lang="de-DE" altLang="de-DE" sz="2000" b="1" dirty="0">
              <a:solidFill>
                <a:srgbClr val="7030A0"/>
              </a:solidFill>
            </a:endParaRPr>
          </a:p>
          <a:p>
            <a:pPr marL="0" indent="0">
              <a:buNone/>
              <a:defRPr/>
            </a:pP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5"/>
              </a:rPr>
              <a:t>EH-K-13</a:t>
            </a:r>
            <a:endParaRPr lang="de-DE" altLang="de-DE" sz="2000" dirty="0">
              <a:solidFill>
                <a:srgbClr val="000000"/>
              </a:solidFill>
            </a:endParaRPr>
          </a:p>
          <a:p>
            <a:pPr marL="0" indent="0">
              <a:buNone/>
              <a:defRPr/>
            </a:pPr>
            <a:endParaRPr lang="de-DE" altLang="de-DE" dirty="0">
              <a:solidFill>
                <a:srgbClr val="000000"/>
              </a:solidFill>
            </a:endParaRPr>
          </a:p>
        </p:txBody>
      </p:sp>
      <p:sp>
        <p:nvSpPr>
          <p:cNvPr id="4" name="Fußzeilenplatzhalter 3"/>
          <p:cNvSpPr>
            <a:spLocks noGrp="1"/>
          </p:cNvSpPr>
          <p:nvPr>
            <p:ph type="ftr" sz="quarter" idx="14"/>
          </p:nvPr>
        </p:nvSpPr>
        <p:spPr>
          <a:xfrm>
            <a:off x="467544" y="6376243"/>
            <a:ext cx="8064896"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98343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b="1" dirty="0" smtClean="0"/>
              <a:t>Päpste</a:t>
            </a:r>
            <a:r>
              <a:rPr lang="de-DE" altLang="de-DE" b="1" dirty="0"/>
              <a:t>, Bischöfe, Rabbis, Mullahs, Patriarchen usw</a:t>
            </a:r>
            <a:r>
              <a:rPr lang="de-DE" altLang="de-DE" b="1" dirty="0" smtClean="0"/>
              <a:t>.</a:t>
            </a:r>
          </a:p>
          <a:p>
            <a:pPr marL="0" indent="0">
              <a:spcBef>
                <a:spcPts val="0"/>
              </a:spcBef>
              <a:buNone/>
              <a:defRPr/>
            </a:pPr>
            <a:r>
              <a:rPr lang="de-DE" dirty="0"/>
              <a:t>Einzelheiten und Darstellung nach RDA</a:t>
            </a:r>
          </a:p>
          <a:p>
            <a:pPr>
              <a:spcBef>
                <a:spcPts val="0"/>
              </a:spcBef>
              <a:defRPr/>
            </a:pPr>
            <a:r>
              <a:rPr lang="de-DE" dirty="0"/>
              <a:t>zusammenfassende Angabe der Jahre der Amtszeit </a:t>
            </a:r>
          </a:p>
          <a:p>
            <a:pPr>
              <a:spcBef>
                <a:spcPts val="0"/>
              </a:spcBef>
              <a:defRPr/>
            </a:pPr>
            <a:r>
              <a:rPr lang="de-DE" dirty="0"/>
              <a:t>Namen der Person in Kurzform und in der Sprache des bevorzugten Namens dieser Person (Päpste: gemäß der Form nach </a:t>
            </a:r>
            <a:r>
              <a:rPr lang="de-DE" dirty="0">
                <a:hlinkClick r:id="rId3"/>
              </a:rPr>
              <a:t>RDA 9.2.2.18</a:t>
            </a:r>
            <a:r>
              <a:rPr lang="de-DE" dirty="0"/>
              <a:t>)</a:t>
            </a:r>
          </a:p>
          <a:p>
            <a:pPr marL="0" indent="0">
              <a:spcBef>
                <a:spcPts val="0"/>
              </a:spcBef>
              <a:buNone/>
              <a:defRPr/>
            </a:pPr>
            <a:r>
              <a:rPr lang="de-DE" dirty="0" smtClean="0"/>
              <a:t>-&gt; </a:t>
            </a:r>
            <a:r>
              <a:rPr lang="de-DE" dirty="0"/>
              <a:t>Beide Elemente: Trennung durch Spatium, Doppelpunkt, Spatium</a:t>
            </a:r>
            <a:br>
              <a:rPr lang="de-DE" dirty="0"/>
            </a:br>
            <a:r>
              <a:rPr lang="de-DE" dirty="0"/>
              <a:t>-&gt; Anzeige gemäß RDA: in runden Klammern</a:t>
            </a:r>
          </a:p>
          <a:p>
            <a:pPr marL="0" indent="0">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Papst </a:t>
            </a:r>
            <a:r>
              <a:rPr lang="de-DE" altLang="de-DE" sz="2000" b="1" dirty="0">
                <a:solidFill>
                  <a:srgbClr val="FF0000"/>
                </a:solidFill>
              </a:rPr>
              <a:t>(1978-2005 : Johannes Paul II.)</a:t>
            </a:r>
          </a:p>
          <a:p>
            <a:pPr>
              <a:spcBef>
                <a:spcPct val="0"/>
              </a:spcBef>
              <a:buNone/>
              <a:defRPr/>
            </a:pPr>
            <a:r>
              <a:rPr lang="de-DE" altLang="de-DE" sz="2000" b="1" dirty="0">
                <a:solidFill>
                  <a:srgbClr val="7030A0"/>
                </a:solidFill>
              </a:rPr>
              <a:t>Evangelische Kirche in Deutschland. Rat </a:t>
            </a:r>
            <a:r>
              <a:rPr lang="de-DE" altLang="de-DE" sz="2000" b="1" dirty="0">
                <a:solidFill>
                  <a:srgbClr val="FF0000"/>
                </a:solidFill>
              </a:rPr>
              <a:t>(2003-2009 : Huber</a:t>
            </a:r>
            <a:r>
              <a:rPr lang="de-DE" altLang="de-DE" sz="2000" b="1" dirty="0" smtClean="0">
                <a:solidFill>
                  <a:srgbClr val="FF0000"/>
                </a:solidFill>
              </a:rPr>
              <a:t>)</a:t>
            </a: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EH-K-13</a:t>
            </a:r>
            <a:endParaRPr lang="de-DE" altLang="de-DE" sz="2000" dirty="0">
              <a:solidFill>
                <a:srgbClr val="000000"/>
              </a:solidFill>
            </a:endParaRPr>
          </a:p>
          <a:p>
            <a:pPr marL="0" indent="0">
              <a:buNone/>
              <a:defRPr/>
            </a:pPr>
            <a:endParaRPr lang="de-DE" dirty="0">
              <a:latin typeface="Arial"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22950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spcBef>
                <a:spcPct val="0"/>
              </a:spcBef>
              <a:buNone/>
              <a:defRPr/>
            </a:pPr>
            <a:r>
              <a:rPr lang="de-DE" altLang="de-DE" sz="2000" i="1" dirty="0"/>
              <a:t>Beispiele der Formalerschließung:</a:t>
            </a:r>
          </a:p>
          <a:p>
            <a:pPr marL="0" indent="0">
              <a:spcBef>
                <a:spcPct val="0"/>
              </a:spcBef>
              <a:buNone/>
              <a:defRPr/>
            </a:pPr>
            <a:r>
              <a:rPr lang="de-DE" altLang="de-DE" sz="2000" b="1" dirty="0">
                <a:solidFill>
                  <a:srgbClr val="7030A0"/>
                </a:solidFill>
              </a:rPr>
              <a:t>Katholische Kirche. Papst</a:t>
            </a:r>
            <a:r>
              <a:rPr lang="de-DE" altLang="de-DE" sz="2000" dirty="0"/>
              <a:t> </a:t>
            </a:r>
            <a:r>
              <a:rPr lang="de-DE" altLang="de-DE" sz="2000" dirty="0">
                <a:solidFill>
                  <a:srgbClr val="FF0000"/>
                </a:solidFill>
              </a:rPr>
              <a:t>(</a:t>
            </a:r>
            <a:r>
              <a:rPr lang="de-DE" altLang="de-DE" sz="2000" b="1" dirty="0">
                <a:solidFill>
                  <a:srgbClr val="FF0000"/>
                </a:solidFill>
              </a:rPr>
              <a:t>2005-2013</a:t>
            </a:r>
            <a:r>
              <a:rPr lang="de-DE" altLang="de-DE" sz="2000" dirty="0">
                <a:solidFill>
                  <a:srgbClr val="FF0000"/>
                </a:solidFill>
              </a:rPr>
              <a:t> : </a:t>
            </a:r>
            <a:r>
              <a:rPr lang="de-DE" altLang="de-DE" sz="2000" b="1" dirty="0">
                <a:solidFill>
                  <a:srgbClr val="FF0000"/>
                </a:solidFill>
              </a:rPr>
              <a:t>Benedikt XVI.</a:t>
            </a:r>
            <a:r>
              <a:rPr lang="de-DE" altLang="de-DE" sz="2000" dirty="0">
                <a:solidFill>
                  <a:srgbClr val="FF0000"/>
                </a:solidFill>
              </a:rPr>
              <a:t>)</a:t>
            </a:r>
          </a:p>
          <a:p>
            <a:pPr marL="0" indent="0">
              <a:spcBef>
                <a:spcPct val="0"/>
              </a:spcBef>
              <a:buNone/>
              <a:defRPr/>
            </a:pPr>
            <a:r>
              <a:rPr lang="de-DE" altLang="de-DE" sz="2000" b="1" dirty="0">
                <a:solidFill>
                  <a:srgbClr val="7030A0"/>
                </a:solidFill>
              </a:rPr>
              <a:t>Katholische Kirche. Erzdiözese Mailand. Erzbischof </a:t>
            </a:r>
            <a:r>
              <a:rPr lang="de-DE" altLang="de-DE" sz="2000" dirty="0">
                <a:solidFill>
                  <a:srgbClr val="FF0000"/>
                </a:solidFill>
              </a:rPr>
              <a:t>(</a:t>
            </a:r>
            <a:r>
              <a:rPr lang="de-DE" altLang="de-DE" sz="2000" b="1" dirty="0">
                <a:solidFill>
                  <a:srgbClr val="FF0000"/>
                </a:solidFill>
              </a:rPr>
              <a:t>1979-2002</a:t>
            </a:r>
            <a:r>
              <a:rPr lang="de-DE" altLang="de-DE" sz="2000" dirty="0">
                <a:solidFill>
                  <a:srgbClr val="FF0000"/>
                </a:solidFill>
              </a:rPr>
              <a:t> : </a:t>
            </a:r>
            <a:r>
              <a:rPr lang="de-DE" altLang="de-DE" sz="2000" b="1" dirty="0">
                <a:solidFill>
                  <a:srgbClr val="FF0000"/>
                </a:solidFill>
              </a:rPr>
              <a:t>Martini</a:t>
            </a:r>
            <a:r>
              <a:rPr lang="de-DE" altLang="de-DE" sz="2000" dirty="0">
                <a:solidFill>
                  <a:srgbClr val="FF0000"/>
                </a:solidFill>
              </a:rPr>
              <a:t>)</a:t>
            </a:r>
            <a:r>
              <a:rPr lang="de-DE" altLang="de-DE" sz="2000" dirty="0"/>
              <a:t>  </a:t>
            </a:r>
            <a:r>
              <a:rPr lang="de-DE" altLang="de-DE" sz="2000" i="1" dirty="0"/>
              <a:t>(Juni 2017 noch nicht in der GND)</a:t>
            </a:r>
            <a:endParaRPr lang="de-DE" altLang="de-DE" sz="2000" i="1" dirty="0">
              <a:solidFill>
                <a:srgbClr val="FF0000"/>
              </a:solidFill>
            </a:endParaRPr>
          </a:p>
          <a:p>
            <a:pPr marL="0" indent="0">
              <a:spcBef>
                <a:spcPct val="0"/>
              </a:spcBef>
              <a:spcAft>
                <a:spcPts val="1200"/>
              </a:spcAft>
              <a:buNone/>
              <a:defRPr/>
            </a:pPr>
            <a:r>
              <a:rPr lang="de-DE" altLang="de-DE" sz="2000" b="1" dirty="0">
                <a:solidFill>
                  <a:srgbClr val="7030A0"/>
                </a:solidFill>
              </a:rPr>
              <a:t>Church </a:t>
            </a:r>
            <a:r>
              <a:rPr lang="de-DE" altLang="de-DE" sz="2000" b="1" dirty="0" err="1">
                <a:solidFill>
                  <a:srgbClr val="7030A0"/>
                </a:solidFill>
              </a:rPr>
              <a:t>of</a:t>
            </a:r>
            <a:r>
              <a:rPr lang="de-DE" altLang="de-DE" sz="2000" b="1" dirty="0">
                <a:solidFill>
                  <a:srgbClr val="7030A0"/>
                </a:solidFill>
              </a:rPr>
              <a:t> England. </a:t>
            </a:r>
            <a:r>
              <a:rPr lang="de-DE" altLang="de-DE" sz="2000" b="1" dirty="0" err="1">
                <a:solidFill>
                  <a:srgbClr val="7030A0"/>
                </a:solidFill>
              </a:rPr>
              <a:t>Diocese</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a:t>
            </a:r>
            <a:r>
              <a:rPr lang="de-DE" altLang="de-DE" sz="2000" b="1" dirty="0" err="1">
                <a:solidFill>
                  <a:srgbClr val="7030A0"/>
                </a:solidFill>
              </a:rPr>
              <a:t>Winchester</a:t>
            </a:r>
            <a:r>
              <a:rPr lang="de-DE" altLang="de-DE" sz="2000" b="1" dirty="0">
                <a:solidFill>
                  <a:srgbClr val="7030A0"/>
                </a:solidFill>
              </a:rPr>
              <a:t>. Bischof </a:t>
            </a:r>
            <a:r>
              <a:rPr lang="de-DE" altLang="de-DE" sz="2000" dirty="0">
                <a:solidFill>
                  <a:srgbClr val="FF0000"/>
                </a:solidFill>
              </a:rPr>
              <a:t>(</a:t>
            </a:r>
            <a:r>
              <a:rPr lang="de-DE" altLang="de-DE" sz="2000" b="1" dirty="0">
                <a:solidFill>
                  <a:srgbClr val="FF0000"/>
                </a:solidFill>
              </a:rPr>
              <a:t>2012-</a:t>
            </a:r>
            <a:r>
              <a:rPr lang="de-DE" altLang="de-DE" sz="2000" dirty="0">
                <a:solidFill>
                  <a:srgbClr val="FF0000"/>
                </a:solidFill>
              </a:rPr>
              <a:t> : </a:t>
            </a:r>
            <a:r>
              <a:rPr lang="de-DE" altLang="de-DE" sz="2000" b="1" dirty="0">
                <a:solidFill>
                  <a:srgbClr val="FF0000"/>
                </a:solidFill>
              </a:rPr>
              <a:t>Dakin</a:t>
            </a:r>
            <a:r>
              <a:rPr lang="de-DE" altLang="de-DE" sz="2000" dirty="0">
                <a:solidFill>
                  <a:srgbClr val="FF0000"/>
                </a:solidFill>
              </a:rPr>
              <a:t>)</a:t>
            </a:r>
          </a:p>
          <a:p>
            <a:pPr marL="0" indent="0">
              <a:spcBef>
                <a:spcPct val="0"/>
              </a:spcBef>
              <a:buNone/>
              <a:defRPr/>
            </a:pPr>
            <a:r>
              <a:rPr lang="de-DE" altLang="de-DE" sz="2000" i="1" dirty="0"/>
              <a:t>Beispiele der Sacherschließung (jeweils der Personen-Datensatz):</a:t>
            </a:r>
          </a:p>
          <a:p>
            <a:pPr marL="0" indent="0">
              <a:spcBef>
                <a:spcPct val="0"/>
              </a:spcBef>
              <a:buNone/>
              <a:defRPr/>
            </a:pPr>
            <a:r>
              <a:rPr lang="de-DE" altLang="de-DE" sz="2000" b="1" dirty="0">
                <a:solidFill>
                  <a:srgbClr val="7030A0"/>
                </a:solidFill>
              </a:rPr>
              <a:t>Huber, Wolfgang</a:t>
            </a:r>
            <a:r>
              <a:rPr lang="de-DE" altLang="de-DE" sz="2000" dirty="0"/>
              <a:t>, </a:t>
            </a:r>
            <a:r>
              <a:rPr lang="de-DE" altLang="de-DE" sz="2000" b="1" dirty="0">
                <a:solidFill>
                  <a:srgbClr val="FF0000"/>
                </a:solidFill>
              </a:rPr>
              <a:t>1942-</a:t>
            </a:r>
            <a:r>
              <a:rPr lang="de-DE" altLang="de-DE" sz="2000" dirty="0">
                <a:solidFill>
                  <a:srgbClr val="FF0000"/>
                </a:solidFill>
              </a:rPr>
              <a:t> </a:t>
            </a:r>
            <a:r>
              <a:rPr lang="de-DE" altLang="de-DE" sz="2000" dirty="0"/>
              <a:t>(vgl. vorherige Folie)</a:t>
            </a:r>
          </a:p>
          <a:p>
            <a:pPr marL="0" indent="0">
              <a:spcBef>
                <a:spcPct val="0"/>
              </a:spcBef>
              <a:buNone/>
              <a:defRPr/>
            </a:pPr>
            <a:r>
              <a:rPr lang="de-DE" altLang="de-DE" sz="2000" b="1" dirty="0">
                <a:solidFill>
                  <a:srgbClr val="7030A0"/>
                </a:solidFill>
              </a:rPr>
              <a:t>Johannes Paul II., Papst</a:t>
            </a:r>
            <a:r>
              <a:rPr lang="de-DE" altLang="de-DE" sz="2000" dirty="0"/>
              <a:t>, </a:t>
            </a:r>
            <a:r>
              <a:rPr lang="de-DE" altLang="de-DE" sz="2000" b="1" dirty="0">
                <a:solidFill>
                  <a:srgbClr val="FF0000"/>
                </a:solidFill>
              </a:rPr>
              <a:t>1920-2005</a:t>
            </a:r>
            <a:r>
              <a:rPr lang="de-DE" altLang="de-DE" sz="2000" dirty="0"/>
              <a:t> (vgl. vorherige Folie)</a:t>
            </a:r>
          </a:p>
          <a:p>
            <a:pPr marL="0" indent="0">
              <a:spcBef>
                <a:spcPct val="0"/>
              </a:spcBef>
              <a:buNone/>
              <a:defRPr/>
            </a:pPr>
            <a:r>
              <a:rPr lang="de-DE" altLang="de-DE" sz="2000" b="1" dirty="0">
                <a:solidFill>
                  <a:srgbClr val="7030A0"/>
                </a:solidFill>
              </a:rPr>
              <a:t>Benedikt XVI., Papst</a:t>
            </a:r>
            <a:r>
              <a:rPr lang="de-DE" altLang="de-DE" sz="2000" dirty="0"/>
              <a:t>, </a:t>
            </a:r>
            <a:r>
              <a:rPr lang="de-DE" altLang="de-DE" sz="2000" b="1" dirty="0">
                <a:solidFill>
                  <a:srgbClr val="FF0000"/>
                </a:solidFill>
              </a:rPr>
              <a:t>1927-</a:t>
            </a:r>
          </a:p>
          <a:p>
            <a:pPr marL="0" indent="0">
              <a:spcBef>
                <a:spcPct val="0"/>
              </a:spcBef>
              <a:buNone/>
              <a:defRPr/>
            </a:pPr>
            <a:r>
              <a:rPr lang="de-DE" altLang="de-DE" sz="2000" b="1" dirty="0">
                <a:solidFill>
                  <a:srgbClr val="7030A0"/>
                </a:solidFill>
              </a:rPr>
              <a:t>Dakin, Tim</a:t>
            </a:r>
            <a:r>
              <a:rPr lang="de-DE" altLang="de-DE" sz="2000" dirty="0"/>
              <a:t>, </a:t>
            </a:r>
            <a:r>
              <a:rPr lang="de-DE" altLang="de-DE" sz="2000" b="1" dirty="0">
                <a:solidFill>
                  <a:srgbClr val="FF0000"/>
                </a:solidFill>
              </a:rPr>
              <a:t>1958-</a:t>
            </a:r>
            <a:endParaRPr lang="de-DE" sz="2000" b="1" dirty="0">
              <a:solidFill>
                <a:srgbClr val="FF0000"/>
              </a:solidFill>
            </a:endParaRPr>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3"/>
              </a:rPr>
              <a:t>EH-K-13</a:t>
            </a:r>
            <a:endParaRPr lang="de-DE" altLang="de-DE" sz="2000" dirty="0">
              <a:solidFill>
                <a:srgbClr val="000000"/>
              </a:solidFill>
            </a:endParaRPr>
          </a:p>
          <a:p>
            <a:pPr marL="0" indent="0">
              <a:buNone/>
              <a:defRPr/>
            </a:pPr>
            <a:endParaRPr lang="de-DE" sz="2800" dirty="0">
              <a:latin typeface="Arial" charset="0"/>
            </a:endParaRPr>
          </a:p>
          <a:p>
            <a:pPr marL="0" indent="0">
              <a:buNone/>
              <a:defRPr/>
            </a:pPr>
            <a:endParaRPr lang="de-DE" dirty="0">
              <a:latin typeface="Arial"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618418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b="1" dirty="0" smtClean="0"/>
              <a:t>Regionale </a:t>
            </a:r>
            <a:r>
              <a:rPr lang="de-DE" altLang="de-DE" b="1" dirty="0"/>
              <a:t>Einheiten von Religionsgemeinschaften </a:t>
            </a:r>
            <a:r>
              <a:rPr lang="de-DE" altLang="de-DE" b="1" u="sng" dirty="0">
                <a:solidFill>
                  <a:schemeClr val="accent1">
                    <a:lumMod val="75000"/>
                  </a:schemeClr>
                </a:solidFill>
                <a:hlinkClick r:id="rId3"/>
              </a:rPr>
              <a:t>RDA 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u="sng" dirty="0">
              <a:solidFill>
                <a:schemeClr val="accent1">
                  <a:lumMod val="75000"/>
                </a:schemeClr>
              </a:solidFill>
            </a:endParaRPr>
          </a:p>
          <a:p>
            <a:pPr marL="0" indent="0">
              <a:spcBef>
                <a:spcPts val="0"/>
              </a:spcBef>
              <a:buNone/>
              <a:defRPr/>
            </a:pPr>
            <a:r>
              <a:rPr lang="de-DE" altLang="de-DE" dirty="0" smtClean="0"/>
              <a:t>bzw</a:t>
            </a:r>
            <a:r>
              <a:rPr lang="de-DE" altLang="de-DE" dirty="0"/>
              <a:t>. religiöse Gebietskörperschaften (z.B. Kirchenprovinzen, Diözesen, Dekanate, Kirchenkreise) werden unselbstständig als Unterabteilung der betreffenden Religionsgemeinschaft erfasst.</a:t>
            </a:r>
            <a:r>
              <a:rPr lang="de-DE" altLang="de-DE" i="1" dirty="0"/>
              <a:t> </a:t>
            </a:r>
            <a:endParaRPr lang="de-DE" altLang="de-DE" sz="900" i="1" dirty="0"/>
          </a:p>
          <a:p>
            <a:pPr marL="0" indent="0">
              <a:spcBef>
                <a:spcPts val="0"/>
              </a:spcBef>
              <a:buNone/>
              <a:defRPr/>
            </a:pPr>
            <a:r>
              <a:rPr lang="de-DE" altLang="de-DE" sz="900" i="1" dirty="0"/>
              <a:t/>
            </a:r>
            <a:br>
              <a:rPr lang="de-DE" altLang="de-DE" sz="900" i="1" dirty="0"/>
            </a:br>
            <a:r>
              <a:rPr lang="de-DE" altLang="de-DE" sz="2000" i="1" dirty="0"/>
              <a:t>Beispiele:</a:t>
            </a:r>
          </a:p>
          <a:p>
            <a:pPr>
              <a:spcBef>
                <a:spcPct val="0"/>
              </a:spcBef>
              <a:spcAft>
                <a:spcPts val="600"/>
              </a:spcAft>
              <a:buNone/>
              <a:defRPr/>
            </a:pPr>
            <a:r>
              <a:rPr lang="de-DE" altLang="de-DE" sz="2000" b="1" dirty="0">
                <a:solidFill>
                  <a:srgbClr val="7030A0"/>
                </a:solidFill>
              </a:rPr>
              <a:t>Church </a:t>
            </a:r>
            <a:r>
              <a:rPr lang="de-DE" altLang="de-DE" sz="2000" b="1" dirty="0" err="1">
                <a:solidFill>
                  <a:srgbClr val="7030A0"/>
                </a:solidFill>
              </a:rPr>
              <a:t>of</a:t>
            </a:r>
            <a:r>
              <a:rPr lang="de-DE" altLang="de-DE" sz="2000" b="1" dirty="0">
                <a:solidFill>
                  <a:srgbClr val="7030A0"/>
                </a:solidFill>
              </a:rPr>
              <a:t> England. </a:t>
            </a:r>
            <a:r>
              <a:rPr lang="de-DE" altLang="de-DE" sz="2000" b="1" dirty="0" err="1">
                <a:solidFill>
                  <a:srgbClr val="7030A0"/>
                </a:solidFill>
              </a:rPr>
              <a:t>Diocese</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Ely</a:t>
            </a:r>
          </a:p>
          <a:p>
            <a:pPr>
              <a:spcBef>
                <a:spcPct val="0"/>
              </a:spcBef>
              <a:spcAft>
                <a:spcPts val="600"/>
              </a:spcAft>
              <a:buNone/>
              <a:defRPr/>
            </a:pPr>
            <a:r>
              <a:rPr lang="de-DE" altLang="de-DE" sz="2000" b="1" dirty="0">
                <a:solidFill>
                  <a:srgbClr val="7030A0"/>
                </a:solidFill>
              </a:rPr>
              <a:t>Evangelische Kirche der </a:t>
            </a:r>
            <a:r>
              <a:rPr lang="de-DE" altLang="de-DE" sz="2000" b="1" dirty="0" err="1">
                <a:solidFill>
                  <a:srgbClr val="7030A0"/>
                </a:solidFill>
              </a:rPr>
              <a:t>Altpreussischen</a:t>
            </a:r>
            <a:r>
              <a:rPr lang="de-DE" altLang="de-DE" sz="2000" b="1" dirty="0">
                <a:solidFill>
                  <a:srgbClr val="7030A0"/>
                </a:solidFill>
              </a:rPr>
              <a:t> Union. Kirchenprovinz Sachsen</a:t>
            </a:r>
          </a:p>
          <a:p>
            <a:pPr>
              <a:spcBef>
                <a:spcPct val="0"/>
              </a:spcBef>
              <a:spcAft>
                <a:spcPts val="600"/>
              </a:spcAft>
              <a:buNone/>
              <a:defRPr/>
            </a:pPr>
            <a:r>
              <a:rPr lang="de-DE" altLang="de-DE" sz="2000" b="1" dirty="0">
                <a:solidFill>
                  <a:srgbClr val="7030A0"/>
                </a:solidFill>
              </a:rPr>
              <a:t>Evangelisch-Lutherische Kirche in Norddeutschland. Dekanat Lauenburg</a:t>
            </a:r>
          </a:p>
          <a:p>
            <a:pPr>
              <a:spcBef>
                <a:spcPct val="0"/>
              </a:spcBef>
              <a:buNone/>
              <a:defRPr/>
            </a:pPr>
            <a:r>
              <a:rPr lang="de-DE" altLang="de-DE" sz="2000" b="1" dirty="0">
                <a:solidFill>
                  <a:srgbClr val="7030A0"/>
                </a:solidFill>
              </a:rPr>
              <a:t>Katholische Kirche. Diözese </a:t>
            </a:r>
            <a:r>
              <a:rPr lang="de-DE" altLang="de-DE" sz="2000" b="1" dirty="0" smtClean="0">
                <a:solidFill>
                  <a:srgbClr val="7030A0"/>
                </a:solidFill>
              </a:rPr>
              <a:t>Osnabrück              </a:t>
            </a:r>
            <a:r>
              <a:rPr lang="de-DE" altLang="de-DE" sz="2000" dirty="0" smtClean="0"/>
              <a:t>vgl</a:t>
            </a:r>
            <a:r>
              <a:rPr lang="de-DE" altLang="de-DE" sz="2000" dirty="0"/>
              <a:t>. </a:t>
            </a:r>
            <a:r>
              <a:rPr lang="de-DE" altLang="de-DE" sz="2000" dirty="0">
                <a:hlinkClick r:id="rId5"/>
              </a:rPr>
              <a:t>EH-K-15</a:t>
            </a:r>
            <a:endParaRPr lang="de-DE" altLang="de-DE" sz="2000" dirty="0"/>
          </a:p>
          <a:p>
            <a:pPr marL="0" indent="0">
              <a:buNone/>
              <a:defRPr/>
            </a:pPr>
            <a:endParaRPr lang="de-DE" dirty="0">
              <a:latin typeface="Arial"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104960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marL="0" indent="0" algn="ctr">
              <a:spcBef>
                <a:spcPts val="0"/>
              </a:spcBef>
            </a:pPr>
            <a:r>
              <a:rPr lang="de-DE" sz="2800" dirty="0" smtClean="0"/>
              <a:t/>
            </a:r>
            <a:br>
              <a:rPr lang="de-DE" sz="2800" dirty="0" smtClean="0"/>
            </a:br>
            <a:r>
              <a:rPr lang="de-DE" sz="2800" dirty="0" smtClean="0"/>
              <a:t/>
            </a:r>
            <a:br>
              <a:rPr lang="de-DE" sz="2800" dirty="0" smtClean="0"/>
            </a:br>
            <a:r>
              <a:rPr lang="de-DE" dirty="0"/>
              <a:t/>
            </a:r>
            <a:br>
              <a:rPr lang="de-DE" dirty="0"/>
            </a:br>
            <a:r>
              <a:rPr lang="de-DE" dirty="0" smtClean="0"/>
              <a:t/>
            </a:r>
            <a:br>
              <a:rPr lang="de-DE" dirty="0" smtClean="0"/>
            </a:br>
            <a:r>
              <a:rPr lang="de-DE" dirty="0" smtClean="0"/>
              <a:t>Religiöse Körperschaften und </a:t>
            </a:r>
            <a:r>
              <a:rPr lang="de-DE" sz="2800" dirty="0" smtClean="0"/>
              <a:t>Konferenze</a:t>
            </a:r>
            <a:r>
              <a:rPr lang="de-DE" dirty="0" smtClean="0"/>
              <a:t>n</a:t>
            </a:r>
            <a:br>
              <a:rPr lang="de-DE" dirty="0" smtClean="0"/>
            </a:br>
            <a:r>
              <a:rPr lang="de-DE" dirty="0"/>
              <a:t/>
            </a:r>
            <a:br>
              <a:rPr lang="de-DE" dirty="0"/>
            </a:br>
            <a:r>
              <a:rPr lang="de-DE" sz="1800" dirty="0" smtClean="0">
                <a:ea typeface="Verdana" panose="020B0604030504040204" pitchFamily="34" charset="0"/>
                <a:cs typeface="Verdana" panose="020B0604030504040204" pitchFamily="34" charset="0"/>
              </a:rPr>
              <a:t>Schulungsunterlagen </a:t>
            </a:r>
            <a:r>
              <a:rPr lang="de-DE" sz="1800" dirty="0">
                <a:ea typeface="Verdana" panose="020B0604030504040204" pitchFamily="34" charset="0"/>
                <a:cs typeface="Verdana" panose="020B0604030504040204" pitchFamily="34" charset="0"/>
              </a:rPr>
              <a:t>der DNB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auf der Grundlage von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Modul 4: Normdaten</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der offiziellen Schulungsunterlagen der AG RDA</a:t>
            </a:r>
            <a:r>
              <a:rPr lang="de-DE" sz="1800" b="1" dirty="0">
                <a:ea typeface="Verdana" panose="020B0604030504040204" pitchFamily="34" charset="0"/>
                <a:cs typeface="Verdana" panose="020B0604030504040204" pitchFamily="34" charset="0"/>
              </a:rPr>
              <a:t/>
            </a:r>
            <a:br>
              <a:rPr lang="de-DE" sz="18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1675"/>
              </a:spcBef>
              <a:buNone/>
              <a:defRPr/>
            </a:pPr>
            <a:r>
              <a:rPr lang="de-DE" altLang="de-DE" b="1" dirty="0"/>
              <a:t>Regionale Einheiten von </a:t>
            </a:r>
            <a:r>
              <a:rPr lang="de-DE" altLang="de-DE" b="1" dirty="0" smtClean="0"/>
              <a:t>Religionsgemeinschaften</a:t>
            </a:r>
            <a:r>
              <a:rPr lang="de-DE" altLang="de-DE" b="1" u="sng" dirty="0">
                <a:solidFill>
                  <a:schemeClr val="accent1">
                    <a:lumMod val="75000"/>
                  </a:schemeClr>
                </a:solidFill>
                <a:hlinkClick r:id="rId3"/>
              </a:rPr>
              <a:t> RDA 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b="1" dirty="0" smtClean="0"/>
          </a:p>
          <a:p>
            <a:pPr marL="0" indent="0">
              <a:spcBef>
                <a:spcPts val="0"/>
              </a:spcBef>
              <a:buNone/>
              <a:defRPr/>
            </a:pPr>
            <a:r>
              <a:rPr lang="de-DE" altLang="de-DE" dirty="0" smtClean="0"/>
              <a:t>Da </a:t>
            </a:r>
            <a:r>
              <a:rPr lang="de-DE" altLang="de-DE" dirty="0"/>
              <a:t>religiöse Gebietskörperschaften wie Diözesen oder Kirchenprovinzen nach RDA unter der religiösen Körperschaft erfasst werden, </a:t>
            </a:r>
            <a:r>
              <a:rPr lang="de-DE" altLang="de-DE" dirty="0" smtClean="0"/>
              <a:t>sind </a:t>
            </a:r>
            <a:r>
              <a:rPr lang="de-DE" altLang="de-DE" dirty="0"/>
              <a:t>es mit RDA-Einführung Datensätze für Körperschaften Satzart Tb (PICA) und keine geografischen Datensätze Satzart </a:t>
            </a:r>
            <a:r>
              <a:rPr lang="de-DE" altLang="de-DE" dirty="0" err="1"/>
              <a:t>Tg</a:t>
            </a:r>
            <a:r>
              <a:rPr lang="de-DE" altLang="de-DE" dirty="0"/>
              <a:t> (PICA) </a:t>
            </a:r>
            <a:r>
              <a:rPr lang="de-DE" altLang="de-DE" dirty="0" smtClean="0"/>
              <a:t>mehr.</a:t>
            </a:r>
          </a:p>
          <a:p>
            <a:pPr marL="0" indent="0">
              <a:spcBef>
                <a:spcPts val="0"/>
              </a:spcBef>
              <a:buNone/>
              <a:defRPr/>
            </a:pPr>
            <a:r>
              <a:rPr lang="de-DE" altLang="de-DE" sz="2000" i="1" dirty="0" smtClean="0"/>
              <a:t>Beispiele</a:t>
            </a:r>
            <a:r>
              <a:rPr lang="de-DE" altLang="de-DE" sz="2000" i="1" dirty="0"/>
              <a:t>:</a:t>
            </a:r>
            <a:r>
              <a:rPr lang="de-DE" altLang="de-DE" dirty="0"/>
              <a:t>	</a:t>
            </a:r>
          </a:p>
          <a:p>
            <a:pPr>
              <a:spcBef>
                <a:spcPts val="0"/>
              </a:spcBef>
              <a:buNone/>
              <a:defRPr/>
            </a:pPr>
            <a:r>
              <a:rPr lang="de-DE" altLang="de-DE" sz="2000" b="1" dirty="0">
                <a:solidFill>
                  <a:srgbClr val="7030A0"/>
                </a:solidFill>
              </a:rPr>
              <a:t>Katholische Kirche. Diözese Speyer</a:t>
            </a:r>
          </a:p>
          <a:p>
            <a:pPr>
              <a:spcBef>
                <a:spcPts val="0"/>
              </a:spcBef>
              <a:buNone/>
              <a:defRPr/>
            </a:pPr>
            <a:r>
              <a:rPr lang="de-DE" altLang="de-DE" sz="2000" b="1" dirty="0">
                <a:solidFill>
                  <a:srgbClr val="7030A0"/>
                </a:solidFill>
              </a:rPr>
              <a:t>Katholische Kirche. Erzdiözese </a:t>
            </a:r>
            <a:r>
              <a:rPr lang="de-DE" altLang="de-DE" sz="2000" b="1" dirty="0" smtClean="0">
                <a:solidFill>
                  <a:srgbClr val="7030A0"/>
                </a:solidFill>
              </a:rPr>
              <a:t>Köln</a:t>
            </a:r>
            <a:endParaRPr lang="de-DE" altLang="de-DE" sz="2000" dirty="0"/>
          </a:p>
          <a:p>
            <a:pPr marL="0" indent="0">
              <a:spcBef>
                <a:spcPts val="0"/>
              </a:spcBef>
              <a:buNone/>
              <a:defRPr/>
            </a:pPr>
            <a:r>
              <a:rPr lang="de-DE" altLang="de-DE" sz="2000" b="1" dirty="0"/>
              <a:t>PICA:</a:t>
            </a:r>
          </a:p>
          <a:p>
            <a:pPr marL="0" indent="0">
              <a:spcBef>
                <a:spcPts val="0"/>
              </a:spcBef>
              <a:buNone/>
              <a:defRPr/>
            </a:pPr>
            <a:r>
              <a:rPr lang="de-DE" altLang="de-DE" sz="2000" b="1" dirty="0"/>
              <a:t>110 </a:t>
            </a:r>
            <a:r>
              <a:rPr lang="de-DE" altLang="de-DE" sz="2000" b="1" dirty="0">
                <a:solidFill>
                  <a:srgbClr val="7030A0"/>
                </a:solidFill>
              </a:rPr>
              <a:t>Katholische </a:t>
            </a:r>
            <a:r>
              <a:rPr lang="de-DE" altLang="de-DE" sz="2000" b="1" dirty="0" err="1">
                <a:solidFill>
                  <a:srgbClr val="7030A0"/>
                </a:solidFill>
              </a:rPr>
              <a:t>Kirche</a:t>
            </a:r>
            <a:r>
              <a:rPr lang="de-DE" altLang="de-DE" sz="2000" b="1" dirty="0" err="1"/>
              <a:t>$b</a:t>
            </a:r>
            <a:r>
              <a:rPr lang="de-DE" altLang="de-DE" sz="2000" b="1" dirty="0" err="1">
                <a:solidFill>
                  <a:srgbClr val="7030A0"/>
                </a:solidFill>
              </a:rPr>
              <a:t>Diözese</a:t>
            </a:r>
            <a:r>
              <a:rPr lang="de-DE" altLang="de-DE" sz="2000" b="1" dirty="0">
                <a:solidFill>
                  <a:srgbClr val="7030A0"/>
                </a:solidFill>
              </a:rPr>
              <a:t> Speyer</a:t>
            </a:r>
          </a:p>
          <a:p>
            <a:pPr marL="0" indent="0">
              <a:spcBef>
                <a:spcPts val="0"/>
              </a:spcBef>
              <a:buNone/>
              <a:defRPr/>
            </a:pPr>
            <a:r>
              <a:rPr lang="de-DE" altLang="de-DE" sz="2000" b="1" dirty="0">
                <a:solidFill>
                  <a:prstClr val="black"/>
                </a:solidFill>
              </a:rPr>
              <a:t>110 </a:t>
            </a:r>
            <a:r>
              <a:rPr lang="de-DE" altLang="de-DE" sz="2000" b="1" dirty="0">
                <a:solidFill>
                  <a:srgbClr val="7030A0"/>
                </a:solidFill>
              </a:rPr>
              <a:t>Katholische </a:t>
            </a:r>
            <a:r>
              <a:rPr lang="de-DE" altLang="de-DE" sz="2000" b="1" dirty="0" err="1">
                <a:solidFill>
                  <a:srgbClr val="7030A0"/>
                </a:solidFill>
              </a:rPr>
              <a:t>Kirche</a:t>
            </a:r>
            <a:r>
              <a:rPr lang="de-DE" altLang="de-DE" sz="2000" b="1" dirty="0" err="1">
                <a:solidFill>
                  <a:prstClr val="black"/>
                </a:solidFill>
              </a:rPr>
              <a:t>$b</a:t>
            </a:r>
            <a:r>
              <a:rPr lang="de-DE" altLang="de-DE" sz="2000" b="1" dirty="0" err="1">
                <a:solidFill>
                  <a:srgbClr val="7030A0"/>
                </a:solidFill>
              </a:rPr>
              <a:t>Erzdiözese</a:t>
            </a:r>
            <a:r>
              <a:rPr lang="de-DE" altLang="de-DE" sz="2000" b="1" dirty="0">
                <a:solidFill>
                  <a:srgbClr val="7030A0"/>
                </a:solidFill>
              </a:rPr>
              <a:t> Köln</a:t>
            </a:r>
            <a:endParaRPr lang="de-DE" altLang="de-DE" sz="2000" dirty="0"/>
          </a:p>
          <a:p>
            <a:pPr marL="0" indent="0">
              <a:buNone/>
              <a:defRPr/>
            </a:pPr>
            <a:endParaRPr lang="de-DE" dirty="0">
              <a:latin typeface="Arial"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8779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Geistliche </a:t>
            </a:r>
            <a:r>
              <a:rPr lang="de-DE" altLang="de-DE" b="1" dirty="0" smtClean="0"/>
              <a:t>Reichsfürstentümer</a:t>
            </a:r>
            <a:r>
              <a:rPr lang="de-DE" altLang="de-DE" b="1" u="sng" dirty="0">
                <a:solidFill>
                  <a:schemeClr val="accent1">
                    <a:lumMod val="75000"/>
                  </a:schemeClr>
                </a:solidFill>
              </a:rPr>
              <a:t> 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hlinkClick r:id="rId3"/>
              </a:rPr>
              <a:t>– Ausnahme</a:t>
            </a:r>
            <a:endParaRPr lang="de-DE" altLang="de-DE" b="1" u="sng" dirty="0" smtClean="0"/>
          </a:p>
          <a:p>
            <a:pPr marL="0" indent="0">
              <a:spcBef>
                <a:spcPts val="0"/>
              </a:spcBef>
              <a:buNone/>
              <a:defRPr/>
            </a:pPr>
            <a:r>
              <a:rPr lang="de-DE" altLang="de-DE" u="sng" dirty="0" smtClean="0"/>
              <a:t>ABER:</a:t>
            </a:r>
          </a:p>
          <a:p>
            <a:pPr marL="0" indent="0">
              <a:spcBef>
                <a:spcPts val="0"/>
              </a:spcBef>
              <a:spcAft>
                <a:spcPts val="1200"/>
              </a:spcAft>
              <a:buNone/>
              <a:defRPr/>
            </a:pPr>
            <a:r>
              <a:rPr lang="de-DE" altLang="de-DE" dirty="0" smtClean="0"/>
              <a:t>Geistliche </a:t>
            </a:r>
            <a:r>
              <a:rPr lang="de-DE" altLang="de-DE" dirty="0"/>
              <a:t>Reichsfürstentümer, d.h. die weltlichen Herrschaftsgebiete geistlicher Würdenträger des Heiligen Römischen Reiches bis 1803, werden weiterhin nach den Regeln für </a:t>
            </a:r>
            <a:r>
              <a:rPr lang="de-DE" altLang="de-DE" dirty="0" err="1"/>
              <a:t>Geografika</a:t>
            </a:r>
            <a:r>
              <a:rPr lang="de-DE" altLang="de-DE" dirty="0"/>
              <a:t> erfasst, d.h. mit dem Ort und dem zutreffenden </a:t>
            </a:r>
            <a:r>
              <a:rPr lang="de-DE" altLang="de-DE" dirty="0" smtClean="0"/>
              <a:t>Gattungsbegriff.</a:t>
            </a:r>
          </a:p>
          <a:p>
            <a:pPr marL="0" indent="0">
              <a:spcBef>
                <a:spcPts val="0"/>
              </a:spcBef>
              <a:buNone/>
              <a:defRPr/>
            </a:pPr>
            <a:r>
              <a:rPr lang="de-DE" altLang="de-DE" sz="2000" dirty="0" smtClean="0"/>
              <a:t>Datensätze </a:t>
            </a:r>
            <a:r>
              <a:rPr lang="de-DE" altLang="de-DE" sz="2000" dirty="0"/>
              <a:t>für </a:t>
            </a:r>
            <a:r>
              <a:rPr lang="de-DE" altLang="de-DE" sz="2000" dirty="0" err="1"/>
              <a:t>Geografika</a:t>
            </a:r>
            <a:r>
              <a:rPr lang="de-DE" altLang="de-DE" sz="2000" dirty="0"/>
              <a:t> </a:t>
            </a:r>
          </a:p>
          <a:p>
            <a:pPr marL="0" indent="0">
              <a:spcBef>
                <a:spcPts val="0"/>
              </a:spcBef>
              <a:buNone/>
              <a:defRPr/>
            </a:pPr>
            <a:r>
              <a:rPr lang="de-DE" altLang="de-DE" sz="2000" i="1" dirty="0"/>
              <a:t>Beispiel:</a:t>
            </a:r>
          </a:p>
          <a:p>
            <a:pPr>
              <a:spcBef>
                <a:spcPts val="0"/>
              </a:spcBef>
              <a:buNone/>
              <a:defRPr/>
            </a:pPr>
            <a:r>
              <a:rPr lang="de-DE" altLang="de-DE" sz="2000" b="1" dirty="0">
                <a:solidFill>
                  <a:srgbClr val="7030A0"/>
                </a:solidFill>
              </a:rPr>
              <a:t>Hochstift Speyer </a:t>
            </a:r>
          </a:p>
          <a:p>
            <a:pPr>
              <a:spcBef>
                <a:spcPts val="0"/>
              </a:spcBef>
              <a:buNone/>
              <a:defRPr/>
            </a:pPr>
            <a:r>
              <a:rPr lang="de-DE" altLang="de-DE" sz="2000" b="1" dirty="0" err="1">
                <a:solidFill>
                  <a:srgbClr val="7030A0"/>
                </a:solidFill>
              </a:rPr>
              <a:t>Erzstift</a:t>
            </a:r>
            <a:r>
              <a:rPr lang="de-DE" altLang="de-DE" sz="2000" b="1" dirty="0">
                <a:solidFill>
                  <a:srgbClr val="7030A0"/>
                </a:solidFill>
              </a:rPr>
              <a:t> Köln </a:t>
            </a:r>
            <a:endParaRPr lang="de-DE" altLang="de-DE" sz="2000" dirty="0"/>
          </a:p>
          <a:p>
            <a:pPr marL="0" indent="0">
              <a:spcBef>
                <a:spcPts val="0"/>
              </a:spcBef>
              <a:buNone/>
              <a:defRPr/>
            </a:pPr>
            <a:r>
              <a:rPr lang="de-DE" altLang="de-DE" sz="2000" b="1" dirty="0"/>
              <a:t>PICA:</a:t>
            </a:r>
          </a:p>
          <a:p>
            <a:pPr>
              <a:spcBef>
                <a:spcPts val="0"/>
              </a:spcBef>
              <a:buNone/>
              <a:defRPr/>
            </a:pPr>
            <a:r>
              <a:rPr lang="de-DE" altLang="de-DE" sz="2000" b="1" dirty="0"/>
              <a:t>151 </a:t>
            </a:r>
            <a:r>
              <a:rPr lang="de-DE" altLang="de-DE" sz="2000" b="1" dirty="0">
                <a:solidFill>
                  <a:srgbClr val="7030A0"/>
                </a:solidFill>
              </a:rPr>
              <a:t>Hochstift Speyer </a:t>
            </a:r>
          </a:p>
          <a:p>
            <a:pPr>
              <a:spcBef>
                <a:spcPts val="0"/>
              </a:spcBef>
              <a:buNone/>
              <a:defRPr/>
            </a:pPr>
            <a:r>
              <a:rPr lang="de-DE" altLang="de-DE" sz="2000" b="1" dirty="0"/>
              <a:t>151 </a:t>
            </a:r>
            <a:r>
              <a:rPr lang="de-DE" altLang="de-DE" sz="2000" b="1" dirty="0" err="1">
                <a:solidFill>
                  <a:srgbClr val="7030A0"/>
                </a:solidFill>
              </a:rPr>
              <a:t>Erzstift</a:t>
            </a:r>
            <a:r>
              <a:rPr lang="de-DE" altLang="de-DE" sz="2000" b="1" dirty="0">
                <a:solidFill>
                  <a:srgbClr val="7030A0"/>
                </a:solidFill>
              </a:rPr>
              <a:t> Köln </a:t>
            </a:r>
            <a:r>
              <a:rPr lang="de-DE" altLang="de-DE" sz="2000" dirty="0"/>
              <a:t>					</a:t>
            </a:r>
            <a:r>
              <a:rPr lang="de-DE" altLang="de-DE" sz="2000" dirty="0">
                <a:solidFill>
                  <a:srgbClr val="000000"/>
                </a:solidFill>
              </a:rPr>
              <a:t>vgl.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2052856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Autokephale Patriarchate und Erzdiözesen der </a:t>
            </a:r>
            <a:r>
              <a:rPr lang="de-DE" altLang="de-DE" b="1" dirty="0" smtClean="0"/>
              <a:t>Ostkirche </a:t>
            </a: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11.2.2.5.4 </a:t>
            </a:r>
            <a:r>
              <a:rPr lang="de-DE" altLang="de-DE" u="sng" dirty="0">
                <a:solidFill>
                  <a:schemeClr val="accent1">
                    <a:lumMod val="75000"/>
                  </a:schemeClr>
                </a:solidFill>
              </a:rPr>
              <a:t>– Autokephale Patriarchate, Erzdiözesen usw. und </a:t>
            </a:r>
            <a:r>
              <a:rPr lang="de-DE" altLang="de-DE" u="sng" dirty="0">
                <a:solidFill>
                  <a:schemeClr val="accent1">
                    <a:lumMod val="75000"/>
                  </a:schemeClr>
                </a:solidFill>
                <a:hlinkClick r:id="rId4"/>
              </a:rPr>
              <a:t>ERL 3</a:t>
            </a:r>
            <a:endParaRPr lang="de-DE" altLang="de-DE" u="sng" dirty="0"/>
          </a:p>
          <a:p>
            <a:pPr marL="0" indent="0">
              <a:spcBef>
                <a:spcPts val="0"/>
              </a:spcBef>
              <a:buNone/>
              <a:defRPr/>
            </a:pPr>
            <a:r>
              <a:rPr lang="de-DE" altLang="de-DE" u="sng" dirty="0" smtClean="0"/>
              <a:t>ABER</a:t>
            </a:r>
            <a:r>
              <a:rPr lang="de-DE" altLang="de-DE" u="sng" dirty="0"/>
              <a:t>: </a:t>
            </a:r>
            <a:endParaRPr lang="de-DE" altLang="de-DE" u="sng" dirty="0" smtClean="0"/>
          </a:p>
          <a:p>
            <a:pPr marL="0" indent="0">
              <a:spcBef>
                <a:spcPts val="0"/>
              </a:spcBef>
              <a:buNone/>
              <a:defRPr/>
            </a:pPr>
            <a:r>
              <a:rPr lang="de-DE" altLang="de-DE" dirty="0" smtClean="0"/>
              <a:t>Erfassen </a:t>
            </a:r>
            <a:r>
              <a:rPr lang="de-DE" altLang="de-DE" dirty="0"/>
              <a:t>Sie Autokephale Patriarchate und Erzdiözesen der Ostkirche als geografische Datensätze. Es gelten die Regeln für </a:t>
            </a:r>
            <a:r>
              <a:rPr lang="de-DE" altLang="de-DE" dirty="0" err="1"/>
              <a:t>Geografika</a:t>
            </a:r>
            <a:r>
              <a:rPr lang="de-DE" altLang="de-DE" dirty="0"/>
              <a:t>.</a:t>
            </a:r>
          </a:p>
          <a:p>
            <a:pPr marL="0" indent="0">
              <a:spcBef>
                <a:spcPts val="1675"/>
              </a:spcBef>
              <a:buNone/>
              <a:defRPr/>
            </a:pPr>
            <a:r>
              <a:rPr lang="de-DE" altLang="de-DE" dirty="0"/>
              <a:t>Datensätze für </a:t>
            </a:r>
            <a:r>
              <a:rPr lang="de-DE" altLang="de-DE" dirty="0" err="1"/>
              <a:t>Geografika</a:t>
            </a:r>
            <a:endParaRPr lang="de-DE" altLang="de-DE" dirty="0"/>
          </a:p>
          <a:p>
            <a:pPr marL="0" indent="0">
              <a:spcBef>
                <a:spcPts val="0"/>
              </a:spcBef>
              <a:buNone/>
              <a:defRPr/>
            </a:pPr>
            <a:r>
              <a:rPr lang="de-DE" altLang="de-DE" sz="2000" i="1" dirty="0">
                <a:solidFill>
                  <a:srgbClr val="000000"/>
                </a:solidFill>
              </a:rPr>
              <a:t>Beispiel: </a:t>
            </a:r>
          </a:p>
          <a:p>
            <a:pPr marL="0" indent="0">
              <a:spcBef>
                <a:spcPts val="0"/>
              </a:spcBef>
              <a:buNone/>
              <a:defRPr/>
            </a:pPr>
            <a:r>
              <a:rPr lang="de-DE" altLang="de-DE" sz="2000" b="1" dirty="0">
                <a:solidFill>
                  <a:srgbClr val="7030A0"/>
                </a:solidFill>
              </a:rPr>
              <a:t>Griechisch-Orthodoxes Patriarchat Konstantinopel</a:t>
            </a:r>
          </a:p>
          <a:p>
            <a:pPr marL="0" indent="0">
              <a:spcBef>
                <a:spcPts val="0"/>
              </a:spcBef>
              <a:buNone/>
              <a:defRPr/>
            </a:pPr>
            <a:r>
              <a:rPr lang="de-DE" altLang="de-DE" sz="2000" b="1" dirty="0" smtClean="0"/>
              <a:t>PICA</a:t>
            </a:r>
            <a:r>
              <a:rPr lang="de-DE" altLang="de-DE" sz="2000" b="1" dirty="0"/>
              <a:t>:</a:t>
            </a:r>
          </a:p>
          <a:p>
            <a:pPr marL="0" indent="0">
              <a:spcBef>
                <a:spcPts val="0"/>
              </a:spcBef>
              <a:buNone/>
              <a:defRPr/>
            </a:pPr>
            <a:r>
              <a:rPr lang="de-DE" altLang="de-DE" sz="2000" b="1" dirty="0">
                <a:solidFill>
                  <a:srgbClr val="000000"/>
                </a:solidFill>
              </a:rPr>
              <a:t>151 </a:t>
            </a:r>
            <a:r>
              <a:rPr lang="de-DE" altLang="de-DE" sz="2000" b="1" dirty="0">
                <a:solidFill>
                  <a:srgbClr val="7030A0"/>
                </a:solidFill>
              </a:rPr>
              <a:t>Griechisch-Orthodoxes Patriarchat Konstantinopel</a:t>
            </a:r>
          </a:p>
          <a:p>
            <a:pPr marL="0" indent="0">
              <a:spcBef>
                <a:spcPts val="0"/>
              </a:spcBef>
              <a:buNone/>
              <a:defRPr/>
            </a:pPr>
            <a:r>
              <a:rPr lang="de-DE" altLang="de-DE" sz="2000" dirty="0">
                <a:solidFill>
                  <a:srgbClr val="000000"/>
                </a:solidFill>
              </a:rPr>
              <a:t> </a:t>
            </a:r>
            <a:r>
              <a:rPr lang="de-DE" altLang="de-DE" sz="2000" dirty="0" smtClean="0">
                <a:solidFill>
                  <a:srgbClr val="000000"/>
                </a:solidFill>
              </a:rPr>
              <a:t>                                                                           vgl</a:t>
            </a:r>
            <a:r>
              <a:rPr lang="de-DE" altLang="de-DE" sz="2000" dirty="0">
                <a:solidFill>
                  <a:srgbClr val="000000"/>
                </a:solidFill>
              </a:rPr>
              <a:t>. </a:t>
            </a:r>
            <a:r>
              <a:rPr lang="de-DE" altLang="de-DE" sz="2000" dirty="0">
                <a:solidFill>
                  <a:schemeClr val="accent1">
                    <a:lumMod val="75000"/>
                  </a:schemeClr>
                </a:solidFill>
                <a:hlinkClick r:id="rId5"/>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13727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ea typeface="Verdana" panose="020B0604030504040204" pitchFamily="34" charset="0"/>
                <a:cs typeface="Verdana" panose="020B0604030504040204" pitchFamily="34" charset="0"/>
              </a:rPr>
              <a:t>RDA </a:t>
            </a:r>
            <a:r>
              <a:rPr lang="de-DE" altLang="de-DE" b="1" u="sng" dirty="0">
                <a:solidFill>
                  <a:schemeClr val="accent1">
                    <a:lumMod val="75000"/>
                  </a:schemeClr>
                </a:solidFill>
                <a:ea typeface="Verdana" panose="020B0604030504040204" pitchFamily="34" charset="0"/>
                <a:cs typeface="Verdana" panose="020B0604030504040204" pitchFamily="34" charset="0"/>
              </a:rPr>
              <a:t>11.2.2.27 </a:t>
            </a:r>
            <a:r>
              <a:rPr lang="de-DE" altLang="de-DE" u="sng" dirty="0">
                <a:solidFill>
                  <a:schemeClr val="accent1">
                    <a:lumMod val="75000"/>
                  </a:schemeClr>
                </a:solidFill>
                <a:ea typeface="Verdana" panose="020B0604030504040204" pitchFamily="34" charset="0"/>
                <a:cs typeface="Verdana" panose="020B0604030504040204" pitchFamily="34" charset="0"/>
              </a:rPr>
              <a:t>und ERL 1 + 2</a:t>
            </a:r>
            <a:r>
              <a:rPr lang="de-DE" altLang="de-DE" dirty="0">
                <a:solidFill>
                  <a:schemeClr val="accent1">
                    <a:lumMod val="75000"/>
                  </a:schemeClr>
                </a:solidFill>
                <a:ea typeface="Verdana" panose="020B0604030504040204" pitchFamily="34" charset="0"/>
                <a:cs typeface="Verdana" panose="020B0604030504040204" pitchFamily="34" charset="0"/>
              </a:rPr>
              <a:t/>
            </a:r>
            <a:br>
              <a:rPr lang="de-DE" altLang="de-DE" dirty="0">
                <a:solidFill>
                  <a:schemeClr val="accent1">
                    <a:lumMod val="75000"/>
                  </a:schemeClr>
                </a:solidFill>
                <a:ea typeface="Verdana" panose="020B0604030504040204" pitchFamily="34" charset="0"/>
                <a:cs typeface="Verdana" panose="020B0604030504040204" pitchFamily="34" charset="0"/>
              </a:rPr>
            </a:br>
            <a:r>
              <a:rPr lang="de-DE" altLang="de-DE" dirty="0">
                <a:ea typeface="Verdana" panose="020B0604030504040204" pitchFamily="34" charset="0"/>
                <a:cs typeface="Verdana" panose="020B0604030504040204" pitchFamily="34" charset="0"/>
              </a:rPr>
              <a:t>Erfassung des Namens eines katholischen Patriarchats, einer Diözese, einer Provinz usw.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als Unterabteilung der Katholischen Kirche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in der im Deutschen gebräuchlichen Form</a:t>
            </a:r>
          </a:p>
          <a:p>
            <a:pPr>
              <a:spcBef>
                <a:spcPts val="0"/>
              </a:spcBef>
              <a:buNone/>
              <a:defRPr/>
            </a:pPr>
            <a:r>
              <a:rPr lang="de-DE" altLang="de-DE" sz="2000" i="1" dirty="0" smtClean="0">
                <a:ea typeface="Verdana" panose="020B0604030504040204" pitchFamily="34" charset="0"/>
                <a:cs typeface="Verdana" panose="020B0604030504040204" pitchFamily="34" charset="0"/>
              </a:rPr>
              <a:t>Beispiele</a:t>
            </a:r>
            <a:r>
              <a:rPr lang="de-DE" altLang="de-DE" sz="2000" i="1" dirty="0">
                <a:ea typeface="Verdana" panose="020B0604030504040204" pitchFamily="34" charset="0"/>
                <a:cs typeface="Verdana" panose="020B0604030504040204" pitchFamily="34" charset="0"/>
              </a:rPr>
              <a:t>:</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Diözese Fulda</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Mailand</a:t>
            </a:r>
          </a:p>
          <a:p>
            <a:pPr>
              <a:spcBef>
                <a:spcPts val="0"/>
              </a:spcBef>
              <a:spcAft>
                <a:spcPts val="12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a:t>
            </a:r>
            <a:r>
              <a:rPr lang="de-DE" altLang="de-DE" sz="2000" b="1" dirty="0" err="1">
                <a:solidFill>
                  <a:srgbClr val="7030A0"/>
                </a:solidFill>
                <a:ea typeface="Verdana" panose="020B0604030504040204" pitchFamily="34" charset="0"/>
                <a:cs typeface="Verdana" panose="020B0604030504040204" pitchFamily="34" charset="0"/>
              </a:rPr>
              <a:t>Gniezno</a:t>
            </a:r>
            <a:endParaRPr lang="de-DE" altLang="de-DE" sz="2000" b="1" dirty="0">
              <a:solidFill>
                <a:srgbClr val="7030A0"/>
              </a:solidFill>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Der bevorzugte Name für katholische Diözesen / Erzdiözesen wird normiert mit „Diözese“ oder „Erzdiözese“ als Unterordnung der katholischen Kirche gebildet. </a:t>
            </a:r>
            <a:r>
              <a:rPr lang="de-DE" altLang="de-DE" u="sng" dirty="0" smtClean="0">
                <a:solidFill>
                  <a:schemeClr val="accent1">
                    <a:lumMod val="75000"/>
                  </a:schemeClr>
                </a:solidFill>
                <a:ea typeface="Verdana" panose="020B0604030504040204" pitchFamily="34" charset="0"/>
                <a:cs typeface="Verdana" panose="020B0604030504040204" pitchFamily="34" charset="0"/>
              </a:rPr>
              <a:t>ERL </a:t>
            </a:r>
            <a:r>
              <a:rPr lang="de-DE" altLang="de-DE" u="sng" dirty="0">
                <a:solidFill>
                  <a:schemeClr val="accent1">
                    <a:lumMod val="75000"/>
                  </a:schemeClr>
                </a:solidFill>
                <a:ea typeface="Verdana" panose="020B0604030504040204" pitchFamily="34" charset="0"/>
                <a:cs typeface="Verdana" panose="020B0604030504040204" pitchFamily="34" charset="0"/>
              </a:rPr>
              <a:t>2 zu </a:t>
            </a:r>
            <a:r>
              <a:rPr lang="de-DE" altLang="de-DE" b="1" u="sng" dirty="0">
                <a:solidFill>
                  <a:schemeClr val="accent1">
                    <a:lumMod val="75000"/>
                  </a:schemeClr>
                </a:solidFill>
                <a:ea typeface="Verdana" panose="020B0604030504040204" pitchFamily="34" charset="0"/>
                <a:cs typeface="Verdana" panose="020B0604030504040204" pitchFamily="34" charset="0"/>
              </a:rPr>
              <a:t>RDA </a:t>
            </a:r>
            <a:r>
              <a:rPr lang="de-DE" altLang="de-DE" dirty="0" smtClean="0">
                <a:solidFill>
                  <a:schemeClr val="accent1">
                    <a:lumMod val="75000"/>
                  </a:schemeClr>
                </a:solidFill>
                <a:ea typeface="Verdana" panose="020B0604030504040204" pitchFamily="34" charset="0"/>
                <a:cs typeface="Verdana" panose="020B0604030504040204" pitchFamily="34" charset="0"/>
                <a:hlinkClick r:id="rId3"/>
              </a:rPr>
              <a:t>11.2.2.27</a:t>
            </a:r>
            <a:endParaRPr lang="de-DE" altLang="de-DE" dirty="0" smtClean="0">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 </a:t>
            </a:r>
            <a:r>
              <a:rPr lang="de-DE" altLang="de-DE" dirty="0" smtClean="0">
                <a:ea typeface="Verdana" panose="020B0604030504040204" pitchFamily="34" charset="0"/>
                <a:cs typeface="Verdana" panose="020B0604030504040204" pitchFamily="34" charset="0"/>
              </a:rPr>
              <a:t>                                                              </a:t>
            </a:r>
            <a:r>
              <a:rPr lang="de-DE" altLang="de-DE" sz="2000" dirty="0" smtClean="0">
                <a:solidFill>
                  <a:srgbClr val="000000"/>
                </a:solidFill>
                <a:ea typeface="Verdana" panose="020B0604030504040204" pitchFamily="34" charset="0"/>
                <a:cs typeface="Verdana" panose="020B0604030504040204" pitchFamily="34" charset="0"/>
              </a:rPr>
              <a:t>vgl</a:t>
            </a:r>
            <a:r>
              <a:rPr lang="de-DE" altLang="de-DE" sz="2000" dirty="0">
                <a:solidFill>
                  <a:srgbClr val="000000"/>
                </a:solidFill>
                <a:ea typeface="Verdana" panose="020B0604030504040204" pitchFamily="34" charset="0"/>
                <a:cs typeface="Verdana" panose="020B0604030504040204" pitchFamily="34" charset="0"/>
              </a:rPr>
              <a:t>. </a:t>
            </a:r>
            <a:r>
              <a:rPr lang="de-DE" altLang="de-DE" sz="2000" dirty="0">
                <a:solidFill>
                  <a:schemeClr val="accent1">
                    <a:lumMod val="75000"/>
                  </a:schemeClr>
                </a:solidFill>
                <a:ea typeface="Verdana" panose="020B0604030504040204" pitchFamily="34" charset="0"/>
                <a:cs typeface="Verdana" panose="020B0604030504040204" pitchFamily="34" charset="0"/>
                <a:hlinkClick r:id="rId4"/>
              </a:rPr>
              <a:t>EH-K-15</a:t>
            </a:r>
            <a:endParaRPr lang="de-DE" altLang="de-DE" sz="2000" dirty="0">
              <a:solidFill>
                <a:schemeClr val="accent1">
                  <a:lumMod val="75000"/>
                </a:schemeClr>
              </a:solidFill>
              <a:ea typeface="Verdana" panose="020B0604030504040204" pitchFamily="34" charset="0"/>
              <a:cs typeface="Verdana" panose="020B0604030504040204" pitchFamily="34" charset="0"/>
            </a:endParaRPr>
          </a:p>
          <a:p>
            <a:pPr marL="0" indent="0">
              <a:spcBef>
                <a:spcPct val="70000"/>
              </a:spcBef>
              <a:buNone/>
              <a:defRPr/>
            </a:pPr>
            <a:endParaRPr lang="de-DE" alt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3621579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Zentrale Verwaltungsorgane</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600"/>
              </a:spcAft>
              <a:buNone/>
              <a:defRPr/>
            </a:pPr>
            <a:r>
              <a:rPr lang="de-DE" altLang="de-DE" b="1" dirty="0" smtClean="0">
                <a:ea typeface="Verdana" panose="020B0604030504040204" pitchFamily="34" charset="0"/>
                <a:cs typeface="Verdana" panose="020B0604030504040204" pitchFamily="34" charset="0"/>
              </a:rPr>
              <a:t>Katholische Kirche (Römische Kurie) </a:t>
            </a:r>
            <a:r>
              <a:rPr lang="de-DE" altLang="de-DE" sz="2000" b="1" u="sng" dirty="0" smtClean="0">
                <a:solidFill>
                  <a:schemeClr val="accent1">
                    <a:lumMod val="75000"/>
                  </a:schemeClr>
                </a:solidFill>
              </a:rPr>
              <a:t>RDA </a:t>
            </a:r>
            <a:r>
              <a:rPr lang="de-DE" altLang="de-DE" sz="2000" b="1" u="sng" dirty="0">
                <a:solidFill>
                  <a:schemeClr val="accent1">
                    <a:lumMod val="75000"/>
                  </a:schemeClr>
                </a:solidFill>
                <a:hlinkClick r:id="rId3"/>
              </a:rPr>
              <a:t>11.2.2.28</a:t>
            </a:r>
            <a:endParaRPr lang="de-DE" altLang="de-DE" sz="2000" b="1" u="sng" dirty="0">
              <a:solidFill>
                <a:schemeClr val="accent1">
                  <a:lumMod val="75000"/>
                </a:schemeClr>
              </a:solidFill>
            </a:endParaRPr>
          </a:p>
          <a:p>
            <a:pPr marL="0" indent="0">
              <a:spcBef>
                <a:spcPts val="0"/>
              </a:spcBef>
              <a:buNone/>
              <a:defRPr/>
            </a:pPr>
            <a:r>
              <a:rPr lang="de-DE" altLang="de-DE" sz="2000" dirty="0"/>
              <a:t>Erfassung von Namen einer Kongregation, eines geistlichen Gerichts oder eines sonstigen zentralen Verwaltungsorgans der Katholischen Kirche </a:t>
            </a:r>
            <a:br>
              <a:rPr lang="de-DE" altLang="de-DE" sz="2000" dirty="0"/>
            </a:br>
            <a:r>
              <a:rPr lang="de-DE" altLang="de-DE" sz="2000" dirty="0"/>
              <a:t>(d. h. eines Teils der Römischen Kurie)</a:t>
            </a:r>
          </a:p>
          <a:p>
            <a:pPr marL="0" indent="0">
              <a:spcBef>
                <a:spcPts val="0"/>
              </a:spcBef>
              <a:buNone/>
              <a:defRPr/>
            </a:pPr>
            <a:r>
              <a:rPr lang="de-DE" altLang="de-DE" sz="2000" b="1" dirty="0"/>
              <a:t>-&gt;</a:t>
            </a:r>
            <a:r>
              <a:rPr lang="de-DE" altLang="de-DE" sz="2000" dirty="0"/>
              <a:t> unselbstständig als Unterabteilung der Katholischen Kirche </a:t>
            </a:r>
          </a:p>
          <a:p>
            <a:pPr marL="0" indent="0">
              <a:spcBef>
                <a:spcPts val="0"/>
              </a:spcBef>
              <a:buNone/>
              <a:defRPr/>
            </a:pPr>
            <a:r>
              <a:rPr lang="de-DE" altLang="de-DE" sz="2000" b="1" dirty="0"/>
              <a:t>-&gt;</a:t>
            </a:r>
            <a:r>
              <a:rPr lang="de-DE" altLang="de-DE" sz="2000" dirty="0"/>
              <a:t> in der lateinischen Namensform der Kongregation usw. </a:t>
            </a:r>
          </a:p>
          <a:p>
            <a:pPr marL="0" indent="0">
              <a:spcBef>
                <a:spcPts val="0"/>
              </a:spcBef>
              <a:buNone/>
              <a:defRPr/>
            </a:pPr>
            <a:r>
              <a:rPr lang="de-DE" altLang="de-DE" sz="2000" b="1" dirty="0"/>
              <a:t>-&gt;</a:t>
            </a:r>
            <a:r>
              <a:rPr lang="de-DE" altLang="de-DE" sz="2000" dirty="0"/>
              <a:t> Weglassung von Formen des Wortes </a:t>
            </a:r>
            <a:r>
              <a:rPr lang="de-DE" altLang="de-DE" sz="2000" i="1" dirty="0" err="1"/>
              <a:t>sacer</a:t>
            </a:r>
            <a:r>
              <a:rPr lang="de-DE" altLang="de-DE" sz="2000" dirty="0"/>
              <a:t>, wenn es sich um das erste Wort des Namens handelt.</a:t>
            </a:r>
          </a:p>
          <a:p>
            <a:pPr>
              <a:spcBef>
                <a:spcPct val="0"/>
              </a:spcBef>
              <a:buNone/>
              <a:defRPr/>
            </a:pPr>
            <a:r>
              <a:rPr lang="de-DE" altLang="de-DE" sz="2000" i="1" dirty="0"/>
              <a:t>Beispiele:</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Sancta</a:t>
            </a:r>
            <a:r>
              <a:rPr lang="de-DE" altLang="de-DE" sz="2000" b="1" dirty="0">
                <a:solidFill>
                  <a:srgbClr val="7030A0"/>
                </a:solidFill>
              </a:rPr>
              <a:t> </a:t>
            </a:r>
            <a:r>
              <a:rPr lang="de-DE" altLang="de-DE" sz="2000" b="1" dirty="0" err="1">
                <a:solidFill>
                  <a:srgbClr val="7030A0"/>
                </a:solidFill>
              </a:rPr>
              <a:t>Sedes</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Curia</a:t>
            </a:r>
            <a:r>
              <a:rPr lang="de-DE" altLang="de-DE" sz="2000" b="1" dirty="0">
                <a:solidFill>
                  <a:srgbClr val="7030A0"/>
                </a:solidFill>
              </a:rPr>
              <a:t> Romana</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Congregatio</a:t>
            </a:r>
            <a:r>
              <a:rPr lang="de-DE" altLang="de-DE" sz="2000" b="1" dirty="0">
                <a:solidFill>
                  <a:srgbClr val="7030A0"/>
                </a:solidFill>
              </a:rPr>
              <a:t> </a:t>
            </a:r>
            <a:r>
              <a:rPr lang="de-DE" altLang="de-DE" sz="2000" b="1" dirty="0" err="1">
                <a:solidFill>
                  <a:srgbClr val="7030A0"/>
                </a:solidFill>
              </a:rPr>
              <a:t>Sacrorum</a:t>
            </a:r>
            <a:r>
              <a:rPr lang="de-DE" altLang="de-DE" sz="2000" b="1" dirty="0">
                <a:solidFill>
                  <a:srgbClr val="7030A0"/>
                </a:solidFill>
              </a:rPr>
              <a:t> </a:t>
            </a:r>
            <a:r>
              <a:rPr lang="de-DE" altLang="de-DE" sz="2000" b="1" dirty="0" err="1">
                <a:solidFill>
                  <a:srgbClr val="7030A0"/>
                </a:solidFill>
              </a:rPr>
              <a:t>Rituum</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Signatura</a:t>
            </a:r>
            <a:r>
              <a:rPr lang="de-DE" altLang="de-DE" sz="2000" b="1" dirty="0">
                <a:solidFill>
                  <a:srgbClr val="7030A0"/>
                </a:solidFill>
              </a:rPr>
              <a:t> </a:t>
            </a:r>
            <a:r>
              <a:rPr lang="de-DE" altLang="de-DE" sz="2000" b="1" dirty="0" err="1">
                <a:solidFill>
                  <a:srgbClr val="7030A0"/>
                </a:solidFill>
              </a:rPr>
              <a:t>Gratiae</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Rota</a:t>
            </a:r>
            <a:r>
              <a:rPr lang="de-DE" altLang="de-DE" sz="2000" b="1" dirty="0">
                <a:solidFill>
                  <a:srgbClr val="7030A0"/>
                </a:solidFill>
              </a:rPr>
              <a:t> Romana</a:t>
            </a:r>
          </a:p>
          <a:p>
            <a:pPr>
              <a:spcBef>
                <a:spcPct val="0"/>
              </a:spcBef>
              <a:buNone/>
              <a:defRPr/>
            </a:pPr>
            <a:r>
              <a:rPr lang="de-DE" altLang="de-DE" sz="2000" b="1" i="1" dirty="0"/>
              <a:t>nicht</a:t>
            </a:r>
            <a:r>
              <a:rPr lang="de-DE" altLang="de-DE" sz="2000" dirty="0"/>
              <a:t> </a:t>
            </a:r>
            <a:r>
              <a:rPr lang="de-DE" altLang="de-DE" sz="2000" b="1" dirty="0">
                <a:solidFill>
                  <a:srgbClr val="7030A0"/>
                </a:solidFill>
              </a:rPr>
              <a:t>Katholische Kirche. </a:t>
            </a:r>
            <a:r>
              <a:rPr lang="de-DE" altLang="de-DE" sz="2000" b="1" dirty="0" err="1">
                <a:solidFill>
                  <a:srgbClr val="7030A0"/>
                </a:solidFill>
              </a:rPr>
              <a:t>Sacra</a:t>
            </a:r>
            <a:r>
              <a:rPr lang="de-DE" altLang="de-DE" sz="2000" b="1" dirty="0">
                <a:solidFill>
                  <a:srgbClr val="7030A0"/>
                </a:solidFill>
              </a:rPr>
              <a:t> </a:t>
            </a:r>
            <a:r>
              <a:rPr lang="de-DE" altLang="de-DE" sz="2000" b="1" dirty="0" err="1">
                <a:solidFill>
                  <a:srgbClr val="7030A0"/>
                </a:solidFill>
              </a:rPr>
              <a:t>Rota</a:t>
            </a:r>
            <a:r>
              <a:rPr lang="de-DE" altLang="de-DE" sz="2000" b="1" dirty="0">
                <a:solidFill>
                  <a:srgbClr val="7030A0"/>
                </a:solidFill>
              </a:rPr>
              <a:t> Romana  </a:t>
            </a:r>
            <a:endParaRPr lang="de-DE" altLang="de-DE" sz="2000" b="1" dirty="0" smtClean="0">
              <a:solidFill>
                <a:srgbClr val="7030A0"/>
              </a:solidFill>
            </a:endParaRPr>
          </a:p>
          <a:p>
            <a:pPr>
              <a:spcBef>
                <a:spcPct val="0"/>
              </a:spcBef>
              <a:buNone/>
              <a:defRPr/>
            </a:pPr>
            <a:r>
              <a:rPr lang="de-DE" altLang="de-DE" sz="2000" b="1" dirty="0">
                <a:solidFill>
                  <a:srgbClr val="7030A0"/>
                </a:solidFill>
              </a:rPr>
              <a:t> </a:t>
            </a:r>
            <a:r>
              <a:rPr lang="de-DE" altLang="de-DE" sz="2000" b="1" dirty="0" smtClean="0">
                <a:solidFill>
                  <a:srgbClr val="7030A0"/>
                </a:solidFill>
              </a:rPr>
              <a:t>                                                                             </a:t>
            </a:r>
            <a:r>
              <a:rPr lang="de-DE" altLang="de-DE" sz="2000" dirty="0">
                <a:solidFill>
                  <a:srgbClr val="000000"/>
                </a:solidFill>
              </a:rPr>
              <a:t>vgl.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1978972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a:t>
            </a:r>
            <a:r>
              <a:rPr lang="de-DE" altLang="de-DE" dirty="0" smtClean="0">
                <a:ea typeface="Verdana" panose="020B0604030504040204" pitchFamily="34" charset="0"/>
                <a:cs typeface="Verdana" panose="020B0604030504040204" pitchFamily="34" charset="0"/>
              </a:rPr>
              <a:t>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Päpstliche diplomatische Vertretungen werden als Unterabteilung der Katholischen Kirche erfasst. Die Namensform ist auf Apostolische Nuntiatur oder Apostolische Internuntiatur normiert, je nachdem, was zutrifft. Der Name des Staates, bei dem/der die päpstliche Gesandtschaft akkreditiert ist, wird als identifizierender Zusatz dem Namen hinzugefügt.</a:t>
            </a:r>
          </a:p>
          <a:p>
            <a:pPr marL="0" indent="0">
              <a:spcBef>
                <a:spcPts val="0"/>
              </a:spcBef>
              <a:buNone/>
              <a:defRPr/>
            </a:pPr>
            <a:endParaRPr lang="de-DE" altLang="de-DE" sz="1800" i="1" dirty="0"/>
          </a:p>
          <a:p>
            <a:pPr marL="0" indent="0">
              <a:spcBef>
                <a:spcPts val="0"/>
              </a:spcBef>
              <a:buNone/>
              <a:defRPr/>
            </a:pPr>
            <a:r>
              <a:rPr lang="de-DE" altLang="de-DE" sz="2000" i="1" dirty="0"/>
              <a:t>Beispiele:</a:t>
            </a:r>
          </a:p>
          <a:p>
            <a:pPr>
              <a:spcBef>
                <a:spcPct val="0"/>
              </a:spcBef>
              <a:spcAft>
                <a:spcPts val="600"/>
              </a:spcAft>
              <a:buNone/>
              <a:defRPr/>
            </a:pPr>
            <a:r>
              <a:rPr lang="de-DE" altLang="de-DE" sz="2000" b="1" dirty="0">
                <a:solidFill>
                  <a:srgbClr val="7030A0"/>
                </a:solidFill>
              </a:rPr>
              <a:t>Katholische Kirche. Apostolische Nuntiatur </a:t>
            </a:r>
            <a:r>
              <a:rPr lang="de-DE" altLang="de-DE" sz="2000" b="1" dirty="0">
                <a:solidFill>
                  <a:srgbClr val="FF0000"/>
                </a:solidFill>
              </a:rPr>
              <a:t>(Frankreich)</a:t>
            </a:r>
          </a:p>
          <a:p>
            <a:pPr>
              <a:spcBef>
                <a:spcPct val="0"/>
              </a:spcBef>
              <a:buNone/>
              <a:defRPr/>
            </a:pPr>
            <a:r>
              <a:rPr lang="de-DE" altLang="de-DE" sz="2000" b="1" dirty="0">
                <a:solidFill>
                  <a:srgbClr val="7030A0"/>
                </a:solidFill>
              </a:rPr>
              <a:t>Katholische Kirche. Apostolische </a:t>
            </a:r>
            <a:r>
              <a:rPr lang="de-DE" altLang="de-DE" sz="2000" b="1" dirty="0" smtClean="0">
                <a:solidFill>
                  <a:srgbClr val="7030A0"/>
                </a:solidFill>
              </a:rPr>
              <a:t>Internuntiatur</a:t>
            </a:r>
            <a:r>
              <a:rPr lang="de-DE" altLang="de-DE" sz="2000" b="1" dirty="0" smtClean="0"/>
              <a:t> </a:t>
            </a:r>
            <a:r>
              <a:rPr lang="de-DE" altLang="de-DE" sz="2000" b="1" dirty="0" smtClean="0">
                <a:solidFill>
                  <a:srgbClr val="FF0000"/>
                </a:solidFill>
              </a:rPr>
              <a:t>(China</a:t>
            </a:r>
            <a:r>
              <a:rPr lang="de-DE" altLang="de-DE" sz="2000" b="1" dirty="0">
                <a:solidFill>
                  <a:srgbClr val="FF0000"/>
                </a:solidFill>
              </a:rPr>
              <a:t>)</a:t>
            </a:r>
          </a:p>
          <a:p>
            <a:pPr marL="6103938" indent="0">
              <a:spcBef>
                <a:spcPct val="70000"/>
              </a:spcBef>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EH-K-20</a:t>
            </a:r>
            <a:endParaRPr lang="de-DE" altLang="de-DE" sz="2000" dirty="0">
              <a:solidFill>
                <a:srgbClr val="000000"/>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dirty="0"/>
          </a:p>
        </p:txBody>
      </p:sp>
    </p:spTree>
    <p:extLst>
      <p:ext uri="{BB962C8B-B14F-4D97-AF65-F5344CB8AC3E}">
        <p14:creationId xmlns:p14="http://schemas.microsoft.com/office/powerpoint/2010/main" val="3055529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Apostolische </a:t>
            </a:r>
            <a:r>
              <a:rPr lang="de-DE" altLang="de-DE" dirty="0" err="1"/>
              <a:t>Delegaturen</a:t>
            </a:r>
            <a:r>
              <a:rPr lang="de-DE" altLang="de-DE" dirty="0"/>
              <a:t> werden unselbstständig als Unterabteilung der Katholischen Kirche erfasst; der bevorzugte Name ist auf „Apostolische </a:t>
            </a:r>
            <a:r>
              <a:rPr lang="de-DE" altLang="de-DE" dirty="0" err="1"/>
              <a:t>Delegatur</a:t>
            </a:r>
            <a:r>
              <a:rPr lang="de-DE" altLang="de-DE" dirty="0"/>
              <a:t>“ normiert. Der Name des Staates, bei dem/der die </a:t>
            </a:r>
            <a:r>
              <a:rPr lang="de-DE" altLang="de-DE" dirty="0" err="1"/>
              <a:t>Delegatur</a:t>
            </a:r>
            <a:r>
              <a:rPr lang="de-DE" altLang="de-DE" dirty="0"/>
              <a:t> akkreditiert ist, wird als identifizierender Zusatz dem Namen hinzugefügt. </a:t>
            </a:r>
          </a:p>
          <a:p>
            <a:pPr marL="0" indent="0">
              <a:spcBef>
                <a:spcPts val="0"/>
              </a:spcBef>
              <a:buNone/>
              <a:defRPr/>
            </a:pPr>
            <a:endParaRPr lang="de-DE" altLang="de-DE" i="1" dirty="0"/>
          </a:p>
          <a:p>
            <a:pPr marL="0" indent="0">
              <a:spcBef>
                <a:spcPts val="0"/>
              </a:spcBef>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(Jerusalem und Palästina)</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(Somalia)</a:t>
            </a:r>
          </a:p>
          <a:p>
            <a:pPr>
              <a:spcBef>
                <a:spcPct val="0"/>
              </a:spcBef>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a:t>
            </a:r>
            <a:r>
              <a:rPr lang="de-DE" altLang="de-DE" sz="2000" b="1" dirty="0" smtClean="0">
                <a:solidFill>
                  <a:srgbClr val="FF0000"/>
                </a:solidFill>
              </a:rPr>
              <a:t>Vietnam)</a:t>
            </a:r>
          </a:p>
          <a:p>
            <a:pPr>
              <a:spcBef>
                <a:spcPct val="0"/>
              </a:spcBef>
              <a:buNone/>
              <a:defRPr/>
            </a:pPr>
            <a:r>
              <a:rPr lang="de-DE" altLang="de-DE" sz="2000" dirty="0" smtClean="0">
                <a:solidFill>
                  <a:srgbClr val="000000"/>
                </a:solidFill>
              </a:rPr>
              <a:t>                                                                            vgl. </a:t>
            </a:r>
            <a:r>
              <a:rPr lang="de-DE" altLang="de-DE" sz="2000" dirty="0" smtClean="0">
                <a:solidFill>
                  <a:srgbClr val="000000"/>
                </a:solidFill>
                <a:hlinkClick r:id="rId4"/>
              </a:rPr>
              <a:t>EH-K-20</a:t>
            </a:r>
            <a:endParaRPr lang="de-DE" altLang="de-DE" sz="2000" dirty="0" smtClean="0">
              <a:solidFill>
                <a:srgbClr val="000000"/>
              </a:solidFill>
            </a:endParaRPr>
          </a:p>
          <a:p>
            <a:pPr marL="0" indent="0">
              <a:spcBef>
                <a:spcPts val="1675"/>
              </a:spcBef>
              <a:buNone/>
              <a:defRPr/>
            </a:pPr>
            <a:endParaRPr lang="de-DE" altLang="de-DE" sz="2000" i="1" dirty="0">
              <a:solidFill>
                <a:srgbClr val="000000"/>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4074399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6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Sondergesandte des Papstes in amtlicher Funktion, d.h. Legaten</a:t>
            </a:r>
            <a:br>
              <a:rPr lang="de-DE" altLang="de-DE" dirty="0"/>
            </a:br>
            <a:r>
              <a:rPr lang="de-DE" altLang="de-DE" b="1" dirty="0"/>
              <a:t>-&gt;</a:t>
            </a:r>
            <a:r>
              <a:rPr lang="de-DE" altLang="de-DE" dirty="0"/>
              <a:t> Erfassung unselbstständig als Unterabteilung der Katholischen Kirche</a:t>
            </a:r>
            <a:br>
              <a:rPr lang="de-DE" altLang="de-DE" dirty="0"/>
            </a:br>
            <a:r>
              <a:rPr lang="de-DE" altLang="de-DE" b="1" dirty="0"/>
              <a:t>-&gt;</a:t>
            </a:r>
            <a:r>
              <a:rPr lang="de-DE" altLang="de-DE" dirty="0"/>
              <a:t> Erfassung des Titels des Gesandten in deutsch, wenn es einen äquivalenten Ausdruck in dieser Sprache gibt, ansonsten in Latein</a:t>
            </a:r>
          </a:p>
          <a:p>
            <a:pPr marL="0" indent="0">
              <a:spcBef>
                <a:spcPts val="0"/>
              </a:spcBef>
              <a:spcAft>
                <a:spcPts val="1200"/>
              </a:spcAft>
              <a:buNone/>
              <a:defRPr/>
            </a:pPr>
            <a:r>
              <a:rPr lang="de-DE" altLang="de-DE" b="1" dirty="0"/>
              <a:t>-&gt;</a:t>
            </a:r>
            <a:r>
              <a:rPr lang="de-DE" altLang="de-DE" dirty="0"/>
              <a:t> Hinzufügung des Namens des Landes, der Region oder einer sonstigen Ortsangabe, in dem/der der Legat aktiv ist, als identifizierenden Zusatz</a:t>
            </a:r>
          </a:p>
          <a:p>
            <a:pPr marL="0" indent="0">
              <a:spcBef>
                <a:spcPts val="0"/>
              </a:spcBef>
              <a:buNone/>
              <a:defRPr/>
            </a:pPr>
            <a:r>
              <a:rPr lang="de-DE" altLang="de-DE" sz="2000" i="1" dirty="0" smtClean="0"/>
              <a:t>Beispiel</a:t>
            </a:r>
            <a:r>
              <a:rPr lang="de-DE" altLang="de-DE" sz="2000" i="1" dirty="0"/>
              <a:t>:</a:t>
            </a:r>
          </a:p>
          <a:p>
            <a:pPr>
              <a:spcBef>
                <a:spcPct val="0"/>
              </a:spcBef>
              <a:spcAft>
                <a:spcPts val="600"/>
              </a:spcAft>
              <a:buNone/>
              <a:defRPr/>
            </a:pPr>
            <a:r>
              <a:rPr lang="de-DE" altLang="de-DE" sz="2000" b="1" dirty="0">
                <a:solidFill>
                  <a:srgbClr val="7030A0"/>
                </a:solidFill>
              </a:rPr>
              <a:t>Katholische Kirche. Legat </a:t>
            </a:r>
            <a:r>
              <a:rPr lang="de-DE" altLang="de-DE" sz="2000" b="1" dirty="0">
                <a:solidFill>
                  <a:srgbClr val="FF0000"/>
                </a:solidFill>
              </a:rPr>
              <a:t>(Regensburg)</a:t>
            </a:r>
          </a:p>
          <a:p>
            <a:pPr>
              <a:spcBef>
                <a:spcPct val="0"/>
              </a:spcBef>
              <a:buNone/>
              <a:defRPr/>
            </a:pPr>
            <a:r>
              <a:rPr lang="de-DE" altLang="de-DE" sz="2000" b="1" dirty="0">
                <a:solidFill>
                  <a:srgbClr val="7030A0"/>
                </a:solidFill>
              </a:rPr>
              <a:t>Katholische Kirche. Legat </a:t>
            </a:r>
            <a:r>
              <a:rPr lang="de-DE" altLang="de-DE" sz="2000" b="1" dirty="0">
                <a:solidFill>
                  <a:srgbClr val="FF0000"/>
                </a:solidFill>
              </a:rPr>
              <a:t>(</a:t>
            </a:r>
            <a:r>
              <a:rPr lang="de-DE" altLang="de-DE" sz="2000" b="1" dirty="0" smtClean="0">
                <a:solidFill>
                  <a:srgbClr val="FF0000"/>
                </a:solidFill>
              </a:rPr>
              <a:t>Worms)                    </a:t>
            </a:r>
            <a:r>
              <a:rPr lang="de-DE" altLang="de-DE" sz="2000" dirty="0" smtClean="0">
                <a:solidFill>
                  <a:srgbClr val="000000"/>
                </a:solidFill>
              </a:rPr>
              <a:t>vgl</a:t>
            </a:r>
            <a:r>
              <a:rPr lang="de-DE" altLang="de-DE" sz="2000" dirty="0">
                <a:solidFill>
                  <a:srgbClr val="000000"/>
                </a:solidFill>
              </a:rPr>
              <a:t>. </a:t>
            </a:r>
            <a:r>
              <a:rPr lang="de-DE" altLang="de-DE" sz="2000" dirty="0">
                <a:solidFill>
                  <a:srgbClr val="000000"/>
                </a:solidFill>
                <a:hlinkClick r:id="rId4"/>
              </a:rPr>
              <a:t>EH-K-20</a:t>
            </a:r>
            <a:endParaRPr lang="de-DE" altLang="de-DE" sz="2000" dirty="0">
              <a:solidFill>
                <a:srgbClr val="000000"/>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746763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sz="1950" b="1" dirty="0">
                <a:solidFill>
                  <a:schemeClr val="accent1">
                    <a:lumMod val="75000"/>
                  </a:schemeClr>
                </a:solidFill>
              </a:rPr>
              <a:t>RDA 11.2.2.5.4 </a:t>
            </a:r>
            <a:r>
              <a:rPr lang="de-DE" altLang="de-DE" sz="1950" b="1" dirty="0" smtClean="0">
                <a:solidFill>
                  <a:schemeClr val="accent1">
                    <a:lumMod val="75000"/>
                  </a:schemeClr>
                </a:solidFill>
              </a:rPr>
              <a:t>   </a:t>
            </a:r>
            <a:r>
              <a:rPr lang="de-DE" altLang="de-DE" sz="1950" dirty="0" smtClean="0"/>
              <a:t>Gebräuchlicher Name</a:t>
            </a:r>
          </a:p>
          <a:p>
            <a:pPr marL="0" indent="0">
              <a:spcBef>
                <a:spcPts val="0"/>
              </a:spcBef>
              <a:buNone/>
              <a:defRPr/>
            </a:pPr>
            <a:r>
              <a:rPr lang="de-DE" altLang="de-DE" sz="1950" dirty="0" smtClean="0"/>
              <a:t>Körperschaften </a:t>
            </a:r>
            <a:r>
              <a:rPr lang="de-DE" altLang="de-DE" sz="1950" dirty="0"/>
              <a:t>des Altertums </a:t>
            </a:r>
            <a:r>
              <a:rPr lang="de-DE" altLang="de-DE" sz="1950" dirty="0" smtClean="0"/>
              <a:t>und internationale Körperschaften                            (= </a:t>
            </a:r>
            <a:r>
              <a:rPr lang="de-DE" altLang="de-DE" sz="1950" dirty="0"/>
              <a:t>Ökumenische </a:t>
            </a:r>
            <a:r>
              <a:rPr lang="de-DE" altLang="de-DE" sz="1950" dirty="0" err="1"/>
              <a:t>Konzilien</a:t>
            </a:r>
            <a:r>
              <a:rPr lang="de-DE" altLang="de-DE" sz="1950" dirty="0"/>
              <a:t>)</a:t>
            </a:r>
            <a:br>
              <a:rPr lang="de-DE" altLang="de-DE" sz="1950" dirty="0"/>
            </a:br>
            <a:r>
              <a:rPr lang="de-DE" altLang="de-DE" sz="1950" dirty="0" smtClean="0"/>
              <a:t>Autokephale </a:t>
            </a:r>
            <a:r>
              <a:rPr lang="de-DE" altLang="de-DE" sz="1950" dirty="0"/>
              <a:t>Patriarchate, Erzdiözesen usw.</a:t>
            </a:r>
            <a:br>
              <a:rPr lang="de-DE" altLang="de-DE" sz="1950" dirty="0"/>
            </a:br>
            <a:r>
              <a:rPr lang="de-DE" altLang="de-DE" sz="1950" dirty="0" smtClean="0"/>
              <a:t>Religiöse </a:t>
            </a:r>
            <a:r>
              <a:rPr lang="de-DE" altLang="de-DE" sz="1950" dirty="0"/>
              <a:t>Orden und </a:t>
            </a:r>
            <a:r>
              <a:rPr lang="de-DE" altLang="de-DE" sz="1950" dirty="0" smtClean="0"/>
              <a:t>Gesellschaften (= </a:t>
            </a:r>
            <a:r>
              <a:rPr lang="de-DE" altLang="de-DE" sz="1950" dirty="0"/>
              <a:t>Personale Einheiten)</a:t>
            </a:r>
            <a:br>
              <a:rPr lang="de-DE" altLang="de-DE" sz="1950" dirty="0"/>
            </a:br>
            <a:r>
              <a:rPr lang="de-DE" altLang="de-DE" sz="1950" dirty="0"/>
              <a:t>Lokale Kirchen usw. (= Lokale Einheiten </a:t>
            </a:r>
            <a:r>
              <a:rPr lang="de-DE" altLang="de-DE" sz="1950" dirty="0" smtClean="0"/>
              <a:t>von Religionsgemeinschaften </a:t>
            </a:r>
            <a:r>
              <a:rPr lang="de-DE" altLang="de-DE" sz="1950" dirty="0"/>
              <a:t>einschließlich Klöster + Stifte)</a:t>
            </a:r>
          </a:p>
          <a:p>
            <a:pPr marL="0" indent="0">
              <a:spcBef>
                <a:spcPts val="0"/>
              </a:spcBef>
              <a:buNone/>
              <a:defRPr/>
            </a:pPr>
            <a:r>
              <a:rPr lang="de-DE" altLang="de-DE" sz="1950" b="1" dirty="0">
                <a:solidFill>
                  <a:schemeClr val="accent1">
                    <a:lumMod val="75000"/>
                  </a:schemeClr>
                </a:solidFill>
              </a:rPr>
              <a:t>RDA 11.2.2.25 </a:t>
            </a:r>
            <a:r>
              <a:rPr lang="de-DE" altLang="de-DE" sz="1950" b="1" dirty="0" smtClean="0">
                <a:solidFill>
                  <a:schemeClr val="accent1">
                    <a:lumMod val="75000"/>
                  </a:schemeClr>
                </a:solidFill>
              </a:rPr>
              <a:t>    </a:t>
            </a:r>
            <a:r>
              <a:rPr lang="de-DE" altLang="de-DE" sz="1950" dirty="0" err="1" smtClean="0"/>
              <a:t>Konzilien</a:t>
            </a:r>
            <a:r>
              <a:rPr lang="de-DE" altLang="de-DE" sz="1950" dirty="0" smtClean="0"/>
              <a:t> usw</a:t>
            </a:r>
            <a:r>
              <a:rPr lang="de-DE" altLang="de-DE" sz="1950" dirty="0"/>
              <a:t>. einer </a:t>
            </a:r>
            <a:r>
              <a:rPr lang="de-DE" altLang="de-DE" sz="1950" dirty="0" smtClean="0"/>
              <a:t>einzelnen religiösen</a:t>
            </a:r>
          </a:p>
          <a:p>
            <a:pPr marL="0" indent="0">
              <a:spcBef>
                <a:spcPts val="0"/>
              </a:spcBef>
              <a:buNone/>
              <a:defRPr/>
            </a:pPr>
            <a:r>
              <a:rPr lang="de-DE" altLang="de-DE" sz="1950" dirty="0" smtClean="0"/>
              <a:t>                            Körperschaft</a:t>
            </a:r>
            <a:endParaRPr lang="de-DE" altLang="de-DE" sz="1950" dirty="0"/>
          </a:p>
          <a:p>
            <a:pPr marL="0" indent="0">
              <a:spcBef>
                <a:spcPts val="0"/>
              </a:spcBef>
              <a:buNone/>
              <a:defRPr/>
            </a:pPr>
            <a:r>
              <a:rPr lang="de-DE" altLang="de-DE" sz="1950" b="1" dirty="0">
                <a:solidFill>
                  <a:schemeClr val="accent1">
                    <a:lumMod val="75000"/>
                  </a:schemeClr>
                </a:solidFill>
              </a:rPr>
              <a:t>RDA 11.2.2.26 </a:t>
            </a:r>
            <a:r>
              <a:rPr lang="de-DE" altLang="de-DE" sz="1950" b="1" dirty="0" smtClean="0">
                <a:solidFill>
                  <a:schemeClr val="accent1">
                    <a:lumMod val="75000"/>
                  </a:schemeClr>
                </a:solidFill>
              </a:rPr>
              <a:t>    </a:t>
            </a:r>
            <a:r>
              <a:rPr lang="de-DE" altLang="de-DE" sz="1950" dirty="0" smtClean="0"/>
              <a:t>Religiöse </a:t>
            </a:r>
            <a:r>
              <a:rPr lang="de-DE" altLang="de-DE" sz="1950" dirty="0"/>
              <a:t>Würdenträger</a:t>
            </a:r>
          </a:p>
          <a:p>
            <a:pPr marL="400050" lvl="1" indent="0">
              <a:spcBef>
                <a:spcPts val="0"/>
              </a:spcBef>
              <a:buNone/>
              <a:defRPr/>
            </a:pPr>
            <a:r>
              <a:rPr lang="de-DE" altLang="de-DE" sz="1950" dirty="0"/>
              <a:t>   </a:t>
            </a:r>
            <a:r>
              <a:rPr lang="de-DE" altLang="de-DE" sz="1950" b="1" dirty="0">
                <a:solidFill>
                  <a:schemeClr val="accent1">
                    <a:lumMod val="75000"/>
                  </a:schemeClr>
                </a:solidFill>
              </a:rPr>
              <a:t>11.2.2.26.1</a:t>
            </a:r>
            <a:r>
              <a:rPr lang="de-DE" altLang="de-DE" sz="1950" b="1" dirty="0"/>
              <a:t> </a:t>
            </a:r>
            <a:r>
              <a:rPr lang="de-DE" altLang="de-DE" sz="1950" b="1" dirty="0" smtClean="0"/>
              <a:t> </a:t>
            </a:r>
            <a:r>
              <a:rPr lang="de-DE" altLang="de-DE" sz="1950" dirty="0" smtClean="0"/>
              <a:t>Bischöfe</a:t>
            </a:r>
            <a:r>
              <a:rPr lang="de-DE" altLang="de-DE" sz="1950" dirty="0"/>
              <a:t>, Rabbis, Mullahs, Patriarchen usw.</a:t>
            </a:r>
          </a:p>
          <a:p>
            <a:pPr marL="400050" lvl="1" indent="0">
              <a:spcBef>
                <a:spcPts val="0"/>
              </a:spcBef>
              <a:buNone/>
              <a:defRPr/>
            </a:pPr>
            <a:r>
              <a:rPr lang="de-DE" altLang="de-DE" sz="1950" dirty="0"/>
              <a:t>   </a:t>
            </a:r>
            <a:r>
              <a:rPr lang="de-DE" altLang="de-DE" sz="1950" b="1" dirty="0">
                <a:solidFill>
                  <a:schemeClr val="accent1">
                    <a:lumMod val="75000"/>
                  </a:schemeClr>
                </a:solidFill>
              </a:rPr>
              <a:t>11.2.2.26.2</a:t>
            </a:r>
            <a:r>
              <a:rPr lang="de-DE" altLang="de-DE" sz="1950" dirty="0"/>
              <a:t> </a:t>
            </a:r>
            <a:r>
              <a:rPr lang="de-DE" altLang="de-DE" sz="1950" dirty="0" smtClean="0"/>
              <a:t> Päpste </a:t>
            </a:r>
            <a:endParaRPr lang="de-DE" altLang="de-DE" sz="1950" dirty="0"/>
          </a:p>
          <a:p>
            <a:pPr marL="0" indent="0">
              <a:spcBef>
                <a:spcPts val="0"/>
              </a:spcBef>
              <a:buNone/>
              <a:defRPr/>
            </a:pPr>
            <a:r>
              <a:rPr lang="de-DE" altLang="de-DE" sz="1950" b="1" dirty="0">
                <a:solidFill>
                  <a:schemeClr val="accent1">
                    <a:lumMod val="75000"/>
                  </a:schemeClr>
                </a:solidFill>
              </a:rPr>
              <a:t>RDA 11.2.2.27 </a:t>
            </a:r>
            <a:r>
              <a:rPr lang="de-DE" altLang="de-DE" sz="1950" b="1" dirty="0" smtClean="0">
                <a:solidFill>
                  <a:schemeClr val="accent1">
                    <a:lumMod val="75000"/>
                  </a:schemeClr>
                </a:solidFill>
              </a:rPr>
              <a:t>    </a:t>
            </a:r>
            <a:r>
              <a:rPr lang="de-DE" altLang="de-DE" sz="1950" dirty="0" smtClean="0"/>
              <a:t>Religiöse Provinzen</a:t>
            </a:r>
            <a:r>
              <a:rPr lang="de-DE" altLang="de-DE" sz="1950" dirty="0"/>
              <a:t>, Diözesen </a:t>
            </a:r>
            <a:r>
              <a:rPr lang="de-DE" altLang="de-DE" sz="1950" dirty="0" smtClean="0"/>
              <a:t>Synoden usw. </a:t>
            </a:r>
          </a:p>
          <a:p>
            <a:pPr marL="0" indent="0">
              <a:spcBef>
                <a:spcPts val="0"/>
              </a:spcBef>
              <a:buNone/>
              <a:defRPr/>
            </a:pPr>
            <a:r>
              <a:rPr lang="de-DE" altLang="de-DE" sz="1950" dirty="0"/>
              <a:t> </a:t>
            </a:r>
            <a:r>
              <a:rPr lang="de-DE" altLang="de-DE" sz="1950" dirty="0" smtClean="0"/>
              <a:t>                           (= </a:t>
            </a:r>
            <a:r>
              <a:rPr lang="de-DE" altLang="de-DE" sz="1950" dirty="0"/>
              <a:t>Regionale </a:t>
            </a:r>
            <a:r>
              <a:rPr lang="de-DE" altLang="de-DE" sz="1950" dirty="0" smtClean="0"/>
              <a:t>Einheiten von</a:t>
            </a:r>
          </a:p>
          <a:p>
            <a:pPr marL="0" indent="0">
              <a:spcBef>
                <a:spcPts val="0"/>
              </a:spcBef>
              <a:buNone/>
              <a:defRPr/>
            </a:pPr>
            <a:r>
              <a:rPr lang="de-DE" altLang="de-DE" sz="1950" dirty="0"/>
              <a:t> </a:t>
            </a:r>
            <a:r>
              <a:rPr lang="de-DE" altLang="de-DE" sz="1950" dirty="0" smtClean="0"/>
              <a:t>                           Religionsgemeinschaften</a:t>
            </a:r>
            <a:r>
              <a:rPr lang="de-DE" altLang="de-DE" sz="1950" dirty="0"/>
              <a:t>)</a:t>
            </a:r>
          </a:p>
          <a:p>
            <a:pPr marL="0" indent="0">
              <a:spcBef>
                <a:spcPts val="0"/>
              </a:spcBef>
              <a:buNone/>
              <a:defRPr/>
            </a:pPr>
            <a:r>
              <a:rPr lang="de-DE" altLang="de-DE" sz="1950" b="1" dirty="0">
                <a:solidFill>
                  <a:schemeClr val="accent1">
                    <a:lumMod val="75000"/>
                  </a:schemeClr>
                </a:solidFill>
              </a:rPr>
              <a:t>RDA 11.2.2.28</a:t>
            </a:r>
            <a:r>
              <a:rPr lang="de-DE" altLang="de-DE" sz="1950" b="1" dirty="0"/>
              <a:t> </a:t>
            </a:r>
            <a:r>
              <a:rPr lang="de-DE" altLang="de-DE" sz="1950" b="1" dirty="0" smtClean="0"/>
              <a:t>    </a:t>
            </a:r>
            <a:r>
              <a:rPr lang="de-DE" altLang="de-DE" sz="1950" dirty="0" smtClean="0"/>
              <a:t>Zentrale </a:t>
            </a:r>
            <a:r>
              <a:rPr lang="de-DE" altLang="de-DE" sz="1950" dirty="0"/>
              <a:t>Verwaltungsorgane der Katholischen </a:t>
            </a:r>
            <a:endParaRPr lang="de-DE" altLang="de-DE" sz="1950" dirty="0" smtClean="0"/>
          </a:p>
          <a:p>
            <a:pPr marL="0" indent="0">
              <a:spcBef>
                <a:spcPts val="0"/>
              </a:spcBef>
              <a:buNone/>
              <a:defRPr/>
            </a:pPr>
            <a:r>
              <a:rPr lang="de-DE" altLang="de-DE" sz="1950" dirty="0"/>
              <a:t> </a:t>
            </a:r>
            <a:r>
              <a:rPr lang="de-DE" altLang="de-DE" sz="1950" dirty="0" smtClean="0"/>
              <a:t>                           Kirche </a:t>
            </a:r>
            <a:r>
              <a:rPr lang="de-DE" altLang="de-DE" sz="1950" dirty="0"/>
              <a:t>(</a:t>
            </a:r>
            <a:r>
              <a:rPr lang="de-DE" altLang="de-DE" sz="1950" dirty="0" smtClean="0"/>
              <a:t>Römische </a:t>
            </a:r>
            <a:r>
              <a:rPr lang="de-DE" altLang="de-DE" sz="1950" dirty="0"/>
              <a:t>Kurie)</a:t>
            </a:r>
          </a:p>
          <a:p>
            <a:pPr marL="0" indent="0">
              <a:spcBef>
                <a:spcPts val="0"/>
              </a:spcBef>
              <a:buNone/>
              <a:defRPr/>
            </a:pPr>
            <a:r>
              <a:rPr lang="de-DE" altLang="de-DE" sz="1950" b="1" dirty="0">
                <a:solidFill>
                  <a:schemeClr val="accent1">
                    <a:lumMod val="75000"/>
                  </a:schemeClr>
                </a:solidFill>
              </a:rPr>
              <a:t>RDA 11.2.2.29 </a:t>
            </a:r>
            <a:r>
              <a:rPr lang="de-DE" altLang="de-DE" sz="1950" b="1" dirty="0" smtClean="0">
                <a:solidFill>
                  <a:schemeClr val="accent1">
                    <a:lumMod val="75000"/>
                  </a:schemeClr>
                </a:solidFill>
              </a:rPr>
              <a:t>    </a:t>
            </a:r>
            <a:r>
              <a:rPr lang="de-DE" altLang="de-DE" sz="1950" dirty="0" smtClean="0"/>
              <a:t>Päpstliche </a:t>
            </a:r>
            <a:r>
              <a:rPr lang="de-DE" altLang="de-DE" sz="1950" dirty="0"/>
              <a:t>diplomatische </a:t>
            </a:r>
            <a:r>
              <a:rPr lang="de-DE" altLang="de-DE" sz="1950" dirty="0" smtClean="0"/>
              <a:t>Gesandtschaften </a:t>
            </a:r>
            <a:r>
              <a:rPr lang="de-DE" altLang="de-DE" sz="1950" dirty="0"/>
              <a:t>usw.</a:t>
            </a: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international + antik</a:t>
            </a:r>
            <a:endParaRPr lang="de-DE" dirty="0"/>
          </a:p>
        </p:txBody>
      </p:sp>
      <p:sp>
        <p:nvSpPr>
          <p:cNvPr id="3" name="Textplatzhalter 2"/>
          <p:cNvSpPr>
            <a:spLocks noGrp="1"/>
          </p:cNvSpPr>
          <p:nvPr>
            <p:ph type="body" sz="quarter" idx="13"/>
          </p:nvPr>
        </p:nvSpPr>
        <p:spPr/>
        <p:txBody>
          <a:bodyPr wrap="square"/>
          <a:lstStyle/>
          <a:p>
            <a:pPr marL="0" indent="0">
              <a:spcBef>
                <a:spcPts val="1675"/>
              </a:spcBef>
              <a:buNone/>
              <a:defRPr/>
            </a:pPr>
            <a:r>
              <a:rPr lang="de-DE" altLang="en-US" b="1" dirty="0" smtClean="0"/>
              <a:t>Körperschaften </a:t>
            </a:r>
            <a:r>
              <a:rPr lang="de-DE" altLang="en-US" b="1" dirty="0"/>
              <a:t>des Altertums und internationale </a:t>
            </a:r>
            <a:r>
              <a:rPr lang="de-DE" altLang="en-US" b="1" dirty="0" smtClean="0"/>
              <a:t>Körperschaften </a:t>
            </a:r>
            <a:r>
              <a:rPr lang="de-DE" altLang="en-US" b="1" u="sng" dirty="0">
                <a:solidFill>
                  <a:schemeClr val="accent1">
                    <a:lumMod val="75000"/>
                  </a:schemeClr>
                </a:solidFill>
              </a:rPr>
              <a:t>RDA 11.2.2.5.4</a:t>
            </a:r>
            <a:endParaRPr lang="de-DE" altLang="en-US" dirty="0"/>
          </a:p>
          <a:p>
            <a:pPr marL="0" indent="0">
              <a:spcBef>
                <a:spcPts val="1675"/>
              </a:spcBef>
              <a:buNone/>
              <a:defRPr/>
            </a:pPr>
            <a:endParaRPr lang="de-DE" altLang="de-DE" b="1" dirty="0"/>
          </a:p>
          <a:p>
            <a:pPr marL="0" indent="0">
              <a:spcBef>
                <a:spcPct val="0"/>
              </a:spcBef>
              <a:buNone/>
              <a:defRPr/>
            </a:pPr>
            <a:r>
              <a:rPr lang="de-DE" altLang="de-DE" dirty="0"/>
              <a:t/>
            </a:r>
            <a:br>
              <a:rPr lang="de-DE" altLang="de-DE" dirty="0"/>
            </a:br>
            <a:r>
              <a:rPr lang="de-DE" altLang="de-DE" dirty="0"/>
              <a:t>-&gt; die im Deutschen gebräuchlichste Namensform wird als bevorzugter Name gewählt </a:t>
            </a:r>
            <a:endParaRPr lang="de-DE" altLang="de-DE" i="1" dirty="0"/>
          </a:p>
          <a:p>
            <a:pPr marL="0" indent="0">
              <a:spcBef>
                <a:spcPct val="0"/>
              </a:spcBef>
              <a:buNone/>
              <a:defRPr/>
            </a:pPr>
            <a:endParaRPr lang="de-DE" altLang="de-DE" i="1" dirty="0"/>
          </a:p>
          <a:p>
            <a:pPr marL="0" indent="0">
              <a:spcBef>
                <a:spcPct val="0"/>
              </a:spcBef>
              <a:buNone/>
              <a:defRPr/>
            </a:pPr>
            <a:endParaRPr lang="de-DE" altLang="de-DE" sz="2000" dirty="0"/>
          </a:p>
          <a:p>
            <a:pPr marL="0" indent="0">
              <a:spcBef>
                <a:spcPct val="0"/>
              </a:spcBef>
              <a:buNone/>
              <a:defRPr/>
            </a:pPr>
            <a:r>
              <a:rPr lang="de-DE" altLang="de-DE" sz="2000" i="1" dirty="0"/>
              <a:t>Beispiele:</a:t>
            </a:r>
          </a:p>
          <a:p>
            <a:pPr marL="0" indent="0">
              <a:spcBef>
                <a:spcPct val="0"/>
              </a:spcBef>
              <a:spcAft>
                <a:spcPts val="600"/>
              </a:spcAft>
              <a:buNone/>
              <a:defRPr/>
            </a:pPr>
            <a:r>
              <a:rPr lang="de-DE" altLang="de-DE" sz="2000" b="1" dirty="0">
                <a:solidFill>
                  <a:srgbClr val="7030A0"/>
                </a:solidFill>
              </a:rPr>
              <a:t>Katholische Kirche</a:t>
            </a:r>
          </a:p>
          <a:p>
            <a:pPr marL="0" indent="0">
              <a:spcBef>
                <a:spcPct val="0"/>
              </a:spcBef>
              <a:spcAft>
                <a:spcPts val="600"/>
              </a:spcAft>
              <a:buNone/>
              <a:defRPr/>
            </a:pPr>
            <a:r>
              <a:rPr lang="de-DE" altLang="de-DE" sz="2000" b="1" dirty="0">
                <a:solidFill>
                  <a:srgbClr val="7030A0"/>
                </a:solidFill>
              </a:rPr>
              <a:t>Koptische Kirche</a:t>
            </a:r>
          </a:p>
          <a:p>
            <a:pPr marL="0" indent="0">
              <a:spcBef>
                <a:spcPct val="0"/>
              </a:spcBef>
              <a:buNone/>
              <a:defRPr/>
            </a:pPr>
            <a:r>
              <a:rPr lang="de-DE" altLang="de-DE" sz="2000" b="1" dirty="0">
                <a:solidFill>
                  <a:srgbClr val="7030A0"/>
                </a:solidFill>
              </a:rPr>
              <a:t>Russisch-Orthodoxe Kirche</a:t>
            </a: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275567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Religionsgemeinschaften – personale Einheiten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b="1" dirty="0" smtClean="0"/>
              <a:t>Religiöse </a:t>
            </a:r>
            <a:r>
              <a:rPr lang="de-DE" altLang="de-DE" b="1" dirty="0"/>
              <a:t>Orden und </a:t>
            </a:r>
            <a:r>
              <a:rPr lang="de-DE" altLang="de-DE" b="1" dirty="0" smtClean="0"/>
              <a:t>Gesellschaften</a:t>
            </a:r>
          </a:p>
          <a:p>
            <a:pPr marL="0" indent="0">
              <a:spcBef>
                <a:spcPts val="0"/>
              </a:spcBef>
              <a:buNone/>
              <a:defRPr/>
            </a:pPr>
            <a:r>
              <a:rPr lang="de-DE" altLang="de-DE" b="1" u="sng" dirty="0" smtClean="0">
                <a:solidFill>
                  <a:schemeClr val="accent1">
                    <a:lumMod val="75000"/>
                  </a:schemeClr>
                </a:solidFill>
              </a:rPr>
              <a:t>RDA </a:t>
            </a:r>
            <a:r>
              <a:rPr lang="de-DE" altLang="de-DE" b="1" u="sng" dirty="0">
                <a:solidFill>
                  <a:schemeClr val="accent1">
                    <a:lumMod val="75000"/>
                  </a:schemeClr>
                </a:solidFill>
              </a:rPr>
              <a:t>11.2.2.5.4</a:t>
            </a:r>
            <a:r>
              <a:rPr lang="de-DE" altLang="de-DE" b="1" dirty="0">
                <a:solidFill>
                  <a:schemeClr val="accent1">
                    <a:lumMod val="75000"/>
                  </a:schemeClr>
                </a:solidFill>
              </a:rPr>
              <a:t> </a:t>
            </a:r>
          </a:p>
          <a:p>
            <a:pPr marL="0" indent="0">
              <a:spcBef>
                <a:spcPts val="0"/>
              </a:spcBef>
              <a:buNone/>
              <a:defRPr/>
            </a:pPr>
            <a:r>
              <a:rPr lang="de-DE" altLang="de-DE" dirty="0" smtClean="0"/>
              <a:t>-&gt; </a:t>
            </a:r>
            <a:r>
              <a:rPr lang="de-DE" altLang="de-DE" dirty="0"/>
              <a:t>Die im Deutschen gebräuchlichste Namensform wird als bevorzugter Name gewählt. Gibt es keine im Deutschen gebräuchliche Form, wird der Name in der Sprache des Ursprungslandes der personalen Einheit gewählt.</a:t>
            </a:r>
          </a:p>
          <a:p>
            <a:pPr marL="0" indent="0">
              <a:spcBef>
                <a:spcPct val="0"/>
              </a:spcBef>
              <a:buNone/>
              <a:defRPr/>
            </a:pPr>
            <a:r>
              <a:rPr lang="de-DE" altLang="de-DE" sz="2000" i="1" dirty="0" smtClean="0"/>
              <a:t>Beispiele</a:t>
            </a:r>
            <a:r>
              <a:rPr lang="de-DE" altLang="de-DE" sz="2000" i="1" dirty="0"/>
              <a:t>:</a:t>
            </a:r>
          </a:p>
          <a:p>
            <a:pPr marL="0" indent="0">
              <a:spcBef>
                <a:spcPts val="0"/>
              </a:spcBef>
              <a:buNone/>
              <a:defRPr/>
            </a:pPr>
            <a:r>
              <a:rPr lang="de-DE" altLang="de-DE" sz="2000" b="1" dirty="0">
                <a:solidFill>
                  <a:srgbClr val="7030A0"/>
                </a:solidFill>
              </a:rPr>
              <a:t>Franziskaner</a:t>
            </a:r>
            <a:r>
              <a:rPr lang="de-DE" altLang="de-DE" sz="2000" dirty="0"/>
              <a:t/>
            </a:r>
            <a:br>
              <a:rPr lang="de-DE" altLang="de-DE" sz="2000" dirty="0"/>
            </a:br>
            <a:r>
              <a:rPr lang="de-DE" altLang="de-DE" sz="2000" i="1" dirty="0"/>
              <a:t>nicht</a:t>
            </a:r>
            <a:r>
              <a:rPr lang="de-DE" altLang="de-DE" sz="2000" dirty="0"/>
              <a:t> </a:t>
            </a:r>
            <a:r>
              <a:rPr lang="de-DE" altLang="de-DE" sz="2000" dirty="0" err="1"/>
              <a:t>Friars</a:t>
            </a:r>
            <a:r>
              <a:rPr lang="de-DE" altLang="de-DE" sz="2000" dirty="0"/>
              <a:t> Minor</a:t>
            </a:r>
            <a:br>
              <a:rPr lang="de-DE" altLang="de-DE" sz="2000" dirty="0"/>
            </a:br>
            <a:r>
              <a:rPr lang="de-DE" altLang="de-DE" sz="2000" i="1" dirty="0"/>
              <a:t>nicht</a:t>
            </a:r>
            <a:r>
              <a:rPr lang="de-DE" altLang="de-DE" sz="2000" dirty="0"/>
              <a:t> </a:t>
            </a:r>
            <a:r>
              <a:rPr lang="de-DE" altLang="de-DE" sz="2000" dirty="0" err="1"/>
              <a:t>Minorites</a:t>
            </a:r>
            <a:r>
              <a:rPr lang="de-DE" altLang="de-DE" sz="2000" dirty="0"/>
              <a:t/>
            </a:r>
            <a:br>
              <a:rPr lang="de-DE" altLang="de-DE" sz="2000" dirty="0"/>
            </a:br>
            <a:r>
              <a:rPr lang="de-DE" altLang="de-DE" sz="2000" i="1" dirty="0"/>
              <a:t>nicht</a:t>
            </a:r>
            <a:r>
              <a:rPr lang="de-DE" altLang="de-DE" sz="2000" dirty="0"/>
              <a:t> Ordo </a:t>
            </a:r>
            <a:r>
              <a:rPr lang="de-DE" altLang="de-DE" sz="2000" dirty="0" err="1"/>
              <a:t>Fratrum</a:t>
            </a:r>
            <a:r>
              <a:rPr lang="de-DE" altLang="de-DE" sz="2000" dirty="0"/>
              <a:t> </a:t>
            </a:r>
            <a:r>
              <a:rPr lang="de-DE" altLang="de-DE" sz="2000" dirty="0" err="1" smtClean="0"/>
              <a:t>Minorum</a:t>
            </a:r>
            <a:endParaRPr lang="de-DE" altLang="de-DE" sz="2000" dirty="0" smtClean="0"/>
          </a:p>
          <a:p>
            <a:pPr marL="0" indent="0">
              <a:spcBef>
                <a:spcPts val="0"/>
              </a:spcBef>
              <a:buNone/>
              <a:defRPr/>
            </a:pPr>
            <a:r>
              <a:rPr lang="de-DE" altLang="de-DE" sz="2000" b="1" dirty="0" smtClean="0">
                <a:solidFill>
                  <a:srgbClr val="7030A0"/>
                </a:solidFill>
              </a:rPr>
              <a:t>Dominikaner</a:t>
            </a:r>
            <a:endParaRPr lang="de-DE" altLang="de-DE" sz="2000" b="1" dirty="0">
              <a:solidFill>
                <a:srgbClr val="7030A0"/>
              </a:solidFill>
            </a:endParaRPr>
          </a:p>
          <a:p>
            <a:pPr marL="0" indent="0">
              <a:spcBef>
                <a:spcPts val="0"/>
              </a:spcBef>
              <a:buNone/>
              <a:defRPr/>
            </a:pPr>
            <a:r>
              <a:rPr lang="en-GB" altLang="de-DE" sz="2000" b="1" dirty="0">
                <a:solidFill>
                  <a:srgbClr val="7030A0"/>
                </a:solidFill>
              </a:rPr>
              <a:t>Missionaries of Charity</a:t>
            </a:r>
            <a:r>
              <a:rPr lang="en-GB" altLang="de-DE" sz="2000" dirty="0"/>
              <a:t/>
            </a:r>
            <a:br>
              <a:rPr lang="en-GB" altLang="de-DE" sz="2000" dirty="0"/>
            </a:br>
            <a:r>
              <a:rPr lang="en-GB" altLang="de-DE" sz="2000" i="1" dirty="0"/>
              <a:t>(Der </a:t>
            </a:r>
            <a:r>
              <a:rPr lang="en-GB" altLang="de-DE" sz="2000" i="1" dirty="0" err="1"/>
              <a:t>Haupteintrag</a:t>
            </a:r>
            <a:r>
              <a:rPr lang="en-GB" altLang="de-DE" sz="2000" i="1" dirty="0"/>
              <a:t> </a:t>
            </a:r>
            <a:r>
              <a:rPr lang="en-GB" altLang="de-DE" sz="2000" i="1" dirty="0" err="1"/>
              <a:t>im</a:t>
            </a:r>
            <a:r>
              <a:rPr lang="en-GB" altLang="de-DE" sz="2000" i="1" dirty="0"/>
              <a:t> </a:t>
            </a:r>
            <a:r>
              <a:rPr lang="en-GB" altLang="de-DE" sz="2000" i="1" dirty="0" err="1"/>
              <a:t>Brockhaus</a:t>
            </a:r>
            <a:r>
              <a:rPr lang="en-GB" altLang="de-DE" sz="2000" i="1" dirty="0"/>
              <a:t> </a:t>
            </a:r>
            <a:r>
              <a:rPr lang="en-GB" altLang="de-DE" sz="2000" i="1" dirty="0" err="1"/>
              <a:t>Wissensservice</a:t>
            </a:r>
            <a:r>
              <a:rPr lang="en-GB" altLang="de-DE" sz="2000" i="1" dirty="0"/>
              <a:t> </a:t>
            </a:r>
            <a:r>
              <a:rPr lang="en-GB" altLang="de-DE" sz="2000" i="1" dirty="0" err="1"/>
              <a:t>ist</a:t>
            </a:r>
            <a:r>
              <a:rPr lang="en-GB" altLang="de-DE" sz="2000" i="1" dirty="0"/>
              <a:t> </a:t>
            </a:r>
            <a:r>
              <a:rPr lang="en-GB" altLang="de-DE" sz="2000" i="1" dirty="0" err="1"/>
              <a:t>unter</a:t>
            </a:r>
            <a:r>
              <a:rPr lang="en-GB" altLang="de-DE" sz="2000" i="1" dirty="0"/>
              <a:t> </a:t>
            </a:r>
            <a:r>
              <a:rPr lang="en-GB" altLang="de-DE" sz="2000" i="1" dirty="0" err="1"/>
              <a:t>dem</a:t>
            </a:r>
            <a:r>
              <a:rPr lang="en-GB" altLang="de-DE" sz="2000" i="1" dirty="0"/>
              <a:t> </a:t>
            </a:r>
            <a:r>
              <a:rPr lang="en-GB" altLang="de-DE" sz="2000" i="1" dirty="0" err="1"/>
              <a:t>englischen</a:t>
            </a:r>
            <a:r>
              <a:rPr lang="en-GB" altLang="de-DE" sz="2000" i="1" dirty="0"/>
              <a:t> </a:t>
            </a:r>
            <a:r>
              <a:rPr lang="en-GB" altLang="de-DE" sz="2000" i="1" dirty="0" err="1"/>
              <a:t>Namen</a:t>
            </a:r>
            <a:r>
              <a:rPr lang="en-GB" altLang="de-DE" sz="2000" i="1" dirty="0"/>
              <a:t>)</a:t>
            </a:r>
            <a:endParaRPr lang="de-DE" altLang="de-DE" sz="2000" i="1"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835987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b="1" dirty="0"/>
              <a:t>Ökumenische </a:t>
            </a:r>
            <a:r>
              <a:rPr lang="de-DE" sz="2000" b="1" dirty="0" err="1"/>
              <a:t>Konzilien</a:t>
            </a:r>
            <a:r>
              <a:rPr lang="de-DE" sz="2000" b="1" dirty="0"/>
              <a:t> </a:t>
            </a:r>
            <a:r>
              <a:rPr lang="de-DE" sz="2000" b="1" dirty="0" smtClean="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dirty="0"/>
          </a:p>
          <a:p>
            <a:pPr marL="0" indent="0">
              <a:spcBef>
                <a:spcPts val="0"/>
              </a:spcBef>
              <a:buNone/>
              <a:defRPr/>
            </a:pPr>
            <a:endParaRPr lang="de-DE" sz="2000" dirty="0"/>
          </a:p>
          <a:p>
            <a:pPr marL="0" indent="0">
              <a:spcBef>
                <a:spcPts val="0"/>
              </a:spcBef>
              <a:buNone/>
              <a:defRPr/>
            </a:pPr>
            <a:r>
              <a:rPr lang="de-DE" b="1" dirty="0">
                <a:solidFill>
                  <a:srgbClr val="000000"/>
                </a:solidFill>
              </a:rPr>
              <a:t>Ökumenische </a:t>
            </a:r>
            <a:r>
              <a:rPr lang="de-DE" b="1" dirty="0" err="1">
                <a:solidFill>
                  <a:srgbClr val="000000"/>
                </a:solidFill>
              </a:rPr>
              <a:t>Konzilien</a:t>
            </a:r>
            <a:r>
              <a:rPr lang="de-DE" b="1" dirty="0">
                <a:solidFill>
                  <a:srgbClr val="000000"/>
                </a:solidFill>
              </a:rPr>
              <a:t> - Satzart </a:t>
            </a:r>
            <a:r>
              <a:rPr lang="de-DE" b="1" dirty="0" err="1">
                <a:solidFill>
                  <a:srgbClr val="000000"/>
                </a:solidFill>
              </a:rPr>
              <a:t>Tf</a:t>
            </a:r>
            <a:r>
              <a:rPr lang="de-DE" b="1" dirty="0">
                <a:solidFill>
                  <a:srgbClr val="000000"/>
                </a:solidFill>
              </a:rPr>
              <a:t> (</a:t>
            </a:r>
            <a:r>
              <a:rPr lang="de-DE" b="1" dirty="0" smtClean="0">
                <a:solidFill>
                  <a:srgbClr val="000000"/>
                </a:solidFill>
              </a:rPr>
              <a:t>PICA):</a:t>
            </a:r>
            <a:br>
              <a:rPr lang="de-DE" b="1" dirty="0" smtClean="0">
                <a:solidFill>
                  <a:srgbClr val="000000"/>
                </a:solidFill>
              </a:rPr>
            </a:br>
            <a:r>
              <a:rPr lang="de-DE" dirty="0" smtClean="0">
                <a:solidFill>
                  <a:srgbClr val="000000"/>
                </a:solidFill>
              </a:rPr>
              <a:t>Gilt für die </a:t>
            </a:r>
            <a:r>
              <a:rPr lang="de-DE" dirty="0">
                <a:solidFill>
                  <a:srgbClr val="000000"/>
                </a:solidFill>
              </a:rPr>
              <a:t>im Nachschlagewerk </a:t>
            </a:r>
            <a:r>
              <a:rPr lang="de-DE" dirty="0" err="1">
                <a:solidFill>
                  <a:srgbClr val="000000"/>
                </a:solidFill>
              </a:rPr>
              <a:t>LThK</a:t>
            </a:r>
            <a:r>
              <a:rPr lang="de-DE" dirty="0">
                <a:solidFill>
                  <a:srgbClr val="000000"/>
                </a:solidFill>
              </a:rPr>
              <a:t> unter „Konzil“ aufgeführten 21 </a:t>
            </a:r>
            <a:r>
              <a:rPr lang="de-DE" dirty="0" smtClean="0">
                <a:solidFill>
                  <a:srgbClr val="000000"/>
                </a:solidFill>
              </a:rPr>
              <a:t>ökumenischen </a:t>
            </a:r>
            <a:r>
              <a:rPr lang="de-DE" dirty="0" err="1" smtClean="0">
                <a:solidFill>
                  <a:srgbClr val="000000"/>
                </a:solidFill>
              </a:rPr>
              <a:t>Konzilien</a:t>
            </a:r>
            <a:r>
              <a:rPr lang="de-DE" dirty="0">
                <a:solidFill>
                  <a:srgbClr val="000000"/>
                </a:solidFill>
              </a:rPr>
              <a:t>.</a:t>
            </a:r>
          </a:p>
          <a:p>
            <a:pPr marL="0" indent="0">
              <a:spcBef>
                <a:spcPts val="0"/>
              </a:spcBef>
              <a:buNone/>
              <a:defRPr/>
            </a:pPr>
            <a:r>
              <a:rPr lang="de-DE" dirty="0">
                <a:solidFill>
                  <a:srgbClr val="000000"/>
                </a:solidFill>
              </a:rPr>
              <a:t>-&gt; Selbstständige Erfassung unter ihrem im </a:t>
            </a:r>
            <a:r>
              <a:rPr lang="de-DE" dirty="0" smtClean="0">
                <a:solidFill>
                  <a:srgbClr val="000000"/>
                </a:solidFill>
              </a:rPr>
              <a:t>Deutschen gebräuchlichen </a:t>
            </a:r>
            <a:r>
              <a:rPr lang="de-DE" dirty="0">
                <a:solidFill>
                  <a:srgbClr val="000000"/>
                </a:solidFill>
              </a:rPr>
              <a:t>Namen</a:t>
            </a:r>
            <a:r>
              <a:rPr lang="de-DE" i="1" dirty="0">
                <a:solidFill>
                  <a:srgbClr val="000000"/>
                </a:solidFill>
              </a:rPr>
              <a:t/>
            </a:r>
            <a:br>
              <a:rPr lang="de-DE" i="1" dirty="0">
                <a:solidFill>
                  <a:srgbClr val="000000"/>
                </a:solidFill>
              </a:rPr>
            </a:br>
            <a:r>
              <a:rPr lang="de-DE" i="1" dirty="0" smtClean="0">
                <a:solidFill>
                  <a:srgbClr val="000000"/>
                </a:solidFill>
              </a:rPr>
              <a:t>Beispiele</a:t>
            </a:r>
            <a:r>
              <a:rPr lang="de-DE" i="1" dirty="0">
                <a:solidFill>
                  <a:srgbClr val="000000"/>
                </a:solidFill>
              </a:rPr>
              <a:t>:</a:t>
            </a:r>
            <a:r>
              <a:rPr lang="de-DE" dirty="0">
                <a:solidFill>
                  <a:srgbClr val="000000"/>
                </a:solidFill>
              </a:rPr>
              <a:t/>
            </a:r>
            <a:br>
              <a:rPr lang="de-DE" dirty="0">
                <a:solidFill>
                  <a:srgbClr val="000000"/>
                </a:solidFill>
              </a:rPr>
            </a:br>
            <a:r>
              <a:rPr lang="de-DE" b="1" dirty="0">
                <a:solidFill>
                  <a:srgbClr val="7030A0"/>
                </a:solidFill>
              </a:rPr>
              <a:t>Konzil von Ephesus</a:t>
            </a:r>
            <a:br>
              <a:rPr lang="de-DE" b="1" dirty="0">
                <a:solidFill>
                  <a:srgbClr val="7030A0"/>
                </a:solidFill>
              </a:rPr>
            </a:br>
            <a:r>
              <a:rPr lang="de-DE" b="1" dirty="0">
                <a:solidFill>
                  <a:srgbClr val="7030A0"/>
                </a:solidFill>
              </a:rPr>
              <a:t>Tridentinum</a:t>
            </a:r>
            <a:br>
              <a:rPr lang="de-DE" b="1" dirty="0">
                <a:solidFill>
                  <a:srgbClr val="7030A0"/>
                </a:solidFill>
              </a:rPr>
            </a:br>
            <a:r>
              <a:rPr lang="de-DE" b="1" dirty="0">
                <a:solidFill>
                  <a:srgbClr val="7030A0"/>
                </a:solidFill>
              </a:rPr>
              <a:t>Vatikanisches Konzil    </a:t>
            </a:r>
            <a:r>
              <a:rPr lang="de-DE" b="1" dirty="0" smtClean="0">
                <a:solidFill>
                  <a:srgbClr val="7030A0"/>
                </a:solidFill>
              </a:rPr>
              <a:t>                        </a:t>
            </a:r>
            <a:r>
              <a:rPr lang="de-DE" altLang="de-DE" dirty="0"/>
              <a:t>vgl.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36849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b="1" dirty="0"/>
              <a:t>Gelegentlich einberufene Synoden oder </a:t>
            </a:r>
            <a:r>
              <a:rPr lang="de-DE" sz="2000" b="1" dirty="0" err="1"/>
              <a:t>Konzilien</a:t>
            </a:r>
            <a:r>
              <a:rPr lang="de-DE" sz="2000" b="1"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b="1" u="sng" dirty="0" smtClean="0">
              <a:solidFill>
                <a:schemeClr val="accent1">
                  <a:lumMod val="75000"/>
                </a:schemeClr>
              </a:solidFill>
            </a:endParaRPr>
          </a:p>
          <a:p>
            <a:pPr>
              <a:spcBef>
                <a:spcPts val="0"/>
              </a:spcBef>
              <a:defRPr/>
            </a:pPr>
            <a:endParaRPr lang="de-DE" sz="2000" dirty="0"/>
          </a:p>
          <a:p>
            <a:pPr marL="0" indent="0">
              <a:spcBef>
                <a:spcPts val="0"/>
              </a:spcBef>
              <a:buNone/>
              <a:defRPr/>
            </a:pPr>
            <a:r>
              <a:rPr lang="de-DE" altLang="en-US" sz="2000" b="1" dirty="0"/>
              <a:t>Gelegentlich einberufene Synoden oder </a:t>
            </a:r>
            <a:r>
              <a:rPr lang="de-DE" altLang="en-US" sz="2000" b="1" dirty="0" err="1"/>
              <a:t>Konzilien</a:t>
            </a:r>
            <a:r>
              <a:rPr lang="de-DE" altLang="en-US" sz="2000" b="1" dirty="0"/>
              <a:t> einer einzelnen Kirche - Satzart </a:t>
            </a:r>
            <a:r>
              <a:rPr lang="de-DE" altLang="en-US" sz="2000" b="1" dirty="0" err="1"/>
              <a:t>Tf</a:t>
            </a:r>
            <a:r>
              <a:rPr lang="de-DE" altLang="en-US" sz="2000" b="1" dirty="0"/>
              <a:t> (PICA): </a:t>
            </a:r>
          </a:p>
          <a:p>
            <a:pPr marL="0" indent="0">
              <a:spcBef>
                <a:spcPts val="0"/>
              </a:spcBef>
              <a:buNone/>
              <a:defRPr/>
            </a:pPr>
            <a:r>
              <a:rPr lang="de-DE" altLang="en-US" sz="2000" dirty="0"/>
              <a:t>Erfassung des Namen </a:t>
            </a:r>
          </a:p>
          <a:p>
            <a:pPr marL="0" indent="0">
              <a:spcBef>
                <a:spcPts val="0"/>
              </a:spcBef>
              <a:buNone/>
              <a:defRPr/>
            </a:pPr>
            <a:r>
              <a:rPr lang="de-DE" altLang="en-US" sz="2000" b="1" dirty="0"/>
              <a:t>-&gt;</a:t>
            </a:r>
            <a:r>
              <a:rPr lang="de-DE" altLang="en-US" sz="2000" dirty="0"/>
              <a:t> Selbstständig gemäß den Regeln für Konferenzen</a:t>
            </a:r>
          </a:p>
          <a:p>
            <a:pPr marL="0" indent="0">
              <a:spcBef>
                <a:spcPts val="0"/>
              </a:spcBef>
              <a:buNone/>
              <a:defRPr/>
            </a:pPr>
            <a:r>
              <a:rPr lang="de-DE" altLang="en-US" sz="2000" i="1" dirty="0"/>
              <a:t>Beispiel</a:t>
            </a:r>
            <a:r>
              <a:rPr lang="de-DE" altLang="en-US" sz="2000" dirty="0"/>
              <a:t>:</a:t>
            </a:r>
            <a:br>
              <a:rPr lang="de-DE" altLang="en-US" sz="2000" dirty="0"/>
            </a:br>
            <a:r>
              <a:rPr lang="de-DE" altLang="en-US" sz="2000" b="1" dirty="0">
                <a:solidFill>
                  <a:srgbClr val="7030A0"/>
                </a:solidFill>
              </a:rPr>
              <a:t>Gemeinsame Synode der Bistümer in der Bundesrepublik Deutschland </a:t>
            </a:r>
            <a:r>
              <a:rPr lang="de-DE" altLang="en-US" sz="2000" b="1" dirty="0">
                <a:solidFill>
                  <a:srgbClr val="FF0000"/>
                </a:solidFill>
              </a:rPr>
              <a:t>(1971-1975 : Würzburg)</a:t>
            </a:r>
          </a:p>
          <a:p>
            <a:pPr marL="0" indent="0">
              <a:spcBef>
                <a:spcPts val="0"/>
              </a:spcBef>
              <a:buNone/>
              <a:defRPr/>
            </a:pPr>
            <a:r>
              <a:rPr lang="de-DE" altLang="de-DE" sz="2000" b="1" dirty="0" smtClean="0"/>
              <a:t>PICA</a:t>
            </a:r>
            <a:r>
              <a:rPr lang="de-DE" altLang="de-DE" sz="2000" b="1" dirty="0"/>
              <a:t>:</a:t>
            </a:r>
          </a:p>
          <a:p>
            <a:pPr marL="0" indent="0">
              <a:spcBef>
                <a:spcPts val="0"/>
              </a:spcBef>
              <a:buNone/>
              <a:defRPr/>
            </a:pPr>
            <a:r>
              <a:rPr lang="de-DE" altLang="de-DE" sz="2000" b="1" dirty="0"/>
              <a:t>111 </a:t>
            </a:r>
            <a:r>
              <a:rPr lang="de-DE" altLang="de-DE" sz="2000" b="1" dirty="0">
                <a:solidFill>
                  <a:srgbClr val="7030A0"/>
                </a:solidFill>
              </a:rPr>
              <a:t>Gemeinsame Synode der Bistümer in der </a:t>
            </a:r>
            <a:r>
              <a:rPr lang="de-DE" altLang="de-DE" sz="2000" b="1" dirty="0" smtClean="0">
                <a:solidFill>
                  <a:srgbClr val="7030A0"/>
                </a:solidFill>
              </a:rPr>
              <a:t>Bundesrepublik</a:t>
            </a:r>
            <a:r>
              <a:rPr lang="de-DE" altLang="de-DE" sz="2000" b="1" dirty="0" smtClean="0"/>
              <a:t> </a:t>
            </a:r>
            <a:r>
              <a:rPr lang="de-DE" altLang="de-DE" sz="2000" b="1" dirty="0">
                <a:solidFill>
                  <a:srgbClr val="7030A0"/>
                </a:solidFill>
              </a:rPr>
              <a:t>Deutschland</a:t>
            </a:r>
            <a:r>
              <a:rPr lang="de-DE" altLang="de-DE" sz="2000" b="1" dirty="0"/>
              <a:t>$d</a:t>
            </a:r>
            <a:r>
              <a:rPr lang="de-DE" altLang="de-DE" sz="2000" b="1" dirty="0">
                <a:solidFill>
                  <a:srgbClr val="FF0000"/>
                </a:solidFill>
              </a:rPr>
              <a:t>1971-1975</a:t>
            </a:r>
            <a:r>
              <a:rPr lang="de-DE" altLang="de-DE" sz="2000" b="1" dirty="0"/>
              <a:t>$c</a:t>
            </a:r>
            <a:r>
              <a:rPr lang="de-DE" altLang="de-DE" sz="2000" b="1" dirty="0">
                <a:solidFill>
                  <a:srgbClr val="FF0000"/>
                </a:solidFill>
              </a:rPr>
              <a:t>Würzburg</a:t>
            </a:r>
            <a:r>
              <a:rPr lang="de-DE" sz="2000" b="1" dirty="0">
                <a:solidFill>
                  <a:schemeClr val="accent3">
                    <a:lumMod val="75000"/>
                  </a:schemeClr>
                </a:solidFill>
              </a:rPr>
              <a:t>  </a:t>
            </a:r>
            <a:endParaRPr lang="de-DE" sz="2000" b="1" dirty="0" smtClean="0">
              <a:solidFill>
                <a:schemeClr val="accent3">
                  <a:lumMod val="75000"/>
                </a:schemeClr>
              </a:solidFill>
            </a:endParaRPr>
          </a:p>
          <a:p>
            <a:pPr marL="0" indent="0">
              <a:spcBef>
                <a:spcPts val="0"/>
              </a:spcBef>
              <a:buNone/>
              <a:defRPr/>
            </a:pPr>
            <a:r>
              <a:rPr lang="de-DE" sz="2000" b="1" dirty="0" smtClean="0">
                <a:solidFill>
                  <a:srgbClr val="7030A0"/>
                </a:solidFill>
              </a:rPr>
              <a:t>                                                                              </a:t>
            </a:r>
            <a:r>
              <a:rPr lang="de-DE" altLang="de-DE" sz="2000" dirty="0" smtClean="0"/>
              <a:t>vgl</a:t>
            </a:r>
            <a:r>
              <a:rPr lang="de-DE" altLang="de-DE" sz="2000" dirty="0"/>
              <a:t>. </a:t>
            </a:r>
            <a:r>
              <a:rPr lang="de-DE" altLang="de-DE" sz="2000" dirty="0">
                <a:hlinkClick r:id="rId5"/>
              </a:rPr>
              <a:t>EH-K-14</a:t>
            </a:r>
            <a:endParaRPr lang="de-DE" altLang="de-DE" sz="2000"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741622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spcAft>
                <a:spcPts val="1200"/>
              </a:spcAft>
              <a:defRPr/>
            </a:pPr>
            <a:r>
              <a:rPr lang="de-DE" sz="2000" b="1"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dirty="0"/>
          </a:p>
          <a:p>
            <a:pPr marL="0" indent="0">
              <a:spcBef>
                <a:spcPts val="0"/>
              </a:spcBef>
              <a:buNone/>
              <a:defRPr/>
            </a:pPr>
            <a:r>
              <a:rPr lang="de-DE" b="1" dirty="0"/>
              <a:t>Vertretungskörperschaften - Satzart Tb (PICA): </a:t>
            </a:r>
            <a:br>
              <a:rPr lang="de-DE" b="1" dirty="0"/>
            </a:br>
            <a:r>
              <a:rPr lang="de-DE" b="1" u="sng" dirty="0" smtClean="0">
                <a:solidFill>
                  <a:schemeClr val="accent1">
                    <a:lumMod val="75000"/>
                  </a:schemeClr>
                </a:solidFill>
              </a:rPr>
              <a:t>RDA </a:t>
            </a:r>
            <a:r>
              <a:rPr lang="de-DE" b="1" u="sng" dirty="0" smtClean="0">
                <a:solidFill>
                  <a:schemeClr val="accent1">
                    <a:lumMod val="75000"/>
                  </a:schemeClr>
                </a:solidFill>
                <a:hlinkClick r:id="rId4"/>
              </a:rPr>
              <a:t>11.2.2.25</a:t>
            </a:r>
            <a:r>
              <a:rPr lang="de-DE" dirty="0"/>
              <a:t/>
            </a:r>
            <a:br>
              <a:rPr lang="de-DE" dirty="0"/>
            </a:br>
            <a:r>
              <a:rPr lang="de-DE" dirty="0"/>
              <a:t>Erfassung von Namen eines Konzils, einer Synode usw.</a:t>
            </a:r>
            <a:br>
              <a:rPr lang="de-DE" dirty="0"/>
            </a:br>
            <a:r>
              <a:rPr lang="de-DE" i="1" dirty="0"/>
              <a:t>(international, national, regional, Provinz-, Staats- oder lokal) </a:t>
            </a:r>
          </a:p>
          <a:p>
            <a:pPr marL="0" indent="0">
              <a:spcBef>
                <a:spcPts val="0"/>
              </a:spcBef>
              <a:buNone/>
              <a:defRPr/>
            </a:pPr>
            <a:r>
              <a:rPr lang="de-DE" b="1" dirty="0" smtClean="0"/>
              <a:t>-&gt;</a:t>
            </a:r>
            <a:r>
              <a:rPr lang="de-DE" dirty="0" smtClean="0"/>
              <a:t> </a:t>
            </a:r>
            <a:r>
              <a:rPr lang="de-DE" dirty="0"/>
              <a:t>Unselbstständig als Unterabteilung der betreffenden religiösen </a:t>
            </a:r>
            <a:r>
              <a:rPr lang="de-DE" dirty="0" smtClean="0"/>
              <a:t>Körperschaft     </a:t>
            </a:r>
            <a:r>
              <a:rPr lang="de-DE" altLang="de-DE" dirty="0" smtClean="0"/>
              <a:t>vgl</a:t>
            </a:r>
            <a:r>
              <a:rPr lang="de-DE" altLang="de-DE" dirty="0"/>
              <a:t>.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a:p>
            <a:pPr marL="0" indent="0">
              <a:buNone/>
              <a:defRPr/>
            </a:pPr>
            <a:endParaRPr lang="de-DE" altLang="de-DE" b="1" dirty="0">
              <a:solidFill>
                <a:srgbClr val="7030A0"/>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778176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a:spcBef>
                <a:spcPts val="0"/>
              </a:spcBef>
              <a:buNone/>
              <a:defRPr/>
            </a:pPr>
            <a:r>
              <a:rPr lang="de-DE" altLang="en-US" sz="2000" i="1" u="sng" dirty="0"/>
              <a:t>Beispiele für Vertretungskörperschaften:</a:t>
            </a:r>
            <a:endParaRPr lang="de-DE" altLang="de-DE" sz="2000" i="1" dirty="0">
              <a:solidFill>
                <a:srgbClr val="00B0F0"/>
              </a:solidFill>
            </a:endParaRPr>
          </a:p>
          <a:p>
            <a:pPr>
              <a:spcBef>
                <a:spcPts val="0"/>
              </a:spcBef>
              <a:buNone/>
              <a:defRPr/>
            </a:pPr>
            <a:r>
              <a:rPr lang="de-DE" altLang="de-DE" sz="2000" b="1" dirty="0">
                <a:solidFill>
                  <a:srgbClr val="7030A0"/>
                </a:solidFill>
              </a:rPr>
              <a:t>Katholische Kirche. Deutsche Bischofskonferenz</a:t>
            </a:r>
          </a:p>
          <a:p>
            <a:pPr>
              <a:spcBef>
                <a:spcPts val="0"/>
              </a:spcBef>
              <a:buNone/>
              <a:defRPr/>
            </a:pPr>
            <a:r>
              <a:rPr lang="de-DE" altLang="de-DE" sz="2000" b="1" dirty="0">
                <a:solidFill>
                  <a:srgbClr val="7030A0"/>
                </a:solidFill>
              </a:rPr>
              <a:t>Russisch-Orthodoxe Kirche. Landeskonzil</a:t>
            </a:r>
          </a:p>
          <a:p>
            <a:pPr>
              <a:spcBef>
                <a:spcPts val="0"/>
              </a:spcBef>
              <a:buNone/>
              <a:defRPr/>
            </a:pPr>
            <a:r>
              <a:rPr lang="de-DE" altLang="de-DE" sz="2000" b="1" dirty="0">
                <a:solidFill>
                  <a:srgbClr val="7030A0"/>
                </a:solidFill>
              </a:rPr>
              <a:t>Evangelische Kirche in Berlin-Brandenburg. Synode</a:t>
            </a:r>
          </a:p>
          <a:p>
            <a:pPr>
              <a:spcBef>
                <a:spcPts val="0"/>
              </a:spcBef>
              <a:buNone/>
              <a:defRPr/>
            </a:pPr>
            <a:r>
              <a:rPr lang="de-DE" altLang="de-DE" sz="2000" b="1" dirty="0">
                <a:solidFill>
                  <a:srgbClr val="7030A0"/>
                </a:solidFill>
              </a:rPr>
              <a:t>Brüder-Unität. General-Synode</a:t>
            </a:r>
          </a:p>
          <a:p>
            <a:pPr>
              <a:spcBef>
                <a:spcPts val="0"/>
              </a:spcBef>
              <a:buNone/>
              <a:defRPr/>
            </a:pPr>
            <a:r>
              <a:rPr lang="de-DE" altLang="de-DE" sz="2000" b="1" dirty="0" err="1">
                <a:solidFill>
                  <a:srgbClr val="7030A0"/>
                </a:solidFill>
              </a:rPr>
              <a:t>Église</a:t>
            </a:r>
            <a:r>
              <a:rPr lang="de-DE" altLang="de-DE" sz="2000" b="1" dirty="0">
                <a:solidFill>
                  <a:srgbClr val="7030A0"/>
                </a:solidFill>
              </a:rPr>
              <a:t> </a:t>
            </a:r>
            <a:r>
              <a:rPr lang="de-DE" altLang="de-DE" sz="2000" b="1" dirty="0" err="1">
                <a:solidFill>
                  <a:srgbClr val="7030A0"/>
                </a:solidFill>
              </a:rPr>
              <a:t>Réformée</a:t>
            </a:r>
            <a:r>
              <a:rPr lang="de-DE" altLang="de-DE" sz="2000" b="1" dirty="0">
                <a:solidFill>
                  <a:srgbClr val="7030A0"/>
                </a:solidFill>
              </a:rPr>
              <a:t> de France. Synode </a:t>
            </a:r>
            <a:r>
              <a:rPr lang="de-DE" altLang="de-DE" sz="2000" b="1" dirty="0" err="1">
                <a:solidFill>
                  <a:srgbClr val="7030A0"/>
                </a:solidFill>
              </a:rPr>
              <a:t>Général</a:t>
            </a:r>
            <a:endParaRPr lang="de-DE" altLang="de-DE" sz="2000" b="1" dirty="0">
              <a:solidFill>
                <a:srgbClr val="7030A0"/>
              </a:solidFill>
            </a:endParaRPr>
          </a:p>
          <a:p>
            <a:pPr>
              <a:spcBef>
                <a:spcPts val="0"/>
              </a:spcBef>
              <a:buNone/>
              <a:defRPr/>
            </a:pPr>
            <a:r>
              <a:rPr lang="de-DE" altLang="de-DE" sz="2000" b="1" dirty="0" err="1">
                <a:solidFill>
                  <a:srgbClr val="7030A0"/>
                </a:solidFill>
              </a:rPr>
              <a:t>Nederlandse</a:t>
            </a:r>
            <a:r>
              <a:rPr lang="de-DE" altLang="de-DE" sz="2000" b="1" dirty="0">
                <a:solidFill>
                  <a:srgbClr val="7030A0"/>
                </a:solidFill>
              </a:rPr>
              <a:t> </a:t>
            </a:r>
            <a:r>
              <a:rPr lang="de-DE" altLang="de-DE" sz="2000" b="1" dirty="0" err="1">
                <a:solidFill>
                  <a:srgbClr val="7030A0"/>
                </a:solidFill>
              </a:rPr>
              <a:t>Hervormde</a:t>
            </a:r>
            <a:r>
              <a:rPr lang="de-DE" altLang="de-DE" sz="2000" b="1" dirty="0">
                <a:solidFill>
                  <a:srgbClr val="7030A0"/>
                </a:solidFill>
              </a:rPr>
              <a:t> </a:t>
            </a:r>
            <a:r>
              <a:rPr lang="de-DE" altLang="de-DE" sz="2000" b="1" dirty="0" err="1">
                <a:solidFill>
                  <a:srgbClr val="7030A0"/>
                </a:solidFill>
              </a:rPr>
              <a:t>Kerk</a:t>
            </a:r>
            <a:r>
              <a:rPr lang="de-DE" altLang="de-DE" sz="2000" b="1" dirty="0">
                <a:solidFill>
                  <a:srgbClr val="7030A0"/>
                </a:solidFill>
              </a:rPr>
              <a:t>. Generale Synode</a:t>
            </a:r>
            <a:br>
              <a:rPr lang="de-DE" altLang="de-DE" sz="2000" b="1" dirty="0">
                <a:solidFill>
                  <a:srgbClr val="7030A0"/>
                </a:solidFill>
              </a:rPr>
            </a:br>
            <a:endParaRPr lang="de-DE" altLang="de-DE" sz="2000" b="1" dirty="0">
              <a:solidFill>
                <a:srgbClr val="7030A0"/>
              </a:solidFill>
            </a:endParaRPr>
          </a:p>
          <a:p>
            <a:pPr>
              <a:spcBef>
                <a:spcPts val="0"/>
              </a:spcBef>
              <a:buNone/>
              <a:defRPr/>
            </a:pPr>
            <a:r>
              <a:rPr lang="de-DE" altLang="de-DE" sz="2000" b="1" dirty="0"/>
              <a:t>PICA</a:t>
            </a:r>
            <a:r>
              <a:rPr lang="de-DE" altLang="de-DE" sz="2000" b="1" dirty="0" smtClean="0"/>
              <a:t>:</a:t>
            </a:r>
          </a:p>
          <a:p>
            <a:pPr>
              <a:spcBef>
                <a:spcPts val="0"/>
              </a:spcBef>
              <a:buNone/>
              <a:defRPr/>
            </a:pPr>
            <a:r>
              <a:rPr lang="de-DE" altLang="de-DE" sz="2000" b="1" dirty="0" smtClean="0"/>
              <a:t>110</a:t>
            </a:r>
            <a:r>
              <a:rPr lang="de-DE" altLang="de-DE" sz="2000" dirty="0" smtClean="0"/>
              <a:t> </a:t>
            </a:r>
            <a:r>
              <a:rPr lang="de-DE" altLang="de-DE" sz="2000" b="1" dirty="0">
                <a:solidFill>
                  <a:srgbClr val="7030A0"/>
                </a:solidFill>
              </a:rPr>
              <a:t>Katholische </a:t>
            </a:r>
            <a:r>
              <a:rPr lang="de-DE" altLang="de-DE" sz="2000" b="1" dirty="0" err="1">
                <a:solidFill>
                  <a:srgbClr val="7030A0"/>
                </a:solidFill>
              </a:rPr>
              <a:t>Kirche</a:t>
            </a:r>
            <a:r>
              <a:rPr lang="de-DE" altLang="de-DE" sz="2000" b="1" dirty="0" err="1"/>
              <a:t>$b</a:t>
            </a:r>
            <a:r>
              <a:rPr lang="de-DE" altLang="de-DE" sz="2000" b="1" dirty="0" err="1">
                <a:solidFill>
                  <a:srgbClr val="7030A0"/>
                </a:solidFill>
              </a:rPr>
              <a:t>Deutsche</a:t>
            </a:r>
            <a:r>
              <a:rPr lang="de-DE" altLang="de-DE" sz="2000" b="1" dirty="0">
                <a:solidFill>
                  <a:srgbClr val="7030A0"/>
                </a:solidFill>
              </a:rPr>
              <a:t> </a:t>
            </a:r>
            <a:r>
              <a:rPr lang="de-DE" altLang="de-DE" sz="2000" b="1" dirty="0" smtClean="0">
                <a:solidFill>
                  <a:srgbClr val="7030A0"/>
                </a:solidFill>
              </a:rPr>
              <a:t>Bischofskonferenz</a:t>
            </a:r>
          </a:p>
          <a:p>
            <a:pPr>
              <a:spcBef>
                <a:spcPts val="0"/>
              </a:spcBef>
              <a:buNone/>
              <a:defRPr/>
            </a:pPr>
            <a:r>
              <a:rPr lang="de-DE" altLang="de-DE" sz="2000" b="1" dirty="0" smtClean="0">
                <a:solidFill>
                  <a:srgbClr val="000000"/>
                </a:solidFill>
              </a:rPr>
              <a:t>110 </a:t>
            </a:r>
            <a:r>
              <a:rPr lang="de-DE" altLang="de-DE" sz="2000" b="1" dirty="0">
                <a:solidFill>
                  <a:srgbClr val="7030A0"/>
                </a:solidFill>
              </a:rPr>
              <a:t>Russisch-Orthodoxe </a:t>
            </a:r>
            <a:r>
              <a:rPr lang="de-DE" altLang="de-DE" sz="2000" b="1" dirty="0" err="1" smtClean="0">
                <a:solidFill>
                  <a:srgbClr val="7030A0"/>
                </a:solidFill>
              </a:rPr>
              <a:t>Kirche</a:t>
            </a:r>
            <a:r>
              <a:rPr lang="de-DE" altLang="de-DE" sz="2000" b="1" dirty="0" err="1" smtClean="0">
                <a:solidFill>
                  <a:srgbClr val="000000"/>
                </a:solidFill>
              </a:rPr>
              <a:t>$b</a:t>
            </a:r>
            <a:r>
              <a:rPr lang="de-DE" altLang="de-DE" sz="2000" b="1" dirty="0" err="1" smtClean="0">
                <a:solidFill>
                  <a:srgbClr val="7030A0"/>
                </a:solidFill>
              </a:rPr>
              <a:t>Landeskonzil</a:t>
            </a:r>
            <a:endParaRPr lang="de-DE" altLang="de-DE" sz="2000" b="1" dirty="0" smtClean="0">
              <a:solidFill>
                <a:srgbClr val="7030A0"/>
              </a:solidFill>
            </a:endParaRPr>
          </a:p>
          <a:p>
            <a:pPr>
              <a:spcBef>
                <a:spcPts val="0"/>
              </a:spcBef>
              <a:buNone/>
              <a:defRPr/>
            </a:pPr>
            <a:r>
              <a:rPr lang="de-DE" altLang="de-DE" sz="2000" b="1" dirty="0" smtClean="0">
                <a:solidFill>
                  <a:srgbClr val="000000"/>
                </a:solidFill>
              </a:rPr>
              <a:t>110 </a:t>
            </a:r>
            <a:r>
              <a:rPr lang="de-DE" altLang="de-DE" sz="2000" b="1" dirty="0">
                <a:solidFill>
                  <a:srgbClr val="7030A0"/>
                </a:solidFill>
              </a:rPr>
              <a:t>Evangelische Kirche in </a:t>
            </a:r>
            <a:r>
              <a:rPr lang="de-DE" altLang="de-DE" sz="2000" b="1" dirty="0" err="1" smtClean="0">
                <a:solidFill>
                  <a:srgbClr val="7030A0"/>
                </a:solidFill>
              </a:rPr>
              <a:t>Berlin-Brandenburg</a:t>
            </a:r>
            <a:r>
              <a:rPr lang="de-DE" altLang="de-DE" sz="2000" b="1" dirty="0" err="1" smtClean="0">
                <a:solidFill>
                  <a:srgbClr val="000000"/>
                </a:solidFill>
              </a:rPr>
              <a:t>$b</a:t>
            </a:r>
            <a:r>
              <a:rPr lang="de-DE" altLang="de-DE" sz="2000" b="1" dirty="0" err="1" smtClean="0">
                <a:solidFill>
                  <a:srgbClr val="7030A0"/>
                </a:solidFill>
              </a:rPr>
              <a:t>Synode</a:t>
            </a:r>
            <a:endParaRPr lang="de-DE" altLang="de-DE" sz="2000" b="1" dirty="0" smtClean="0">
              <a:solidFill>
                <a:srgbClr val="7030A0"/>
              </a:solidFill>
            </a:endParaRPr>
          </a:p>
          <a:p>
            <a:pPr>
              <a:spcBef>
                <a:spcPts val="0"/>
              </a:spcBef>
              <a:buNone/>
              <a:defRPr/>
            </a:pPr>
            <a:r>
              <a:rPr lang="de-DE" altLang="de-DE" sz="2000" b="1" dirty="0" smtClean="0">
                <a:solidFill>
                  <a:srgbClr val="000000"/>
                </a:solidFill>
              </a:rPr>
              <a:t>110 </a:t>
            </a:r>
            <a:r>
              <a:rPr lang="de-DE" altLang="de-DE" sz="2000" b="1" dirty="0" err="1" smtClean="0">
                <a:solidFill>
                  <a:srgbClr val="7030A0"/>
                </a:solidFill>
              </a:rPr>
              <a:t>Brüder-Unität</a:t>
            </a:r>
            <a:r>
              <a:rPr lang="de-DE" altLang="de-DE" sz="2000" b="1" dirty="0" err="1" smtClean="0">
                <a:solidFill>
                  <a:srgbClr val="000000"/>
                </a:solidFill>
              </a:rPr>
              <a:t>$b</a:t>
            </a:r>
            <a:r>
              <a:rPr lang="de-DE" altLang="de-DE" sz="2000" b="1" dirty="0" err="1" smtClean="0">
                <a:solidFill>
                  <a:srgbClr val="7030A0"/>
                </a:solidFill>
              </a:rPr>
              <a:t>General-Synode</a:t>
            </a:r>
            <a:endParaRPr lang="de-DE" altLang="de-DE" sz="2000" b="1" dirty="0" smtClean="0">
              <a:solidFill>
                <a:srgbClr val="7030A0"/>
              </a:solidFill>
            </a:endParaRPr>
          </a:p>
          <a:p>
            <a:pPr>
              <a:spcBef>
                <a:spcPts val="0"/>
              </a:spcBef>
              <a:buNone/>
              <a:defRPr/>
            </a:pPr>
            <a:r>
              <a:rPr lang="de-DE" altLang="de-DE" sz="2000" b="1" dirty="0" smtClean="0">
                <a:solidFill>
                  <a:srgbClr val="000000"/>
                </a:solidFill>
              </a:rPr>
              <a:t>110 </a:t>
            </a:r>
            <a:r>
              <a:rPr lang="de-DE" altLang="de-DE" sz="2000" b="1" dirty="0" err="1">
                <a:solidFill>
                  <a:srgbClr val="7030A0"/>
                </a:solidFill>
              </a:rPr>
              <a:t>Église</a:t>
            </a:r>
            <a:r>
              <a:rPr lang="de-DE" altLang="de-DE" sz="2000" b="1" dirty="0">
                <a:solidFill>
                  <a:srgbClr val="7030A0"/>
                </a:solidFill>
              </a:rPr>
              <a:t> </a:t>
            </a:r>
            <a:r>
              <a:rPr lang="de-DE" altLang="de-DE" sz="2000" b="1" dirty="0" err="1">
                <a:solidFill>
                  <a:srgbClr val="7030A0"/>
                </a:solidFill>
              </a:rPr>
              <a:t>Réformée</a:t>
            </a:r>
            <a:r>
              <a:rPr lang="de-DE" altLang="de-DE" sz="2000" b="1" dirty="0">
                <a:solidFill>
                  <a:srgbClr val="7030A0"/>
                </a:solidFill>
              </a:rPr>
              <a:t> de </a:t>
            </a:r>
            <a:r>
              <a:rPr lang="de-DE" altLang="de-DE" sz="2000" b="1" dirty="0" err="1">
                <a:solidFill>
                  <a:srgbClr val="7030A0"/>
                </a:solidFill>
              </a:rPr>
              <a:t>France</a:t>
            </a:r>
            <a:r>
              <a:rPr lang="de-DE" altLang="de-DE" sz="2000" b="1" dirty="0" err="1">
                <a:solidFill>
                  <a:srgbClr val="000000"/>
                </a:solidFill>
              </a:rPr>
              <a:t>$b</a:t>
            </a:r>
            <a:r>
              <a:rPr lang="de-DE" altLang="de-DE" sz="2000" b="1" dirty="0" err="1">
                <a:solidFill>
                  <a:srgbClr val="7030A0"/>
                </a:solidFill>
              </a:rPr>
              <a:t>Synode</a:t>
            </a:r>
            <a:r>
              <a:rPr lang="de-DE" altLang="de-DE" sz="2000" b="1" dirty="0">
                <a:solidFill>
                  <a:srgbClr val="7030A0"/>
                </a:solidFill>
              </a:rPr>
              <a:t> </a:t>
            </a:r>
            <a:r>
              <a:rPr lang="de-DE" altLang="de-DE" sz="2000" b="1" dirty="0" err="1" smtClean="0">
                <a:solidFill>
                  <a:srgbClr val="7030A0"/>
                </a:solidFill>
              </a:rPr>
              <a:t>Général</a:t>
            </a:r>
            <a:endParaRPr lang="de-DE" altLang="de-DE" sz="2000" b="1" dirty="0" smtClean="0">
              <a:solidFill>
                <a:srgbClr val="7030A0"/>
              </a:solidFill>
            </a:endParaRPr>
          </a:p>
          <a:p>
            <a:pPr>
              <a:spcBef>
                <a:spcPts val="0"/>
              </a:spcBef>
              <a:buNone/>
              <a:defRPr/>
            </a:pPr>
            <a:r>
              <a:rPr lang="de-DE" altLang="de-DE" sz="2000" b="1" dirty="0" smtClean="0">
                <a:solidFill>
                  <a:srgbClr val="000000"/>
                </a:solidFill>
              </a:rPr>
              <a:t>110 </a:t>
            </a:r>
            <a:r>
              <a:rPr lang="de-DE" altLang="de-DE" sz="2000" b="1" dirty="0" err="1">
                <a:solidFill>
                  <a:srgbClr val="7030A0"/>
                </a:solidFill>
              </a:rPr>
              <a:t>Nederlandes</a:t>
            </a:r>
            <a:r>
              <a:rPr lang="de-DE" altLang="de-DE" sz="2000" b="1" dirty="0">
                <a:solidFill>
                  <a:srgbClr val="7030A0"/>
                </a:solidFill>
              </a:rPr>
              <a:t> </a:t>
            </a:r>
            <a:r>
              <a:rPr lang="de-DE" altLang="de-DE" sz="2000" b="1" dirty="0" err="1">
                <a:solidFill>
                  <a:srgbClr val="7030A0"/>
                </a:solidFill>
              </a:rPr>
              <a:t>Hervormde</a:t>
            </a:r>
            <a:r>
              <a:rPr lang="de-DE" altLang="de-DE" sz="2000" b="1" dirty="0">
                <a:solidFill>
                  <a:srgbClr val="7030A0"/>
                </a:solidFill>
              </a:rPr>
              <a:t> </a:t>
            </a:r>
            <a:r>
              <a:rPr lang="de-DE" altLang="de-DE" sz="2000" b="1" dirty="0" err="1">
                <a:solidFill>
                  <a:srgbClr val="7030A0"/>
                </a:solidFill>
              </a:rPr>
              <a:t>Kerk</a:t>
            </a:r>
            <a:r>
              <a:rPr lang="de-DE" altLang="de-DE" sz="2000" b="1" dirty="0" err="1">
                <a:solidFill>
                  <a:srgbClr val="000000"/>
                </a:solidFill>
              </a:rPr>
              <a:t>$b</a:t>
            </a:r>
            <a:r>
              <a:rPr lang="de-DE" altLang="de-DE" sz="2000" b="1" dirty="0" err="1">
                <a:solidFill>
                  <a:srgbClr val="7030A0"/>
                </a:solidFill>
              </a:rPr>
              <a:t>Generale</a:t>
            </a:r>
            <a:r>
              <a:rPr lang="de-DE" altLang="de-DE" sz="2000" b="1" dirty="0">
                <a:solidFill>
                  <a:srgbClr val="7030A0"/>
                </a:solidFill>
              </a:rPr>
              <a:t> Synode</a:t>
            </a:r>
          </a:p>
          <a:p>
            <a:pPr marL="0" indent="0">
              <a:spcBef>
                <a:spcPts val="0"/>
              </a:spcBef>
              <a:buNone/>
              <a:defRPr/>
            </a:pPr>
            <a:r>
              <a:rPr lang="de-DE" sz="2000" b="1" dirty="0">
                <a:solidFill>
                  <a:srgbClr val="7030A0"/>
                </a:solidFill>
              </a:rPr>
              <a:t>                                                                              </a:t>
            </a:r>
            <a:r>
              <a:rPr lang="de-DE" altLang="de-DE" sz="2000" dirty="0" smtClean="0"/>
              <a:t>vgl</a:t>
            </a:r>
            <a:r>
              <a:rPr lang="de-DE" altLang="de-DE" sz="2000" dirty="0"/>
              <a:t>. </a:t>
            </a:r>
            <a:r>
              <a:rPr lang="de-DE" altLang="de-DE" sz="2000" dirty="0">
                <a:solidFill>
                  <a:schemeClr val="accent1">
                    <a:lumMod val="75000"/>
                  </a:schemeClr>
                </a:solidFill>
                <a:hlinkClick r:id="rId3"/>
              </a:rPr>
              <a:t>EH-K-14</a:t>
            </a:r>
            <a:endParaRPr lang="de-DE" altLang="de-DE" sz="2000" dirty="0">
              <a:solidFill>
                <a:schemeClr val="accent1">
                  <a:lumMod val="75000"/>
                </a:schemeClr>
              </a:solidFill>
            </a:endParaRPr>
          </a:p>
          <a:p>
            <a:pPr marL="0" indent="0">
              <a:spcBef>
                <a:spcPts val="0"/>
              </a:spcBef>
              <a:buNone/>
              <a:defRPr/>
            </a:pPr>
            <a:endParaRPr lang="de-DE" altLang="de-DE" sz="2000" b="1" dirty="0">
              <a:solidFill>
                <a:srgbClr val="7030A0"/>
              </a:solidFill>
            </a:endParaRPr>
          </a:p>
          <a:p>
            <a:pPr>
              <a:spcBef>
                <a:spcPts val="0"/>
              </a:spcBef>
              <a:buNone/>
            </a:pPr>
            <a:endParaRPr lang="de-DE" sz="2000" dirty="0">
              <a:solidFill>
                <a:srgbClr val="FF0000"/>
              </a:solidFill>
            </a:endParaRPr>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738635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2191</Words>
  <Application>Microsoft Office PowerPoint</Application>
  <PresentationFormat>Bildschirmpräsentation (4:3)</PresentationFormat>
  <Paragraphs>358</Paragraphs>
  <Slides>27</Slides>
  <Notes>27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Verdana</vt:lpstr>
      <vt:lpstr>Larissa</vt:lpstr>
      <vt:lpstr>Schulungsunterlagen der AG RDA</vt:lpstr>
      <vt:lpstr>    Religiöse Körperschaften und Konferenzen  Schulungsunterlagen der DNB  auf der Grundlage von  Modul 4: Normdaten der offiziellen Schulungsunterlagen der AG RDA  </vt:lpstr>
      <vt:lpstr>RDA-Elemente dieser Präsentation</vt:lpstr>
      <vt:lpstr>Religionsgemeinschaften international + antik</vt:lpstr>
      <vt:lpstr>Religionsgemeinschaften – personale Einheiten</vt:lpstr>
      <vt:lpstr>Synoden und Konzilien</vt:lpstr>
      <vt:lpstr>Synoden und Konzilien</vt:lpstr>
      <vt:lpstr>Synoden und Konzilien</vt:lpstr>
      <vt:lpstr>Synoden und Konzilien</vt:lpstr>
      <vt:lpstr>Synoden und Konzilien</vt:lpstr>
      <vt:lpstr>Synoden und Konzilien</vt:lpstr>
      <vt:lpstr>Synoden und Konzilien</vt:lpstr>
      <vt:lpstr>Religionsgemeinschaften – lokale Einheiten</vt:lpstr>
      <vt:lpstr>Katholische Kirche - Territorialpfarreien</vt:lpstr>
      <vt:lpstr>Klöster und Stifte</vt:lpstr>
      <vt:lpstr>Religiöse Würdenträger</vt:lpstr>
      <vt:lpstr>Religiöse Würdenträger</vt:lpstr>
      <vt:lpstr>Religiöse Würdenträger</vt:lpstr>
      <vt:lpstr>Provinzen, Diözesen usw.</vt:lpstr>
      <vt:lpstr>Provinzen, Diözesen usw.</vt:lpstr>
      <vt:lpstr>Provinzen, Diözesen usw.</vt:lpstr>
      <vt:lpstr>Provinzen, Diözesen usw.</vt:lpstr>
      <vt:lpstr>Provinzen, Diözesen usw.</vt:lpstr>
      <vt:lpstr>Zentrale Verwaltungsorgane</vt:lpstr>
      <vt:lpstr>Päpstliche diplomatische Vertretungen usw.</vt:lpstr>
      <vt:lpstr>Päpstliche diplomatische Vertretungen usw.</vt:lpstr>
      <vt:lpstr>Päpstliche diplomatische Vertretungen usw.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93</cp:revision>
  <dcterms:created xsi:type="dcterms:W3CDTF">2014-02-18T07:01:40Z</dcterms:created>
  <dcterms:modified xsi:type="dcterms:W3CDTF">2017-11-27T11:41:34Z</dcterms:modified>
</cp:coreProperties>
</file>