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9"/>
  </p:notesMasterIdLst>
  <p:handoutMasterIdLst>
    <p:handoutMasterId r:id="rId20"/>
  </p:handoutMasterIdLst>
  <p:sldIdLst>
    <p:sldId id="285" r:id="rId2"/>
    <p:sldId id="259" r:id="rId3"/>
    <p:sldId id="287" r:id="rId4"/>
    <p:sldId id="302" r:id="rId5"/>
    <p:sldId id="303" r:id="rId6"/>
    <p:sldId id="304" r:id="rId7"/>
    <p:sldId id="305" r:id="rId8"/>
    <p:sldId id="306" r:id="rId9"/>
    <p:sldId id="307" r:id="rId10"/>
    <p:sldId id="308" r:id="rId11"/>
    <p:sldId id="309" r:id="rId12"/>
    <p:sldId id="310" r:id="rId13"/>
    <p:sldId id="311" r:id="rId14"/>
    <p:sldId id="312" r:id="rId15"/>
    <p:sldId id="313" r:id="rId16"/>
    <p:sldId id="314" r:id="rId17"/>
    <p:sldId id="315" r:id="rId18"/>
  </p:sldIdLst>
  <p:sldSz cx="9144000" cy="6858000" type="screen4x3"/>
  <p:notesSz cx="6858000" cy="9144000"/>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3859" autoAdjust="0"/>
    <p:restoredTop sz="92189" autoAdjust="0"/>
  </p:normalViewPr>
  <p:slideViewPr>
    <p:cSldViewPr>
      <p:cViewPr varScale="1">
        <p:scale>
          <a:sx n="83" d="100"/>
          <a:sy n="83" d="100"/>
        </p:scale>
        <p:origin x="-1430" y="-6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83" d="100"/>
          <a:sy n="83" d="100"/>
        </p:scale>
        <p:origin x="-2040" y="-90"/>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a:defRPr sz="1200"/>
            </a:lvl1pPr>
          </a:lstStyle>
          <a:p>
            <a:fld id="{4AC937E4-8306-4256-98BE-2853E1A1DDAD}" type="datetimeFigureOut">
              <a:rPr lang="de-DE" smtClean="0"/>
              <a:pPr/>
              <a:t>25.10.2017</a:t>
            </a:fld>
            <a:endParaRPr lang="de-DE"/>
          </a:p>
        </p:txBody>
      </p:sp>
      <p:sp>
        <p:nvSpPr>
          <p:cNvPr id="4" name="Fußzeilenplatzhalter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5" name="Foliennummernplatzhalter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a:defRPr sz="1200"/>
            </a:lvl1pPr>
          </a:lstStyle>
          <a:p>
            <a:fld id="{69DCA550-704A-4CEF-B7C9-46B62E56443F}" type="slidenum">
              <a:rPr lang="de-DE" smtClean="0"/>
              <a:pPr/>
              <a:t>‹Nr.›</a:t>
            </a:fld>
            <a:endParaRPr lang="de-DE"/>
          </a:p>
        </p:txBody>
      </p:sp>
    </p:spTree>
    <p:extLst>
      <p:ext uri="{BB962C8B-B14F-4D97-AF65-F5344CB8AC3E}">
        <p14:creationId xmlns:p14="http://schemas.microsoft.com/office/powerpoint/2010/main" val="4193529180"/>
      </p:ext>
    </p:extLst>
  </p:cSld>
  <p:clrMap bg1="lt1" tx1="dk1" bg2="lt2" tx2="dk2" accent1="accent1" accent2="accent2" accent3="accent3" accent4="accent4" accent5="accent5" accent6="accent6" hlink="hlink" folHlink="folHlink"/>
  <p:hf hdr="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5EDB1F4-BB4F-44BD-AC26-B758B395BD23}" type="datetimeFigureOut">
              <a:rPr lang="de-DE" smtClean="0"/>
              <a:pPr/>
              <a:t>25.10.2017</a:t>
            </a:fld>
            <a:endParaRPr lang="de-DE"/>
          </a:p>
        </p:txBody>
      </p:sp>
      <p:sp>
        <p:nvSpPr>
          <p:cNvPr id="4" name="Folienbildplatzhalt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de-DE" smtClean="0"/>
              <a:t>Textmasterformat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5F9F8FF6-6F64-48B5-AF7B-675846B3447E}" type="slidenum">
              <a:rPr lang="de-DE" smtClean="0"/>
              <a:pPr/>
              <a:t>‹Nr.›</a:t>
            </a:fld>
            <a:endParaRPr lang="de-DE"/>
          </a:p>
        </p:txBody>
      </p:sp>
    </p:spTree>
    <p:extLst>
      <p:ext uri="{BB962C8B-B14F-4D97-AF65-F5344CB8AC3E}">
        <p14:creationId xmlns:p14="http://schemas.microsoft.com/office/powerpoint/2010/main" val="272020102"/>
      </p:ext>
    </p:extLst>
  </p:cSld>
  <p:clrMap bg1="lt1" tx1="dk1" bg2="lt2" tx2="dk2" accent1="accent1" accent2="accent2" accent3="accent3" accent4="accent4" accent5="accent5" accent6="accent6" hlink="hlink" folHlink="folHlink"/>
  <p:hf hdr="0" ftr="0" dt="0"/>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8" name="Folienbildplatzhalt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39939" name="Notizenplatzhalt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endParaRPr lang="de-DE" altLang="de-DE" smtClean="0"/>
          </a:p>
        </p:txBody>
      </p:sp>
      <p:sp>
        <p:nvSpPr>
          <p:cNvPr id="39940" name="Foliennummernplatzhalt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eaLnBrk="0" hangingPunct="0">
              <a:spcBef>
                <a:spcPct val="30000"/>
              </a:spcBef>
              <a:defRPr sz="1200">
                <a:solidFill>
                  <a:schemeClr val="tx1"/>
                </a:solidFill>
                <a:latin typeface="Calibri" pitchFamily="34" charset="0"/>
              </a:defRPr>
            </a:lvl1pPr>
            <a:lvl2pPr marL="742950" indent="-285750" eaLnBrk="0" hangingPunct="0">
              <a:spcBef>
                <a:spcPct val="30000"/>
              </a:spcBef>
              <a:defRPr sz="1200">
                <a:solidFill>
                  <a:schemeClr val="tx1"/>
                </a:solidFill>
                <a:latin typeface="Calibri" pitchFamily="34" charset="0"/>
              </a:defRPr>
            </a:lvl2pPr>
            <a:lvl3pPr marL="1143000" indent="-228600" eaLnBrk="0" hangingPunct="0">
              <a:spcBef>
                <a:spcPct val="30000"/>
              </a:spcBef>
              <a:defRPr sz="1200">
                <a:solidFill>
                  <a:schemeClr val="tx1"/>
                </a:solidFill>
                <a:latin typeface="Calibri" pitchFamily="34" charset="0"/>
              </a:defRPr>
            </a:lvl3pPr>
            <a:lvl4pPr marL="1600200" indent="-228600" eaLnBrk="0" hangingPunct="0">
              <a:spcBef>
                <a:spcPct val="30000"/>
              </a:spcBef>
              <a:defRPr sz="1200">
                <a:solidFill>
                  <a:schemeClr val="tx1"/>
                </a:solidFill>
                <a:latin typeface="Calibri" pitchFamily="34" charset="0"/>
              </a:defRPr>
            </a:lvl4pPr>
            <a:lvl5pPr marL="2057400" indent="-228600" eaLnBrk="0" hangingPunct="0">
              <a:spcBef>
                <a:spcPct val="30000"/>
              </a:spcBef>
              <a:defRPr sz="1200">
                <a:solidFill>
                  <a:schemeClr val="tx1"/>
                </a:solidFill>
                <a:latin typeface="Calibri" pitchFamily="34" charset="0"/>
              </a:defRPr>
            </a:lvl5pPr>
            <a:lvl6pPr marL="2514600" indent="-228600" eaLnBrk="0" fontAlgn="base" hangingPunct="0">
              <a:spcBef>
                <a:spcPct val="30000"/>
              </a:spcBef>
              <a:spcAft>
                <a:spcPct val="0"/>
              </a:spcAft>
              <a:defRPr sz="1200">
                <a:solidFill>
                  <a:schemeClr val="tx1"/>
                </a:solidFill>
                <a:latin typeface="Calibri" pitchFamily="34" charset="0"/>
              </a:defRPr>
            </a:lvl6pPr>
            <a:lvl7pPr marL="2971800" indent="-228600" eaLnBrk="0" fontAlgn="base" hangingPunct="0">
              <a:spcBef>
                <a:spcPct val="30000"/>
              </a:spcBef>
              <a:spcAft>
                <a:spcPct val="0"/>
              </a:spcAft>
              <a:defRPr sz="1200">
                <a:solidFill>
                  <a:schemeClr val="tx1"/>
                </a:solidFill>
                <a:latin typeface="Calibri" pitchFamily="34" charset="0"/>
              </a:defRPr>
            </a:lvl7pPr>
            <a:lvl8pPr marL="3429000" indent="-228600" eaLnBrk="0" fontAlgn="base" hangingPunct="0">
              <a:spcBef>
                <a:spcPct val="30000"/>
              </a:spcBef>
              <a:spcAft>
                <a:spcPct val="0"/>
              </a:spcAft>
              <a:defRPr sz="1200">
                <a:solidFill>
                  <a:schemeClr val="tx1"/>
                </a:solidFill>
                <a:latin typeface="Calibri" pitchFamily="34" charset="0"/>
              </a:defRPr>
            </a:lvl8pPr>
            <a:lvl9pPr marL="3886200" indent="-228600" eaLnBrk="0" fontAlgn="base" hangingPunct="0">
              <a:spcBef>
                <a:spcPct val="30000"/>
              </a:spcBef>
              <a:spcAft>
                <a:spcPct val="0"/>
              </a:spcAft>
              <a:defRPr sz="1200">
                <a:solidFill>
                  <a:schemeClr val="tx1"/>
                </a:solidFill>
                <a:latin typeface="Calibri" pitchFamily="34" charset="0"/>
              </a:defRPr>
            </a:lvl9pPr>
          </a:lstStyle>
          <a:p>
            <a:pPr eaLnBrk="1" hangingPunct="1">
              <a:spcBef>
                <a:spcPct val="0"/>
              </a:spcBef>
            </a:pPr>
            <a:fld id="{48008DAF-D963-4700-99B3-C42D4B33FF6D}" type="slidenum">
              <a:rPr lang="de-DE" altLang="de-DE">
                <a:solidFill>
                  <a:prstClr val="black"/>
                </a:solidFill>
              </a:rPr>
              <a:pPr eaLnBrk="1" hangingPunct="1">
                <a:spcBef>
                  <a:spcPct val="0"/>
                </a:spcBef>
              </a:pPr>
              <a:t>1</a:t>
            </a:fld>
            <a:endParaRPr lang="de-DE" altLang="de-DE">
              <a:solidFill>
                <a:prstClr val="black"/>
              </a:solidFill>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14111">
              <a:defRPr/>
            </a:pPr>
            <a:r>
              <a:rPr lang="de-DE" altLang="de-DE" sz="1200" dirty="0" smtClean="0">
                <a:latin typeface="Verdana" panose="020B0604030504040204" pitchFamily="34" charset="0"/>
                <a:ea typeface="Verdana" panose="020B0604030504040204" pitchFamily="34" charset="0"/>
                <a:cs typeface="Verdana" panose="020B0604030504040204" pitchFamily="34" charset="0"/>
              </a:rPr>
              <a:t>In RDA als Beispiel so: United States. </a:t>
            </a:r>
            <a:r>
              <a:rPr lang="de-DE" altLang="de-DE" sz="1200" dirty="0" err="1" smtClean="0">
                <a:latin typeface="Verdana" panose="020B0604030504040204" pitchFamily="34" charset="0"/>
                <a:ea typeface="Verdana" panose="020B0604030504040204" pitchFamily="34" charset="0"/>
                <a:cs typeface="Verdana" panose="020B0604030504040204" pitchFamily="34" charset="0"/>
              </a:rPr>
              <a:t>Army</a:t>
            </a:r>
            <a:r>
              <a:rPr lang="de-DE" altLang="de-DE" sz="1200" dirty="0" smtClean="0">
                <a:latin typeface="Verdana" panose="020B0604030504040204" pitchFamily="34" charset="0"/>
                <a:ea typeface="Verdana" panose="020B0604030504040204" pitchFamily="34" charset="0"/>
                <a:cs typeface="Verdana" panose="020B0604030504040204" pitchFamily="34" charset="0"/>
              </a:rPr>
              <a:t>. </a:t>
            </a:r>
            <a:r>
              <a:rPr lang="de-DE" altLang="de-DE" sz="1200" dirty="0" err="1" smtClean="0">
                <a:latin typeface="Verdana" panose="020B0604030504040204" pitchFamily="34" charset="0"/>
                <a:ea typeface="Verdana" panose="020B0604030504040204" pitchFamily="34" charset="0"/>
                <a:cs typeface="Verdana" panose="020B0604030504040204" pitchFamily="34" charset="0"/>
              </a:rPr>
              <a:t>Infantry</a:t>
            </a:r>
            <a:r>
              <a:rPr lang="de-DE" altLang="de-DE" sz="1200" dirty="0" smtClean="0">
                <a:latin typeface="Verdana" panose="020B0604030504040204" pitchFamily="34" charset="0"/>
                <a:ea typeface="Verdana" panose="020B0604030504040204" pitchFamily="34" charset="0"/>
                <a:cs typeface="Verdana" panose="020B0604030504040204" pitchFamily="34" charset="0"/>
              </a:rPr>
              <a:t> Division, 27th  das Beispiel in RDA Deutsch passt nicht zur ERL! (Die Beispiele im deutschen Toolkit sind oft noch nicht angepasst).</a:t>
            </a:r>
          </a:p>
          <a:p>
            <a:pPr defTabSz="914111">
              <a:defRPr/>
            </a:pPr>
            <a:endParaRPr lang="de-DE" altLang="de-DE" sz="1200" dirty="0" smtClean="0">
              <a:latin typeface="Verdana" panose="020B0604030504040204" pitchFamily="34" charset="0"/>
              <a:ea typeface="Verdana" panose="020B0604030504040204" pitchFamily="34" charset="0"/>
              <a:cs typeface="Verdana" panose="020B0604030504040204" pitchFamily="34" charset="0"/>
            </a:endParaRPr>
          </a:p>
          <a:p>
            <a:pPr defTabSz="914111">
              <a:defRPr/>
            </a:pPr>
            <a:r>
              <a:rPr lang="de-DE" altLang="de-DE" sz="1200" dirty="0" smtClean="0">
                <a:latin typeface="Verdana" panose="020B0604030504040204" pitchFamily="34" charset="0"/>
                <a:ea typeface="Verdana" panose="020B0604030504040204" pitchFamily="34" charset="0"/>
                <a:cs typeface="Verdana" panose="020B0604030504040204" pitchFamily="34" charset="0"/>
              </a:rPr>
              <a:t>Nicht angepasst werden Zählungen, die keine Ordinalzahlen sind. Beispiele:</a:t>
            </a:r>
          </a:p>
          <a:p>
            <a:pPr defTabSz="914111">
              <a:defRPr/>
            </a:pPr>
            <a:r>
              <a:rPr lang="de-DE" altLang="de-DE" sz="1200" dirty="0" smtClean="0">
                <a:latin typeface="Verdana" panose="020B0604030504040204" pitchFamily="34" charset="0"/>
                <a:ea typeface="Verdana" panose="020B0604030504040204" pitchFamily="34" charset="0"/>
                <a:cs typeface="Verdana" panose="020B0604030504040204" pitchFamily="34" charset="0"/>
              </a:rPr>
              <a:t>Römische Zählung: 	United States. Marine Corps. </a:t>
            </a:r>
            <a:r>
              <a:rPr lang="de-DE" altLang="de-DE" sz="1200" dirty="0" err="1" smtClean="0">
                <a:latin typeface="Verdana" panose="020B0604030504040204" pitchFamily="34" charset="0"/>
                <a:ea typeface="Verdana" panose="020B0604030504040204" pitchFamily="34" charset="0"/>
                <a:cs typeface="Verdana" panose="020B0604030504040204" pitchFamily="34" charset="0"/>
              </a:rPr>
              <a:t>Amphibious</a:t>
            </a:r>
            <a:r>
              <a:rPr lang="de-DE" altLang="de-DE" sz="1200" dirty="0" smtClean="0">
                <a:latin typeface="Verdana" panose="020B0604030504040204" pitchFamily="34" charset="0"/>
                <a:ea typeface="Verdana" panose="020B0604030504040204" pitchFamily="34" charset="0"/>
                <a:cs typeface="Verdana" panose="020B0604030504040204" pitchFamily="34" charset="0"/>
              </a:rPr>
              <a:t> Corps, V </a:t>
            </a:r>
          </a:p>
          <a:p>
            <a:pPr defTabSz="914111">
              <a:defRPr/>
            </a:pPr>
            <a:r>
              <a:rPr lang="de-DE" altLang="de-DE" sz="1200" dirty="0" smtClean="0">
                <a:latin typeface="Verdana" panose="020B0604030504040204" pitchFamily="34" charset="0"/>
                <a:ea typeface="Verdana" panose="020B0604030504040204" pitchFamily="34" charset="0"/>
                <a:cs typeface="Verdana" panose="020B0604030504040204" pitchFamily="34" charset="0"/>
              </a:rPr>
              <a:t>Kardinalzahl: 	United States. Navy. Torpedo </a:t>
            </a:r>
            <a:r>
              <a:rPr lang="de-DE" altLang="de-DE" sz="1200" dirty="0" err="1" smtClean="0">
                <a:latin typeface="Verdana" panose="020B0604030504040204" pitchFamily="34" charset="0"/>
                <a:ea typeface="Verdana" panose="020B0604030504040204" pitchFamily="34" charset="0"/>
                <a:cs typeface="Verdana" panose="020B0604030504040204" pitchFamily="34" charset="0"/>
              </a:rPr>
              <a:t>Squadron</a:t>
            </a:r>
            <a:r>
              <a:rPr lang="de-DE" altLang="de-DE" sz="1200" dirty="0" smtClean="0">
                <a:latin typeface="Verdana" panose="020B0604030504040204" pitchFamily="34" charset="0"/>
                <a:ea typeface="Verdana" panose="020B0604030504040204" pitchFamily="34" charset="0"/>
                <a:cs typeface="Verdana" panose="020B0604030504040204" pitchFamily="34" charset="0"/>
              </a:rPr>
              <a:t>, 35</a:t>
            </a:r>
          </a:p>
          <a:p>
            <a:pPr defTabSz="914111">
              <a:defRPr/>
            </a:pPr>
            <a:endParaRPr lang="de-DE" altLang="de-DE" sz="1200" dirty="0" smtClean="0">
              <a:latin typeface="Verdana" panose="020B0604030504040204" pitchFamily="34" charset="0"/>
              <a:ea typeface="Verdana" panose="020B0604030504040204" pitchFamily="34" charset="0"/>
              <a:cs typeface="Verdana" panose="020B0604030504040204" pitchFamily="34" charset="0"/>
            </a:endParaRPr>
          </a:p>
          <a:p>
            <a:endParaRPr lang="de-DE" sz="1200" dirty="0" smtClean="0">
              <a:latin typeface="Verdana" panose="020B0604030504040204" pitchFamily="34" charset="0"/>
              <a:ea typeface="Verdana" panose="020B0604030504040204" pitchFamily="34" charset="0"/>
              <a:cs typeface="Verdana" panose="020B0604030504040204" pitchFamily="34" charset="0"/>
            </a:endParaRPr>
          </a:p>
          <a:p>
            <a:r>
              <a:rPr lang="de-DE" sz="1200" dirty="0" smtClean="0">
                <a:latin typeface="Verdana" panose="020B0604030504040204" pitchFamily="34" charset="0"/>
                <a:ea typeface="Verdana" panose="020B0604030504040204" pitchFamily="34" charset="0"/>
                <a:cs typeface="Verdana" panose="020B0604030504040204" pitchFamily="34" charset="0"/>
              </a:rPr>
              <a:t>	</a:t>
            </a:r>
          </a:p>
          <a:p>
            <a:endParaRPr lang="de-DE" sz="120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10</a:t>
            </a:fld>
            <a:endParaRPr lang="de-DE"/>
          </a:p>
        </p:txBody>
      </p:sp>
    </p:spTree>
    <p:extLst>
      <p:ext uri="{BB962C8B-B14F-4D97-AF65-F5344CB8AC3E}">
        <p14:creationId xmlns:p14="http://schemas.microsoft.com/office/powerpoint/2010/main" val="283816868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latin typeface="Verdana" panose="020B0604030504040204" pitchFamily="34" charset="0"/>
                <a:ea typeface="Verdana" panose="020B0604030504040204" pitchFamily="34" charset="0"/>
                <a:cs typeface="Verdana" panose="020B0604030504040204" pitchFamily="34" charset="0"/>
              </a:rPr>
              <a:t>Beispiele zu den einzelnen Abschnitten der ERL</a:t>
            </a:r>
          </a:p>
          <a:p>
            <a:endParaRPr lang="de-DE" sz="1200" dirty="0" smtClean="0">
              <a:latin typeface="Verdana" panose="020B0604030504040204" pitchFamily="34" charset="0"/>
              <a:ea typeface="Verdana" panose="020B0604030504040204" pitchFamily="34" charset="0"/>
              <a:cs typeface="Verdana" panose="020B0604030504040204" pitchFamily="34" charset="0"/>
            </a:endParaRPr>
          </a:p>
          <a:p>
            <a:r>
              <a:rPr lang="en-US" sz="1200" dirty="0" smtClean="0">
                <a:latin typeface="Verdana" panose="020B0604030504040204" pitchFamily="34" charset="0"/>
                <a:ea typeface="Verdana" panose="020B0604030504040204" pitchFamily="34" charset="0"/>
                <a:cs typeface="Verdana" panose="020B0604030504040204" pitchFamily="34" charset="0"/>
              </a:rPr>
              <a:t>110 </a:t>
            </a:r>
            <a:r>
              <a:rPr lang="en-US" altLang="de-DE" sz="1200" dirty="0" err="1" smtClean="0">
                <a:latin typeface="Verdana" panose="020B0604030504040204" pitchFamily="34" charset="0"/>
                <a:ea typeface="Verdana" panose="020B0604030504040204" pitchFamily="34" charset="0"/>
                <a:cs typeface="Verdana" panose="020B0604030504040204" pitchFamily="34" charset="0"/>
              </a:rPr>
              <a:t>USA</a:t>
            </a:r>
            <a:r>
              <a:rPr lang="en-US" altLang="de-DE" sz="1200" b="1" dirty="0" err="1" smtClean="0">
                <a:latin typeface="Verdana" panose="020B0604030504040204" pitchFamily="34" charset="0"/>
                <a:ea typeface="Verdana" panose="020B0604030504040204" pitchFamily="34" charset="0"/>
                <a:cs typeface="Verdana" panose="020B0604030504040204" pitchFamily="34" charset="0"/>
              </a:rPr>
              <a:t>$b</a:t>
            </a:r>
            <a:r>
              <a:rPr lang="en-US" altLang="de-DE" sz="1200" dirty="0" err="1" smtClean="0">
                <a:latin typeface="Verdana" panose="020B0604030504040204" pitchFamily="34" charset="0"/>
                <a:ea typeface="Verdana" panose="020B0604030504040204" pitchFamily="34" charset="0"/>
                <a:cs typeface="Verdana" panose="020B0604030504040204" pitchFamily="34" charset="0"/>
              </a:rPr>
              <a:t>Army</a:t>
            </a:r>
            <a:r>
              <a:rPr lang="en-US" altLang="de-DE" sz="1200" b="1" dirty="0" err="1" smtClean="0">
                <a:latin typeface="Verdana" panose="020B0604030504040204" pitchFamily="34" charset="0"/>
                <a:ea typeface="Verdana" panose="020B0604030504040204" pitchFamily="34" charset="0"/>
                <a:cs typeface="Verdana" panose="020B0604030504040204" pitchFamily="34" charset="0"/>
              </a:rPr>
              <a:t>$b</a:t>
            </a:r>
            <a:r>
              <a:rPr lang="en-US" altLang="de-DE" sz="1200" dirty="0" err="1" smtClean="0">
                <a:latin typeface="Verdana" panose="020B0604030504040204" pitchFamily="34" charset="0"/>
                <a:ea typeface="Verdana" panose="020B0604030504040204" pitchFamily="34" charset="0"/>
                <a:cs typeface="Verdana" panose="020B0604030504040204" pitchFamily="34" charset="0"/>
              </a:rPr>
              <a:t>Infantry</a:t>
            </a:r>
            <a:r>
              <a:rPr lang="en-US" altLang="de-DE" sz="1200" dirty="0" smtClean="0">
                <a:latin typeface="Verdana" panose="020B0604030504040204" pitchFamily="34" charset="0"/>
                <a:ea typeface="Verdana" panose="020B0604030504040204" pitchFamily="34" charset="0"/>
                <a:cs typeface="Verdana" panose="020B0604030504040204" pitchFamily="34" charset="0"/>
              </a:rPr>
              <a:t> Division, 27.</a:t>
            </a:r>
          </a:p>
          <a:p>
            <a:r>
              <a:rPr lang="en-US" altLang="de-DE" sz="1200" dirty="0" smtClean="0">
                <a:latin typeface="Verdana" panose="020B0604030504040204" pitchFamily="34" charset="0"/>
                <a:ea typeface="Verdana" panose="020B0604030504040204" pitchFamily="34" charset="0"/>
                <a:cs typeface="Verdana" panose="020B0604030504040204" pitchFamily="34" charset="0"/>
              </a:rPr>
              <a:t>410 </a:t>
            </a:r>
            <a:r>
              <a:rPr lang="en-US" altLang="de-DE" sz="1200" dirty="0" err="1" smtClean="0">
                <a:latin typeface="Verdana" panose="020B0604030504040204" pitchFamily="34" charset="0"/>
                <a:ea typeface="Verdana" panose="020B0604030504040204" pitchFamily="34" charset="0"/>
                <a:cs typeface="Verdana" panose="020B0604030504040204" pitchFamily="34" charset="0"/>
              </a:rPr>
              <a:t>USA</a:t>
            </a:r>
            <a:r>
              <a:rPr lang="en-US" altLang="de-DE" sz="1200" b="1" dirty="0" err="1" smtClean="0">
                <a:latin typeface="Verdana" panose="020B0604030504040204" pitchFamily="34" charset="0"/>
                <a:ea typeface="Verdana" panose="020B0604030504040204" pitchFamily="34" charset="0"/>
                <a:cs typeface="Verdana" panose="020B0604030504040204" pitchFamily="34" charset="0"/>
              </a:rPr>
              <a:t>$b</a:t>
            </a:r>
            <a:r>
              <a:rPr lang="en-US" altLang="de-DE" sz="1200" dirty="0" err="1" smtClean="0">
                <a:latin typeface="Verdana" panose="020B0604030504040204" pitchFamily="34" charset="0"/>
                <a:ea typeface="Verdana" panose="020B0604030504040204" pitchFamily="34" charset="0"/>
                <a:cs typeface="Verdana" panose="020B0604030504040204" pitchFamily="34" charset="0"/>
              </a:rPr>
              <a:t>Army</a:t>
            </a:r>
            <a:r>
              <a:rPr lang="en-US" altLang="de-DE" sz="1200" b="1" dirty="0" err="1" smtClean="0">
                <a:latin typeface="Verdana" panose="020B0604030504040204" pitchFamily="34" charset="0"/>
                <a:ea typeface="Verdana" panose="020B0604030504040204" pitchFamily="34" charset="0"/>
                <a:cs typeface="Verdana" panose="020B0604030504040204" pitchFamily="34" charset="0"/>
              </a:rPr>
              <a:t>$b</a:t>
            </a:r>
            <a:r>
              <a:rPr lang="en-US" altLang="de-DE" sz="1200" dirty="0" err="1" smtClean="0">
                <a:latin typeface="Verdana" panose="020B0604030504040204" pitchFamily="34" charset="0"/>
                <a:ea typeface="Verdana" panose="020B0604030504040204" pitchFamily="34" charset="0"/>
                <a:cs typeface="Verdana" panose="020B0604030504040204" pitchFamily="34" charset="0"/>
              </a:rPr>
              <a:t>Infantry</a:t>
            </a:r>
            <a:r>
              <a:rPr lang="en-US" altLang="de-DE" sz="1200" dirty="0" smtClean="0">
                <a:latin typeface="Verdana" panose="020B0604030504040204" pitchFamily="34" charset="0"/>
                <a:ea typeface="Verdana" panose="020B0604030504040204" pitchFamily="34" charset="0"/>
                <a:cs typeface="Verdana" panose="020B0604030504040204" pitchFamily="34" charset="0"/>
              </a:rPr>
              <a:t> Division</a:t>
            </a:r>
            <a:r>
              <a:rPr lang="en-US" altLang="de-DE" sz="1200" b="1" dirty="0" smtClean="0">
                <a:latin typeface="Verdana" panose="020B0604030504040204" pitchFamily="34" charset="0"/>
                <a:ea typeface="Verdana" panose="020B0604030504040204" pitchFamily="34" charset="0"/>
                <a:cs typeface="Verdana" panose="020B0604030504040204" pitchFamily="34" charset="0"/>
              </a:rPr>
              <a:t>$n</a:t>
            </a:r>
            <a:r>
              <a:rPr lang="en-US" altLang="de-DE" sz="1200" dirty="0" smtClean="0">
                <a:latin typeface="Verdana" panose="020B0604030504040204" pitchFamily="34" charset="0"/>
                <a:ea typeface="Verdana" panose="020B0604030504040204" pitchFamily="34" charset="0"/>
                <a:cs typeface="Verdana" panose="020B0604030504040204" pitchFamily="34" charset="0"/>
              </a:rPr>
              <a:t>27</a:t>
            </a:r>
          </a:p>
          <a:p>
            <a:endParaRPr lang="en-US" altLang="de-DE" sz="1200" dirty="0" smtClean="0">
              <a:latin typeface="Verdana" panose="020B0604030504040204" pitchFamily="34" charset="0"/>
              <a:ea typeface="Verdana" panose="020B0604030504040204" pitchFamily="34" charset="0"/>
              <a:cs typeface="Verdana" panose="020B0604030504040204" pitchFamily="34" charset="0"/>
            </a:endParaRPr>
          </a:p>
          <a:p>
            <a:pPr defTabSz="931056">
              <a:defRPr/>
            </a:pPr>
            <a:r>
              <a:rPr lang="en-US" altLang="de-DE" sz="1200" dirty="0" smtClean="0">
                <a:latin typeface="Verdana" panose="020B0604030504040204" pitchFamily="34" charset="0"/>
                <a:ea typeface="Verdana" panose="020B0604030504040204" pitchFamily="34" charset="0"/>
                <a:cs typeface="Verdana" panose="020B0604030504040204" pitchFamily="34" charset="0"/>
              </a:rPr>
              <a:t>110 </a:t>
            </a:r>
            <a:r>
              <a:rPr lang="en-US" sz="1200" dirty="0" err="1" smtClean="0">
                <a:latin typeface="Verdana" panose="020B0604030504040204" pitchFamily="34" charset="0"/>
                <a:ea typeface="Verdana" panose="020B0604030504040204" pitchFamily="34" charset="0"/>
                <a:cs typeface="Verdana" panose="020B0604030504040204" pitchFamily="34" charset="0"/>
              </a:rPr>
              <a:t>USA</a:t>
            </a:r>
            <a:r>
              <a:rPr lang="en-US" sz="1200" b="1" dirty="0" err="1" smtClean="0">
                <a:latin typeface="Verdana" panose="020B0604030504040204" pitchFamily="34" charset="0"/>
                <a:ea typeface="Verdana" panose="020B0604030504040204" pitchFamily="34" charset="0"/>
                <a:cs typeface="Verdana" panose="020B0604030504040204" pitchFamily="34" charset="0"/>
              </a:rPr>
              <a:t>$b</a:t>
            </a:r>
            <a:r>
              <a:rPr lang="en-US" sz="1200" dirty="0" err="1" smtClean="0">
                <a:latin typeface="Verdana" panose="020B0604030504040204" pitchFamily="34" charset="0"/>
                <a:ea typeface="Verdana" panose="020B0604030504040204" pitchFamily="34" charset="0"/>
                <a:cs typeface="Verdana" panose="020B0604030504040204" pitchFamily="34" charset="0"/>
              </a:rPr>
              <a:t>Marine</a:t>
            </a:r>
            <a:r>
              <a:rPr lang="en-US" sz="1200" dirty="0" smtClean="0">
                <a:latin typeface="Verdana" panose="020B0604030504040204" pitchFamily="34" charset="0"/>
                <a:ea typeface="Verdana" panose="020B0604030504040204" pitchFamily="34" charset="0"/>
                <a:cs typeface="Verdana" panose="020B0604030504040204" pitchFamily="34" charset="0"/>
              </a:rPr>
              <a:t> </a:t>
            </a:r>
            <a:r>
              <a:rPr lang="en-US" sz="1200" dirty="0" err="1" smtClean="0">
                <a:latin typeface="Verdana" panose="020B0604030504040204" pitchFamily="34" charset="0"/>
                <a:ea typeface="Verdana" panose="020B0604030504040204" pitchFamily="34" charset="0"/>
                <a:cs typeface="Verdana" panose="020B0604030504040204" pitchFamily="34" charset="0"/>
              </a:rPr>
              <a:t>Corps</a:t>
            </a:r>
            <a:r>
              <a:rPr lang="en-US" sz="1200" b="1" dirty="0" err="1" smtClean="0">
                <a:latin typeface="Verdana" panose="020B0604030504040204" pitchFamily="34" charset="0"/>
                <a:ea typeface="Verdana" panose="020B0604030504040204" pitchFamily="34" charset="0"/>
                <a:cs typeface="Verdana" panose="020B0604030504040204" pitchFamily="34" charset="0"/>
              </a:rPr>
              <a:t>$b</a:t>
            </a:r>
            <a:r>
              <a:rPr lang="en-US" sz="1200" dirty="0" err="1" smtClean="0">
                <a:latin typeface="Verdana" panose="020B0604030504040204" pitchFamily="34" charset="0"/>
                <a:ea typeface="Verdana" panose="020B0604030504040204" pitchFamily="34" charset="0"/>
                <a:cs typeface="Verdana" panose="020B0604030504040204" pitchFamily="34" charset="0"/>
              </a:rPr>
              <a:t>Amphibious</a:t>
            </a:r>
            <a:r>
              <a:rPr lang="en-US" sz="1200" dirty="0" smtClean="0">
                <a:latin typeface="Verdana" panose="020B0604030504040204" pitchFamily="34" charset="0"/>
                <a:ea typeface="Verdana" panose="020B0604030504040204" pitchFamily="34" charset="0"/>
                <a:cs typeface="Verdana" panose="020B0604030504040204" pitchFamily="34" charset="0"/>
              </a:rPr>
              <a:t> Corps, V</a:t>
            </a:r>
          </a:p>
          <a:p>
            <a:r>
              <a:rPr lang="en-US" altLang="de-DE" sz="1200" dirty="0" smtClean="0">
                <a:latin typeface="Verdana" panose="020B0604030504040204" pitchFamily="34" charset="0"/>
                <a:ea typeface="Verdana" panose="020B0604030504040204" pitchFamily="34" charset="0"/>
                <a:cs typeface="Verdana" panose="020B0604030504040204" pitchFamily="34" charset="0"/>
              </a:rPr>
              <a:t>410 </a:t>
            </a:r>
            <a:r>
              <a:rPr lang="en-US" sz="1200" dirty="0" err="1" smtClean="0">
                <a:latin typeface="Verdana" panose="020B0604030504040204" pitchFamily="34" charset="0"/>
                <a:ea typeface="Verdana" panose="020B0604030504040204" pitchFamily="34" charset="0"/>
                <a:cs typeface="Verdana" panose="020B0604030504040204" pitchFamily="34" charset="0"/>
              </a:rPr>
              <a:t>USA</a:t>
            </a:r>
            <a:r>
              <a:rPr lang="en-US" sz="1200" b="1" dirty="0" err="1" smtClean="0">
                <a:latin typeface="Verdana" panose="020B0604030504040204" pitchFamily="34" charset="0"/>
                <a:ea typeface="Verdana" panose="020B0604030504040204" pitchFamily="34" charset="0"/>
                <a:cs typeface="Verdana" panose="020B0604030504040204" pitchFamily="34" charset="0"/>
              </a:rPr>
              <a:t>$b</a:t>
            </a:r>
            <a:r>
              <a:rPr lang="en-US" sz="1200" dirty="0" err="1" smtClean="0">
                <a:latin typeface="Verdana" panose="020B0604030504040204" pitchFamily="34" charset="0"/>
                <a:ea typeface="Verdana" panose="020B0604030504040204" pitchFamily="34" charset="0"/>
                <a:cs typeface="Verdana" panose="020B0604030504040204" pitchFamily="34" charset="0"/>
              </a:rPr>
              <a:t>Marine</a:t>
            </a:r>
            <a:r>
              <a:rPr lang="en-US" sz="1200" dirty="0" smtClean="0">
                <a:latin typeface="Verdana" panose="020B0604030504040204" pitchFamily="34" charset="0"/>
                <a:ea typeface="Verdana" panose="020B0604030504040204" pitchFamily="34" charset="0"/>
                <a:cs typeface="Verdana" panose="020B0604030504040204" pitchFamily="34" charset="0"/>
              </a:rPr>
              <a:t> </a:t>
            </a:r>
            <a:r>
              <a:rPr lang="en-US" sz="1200" dirty="0" err="1" smtClean="0">
                <a:latin typeface="Verdana" panose="020B0604030504040204" pitchFamily="34" charset="0"/>
                <a:ea typeface="Verdana" panose="020B0604030504040204" pitchFamily="34" charset="0"/>
                <a:cs typeface="Verdana" panose="020B0604030504040204" pitchFamily="34" charset="0"/>
              </a:rPr>
              <a:t>Corps</a:t>
            </a:r>
            <a:r>
              <a:rPr lang="en-US" sz="1200" b="1" dirty="0" err="1" smtClean="0">
                <a:latin typeface="Verdana" panose="020B0604030504040204" pitchFamily="34" charset="0"/>
                <a:ea typeface="Verdana" panose="020B0604030504040204" pitchFamily="34" charset="0"/>
                <a:cs typeface="Verdana" panose="020B0604030504040204" pitchFamily="34" charset="0"/>
              </a:rPr>
              <a:t>$b</a:t>
            </a:r>
            <a:r>
              <a:rPr lang="en-US" sz="1200" dirty="0" err="1" smtClean="0">
                <a:latin typeface="Verdana" panose="020B0604030504040204" pitchFamily="34" charset="0"/>
                <a:ea typeface="Verdana" panose="020B0604030504040204" pitchFamily="34" charset="0"/>
                <a:cs typeface="Verdana" panose="020B0604030504040204" pitchFamily="34" charset="0"/>
              </a:rPr>
              <a:t>Amphibious</a:t>
            </a:r>
            <a:r>
              <a:rPr lang="en-US" sz="1200" dirty="0" smtClean="0">
                <a:latin typeface="Verdana" panose="020B0604030504040204" pitchFamily="34" charset="0"/>
                <a:ea typeface="Verdana" panose="020B0604030504040204" pitchFamily="34" charset="0"/>
                <a:cs typeface="Verdana" panose="020B0604030504040204" pitchFamily="34" charset="0"/>
              </a:rPr>
              <a:t> Corps</a:t>
            </a:r>
            <a:r>
              <a:rPr lang="en-US" sz="1200" b="1" dirty="0" smtClean="0">
                <a:latin typeface="Verdana" panose="020B0604030504040204" pitchFamily="34" charset="0"/>
                <a:ea typeface="Verdana" panose="020B0604030504040204" pitchFamily="34" charset="0"/>
                <a:cs typeface="Verdana" panose="020B0604030504040204" pitchFamily="34" charset="0"/>
              </a:rPr>
              <a:t>$n</a:t>
            </a:r>
            <a:r>
              <a:rPr lang="en-US" sz="1200" dirty="0" smtClean="0">
                <a:latin typeface="Verdana" panose="020B0604030504040204" pitchFamily="34" charset="0"/>
                <a:ea typeface="Verdana" panose="020B0604030504040204" pitchFamily="34" charset="0"/>
                <a:cs typeface="Verdana" panose="020B0604030504040204" pitchFamily="34" charset="0"/>
              </a:rPr>
              <a:t>5</a:t>
            </a:r>
          </a:p>
          <a:p>
            <a:endParaRPr lang="en-US" altLang="de-DE" sz="1200" dirty="0" smtClean="0">
              <a:latin typeface="Verdana" panose="020B0604030504040204" pitchFamily="34" charset="0"/>
              <a:ea typeface="Verdana" panose="020B0604030504040204" pitchFamily="34" charset="0"/>
              <a:cs typeface="Verdana" panose="020B0604030504040204" pitchFamily="34" charset="0"/>
            </a:endParaRPr>
          </a:p>
          <a:p>
            <a:pPr defTabSz="931056">
              <a:defRPr/>
            </a:pPr>
            <a:r>
              <a:rPr lang="en-US" sz="1200" dirty="0" smtClean="0">
                <a:latin typeface="Verdana" panose="020B0604030504040204" pitchFamily="34" charset="0"/>
                <a:ea typeface="Verdana" panose="020B0604030504040204" pitchFamily="34" charset="0"/>
                <a:cs typeface="Verdana" panose="020B0604030504040204" pitchFamily="34" charset="0"/>
              </a:rPr>
              <a:t>110 </a:t>
            </a:r>
            <a:r>
              <a:rPr lang="en-US" altLang="de-DE" sz="1200" dirty="0" err="1" smtClean="0">
                <a:latin typeface="Verdana" panose="020B0604030504040204" pitchFamily="34" charset="0"/>
                <a:ea typeface="Verdana" panose="020B0604030504040204" pitchFamily="34" charset="0"/>
                <a:cs typeface="Verdana" panose="020B0604030504040204" pitchFamily="34" charset="0"/>
              </a:rPr>
              <a:t>USA</a:t>
            </a:r>
            <a:r>
              <a:rPr lang="en-US" altLang="de-DE" sz="1200" b="1" dirty="0" err="1" smtClean="0">
                <a:latin typeface="Verdana" panose="020B0604030504040204" pitchFamily="34" charset="0"/>
                <a:ea typeface="Verdana" panose="020B0604030504040204" pitchFamily="34" charset="0"/>
                <a:cs typeface="Verdana" panose="020B0604030504040204" pitchFamily="34" charset="0"/>
              </a:rPr>
              <a:t>$b</a:t>
            </a:r>
            <a:r>
              <a:rPr lang="en-US" altLang="de-DE" sz="1200" dirty="0" err="1" smtClean="0">
                <a:latin typeface="Verdana" panose="020B0604030504040204" pitchFamily="34" charset="0"/>
                <a:ea typeface="Verdana" panose="020B0604030504040204" pitchFamily="34" charset="0"/>
                <a:cs typeface="Verdana" panose="020B0604030504040204" pitchFamily="34" charset="0"/>
              </a:rPr>
              <a:t>Army</a:t>
            </a:r>
            <a:r>
              <a:rPr lang="en-US" altLang="de-DE" sz="1200" b="1" dirty="0" err="1" smtClean="0">
                <a:latin typeface="Verdana" panose="020B0604030504040204" pitchFamily="34" charset="0"/>
                <a:ea typeface="Verdana" panose="020B0604030504040204" pitchFamily="34" charset="0"/>
                <a:cs typeface="Verdana" panose="020B0604030504040204" pitchFamily="34" charset="0"/>
              </a:rPr>
              <a:t>$b</a:t>
            </a:r>
            <a:r>
              <a:rPr lang="en-US" altLang="de-DE" sz="1200" dirty="0" err="1" smtClean="0">
                <a:latin typeface="Verdana" panose="020B0604030504040204" pitchFamily="34" charset="0"/>
                <a:ea typeface="Verdana" panose="020B0604030504040204" pitchFamily="34" charset="0"/>
                <a:cs typeface="Verdana" panose="020B0604030504040204" pitchFamily="34" charset="0"/>
              </a:rPr>
              <a:t>Infantry</a:t>
            </a:r>
            <a:r>
              <a:rPr lang="en-US" altLang="de-DE" sz="1200" dirty="0" smtClean="0">
                <a:latin typeface="Verdana" panose="020B0604030504040204" pitchFamily="34" charset="0"/>
                <a:ea typeface="Verdana" panose="020B0604030504040204" pitchFamily="34" charset="0"/>
                <a:cs typeface="Verdana" panose="020B0604030504040204" pitchFamily="34" charset="0"/>
              </a:rPr>
              <a:t> Division, 27.</a:t>
            </a:r>
          </a:p>
          <a:p>
            <a:r>
              <a:rPr lang="en-US" altLang="de-DE" sz="1200" dirty="0" smtClean="0">
                <a:latin typeface="Verdana" panose="020B0604030504040204" pitchFamily="34" charset="0"/>
                <a:ea typeface="Verdana" panose="020B0604030504040204" pitchFamily="34" charset="0"/>
                <a:cs typeface="Verdana" panose="020B0604030504040204" pitchFamily="34" charset="0"/>
              </a:rPr>
              <a:t>410 USA</a:t>
            </a:r>
            <a:r>
              <a:rPr lang="en-US" altLang="de-DE" sz="1200" b="1" dirty="0" smtClean="0">
                <a:latin typeface="Verdana" panose="020B0604030504040204" pitchFamily="34" charset="0"/>
                <a:ea typeface="Verdana" panose="020B0604030504040204" pitchFamily="34" charset="0"/>
                <a:cs typeface="Verdana" panose="020B0604030504040204" pitchFamily="34" charset="0"/>
              </a:rPr>
              <a:t>$b</a:t>
            </a:r>
            <a:r>
              <a:rPr lang="en-US" altLang="de-DE" sz="1200" dirty="0" smtClean="0">
                <a:latin typeface="Verdana" panose="020B0604030504040204" pitchFamily="34" charset="0"/>
                <a:ea typeface="Verdana" panose="020B0604030504040204" pitchFamily="34" charset="0"/>
                <a:cs typeface="Verdana" panose="020B0604030504040204" pitchFamily="34" charset="0"/>
              </a:rPr>
              <a:t>Army</a:t>
            </a:r>
            <a:r>
              <a:rPr lang="en-US" altLang="de-DE" sz="1200" b="1" dirty="0" smtClean="0">
                <a:latin typeface="Verdana" panose="020B0604030504040204" pitchFamily="34" charset="0"/>
                <a:ea typeface="Verdana" panose="020B0604030504040204" pitchFamily="34" charset="0"/>
                <a:cs typeface="Verdana" panose="020B0604030504040204" pitchFamily="34" charset="0"/>
              </a:rPr>
              <a:t>$b</a:t>
            </a:r>
            <a:r>
              <a:rPr lang="en-US" altLang="de-DE" sz="1200" dirty="0" smtClean="0">
                <a:latin typeface="Verdana" panose="020B0604030504040204" pitchFamily="34" charset="0"/>
                <a:ea typeface="Verdana" panose="020B0604030504040204" pitchFamily="34" charset="0"/>
                <a:cs typeface="Verdana" panose="020B0604030504040204" pitchFamily="34" charset="0"/>
              </a:rPr>
              <a:t>27th Infantry Division</a:t>
            </a:r>
          </a:p>
          <a:p>
            <a:endParaRPr lang="de-DE" sz="1200" dirty="0" smtClean="0"/>
          </a:p>
          <a:p>
            <a:endParaRPr lang="de-DE" sz="120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11</a:t>
            </a:fld>
            <a:endParaRPr lang="de-DE"/>
          </a:p>
        </p:txBody>
      </p:sp>
    </p:spTree>
    <p:extLst>
      <p:ext uri="{BB962C8B-B14F-4D97-AF65-F5344CB8AC3E}">
        <p14:creationId xmlns:p14="http://schemas.microsoft.com/office/powerpoint/2010/main" val="243788087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1200" dirty="0" smtClean="0">
                <a:latin typeface="Verdana" panose="020B0604030504040204" pitchFamily="34" charset="0"/>
                <a:ea typeface="Verdana" panose="020B0604030504040204" pitchFamily="34" charset="0"/>
                <a:cs typeface="Verdana" panose="020B0604030504040204" pitchFamily="34" charset="0"/>
              </a:rPr>
              <a:t>Die Angabe von „Konsulat“ etc. wird in der Sprache des entsendenden Landes erfasst. </a:t>
            </a:r>
          </a:p>
          <a:p>
            <a:r>
              <a:rPr lang="de-DE" altLang="de-DE" sz="1200" dirty="0" smtClean="0">
                <a:latin typeface="Verdana" panose="020B0604030504040204" pitchFamily="34" charset="0"/>
                <a:ea typeface="Verdana" panose="020B0604030504040204" pitchFamily="34" charset="0"/>
                <a:cs typeface="Verdana" panose="020B0604030504040204" pitchFamily="34" charset="0"/>
              </a:rPr>
              <a:t>Ob das größere </a:t>
            </a:r>
            <a:r>
              <a:rPr lang="de-DE" altLang="de-DE" sz="1200" dirty="0" err="1" smtClean="0">
                <a:latin typeface="Verdana" panose="020B0604030504040204" pitchFamily="34" charset="0"/>
                <a:ea typeface="Verdana" panose="020B0604030504040204" pitchFamily="34" charset="0"/>
                <a:cs typeface="Verdana" panose="020B0604030504040204" pitchFamily="34" charset="0"/>
              </a:rPr>
              <a:t>Geografikum</a:t>
            </a:r>
            <a:r>
              <a:rPr lang="de-DE" altLang="de-DE" sz="1200" dirty="0" smtClean="0">
                <a:latin typeface="Verdana" panose="020B0604030504040204" pitchFamily="34" charset="0"/>
                <a:ea typeface="Verdana" panose="020B0604030504040204" pitchFamily="34" charset="0"/>
                <a:cs typeface="Verdana" panose="020B0604030504040204" pitchFamily="34" charset="0"/>
              </a:rPr>
              <a:t> bei Orten zwingend Bestandteil des Namens ist, soll durch eine internationale Arbeitsgruppe geklärt werden. Bis zur Klärung wird bei Konsulaten weiterhin nur der Ort ohne das Land erfasst.</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12</a:t>
            </a:fld>
            <a:endParaRPr lang="de-DE"/>
          </a:p>
        </p:txBody>
      </p:sp>
    </p:spTree>
    <p:extLst>
      <p:ext uri="{BB962C8B-B14F-4D97-AF65-F5344CB8AC3E}">
        <p14:creationId xmlns:p14="http://schemas.microsoft.com/office/powerpoint/2010/main" val="327912677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latin typeface="Verdana" panose="020B0604030504040204" pitchFamily="34" charset="0"/>
                <a:ea typeface="Verdana" panose="020B0604030504040204" pitchFamily="34" charset="0"/>
                <a:cs typeface="Verdana" panose="020B0604030504040204" pitchFamily="34" charset="0"/>
              </a:rPr>
              <a:t>„International Labour Conference“ ist auch in d. GND englisch erfasst.</a:t>
            </a:r>
          </a:p>
          <a:p>
            <a:endParaRPr lang="de-DE" sz="1200" dirty="0" smtClean="0">
              <a:latin typeface="Verdana" panose="020B0604030504040204" pitchFamily="34" charset="0"/>
              <a:ea typeface="Verdana" panose="020B0604030504040204" pitchFamily="34" charset="0"/>
              <a:cs typeface="Verdana" panose="020B0604030504040204" pitchFamily="34" charset="0"/>
            </a:endParaRPr>
          </a:p>
          <a:p>
            <a:r>
              <a:rPr lang="de-DE" sz="1200" dirty="0" smtClean="0">
                <a:latin typeface="Verdana" panose="020B0604030504040204" pitchFamily="34" charset="0"/>
                <a:ea typeface="Verdana" panose="020B0604030504040204" pitchFamily="34" charset="0"/>
                <a:cs typeface="Verdana" panose="020B0604030504040204" pitchFamily="34" charset="0"/>
              </a:rPr>
              <a:t>Den Datensatz  </a:t>
            </a:r>
            <a:r>
              <a:rPr lang="de-DE" altLang="de-DE" sz="1200" b="1" dirty="0" smtClean="0">
                <a:solidFill>
                  <a:srgbClr val="7030A0"/>
                </a:solidFill>
                <a:latin typeface="Verdana" panose="020B0604030504040204" pitchFamily="34" charset="0"/>
                <a:ea typeface="Verdana" panose="020B0604030504040204" pitchFamily="34" charset="0"/>
                <a:cs typeface="Verdana" panose="020B0604030504040204" pitchFamily="34" charset="0"/>
              </a:rPr>
              <a:t>Indien. Delegation </a:t>
            </a:r>
            <a:r>
              <a:rPr lang="de-DE" altLang="de-DE" sz="1200" b="1" dirty="0" smtClean="0">
                <a:solidFill>
                  <a:srgbClr val="FF0000"/>
                </a:solidFill>
                <a:latin typeface="Verdana" panose="020B0604030504040204" pitchFamily="34" charset="0"/>
                <a:ea typeface="Verdana" panose="020B0604030504040204" pitchFamily="34" charset="0"/>
                <a:cs typeface="Verdana" panose="020B0604030504040204" pitchFamily="34" charset="0"/>
              </a:rPr>
              <a:t>(International Labour Conference) </a:t>
            </a:r>
            <a:r>
              <a:rPr lang="de-DE" sz="1200" dirty="0" smtClean="0">
                <a:latin typeface="Verdana" panose="020B0604030504040204" pitchFamily="34" charset="0"/>
                <a:ea typeface="Verdana" panose="020B0604030504040204" pitchFamily="34" charset="0"/>
                <a:cs typeface="Verdana" panose="020B0604030504040204" pitchFamily="34" charset="0"/>
              </a:rPr>
              <a:t>gibt es aber im Juni 2017 noch nicht in der GND; es gibt die australische Delegation, die aber noch nicht aufgearbeitet ist.</a:t>
            </a:r>
            <a:endParaRPr lang="de-DE" sz="1200" dirty="0">
              <a:latin typeface="Verdana" panose="020B0604030504040204" pitchFamily="34" charset="0"/>
              <a:ea typeface="Verdana" panose="020B0604030504040204" pitchFamily="34" charset="0"/>
              <a:cs typeface="Verdana" panose="020B0604030504040204"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13</a:t>
            </a:fld>
            <a:endParaRPr lang="de-DE"/>
          </a:p>
        </p:txBody>
      </p:sp>
    </p:spTree>
    <p:extLst>
      <p:ext uri="{BB962C8B-B14F-4D97-AF65-F5344CB8AC3E}">
        <p14:creationId xmlns:p14="http://schemas.microsoft.com/office/powerpoint/2010/main" val="146250326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1200" dirty="0" smtClean="0">
                <a:latin typeface="Verdana" panose="020B0604030504040204" pitchFamily="34" charset="0"/>
                <a:ea typeface="Verdana" panose="020B0604030504040204" pitchFamily="34" charset="0"/>
                <a:cs typeface="Verdana" panose="020B0604030504040204" pitchFamily="34" charset="0"/>
              </a:rPr>
              <a:t>Die Datensätze werden mit den entsprechenden Personendatensätzen verknüpft und im Körperschaftsdatensatz wird ein redaktioneller Hinweis eingefügt, dass für die Sacherschließung immer der Personensatz genutzt werden soll.</a:t>
            </a:r>
          </a:p>
          <a:p>
            <a:endParaRPr lang="de-DE" altLang="de-DE" sz="1200" dirty="0" smtClean="0">
              <a:latin typeface="Verdana" panose="020B0604030504040204" pitchFamily="34" charset="0"/>
              <a:ea typeface="Verdana" panose="020B0604030504040204" pitchFamily="34" charset="0"/>
              <a:cs typeface="Verdana" panose="020B0604030504040204" pitchFamily="34" charset="0"/>
            </a:endParaRPr>
          </a:p>
          <a:p>
            <a:r>
              <a:rPr lang="de-DE" altLang="de-DE" sz="1200" dirty="0" smtClean="0">
                <a:latin typeface="Verdana" panose="020B0604030504040204" pitchFamily="34" charset="0"/>
                <a:ea typeface="Verdana" panose="020B0604030504040204" pitchFamily="34" charset="0"/>
                <a:cs typeface="Verdana" panose="020B0604030504040204" pitchFamily="34" charset="0"/>
              </a:rPr>
              <a:t>Die Regel gilt analog für Leiter von internationalen zwischenstaatlichen Organisationen (RDA 11.2.2.18.3) und den speziell aufgeführten Amtspersonen unter RDA 11.2.2.18.4.</a:t>
            </a:r>
          </a:p>
          <a:p>
            <a:endParaRPr lang="de-DE" altLang="de-DE" sz="120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14</a:t>
            </a:fld>
            <a:endParaRPr lang="de-DE"/>
          </a:p>
        </p:txBody>
      </p:sp>
    </p:spTree>
    <p:extLst>
      <p:ext uri="{BB962C8B-B14F-4D97-AF65-F5344CB8AC3E}">
        <p14:creationId xmlns:p14="http://schemas.microsoft.com/office/powerpoint/2010/main" val="282954212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a:p>
        </p:txBody>
      </p:sp>
      <p:sp>
        <p:nvSpPr>
          <p:cNvPr id="4" name="Foliennummernplatzhalter 3"/>
          <p:cNvSpPr>
            <a:spLocks noGrp="1"/>
          </p:cNvSpPr>
          <p:nvPr>
            <p:ph type="sldNum" sz="quarter" idx="10"/>
          </p:nvPr>
        </p:nvSpPr>
        <p:spPr/>
        <p:txBody>
          <a:bodyPr/>
          <a:lstStyle/>
          <a:p>
            <a:fld id="{5F9F8FF6-6F64-48B5-AF7B-675846B3447E}" type="slidenum">
              <a:rPr lang="de-DE" smtClean="0"/>
              <a:pPr/>
              <a:t>15</a:t>
            </a:fld>
            <a:endParaRPr lang="de-DE"/>
          </a:p>
        </p:txBody>
      </p:sp>
    </p:spTree>
    <p:extLst>
      <p:ext uri="{BB962C8B-B14F-4D97-AF65-F5344CB8AC3E}">
        <p14:creationId xmlns:p14="http://schemas.microsoft.com/office/powerpoint/2010/main" val="13823121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1200" dirty="0" smtClean="0">
                <a:latin typeface="Verdana" panose="020B0604030504040204" pitchFamily="34" charset="0"/>
                <a:ea typeface="Verdana" panose="020B0604030504040204" pitchFamily="34" charset="0"/>
                <a:cs typeface="Verdana" panose="020B0604030504040204" pitchFamily="34" charset="0"/>
              </a:rPr>
              <a:t>Zu den gesetzgebenden Körperschaften gehören in Deutschland der Bundestag und die Landesparlamente, nicht die Räte und Magistrate der Städte und Gemeinden.</a:t>
            </a:r>
          </a:p>
          <a:p>
            <a:r>
              <a:rPr lang="de-DE" altLang="de-DE" sz="1200" dirty="0" smtClean="0">
                <a:latin typeface="Verdana" panose="020B0604030504040204" pitchFamily="34" charset="0"/>
                <a:ea typeface="Verdana" panose="020B0604030504040204" pitchFamily="34" charset="0"/>
                <a:cs typeface="Verdana" panose="020B0604030504040204" pitchFamily="34" charset="0"/>
              </a:rPr>
              <a:t>Sonderregel für United States </a:t>
            </a:r>
            <a:r>
              <a:rPr lang="de-DE" altLang="de-DE" sz="1200" dirty="0" err="1" smtClean="0">
                <a:latin typeface="Verdana" panose="020B0604030504040204" pitchFamily="34" charset="0"/>
                <a:ea typeface="Verdana" panose="020B0604030504040204" pitchFamily="34" charset="0"/>
                <a:cs typeface="Verdana" panose="020B0604030504040204" pitchFamily="34" charset="0"/>
              </a:rPr>
              <a:t>Congress</a:t>
            </a:r>
            <a:r>
              <a:rPr lang="de-DE" altLang="de-DE" sz="1200" dirty="0" smtClean="0">
                <a:latin typeface="Verdana" panose="020B0604030504040204" pitchFamily="34" charset="0"/>
                <a:ea typeface="Verdana" panose="020B0604030504040204" pitchFamily="34" charset="0"/>
                <a:cs typeface="Verdana" panose="020B0604030504040204" pitchFamily="34" charset="0"/>
              </a:rPr>
              <a:t> Unterausschüsse und aufeinander folgende gesetzgebende Gewalten</a:t>
            </a:r>
          </a:p>
          <a:p>
            <a:endParaRPr lang="de-DE" altLang="de-DE" sz="1200" dirty="0" smtClean="0">
              <a:latin typeface="Verdana" panose="020B0604030504040204" pitchFamily="34" charset="0"/>
              <a:ea typeface="Verdana" panose="020B0604030504040204" pitchFamily="34" charset="0"/>
              <a:cs typeface="Verdana" panose="020B0604030504040204" pitchFamily="34" charset="0"/>
            </a:endParaRPr>
          </a:p>
          <a:p>
            <a:r>
              <a:rPr lang="de-DE" altLang="de-DE" sz="1200" dirty="0" smtClean="0">
                <a:latin typeface="Verdana" panose="020B0604030504040204" pitchFamily="34" charset="0"/>
                <a:ea typeface="Verdana" panose="020B0604030504040204" pitchFamily="34" charset="0"/>
                <a:cs typeface="Verdana" panose="020B0604030504040204" pitchFamily="34" charset="0"/>
              </a:rPr>
              <a:t>Die dreistufige Erfassung weicht von RAK-WB ab, wo Zwischenstufen übergangen werden.</a:t>
            </a:r>
          </a:p>
          <a:p>
            <a:endParaRPr lang="de-DE" altLang="de-DE" sz="1200" dirty="0" smtClean="0">
              <a:latin typeface="Verdana" panose="020B0604030504040204" pitchFamily="34" charset="0"/>
              <a:ea typeface="Verdana" panose="020B0604030504040204" pitchFamily="34" charset="0"/>
              <a:cs typeface="Verdana" panose="020B0604030504040204" pitchFamily="34" charset="0"/>
            </a:endParaRPr>
          </a:p>
          <a:p>
            <a:r>
              <a:rPr lang="de-DE" altLang="de-DE" sz="1200" dirty="0" smtClean="0">
                <a:latin typeface="Verdana" panose="020B0604030504040204" pitchFamily="34" charset="0"/>
                <a:ea typeface="Verdana" panose="020B0604030504040204" pitchFamily="34" charset="0"/>
                <a:cs typeface="Verdana" panose="020B0604030504040204" pitchFamily="34" charset="0"/>
              </a:rPr>
              <a:t>Weitere Detailregeln:</a:t>
            </a:r>
          </a:p>
          <a:p>
            <a:r>
              <a:rPr lang="de-DE" altLang="de-DE" sz="1200" dirty="0" smtClean="0">
                <a:latin typeface="Verdana" panose="020B0604030504040204" pitchFamily="34" charset="0"/>
                <a:ea typeface="Verdana" panose="020B0604030504040204" pitchFamily="34" charset="0"/>
                <a:cs typeface="Verdana" panose="020B0604030504040204" pitchFamily="34" charset="0"/>
              </a:rPr>
              <a:t>Bei Zählungen wird die Ordinalzahl mit abschließenden Punkt angegeben (ERL zu RDA 11.2.2.19.3)</a:t>
            </a:r>
          </a:p>
          <a:p>
            <a:endParaRPr lang="de-DE" altLang="de-DE" sz="1200" dirty="0" smtClean="0">
              <a:latin typeface="Verdana" panose="020B0604030504040204" pitchFamily="34" charset="0"/>
              <a:ea typeface="Verdana" panose="020B0604030504040204" pitchFamily="34" charset="0"/>
              <a:cs typeface="Verdana" panose="020B0604030504040204" pitchFamily="34" charset="0"/>
            </a:endParaRPr>
          </a:p>
          <a:p>
            <a:r>
              <a:rPr lang="de-DE" altLang="de-DE" sz="1200" dirty="0" smtClean="0">
                <a:latin typeface="Verdana" panose="020B0604030504040204" pitchFamily="34" charset="0"/>
                <a:ea typeface="Verdana" panose="020B0604030504040204" pitchFamily="34" charset="0"/>
                <a:cs typeface="Verdana" panose="020B0604030504040204" pitchFamily="34" charset="0"/>
              </a:rPr>
              <a:t>Siehe auch RDA 11.2.2.20</a:t>
            </a: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16</a:t>
            </a:fld>
            <a:endParaRPr lang="de-DE"/>
          </a:p>
        </p:txBody>
      </p:sp>
    </p:spTree>
    <p:extLst>
      <p:ext uri="{BB962C8B-B14F-4D97-AF65-F5344CB8AC3E}">
        <p14:creationId xmlns:p14="http://schemas.microsoft.com/office/powerpoint/2010/main" val="3600116896"/>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sz="1200" dirty="0" smtClean="0">
                <a:latin typeface="Verdana" panose="020B0604030504040204" pitchFamily="34" charset="0"/>
                <a:ea typeface="Verdana" panose="020B0604030504040204" pitchFamily="34" charset="0"/>
                <a:cs typeface="Verdana" panose="020B0604030504040204" pitchFamily="34" charset="0"/>
              </a:rPr>
              <a:t>Bundesgerichte sind in Deutschland dem Staat unterstellt.</a:t>
            </a:r>
          </a:p>
          <a:p>
            <a:endParaRPr lang="de-DE" sz="1200" dirty="0" smtClean="0">
              <a:latin typeface="Verdana" panose="020B0604030504040204" pitchFamily="34" charset="0"/>
              <a:ea typeface="Verdana" panose="020B0604030504040204" pitchFamily="34" charset="0"/>
              <a:cs typeface="Verdana" panose="020B0604030504040204" pitchFamily="34" charset="0"/>
            </a:endParaRPr>
          </a:p>
          <a:p>
            <a:r>
              <a:rPr lang="de-DE" sz="1200" dirty="0" smtClean="0">
                <a:latin typeface="Verdana" panose="020B0604030504040204" pitchFamily="34" charset="0"/>
                <a:ea typeface="Verdana" panose="020B0604030504040204" pitchFamily="34" charset="0"/>
                <a:cs typeface="Verdana" panose="020B0604030504040204" pitchFamily="34" charset="0"/>
              </a:rPr>
              <a:t>Nach RSWK wurden Gerichte ortsgebunden erfasst; die RDA-Regeln stellen für die Sacherschließung eine Änderung dar.</a:t>
            </a:r>
          </a:p>
          <a:p>
            <a:endParaRPr lang="de-DE" sz="1200" dirty="0" smtClean="0">
              <a:latin typeface="Verdana" panose="020B0604030504040204" pitchFamily="34" charset="0"/>
              <a:ea typeface="Verdana" panose="020B0604030504040204" pitchFamily="34" charset="0"/>
              <a:cs typeface="Verdana" panose="020B0604030504040204" pitchFamily="34" charset="0"/>
            </a:endParaRPr>
          </a:p>
          <a:p>
            <a:r>
              <a:rPr lang="de-DE" sz="1200" dirty="0" smtClean="0">
                <a:latin typeface="Verdana" panose="020B0604030504040204" pitchFamily="34" charset="0"/>
                <a:ea typeface="Verdana" panose="020B0604030504040204" pitchFamily="34" charset="0"/>
                <a:cs typeface="Verdana" panose="020B0604030504040204" pitchFamily="34" charset="0"/>
              </a:rPr>
              <a:t>RDA 11.2.2.21.2 hat Regeln zur Militärgerichten; in Deutschland gibt es keine Militärgerichtsbarkeit.</a:t>
            </a:r>
          </a:p>
          <a:p>
            <a:endParaRPr lang="de-DE" altLang="de-DE" sz="1200" dirty="0" smtClean="0">
              <a:latin typeface="Verdana" panose="020B0604030504040204" pitchFamily="34" charset="0"/>
              <a:ea typeface="Verdana" panose="020B0604030504040204" pitchFamily="34" charset="0"/>
              <a:cs typeface="Verdana" panose="020B0604030504040204" pitchFamily="34" charset="0"/>
            </a:endParaRPr>
          </a:p>
          <a:p>
            <a:endParaRPr lang="de-DE" altLang="de-DE" sz="1200"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17</a:t>
            </a:fld>
            <a:endParaRPr lang="de-DE"/>
          </a:p>
        </p:txBody>
      </p:sp>
    </p:spTree>
    <p:extLst>
      <p:ext uri="{BB962C8B-B14F-4D97-AF65-F5344CB8AC3E}">
        <p14:creationId xmlns:p14="http://schemas.microsoft.com/office/powerpoint/2010/main" val="289992619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de-DE" dirty="0" smtClean="0">
              <a:latin typeface="Arial" pitchFamily="34" charset="0"/>
              <a:cs typeface="Arial" pitchFamily="34" charset="0"/>
            </a:endParaRPr>
          </a:p>
        </p:txBody>
      </p:sp>
      <p:sp>
        <p:nvSpPr>
          <p:cNvPr id="4" name="Foliennummernplatzhalter 3"/>
          <p:cNvSpPr>
            <a:spLocks noGrp="1"/>
          </p:cNvSpPr>
          <p:nvPr>
            <p:ph type="sldNum" sz="quarter" idx="10"/>
          </p:nvPr>
        </p:nvSpPr>
        <p:spPr/>
        <p:txBody>
          <a:bodyPr/>
          <a:lstStyle/>
          <a:p>
            <a:fld id="{5F9F8FF6-6F64-48B5-AF7B-675846B3447E}" type="slidenum">
              <a:rPr lang="de-DE" smtClean="0"/>
              <a:pPr/>
              <a:t>2</a:t>
            </a:fld>
            <a:endParaRPr lang="de-DE"/>
          </a:p>
        </p:txBody>
      </p:sp>
    </p:spTree>
    <p:extLst>
      <p:ext uri="{BB962C8B-B14F-4D97-AF65-F5344CB8AC3E}">
        <p14:creationId xmlns:p14="http://schemas.microsoft.com/office/powerpoint/2010/main" val="26446418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171976" indent="-171976" defTabSz="917207">
              <a:buFont typeface="Arial" pitchFamily="34" charset="0"/>
              <a:buChar char="•"/>
              <a:defRPr/>
            </a:pPr>
            <a:r>
              <a:rPr lang="de-DE" sz="9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ERL zu 11.2.2.14, 11.2.2.14.2, 11.2.2.14.6,</a:t>
            </a:r>
            <a:r>
              <a:rPr lang="de-DE" sz="900" baseline="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de-DE" sz="9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11.2.2.18.1, 11.2.2.18.3, 11.2.2.18.4, 11.2.2.19.3, 11.2.2.21.1, 11.2.2.22,</a:t>
            </a:r>
            <a:r>
              <a:rPr lang="de-DE" sz="900" baseline="0" dirty="0" smtClean="0">
                <a:solidFill>
                  <a:prstClr val="black"/>
                </a:solidFill>
                <a:latin typeface="Verdana" panose="020B0604030504040204" pitchFamily="34" charset="0"/>
                <a:ea typeface="Verdana" panose="020B0604030504040204" pitchFamily="34" charset="0"/>
                <a:cs typeface="Verdana" panose="020B0604030504040204" pitchFamily="34" charset="0"/>
              </a:rPr>
              <a:t> </a:t>
            </a:r>
            <a:r>
              <a:rPr lang="de-DE" sz="9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11.2.2.22.1, 11.2.2.23, 11.2.2.24, 11.2.2.26</a:t>
            </a:r>
          </a:p>
          <a:p>
            <a:pPr marL="3433270" lvl="7" indent="-174573" defTabSz="931056">
              <a:defRPr/>
            </a:pPr>
            <a:endParaRPr lang="de-DE"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3</a:t>
            </a:fld>
            <a:endParaRPr lang="de-DE"/>
          </a:p>
        </p:txBody>
      </p:sp>
    </p:spTree>
    <p:extLst>
      <p:ext uri="{BB962C8B-B14F-4D97-AF65-F5344CB8AC3E}">
        <p14:creationId xmlns:p14="http://schemas.microsoft.com/office/powerpoint/2010/main" val="225359769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23903">
              <a:defRPr/>
            </a:pPr>
            <a:r>
              <a:rPr lang="de-AT" sz="1200" i="1" dirty="0" smtClean="0">
                <a:solidFill>
                  <a:prstClr val="black"/>
                </a:solidFill>
                <a:latin typeface="Verdana" panose="020B0604030504040204" pitchFamily="34" charset="0"/>
                <a:ea typeface="Verdana" panose="020B0604030504040204" pitchFamily="34" charset="0"/>
                <a:cs typeface="Verdana" panose="020B0604030504040204" pitchFamily="34" charset="0"/>
              </a:rPr>
              <a:t>Bestimmung, ob selbstständig oder unselbstständig zu erfassen:</a:t>
            </a:r>
          </a:p>
          <a:p>
            <a:pPr defTabSz="923903">
              <a:defRPr/>
            </a:pPr>
            <a:r>
              <a:rPr lang="de-AT" sz="1200"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1. </a:t>
            </a:r>
            <a:r>
              <a:rPr lang="de-AT"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Gehören die untergeordneten Körperschaften (= Organe) zu den Spezialfällen von </a:t>
            </a:r>
            <a:br>
              <a:rPr lang="de-AT"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AT"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RDA 11.2.2.14.1-11.2.2.14.8?</a:t>
            </a:r>
          </a:p>
          <a:p>
            <a:pPr defTabSz="923903">
              <a:defRPr/>
            </a:pPr>
            <a:r>
              <a:rPr lang="de-AT"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Am schwierigsten sind die beiden ersten Fälle: RDA 11.2.2.14.1 und </a:t>
            </a:r>
            <a:br>
              <a:rPr lang="de-AT"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br>
            <a:r>
              <a:rPr lang="de-AT"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RDA 11.2.2.14.2:</a:t>
            </a:r>
          </a:p>
          <a:p>
            <a:pPr defTabSz="923903">
              <a:defRPr/>
            </a:pPr>
            <a:endParaRPr lang="de-AT" sz="1200"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pPr defTabSz="923903">
              <a:defRPr/>
            </a:pPr>
            <a:r>
              <a:rPr lang="de-AT" sz="1200"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2. </a:t>
            </a:r>
            <a:r>
              <a:rPr lang="de-AT"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Wenn Fall RDA 11.2.2.14.1 zutrifft: immer unselbstständig zu erfassen.</a:t>
            </a:r>
          </a:p>
          <a:p>
            <a:pPr defTabSz="923903">
              <a:defRPr/>
            </a:pPr>
            <a:endParaRPr lang="de-AT" sz="1200" dirty="0" smtClean="0">
              <a:solidFill>
                <a:prstClr val="black"/>
              </a:solidFill>
              <a:latin typeface="Verdana" panose="020B0604030504040204" pitchFamily="34" charset="0"/>
              <a:ea typeface="Verdana" panose="020B0604030504040204" pitchFamily="34" charset="0"/>
              <a:cs typeface="Verdana" panose="020B0604030504040204" pitchFamily="34" charset="0"/>
            </a:endParaRPr>
          </a:p>
          <a:p>
            <a:pPr defTabSz="923903">
              <a:defRPr/>
            </a:pPr>
            <a:r>
              <a:rPr lang="de-AT" sz="1200" b="1" dirty="0" smtClean="0">
                <a:solidFill>
                  <a:prstClr val="black"/>
                </a:solidFill>
                <a:latin typeface="Verdana" panose="020B0604030504040204" pitchFamily="34" charset="0"/>
                <a:ea typeface="Verdana" panose="020B0604030504040204" pitchFamily="34" charset="0"/>
                <a:cs typeface="Verdana" panose="020B0604030504040204" pitchFamily="34" charset="0"/>
              </a:rPr>
              <a:t>3. </a:t>
            </a:r>
            <a:r>
              <a:rPr lang="de-AT" sz="1200" dirty="0" smtClean="0">
                <a:solidFill>
                  <a:prstClr val="black"/>
                </a:solidFill>
                <a:latin typeface="Verdana" panose="020B0604030504040204" pitchFamily="34" charset="0"/>
                <a:ea typeface="Verdana" panose="020B0604030504040204" pitchFamily="34" charset="0"/>
                <a:cs typeface="Verdana" panose="020B0604030504040204" pitchFamily="34" charset="0"/>
              </a:rPr>
              <a:t>Wenn Fall RDA 11.2.2.14.2 zutrifft, nur dann unselbstständig erfassen, wenn der Name der übergeordneten Körperschaft zur Identifizierung gebraucht wird. </a:t>
            </a:r>
            <a:endParaRPr lang="de-DE" sz="1200"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4</a:t>
            </a:fld>
            <a:endParaRPr lang="de-DE"/>
          </a:p>
        </p:txBody>
      </p:sp>
    </p:spTree>
    <p:extLst>
      <p:ext uri="{BB962C8B-B14F-4D97-AF65-F5344CB8AC3E}">
        <p14:creationId xmlns:p14="http://schemas.microsoft.com/office/powerpoint/2010/main" val="26631225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14111">
              <a:defRPr/>
            </a:pPr>
            <a:r>
              <a:rPr lang="de-DE" altLang="de-DE" sz="1200" dirty="0" smtClean="0">
                <a:latin typeface="Verdana" panose="020B0604030504040204" pitchFamily="34" charset="0"/>
                <a:ea typeface="Verdana" panose="020B0604030504040204" pitchFamily="34" charset="0"/>
                <a:cs typeface="Verdana" panose="020B0604030504040204" pitchFamily="34" charset="0"/>
              </a:rPr>
              <a:t>Erhebliche Auswirkungen bei der Urheberschaft von anonymen Werken. Die abweichenden Namensformen mit dem Zusatz „</a:t>
            </a:r>
            <a:r>
              <a:rPr lang="de-DE" altLang="de-DE" sz="1200" dirty="0" err="1" smtClean="0">
                <a:latin typeface="Verdana" panose="020B0604030504040204" pitchFamily="34" charset="0"/>
                <a:ea typeface="Verdana" panose="020B0604030504040204" pitchFamily="34" charset="0"/>
                <a:cs typeface="Verdana" panose="020B0604030504040204" pitchFamily="34" charset="0"/>
              </a:rPr>
              <a:t>spio</a:t>
            </a:r>
            <a:r>
              <a:rPr lang="de-DE" altLang="de-DE" sz="1200" dirty="0" smtClean="0">
                <a:latin typeface="Verdana" panose="020B0604030504040204" pitchFamily="34" charset="0"/>
                <a:ea typeface="Verdana" panose="020B0604030504040204" pitchFamily="34" charset="0"/>
                <a:cs typeface="Verdana" panose="020B0604030504040204" pitchFamily="34" charset="0"/>
              </a:rPr>
              <a:t>“ müssen bei Wiederaufgreifen des Datensatzes gelöscht werden und die Spitzenorgane eigene Datensätze erhalten.</a:t>
            </a:r>
            <a:endParaRPr lang="de-DE" sz="1200"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5</a:t>
            </a:fld>
            <a:endParaRPr lang="de-DE"/>
          </a:p>
        </p:txBody>
      </p:sp>
    </p:spTree>
    <p:extLst>
      <p:ext uri="{BB962C8B-B14F-4D97-AF65-F5344CB8AC3E}">
        <p14:creationId xmlns:p14="http://schemas.microsoft.com/office/powerpoint/2010/main" val="13605713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6</a:t>
            </a:fld>
            <a:endParaRPr lang="de-DE"/>
          </a:p>
        </p:txBody>
      </p:sp>
    </p:spTree>
    <p:extLst>
      <p:ext uri="{BB962C8B-B14F-4D97-AF65-F5344CB8AC3E}">
        <p14:creationId xmlns:p14="http://schemas.microsoft.com/office/powerpoint/2010/main" val="390226285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a:lnSpc>
                <a:spcPct val="100000"/>
              </a:lnSpc>
              <a:spcBef>
                <a:spcPct val="70000"/>
              </a:spcBef>
              <a:defRPr/>
            </a:pPr>
            <a:r>
              <a:rPr lang="de-DE" altLang="de-DE" sz="1200" dirty="0" smtClean="0">
                <a:latin typeface="Verdana" panose="020B0604030504040204" pitchFamily="34" charset="0"/>
                <a:ea typeface="Verdana" panose="020B0604030504040204" pitchFamily="34" charset="0"/>
                <a:cs typeface="Verdana" panose="020B0604030504040204" pitchFamily="34" charset="0"/>
              </a:rPr>
              <a:t>Hinweis: Department kennzeichnet immer eine Unterordnung (deswegen unselbstständige Erfassung); nach RDA 11.2.2.14 wird die substantivisch enthaltene übergeordnete Körperschaft herausgelöst.</a:t>
            </a:r>
          </a:p>
          <a:p>
            <a:pPr>
              <a:lnSpc>
                <a:spcPct val="100000"/>
              </a:lnSpc>
              <a:spcBef>
                <a:spcPct val="70000"/>
              </a:spcBef>
              <a:defRPr/>
            </a:pPr>
            <a:endParaRPr lang="de-DE" altLang="de-DE" sz="1200" dirty="0" smtClean="0">
              <a:latin typeface="Verdana" panose="020B0604030504040204" pitchFamily="34" charset="0"/>
              <a:ea typeface="Verdana" panose="020B0604030504040204" pitchFamily="34" charset="0"/>
              <a:cs typeface="Verdana" panose="020B0604030504040204" pitchFamily="34" charset="0"/>
            </a:endParaRPr>
          </a:p>
          <a:p>
            <a:pPr>
              <a:lnSpc>
                <a:spcPct val="100000"/>
              </a:lnSpc>
              <a:spcBef>
                <a:spcPct val="70000"/>
              </a:spcBef>
              <a:defRPr/>
            </a:pPr>
            <a:r>
              <a:rPr lang="de-DE" altLang="de-DE" sz="1200" dirty="0" smtClean="0">
                <a:latin typeface="Verdana" panose="020B0604030504040204" pitchFamily="34" charset="0"/>
                <a:ea typeface="Verdana" panose="020B0604030504040204" pitchFamily="34" charset="0"/>
                <a:cs typeface="Verdana" panose="020B0604030504040204" pitchFamily="34" charset="0"/>
              </a:rPr>
              <a:t>Fingierte adjektivische Form: Canadian Department </a:t>
            </a:r>
            <a:r>
              <a:rPr lang="de-DE" altLang="de-DE" sz="1200" dirty="0" err="1" smtClean="0">
                <a:latin typeface="Verdana" panose="020B0604030504040204" pitchFamily="34" charset="0"/>
                <a:ea typeface="Verdana" panose="020B0604030504040204" pitchFamily="34" charset="0"/>
                <a:cs typeface="Verdana" panose="020B0604030504040204" pitchFamily="34" charset="0"/>
              </a:rPr>
              <a:t>of</a:t>
            </a:r>
            <a:r>
              <a:rPr lang="de-DE" altLang="de-DE" sz="1200" dirty="0" smtClean="0">
                <a:latin typeface="Verdana" panose="020B0604030504040204" pitchFamily="34" charset="0"/>
                <a:ea typeface="Verdana" panose="020B0604030504040204" pitchFamily="34" charset="0"/>
                <a:cs typeface="Verdana" panose="020B0604030504040204" pitchFamily="34" charset="0"/>
              </a:rPr>
              <a:t> Consumer </a:t>
            </a:r>
            <a:r>
              <a:rPr lang="de-DE" altLang="de-DE" sz="1200" dirty="0" err="1" smtClean="0">
                <a:latin typeface="Verdana" panose="020B0604030504040204" pitchFamily="34" charset="0"/>
                <a:ea typeface="Verdana" panose="020B0604030504040204" pitchFamily="34" charset="0"/>
                <a:cs typeface="Verdana" panose="020B0604030504040204" pitchFamily="34" charset="0"/>
              </a:rPr>
              <a:t>and</a:t>
            </a:r>
            <a:r>
              <a:rPr lang="de-DE" altLang="de-DE" sz="1200" dirty="0" smtClean="0">
                <a:latin typeface="Verdana" panose="020B0604030504040204" pitchFamily="34" charset="0"/>
                <a:ea typeface="Verdana" panose="020B0604030504040204" pitchFamily="34" charset="0"/>
                <a:cs typeface="Verdana" panose="020B0604030504040204" pitchFamily="34" charset="0"/>
              </a:rPr>
              <a:t> Corporate </a:t>
            </a:r>
            <a:r>
              <a:rPr lang="de-DE" altLang="de-DE" sz="1200" dirty="0" err="1" smtClean="0">
                <a:latin typeface="Verdana" panose="020B0604030504040204" pitchFamily="34" charset="0"/>
                <a:ea typeface="Verdana" panose="020B0604030504040204" pitchFamily="34" charset="0"/>
                <a:cs typeface="Verdana" panose="020B0604030504040204" pitchFamily="34" charset="0"/>
              </a:rPr>
              <a:t>Affairs</a:t>
            </a:r>
            <a:r>
              <a:rPr lang="de-DE" altLang="de-DE" sz="1200" dirty="0" smtClean="0">
                <a:latin typeface="Verdana" panose="020B0604030504040204" pitchFamily="34" charset="0"/>
                <a:ea typeface="Verdana" panose="020B0604030504040204" pitchFamily="34" charset="0"/>
                <a:cs typeface="Verdana" panose="020B0604030504040204" pitchFamily="34" charset="0"/>
              </a:rPr>
              <a:t> </a:t>
            </a:r>
          </a:p>
          <a:p>
            <a:pPr marL="172702" indent="-172702">
              <a:spcBef>
                <a:spcPct val="70000"/>
              </a:spcBef>
              <a:buFont typeface="Wingdings"/>
              <a:buChar char="à"/>
              <a:defRPr/>
            </a:pPr>
            <a:r>
              <a:rPr lang="de-DE" altLang="de-DE" sz="1200" dirty="0" smtClean="0">
                <a:latin typeface="Verdana" panose="020B0604030504040204" pitchFamily="34" charset="0"/>
                <a:ea typeface="Verdana" panose="020B0604030504040204" pitchFamily="34" charset="0"/>
                <a:cs typeface="Verdana" panose="020B0604030504040204" pitchFamily="34" charset="0"/>
                <a:sym typeface="Wingdings" pitchFamily="2" charset="2"/>
              </a:rPr>
              <a:t>Kanada. Canadian </a:t>
            </a:r>
            <a:r>
              <a:rPr lang="de-DE" altLang="de-DE" sz="1200" dirty="0" smtClean="0">
                <a:latin typeface="Verdana" panose="020B0604030504040204" pitchFamily="34" charset="0"/>
                <a:ea typeface="Verdana" panose="020B0604030504040204" pitchFamily="34" charset="0"/>
                <a:cs typeface="Verdana" panose="020B0604030504040204" pitchFamily="34" charset="0"/>
              </a:rPr>
              <a:t>Department </a:t>
            </a:r>
            <a:r>
              <a:rPr lang="de-DE" altLang="de-DE" sz="1200" dirty="0" err="1" smtClean="0">
                <a:latin typeface="Verdana" panose="020B0604030504040204" pitchFamily="34" charset="0"/>
                <a:ea typeface="Verdana" panose="020B0604030504040204" pitchFamily="34" charset="0"/>
                <a:cs typeface="Verdana" panose="020B0604030504040204" pitchFamily="34" charset="0"/>
              </a:rPr>
              <a:t>of</a:t>
            </a:r>
            <a:r>
              <a:rPr lang="de-DE" altLang="de-DE" sz="1200" dirty="0" smtClean="0">
                <a:latin typeface="Verdana" panose="020B0604030504040204" pitchFamily="34" charset="0"/>
                <a:ea typeface="Verdana" panose="020B0604030504040204" pitchFamily="34" charset="0"/>
                <a:cs typeface="Verdana" panose="020B0604030504040204" pitchFamily="34" charset="0"/>
              </a:rPr>
              <a:t> Consumer </a:t>
            </a:r>
            <a:r>
              <a:rPr lang="de-DE" altLang="de-DE" sz="1200" dirty="0" err="1" smtClean="0">
                <a:latin typeface="Verdana" panose="020B0604030504040204" pitchFamily="34" charset="0"/>
                <a:ea typeface="Verdana" panose="020B0604030504040204" pitchFamily="34" charset="0"/>
                <a:cs typeface="Verdana" panose="020B0604030504040204" pitchFamily="34" charset="0"/>
              </a:rPr>
              <a:t>and</a:t>
            </a:r>
            <a:r>
              <a:rPr lang="de-DE" altLang="de-DE" sz="1200" dirty="0" smtClean="0">
                <a:latin typeface="Verdana" panose="020B0604030504040204" pitchFamily="34" charset="0"/>
                <a:ea typeface="Verdana" panose="020B0604030504040204" pitchFamily="34" charset="0"/>
                <a:cs typeface="Verdana" panose="020B0604030504040204" pitchFamily="34" charset="0"/>
              </a:rPr>
              <a:t> Corporate </a:t>
            </a:r>
            <a:r>
              <a:rPr lang="de-DE" altLang="de-DE" sz="1200" dirty="0" err="1" smtClean="0">
                <a:latin typeface="Verdana" panose="020B0604030504040204" pitchFamily="34" charset="0"/>
                <a:ea typeface="Verdana" panose="020B0604030504040204" pitchFamily="34" charset="0"/>
                <a:cs typeface="Verdana" panose="020B0604030504040204" pitchFamily="34" charset="0"/>
              </a:rPr>
              <a:t>Affairs</a:t>
            </a:r>
            <a:endParaRPr lang="de-DE" altLang="de-DE" sz="1200" dirty="0" smtClean="0">
              <a:latin typeface="Verdana" panose="020B0604030504040204" pitchFamily="34" charset="0"/>
              <a:ea typeface="Verdana" panose="020B0604030504040204" pitchFamily="34" charset="0"/>
              <a:cs typeface="Verdana" panose="020B0604030504040204" pitchFamily="34" charset="0"/>
            </a:endParaRPr>
          </a:p>
          <a:p>
            <a:pPr>
              <a:spcBef>
                <a:spcPct val="70000"/>
              </a:spcBef>
              <a:defRPr/>
            </a:pPr>
            <a:r>
              <a:rPr lang="de-DE" altLang="de-DE" sz="1200" dirty="0" smtClean="0">
                <a:latin typeface="Verdana" panose="020B0604030504040204" pitchFamily="34" charset="0"/>
                <a:ea typeface="Verdana" panose="020B0604030504040204" pitchFamily="34" charset="0"/>
                <a:cs typeface="Verdana" panose="020B0604030504040204" pitchFamily="34" charset="0"/>
              </a:rPr>
              <a:t>Übergeordnete enthaltene Körperschaft wird nicht herausgelöst, da nicht substantivisch.</a:t>
            </a:r>
          </a:p>
          <a:p>
            <a:pPr>
              <a:lnSpc>
                <a:spcPct val="100000"/>
              </a:lnSpc>
            </a:pPr>
            <a:endParaRPr lang="de-DE" altLang="de-DE" sz="1200" dirty="0" smtClean="0">
              <a:latin typeface="Verdana" panose="020B0604030504040204" pitchFamily="34" charset="0"/>
              <a:ea typeface="Verdana" panose="020B0604030504040204" pitchFamily="34" charset="0"/>
              <a:cs typeface="Verdana" panose="020B0604030504040204" pitchFamily="34" charset="0"/>
            </a:endParaRPr>
          </a:p>
          <a:p>
            <a:pPr>
              <a:lnSpc>
                <a:spcPct val="100000"/>
              </a:lnSpc>
            </a:pPr>
            <a:r>
              <a:rPr lang="de-DE" altLang="de-DE" sz="1200" dirty="0" smtClean="0">
                <a:latin typeface="Verdana" panose="020B0604030504040204" pitchFamily="34" charset="0"/>
                <a:ea typeface="Verdana" panose="020B0604030504040204" pitchFamily="34" charset="0"/>
                <a:cs typeface="Verdana" panose="020B0604030504040204" pitchFamily="34" charset="0"/>
              </a:rPr>
              <a:t>Nach RDA 11.2.2.14.7 ist ein Ministerium oder eine vergleichbare hohe Agentur der Exekutive immer unselbstständig zu erfassen.</a:t>
            </a:r>
            <a:endParaRPr lang="de-DE" sz="1200" dirty="0" smtClean="0"/>
          </a:p>
          <a:p>
            <a:endParaRPr lang="de-DE" sz="120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7</a:t>
            </a:fld>
            <a:endParaRPr lang="de-DE"/>
          </a:p>
        </p:txBody>
      </p:sp>
    </p:spTree>
    <p:extLst>
      <p:ext uri="{BB962C8B-B14F-4D97-AF65-F5344CB8AC3E}">
        <p14:creationId xmlns:p14="http://schemas.microsoft.com/office/powerpoint/2010/main" val="4171999807"/>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altLang="de-DE" sz="1200" dirty="0" smtClean="0">
                <a:latin typeface="Verdana" panose="020B0604030504040204" pitchFamily="34" charset="0"/>
                <a:ea typeface="Verdana" panose="020B0604030504040204" pitchFamily="34" charset="0"/>
                <a:cs typeface="Verdana" panose="020B0604030504040204" pitchFamily="34" charset="0"/>
              </a:rPr>
              <a:t>Der Begriff „</a:t>
            </a:r>
            <a:r>
              <a:rPr lang="de-DE" altLang="de-DE" sz="1200" dirty="0" err="1" smtClean="0">
                <a:latin typeface="Verdana" panose="020B0604030504040204" pitchFamily="34" charset="0"/>
                <a:ea typeface="Verdana" panose="020B0604030504040204" pitchFamily="34" charset="0"/>
                <a:cs typeface="Verdana" panose="020B0604030504040204" pitchFamily="34" charset="0"/>
              </a:rPr>
              <a:t>bureau</a:t>
            </a:r>
            <a:r>
              <a:rPr lang="de-DE" altLang="de-DE" sz="1200" dirty="0" smtClean="0">
                <a:latin typeface="Verdana" panose="020B0604030504040204" pitchFamily="34" charset="0"/>
                <a:ea typeface="Verdana" panose="020B0604030504040204" pitchFamily="34" charset="0"/>
                <a:cs typeface="Verdana" panose="020B0604030504040204" pitchFamily="34" charset="0"/>
              </a:rPr>
              <a:t>“ fällt nicht unter RDA 11.2.2.14.1 kann also selbstständig erfasst werden, der Name „U.S. </a:t>
            </a:r>
            <a:r>
              <a:rPr lang="de-DE" altLang="de-DE" sz="1200" dirty="0" err="1" smtClean="0">
                <a:latin typeface="Verdana" panose="020B0604030504040204" pitchFamily="34" charset="0"/>
                <a:ea typeface="Verdana" panose="020B0604030504040204" pitchFamily="34" charset="0"/>
                <a:cs typeface="Verdana" panose="020B0604030504040204" pitchFamily="34" charset="0"/>
              </a:rPr>
              <a:t>Census</a:t>
            </a:r>
            <a:r>
              <a:rPr lang="de-DE" altLang="de-DE" sz="1200" dirty="0" smtClean="0">
                <a:latin typeface="Verdana" panose="020B0604030504040204" pitchFamily="34" charset="0"/>
                <a:ea typeface="Verdana" panose="020B0604030504040204" pitchFamily="34" charset="0"/>
                <a:cs typeface="Verdana" panose="020B0604030504040204" pitchFamily="34" charset="0"/>
              </a:rPr>
              <a:t> Bureau“ enthält außerdem enthält die übergeordnete Körperschaft. </a:t>
            </a:r>
          </a:p>
          <a:p>
            <a:r>
              <a:rPr lang="de-DE" altLang="de-DE" sz="1200" dirty="0" smtClean="0">
                <a:latin typeface="Verdana" panose="020B0604030504040204" pitchFamily="34" charset="0"/>
                <a:ea typeface="Verdana" panose="020B0604030504040204" pitchFamily="34" charset="0"/>
                <a:cs typeface="Verdana" panose="020B0604030504040204" pitchFamily="34" charset="0"/>
                <a:sym typeface="Wingdings" pitchFamily="2" charset="2"/>
              </a:rPr>
              <a:t> b</a:t>
            </a:r>
            <a:r>
              <a:rPr lang="de-DE" altLang="de-DE" sz="1200" dirty="0" smtClean="0">
                <a:latin typeface="Verdana" panose="020B0604030504040204" pitchFamily="34" charset="0"/>
                <a:ea typeface="Verdana" panose="020B0604030504040204" pitchFamily="34" charset="0"/>
                <a:cs typeface="Verdana" panose="020B0604030504040204" pitchFamily="34" charset="0"/>
              </a:rPr>
              <a:t>ei selbstständig anzusetzenden Organen, die unter RDA 11.2.2.14.2  fallen, wird der </a:t>
            </a:r>
            <a:r>
              <a:rPr lang="de-DE" altLang="de-DE" sz="1200" b="1" dirty="0" smtClean="0">
                <a:latin typeface="Verdana" panose="020B0604030504040204" pitchFamily="34" charset="0"/>
                <a:ea typeface="Verdana" panose="020B0604030504040204" pitchFamily="34" charset="0"/>
                <a:cs typeface="Verdana" panose="020B0604030504040204" pitchFamily="34" charset="0"/>
              </a:rPr>
              <a:t>(in jeglicher Form) enthaltene Name der Überordnung beibehalten</a:t>
            </a:r>
            <a:r>
              <a:rPr lang="de-DE" altLang="de-DE" sz="1200" dirty="0" smtClean="0">
                <a:latin typeface="Verdana" panose="020B0604030504040204" pitchFamily="34" charset="0"/>
                <a:ea typeface="Verdana" panose="020B0604030504040204" pitchFamily="34" charset="0"/>
                <a:cs typeface="Verdana" panose="020B0604030504040204" pitchFamily="34" charset="0"/>
              </a:rPr>
              <a:t>.</a:t>
            </a:r>
          </a:p>
          <a:p>
            <a:endParaRPr lang="de-DE" altLang="de-DE" sz="1200" dirty="0" smtClean="0">
              <a:latin typeface="Verdana" panose="020B0604030504040204" pitchFamily="34" charset="0"/>
              <a:ea typeface="Verdana" panose="020B0604030504040204" pitchFamily="34" charset="0"/>
              <a:cs typeface="Verdana" panose="020B0604030504040204" pitchFamily="34" charset="0"/>
            </a:endParaRPr>
          </a:p>
          <a:p>
            <a:r>
              <a:rPr lang="de-DE" altLang="de-DE" sz="1200" dirty="0" smtClean="0">
                <a:latin typeface="Verdana" panose="020B0604030504040204" pitchFamily="34" charset="0"/>
                <a:ea typeface="Verdana" panose="020B0604030504040204" pitchFamily="34" charset="0"/>
                <a:cs typeface="Verdana" panose="020B0604030504040204" pitchFamily="34" charset="0"/>
              </a:rPr>
              <a:t>Bsp. mit adjektivischer Form: „Hessisches Statistisches Landesamt“ </a:t>
            </a:r>
            <a:r>
              <a:rPr lang="de-DE" altLang="de-DE" sz="1200" dirty="0" smtClean="0">
                <a:latin typeface="Verdana" panose="020B0604030504040204" pitchFamily="34" charset="0"/>
                <a:ea typeface="Verdana" panose="020B0604030504040204" pitchFamily="34" charset="0"/>
                <a:cs typeface="Verdana" panose="020B0604030504040204" pitchFamily="34" charset="0"/>
                <a:sym typeface="Wingdings" pitchFamily="2" charset="2"/>
              </a:rPr>
              <a:t> h</a:t>
            </a:r>
            <a:r>
              <a:rPr lang="de-DE" altLang="de-DE" sz="1200" dirty="0" smtClean="0">
                <a:latin typeface="Verdana" panose="020B0604030504040204" pitchFamily="34" charset="0"/>
                <a:ea typeface="Verdana" panose="020B0604030504040204" pitchFamily="34" charset="0"/>
                <a:cs typeface="Verdana" panose="020B0604030504040204" pitchFamily="34" charset="0"/>
              </a:rPr>
              <a:t>ier gilt der Name der Gebietskörperschaft schon als enthalten und muss nicht ergänzt werden </a:t>
            </a:r>
            <a:r>
              <a:rPr lang="de-DE" altLang="de-DE" sz="1200" dirty="0" smtClean="0">
                <a:latin typeface="Verdana" panose="020B0604030504040204" pitchFamily="34" charset="0"/>
                <a:ea typeface="Verdana" panose="020B0604030504040204" pitchFamily="34" charset="0"/>
                <a:cs typeface="Verdana" panose="020B0604030504040204" pitchFamily="34" charset="0"/>
                <a:sym typeface="Wingdings" pitchFamily="2" charset="2"/>
              </a:rPr>
              <a:t> </a:t>
            </a:r>
            <a:r>
              <a:rPr lang="de-DE" altLang="de-DE" sz="1200" dirty="0" smtClean="0">
                <a:latin typeface="Verdana" panose="020B0604030504040204" pitchFamily="34" charset="0"/>
                <a:ea typeface="Verdana" panose="020B0604030504040204" pitchFamily="34" charset="0"/>
                <a:cs typeface="Verdana" panose="020B0604030504040204" pitchFamily="34" charset="0"/>
              </a:rPr>
              <a:t>es kann daher selbstständig erfasst werden. Selbständig würde auch eine Form „Statistisches Landesamt Hessen“</a:t>
            </a:r>
            <a:r>
              <a:rPr lang="de-DE" altLang="de-DE" sz="1200" baseline="0" dirty="0" smtClean="0">
                <a:latin typeface="Verdana" panose="020B0604030504040204" pitchFamily="34" charset="0"/>
                <a:ea typeface="Verdana" panose="020B0604030504040204" pitchFamily="34" charset="0"/>
                <a:cs typeface="Verdana" panose="020B0604030504040204" pitchFamily="34" charset="0"/>
              </a:rPr>
              <a:t> erfass</a:t>
            </a:r>
            <a:r>
              <a:rPr lang="de-DE" altLang="de-DE" sz="1200" dirty="0" smtClean="0">
                <a:latin typeface="Verdana" panose="020B0604030504040204" pitchFamily="34" charset="0"/>
                <a:ea typeface="Verdana" panose="020B0604030504040204" pitchFamily="34" charset="0"/>
                <a:cs typeface="Verdana" panose="020B0604030504040204" pitchFamily="34" charset="0"/>
              </a:rPr>
              <a:t>t werden. </a:t>
            </a:r>
          </a:p>
          <a:p>
            <a:r>
              <a:rPr lang="de-DE" altLang="de-DE" sz="1200" dirty="0" smtClean="0">
                <a:latin typeface="Verdana" panose="020B0604030504040204" pitchFamily="34" charset="0"/>
                <a:ea typeface="Verdana" panose="020B0604030504040204" pitchFamily="34" charset="0"/>
                <a:cs typeface="Verdana" panose="020B0604030504040204" pitchFamily="34" charset="0"/>
              </a:rPr>
              <a:t>Wenn der Name theoretisch nur „Statistisches Landesamt“ lauten würde, müsste die übergeordnete Körperschaft notwendigerweise ergänzt werden </a:t>
            </a:r>
            <a:r>
              <a:rPr lang="de-DE" altLang="de-DE" sz="1200" dirty="0" smtClean="0">
                <a:latin typeface="Verdana" panose="020B0604030504040204" pitchFamily="34" charset="0"/>
                <a:ea typeface="Verdana" panose="020B0604030504040204" pitchFamily="34" charset="0"/>
                <a:cs typeface="Verdana" panose="020B0604030504040204" pitchFamily="34" charset="0"/>
                <a:sym typeface="Wingdings" pitchFamily="2" charset="2"/>
              </a:rPr>
              <a:t> hier würde man dann „Hessen. Statistisches Landesamt“ erfassen.</a:t>
            </a:r>
            <a:endParaRPr lang="de-DE" altLang="de-DE" sz="1200" dirty="0" smtClean="0">
              <a:latin typeface="Verdana" panose="020B0604030504040204" pitchFamily="34" charset="0"/>
              <a:ea typeface="Verdana" panose="020B0604030504040204" pitchFamily="34" charset="0"/>
              <a:cs typeface="Verdana" panose="020B0604030504040204" pitchFamily="34" charset="0"/>
            </a:endParaRPr>
          </a:p>
          <a:p>
            <a:endParaRPr lang="de-DE" altLang="de-DE" sz="1200" dirty="0" smtClean="0"/>
          </a:p>
          <a:p>
            <a:endParaRPr lang="de-DE" altLang="de-DE" sz="1200" dirty="0" smtClean="0"/>
          </a:p>
          <a:p>
            <a:endParaRPr lang="de-DE" altLang="de-DE" sz="1200" dirty="0" smtClean="0"/>
          </a:p>
          <a:p>
            <a:endParaRPr lang="de-DE" sz="1200" dirty="0" smtClean="0"/>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8</a:t>
            </a:fld>
            <a:endParaRPr lang="de-DE"/>
          </a:p>
        </p:txBody>
      </p:sp>
    </p:spTree>
    <p:extLst>
      <p:ext uri="{BB962C8B-B14F-4D97-AF65-F5344CB8AC3E}">
        <p14:creationId xmlns:p14="http://schemas.microsoft.com/office/powerpoint/2010/main" val="88214468"/>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defTabSz="914111">
              <a:defRPr/>
            </a:pPr>
            <a:r>
              <a:rPr lang="de-DE" altLang="de-DE" sz="1200" dirty="0" err="1" smtClean="0">
                <a:latin typeface="Verdana" panose="020B0604030504040204" pitchFamily="34" charset="0"/>
                <a:ea typeface="Verdana" panose="020B0604030504040204" pitchFamily="34" charset="0"/>
                <a:cs typeface="Verdana" panose="020B0604030504040204" pitchFamily="34" charset="0"/>
              </a:rPr>
              <a:t>Principal</a:t>
            </a:r>
            <a:r>
              <a:rPr lang="de-DE" altLang="de-DE" sz="1200" dirty="0" smtClean="0">
                <a:latin typeface="Verdana" panose="020B0604030504040204" pitchFamily="34" charset="0"/>
                <a:ea typeface="Verdana" panose="020B0604030504040204" pitchFamily="34" charset="0"/>
                <a:cs typeface="Verdana" panose="020B0604030504040204" pitchFamily="34" charset="0"/>
              </a:rPr>
              <a:t> Service = Waffengattung, Teilstreitkräfte, z.B. </a:t>
            </a:r>
            <a:r>
              <a:rPr lang="de-DE" sz="1200" dirty="0" smtClean="0">
                <a:latin typeface="Verdana" panose="020B0604030504040204" pitchFamily="34" charset="0"/>
                <a:ea typeface="Verdana" panose="020B0604030504040204" pitchFamily="34" charset="0"/>
                <a:cs typeface="Verdana" panose="020B0604030504040204" pitchFamily="34" charset="0"/>
              </a:rPr>
              <a:t>Canadian </a:t>
            </a:r>
            <a:r>
              <a:rPr lang="de-DE" sz="1200" dirty="0" err="1" smtClean="0">
                <a:latin typeface="Verdana" panose="020B0604030504040204" pitchFamily="34" charset="0"/>
                <a:ea typeface="Verdana" panose="020B0604030504040204" pitchFamily="34" charset="0"/>
                <a:cs typeface="Verdana" panose="020B0604030504040204" pitchFamily="34" charset="0"/>
              </a:rPr>
              <a:t>Armed</a:t>
            </a:r>
            <a:r>
              <a:rPr lang="de-DE" sz="1200" dirty="0" smtClean="0">
                <a:latin typeface="Verdana" panose="020B0604030504040204" pitchFamily="34" charset="0"/>
                <a:ea typeface="Verdana" panose="020B0604030504040204" pitchFamily="34" charset="0"/>
                <a:cs typeface="Verdana" panose="020B0604030504040204" pitchFamily="34" charset="0"/>
              </a:rPr>
              <a:t> Forces (Erfassung hier: Kanada. Canadian </a:t>
            </a:r>
            <a:r>
              <a:rPr lang="de-DE" sz="1200" dirty="0" err="1" smtClean="0">
                <a:latin typeface="Verdana" panose="020B0604030504040204" pitchFamily="34" charset="0"/>
                <a:ea typeface="Verdana" panose="020B0604030504040204" pitchFamily="34" charset="0"/>
                <a:cs typeface="Verdana" panose="020B0604030504040204" pitchFamily="34" charset="0"/>
              </a:rPr>
              <a:t>Armed</a:t>
            </a:r>
            <a:r>
              <a:rPr lang="de-DE" sz="1200" dirty="0" smtClean="0">
                <a:latin typeface="Verdana" panose="020B0604030504040204" pitchFamily="34" charset="0"/>
                <a:ea typeface="Verdana" panose="020B0604030504040204" pitchFamily="34" charset="0"/>
                <a:cs typeface="Verdana" panose="020B0604030504040204" pitchFamily="34" charset="0"/>
              </a:rPr>
              <a:t> Forces)</a:t>
            </a:r>
            <a:endParaRPr lang="de-DE" altLang="de-DE" sz="1200" dirty="0" smtClean="0">
              <a:latin typeface="Verdana" panose="020B0604030504040204" pitchFamily="34" charset="0"/>
              <a:ea typeface="Verdana" panose="020B0604030504040204" pitchFamily="34" charset="0"/>
              <a:cs typeface="Verdana" panose="020B0604030504040204" pitchFamily="34" charset="0"/>
            </a:endParaRPr>
          </a:p>
          <a:p>
            <a:pPr defTabSz="914111">
              <a:defRPr/>
            </a:pPr>
            <a:endParaRPr lang="de-DE" altLang="de-DE" sz="1200" dirty="0" smtClean="0">
              <a:latin typeface="Verdana" panose="020B0604030504040204" pitchFamily="34" charset="0"/>
              <a:ea typeface="Verdana" panose="020B0604030504040204" pitchFamily="34" charset="0"/>
              <a:cs typeface="Verdana" panose="020B0604030504040204" pitchFamily="34" charset="0"/>
            </a:endParaRPr>
          </a:p>
          <a:p>
            <a:endParaRPr lang="de-DE" sz="1200" dirty="0" smtClean="0">
              <a:latin typeface="Verdana" panose="020B0604030504040204" pitchFamily="34" charset="0"/>
              <a:ea typeface="Verdana" panose="020B0604030504040204" pitchFamily="34" charset="0"/>
              <a:cs typeface="Verdana" panose="020B0604030504040204" pitchFamily="34" charset="0"/>
            </a:endParaRPr>
          </a:p>
          <a:p>
            <a:endParaRPr lang="de-DE" dirty="0"/>
          </a:p>
        </p:txBody>
      </p:sp>
      <p:sp>
        <p:nvSpPr>
          <p:cNvPr id="4" name="Foliennummernplatzhalter 3"/>
          <p:cNvSpPr>
            <a:spLocks noGrp="1"/>
          </p:cNvSpPr>
          <p:nvPr>
            <p:ph type="sldNum" sz="quarter" idx="10"/>
          </p:nvPr>
        </p:nvSpPr>
        <p:spPr/>
        <p:txBody>
          <a:bodyPr/>
          <a:lstStyle/>
          <a:p>
            <a:fld id="{5F9F8FF6-6F64-48B5-AF7B-675846B3447E}" type="slidenum">
              <a:rPr lang="de-DE" smtClean="0"/>
              <a:pPr/>
              <a:t>9</a:t>
            </a:fld>
            <a:endParaRPr lang="de-DE"/>
          </a:p>
        </p:txBody>
      </p:sp>
    </p:spTree>
    <p:extLst>
      <p:ext uri="{BB962C8B-B14F-4D97-AF65-F5344CB8AC3E}">
        <p14:creationId xmlns:p14="http://schemas.microsoft.com/office/powerpoint/2010/main" val="141000652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Benutzerdefiniertes Layout">
    <p:spTree>
      <p:nvGrpSpPr>
        <p:cNvPr id="1" name=""/>
        <p:cNvGrpSpPr/>
        <p:nvPr/>
      </p:nvGrpSpPr>
      <p:grpSpPr>
        <a:xfrm>
          <a:off x="0" y="0"/>
          <a:ext cx="0" cy="0"/>
          <a:chOff x="0" y="0"/>
          <a:chExt cx="0" cy="0"/>
        </a:xfrm>
      </p:grpSpPr>
      <p:sp>
        <p:nvSpPr>
          <p:cNvPr id="2" name="Titel 1"/>
          <p:cNvSpPr>
            <a:spLocks noGrp="1"/>
          </p:cNvSpPr>
          <p:nvPr>
            <p:ph type="title"/>
          </p:nvPr>
        </p:nvSpPr>
        <p:spPr>
          <a:xfrm>
            <a:off x="251520" y="183778"/>
            <a:ext cx="8640960" cy="508918"/>
          </a:xfrm>
        </p:spPr>
        <p:txBody>
          <a:bodyPr/>
          <a:lstStyle>
            <a:lvl1pPr algn="l">
              <a:defRPr sz="2800">
                <a:solidFill>
                  <a:schemeClr val="accent1">
                    <a:lumMod val="75000"/>
                  </a:schemeClr>
                </a:solidFill>
              </a:defRPr>
            </a:lvl1pPr>
          </a:lstStyle>
          <a:p>
            <a:r>
              <a:rPr lang="de-DE" dirty="0" smtClean="0"/>
              <a:t>Titelmasterformat durch Klicken bearbeiten</a:t>
            </a:r>
            <a:endParaRPr lang="de-DE" dirty="0"/>
          </a:p>
        </p:txBody>
      </p:sp>
      <p:sp>
        <p:nvSpPr>
          <p:cNvPr id="7" name="Textplatzhalter 6"/>
          <p:cNvSpPr>
            <a:spLocks noGrp="1"/>
          </p:cNvSpPr>
          <p:nvPr>
            <p:ph type="body" sz="quarter" idx="13"/>
          </p:nvPr>
        </p:nvSpPr>
        <p:spPr>
          <a:xfrm>
            <a:off x="251520" y="836712"/>
            <a:ext cx="8640960" cy="5472608"/>
          </a:xfrm>
        </p:spPr>
        <p:txBody>
          <a:bodyPr>
            <a:noAutofit/>
          </a:bodyPr>
          <a:lstStyle/>
          <a:p>
            <a:pPr lvl="0"/>
            <a:r>
              <a:rPr lang="de-DE" dirty="0" smtClean="0"/>
              <a:t>Textmasterformat bearbeiten</a:t>
            </a:r>
          </a:p>
          <a:p>
            <a:pPr lvl="1"/>
            <a:r>
              <a:rPr lang="de-DE" dirty="0" smtClean="0"/>
              <a:t>Zweite Ebene</a:t>
            </a:r>
          </a:p>
          <a:p>
            <a:pPr lvl="2"/>
            <a:r>
              <a:rPr lang="de-DE" dirty="0" smtClean="0"/>
              <a:t>Dritte Ebene</a:t>
            </a:r>
          </a:p>
        </p:txBody>
      </p:sp>
      <p:sp>
        <p:nvSpPr>
          <p:cNvPr id="12" name="Fußzeilenplatzhalter 11"/>
          <p:cNvSpPr>
            <a:spLocks noGrp="1"/>
          </p:cNvSpPr>
          <p:nvPr>
            <p:ph type="ftr" sz="quarter" idx="14"/>
          </p:nvPr>
        </p:nvSpPr>
        <p:spPr>
          <a:xfrm>
            <a:off x="467544" y="6376243"/>
            <a:ext cx="6120680" cy="365125"/>
          </a:xfrm>
        </p:spPr>
        <p:txBody>
          <a:bodyPr/>
          <a:lstStyle>
            <a:lvl1pPr algn="l">
              <a:defRPr>
                <a:solidFill>
                  <a:schemeClr val="accent1">
                    <a:lumMod val="75000"/>
                  </a:schemeClr>
                </a:solidFill>
              </a:defRPr>
            </a:lvl1pPr>
          </a:lstStyle>
          <a:p>
            <a:r>
              <a:rPr lang="de-DE" smtClean="0"/>
              <a:t>Auf der Grundlage der Schulungsunterlagen der AG RDA - Modul 4.03.04: Normdaten: Körperschaften | Stand: Oktober 2017 | CC BY-NC-SA</a:t>
            </a:r>
            <a:endParaRPr lang="de-DE" dirty="0"/>
          </a:p>
        </p:txBody>
      </p:sp>
      <p:sp>
        <p:nvSpPr>
          <p:cNvPr id="9" name="Foliennummernplatzhalter 5"/>
          <p:cNvSpPr>
            <a:spLocks noGrp="1"/>
          </p:cNvSpPr>
          <p:nvPr>
            <p:ph type="sldNum" sz="quarter" idx="4"/>
          </p:nvPr>
        </p:nvSpPr>
        <p:spPr>
          <a:xfrm>
            <a:off x="7236296" y="6376243"/>
            <a:ext cx="1450504" cy="365125"/>
          </a:xfrm>
          <a:prstGeom prst="rect">
            <a:avLst/>
          </a:prstGeom>
        </p:spPr>
        <p:txBody>
          <a:bodyPr vert="horz" lIns="91440" tIns="45720" rIns="91440" bIns="45720" rtlCol="0" anchor="ctr"/>
          <a:lstStyle>
            <a:lvl1pPr algn="r">
              <a:defRPr sz="800">
                <a:solidFill>
                  <a:schemeClr val="bg1">
                    <a:lumMod val="85000"/>
                  </a:schemeClr>
                </a:solidFill>
                <a:latin typeface="Verdana" panose="020B0604030504040204" pitchFamily="34" charset="0"/>
                <a:ea typeface="Verdana" panose="020B0604030504040204" pitchFamily="34" charset="0"/>
                <a:cs typeface="Verdana" panose="020B0604030504040204" pitchFamily="34" charset="0"/>
              </a:defRPr>
            </a:lvl1pPr>
          </a:lstStyle>
          <a:p>
            <a:fld id="{8A6690F1-7CA1-4166-A522-500460961984}" type="slidenum">
              <a:rPr lang="de-DE" smtClean="0"/>
              <a:pPr/>
              <a:t>‹Nr.›</a:t>
            </a:fld>
            <a:endParaRPr lang="de-DE" dirty="0"/>
          </a:p>
        </p:txBody>
      </p:sp>
    </p:spTree>
    <p:extLst>
      <p:ext uri="{BB962C8B-B14F-4D97-AF65-F5344CB8AC3E}">
        <p14:creationId xmlns:p14="http://schemas.microsoft.com/office/powerpoint/2010/main" val="36677943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Autofit/>
          </a:bodyPr>
          <a:lstStyle/>
          <a:p>
            <a:r>
              <a:rPr lang="de-DE" dirty="0" smtClean="0"/>
              <a:t>Titelmasterformat durch Klicken bearbeiten</a:t>
            </a:r>
            <a:endParaRPr lang="de-DE" dirty="0"/>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dirty="0" smtClean="0"/>
              <a:t>Textmasterformat bearbeiten</a:t>
            </a:r>
          </a:p>
          <a:p>
            <a:pPr lvl="1"/>
            <a:r>
              <a:rPr lang="de-DE" dirty="0" smtClean="0"/>
              <a:t>Zweite Ebene</a:t>
            </a:r>
          </a:p>
          <a:p>
            <a:pPr lvl="2"/>
            <a:r>
              <a:rPr lang="de-DE" dirty="0" smtClean="0"/>
              <a:t>Dritte Ebene</a:t>
            </a:r>
          </a:p>
          <a:p>
            <a:pPr lvl="3"/>
            <a:r>
              <a:rPr lang="de-DE" dirty="0" smtClean="0"/>
              <a:t>Vierte Ebene</a:t>
            </a:r>
          </a:p>
        </p:txBody>
      </p:sp>
      <p:sp>
        <p:nvSpPr>
          <p:cNvPr id="7" name="Fußzeilenplatzhalter 6"/>
          <p:cNvSpPr>
            <a:spLocks noGrp="1"/>
          </p:cNvSpPr>
          <p:nvPr>
            <p:ph type="ftr" sz="quarter" idx="3"/>
          </p:nvPr>
        </p:nvSpPr>
        <p:spPr>
          <a:xfrm>
            <a:off x="467544" y="6381328"/>
            <a:ext cx="6264696" cy="365125"/>
          </a:xfrm>
          <a:prstGeom prst="rect">
            <a:avLst/>
          </a:prstGeom>
        </p:spPr>
        <p:txBody>
          <a:bodyPr vert="horz" lIns="91440" tIns="45720" rIns="91440" bIns="45720" rtlCol="0" anchor="ctr"/>
          <a:lstStyle>
            <a:lvl1pPr algn="l">
              <a:defRPr sz="800" baseline="0">
                <a:solidFill>
                  <a:schemeClr val="accent1">
                    <a:lumMod val="75000"/>
                  </a:schemeClr>
                </a:solidFill>
                <a:latin typeface="Verdana" panose="020B0604030504040204" pitchFamily="34" charset="0"/>
              </a:defRPr>
            </a:lvl1pPr>
          </a:lstStyle>
          <a:p>
            <a:r>
              <a:rPr lang="de-DE" smtClean="0"/>
              <a:t>Auf der Grundlage der Schulungsunterlagen der AG RDA - Modul 4.03.04: Normdaten: Körperschaften | Stand: Oktober 2017 | CC BY-NC-SA</a:t>
            </a:r>
            <a:endParaRPr lang="de-DE" dirty="0"/>
          </a:p>
        </p:txBody>
      </p:sp>
    </p:spTree>
    <p:extLst>
      <p:ext uri="{BB962C8B-B14F-4D97-AF65-F5344CB8AC3E}">
        <p14:creationId xmlns:p14="http://schemas.microsoft.com/office/powerpoint/2010/main" val="3311066970"/>
      </p:ext>
    </p:extLst>
  </p:cSld>
  <p:clrMap bg1="lt1" tx1="dk1" bg2="lt2" tx2="dk2" accent1="accent1" accent2="accent2" accent3="accent3" accent4="accent4" accent5="accent5" accent6="accent6" hlink="hlink" folHlink="folHlink"/>
  <p:sldLayoutIdLst>
    <p:sldLayoutId id="2147483649" r:id="rId1"/>
  </p:sldLayoutIdLst>
  <p:hf hdr="0" dt="0"/>
  <p:txStyles>
    <p:titleStyle>
      <a:lvl1pPr algn="l" defTabSz="914400" rtl="0" eaLnBrk="1" latinLnBrk="0" hangingPunct="1">
        <a:spcBef>
          <a:spcPct val="0"/>
        </a:spcBef>
        <a:buNone/>
        <a:defRPr sz="3200" kern="1200" baseline="0">
          <a:solidFill>
            <a:schemeClr val="tx1"/>
          </a:solidFill>
          <a:latin typeface="Verdana" panose="020B0604030504040204" pitchFamily="34" charset="0"/>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6.png"/><Relationship Id="rId13" Type="http://schemas.openxmlformats.org/officeDocument/2006/relationships/image" Target="../media/image11.png"/><Relationship Id="rId18" Type="http://schemas.openxmlformats.org/officeDocument/2006/relationships/image" Target="../media/image16.jpeg"/><Relationship Id="rId3" Type="http://schemas.openxmlformats.org/officeDocument/2006/relationships/image" Target="../media/image1.jpeg"/><Relationship Id="rId7" Type="http://schemas.openxmlformats.org/officeDocument/2006/relationships/image" Target="../media/image5.png"/><Relationship Id="rId12" Type="http://schemas.openxmlformats.org/officeDocument/2006/relationships/image" Target="../media/image10.png"/><Relationship Id="rId17" Type="http://schemas.openxmlformats.org/officeDocument/2006/relationships/image" Target="../media/image15.jpeg"/><Relationship Id="rId2" Type="http://schemas.openxmlformats.org/officeDocument/2006/relationships/notesSlide" Target="../notesSlides/notesSlide1.xml"/><Relationship Id="rId16" Type="http://schemas.openxmlformats.org/officeDocument/2006/relationships/image" Target="../media/image14.png"/><Relationship Id="rId1" Type="http://schemas.openxmlformats.org/officeDocument/2006/relationships/slideLayout" Target="../slideLayouts/slideLayout1.xml"/><Relationship Id="rId6" Type="http://schemas.openxmlformats.org/officeDocument/2006/relationships/image" Target="../media/image4.png"/><Relationship Id="rId11" Type="http://schemas.openxmlformats.org/officeDocument/2006/relationships/image" Target="../media/image9.png"/><Relationship Id="rId5" Type="http://schemas.openxmlformats.org/officeDocument/2006/relationships/image" Target="../media/image3.jpeg"/><Relationship Id="rId15" Type="http://schemas.openxmlformats.org/officeDocument/2006/relationships/image" Target="../media/image13.png"/><Relationship Id="rId10" Type="http://schemas.openxmlformats.org/officeDocument/2006/relationships/image" Target="../media/image8.jpeg"/><Relationship Id="rId4" Type="http://schemas.openxmlformats.org/officeDocument/2006/relationships/image" Target="../media/image2.png"/><Relationship Id="rId9" Type="http://schemas.openxmlformats.org/officeDocument/2006/relationships/image" Target="../media/image7.jpeg"/><Relationship Id="rId14" Type="http://schemas.openxmlformats.org/officeDocument/2006/relationships/image" Target="../media/image12.png"/></Relationships>
</file>

<file path=ppt/slides/_rels/slide10.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10.xml"/><Relationship Id="rId1" Type="http://schemas.openxmlformats.org/officeDocument/2006/relationships/slideLayout" Target="../slideLayouts/slideLayout1.xml"/><Relationship Id="rId5" Type="http://schemas.openxmlformats.org/officeDocument/2006/relationships/hyperlink" Target="http://access.rdatoolkit.org/nlgpschp11_nlgps11-862.html" TargetMode="External"/><Relationship Id="rId4" Type="http://schemas.openxmlformats.org/officeDocument/2006/relationships/hyperlink" Target="http://access.rdatoolkit.org/rdachp11-de_rda11-2995.html" TargetMode="External"/></Relationships>
</file>

<file path=ppt/slides/_rels/slide11.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11.xml"/><Relationship Id="rId1" Type="http://schemas.openxmlformats.org/officeDocument/2006/relationships/slideLayout" Target="../slideLayouts/slideLayout1.xml"/><Relationship Id="rId5" Type="http://schemas.openxmlformats.org/officeDocument/2006/relationships/hyperlink" Target="https://wiki.dnb.de/download/attachments/90411359/EH-K-25.pdf" TargetMode="External"/><Relationship Id="rId4" Type="http://schemas.openxmlformats.org/officeDocument/2006/relationships/hyperlink" Target="http://access.rdatoolkit.org/nlgpschp11_nlgps11-1470.html" TargetMode="External"/></Relationships>
</file>

<file path=ppt/slides/_rels/slide12.xml.rels><?xml version="1.0" encoding="UTF-8" standalone="yes"?>
<Relationships xmlns="http://schemas.openxmlformats.org/package/2006/relationships"><Relationship Id="rId3" Type="http://schemas.openxmlformats.org/officeDocument/2006/relationships/hyperlink" Target="http://access.rdatoolkit.org/rdachp11-de_rda11-3131.html" TargetMode="External"/><Relationship Id="rId2" Type="http://schemas.openxmlformats.org/officeDocument/2006/relationships/notesSlide" Target="../notesSlides/notesSlide12.xml"/><Relationship Id="rId1" Type="http://schemas.openxmlformats.org/officeDocument/2006/relationships/slideLayout" Target="../slideLayouts/slideLayout1.xml"/><Relationship Id="rId4" Type="http://schemas.openxmlformats.org/officeDocument/2006/relationships/hyperlink" Target="https://wiki.dnb.de/download/attachments/90411359/EH-K-11.pdf" TargetMode="External"/></Relationships>
</file>

<file path=ppt/slides/_rels/slide13.xml.rels><?xml version="1.0" encoding="UTF-8" standalone="yes"?>
<Relationships xmlns="http://schemas.openxmlformats.org/package/2006/relationships"><Relationship Id="rId3" Type="http://schemas.openxmlformats.org/officeDocument/2006/relationships/hyperlink" Target="http://access.rdatoolkit.org/rdachp11-de_rda11-3159.html" TargetMode="External"/><Relationship Id="rId2" Type="http://schemas.openxmlformats.org/officeDocument/2006/relationships/notesSlide" Target="../notesSlides/notesSlide13.xml"/><Relationship Id="rId1" Type="http://schemas.openxmlformats.org/officeDocument/2006/relationships/slideLayout" Target="../slideLayouts/slideLayout1.xml"/><Relationship Id="rId4" Type="http://schemas.openxmlformats.org/officeDocument/2006/relationships/hyperlink" Target="http://access.rdatoolkit.org/nlgpschp11_nlgps11-893.html" TargetMode="External"/></Relationships>
</file>

<file path=ppt/slides/_rels/slide14.xml.rels><?xml version="1.0" encoding="UTF-8" standalone="yes"?>
<Relationships xmlns="http://schemas.openxmlformats.org/package/2006/relationships"><Relationship Id="rId3" Type="http://schemas.openxmlformats.org/officeDocument/2006/relationships/hyperlink" Target="http://access.rdatoolkit.org/rdachp11-de_rda11-2653.html" TargetMode="External"/><Relationship Id="rId2" Type="http://schemas.openxmlformats.org/officeDocument/2006/relationships/notesSlide" Target="../notesSlides/notesSlide14.xml"/><Relationship Id="rId1" Type="http://schemas.openxmlformats.org/officeDocument/2006/relationships/slideLayout" Target="../slideLayouts/slideLayout1.xml"/><Relationship Id="rId4" Type="http://schemas.openxmlformats.org/officeDocument/2006/relationships/hyperlink" Target="https://wiki.dnb.de/download/attachments/90411359/EH-K-13.pdf" TargetMode="External"/></Relationships>
</file>

<file path=ppt/slides/_rels/slide15.xml.rels><?xml version="1.0" encoding="UTF-8" standalone="yes"?>
<Relationships xmlns="http://schemas.openxmlformats.org/package/2006/relationships"><Relationship Id="rId3" Type="http://schemas.openxmlformats.org/officeDocument/2006/relationships/hyperlink" Target="http://access.rdatoolkit.org/rdachp11-de_rda11-3233.html" TargetMode="External"/><Relationship Id="rId2" Type="http://schemas.openxmlformats.org/officeDocument/2006/relationships/notesSlide" Target="../notesSlides/notesSlide15.xml"/><Relationship Id="rId1" Type="http://schemas.openxmlformats.org/officeDocument/2006/relationships/slideLayout" Target="../slideLayouts/slideLayout1.xml"/><Relationship Id="rId4" Type="http://schemas.openxmlformats.org/officeDocument/2006/relationships/hyperlink" Target="https://wiki.dnb.de/download/attachments/90411359/EH-K-13.pdf" TargetMode="External"/></Relationships>
</file>

<file path=ppt/slides/_rels/slide16.xml.rels><?xml version="1.0" encoding="UTF-8" standalone="yes"?>
<Relationships xmlns="http://schemas.openxmlformats.org/package/2006/relationships"><Relationship Id="rId3" Type="http://schemas.openxmlformats.org/officeDocument/2006/relationships/hyperlink" Target="http://access.rdatoolkit.org/rdachp11-de_rda11-2813.html" TargetMode="External"/><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3" Type="http://schemas.openxmlformats.org/officeDocument/2006/relationships/hyperlink" Target="http://access.rdatoolkit.org/rdachp11-de_rda11-2900.html" TargetMode="External"/><Relationship Id="rId2" Type="http://schemas.openxmlformats.org/officeDocument/2006/relationships/notesSlide" Target="../notesSlides/notesSlide17.xml"/><Relationship Id="rId1" Type="http://schemas.openxmlformats.org/officeDocument/2006/relationships/slideLayout" Target="../slideLayouts/slideLayout1.xml"/><Relationship Id="rId5" Type="http://schemas.openxmlformats.org/officeDocument/2006/relationships/hyperlink" Target="https://wiki.dnb.de/download/attachments/90411359/EH-K-10.pdf" TargetMode="External"/><Relationship Id="rId4" Type="http://schemas.openxmlformats.org/officeDocument/2006/relationships/hyperlink" Target="http://access.rdatoolkit.org/nlgpschp11_nlgps11-840.html"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hyperlink" Target="http://access.rdatoolkit.org/rdachp11-de_rda11-1942.html" TargetMode="External"/><Relationship Id="rId7" Type="http://schemas.openxmlformats.org/officeDocument/2006/relationships/hyperlink" Target="http://access.rdatoolkit.org/rdachp11-de_rda11-3233.html" TargetMode="External"/><Relationship Id="rId2" Type="http://schemas.openxmlformats.org/officeDocument/2006/relationships/notesSlide" Target="../notesSlides/notesSlide3.xml"/><Relationship Id="rId1" Type="http://schemas.openxmlformats.org/officeDocument/2006/relationships/slideLayout" Target="../slideLayouts/slideLayout1.xml"/><Relationship Id="rId6" Type="http://schemas.openxmlformats.org/officeDocument/2006/relationships/hyperlink" Target="http://access.rdatoolkit.org/rdachp11-de_rda11-2653.html" TargetMode="External"/><Relationship Id="rId5" Type="http://schemas.openxmlformats.org/officeDocument/2006/relationships/hyperlink" Target="http://access.rdatoolkit.org/rdachp11-de_rda11-3719.html" TargetMode="External"/><Relationship Id="rId4" Type="http://schemas.openxmlformats.org/officeDocument/2006/relationships/hyperlink" Target="http://access.rdatoolkit.org/rdachp11-de_rda11-3621.html"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s://wiki.dnb.de/download/attachments/90411359/EH-K-12.pdf"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hyperlink" Target="https://wiki.dnb.de/download/attachments/90411359/Begriffsliste_Unterordnungen.pdf" TargetMode="External"/><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hyperlink" Target="https://wiki.dnb.de/download/attachments/90411359/Begriffsliste_Unterordnungen.pdf" TargetMode="External"/><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access.rdatoolkit.org/rdachp11-de_rda11-1206.html" TargetMode="External"/><Relationship Id="rId2" Type="http://schemas.openxmlformats.org/officeDocument/2006/relationships/notesSlide" Target="../notesSlides/notesSlide9.xml"/><Relationship Id="rId1" Type="http://schemas.openxmlformats.org/officeDocument/2006/relationships/slideLayout" Target="../slideLayouts/slideLayout1.xml"/><Relationship Id="rId6" Type="http://schemas.openxmlformats.org/officeDocument/2006/relationships/hyperlink" Target="https://wiki.dnb.de/download/attachments/90411359/EH-K-26.pdf" TargetMode="External"/><Relationship Id="rId5" Type="http://schemas.openxmlformats.org/officeDocument/2006/relationships/hyperlink" Target="https://wiki.dnb.de/download/attachments/90411359/EH-K-25.pdf" TargetMode="External"/><Relationship Id="rId4" Type="http://schemas.openxmlformats.org/officeDocument/2006/relationships/hyperlink" Target="http://access.rdatoolkit.org/rdachp11-de_rda11-2998.html"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Ellipse 7"/>
          <p:cNvSpPr/>
          <p:nvPr/>
        </p:nvSpPr>
        <p:spPr>
          <a:xfrm>
            <a:off x="611188" y="1041400"/>
            <a:ext cx="8032750" cy="3529013"/>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base">
              <a:spcBef>
                <a:spcPct val="0"/>
              </a:spcBef>
              <a:spcAft>
                <a:spcPct val="0"/>
              </a:spcAft>
              <a:defRPr/>
            </a:pPr>
            <a:endParaRPr lang="de-DE">
              <a:solidFill>
                <a:prstClr val="white"/>
              </a:solidFill>
            </a:endParaRPr>
          </a:p>
        </p:txBody>
      </p:sp>
      <p:sp>
        <p:nvSpPr>
          <p:cNvPr id="3075" name="Titel 1"/>
          <p:cNvSpPr>
            <a:spLocks noGrp="1"/>
          </p:cNvSpPr>
          <p:nvPr>
            <p:ph type="title"/>
          </p:nvPr>
        </p:nvSpPr>
        <p:spPr>
          <a:xfrm>
            <a:off x="1692275" y="2781300"/>
            <a:ext cx="6057900" cy="1652588"/>
          </a:xfrm>
        </p:spPr>
        <p:txBody>
          <a:bodyPr/>
          <a:lstStyle/>
          <a:p>
            <a:pPr algn="ctr"/>
            <a:r>
              <a:rPr lang="de-DE" altLang="de-DE" sz="3200" b="1" dirty="0" smtClean="0">
                <a:latin typeface="Verdana" pitchFamily="34" charset="0"/>
                <a:ea typeface="Verdana" pitchFamily="34" charset="0"/>
                <a:cs typeface="Verdana" pitchFamily="34" charset="0"/>
              </a:rPr>
              <a:t>Schulungsunterlagen der</a:t>
            </a:r>
            <a:br>
              <a:rPr lang="de-DE" altLang="de-DE" sz="3200" b="1" dirty="0" smtClean="0">
                <a:latin typeface="Verdana" pitchFamily="34" charset="0"/>
                <a:ea typeface="Verdana" pitchFamily="34" charset="0"/>
                <a:cs typeface="Verdana" pitchFamily="34" charset="0"/>
              </a:rPr>
            </a:br>
            <a:r>
              <a:rPr lang="de-DE" altLang="de-DE" sz="3200" b="1" dirty="0" smtClean="0">
                <a:latin typeface="Verdana" pitchFamily="34" charset="0"/>
                <a:ea typeface="Verdana" pitchFamily="34" charset="0"/>
                <a:cs typeface="Verdana" pitchFamily="34" charset="0"/>
              </a:rPr>
              <a:t>AG RDA</a:t>
            </a:r>
          </a:p>
        </p:txBody>
      </p:sp>
      <p:pic>
        <p:nvPicPr>
          <p:cNvPr id="3076" name="Grafik 2"/>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3868738" y="1171575"/>
            <a:ext cx="985837" cy="4826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7" name="Grafik 1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183188" y="1412875"/>
            <a:ext cx="1522412"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8" name="Grafik 19"/>
          <p:cNvPicPr>
            <a:picLocks noChangeAspect="1"/>
          </p:cNvPicPr>
          <p:nvPr/>
        </p:nvPicPr>
        <p:blipFill>
          <a:blip r:embed="rId5">
            <a:extLst>
              <a:ext uri="{28A0092B-C50C-407E-A947-70E740481C1C}">
                <a14:useLocalDpi xmlns:a14="http://schemas.microsoft.com/office/drawing/2010/main" val="0"/>
              </a:ext>
            </a:extLst>
          </a:blip>
          <a:srcRect/>
          <a:stretch>
            <a:fillRect/>
          </a:stretch>
        </p:blipFill>
        <p:spPr bwMode="auto">
          <a:xfrm>
            <a:off x="6772275" y="1771650"/>
            <a:ext cx="164782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79" name="Grafik 25"/>
          <p:cNvPicPr>
            <a:picLocks noChangeAspect="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7556500" y="2420938"/>
            <a:ext cx="1587500" cy="36036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0" name="Grafik 17"/>
          <p:cNvPicPr>
            <a:picLocks noChangeAspect="1"/>
          </p:cNvPicPr>
          <p:nvPr/>
        </p:nvPicPr>
        <p:blipFill>
          <a:blip r:embed="rId7">
            <a:extLst>
              <a:ext uri="{28A0092B-C50C-407E-A947-70E740481C1C}">
                <a14:useLocalDpi xmlns:a14="http://schemas.microsoft.com/office/drawing/2010/main" val="0"/>
              </a:ext>
            </a:extLst>
          </a:blip>
          <a:srcRect/>
          <a:stretch>
            <a:fillRect/>
          </a:stretch>
        </p:blipFill>
        <p:spPr bwMode="auto">
          <a:xfrm>
            <a:off x="7978775" y="3057525"/>
            <a:ext cx="1028700" cy="6492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1" name="Grafik 26"/>
          <p:cNvPicPr>
            <a:picLocks noChangeAspect="1"/>
          </p:cNvPicPr>
          <p:nvPr/>
        </p:nvPicPr>
        <p:blipFill>
          <a:blip r:embed="rId8">
            <a:extLst>
              <a:ext uri="{28A0092B-C50C-407E-A947-70E740481C1C}">
                <a14:useLocalDpi xmlns:a14="http://schemas.microsoft.com/office/drawing/2010/main" val="0"/>
              </a:ext>
            </a:extLst>
          </a:blip>
          <a:srcRect/>
          <a:stretch>
            <a:fillRect/>
          </a:stretch>
        </p:blipFill>
        <p:spPr bwMode="auto">
          <a:xfrm>
            <a:off x="7978775" y="3860800"/>
            <a:ext cx="585788" cy="4762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2" name="Grafik 20"/>
          <p:cNvPicPr>
            <a:picLocks noChangeAspect="1"/>
          </p:cNvPicPr>
          <p:nvPr/>
        </p:nvPicPr>
        <p:blipFill>
          <a:blip r:embed="rId9">
            <a:extLst>
              <a:ext uri="{28A0092B-C50C-407E-A947-70E740481C1C}">
                <a14:useLocalDpi xmlns:a14="http://schemas.microsoft.com/office/drawing/2010/main" val="0"/>
              </a:ext>
            </a:extLst>
          </a:blip>
          <a:srcRect/>
          <a:stretch>
            <a:fillRect/>
          </a:stretch>
        </p:blipFill>
        <p:spPr bwMode="auto">
          <a:xfrm>
            <a:off x="6959600" y="4433888"/>
            <a:ext cx="781050" cy="4413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3" name="Grafik 22"/>
          <p:cNvPicPr>
            <a:picLocks noChangeAspect="1"/>
          </p:cNvPicPr>
          <p:nvPr/>
        </p:nvPicPr>
        <p:blipFill>
          <a:blip r:embed="rId10">
            <a:extLst>
              <a:ext uri="{28A0092B-C50C-407E-A947-70E740481C1C}">
                <a14:useLocalDpi xmlns:a14="http://schemas.microsoft.com/office/drawing/2010/main" val="0"/>
              </a:ext>
            </a:extLst>
          </a:blip>
          <a:srcRect/>
          <a:stretch>
            <a:fillRect/>
          </a:stretch>
        </p:blipFill>
        <p:spPr bwMode="auto">
          <a:xfrm>
            <a:off x="5535613" y="4814888"/>
            <a:ext cx="1060450" cy="558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4" name="Grafik 21"/>
          <p:cNvPicPr>
            <a:picLocks noChangeAspect="1"/>
          </p:cNvPicPr>
          <p:nvPr/>
        </p:nvPicPr>
        <p:blipFill>
          <a:blip r:embed="rId11">
            <a:extLst>
              <a:ext uri="{28A0092B-C50C-407E-A947-70E740481C1C}">
                <a14:useLocalDpi xmlns:a14="http://schemas.microsoft.com/office/drawing/2010/main" val="0"/>
              </a:ext>
            </a:extLst>
          </a:blip>
          <a:srcRect r="16844"/>
          <a:stretch>
            <a:fillRect/>
          </a:stretch>
        </p:blipFill>
        <p:spPr bwMode="auto">
          <a:xfrm>
            <a:off x="4138613" y="5045075"/>
            <a:ext cx="1358900" cy="5445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5" name="Grafik 23"/>
          <p:cNvPicPr>
            <a:picLocks noChangeAspect="1"/>
          </p:cNvPicPr>
          <p:nvPr/>
        </p:nvPicPr>
        <p:blipFill>
          <a:blip r:embed="rId12">
            <a:extLst>
              <a:ext uri="{28A0092B-C50C-407E-A947-70E740481C1C}">
                <a14:useLocalDpi xmlns:a14="http://schemas.microsoft.com/office/drawing/2010/main" val="0"/>
              </a:ext>
            </a:extLst>
          </a:blip>
          <a:srcRect/>
          <a:stretch>
            <a:fillRect/>
          </a:stretch>
        </p:blipFill>
        <p:spPr bwMode="auto">
          <a:xfrm>
            <a:off x="1908175" y="4829175"/>
            <a:ext cx="2165350" cy="358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6" name="Grafik 24"/>
          <p:cNvPicPr>
            <a:picLocks noChangeAspect="1"/>
          </p:cNvPicPr>
          <p:nvPr/>
        </p:nvPicPr>
        <p:blipFill>
          <a:blip r:embed="rId13">
            <a:extLst>
              <a:ext uri="{28A0092B-C50C-407E-A947-70E740481C1C}">
                <a14:useLocalDpi xmlns:a14="http://schemas.microsoft.com/office/drawing/2010/main" val="0"/>
              </a:ext>
            </a:extLst>
          </a:blip>
          <a:srcRect/>
          <a:stretch>
            <a:fillRect/>
          </a:stretch>
        </p:blipFill>
        <p:spPr bwMode="auto">
          <a:xfrm>
            <a:off x="1258888" y="4254500"/>
            <a:ext cx="1362075" cy="3603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7" name="Grafik 27"/>
          <p:cNvPicPr>
            <a:picLocks noChangeAspect="1"/>
          </p:cNvPicPr>
          <p:nvPr/>
        </p:nvPicPr>
        <p:blipFill>
          <a:blip r:embed="rId14">
            <a:extLst>
              <a:ext uri="{28A0092B-C50C-407E-A947-70E740481C1C}">
                <a14:useLocalDpi xmlns:a14="http://schemas.microsoft.com/office/drawing/2010/main" val="0"/>
              </a:ext>
            </a:extLst>
          </a:blip>
          <a:srcRect/>
          <a:stretch>
            <a:fillRect/>
          </a:stretch>
        </p:blipFill>
        <p:spPr bwMode="auto">
          <a:xfrm>
            <a:off x="100013" y="3784600"/>
            <a:ext cx="1403350" cy="4699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88" name="Grafik 6"/>
          <p:cNvPicPr>
            <a:picLocks noChangeAspect="1"/>
          </p:cNvPicPr>
          <p:nvPr/>
        </p:nvPicPr>
        <p:blipFill>
          <a:blip r:embed="rId15">
            <a:extLst>
              <a:ext uri="{28A0092B-C50C-407E-A947-70E740481C1C}">
                <a14:useLocalDpi xmlns:a14="http://schemas.microsoft.com/office/drawing/2010/main" val="0"/>
              </a:ext>
            </a:extLst>
          </a:blip>
          <a:srcRect/>
          <a:stretch>
            <a:fillRect/>
          </a:stretch>
        </p:blipFill>
        <p:spPr bwMode="auto">
          <a:xfrm>
            <a:off x="92075" y="3108325"/>
            <a:ext cx="1346200" cy="498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3090" name="Grafik 29"/>
          <p:cNvPicPr>
            <a:picLocks noChangeAspect="1"/>
          </p:cNvPicPr>
          <p:nvPr/>
        </p:nvPicPr>
        <p:blipFill>
          <a:blip r:embed="rId16">
            <a:extLst>
              <a:ext uri="{28A0092B-C50C-407E-A947-70E740481C1C}">
                <a14:useLocalDpi xmlns:a14="http://schemas.microsoft.com/office/drawing/2010/main" val="0"/>
              </a:ext>
            </a:extLst>
          </a:blip>
          <a:srcRect/>
          <a:stretch>
            <a:fillRect/>
          </a:stretch>
        </p:blipFill>
        <p:spPr bwMode="auto">
          <a:xfrm>
            <a:off x="2994025" y="1177925"/>
            <a:ext cx="666750" cy="6477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nvGrpSpPr>
          <p:cNvPr id="3091" name="Gruppieren 8"/>
          <p:cNvGrpSpPr>
            <a:grpSpLocks/>
          </p:cNvGrpSpPr>
          <p:nvPr/>
        </p:nvGrpSpPr>
        <p:grpSpPr bwMode="auto">
          <a:xfrm>
            <a:off x="949325" y="1700213"/>
            <a:ext cx="2378075" cy="400050"/>
            <a:chOff x="948867" y="1700808"/>
            <a:chExt cx="2378195" cy="400110"/>
          </a:xfrm>
        </p:grpSpPr>
        <p:sp>
          <p:nvSpPr>
            <p:cNvPr id="3092" name="Textfeld 3"/>
            <p:cNvSpPr txBox="1">
              <a:spLocks noChangeArrowheads="1"/>
            </p:cNvSpPr>
            <p:nvPr/>
          </p:nvSpPr>
          <p:spPr bwMode="auto">
            <a:xfrm>
              <a:off x="1259632" y="1700808"/>
              <a:ext cx="2067430" cy="40011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spcBef>
                  <a:spcPct val="20000"/>
                </a:spcBef>
                <a:buFont typeface="Arial" pitchFamily="34" charset="0"/>
                <a:buChar char="•"/>
                <a:defRPr sz="3200">
                  <a:solidFill>
                    <a:schemeClr val="tx1"/>
                  </a:solidFill>
                  <a:latin typeface="Calibri" pitchFamily="34" charset="0"/>
                </a:defRPr>
              </a:lvl1pPr>
              <a:lvl2pPr marL="742950" indent="-285750" eaLnBrk="0" hangingPunct="0">
                <a:spcBef>
                  <a:spcPct val="20000"/>
                </a:spcBef>
                <a:buFont typeface="Arial" pitchFamily="34" charset="0"/>
                <a:buChar char="–"/>
                <a:defRPr sz="2800">
                  <a:solidFill>
                    <a:schemeClr val="tx1"/>
                  </a:solidFill>
                  <a:latin typeface="Calibri" pitchFamily="34" charset="0"/>
                </a:defRPr>
              </a:lvl2pPr>
              <a:lvl3pPr marL="1143000" indent="-228600" eaLnBrk="0" hangingPunct="0">
                <a:spcBef>
                  <a:spcPct val="20000"/>
                </a:spcBef>
                <a:buFont typeface="Arial" pitchFamily="34" charset="0"/>
                <a:buChar char="•"/>
                <a:defRPr sz="2400">
                  <a:solidFill>
                    <a:schemeClr val="tx1"/>
                  </a:solidFill>
                  <a:latin typeface="Calibri" pitchFamily="34" charset="0"/>
                </a:defRPr>
              </a:lvl3pPr>
              <a:lvl4pPr marL="1600200" indent="-228600" eaLnBrk="0" hangingPunct="0">
                <a:spcBef>
                  <a:spcPct val="20000"/>
                </a:spcBef>
                <a:buFont typeface="Arial" pitchFamily="34" charset="0"/>
                <a:buChar char="–"/>
                <a:defRPr sz="2000">
                  <a:solidFill>
                    <a:schemeClr val="tx1"/>
                  </a:solidFill>
                  <a:latin typeface="Calibri" pitchFamily="34" charset="0"/>
                </a:defRPr>
              </a:lvl4pPr>
              <a:lvl5pPr marL="2057400" indent="-228600" eaLnBrk="0" hangingPunct="0">
                <a:spcBef>
                  <a:spcPct val="20000"/>
                </a:spcBef>
                <a:buFont typeface="Arial" pitchFamily="34" charset="0"/>
                <a:buChar char="»"/>
                <a:defRPr sz="2000">
                  <a:solidFill>
                    <a:schemeClr val="tx1"/>
                  </a:solidFill>
                  <a:latin typeface="Calibri" pitchFamily="34" charset="0"/>
                </a:defRPr>
              </a:lvl5pPr>
              <a:lvl6pPr marL="25146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6pPr>
              <a:lvl7pPr marL="29718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7pPr>
              <a:lvl8pPr marL="34290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8pPr>
              <a:lvl9pPr marL="3886200" indent="-228600" eaLnBrk="0" fontAlgn="base" hangingPunct="0">
                <a:spcBef>
                  <a:spcPct val="20000"/>
                </a:spcBef>
                <a:spcAft>
                  <a:spcPct val="0"/>
                </a:spcAft>
                <a:buFont typeface="Arial" pitchFamily="34" charset="0"/>
                <a:buChar char="»"/>
                <a:defRPr sz="2000">
                  <a:solidFill>
                    <a:schemeClr val="tx1"/>
                  </a:solidFill>
                  <a:latin typeface="Calibri" pitchFamily="34" charset="0"/>
                </a:defRPr>
              </a:lvl9pPr>
            </a:lstStyle>
            <a:p>
              <a:pPr eaLnBrk="1" fontAlgn="base" hangingPunct="1">
                <a:spcBef>
                  <a:spcPct val="0"/>
                </a:spcBef>
                <a:spcAft>
                  <a:spcPct val="0"/>
                </a:spcAft>
                <a:buFontTx/>
                <a:buNone/>
              </a:pPr>
              <a:r>
                <a:rPr lang="de-DE" altLang="de-DE" sz="1000" b="1" dirty="0" smtClean="0">
                  <a:solidFill>
                    <a:prstClr val="black"/>
                  </a:solidFill>
                  <a:latin typeface="Verdana" pitchFamily="34" charset="0"/>
                  <a:cs typeface="Arial" pitchFamily="34" charset="0"/>
                </a:rPr>
                <a:t>Vertretungen der Öffentlichen Bibliotheken</a:t>
              </a:r>
            </a:p>
          </p:txBody>
        </p:sp>
        <p:pic>
          <p:nvPicPr>
            <p:cNvPr id="3093" name="Grafik 5"/>
            <p:cNvPicPr>
              <a:picLocks noChangeAspect="1"/>
            </p:cNvPicPr>
            <p:nvPr/>
          </p:nvPicPr>
          <p:blipFill>
            <a:blip r:embed="rId17" cstate="print">
              <a:extLst>
                <a:ext uri="{28A0092B-C50C-407E-A947-70E740481C1C}">
                  <a14:useLocalDpi xmlns:a14="http://schemas.microsoft.com/office/drawing/2010/main" val="0"/>
                </a:ext>
              </a:extLst>
            </a:blip>
            <a:srcRect/>
            <a:stretch>
              <a:fillRect/>
            </a:stretch>
          </p:blipFill>
          <p:spPr bwMode="auto">
            <a:xfrm>
              <a:off x="948867" y="1709892"/>
              <a:ext cx="310765" cy="360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2" name="Grafik 1"/>
          <p:cNvPicPr>
            <a:picLocks noChangeAspect="1"/>
          </p:cNvPicPr>
          <p:nvPr/>
        </p:nvPicPr>
        <p:blipFill rotWithShape="1">
          <a:blip r:embed="rId18" cstate="print">
            <a:extLst>
              <a:ext uri="{28A0092B-C50C-407E-A947-70E740481C1C}">
                <a14:useLocalDpi xmlns:a14="http://schemas.microsoft.com/office/drawing/2010/main" val="0"/>
              </a:ext>
            </a:extLst>
          </a:blip>
          <a:srcRect l="5723" t="17175" b="17717"/>
          <a:stretch/>
        </p:blipFill>
        <p:spPr>
          <a:xfrm>
            <a:off x="677899" y="2348880"/>
            <a:ext cx="1650927" cy="358775"/>
          </a:xfrm>
          <a:prstGeom prst="rect">
            <a:avLst/>
          </a:prstGeom>
        </p:spPr>
      </p:pic>
    </p:spTree>
    <p:extLst>
      <p:ext uri="{BB962C8B-B14F-4D97-AF65-F5344CB8AC3E}">
        <p14:creationId xmlns:p14="http://schemas.microsoft.com/office/powerpoint/2010/main" val="233225041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anose="020B0604030504040204" pitchFamily="34" charset="0"/>
                <a:cs typeface="Verdana" panose="020B0604030504040204" pitchFamily="34" charset="0"/>
              </a:rPr>
              <a:t>Streitkräfte</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defRPr/>
            </a:pPr>
            <a:r>
              <a:rPr lang="de-DE" b="1" dirty="0">
                <a:solidFill>
                  <a:schemeClr val="accent1">
                    <a:lumMod val="75000"/>
                  </a:schemeClr>
                </a:solidFill>
                <a:ea typeface="Verdana" panose="020B0604030504040204" pitchFamily="34" charset="0"/>
                <a:cs typeface="Verdana" panose="020B0604030504040204" pitchFamily="34" charset="0"/>
              </a:rPr>
              <a:t>RDA</a:t>
            </a:r>
            <a:r>
              <a:rPr lang="de-DE" altLang="de-DE" dirty="0">
                <a:solidFill>
                  <a:schemeClr val="accent1">
                    <a:lumMod val="75000"/>
                  </a:schemeClr>
                </a:solidFill>
                <a:hlinkClick r:id="rId3"/>
              </a:rPr>
              <a:t> </a:t>
            </a:r>
            <a:r>
              <a:rPr lang="de-DE" altLang="de-DE" b="1" dirty="0">
                <a:solidFill>
                  <a:schemeClr val="accent1">
                    <a:lumMod val="75000"/>
                  </a:schemeClr>
                </a:solidFill>
                <a:hlinkClick r:id="rId4"/>
              </a:rPr>
              <a:t>11.2.2.22</a:t>
            </a:r>
            <a:endParaRPr lang="de-DE" altLang="de-DE" dirty="0"/>
          </a:p>
          <a:p>
            <a:pPr>
              <a:spcBef>
                <a:spcPts val="0"/>
              </a:spcBef>
              <a:defRPr/>
            </a:pPr>
            <a:r>
              <a:rPr lang="de-DE" altLang="de-DE" dirty="0"/>
              <a:t>Untergeordnete Bereiche der Waffengattungen werden als Abteilung der Waffengattung erfasst. </a:t>
            </a:r>
            <a:r>
              <a:rPr lang="de-DE" altLang="de-DE" b="1" dirty="0"/>
              <a:t>Zwischenstufen werden dabei nicht weggelassen.</a:t>
            </a:r>
            <a:br>
              <a:rPr lang="de-DE" altLang="de-DE" b="1" dirty="0"/>
            </a:br>
            <a:endParaRPr lang="de-DE" altLang="de-DE" sz="1000" b="1" dirty="0"/>
          </a:p>
          <a:p>
            <a:pPr>
              <a:spcBef>
                <a:spcPts val="0"/>
              </a:spcBef>
              <a:defRPr/>
            </a:pPr>
            <a:r>
              <a:rPr lang="de-DE" altLang="de-DE" dirty="0"/>
              <a:t>Ordinalzahlen zur Bezeichnung untergeordneter militärischer Einheiten werden mit abschließendem Punkt angegeben. </a:t>
            </a:r>
            <a:r>
              <a:rPr lang="de-DE" altLang="de-DE" dirty="0">
                <a:hlinkClick r:id="rId5"/>
              </a:rPr>
              <a:t>ERL zu </a:t>
            </a:r>
            <a:r>
              <a:rPr lang="de-DE" altLang="de-DE" b="1" dirty="0">
                <a:hlinkClick r:id="rId5"/>
              </a:rPr>
              <a:t>RDA 11.2.2.22.1</a:t>
            </a:r>
            <a:r>
              <a:rPr lang="de-DE" altLang="de-DE" dirty="0"/>
              <a:t/>
            </a:r>
            <a:br>
              <a:rPr lang="de-DE" altLang="de-DE" dirty="0"/>
            </a:br>
            <a:endParaRPr lang="de-DE" altLang="de-DE" sz="1000" dirty="0"/>
          </a:p>
          <a:p>
            <a:pPr>
              <a:spcBef>
                <a:spcPts val="0"/>
              </a:spcBef>
              <a:spcAft>
                <a:spcPts val="1200"/>
              </a:spcAft>
              <a:defRPr/>
            </a:pPr>
            <a:r>
              <a:rPr lang="de-DE" altLang="de-DE" dirty="0"/>
              <a:t>Zählungen werden hinter den Namen an den Schluss gestellt.</a:t>
            </a:r>
          </a:p>
          <a:p>
            <a:pPr>
              <a:lnSpc>
                <a:spcPct val="110000"/>
              </a:lnSpc>
              <a:spcBef>
                <a:spcPts val="0"/>
              </a:spcBef>
              <a:buNone/>
              <a:defRPr/>
            </a:pPr>
            <a:r>
              <a:rPr lang="de-DE" altLang="de-DE" sz="2000" i="1" dirty="0"/>
              <a:t>Beispiel:</a:t>
            </a:r>
          </a:p>
          <a:p>
            <a:pPr marL="0" indent="0">
              <a:spcBef>
                <a:spcPts val="0"/>
              </a:spcBef>
              <a:spcAft>
                <a:spcPts val="1200"/>
              </a:spcAft>
              <a:buNone/>
              <a:defRPr/>
            </a:pPr>
            <a:r>
              <a:rPr lang="de-DE" altLang="de-DE" sz="2000" b="1" dirty="0">
                <a:solidFill>
                  <a:srgbClr val="7030A0"/>
                </a:solidFill>
              </a:rPr>
              <a:t>USA. </a:t>
            </a:r>
            <a:r>
              <a:rPr lang="de-DE" altLang="de-DE" sz="2000" b="1" dirty="0" err="1">
                <a:solidFill>
                  <a:srgbClr val="7030A0"/>
                </a:solidFill>
              </a:rPr>
              <a:t>Army</a:t>
            </a:r>
            <a:r>
              <a:rPr lang="de-DE" altLang="de-DE" sz="2000" b="1" dirty="0">
                <a:solidFill>
                  <a:srgbClr val="7030A0"/>
                </a:solidFill>
              </a:rPr>
              <a:t>. </a:t>
            </a:r>
            <a:r>
              <a:rPr lang="de-DE" altLang="de-DE" sz="2000" b="1" dirty="0" err="1">
                <a:solidFill>
                  <a:srgbClr val="7030A0"/>
                </a:solidFill>
              </a:rPr>
              <a:t>Infantry</a:t>
            </a:r>
            <a:r>
              <a:rPr lang="de-DE" altLang="de-DE" sz="2000" b="1" dirty="0">
                <a:solidFill>
                  <a:srgbClr val="7030A0"/>
                </a:solidFill>
              </a:rPr>
              <a:t> Division, 27.</a:t>
            </a:r>
          </a:p>
          <a:p>
            <a:pPr marL="0" indent="0">
              <a:spcBef>
                <a:spcPts val="0"/>
              </a:spcBef>
              <a:buNone/>
              <a:defRPr/>
            </a:pPr>
            <a:r>
              <a:rPr lang="de-DE" altLang="de-DE" sz="2000" b="1" dirty="0"/>
              <a:t>PICA:</a:t>
            </a:r>
          </a:p>
          <a:p>
            <a:pPr>
              <a:spcBef>
                <a:spcPts val="0"/>
              </a:spcBef>
              <a:buNone/>
            </a:pPr>
            <a:r>
              <a:rPr lang="en-US" sz="2000" b="1" dirty="0"/>
              <a:t>110</a:t>
            </a:r>
            <a:r>
              <a:rPr lang="en-US" sz="2000" dirty="0"/>
              <a:t> </a:t>
            </a:r>
            <a:r>
              <a:rPr lang="en-US" altLang="de-DE" sz="2000" b="1" dirty="0" err="1">
                <a:solidFill>
                  <a:srgbClr val="7030A0"/>
                </a:solidFill>
              </a:rPr>
              <a:t>USA</a:t>
            </a:r>
            <a:r>
              <a:rPr lang="en-US" altLang="de-DE" sz="2000" b="1" dirty="0" err="1"/>
              <a:t>$b</a:t>
            </a:r>
            <a:r>
              <a:rPr lang="en-US" altLang="de-DE" sz="2000" b="1" dirty="0" err="1">
                <a:solidFill>
                  <a:srgbClr val="7030A0"/>
                </a:solidFill>
              </a:rPr>
              <a:t>Army</a:t>
            </a:r>
            <a:r>
              <a:rPr lang="en-US" altLang="de-DE" sz="2000" b="1" dirty="0" err="1"/>
              <a:t>$b</a:t>
            </a:r>
            <a:r>
              <a:rPr lang="en-US" altLang="de-DE" sz="2000" b="1" dirty="0" err="1">
                <a:solidFill>
                  <a:srgbClr val="7030A0"/>
                </a:solidFill>
              </a:rPr>
              <a:t>Infantry</a:t>
            </a:r>
            <a:r>
              <a:rPr lang="en-US" altLang="de-DE" sz="2000" b="1" dirty="0">
                <a:solidFill>
                  <a:srgbClr val="7030A0"/>
                </a:solidFill>
              </a:rPr>
              <a:t> Division, 27.</a:t>
            </a:r>
            <a:endParaRPr lang="de-DE" altLang="de-DE" sz="2000" b="1" dirty="0">
              <a:solidFill>
                <a:srgbClr val="7030A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4.03.04: Normdaten: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10</a:t>
            </a:fld>
            <a:endParaRPr lang="de-DE"/>
          </a:p>
        </p:txBody>
      </p:sp>
    </p:spTree>
    <p:extLst>
      <p:ext uri="{BB962C8B-B14F-4D97-AF65-F5344CB8AC3E}">
        <p14:creationId xmlns:p14="http://schemas.microsoft.com/office/powerpoint/2010/main" val="501162549"/>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spcBef>
                <a:spcPts val="0"/>
              </a:spcBef>
              <a:buNone/>
            </a:pPr>
            <a:r>
              <a:rPr lang="de-DE" b="1" dirty="0">
                <a:solidFill>
                  <a:schemeClr val="accent1">
                    <a:lumMod val="75000"/>
                  </a:schemeClr>
                </a:solidFill>
                <a:ea typeface="Verdana" panose="020B0604030504040204" pitchFamily="34" charset="0"/>
                <a:cs typeface="Verdana" panose="020B0604030504040204" pitchFamily="34" charset="0"/>
              </a:rPr>
              <a:t>RDA</a:t>
            </a:r>
            <a:r>
              <a:rPr lang="de-DE" altLang="de-DE" dirty="0">
                <a:hlinkClick r:id="rId3"/>
              </a:rPr>
              <a:t> </a:t>
            </a:r>
            <a:r>
              <a:rPr lang="de-DE" altLang="de-DE" b="1" dirty="0">
                <a:hlinkClick r:id="rId3"/>
              </a:rPr>
              <a:t>11.2.2.22</a:t>
            </a:r>
            <a:endParaRPr lang="de-DE" altLang="de-DE" b="1" dirty="0">
              <a:solidFill>
                <a:schemeClr val="accent1">
                  <a:lumMod val="75000"/>
                </a:schemeClr>
              </a:solidFill>
              <a:hlinkClick r:id="rId4"/>
            </a:endParaRPr>
          </a:p>
          <a:p>
            <a:pPr>
              <a:spcBef>
                <a:spcPts val="0"/>
              </a:spcBef>
            </a:pPr>
            <a:r>
              <a:rPr lang="de-DE" altLang="de-DE" b="1" dirty="0">
                <a:solidFill>
                  <a:schemeClr val="accent1">
                    <a:lumMod val="75000"/>
                  </a:schemeClr>
                </a:solidFill>
                <a:hlinkClick r:id="rId4"/>
              </a:rPr>
              <a:t>RDA 11.13.2.1 </a:t>
            </a:r>
            <a:r>
              <a:rPr lang="de-DE" altLang="de-DE" dirty="0">
                <a:solidFill>
                  <a:schemeClr val="accent1">
                    <a:lumMod val="75000"/>
                  </a:schemeClr>
                </a:solidFill>
                <a:hlinkClick r:id="rId4"/>
              </a:rPr>
              <a:t>ERL</a:t>
            </a:r>
            <a:r>
              <a:rPr lang="de-DE" altLang="de-DE" b="1" dirty="0"/>
              <a:t>:</a:t>
            </a:r>
            <a:r>
              <a:rPr lang="de-DE" altLang="de-DE" dirty="0"/>
              <a:t> </a:t>
            </a:r>
          </a:p>
          <a:p>
            <a:pPr>
              <a:spcBef>
                <a:spcPts val="0"/>
              </a:spcBef>
              <a:buNone/>
            </a:pPr>
            <a:r>
              <a:rPr lang="de-DE" altLang="de-DE" dirty="0"/>
              <a:t>	Bei militärischen Körperschaften wird ein zusätzlicher Sucheinstieg mit normierter Angabe der Zählung als Kardinalzahl im vorgesehenen Unterfeld empfohlen. </a:t>
            </a:r>
          </a:p>
          <a:p>
            <a:pPr>
              <a:spcBef>
                <a:spcPts val="0"/>
              </a:spcBef>
              <a:buNone/>
            </a:pPr>
            <a:r>
              <a:rPr lang="de-DE" altLang="de-DE" dirty="0"/>
              <a:t>	Daneben wird empfohlen, die Form mit arabischen Ziffern zu erfassen, wenn der normierte Sucheinstieg eine römische Zahl enthält. </a:t>
            </a:r>
            <a:br>
              <a:rPr lang="de-DE" altLang="de-DE" dirty="0"/>
            </a:br>
            <a:endParaRPr lang="de-DE" altLang="de-DE" sz="1000" dirty="0"/>
          </a:p>
          <a:p>
            <a:pPr>
              <a:spcBef>
                <a:spcPts val="0"/>
              </a:spcBef>
              <a:buNone/>
            </a:pPr>
            <a:r>
              <a:rPr lang="de-DE" altLang="de-DE" dirty="0"/>
              <a:t>	Da der normierte Sucheinstieg so gebildet wird, dass die Zählung hinten steht, wird ein zusätzlicher Sucheinstieg von der Form mit der einleitenden Zählung nach Vorlage empfohlen.</a:t>
            </a:r>
          </a:p>
          <a:p>
            <a:pPr>
              <a:spcBef>
                <a:spcPts val="0"/>
              </a:spcBef>
              <a:buNone/>
            </a:pPr>
            <a:r>
              <a:rPr lang="de-DE" dirty="0"/>
              <a:t>								</a:t>
            </a:r>
            <a:r>
              <a:rPr lang="de-DE" dirty="0">
                <a:hlinkClick r:id="rId5"/>
              </a:rPr>
              <a:t>EH-K-25</a:t>
            </a:r>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4.03.04: Normdaten: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11</a:t>
            </a:fld>
            <a:endParaRPr lang="de-DE"/>
          </a:p>
        </p:txBody>
      </p:sp>
      <p:sp>
        <p:nvSpPr>
          <p:cNvPr id="6" name="Titel 5"/>
          <p:cNvSpPr>
            <a:spLocks noGrp="1"/>
          </p:cNvSpPr>
          <p:nvPr>
            <p:ph type="title"/>
          </p:nvPr>
        </p:nvSpPr>
        <p:spPr/>
        <p:txBody>
          <a:bodyPr/>
          <a:lstStyle/>
          <a:p>
            <a:r>
              <a:rPr lang="de-DE" dirty="0">
                <a:ea typeface="Verdana" panose="020B0604030504040204" pitchFamily="34" charset="0"/>
                <a:cs typeface="Verdana" panose="020B0604030504040204" pitchFamily="34" charset="0"/>
              </a:rPr>
              <a:t>Streitkräfte</a:t>
            </a:r>
            <a:endParaRPr lang="de-DE" dirty="0"/>
          </a:p>
        </p:txBody>
      </p:sp>
    </p:spTree>
    <p:extLst>
      <p:ext uri="{BB962C8B-B14F-4D97-AF65-F5344CB8AC3E}">
        <p14:creationId xmlns:p14="http://schemas.microsoft.com/office/powerpoint/2010/main" val="1363572296"/>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altLang="de-DE" dirty="0"/>
              <a:t>Botschaften und Konsulate</a:t>
            </a:r>
            <a:endParaRPr lang="de-DE" dirty="0"/>
          </a:p>
        </p:txBody>
      </p:sp>
      <p:sp>
        <p:nvSpPr>
          <p:cNvPr id="3" name="Textplatzhalter 2"/>
          <p:cNvSpPr>
            <a:spLocks noGrp="1"/>
          </p:cNvSpPr>
          <p:nvPr>
            <p:ph type="body" sz="quarter" idx="13"/>
          </p:nvPr>
        </p:nvSpPr>
        <p:spPr/>
        <p:txBody>
          <a:bodyPr wrap="square"/>
          <a:lstStyle/>
          <a:p>
            <a:pPr>
              <a:lnSpc>
                <a:spcPct val="120000"/>
              </a:lnSpc>
              <a:spcBef>
                <a:spcPts val="0"/>
              </a:spcBef>
              <a:spcAft>
                <a:spcPts val="1200"/>
              </a:spcAft>
              <a:defRPr/>
            </a:pPr>
            <a:r>
              <a:rPr lang="de-DE" altLang="de-DE" sz="2000" dirty="0"/>
              <a:t>Botschaften und Konsulate werden als Abteilungen des Landes erfasst, das sie repräsentieren. Erfassungssprache des Namens ist die des repräsentierten Landes. Der Name des Landes bzw. des Ortes, in dem die Botschaft bzw. das Konsulat akkreditiert ist, wird als Zusatz hinzugefügt </a:t>
            </a:r>
            <a:br>
              <a:rPr lang="de-DE" altLang="de-DE" sz="2000" dirty="0"/>
            </a:br>
            <a:r>
              <a:rPr lang="de-DE" altLang="de-DE" sz="2000" dirty="0"/>
              <a:t>(</a:t>
            </a:r>
            <a:r>
              <a:rPr lang="de-DE" altLang="de-DE" sz="2000" b="1" dirty="0">
                <a:solidFill>
                  <a:schemeClr val="accent1">
                    <a:lumMod val="75000"/>
                  </a:schemeClr>
                </a:solidFill>
              </a:rPr>
              <a:t>RDA</a:t>
            </a:r>
            <a:r>
              <a:rPr lang="de-DE" altLang="de-DE" sz="2000" b="1" dirty="0"/>
              <a:t> </a:t>
            </a:r>
            <a:r>
              <a:rPr lang="de-DE" altLang="de-DE" sz="2000" b="1" dirty="0">
                <a:hlinkClick r:id="rId3"/>
              </a:rPr>
              <a:t>11.2.2.23</a:t>
            </a:r>
            <a:r>
              <a:rPr lang="de-DE" altLang="de-DE" sz="2000" dirty="0"/>
              <a:t>).</a:t>
            </a:r>
          </a:p>
          <a:p>
            <a:pPr marL="0" indent="0">
              <a:lnSpc>
                <a:spcPct val="110000"/>
              </a:lnSpc>
              <a:spcBef>
                <a:spcPts val="0"/>
              </a:spcBef>
              <a:spcAft>
                <a:spcPts val="1200"/>
              </a:spcAft>
              <a:buNone/>
              <a:defRPr/>
            </a:pPr>
            <a:r>
              <a:rPr lang="de-DE" altLang="de-DE" sz="1600" i="1" dirty="0"/>
              <a:t>Beispiel für eine Botschaft:</a:t>
            </a:r>
            <a:br>
              <a:rPr lang="de-DE" altLang="de-DE" sz="1600" i="1" dirty="0"/>
            </a:br>
            <a:r>
              <a:rPr lang="de-DE" altLang="de-DE" sz="1800" b="1" dirty="0">
                <a:solidFill>
                  <a:srgbClr val="7030A0"/>
                </a:solidFill>
              </a:rPr>
              <a:t>Kanada. </a:t>
            </a:r>
            <a:r>
              <a:rPr lang="de-DE" altLang="de-DE" sz="1800" b="1" dirty="0" err="1">
                <a:solidFill>
                  <a:srgbClr val="7030A0"/>
                </a:solidFill>
              </a:rPr>
              <a:t>Embassy</a:t>
            </a:r>
            <a:r>
              <a:rPr lang="de-DE" altLang="de-DE" sz="1800" b="1" dirty="0">
                <a:solidFill>
                  <a:srgbClr val="7030A0"/>
                </a:solidFill>
              </a:rPr>
              <a:t> </a:t>
            </a:r>
            <a:r>
              <a:rPr lang="de-DE" altLang="de-DE" sz="1800" b="1" dirty="0"/>
              <a:t>(</a:t>
            </a:r>
            <a:r>
              <a:rPr lang="de-DE" altLang="de-DE" sz="1800" b="1" dirty="0">
                <a:solidFill>
                  <a:srgbClr val="FF0000"/>
                </a:solidFill>
              </a:rPr>
              <a:t>Belgien</a:t>
            </a:r>
            <a:r>
              <a:rPr lang="de-DE" altLang="de-DE" sz="1800" b="1" dirty="0"/>
              <a:t>)</a:t>
            </a:r>
            <a:endParaRPr lang="de-DE" altLang="de-DE" sz="1800" b="1" dirty="0">
              <a:solidFill>
                <a:srgbClr val="7030A0"/>
              </a:solidFill>
            </a:endParaRPr>
          </a:p>
          <a:p>
            <a:pPr marL="0" indent="0">
              <a:lnSpc>
                <a:spcPct val="110000"/>
              </a:lnSpc>
              <a:spcBef>
                <a:spcPts val="0"/>
              </a:spcBef>
              <a:buNone/>
              <a:defRPr/>
            </a:pPr>
            <a:r>
              <a:rPr lang="de-DE" altLang="de-DE" sz="1600" b="1" dirty="0"/>
              <a:t>PICA:</a:t>
            </a:r>
          </a:p>
          <a:p>
            <a:pPr marL="0" indent="0">
              <a:lnSpc>
                <a:spcPct val="110000"/>
              </a:lnSpc>
              <a:spcBef>
                <a:spcPts val="0"/>
              </a:spcBef>
              <a:buNone/>
              <a:defRPr/>
            </a:pPr>
            <a:r>
              <a:rPr lang="de-DE" altLang="de-DE" sz="1800" b="1" dirty="0"/>
              <a:t>110 </a:t>
            </a:r>
            <a:r>
              <a:rPr lang="de-DE" altLang="de-DE" sz="1800" b="1" dirty="0" err="1">
                <a:solidFill>
                  <a:srgbClr val="7030A0"/>
                </a:solidFill>
              </a:rPr>
              <a:t>Kanada</a:t>
            </a:r>
            <a:r>
              <a:rPr lang="de-DE" altLang="de-DE" sz="1800" b="1" dirty="0" err="1"/>
              <a:t>$b</a:t>
            </a:r>
            <a:r>
              <a:rPr lang="de-DE" altLang="de-DE" sz="1800" b="1" dirty="0" err="1">
                <a:solidFill>
                  <a:srgbClr val="7030A0"/>
                </a:solidFill>
              </a:rPr>
              <a:t>Embassy</a:t>
            </a:r>
            <a:r>
              <a:rPr lang="de-DE" altLang="de-DE" sz="1800" b="1" dirty="0" err="1"/>
              <a:t>$g</a:t>
            </a:r>
            <a:r>
              <a:rPr lang="de-DE" altLang="de-DE" sz="1800" b="1" dirty="0" err="1">
                <a:solidFill>
                  <a:srgbClr val="FF0000"/>
                </a:solidFill>
              </a:rPr>
              <a:t>Belgien</a:t>
            </a:r>
            <a:endParaRPr lang="de-DE" altLang="de-DE" sz="1800" b="1" dirty="0">
              <a:solidFill>
                <a:srgbClr val="FF0000"/>
              </a:solidFill>
            </a:endParaRPr>
          </a:p>
          <a:p>
            <a:pPr marL="0" indent="0">
              <a:spcBef>
                <a:spcPts val="0"/>
              </a:spcBef>
              <a:buNone/>
              <a:defRPr/>
            </a:pPr>
            <a:endParaRPr lang="de-DE" altLang="de-DE" sz="1600" dirty="0">
              <a:solidFill>
                <a:srgbClr val="00B050"/>
              </a:solidFill>
            </a:endParaRPr>
          </a:p>
          <a:p>
            <a:pPr marL="0" indent="0">
              <a:spcBef>
                <a:spcPts val="0"/>
              </a:spcBef>
              <a:buNone/>
              <a:defRPr/>
            </a:pPr>
            <a:r>
              <a:rPr lang="de-DE" altLang="de-DE" sz="1600" i="1" dirty="0"/>
              <a:t>Beispiel für ein Konsulat:</a:t>
            </a:r>
          </a:p>
          <a:p>
            <a:pPr marL="0" indent="0">
              <a:lnSpc>
                <a:spcPct val="110000"/>
              </a:lnSpc>
              <a:spcBef>
                <a:spcPts val="0"/>
              </a:spcBef>
              <a:spcAft>
                <a:spcPts val="1200"/>
              </a:spcAft>
              <a:buNone/>
              <a:defRPr/>
            </a:pPr>
            <a:r>
              <a:rPr lang="de-DE" altLang="de-DE" sz="1800" b="1" dirty="0">
                <a:solidFill>
                  <a:srgbClr val="7030A0"/>
                </a:solidFill>
              </a:rPr>
              <a:t>Frankreich. </a:t>
            </a:r>
            <a:r>
              <a:rPr lang="de-DE" altLang="de-DE" sz="1800" b="1" dirty="0" err="1">
                <a:solidFill>
                  <a:srgbClr val="7030A0"/>
                </a:solidFill>
              </a:rPr>
              <a:t>Consulat</a:t>
            </a:r>
            <a:r>
              <a:rPr lang="de-DE" altLang="de-DE" sz="1800" b="1" dirty="0">
                <a:solidFill>
                  <a:srgbClr val="7030A0"/>
                </a:solidFill>
              </a:rPr>
              <a:t> </a:t>
            </a:r>
            <a:r>
              <a:rPr lang="de-DE" altLang="de-DE" sz="1800" b="1" dirty="0"/>
              <a:t>(</a:t>
            </a:r>
            <a:r>
              <a:rPr lang="de-DE" altLang="de-DE" sz="1800" b="1" dirty="0">
                <a:solidFill>
                  <a:srgbClr val="FF0000"/>
                </a:solidFill>
              </a:rPr>
              <a:t>Buenos Aires</a:t>
            </a:r>
            <a:r>
              <a:rPr lang="de-DE" altLang="de-DE" sz="1800" b="1" dirty="0"/>
              <a:t>)</a:t>
            </a:r>
            <a:endParaRPr lang="de-DE" altLang="de-DE" sz="1800" dirty="0">
              <a:solidFill>
                <a:srgbClr val="00B050"/>
              </a:solidFill>
            </a:endParaRPr>
          </a:p>
          <a:p>
            <a:pPr marL="0" indent="0">
              <a:lnSpc>
                <a:spcPct val="120000"/>
              </a:lnSpc>
              <a:spcBef>
                <a:spcPts val="0"/>
              </a:spcBef>
              <a:buNone/>
              <a:defRPr/>
            </a:pPr>
            <a:r>
              <a:rPr lang="de-DE" altLang="de-DE" sz="1600" b="1" dirty="0">
                <a:solidFill>
                  <a:prstClr val="black"/>
                </a:solidFill>
              </a:rPr>
              <a:t>PICA:</a:t>
            </a:r>
          </a:p>
          <a:p>
            <a:pPr marL="0" indent="0">
              <a:lnSpc>
                <a:spcPct val="120000"/>
              </a:lnSpc>
              <a:spcBef>
                <a:spcPts val="0"/>
              </a:spcBef>
              <a:buNone/>
              <a:defRPr/>
            </a:pPr>
            <a:r>
              <a:rPr lang="de-DE" altLang="de-DE" sz="1800" b="1" dirty="0">
                <a:solidFill>
                  <a:prstClr val="black"/>
                </a:solidFill>
              </a:rPr>
              <a:t>110</a:t>
            </a:r>
            <a:r>
              <a:rPr lang="de-DE" altLang="de-DE" sz="1800" dirty="0">
                <a:solidFill>
                  <a:prstClr val="black"/>
                </a:solidFill>
              </a:rPr>
              <a:t> </a:t>
            </a:r>
            <a:r>
              <a:rPr lang="de-DE" altLang="de-DE" sz="1800" b="1" dirty="0" err="1">
                <a:solidFill>
                  <a:srgbClr val="7030A0"/>
                </a:solidFill>
              </a:rPr>
              <a:t>Frankreich</a:t>
            </a:r>
            <a:r>
              <a:rPr lang="de-DE" altLang="de-DE" sz="1800" b="1" dirty="0" err="1">
                <a:solidFill>
                  <a:prstClr val="black"/>
                </a:solidFill>
              </a:rPr>
              <a:t>$b</a:t>
            </a:r>
            <a:r>
              <a:rPr lang="de-DE" altLang="de-DE" sz="1800" b="1" dirty="0" err="1">
                <a:solidFill>
                  <a:srgbClr val="7030A0"/>
                </a:solidFill>
              </a:rPr>
              <a:t>Consulat</a:t>
            </a:r>
            <a:r>
              <a:rPr lang="de-DE" altLang="de-DE" sz="1800" b="1" dirty="0" err="1">
                <a:solidFill>
                  <a:prstClr val="black"/>
                </a:solidFill>
              </a:rPr>
              <a:t>$g</a:t>
            </a:r>
            <a:r>
              <a:rPr lang="de-DE" altLang="de-DE" sz="1800" b="1" dirty="0" err="1">
                <a:solidFill>
                  <a:srgbClr val="FF0000"/>
                </a:solidFill>
              </a:rPr>
              <a:t>Buenos</a:t>
            </a:r>
            <a:r>
              <a:rPr lang="de-DE" altLang="de-DE" sz="1800" b="1" dirty="0">
                <a:solidFill>
                  <a:srgbClr val="FF0000"/>
                </a:solidFill>
              </a:rPr>
              <a:t> </a:t>
            </a:r>
            <a:r>
              <a:rPr lang="de-DE" altLang="de-DE" sz="1800" b="1" dirty="0" smtClean="0">
                <a:solidFill>
                  <a:srgbClr val="FF0000"/>
                </a:solidFill>
              </a:rPr>
              <a:t>Aires</a:t>
            </a:r>
            <a:r>
              <a:rPr lang="de-DE" altLang="de-DE" sz="1600" dirty="0">
                <a:solidFill>
                  <a:srgbClr val="FF0000"/>
                </a:solidFill>
              </a:rPr>
              <a:t>			</a:t>
            </a:r>
            <a:r>
              <a:rPr lang="de-DE" altLang="de-DE" sz="1600" b="1" dirty="0">
                <a:hlinkClick r:id="rId4"/>
              </a:rPr>
              <a:t>EH-K-11</a:t>
            </a:r>
            <a:endParaRPr lang="de-DE" altLang="de-DE" sz="1600" b="1"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4.03.04: Normdaten: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12</a:t>
            </a:fld>
            <a:endParaRPr lang="de-DE"/>
          </a:p>
        </p:txBody>
      </p:sp>
    </p:spTree>
    <p:extLst>
      <p:ext uri="{BB962C8B-B14F-4D97-AF65-F5344CB8AC3E}">
        <p14:creationId xmlns:p14="http://schemas.microsoft.com/office/powerpoint/2010/main" val="2369659817"/>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a:spcBef>
                <a:spcPts val="0"/>
              </a:spcBef>
              <a:defRPr/>
            </a:pPr>
            <a:r>
              <a:rPr lang="de-DE" altLang="de-DE" sz="2000" dirty="0"/>
              <a:t>Delegationen und Kommissionen usw., die ein Land in einer internationalen oder zwischenstaatlichen Organisation, bei einer Konferenz, bei einer Unternehmung usw. repräsentieren, werden als Abteilung des normierten  Sucheinstiegs erfasst, der das repräsentierte Land darstellt. Die Abteilung wird in der Sprache des repräsentierten Landes erfasst (</a:t>
            </a:r>
            <a:r>
              <a:rPr lang="de-DE" altLang="de-DE" sz="2000" b="1" dirty="0">
                <a:solidFill>
                  <a:schemeClr val="accent1">
                    <a:lumMod val="75000"/>
                  </a:schemeClr>
                </a:solidFill>
              </a:rPr>
              <a:t>RDA</a:t>
            </a:r>
            <a:r>
              <a:rPr lang="de-DE" altLang="de-DE" sz="2000" b="1" dirty="0"/>
              <a:t> </a:t>
            </a:r>
            <a:r>
              <a:rPr lang="de-DE" altLang="de-DE" sz="2000" b="1" dirty="0">
                <a:hlinkClick r:id="rId3"/>
              </a:rPr>
              <a:t>11.2.2.24</a:t>
            </a:r>
            <a:r>
              <a:rPr lang="de-DE" altLang="de-DE" sz="2000" dirty="0"/>
              <a:t> und </a:t>
            </a:r>
            <a:r>
              <a:rPr lang="de-DE" altLang="de-DE" sz="2000" dirty="0">
                <a:hlinkClick r:id="rId4"/>
              </a:rPr>
              <a:t>ERL</a:t>
            </a:r>
            <a:r>
              <a:rPr lang="de-DE" altLang="de-DE" sz="2000" dirty="0"/>
              <a:t>).</a:t>
            </a:r>
          </a:p>
          <a:p>
            <a:pPr marL="0" indent="0">
              <a:spcBef>
                <a:spcPts val="0"/>
              </a:spcBef>
              <a:buNone/>
              <a:defRPr/>
            </a:pPr>
            <a:r>
              <a:rPr lang="de-DE" altLang="de-DE" sz="2000" dirty="0"/>
              <a:t>     </a:t>
            </a:r>
            <a:br>
              <a:rPr lang="de-DE" altLang="de-DE" sz="2000" dirty="0"/>
            </a:br>
            <a:r>
              <a:rPr lang="de-DE" altLang="de-DE" sz="2000" i="1" dirty="0"/>
              <a:t>Beispiel: </a:t>
            </a:r>
          </a:p>
          <a:p>
            <a:pPr marL="0" indent="0">
              <a:spcBef>
                <a:spcPts val="0"/>
              </a:spcBef>
              <a:buNone/>
              <a:defRPr/>
            </a:pPr>
            <a:r>
              <a:rPr lang="de-DE" altLang="de-DE" sz="2000" b="1" dirty="0">
                <a:solidFill>
                  <a:srgbClr val="7030A0"/>
                </a:solidFill>
              </a:rPr>
              <a:t>Indien. Delegation </a:t>
            </a:r>
            <a:r>
              <a:rPr lang="de-DE" altLang="de-DE" sz="2000" b="1" dirty="0">
                <a:solidFill>
                  <a:srgbClr val="FF0000"/>
                </a:solidFill>
              </a:rPr>
              <a:t>(International Labour Conference)</a:t>
            </a:r>
            <a:br>
              <a:rPr lang="de-DE" altLang="de-DE" sz="2000" b="1" dirty="0">
                <a:solidFill>
                  <a:srgbClr val="FF0000"/>
                </a:solidFill>
              </a:rPr>
            </a:br>
            <a:r>
              <a:rPr lang="de-DE" altLang="de-DE" sz="2000" dirty="0">
                <a:solidFill>
                  <a:srgbClr val="00B050"/>
                </a:solidFill>
              </a:rPr>
              <a:t/>
            </a:r>
            <a:br>
              <a:rPr lang="de-DE" altLang="de-DE" sz="2000" dirty="0">
                <a:solidFill>
                  <a:srgbClr val="00B050"/>
                </a:solidFill>
              </a:rPr>
            </a:br>
            <a:r>
              <a:rPr lang="de-DE" altLang="de-DE" sz="2000" b="1" dirty="0">
                <a:solidFill>
                  <a:prstClr val="black"/>
                </a:solidFill>
              </a:rPr>
              <a:t>PICA: </a:t>
            </a:r>
            <a:br>
              <a:rPr lang="de-DE" altLang="de-DE" sz="2000" b="1" dirty="0">
                <a:solidFill>
                  <a:prstClr val="black"/>
                </a:solidFill>
              </a:rPr>
            </a:br>
            <a:r>
              <a:rPr lang="de-DE" altLang="de-DE" sz="2000" b="1" dirty="0">
                <a:solidFill>
                  <a:prstClr val="black"/>
                </a:solidFill>
              </a:rPr>
              <a:t>110</a:t>
            </a:r>
            <a:r>
              <a:rPr lang="de-DE" altLang="de-DE" sz="2000" dirty="0">
                <a:solidFill>
                  <a:prstClr val="black"/>
                </a:solidFill>
              </a:rPr>
              <a:t> </a:t>
            </a:r>
            <a:r>
              <a:rPr lang="de-DE" altLang="de-DE" sz="2000" b="1" dirty="0" err="1">
                <a:solidFill>
                  <a:srgbClr val="7030A0"/>
                </a:solidFill>
              </a:rPr>
              <a:t>Indien</a:t>
            </a:r>
            <a:r>
              <a:rPr lang="de-DE" altLang="de-DE" sz="2000" b="1" dirty="0" err="1">
                <a:solidFill>
                  <a:prstClr val="black"/>
                </a:solidFill>
              </a:rPr>
              <a:t>$b</a:t>
            </a:r>
            <a:r>
              <a:rPr lang="de-DE" altLang="de-DE" sz="2000" b="1" dirty="0" err="1">
                <a:solidFill>
                  <a:srgbClr val="7030A0"/>
                </a:solidFill>
              </a:rPr>
              <a:t>Delegation</a:t>
            </a:r>
            <a:r>
              <a:rPr lang="de-DE" altLang="de-DE" sz="2000" b="1" dirty="0" err="1">
                <a:solidFill>
                  <a:prstClr val="black"/>
                </a:solidFill>
              </a:rPr>
              <a:t>$g</a:t>
            </a:r>
            <a:r>
              <a:rPr lang="de-DE" altLang="de-DE" sz="2000" b="1" dirty="0" err="1">
                <a:solidFill>
                  <a:srgbClr val="FF0000"/>
                </a:solidFill>
              </a:rPr>
              <a:t>International</a:t>
            </a:r>
            <a:r>
              <a:rPr lang="de-DE" altLang="de-DE" sz="2000" b="1" dirty="0">
                <a:solidFill>
                  <a:srgbClr val="FF0000"/>
                </a:solidFill>
              </a:rPr>
              <a:t> Labour Conference</a:t>
            </a:r>
            <a:endParaRPr lang="de-DE" sz="2000" b="1" dirty="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4.03.04: Normdaten: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13</a:t>
            </a:fld>
            <a:endParaRPr lang="de-DE"/>
          </a:p>
        </p:txBody>
      </p:sp>
      <p:sp>
        <p:nvSpPr>
          <p:cNvPr id="6" name="Titel 5"/>
          <p:cNvSpPr>
            <a:spLocks noGrp="1"/>
          </p:cNvSpPr>
          <p:nvPr>
            <p:ph type="title"/>
          </p:nvPr>
        </p:nvSpPr>
        <p:spPr/>
        <p:txBody>
          <a:bodyPr/>
          <a:lstStyle/>
          <a:p>
            <a:r>
              <a:rPr lang="de-DE" altLang="de-DE" dirty="0"/>
              <a:t>Delegationen</a:t>
            </a:r>
            <a:endParaRPr lang="de-DE" dirty="0"/>
          </a:p>
        </p:txBody>
      </p:sp>
    </p:spTree>
    <p:extLst>
      <p:ext uri="{BB962C8B-B14F-4D97-AF65-F5344CB8AC3E}">
        <p14:creationId xmlns:p14="http://schemas.microsoft.com/office/powerpoint/2010/main" val="580234985"/>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spcBef>
                <a:spcPct val="70000"/>
              </a:spcBef>
              <a:buNone/>
              <a:defRPr/>
            </a:pPr>
            <a:r>
              <a:rPr lang="de-DE" altLang="de-DE" dirty="0">
                <a:solidFill>
                  <a:schemeClr val="accent1">
                    <a:lumMod val="75000"/>
                  </a:schemeClr>
                </a:solidFill>
              </a:rPr>
              <a:t>RDA </a:t>
            </a:r>
            <a:r>
              <a:rPr lang="de-DE" altLang="de-DE" b="1" dirty="0">
                <a:hlinkClick r:id="rId3"/>
              </a:rPr>
              <a:t>11.2.2.18</a:t>
            </a:r>
            <a:endParaRPr lang="de-DE" altLang="de-DE" dirty="0"/>
          </a:p>
          <a:p>
            <a:pPr>
              <a:spcBef>
                <a:spcPct val="70000"/>
              </a:spcBef>
              <a:defRPr/>
            </a:pPr>
            <a:r>
              <a:rPr lang="de-DE" altLang="de-DE" dirty="0"/>
              <a:t>Folgende Amtsträger werden wie Spitzenorgane ihres Landes erfasst </a:t>
            </a:r>
            <a:r>
              <a:rPr lang="de-DE" altLang="de-DE" b="1" dirty="0">
                <a:solidFill>
                  <a:schemeClr val="accent1">
                    <a:lumMod val="75000"/>
                  </a:schemeClr>
                </a:solidFill>
              </a:rPr>
              <a:t>RDA 11.2.2.18.1</a:t>
            </a:r>
            <a:r>
              <a:rPr lang="de-DE" altLang="de-DE" dirty="0"/>
              <a:t>: </a:t>
            </a:r>
          </a:p>
          <a:p>
            <a:pPr marL="0" indent="0">
              <a:spcBef>
                <a:spcPct val="70000"/>
              </a:spcBef>
              <a:buNone/>
              <a:defRPr/>
            </a:pPr>
            <a:r>
              <a:rPr lang="de-DE" altLang="de-DE" dirty="0"/>
              <a:t>     Staatsoberhäupter, Regierungschefs</a:t>
            </a:r>
          </a:p>
          <a:p>
            <a:pPr marL="0" indent="0">
              <a:spcBef>
                <a:spcPct val="70000"/>
              </a:spcBef>
              <a:buNone/>
              <a:defRPr/>
            </a:pPr>
            <a:r>
              <a:rPr lang="de-DE" altLang="de-DE" sz="2000" i="1" dirty="0"/>
              <a:t>     Beispiel: </a:t>
            </a:r>
          </a:p>
          <a:p>
            <a:pPr marL="0" indent="0">
              <a:lnSpc>
                <a:spcPts val="1000"/>
              </a:lnSpc>
              <a:spcBef>
                <a:spcPct val="70000"/>
              </a:spcBef>
              <a:buNone/>
              <a:defRPr/>
            </a:pPr>
            <a:r>
              <a:rPr lang="de-DE" altLang="de-DE" sz="2000" dirty="0"/>
              <a:t>	</a:t>
            </a:r>
            <a:r>
              <a:rPr lang="de-DE" altLang="de-DE" sz="2000" b="1" dirty="0">
                <a:solidFill>
                  <a:srgbClr val="7030A0"/>
                </a:solidFill>
              </a:rPr>
              <a:t>Deutschland. Bundeskanzler</a:t>
            </a:r>
          </a:p>
          <a:p>
            <a:pPr>
              <a:spcBef>
                <a:spcPct val="70000"/>
              </a:spcBef>
              <a:defRPr/>
            </a:pPr>
            <a:r>
              <a:rPr lang="de-DE" altLang="de-DE" dirty="0"/>
              <a:t>Wenn ein spezieller Amtsinhaber in offizieller Funktion publiziert, werden die Regierungszeit und der Name in Kurzform als Zusatz hinzugefügt: </a:t>
            </a:r>
          </a:p>
          <a:p>
            <a:pPr marL="0" indent="0">
              <a:spcBef>
                <a:spcPct val="70000"/>
              </a:spcBef>
              <a:buNone/>
              <a:defRPr/>
            </a:pPr>
            <a:r>
              <a:rPr lang="de-DE" altLang="de-DE" sz="2000" dirty="0"/>
              <a:t> </a:t>
            </a:r>
            <a:r>
              <a:rPr lang="de-DE" altLang="de-DE" sz="2000" i="1" dirty="0"/>
              <a:t>    Beispiel: </a:t>
            </a:r>
          </a:p>
          <a:p>
            <a:pPr marL="0" indent="0">
              <a:lnSpc>
                <a:spcPts val="1000"/>
              </a:lnSpc>
              <a:spcBef>
                <a:spcPct val="70000"/>
              </a:spcBef>
              <a:buNone/>
              <a:defRPr/>
            </a:pPr>
            <a:r>
              <a:rPr lang="de-DE" altLang="de-DE" sz="2000" dirty="0"/>
              <a:t>	</a:t>
            </a:r>
            <a:r>
              <a:rPr lang="de-DE" altLang="de-DE" sz="2000" b="1" dirty="0">
                <a:solidFill>
                  <a:srgbClr val="7030A0"/>
                </a:solidFill>
              </a:rPr>
              <a:t>Deutschland. Bundeskanzler </a:t>
            </a:r>
            <a:r>
              <a:rPr lang="de-DE" altLang="de-DE" sz="2000" b="1" dirty="0">
                <a:solidFill>
                  <a:srgbClr val="FF0000"/>
                </a:solidFill>
              </a:rPr>
              <a:t>(1990-1998 : Kohl)</a:t>
            </a:r>
          </a:p>
          <a:p>
            <a:pPr marL="0" indent="0">
              <a:lnSpc>
                <a:spcPts val="1000"/>
              </a:lnSpc>
              <a:spcBef>
                <a:spcPct val="70000"/>
              </a:spcBef>
              <a:buNone/>
              <a:defRPr/>
            </a:pPr>
            <a:endParaRPr lang="de-DE" sz="2000" dirty="0">
              <a:solidFill>
                <a:srgbClr val="FF0000"/>
              </a:solidFill>
            </a:endParaRPr>
          </a:p>
          <a:p>
            <a:pPr marL="0" indent="0">
              <a:lnSpc>
                <a:spcPts val="1000"/>
              </a:lnSpc>
              <a:spcBef>
                <a:spcPct val="70000"/>
              </a:spcBef>
              <a:buNone/>
              <a:defRPr/>
            </a:pPr>
            <a:r>
              <a:rPr lang="de-DE" sz="2000" dirty="0">
                <a:solidFill>
                  <a:srgbClr val="FF0000"/>
                </a:solidFill>
              </a:rPr>
              <a:t>							</a:t>
            </a:r>
            <a:r>
              <a:rPr lang="de-DE" sz="2000" dirty="0">
                <a:hlinkClick r:id="rId4"/>
              </a:rPr>
              <a:t>EH-K-13</a:t>
            </a:r>
            <a:endParaRPr lang="de-DE" sz="2000"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4.03.04: Normdaten: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14</a:t>
            </a:fld>
            <a:endParaRPr lang="de-DE"/>
          </a:p>
        </p:txBody>
      </p:sp>
      <p:sp>
        <p:nvSpPr>
          <p:cNvPr id="6" name="Titel 5"/>
          <p:cNvSpPr>
            <a:spLocks noGrp="1"/>
          </p:cNvSpPr>
          <p:nvPr>
            <p:ph type="title"/>
          </p:nvPr>
        </p:nvSpPr>
        <p:spPr/>
        <p:txBody>
          <a:bodyPr/>
          <a:lstStyle/>
          <a:p>
            <a:r>
              <a:rPr lang="de-DE" altLang="de-DE" dirty="0"/>
              <a:t>Staats- und Regierungsbeamte</a:t>
            </a:r>
            <a:endParaRPr lang="de-DE" dirty="0"/>
          </a:p>
        </p:txBody>
      </p:sp>
    </p:spTree>
    <p:extLst>
      <p:ext uri="{BB962C8B-B14F-4D97-AF65-F5344CB8AC3E}">
        <p14:creationId xmlns:p14="http://schemas.microsoft.com/office/powerpoint/2010/main" val="106859781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spcBef>
                <a:spcPct val="70000"/>
              </a:spcBef>
              <a:buNone/>
              <a:defRPr/>
            </a:pPr>
            <a:r>
              <a:rPr lang="de-DE" altLang="de-DE" b="1" dirty="0">
                <a:solidFill>
                  <a:schemeClr val="accent1">
                    <a:lumMod val="75000"/>
                  </a:schemeClr>
                </a:solidFill>
              </a:rPr>
              <a:t>RDA</a:t>
            </a:r>
            <a:r>
              <a:rPr lang="de-DE" altLang="de-DE" dirty="0"/>
              <a:t> </a:t>
            </a:r>
            <a:r>
              <a:rPr lang="de-DE" altLang="de-DE" b="1" dirty="0">
                <a:hlinkClick r:id="rId3"/>
              </a:rPr>
              <a:t>11.2.2.26</a:t>
            </a:r>
            <a:endParaRPr lang="de-DE" altLang="de-DE" dirty="0"/>
          </a:p>
          <a:p>
            <a:pPr>
              <a:spcBef>
                <a:spcPct val="70000"/>
              </a:spcBef>
              <a:defRPr/>
            </a:pPr>
            <a:r>
              <a:rPr lang="de-DE" altLang="de-DE" dirty="0"/>
              <a:t>Wenn ein religiöser Würdenträge als Amtsperson publiziert, wird er als Abteilung der religiösen Körperschaft erfasst: </a:t>
            </a:r>
          </a:p>
          <a:p>
            <a:pPr lvl="1">
              <a:spcBef>
                <a:spcPct val="70000"/>
              </a:spcBef>
              <a:defRPr/>
            </a:pPr>
            <a:r>
              <a:rPr lang="de-DE" altLang="de-DE" sz="2400" dirty="0"/>
              <a:t>Bischöfe, Rabbis, Mullahs, Patriarchen usw.</a:t>
            </a:r>
          </a:p>
          <a:p>
            <a:pPr lvl="1">
              <a:spcBef>
                <a:spcPct val="70000"/>
              </a:spcBef>
              <a:defRPr/>
            </a:pPr>
            <a:r>
              <a:rPr lang="de-DE" altLang="de-DE" sz="2400" dirty="0"/>
              <a:t>Päpste</a:t>
            </a:r>
          </a:p>
          <a:p>
            <a:pPr>
              <a:spcBef>
                <a:spcPct val="70000"/>
              </a:spcBef>
              <a:defRPr/>
            </a:pPr>
            <a:r>
              <a:rPr lang="de-DE" altLang="de-DE" dirty="0"/>
              <a:t>Spezielle Amtsinhaber erhalten ihre Regierungszeiten und Namen als Zusatz.</a:t>
            </a:r>
          </a:p>
          <a:p>
            <a:pPr marL="0" indent="0">
              <a:spcBef>
                <a:spcPct val="70000"/>
              </a:spcBef>
              <a:buNone/>
              <a:defRPr/>
            </a:pPr>
            <a:r>
              <a:rPr lang="de-DE" altLang="de-DE" i="1" dirty="0"/>
              <a:t>     Beispiel:</a:t>
            </a:r>
          </a:p>
          <a:p>
            <a:pPr marL="0" indent="0">
              <a:lnSpc>
                <a:spcPts val="1000"/>
              </a:lnSpc>
              <a:spcBef>
                <a:spcPct val="70000"/>
              </a:spcBef>
              <a:buNone/>
              <a:defRPr/>
            </a:pPr>
            <a:r>
              <a:rPr lang="de-DE" altLang="de-DE" dirty="0"/>
              <a:t>     </a:t>
            </a:r>
            <a:r>
              <a:rPr lang="de-DE" altLang="de-DE" b="1" dirty="0" smtClean="0">
                <a:solidFill>
                  <a:srgbClr val="7030A0"/>
                </a:solidFill>
              </a:rPr>
              <a:t>Katholische </a:t>
            </a:r>
            <a:r>
              <a:rPr lang="de-DE" altLang="de-DE" b="1" dirty="0">
                <a:solidFill>
                  <a:srgbClr val="7030A0"/>
                </a:solidFill>
              </a:rPr>
              <a:t>Kirche. Papst </a:t>
            </a:r>
            <a:r>
              <a:rPr lang="de-DE" altLang="de-DE" b="1" dirty="0">
                <a:solidFill>
                  <a:srgbClr val="FF0000"/>
                </a:solidFill>
              </a:rPr>
              <a:t>(1978-2005 </a:t>
            </a:r>
            <a:r>
              <a:rPr lang="de-DE" altLang="de-DE" b="1" dirty="0" smtClean="0">
                <a:solidFill>
                  <a:srgbClr val="FF0000"/>
                </a:solidFill>
              </a:rPr>
              <a:t>: </a:t>
            </a:r>
            <a:br>
              <a:rPr lang="de-DE" altLang="de-DE" b="1" dirty="0" smtClean="0">
                <a:solidFill>
                  <a:srgbClr val="FF0000"/>
                </a:solidFill>
              </a:rPr>
            </a:br>
            <a:endParaRPr lang="de-DE" altLang="de-DE" b="1" dirty="0" smtClean="0">
              <a:solidFill>
                <a:srgbClr val="FF0000"/>
              </a:solidFill>
            </a:endParaRPr>
          </a:p>
          <a:p>
            <a:pPr marL="0" indent="0">
              <a:lnSpc>
                <a:spcPts val="1000"/>
              </a:lnSpc>
              <a:spcBef>
                <a:spcPct val="70000"/>
              </a:spcBef>
              <a:buNone/>
              <a:defRPr/>
            </a:pPr>
            <a:r>
              <a:rPr lang="de-DE" altLang="de-DE" b="1" dirty="0" smtClean="0">
                <a:solidFill>
                  <a:srgbClr val="FF0000"/>
                </a:solidFill>
              </a:rPr>
              <a:t>     Johannes </a:t>
            </a:r>
            <a:r>
              <a:rPr lang="de-DE" altLang="de-DE" b="1" dirty="0">
                <a:solidFill>
                  <a:srgbClr val="FF0000"/>
                </a:solidFill>
              </a:rPr>
              <a:t>Paul II.)</a:t>
            </a:r>
          </a:p>
          <a:p>
            <a:pPr marL="0" indent="0">
              <a:lnSpc>
                <a:spcPts val="1000"/>
              </a:lnSpc>
              <a:spcBef>
                <a:spcPct val="70000"/>
              </a:spcBef>
              <a:buNone/>
              <a:defRPr/>
            </a:pPr>
            <a:endParaRPr lang="de-DE" altLang="de-DE" b="1" dirty="0">
              <a:solidFill>
                <a:srgbClr val="FF0000"/>
              </a:solidFill>
            </a:endParaRPr>
          </a:p>
          <a:p>
            <a:pPr marL="0" lvl="0" indent="0">
              <a:lnSpc>
                <a:spcPts val="1000"/>
              </a:lnSpc>
              <a:spcBef>
                <a:spcPct val="70000"/>
              </a:spcBef>
              <a:buNone/>
              <a:defRPr/>
            </a:pPr>
            <a:r>
              <a:rPr lang="de-DE" dirty="0">
                <a:solidFill>
                  <a:srgbClr val="FF0000"/>
                </a:solidFill>
              </a:rPr>
              <a:t>							</a:t>
            </a:r>
            <a:r>
              <a:rPr lang="de-DE" b="1" dirty="0">
                <a:solidFill>
                  <a:prstClr val="black"/>
                </a:solidFill>
                <a:hlinkClick r:id="rId4"/>
              </a:rPr>
              <a:t>EH-K-13</a:t>
            </a:r>
            <a:endParaRPr lang="de-DE" altLang="de-DE" b="1" dirty="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4.03.04: Normdaten: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15</a:t>
            </a:fld>
            <a:endParaRPr lang="de-DE"/>
          </a:p>
        </p:txBody>
      </p:sp>
      <p:sp>
        <p:nvSpPr>
          <p:cNvPr id="6" name="Titel 5"/>
          <p:cNvSpPr>
            <a:spLocks noGrp="1"/>
          </p:cNvSpPr>
          <p:nvPr>
            <p:ph type="title"/>
          </p:nvPr>
        </p:nvSpPr>
        <p:spPr/>
        <p:txBody>
          <a:bodyPr/>
          <a:lstStyle/>
          <a:p>
            <a:r>
              <a:rPr lang="de-DE" altLang="de-DE" dirty="0"/>
              <a:t>Religiöse Würdenträger</a:t>
            </a:r>
            <a:endParaRPr lang="de-DE" dirty="0"/>
          </a:p>
        </p:txBody>
      </p:sp>
    </p:spTree>
    <p:extLst>
      <p:ext uri="{BB962C8B-B14F-4D97-AF65-F5344CB8AC3E}">
        <p14:creationId xmlns:p14="http://schemas.microsoft.com/office/powerpoint/2010/main" val="621754786"/>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spcBef>
                <a:spcPct val="70000"/>
              </a:spcBef>
              <a:buNone/>
              <a:defRPr/>
            </a:pPr>
            <a:r>
              <a:rPr lang="de-DE" altLang="de-DE" b="1" dirty="0">
                <a:solidFill>
                  <a:schemeClr val="accent1">
                    <a:lumMod val="75000"/>
                  </a:schemeClr>
                </a:solidFill>
              </a:rPr>
              <a:t>RDA</a:t>
            </a:r>
            <a:r>
              <a:rPr lang="de-DE" altLang="de-DE" dirty="0"/>
              <a:t> </a:t>
            </a:r>
            <a:r>
              <a:rPr lang="de-DE" altLang="de-DE" b="1" dirty="0">
                <a:hlinkClick r:id="rId3"/>
              </a:rPr>
              <a:t>11.2.2.19</a:t>
            </a:r>
            <a:endParaRPr lang="de-DE" altLang="de-DE" dirty="0"/>
          </a:p>
          <a:p>
            <a:pPr>
              <a:spcBef>
                <a:spcPct val="70000"/>
              </a:spcBef>
              <a:defRPr/>
            </a:pPr>
            <a:r>
              <a:rPr lang="de-DE" altLang="de-DE" dirty="0"/>
              <a:t>Gesetzgebende Körperschaften (Parlamente) werden als Unterabteilung der Gebietskörperschaft erfasst, zu der sie gehören. </a:t>
            </a:r>
          </a:p>
          <a:p>
            <a:pPr marL="0" indent="0">
              <a:spcBef>
                <a:spcPct val="70000"/>
              </a:spcBef>
              <a:buNone/>
              <a:defRPr/>
            </a:pPr>
            <a:r>
              <a:rPr lang="de-DE" altLang="de-DE" i="1" dirty="0"/>
              <a:t>     Beispiel:</a:t>
            </a:r>
          </a:p>
          <a:p>
            <a:pPr marL="0" indent="0">
              <a:lnSpc>
                <a:spcPts val="1000"/>
              </a:lnSpc>
              <a:spcBef>
                <a:spcPct val="70000"/>
              </a:spcBef>
              <a:buNone/>
              <a:defRPr/>
            </a:pPr>
            <a:r>
              <a:rPr lang="de-DE" altLang="de-DE" dirty="0"/>
              <a:t>	 </a:t>
            </a:r>
            <a:r>
              <a:rPr lang="de-DE" altLang="de-DE" sz="2000" b="1" dirty="0">
                <a:solidFill>
                  <a:srgbClr val="7030A0"/>
                </a:solidFill>
              </a:rPr>
              <a:t>Hessen. Hessischer Landtag</a:t>
            </a:r>
          </a:p>
          <a:p>
            <a:pPr>
              <a:spcBef>
                <a:spcPct val="70000"/>
              </a:spcBef>
              <a:defRPr/>
            </a:pPr>
            <a:r>
              <a:rPr lang="de-DE" altLang="de-DE" dirty="0"/>
              <a:t>Wenn ein Parlament mehrere Kammern hat, werden diese gesondert dreistufig erfasst.</a:t>
            </a:r>
          </a:p>
          <a:p>
            <a:pPr marL="0" indent="0">
              <a:spcBef>
                <a:spcPct val="70000"/>
              </a:spcBef>
              <a:buNone/>
              <a:defRPr/>
            </a:pPr>
            <a:r>
              <a:rPr lang="de-DE" altLang="de-DE" dirty="0"/>
              <a:t>     </a:t>
            </a:r>
            <a:r>
              <a:rPr lang="de-DE" altLang="de-DE" i="1" dirty="0"/>
              <a:t>Beispiele:</a:t>
            </a:r>
          </a:p>
          <a:p>
            <a:pPr marL="0" indent="0">
              <a:lnSpc>
                <a:spcPts val="1000"/>
              </a:lnSpc>
              <a:spcBef>
                <a:spcPct val="70000"/>
              </a:spcBef>
              <a:buNone/>
              <a:defRPr/>
            </a:pPr>
            <a:r>
              <a:rPr lang="de-DE" altLang="de-DE" dirty="0"/>
              <a:t>     	</a:t>
            </a:r>
            <a:r>
              <a:rPr lang="de-DE" altLang="de-DE" sz="2000" b="1" dirty="0">
                <a:solidFill>
                  <a:srgbClr val="7030A0"/>
                </a:solidFill>
              </a:rPr>
              <a:t>Schweiz. Bundesversammlung. Nationalrat </a:t>
            </a:r>
          </a:p>
          <a:p>
            <a:pPr marL="0" indent="0">
              <a:spcBef>
                <a:spcPct val="70000"/>
              </a:spcBef>
              <a:buNone/>
              <a:defRPr/>
            </a:pPr>
            <a:r>
              <a:rPr lang="de-DE" altLang="de-DE" sz="2000" b="1" dirty="0">
                <a:solidFill>
                  <a:srgbClr val="7030A0"/>
                </a:solidFill>
              </a:rPr>
              <a:t> 	Schweiz. Bundesversammlung. Ständerat</a:t>
            </a:r>
          </a:p>
          <a:p>
            <a:endParaRPr lang="de-DE"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4.03.04: Normdaten: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16</a:t>
            </a:fld>
            <a:endParaRPr lang="de-DE"/>
          </a:p>
        </p:txBody>
      </p:sp>
      <p:sp>
        <p:nvSpPr>
          <p:cNvPr id="6" name="Titel 5"/>
          <p:cNvSpPr>
            <a:spLocks noGrp="1"/>
          </p:cNvSpPr>
          <p:nvPr>
            <p:ph type="title"/>
          </p:nvPr>
        </p:nvSpPr>
        <p:spPr/>
        <p:txBody>
          <a:bodyPr/>
          <a:lstStyle/>
          <a:p>
            <a:r>
              <a:rPr lang="de-DE" altLang="de-DE" dirty="0"/>
              <a:t>Gesetzgebende Körperschaften</a:t>
            </a:r>
            <a:endParaRPr lang="de-DE" dirty="0"/>
          </a:p>
        </p:txBody>
      </p:sp>
    </p:spTree>
    <p:extLst>
      <p:ext uri="{BB962C8B-B14F-4D97-AF65-F5344CB8AC3E}">
        <p14:creationId xmlns:p14="http://schemas.microsoft.com/office/powerpoint/2010/main" val="1769945170"/>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lnSpc>
                <a:spcPct val="120000"/>
              </a:lnSpc>
              <a:spcBef>
                <a:spcPts val="0"/>
              </a:spcBef>
              <a:buNone/>
              <a:defRPr/>
            </a:pPr>
            <a:r>
              <a:rPr lang="de-DE" altLang="de-DE" sz="2000" b="1" dirty="0">
                <a:solidFill>
                  <a:schemeClr val="accent1">
                    <a:lumMod val="75000"/>
                  </a:schemeClr>
                </a:solidFill>
              </a:rPr>
              <a:t>RDA </a:t>
            </a:r>
            <a:r>
              <a:rPr lang="de-DE" altLang="de-DE" sz="2000" b="1" dirty="0">
                <a:hlinkClick r:id="rId3"/>
              </a:rPr>
              <a:t>11.2.2.21</a:t>
            </a:r>
            <a:endParaRPr lang="de-DE" altLang="de-DE" sz="2000" dirty="0"/>
          </a:p>
          <a:p>
            <a:pPr>
              <a:lnSpc>
                <a:spcPct val="120000"/>
              </a:lnSpc>
              <a:spcBef>
                <a:spcPts val="0"/>
              </a:spcBef>
              <a:defRPr/>
            </a:pPr>
            <a:r>
              <a:rPr lang="de-DE" altLang="de-DE" sz="2000" dirty="0"/>
              <a:t>Gerichte (Zivil- und Strafgerichte) werden als Abteilung des normierten Sucheinstiegs, der das repräsentierte Land darstellt, erfasst. In Deutschland sind Land- und Amtsgerichte den Bundesländern untergeordnet, in Österreich dem Gesamtstaat, in der Schweiz den Kantonen </a:t>
            </a:r>
            <a:r>
              <a:rPr lang="de-DE" altLang="de-DE" sz="2000" dirty="0">
                <a:hlinkClick r:id="rId4"/>
              </a:rPr>
              <a:t>ERL zu </a:t>
            </a:r>
            <a:r>
              <a:rPr lang="de-DE" altLang="de-DE" sz="2000" b="1" dirty="0">
                <a:hlinkClick r:id="rId4"/>
              </a:rPr>
              <a:t>RDA 11.2.2.21.1</a:t>
            </a:r>
            <a:endParaRPr lang="de-DE" altLang="de-DE" sz="2000" b="1" dirty="0"/>
          </a:p>
          <a:p>
            <a:pPr marL="0" indent="0">
              <a:lnSpc>
                <a:spcPct val="120000"/>
              </a:lnSpc>
              <a:spcBef>
                <a:spcPts val="0"/>
              </a:spcBef>
              <a:buNone/>
              <a:defRPr/>
            </a:pPr>
            <a:r>
              <a:rPr lang="de-DE" altLang="de-DE" sz="2000" dirty="0"/>
              <a:t>     </a:t>
            </a:r>
            <a:r>
              <a:rPr lang="de-DE" altLang="de-DE" sz="2000" i="1" dirty="0"/>
              <a:t>Beispiel:	</a:t>
            </a:r>
          </a:p>
          <a:p>
            <a:pPr marL="0" indent="0">
              <a:lnSpc>
                <a:spcPct val="120000"/>
              </a:lnSpc>
              <a:spcBef>
                <a:spcPts val="0"/>
              </a:spcBef>
              <a:buNone/>
              <a:defRPr/>
            </a:pPr>
            <a:r>
              <a:rPr lang="de-DE" altLang="de-DE" sz="2000" b="1" dirty="0">
                <a:solidFill>
                  <a:srgbClr val="7030A0"/>
                </a:solidFill>
              </a:rPr>
              <a:t>           Kanada. Supreme Court</a:t>
            </a:r>
          </a:p>
          <a:p>
            <a:pPr marL="0" indent="0">
              <a:lnSpc>
                <a:spcPts val="1000"/>
              </a:lnSpc>
              <a:spcBef>
                <a:spcPct val="70000"/>
              </a:spcBef>
              <a:buNone/>
              <a:defRPr/>
            </a:pPr>
            <a:endParaRPr lang="de-DE" altLang="de-DE" sz="2000" dirty="0">
              <a:solidFill>
                <a:srgbClr val="00B050"/>
              </a:solidFill>
            </a:endParaRPr>
          </a:p>
          <a:p>
            <a:pPr>
              <a:lnSpc>
                <a:spcPct val="120000"/>
              </a:lnSpc>
              <a:spcBef>
                <a:spcPts val="0"/>
              </a:spcBef>
              <a:defRPr/>
            </a:pPr>
            <a:r>
              <a:rPr lang="de-DE" altLang="de-DE" sz="2000" dirty="0"/>
              <a:t>Der Sitz des Gerichts wird nur hinzugefügt, wenn er zur Unterscheidung von gleichnamigen Gerichten nötig ist. </a:t>
            </a:r>
          </a:p>
          <a:p>
            <a:pPr marL="0" indent="0">
              <a:lnSpc>
                <a:spcPct val="120000"/>
              </a:lnSpc>
              <a:spcBef>
                <a:spcPts val="0"/>
              </a:spcBef>
              <a:buNone/>
              <a:defRPr/>
            </a:pPr>
            <a:r>
              <a:rPr lang="de-DE" altLang="de-DE" sz="2000" i="1" dirty="0"/>
              <a:t>     Beispiel:</a:t>
            </a:r>
          </a:p>
          <a:p>
            <a:pPr marL="0" indent="0">
              <a:lnSpc>
                <a:spcPct val="120000"/>
              </a:lnSpc>
              <a:spcBef>
                <a:spcPts val="0"/>
              </a:spcBef>
              <a:buNone/>
              <a:defRPr/>
            </a:pPr>
            <a:r>
              <a:rPr lang="de-DE" altLang="de-DE" sz="2000" dirty="0"/>
              <a:t>	</a:t>
            </a:r>
            <a:r>
              <a:rPr lang="de-DE" altLang="de-DE" sz="2000" b="1" dirty="0">
                <a:solidFill>
                  <a:srgbClr val="7030A0"/>
                </a:solidFill>
              </a:rPr>
              <a:t>Frankreich. Cour </a:t>
            </a:r>
            <a:r>
              <a:rPr lang="de-DE" altLang="de-DE" sz="2000" b="1" dirty="0" err="1">
                <a:solidFill>
                  <a:srgbClr val="7030A0"/>
                </a:solidFill>
              </a:rPr>
              <a:t>d‘appel</a:t>
            </a:r>
            <a:r>
              <a:rPr lang="de-DE" altLang="de-DE" sz="2000" b="1" dirty="0">
                <a:solidFill>
                  <a:srgbClr val="7030A0"/>
                </a:solidFill>
              </a:rPr>
              <a:t> </a:t>
            </a:r>
            <a:r>
              <a:rPr lang="de-DE" altLang="de-DE" sz="2000" b="1" dirty="0">
                <a:solidFill>
                  <a:srgbClr val="FF0000"/>
                </a:solidFill>
              </a:rPr>
              <a:t>(Grenoble)</a:t>
            </a:r>
          </a:p>
          <a:p>
            <a:pPr marL="0" indent="0">
              <a:lnSpc>
                <a:spcPts val="1000"/>
              </a:lnSpc>
              <a:spcBef>
                <a:spcPct val="70000"/>
              </a:spcBef>
              <a:buNone/>
              <a:defRPr/>
            </a:pPr>
            <a:r>
              <a:rPr lang="de-DE" altLang="de-DE" sz="2000" b="1" dirty="0">
                <a:solidFill>
                  <a:srgbClr val="7030A0"/>
                </a:solidFill>
              </a:rPr>
              <a:t>	Frankreich. Cour </a:t>
            </a:r>
            <a:r>
              <a:rPr lang="de-DE" altLang="de-DE" sz="2000" b="1" dirty="0" err="1">
                <a:solidFill>
                  <a:srgbClr val="7030A0"/>
                </a:solidFill>
              </a:rPr>
              <a:t>d‘appel</a:t>
            </a:r>
            <a:r>
              <a:rPr lang="de-DE" altLang="de-DE" sz="2000" b="1" dirty="0">
                <a:solidFill>
                  <a:srgbClr val="7030A0"/>
                </a:solidFill>
              </a:rPr>
              <a:t> </a:t>
            </a:r>
            <a:r>
              <a:rPr lang="de-DE" altLang="de-DE" sz="2000" b="1" dirty="0">
                <a:solidFill>
                  <a:srgbClr val="FF0000"/>
                </a:solidFill>
              </a:rPr>
              <a:t>(Lyon)		</a:t>
            </a:r>
            <a:r>
              <a:rPr lang="de-DE" altLang="de-DE" sz="2000" dirty="0">
                <a:hlinkClick r:id="rId5"/>
              </a:rPr>
              <a:t>EH-K-10</a:t>
            </a:r>
            <a:endParaRPr lang="de-DE" sz="2000" b="1" dirty="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4.03.04: Normdaten: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17</a:t>
            </a:fld>
            <a:endParaRPr lang="de-DE"/>
          </a:p>
        </p:txBody>
      </p:sp>
      <p:sp>
        <p:nvSpPr>
          <p:cNvPr id="6" name="Titel 5"/>
          <p:cNvSpPr>
            <a:spLocks noGrp="1"/>
          </p:cNvSpPr>
          <p:nvPr>
            <p:ph type="title"/>
          </p:nvPr>
        </p:nvSpPr>
        <p:spPr/>
        <p:txBody>
          <a:bodyPr/>
          <a:lstStyle/>
          <a:p>
            <a:r>
              <a:rPr lang="de-DE" dirty="0">
                <a:ea typeface="Verdana" panose="020B0604030504040204" pitchFamily="34" charset="0"/>
                <a:cs typeface="Verdana" panose="020B0604030504040204" pitchFamily="34" charset="0"/>
              </a:rPr>
              <a:t>Gerichte</a:t>
            </a:r>
            <a:endParaRPr lang="de-DE" dirty="0"/>
          </a:p>
        </p:txBody>
      </p:sp>
    </p:spTree>
    <p:extLst>
      <p:ext uri="{BB962C8B-B14F-4D97-AF65-F5344CB8AC3E}">
        <p14:creationId xmlns:p14="http://schemas.microsoft.com/office/powerpoint/2010/main" val="3328861951"/>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hteck 2"/>
          <p:cNvSpPr/>
          <p:nvPr/>
        </p:nvSpPr>
        <p:spPr>
          <a:xfrm>
            <a:off x="409343" y="548679"/>
            <a:ext cx="2362457" cy="432049"/>
          </a:xfrm>
          <a:prstGeom prst="rect">
            <a:avLst/>
          </a:prstGeom>
          <a:solidFill>
            <a:schemeClr val="tx2">
              <a:lumMod val="20000"/>
              <a:lumOff val="8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b="1" dirty="0" smtClean="0">
                <a:solidFill>
                  <a:schemeClr val="tx1"/>
                </a:solidFill>
                <a:latin typeface="Verdana" panose="020B0604030504040204" pitchFamily="34" charset="0"/>
                <a:ea typeface="Verdana" panose="020B0604030504040204" pitchFamily="34" charset="0"/>
                <a:cs typeface="Verdana" panose="020B0604030504040204" pitchFamily="34" charset="0"/>
              </a:rPr>
              <a:t>Modul 4</a:t>
            </a:r>
            <a:endParaRPr lang="de-DE" b="1" dirty="0">
              <a:solidFill>
                <a:schemeClr val="tx1"/>
              </a:solidFill>
              <a:latin typeface="Verdana" panose="020B0604030504040204" pitchFamily="34" charset="0"/>
              <a:ea typeface="Verdana" panose="020B0604030504040204" pitchFamily="34" charset="0"/>
              <a:cs typeface="Verdana" panose="020B0604030504040204" pitchFamily="34" charset="0"/>
            </a:endParaRPr>
          </a:p>
        </p:txBody>
      </p:sp>
      <p:sp>
        <p:nvSpPr>
          <p:cNvPr id="8" name="Foliennummernplatzhalter 7"/>
          <p:cNvSpPr>
            <a:spLocks noGrp="1"/>
          </p:cNvSpPr>
          <p:nvPr>
            <p:ph type="sldNum" sz="quarter" idx="4"/>
          </p:nvPr>
        </p:nvSpPr>
        <p:spPr/>
        <p:txBody>
          <a:bodyPr/>
          <a:lstStyle/>
          <a:p>
            <a:fld id="{8A6690F1-7CA1-4166-A522-500460961984}" type="slidenum">
              <a:rPr lang="de-DE" smtClean="0"/>
              <a:pPr/>
              <a:t>2</a:t>
            </a:fld>
            <a:endParaRPr lang="de-DE"/>
          </a:p>
        </p:txBody>
      </p:sp>
      <p:sp>
        <p:nvSpPr>
          <p:cNvPr id="9" name="Fußzeilenplatzhalter 8"/>
          <p:cNvSpPr>
            <a:spLocks noGrp="1"/>
          </p:cNvSpPr>
          <p:nvPr>
            <p:ph type="ftr" sz="quarter" idx="14"/>
          </p:nvPr>
        </p:nvSpPr>
        <p:spPr>
          <a:xfrm>
            <a:off x="467544" y="6376243"/>
            <a:ext cx="7776864" cy="365125"/>
          </a:xfrm>
        </p:spPr>
        <p:txBody>
          <a:bodyPr/>
          <a:lstStyle/>
          <a:p>
            <a:r>
              <a:rPr lang="de-DE" smtClean="0"/>
              <a:t>Auf der Grundlage der Schulungsunterlagen der AG RDA - Modul 4.03.04: Normdaten: Körperschaften | Stand: Oktober 2017 | CC BY-NC-SA</a:t>
            </a:r>
            <a:endParaRPr lang="de-DE" dirty="0"/>
          </a:p>
        </p:txBody>
      </p:sp>
      <p:sp>
        <p:nvSpPr>
          <p:cNvPr id="7" name="Inhaltsplatzhalter 2"/>
          <p:cNvSpPr txBox="1">
            <a:spLocks/>
          </p:cNvSpPr>
          <p:nvPr/>
        </p:nvSpPr>
        <p:spPr>
          <a:xfrm>
            <a:off x="395536" y="1556792"/>
            <a:ext cx="8229600" cy="4525963"/>
          </a:xfrm>
          <a:prstGeom prst="rect">
            <a:avLst/>
          </a:prstGeom>
        </p:spPr>
        <p:txBody>
          <a:bodyPr/>
          <a:lstStyle>
            <a:lvl1pPr marL="342900" indent="-342900" algn="l" defTabSz="914400" rtl="0" eaLnBrk="1" latinLnBrk="0" hangingPunct="1">
              <a:spcBef>
                <a:spcPct val="20000"/>
              </a:spcBef>
              <a:buFont typeface="Arial" panose="020B0604020202020204" pitchFamily="34" charset="0"/>
              <a:buChar char="•"/>
              <a:defRPr sz="2400" kern="1200" baseline="0">
                <a:solidFill>
                  <a:schemeClr val="tx1"/>
                </a:solidFill>
                <a:latin typeface="Verdana" panose="020B0604030504040204" pitchFamily="34" charset="0"/>
                <a:ea typeface="+mn-ea"/>
                <a:cs typeface="+mn-cs"/>
              </a:defRPr>
            </a:lvl1pPr>
            <a:lvl2pPr marL="742950" indent="-28575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2pPr>
            <a:lvl3pPr marL="1143000" indent="-228600" algn="l" defTabSz="914400" rtl="0" eaLnBrk="1" latinLnBrk="0" hangingPunct="1">
              <a:spcBef>
                <a:spcPct val="20000"/>
              </a:spcBef>
              <a:buFont typeface="Arial" panose="020B0604020202020204" pitchFamily="34" charset="0"/>
              <a:buChar char="•"/>
              <a:defRPr sz="1600" kern="1200" baseline="0">
                <a:solidFill>
                  <a:schemeClr val="tx1"/>
                </a:solidFill>
                <a:latin typeface="Verdana" panose="020B0604030504040204" pitchFamily="34" charset="0"/>
                <a:ea typeface="+mn-ea"/>
                <a:cs typeface="+mn-cs"/>
              </a:defRPr>
            </a:lvl3pPr>
            <a:lvl4pPr marL="1600200" indent="-228600" algn="l" defTabSz="914400" rtl="0" eaLnBrk="1" latinLnBrk="0" hangingPunct="1">
              <a:spcBef>
                <a:spcPct val="20000"/>
              </a:spcBef>
              <a:buFont typeface="Arial" panose="020B0604020202020204" pitchFamily="34" charset="0"/>
              <a:buChar char="–"/>
              <a:defRPr sz="1200" kern="1200" baseline="0">
                <a:solidFill>
                  <a:schemeClr val="tx1"/>
                </a:solidFill>
                <a:latin typeface="Verdana" panose="020B0604030504040204" pitchFamily="34" charset="0"/>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baseline="0">
                <a:solidFill>
                  <a:schemeClr val="tx1"/>
                </a:solidFill>
                <a:latin typeface="Verdana" panose="020B0604030504040204" pitchFamily="34" charset="0"/>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a:lstStyle>
          <a:p>
            <a:pPr marL="0" indent="0" algn="ctr">
              <a:spcBef>
                <a:spcPts val="0"/>
              </a:spcBef>
              <a:buNone/>
            </a:pPr>
            <a:endParaRPr lang="de-DE" sz="2800" dirty="0">
              <a:solidFill>
                <a:schemeClr val="accent1">
                  <a:lumMod val="75000"/>
                </a:schemeClr>
              </a:solidFill>
              <a:ea typeface="Verdana" panose="020B0604030504040204" pitchFamily="34" charset="0"/>
              <a:cs typeface="Verdana" panose="020B0604030504040204" pitchFamily="34" charset="0"/>
            </a:endParaRPr>
          </a:p>
          <a:p>
            <a:pPr marL="0" indent="0" algn="ctr">
              <a:spcBef>
                <a:spcPts val="0"/>
              </a:spcBef>
              <a:buNone/>
            </a:pPr>
            <a:r>
              <a:rPr lang="de-DE" sz="2800" dirty="0">
                <a:solidFill>
                  <a:schemeClr val="accent1">
                    <a:lumMod val="75000"/>
                  </a:schemeClr>
                </a:solidFill>
              </a:rPr>
              <a:t>Organe von Körperschaften, juristische </a:t>
            </a:r>
            <a:br>
              <a:rPr lang="de-DE" sz="2800" dirty="0">
                <a:solidFill>
                  <a:schemeClr val="accent1">
                    <a:lumMod val="75000"/>
                  </a:schemeClr>
                </a:solidFill>
              </a:rPr>
            </a:br>
            <a:r>
              <a:rPr lang="de-DE" sz="2800" dirty="0">
                <a:solidFill>
                  <a:schemeClr val="accent1">
                    <a:lumMod val="75000"/>
                  </a:schemeClr>
                </a:solidFill>
              </a:rPr>
              <a:t>Körperschaften</a:t>
            </a:r>
            <a:r>
              <a:rPr lang="de-DE" sz="2800" dirty="0"/>
              <a:t/>
            </a:r>
            <a:br>
              <a:rPr lang="de-DE" sz="2800" dirty="0"/>
            </a:br>
            <a:endParaRPr lang="de-DE" sz="2800" dirty="0" smtClean="0"/>
          </a:p>
          <a:p>
            <a:pPr marL="0" indent="0" algn="ctr">
              <a:spcBef>
                <a:spcPts val="0"/>
              </a:spcBef>
              <a:buNone/>
            </a:pPr>
            <a:r>
              <a:rPr lang="de-DE" sz="1800" dirty="0" smtClean="0">
                <a:solidFill>
                  <a:schemeClr val="accent1">
                    <a:lumMod val="75000"/>
                  </a:schemeClr>
                </a:solidFill>
                <a:ea typeface="Verdana" panose="020B0604030504040204" pitchFamily="34" charset="0"/>
                <a:cs typeface="Verdana" panose="020B0604030504040204" pitchFamily="34" charset="0"/>
              </a:rPr>
              <a:t>Schulungsunterlagen der DNB </a:t>
            </a:r>
          </a:p>
          <a:p>
            <a:pPr marL="0" indent="0" algn="ctr">
              <a:spcBef>
                <a:spcPts val="0"/>
              </a:spcBef>
              <a:buNone/>
            </a:pPr>
            <a:r>
              <a:rPr lang="de-DE" sz="1800" dirty="0" smtClean="0">
                <a:solidFill>
                  <a:schemeClr val="accent1">
                    <a:lumMod val="75000"/>
                  </a:schemeClr>
                </a:solidFill>
                <a:ea typeface="Verdana" panose="020B0604030504040204" pitchFamily="34" charset="0"/>
                <a:cs typeface="Verdana" panose="020B0604030504040204" pitchFamily="34" charset="0"/>
              </a:rPr>
              <a:t>auf </a:t>
            </a:r>
            <a:r>
              <a:rPr lang="de-DE" sz="1800" dirty="0">
                <a:solidFill>
                  <a:schemeClr val="accent1">
                    <a:lumMod val="75000"/>
                  </a:schemeClr>
                </a:solidFill>
                <a:ea typeface="Verdana" panose="020B0604030504040204" pitchFamily="34" charset="0"/>
                <a:cs typeface="Verdana" panose="020B0604030504040204" pitchFamily="34" charset="0"/>
              </a:rPr>
              <a:t>der Grundlage von </a:t>
            </a:r>
            <a:br>
              <a:rPr lang="de-DE" sz="1800" dirty="0">
                <a:solidFill>
                  <a:schemeClr val="accent1">
                    <a:lumMod val="75000"/>
                  </a:schemeClr>
                </a:solidFill>
                <a:ea typeface="Verdana" panose="020B0604030504040204" pitchFamily="34" charset="0"/>
                <a:cs typeface="Verdana" panose="020B0604030504040204" pitchFamily="34" charset="0"/>
              </a:rPr>
            </a:br>
            <a:r>
              <a:rPr lang="de-DE" sz="1800" dirty="0">
                <a:solidFill>
                  <a:schemeClr val="accent1">
                    <a:lumMod val="75000"/>
                  </a:schemeClr>
                </a:solidFill>
                <a:ea typeface="Verdana" panose="020B0604030504040204" pitchFamily="34" charset="0"/>
                <a:cs typeface="Verdana" panose="020B0604030504040204" pitchFamily="34" charset="0"/>
              </a:rPr>
              <a:t>Modul </a:t>
            </a:r>
            <a:r>
              <a:rPr lang="de-DE" sz="1800" dirty="0" smtClean="0">
                <a:solidFill>
                  <a:schemeClr val="accent1">
                    <a:lumMod val="75000"/>
                  </a:schemeClr>
                </a:solidFill>
                <a:ea typeface="Verdana" panose="020B0604030504040204" pitchFamily="34" charset="0"/>
                <a:cs typeface="Verdana" panose="020B0604030504040204" pitchFamily="34" charset="0"/>
              </a:rPr>
              <a:t>4: Normdaten</a:t>
            </a:r>
            <a:r>
              <a:rPr lang="de-DE" sz="1800" dirty="0">
                <a:solidFill>
                  <a:schemeClr val="accent1">
                    <a:lumMod val="75000"/>
                  </a:schemeClr>
                </a:solidFill>
                <a:ea typeface="Verdana" panose="020B0604030504040204" pitchFamily="34" charset="0"/>
                <a:cs typeface="Verdana" panose="020B0604030504040204" pitchFamily="34" charset="0"/>
              </a:rPr>
              <a:t/>
            </a:r>
            <a:br>
              <a:rPr lang="de-DE" sz="1800" dirty="0">
                <a:solidFill>
                  <a:schemeClr val="accent1">
                    <a:lumMod val="75000"/>
                  </a:schemeClr>
                </a:solidFill>
                <a:ea typeface="Verdana" panose="020B0604030504040204" pitchFamily="34" charset="0"/>
                <a:cs typeface="Verdana" panose="020B0604030504040204" pitchFamily="34" charset="0"/>
              </a:rPr>
            </a:br>
            <a:r>
              <a:rPr lang="de-DE" sz="1800" dirty="0">
                <a:solidFill>
                  <a:schemeClr val="accent1">
                    <a:lumMod val="75000"/>
                  </a:schemeClr>
                </a:solidFill>
                <a:ea typeface="Verdana" panose="020B0604030504040204" pitchFamily="34" charset="0"/>
                <a:cs typeface="Verdana" panose="020B0604030504040204" pitchFamily="34" charset="0"/>
              </a:rPr>
              <a:t>der offiziellen Schulungsunterlagen der AG RDA</a:t>
            </a:r>
            <a:r>
              <a:rPr lang="de-DE" sz="1800" b="1" dirty="0">
                <a:solidFill>
                  <a:schemeClr val="accent1">
                    <a:lumMod val="75000"/>
                  </a:schemeClr>
                </a:solidFill>
                <a:ea typeface="Verdana" panose="020B0604030504040204" pitchFamily="34" charset="0"/>
                <a:cs typeface="Verdana" panose="020B0604030504040204" pitchFamily="34" charset="0"/>
              </a:rPr>
              <a:t/>
            </a:r>
            <a:br>
              <a:rPr lang="de-DE" sz="1800" b="1" dirty="0">
                <a:solidFill>
                  <a:schemeClr val="accent1">
                    <a:lumMod val="75000"/>
                  </a:schemeClr>
                </a:solidFill>
                <a:ea typeface="Verdana" panose="020B0604030504040204" pitchFamily="34" charset="0"/>
                <a:cs typeface="Verdana" panose="020B0604030504040204" pitchFamily="34" charset="0"/>
              </a:rPr>
            </a:br>
            <a:r>
              <a:rPr lang="de-DE" dirty="0"/>
              <a:t/>
            </a:r>
            <a:br>
              <a:rPr lang="de-DE" dirty="0"/>
            </a:br>
            <a:endParaRPr lang="de-DE" dirty="0" smtClean="0">
              <a:solidFill>
                <a:prstClr val="black"/>
              </a:solidFill>
            </a:endParaRPr>
          </a:p>
          <a:p>
            <a:endParaRPr lang="de-DE" dirty="0"/>
          </a:p>
        </p:txBody>
      </p:sp>
    </p:spTree>
    <p:extLst>
      <p:ext uri="{BB962C8B-B14F-4D97-AF65-F5344CB8AC3E}">
        <p14:creationId xmlns:p14="http://schemas.microsoft.com/office/powerpoint/2010/main" val="368625930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anose="020B0604030504040204" pitchFamily="34" charset="0"/>
                <a:cs typeface="Verdana" panose="020B0604030504040204" pitchFamily="34" charset="0"/>
              </a:rPr>
              <a:t>RDA-Elemente dieser Präsentation</a:t>
            </a:r>
            <a:endParaRPr lang="de-DE" dirty="0"/>
          </a:p>
        </p:txBody>
      </p:sp>
      <p:sp>
        <p:nvSpPr>
          <p:cNvPr id="3" name="Textplatzhalter 2"/>
          <p:cNvSpPr>
            <a:spLocks noGrp="1"/>
          </p:cNvSpPr>
          <p:nvPr>
            <p:ph type="body" sz="quarter" idx="13"/>
          </p:nvPr>
        </p:nvSpPr>
        <p:spPr/>
        <p:txBody>
          <a:bodyPr wrap="square"/>
          <a:lstStyle/>
          <a:p>
            <a:r>
              <a:rPr lang="de-DE" b="1" dirty="0">
                <a:ea typeface="Verdana" pitchFamily="34" charset="0"/>
                <a:cs typeface="Verdana" pitchFamily="34" charset="0"/>
              </a:rPr>
              <a:t>RDA</a:t>
            </a:r>
            <a:r>
              <a:rPr lang="de-DE" dirty="0">
                <a:solidFill>
                  <a:schemeClr val="accent1">
                    <a:lumMod val="75000"/>
                  </a:schemeClr>
                </a:solidFill>
                <a:ea typeface="Verdana" pitchFamily="34" charset="0"/>
                <a:cs typeface="Verdana" pitchFamily="34" charset="0"/>
              </a:rPr>
              <a:t> </a:t>
            </a:r>
            <a:r>
              <a:rPr lang="de-DE" b="1" dirty="0">
                <a:solidFill>
                  <a:schemeClr val="accent1">
                    <a:lumMod val="75000"/>
                  </a:schemeClr>
                </a:solidFill>
                <a:ea typeface="Verdana" pitchFamily="34" charset="0"/>
                <a:cs typeface="Verdana" pitchFamily="34" charset="0"/>
                <a:hlinkClick r:id="rId3"/>
              </a:rPr>
              <a:t>11.2.2.14</a:t>
            </a:r>
            <a:r>
              <a:rPr lang="de-DE" dirty="0">
                <a:solidFill>
                  <a:schemeClr val="accent1">
                    <a:lumMod val="75000"/>
                  </a:schemeClr>
                </a:solidFill>
                <a:ea typeface="Verdana" pitchFamily="34" charset="0"/>
                <a:cs typeface="Verdana" pitchFamily="34" charset="0"/>
              </a:rPr>
              <a:t>   </a:t>
            </a:r>
            <a:r>
              <a:rPr lang="de-DE" dirty="0">
                <a:ea typeface="Verdana" pitchFamily="34" charset="0"/>
                <a:cs typeface="Verdana" pitchFamily="34" charset="0"/>
              </a:rPr>
              <a:t>Untergeordnete und zugehörige  Körperschaften, die untergeordnet erfasst werden</a:t>
            </a:r>
          </a:p>
          <a:p>
            <a:pPr>
              <a:spcBef>
                <a:spcPts val="1200"/>
              </a:spcBef>
            </a:pPr>
            <a:r>
              <a:rPr lang="de-DE" dirty="0">
                <a:ea typeface="Verdana" pitchFamily="34" charset="0"/>
                <a:cs typeface="Verdana" pitchFamily="34" charset="0"/>
              </a:rPr>
              <a:t>Unterkapitel </a:t>
            </a:r>
            <a:r>
              <a:rPr lang="de-DE" b="1" dirty="0">
                <a:ea typeface="Verdana" pitchFamily="34" charset="0"/>
                <a:cs typeface="Verdana" pitchFamily="34" charset="0"/>
              </a:rPr>
              <a:t>RDA</a:t>
            </a:r>
            <a:r>
              <a:rPr lang="de-DE" dirty="0">
                <a:ea typeface="Verdana" pitchFamily="34" charset="0"/>
                <a:cs typeface="Verdana" pitchFamily="34" charset="0"/>
              </a:rPr>
              <a:t> </a:t>
            </a:r>
            <a:r>
              <a:rPr lang="de-DE" b="1" dirty="0">
                <a:ea typeface="Verdana" pitchFamily="34" charset="0"/>
                <a:cs typeface="Verdana" pitchFamily="34" charset="0"/>
                <a:hlinkClick r:id="rId4"/>
              </a:rPr>
              <a:t>11.2.2.14.2</a:t>
            </a:r>
            <a:r>
              <a:rPr lang="de-DE" dirty="0">
                <a:ea typeface="Verdana" pitchFamily="34" charset="0"/>
                <a:cs typeface="Verdana" pitchFamily="34" charset="0"/>
              </a:rPr>
              <a:t> bzw. </a:t>
            </a:r>
            <a:r>
              <a:rPr lang="de-DE" b="1" dirty="0">
                <a:ea typeface="Verdana" pitchFamily="34" charset="0"/>
                <a:cs typeface="Verdana" pitchFamily="34" charset="0"/>
              </a:rPr>
              <a:t>RDA</a:t>
            </a:r>
            <a:r>
              <a:rPr lang="de-DE" dirty="0">
                <a:ea typeface="Verdana" pitchFamily="34" charset="0"/>
                <a:cs typeface="Verdana" pitchFamily="34" charset="0"/>
              </a:rPr>
              <a:t> </a:t>
            </a:r>
            <a:r>
              <a:rPr lang="de-DE" b="1" dirty="0">
                <a:ea typeface="Verdana" pitchFamily="34" charset="0"/>
                <a:cs typeface="Verdana" pitchFamily="34" charset="0"/>
                <a:hlinkClick r:id="rId5"/>
              </a:rPr>
              <a:t>11.2.2.14.7</a:t>
            </a:r>
            <a:endParaRPr lang="de-DE" b="1" dirty="0">
              <a:ea typeface="Verdana" pitchFamily="34" charset="0"/>
              <a:cs typeface="Verdana" pitchFamily="34" charset="0"/>
            </a:endParaRPr>
          </a:p>
          <a:p>
            <a:pPr>
              <a:spcBef>
                <a:spcPts val="1200"/>
              </a:spcBef>
            </a:pPr>
            <a:r>
              <a:rPr lang="de-DE" b="1" dirty="0">
                <a:ea typeface="Verdana" pitchFamily="34" charset="0"/>
                <a:cs typeface="Verdana" pitchFamily="34" charset="0"/>
              </a:rPr>
              <a:t>RDA</a:t>
            </a:r>
            <a:r>
              <a:rPr lang="de-DE" dirty="0">
                <a:ea typeface="Verdana" pitchFamily="34" charset="0"/>
                <a:cs typeface="Verdana" pitchFamily="34" charset="0"/>
              </a:rPr>
              <a:t> </a:t>
            </a:r>
            <a:r>
              <a:rPr lang="de-DE" b="1" dirty="0">
                <a:ea typeface="Verdana" pitchFamily="34" charset="0"/>
                <a:cs typeface="Verdana" pitchFamily="34" charset="0"/>
              </a:rPr>
              <a:t>11.2.2.19</a:t>
            </a:r>
            <a:r>
              <a:rPr lang="de-DE" dirty="0">
                <a:ea typeface="Verdana" pitchFamily="34" charset="0"/>
                <a:cs typeface="Verdana" pitchFamily="34" charset="0"/>
              </a:rPr>
              <a:t> – </a:t>
            </a:r>
            <a:r>
              <a:rPr lang="de-DE" b="1" dirty="0">
                <a:ea typeface="Verdana" pitchFamily="34" charset="0"/>
                <a:cs typeface="Verdana" pitchFamily="34" charset="0"/>
              </a:rPr>
              <a:t>11.2.2.24</a:t>
            </a:r>
            <a:r>
              <a:rPr lang="de-DE" dirty="0"/>
              <a:t> Gesetzgebende Körperschaften, Verfassungsgebende Versammlungen, Gerichte, Streitkräfte, Botschaften/Konsulate, Delegationen/Kommissionen</a:t>
            </a:r>
          </a:p>
          <a:p>
            <a:pPr>
              <a:spcBef>
                <a:spcPts val="1200"/>
              </a:spcBef>
            </a:pPr>
            <a:r>
              <a:rPr lang="de-DE" dirty="0">
                <a:ea typeface="Verdana" pitchFamily="34" charset="0"/>
                <a:cs typeface="Verdana" pitchFamily="34" charset="0"/>
              </a:rPr>
              <a:t>Spitzenorgane in </a:t>
            </a:r>
            <a:r>
              <a:rPr lang="de-DE" b="1" dirty="0">
                <a:ea typeface="Verdana" pitchFamily="34" charset="0"/>
                <a:cs typeface="Verdana" pitchFamily="34" charset="0"/>
              </a:rPr>
              <a:t>RDA</a:t>
            </a:r>
            <a:r>
              <a:rPr lang="de-DE" dirty="0">
                <a:ea typeface="Verdana" pitchFamily="34" charset="0"/>
                <a:cs typeface="Verdana" pitchFamily="34" charset="0"/>
              </a:rPr>
              <a:t> </a:t>
            </a:r>
            <a:r>
              <a:rPr lang="de-DE" b="1" dirty="0">
                <a:ea typeface="Verdana" pitchFamily="34" charset="0"/>
                <a:cs typeface="Verdana" pitchFamily="34" charset="0"/>
                <a:hlinkClick r:id="rId4"/>
              </a:rPr>
              <a:t>11.2.2.14.2</a:t>
            </a:r>
            <a:r>
              <a:rPr lang="de-DE" dirty="0">
                <a:ea typeface="Verdana" pitchFamily="34" charset="0"/>
                <a:cs typeface="Verdana" pitchFamily="34" charset="0"/>
              </a:rPr>
              <a:t>, </a:t>
            </a:r>
            <a:r>
              <a:rPr lang="de-DE" b="1" dirty="0">
                <a:ea typeface="Verdana" pitchFamily="34" charset="0"/>
                <a:cs typeface="Verdana" pitchFamily="34" charset="0"/>
                <a:hlinkClick r:id="rId6"/>
              </a:rPr>
              <a:t>11.2.2.18</a:t>
            </a:r>
            <a:r>
              <a:rPr lang="de-DE" dirty="0">
                <a:ea typeface="Verdana" pitchFamily="34" charset="0"/>
                <a:cs typeface="Verdana" pitchFamily="34" charset="0"/>
              </a:rPr>
              <a:t>, </a:t>
            </a:r>
            <a:r>
              <a:rPr lang="de-DE" b="1" dirty="0">
                <a:ea typeface="Verdana" pitchFamily="34" charset="0"/>
                <a:cs typeface="Verdana" pitchFamily="34" charset="0"/>
                <a:hlinkClick r:id="rId7"/>
              </a:rPr>
              <a:t>11.2.2.26</a:t>
            </a:r>
            <a:endParaRPr lang="de-DE" b="1" dirty="0">
              <a:ea typeface="Verdana" pitchFamily="34" charset="0"/>
              <a:cs typeface="Verdana" pitchFamily="34" charset="0"/>
            </a:endParaRPr>
          </a:p>
          <a:p>
            <a:pPr>
              <a:spcBef>
                <a:spcPts val="1200"/>
              </a:spcBef>
            </a:pPr>
            <a:endParaRPr lang="de-DE" b="1" dirty="0"/>
          </a:p>
          <a:p>
            <a:pPr>
              <a:spcBef>
                <a:spcPts val="1200"/>
              </a:spcBef>
            </a:pPr>
            <a:r>
              <a:rPr lang="de-DE" b="1" dirty="0"/>
              <a:t>Erfassungshilfen</a:t>
            </a:r>
            <a:r>
              <a:rPr lang="de-DE" b="1" dirty="0">
                <a:ea typeface="Verdana" pitchFamily="34" charset="0"/>
                <a:cs typeface="Verdana" pitchFamily="34" charset="0"/>
              </a:rPr>
              <a:t>: </a:t>
            </a:r>
            <a:r>
              <a:rPr lang="de-DE" dirty="0">
                <a:ea typeface="Verdana" pitchFamily="34" charset="0"/>
                <a:cs typeface="Verdana" pitchFamily="34" charset="0"/>
              </a:rPr>
              <a:t>EH-K-10; EH-K-11; EH-K-12; EH-K-13; EH-K-25</a:t>
            </a:r>
            <a:endParaRPr lang="en-US" b="1"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4.03.04: Normdaten: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3</a:t>
            </a:fld>
            <a:endParaRPr lang="de-DE"/>
          </a:p>
        </p:txBody>
      </p:sp>
    </p:spTree>
    <p:extLst>
      <p:ext uri="{BB962C8B-B14F-4D97-AF65-F5344CB8AC3E}">
        <p14:creationId xmlns:p14="http://schemas.microsoft.com/office/powerpoint/2010/main" val="198143832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anose="020B0604030504040204" pitchFamily="34" charset="0"/>
                <a:cs typeface="Verdana" panose="020B0604030504040204" pitchFamily="34" charset="0"/>
              </a:rPr>
              <a:t>Allgemeines</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dirty="0"/>
              <a:t>Nach RDA werden Organe nicht als gesonderten Typ zusammengefasst. Es gelten die Regeln für untergeordnete Körperschaften:</a:t>
            </a:r>
          </a:p>
          <a:p>
            <a:pPr>
              <a:spcBef>
                <a:spcPts val="0"/>
              </a:spcBef>
              <a:spcAft>
                <a:spcPts val="1200"/>
              </a:spcAft>
            </a:pPr>
            <a:r>
              <a:rPr lang="de-DE" dirty="0"/>
              <a:t>Grundregel - selbstständige Erfassung </a:t>
            </a:r>
            <a:r>
              <a:rPr lang="de-DE" b="1" dirty="0">
                <a:solidFill>
                  <a:schemeClr val="accent1">
                    <a:lumMod val="75000"/>
                  </a:schemeClr>
                </a:solidFill>
              </a:rPr>
              <a:t>RDA 11.2.2.13</a:t>
            </a:r>
          </a:p>
          <a:p>
            <a:pPr>
              <a:spcBef>
                <a:spcPts val="0"/>
              </a:spcBef>
              <a:spcAft>
                <a:spcPts val="1200"/>
              </a:spcAft>
            </a:pPr>
            <a:r>
              <a:rPr lang="de-DE" dirty="0"/>
              <a:t>Unselbstständige Erfassung gemäß </a:t>
            </a:r>
            <a:r>
              <a:rPr lang="de-DE" b="1" dirty="0">
                <a:solidFill>
                  <a:schemeClr val="accent1">
                    <a:lumMod val="75000"/>
                  </a:schemeClr>
                </a:solidFill>
              </a:rPr>
              <a:t>RDA 11.2.2.14</a:t>
            </a:r>
            <a:r>
              <a:rPr lang="de-DE" dirty="0"/>
              <a:t>, wenn die Fallgruppen zutreffen.</a:t>
            </a:r>
          </a:p>
          <a:p>
            <a:pPr marL="0" indent="0">
              <a:spcBef>
                <a:spcPts val="0"/>
              </a:spcBef>
              <a:spcAft>
                <a:spcPts val="1200"/>
              </a:spcAft>
              <a:buNone/>
            </a:pPr>
            <a:r>
              <a:rPr lang="de-DE" dirty="0"/>
              <a:t>Namensbildung: Substantivischer oder abgekürzter Name der übergeordneten Körperschaft im Namen der untergeordneten Körperschaft entfällt, außer der Name ergibt dann keinen Sinn mehr.</a:t>
            </a:r>
          </a:p>
          <a:p>
            <a:pPr>
              <a:lnSpc>
                <a:spcPct val="120000"/>
              </a:lnSpc>
              <a:spcBef>
                <a:spcPts val="0"/>
              </a:spcBef>
            </a:pPr>
            <a:r>
              <a:rPr lang="de-DE" dirty="0"/>
              <a:t>im Zweifelsfall: selbstständige Erfassung</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4.03.04: Normdaten: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4</a:t>
            </a:fld>
            <a:endParaRPr lang="de-DE"/>
          </a:p>
        </p:txBody>
      </p:sp>
    </p:spTree>
    <p:extLst>
      <p:ext uri="{BB962C8B-B14F-4D97-AF65-F5344CB8AC3E}">
        <p14:creationId xmlns:p14="http://schemas.microsoft.com/office/powerpoint/2010/main" val="398800327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anose="020B0604030504040204" pitchFamily="34" charset="0"/>
                <a:cs typeface="Verdana" panose="020B0604030504040204" pitchFamily="34" charset="0"/>
              </a:rPr>
              <a:t>Spitzenorgane</a:t>
            </a:r>
            <a:endParaRPr lang="de-DE" dirty="0"/>
          </a:p>
        </p:txBody>
      </p:sp>
      <p:sp>
        <p:nvSpPr>
          <p:cNvPr id="3" name="Textplatzhalter 2"/>
          <p:cNvSpPr>
            <a:spLocks noGrp="1"/>
          </p:cNvSpPr>
          <p:nvPr>
            <p:ph type="body" sz="quarter" idx="13"/>
          </p:nvPr>
        </p:nvSpPr>
        <p:spPr/>
        <p:txBody>
          <a:bodyPr wrap="square"/>
          <a:lstStyle/>
          <a:p>
            <a:pPr>
              <a:spcBef>
                <a:spcPts val="0"/>
              </a:spcBef>
              <a:spcAft>
                <a:spcPts val="1200"/>
              </a:spcAft>
              <a:buNone/>
              <a:defRPr/>
            </a:pPr>
            <a:r>
              <a:rPr lang="de-DE" altLang="de-DE" dirty="0"/>
              <a:t>Exekutivorgane, Organe mit Entscheidungsbefugnissen und Informationsorgane werden als untergeordnete Körperschaften erfasst.</a:t>
            </a:r>
            <a:br>
              <a:rPr lang="de-DE" altLang="de-DE" dirty="0"/>
            </a:br>
            <a:r>
              <a:rPr lang="de-DE" altLang="de-DE" b="1" dirty="0">
                <a:solidFill>
                  <a:schemeClr val="accent1">
                    <a:lumMod val="75000"/>
                  </a:schemeClr>
                </a:solidFill>
              </a:rPr>
              <a:t>RDA 11.2.2.14.2</a:t>
            </a:r>
            <a:endParaRPr lang="de-DE" altLang="de-DE" dirty="0"/>
          </a:p>
          <a:p>
            <a:pPr>
              <a:spcBef>
                <a:spcPts val="1200"/>
              </a:spcBef>
              <a:buNone/>
              <a:defRPr/>
            </a:pPr>
            <a:r>
              <a:rPr lang="de-DE" altLang="de-DE" sz="2000" i="1" dirty="0"/>
              <a:t>Beispiel:</a:t>
            </a:r>
          </a:p>
          <a:p>
            <a:pPr marL="0" indent="0">
              <a:lnSpc>
                <a:spcPts val="1000"/>
              </a:lnSpc>
              <a:spcBef>
                <a:spcPct val="70000"/>
              </a:spcBef>
              <a:buNone/>
              <a:defRPr/>
            </a:pPr>
            <a:r>
              <a:rPr lang="de-DE" altLang="de-DE" sz="2000" dirty="0"/>
              <a:t>	</a:t>
            </a:r>
            <a:r>
              <a:rPr lang="de-DE" altLang="de-DE" sz="2000" b="1" dirty="0">
                <a:solidFill>
                  <a:srgbClr val="7030A0"/>
                </a:solidFill>
              </a:rPr>
              <a:t>Seattle Art Museum. Public Relations Office</a:t>
            </a:r>
            <a:endParaRPr lang="de-DE" altLang="de-DE" sz="2000" dirty="0">
              <a:solidFill>
                <a:srgbClr val="7030A0"/>
              </a:solidFill>
            </a:endParaRPr>
          </a:p>
          <a:p>
            <a:pPr marL="0" indent="0">
              <a:lnSpc>
                <a:spcPts val="1000"/>
              </a:lnSpc>
              <a:spcBef>
                <a:spcPct val="70000"/>
              </a:spcBef>
              <a:buNone/>
              <a:defRPr/>
            </a:pPr>
            <a:endParaRPr lang="de-DE" altLang="de-DE" sz="2000" b="1" dirty="0">
              <a:solidFill>
                <a:srgbClr val="7030A0"/>
              </a:solidFill>
            </a:endParaRPr>
          </a:p>
          <a:p>
            <a:pPr marL="0" indent="0">
              <a:lnSpc>
                <a:spcPts val="1000"/>
              </a:lnSpc>
              <a:spcBef>
                <a:spcPct val="70000"/>
              </a:spcBef>
              <a:buNone/>
              <a:defRPr/>
            </a:pPr>
            <a:endParaRPr lang="de-DE" altLang="de-DE" sz="2000" b="1" dirty="0">
              <a:solidFill>
                <a:srgbClr val="7030A0"/>
              </a:solidFill>
            </a:endParaRPr>
          </a:p>
          <a:p>
            <a:pPr marL="0" indent="0">
              <a:lnSpc>
                <a:spcPts val="1000"/>
              </a:lnSpc>
              <a:spcBef>
                <a:spcPct val="70000"/>
              </a:spcBef>
              <a:buNone/>
              <a:defRPr/>
            </a:pPr>
            <a:endParaRPr lang="de-DE" altLang="de-DE" sz="2000" b="1" dirty="0">
              <a:solidFill>
                <a:srgbClr val="7030A0"/>
              </a:solidFill>
            </a:endParaRPr>
          </a:p>
          <a:p>
            <a:pPr marL="0" indent="0">
              <a:lnSpc>
                <a:spcPts val="1000"/>
              </a:lnSpc>
              <a:spcBef>
                <a:spcPct val="70000"/>
              </a:spcBef>
              <a:buNone/>
              <a:defRPr/>
            </a:pPr>
            <a:endParaRPr lang="de-DE" altLang="de-DE" sz="2000" b="1" dirty="0">
              <a:solidFill>
                <a:srgbClr val="7030A0"/>
              </a:solidFill>
            </a:endParaRPr>
          </a:p>
          <a:p>
            <a:pPr marL="0" indent="0">
              <a:lnSpc>
                <a:spcPts val="1000"/>
              </a:lnSpc>
              <a:spcBef>
                <a:spcPct val="70000"/>
              </a:spcBef>
              <a:buNone/>
              <a:defRPr/>
            </a:pPr>
            <a:r>
              <a:rPr lang="de-DE" altLang="de-DE" sz="2000" b="1" dirty="0">
                <a:solidFill>
                  <a:srgbClr val="7030A0"/>
                </a:solidFill>
              </a:rPr>
              <a:t>							</a:t>
            </a:r>
            <a:r>
              <a:rPr lang="de-DE" altLang="de-DE" sz="2000" dirty="0">
                <a:hlinkClick r:id="rId3"/>
              </a:rPr>
              <a:t>EH-K-12</a:t>
            </a:r>
            <a:endParaRPr lang="de-DE" altLang="de-DE" sz="2000" b="1" dirty="0">
              <a:solidFill>
                <a:srgbClr val="7030A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4.03.04: Normdaten: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5</a:t>
            </a:fld>
            <a:endParaRPr lang="de-DE"/>
          </a:p>
        </p:txBody>
      </p:sp>
    </p:spTree>
    <p:extLst>
      <p:ext uri="{BB962C8B-B14F-4D97-AF65-F5344CB8AC3E}">
        <p14:creationId xmlns:p14="http://schemas.microsoft.com/office/powerpoint/2010/main" val="2756428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anose="020B0604030504040204" pitchFamily="34" charset="0"/>
                <a:cs typeface="Verdana" panose="020B0604030504040204" pitchFamily="34" charset="0"/>
              </a:rPr>
              <a:t>RDA-Elemente für bestimmte Gruppen</a:t>
            </a:r>
            <a:endParaRPr lang="de-DE" dirty="0"/>
          </a:p>
        </p:txBody>
      </p:sp>
      <p:sp>
        <p:nvSpPr>
          <p:cNvPr id="3" name="Textplatzhalter 2"/>
          <p:cNvSpPr>
            <a:spLocks noGrp="1"/>
          </p:cNvSpPr>
          <p:nvPr>
            <p:ph type="body" sz="quarter" idx="13"/>
          </p:nvPr>
        </p:nvSpPr>
        <p:spPr/>
        <p:txBody>
          <a:bodyPr wrap="square"/>
          <a:lstStyle/>
          <a:p>
            <a:pPr>
              <a:spcBef>
                <a:spcPts val="0"/>
              </a:spcBef>
              <a:defRPr/>
            </a:pPr>
            <a:r>
              <a:rPr lang="de-DE" altLang="de-DE" sz="2000" dirty="0"/>
              <a:t>Spezielle Regeln für bestimmte Gruppen: </a:t>
            </a:r>
            <a:br>
              <a:rPr lang="de-DE" altLang="de-DE" sz="2000" dirty="0"/>
            </a:br>
            <a:r>
              <a:rPr lang="de-DE" altLang="de-DE" sz="2000" b="1" dirty="0"/>
              <a:t>Unselbstständige Erfassung</a:t>
            </a:r>
          </a:p>
          <a:p>
            <a:pPr lvl="1">
              <a:spcBef>
                <a:spcPts val="0"/>
              </a:spcBef>
              <a:buFont typeface="Symbol" panose="05050102010706020507" pitchFamily="18" charset="2"/>
              <a:buChar char="-"/>
              <a:defRPr/>
            </a:pPr>
            <a:r>
              <a:rPr lang="de-DE" altLang="de-DE" dirty="0"/>
              <a:t>Ministerien </a:t>
            </a:r>
            <a:r>
              <a:rPr lang="de-DE" altLang="de-DE" b="1" dirty="0">
                <a:solidFill>
                  <a:schemeClr val="accent1">
                    <a:lumMod val="75000"/>
                  </a:schemeClr>
                </a:solidFill>
              </a:rPr>
              <a:t>RDA 11.2.2.14.7</a:t>
            </a:r>
            <a:endParaRPr lang="de-DE" altLang="de-DE" dirty="0"/>
          </a:p>
          <a:p>
            <a:pPr lvl="1">
              <a:spcBef>
                <a:spcPts val="0"/>
              </a:spcBef>
              <a:buFont typeface="Symbol" panose="05050102010706020507" pitchFamily="18" charset="2"/>
              <a:buChar char="-"/>
              <a:defRPr/>
            </a:pPr>
            <a:r>
              <a:rPr lang="de-DE" altLang="de-DE" dirty="0"/>
              <a:t>Staats- und Regierungsbeamte </a:t>
            </a:r>
            <a:r>
              <a:rPr lang="de-DE" altLang="de-DE" b="1" dirty="0">
                <a:solidFill>
                  <a:schemeClr val="accent1">
                    <a:lumMod val="75000"/>
                  </a:schemeClr>
                </a:solidFill>
              </a:rPr>
              <a:t>RDA 11.2.2.14.8 </a:t>
            </a:r>
            <a:r>
              <a:rPr lang="de-DE" altLang="de-DE" dirty="0"/>
              <a:t>und </a:t>
            </a:r>
            <a:r>
              <a:rPr lang="de-DE" altLang="de-DE" b="1" dirty="0">
                <a:solidFill>
                  <a:schemeClr val="accent1">
                    <a:lumMod val="75000"/>
                  </a:schemeClr>
                </a:solidFill>
              </a:rPr>
              <a:t>RDA 11.2.2.18</a:t>
            </a:r>
            <a:endParaRPr lang="de-DE" altLang="de-DE" dirty="0"/>
          </a:p>
          <a:p>
            <a:pPr lvl="1">
              <a:spcBef>
                <a:spcPts val="0"/>
              </a:spcBef>
              <a:buFont typeface="Symbol" panose="05050102010706020507" pitchFamily="18" charset="2"/>
              <a:buChar char="-"/>
              <a:defRPr/>
            </a:pPr>
            <a:r>
              <a:rPr lang="de-DE" altLang="de-DE" dirty="0"/>
              <a:t>Gesetzgebende Körperschaften </a:t>
            </a:r>
            <a:r>
              <a:rPr lang="de-DE" altLang="de-DE" b="1" dirty="0">
                <a:solidFill>
                  <a:schemeClr val="accent1">
                    <a:lumMod val="75000"/>
                  </a:schemeClr>
                </a:solidFill>
              </a:rPr>
              <a:t>RDA 11.2.2.14.9 </a:t>
            </a:r>
            <a:r>
              <a:rPr lang="de-DE" altLang="de-DE" dirty="0"/>
              <a:t>und </a:t>
            </a:r>
            <a:r>
              <a:rPr lang="de-DE" altLang="de-DE" b="1" dirty="0">
                <a:solidFill>
                  <a:schemeClr val="accent1">
                    <a:lumMod val="75000"/>
                  </a:schemeClr>
                </a:solidFill>
              </a:rPr>
              <a:t>RDA 11.2.2.19</a:t>
            </a:r>
            <a:endParaRPr lang="de-DE" altLang="de-DE" dirty="0">
              <a:solidFill>
                <a:prstClr val="black"/>
              </a:solidFill>
            </a:endParaRPr>
          </a:p>
          <a:p>
            <a:pPr lvl="1">
              <a:spcBef>
                <a:spcPts val="0"/>
              </a:spcBef>
              <a:buFont typeface="Symbol" panose="05050102010706020507" pitchFamily="18" charset="2"/>
              <a:buChar char="-"/>
              <a:defRPr/>
            </a:pPr>
            <a:r>
              <a:rPr lang="de-DE" altLang="de-DE" dirty="0"/>
              <a:t>Verfassungsgebende Körperschaften </a:t>
            </a:r>
            <a:r>
              <a:rPr lang="de-DE" altLang="de-DE" b="1" dirty="0">
                <a:solidFill>
                  <a:schemeClr val="accent1">
                    <a:lumMod val="75000"/>
                  </a:schemeClr>
                </a:solidFill>
              </a:rPr>
              <a:t>RDA 11.2.2.14.10 </a:t>
            </a:r>
            <a:r>
              <a:rPr lang="de-DE" altLang="de-DE" dirty="0"/>
              <a:t>und </a:t>
            </a:r>
            <a:r>
              <a:rPr lang="de-DE" altLang="de-DE" b="1" dirty="0">
                <a:solidFill>
                  <a:schemeClr val="accent1">
                    <a:lumMod val="75000"/>
                  </a:schemeClr>
                </a:solidFill>
              </a:rPr>
              <a:t>RDA 11.2.2.20</a:t>
            </a:r>
            <a:endParaRPr lang="de-DE" altLang="de-DE" dirty="0"/>
          </a:p>
          <a:p>
            <a:pPr lvl="1">
              <a:spcBef>
                <a:spcPts val="0"/>
              </a:spcBef>
              <a:buFont typeface="Symbol" panose="05050102010706020507" pitchFamily="18" charset="2"/>
              <a:buChar char="-"/>
              <a:defRPr/>
            </a:pPr>
            <a:r>
              <a:rPr lang="de-DE" altLang="de-DE" dirty="0"/>
              <a:t>Gerichte </a:t>
            </a:r>
            <a:r>
              <a:rPr lang="de-DE" altLang="de-DE" b="1" dirty="0">
                <a:solidFill>
                  <a:schemeClr val="accent1">
                    <a:lumMod val="75000"/>
                  </a:schemeClr>
                </a:solidFill>
              </a:rPr>
              <a:t>RDA 11.2.2.14.11 </a:t>
            </a:r>
            <a:r>
              <a:rPr lang="de-DE" altLang="de-DE" dirty="0"/>
              <a:t>und </a:t>
            </a:r>
            <a:r>
              <a:rPr lang="de-DE" altLang="de-DE" b="1" dirty="0">
                <a:solidFill>
                  <a:schemeClr val="accent1">
                    <a:lumMod val="75000"/>
                  </a:schemeClr>
                </a:solidFill>
              </a:rPr>
              <a:t>RDA 11.2.2.21</a:t>
            </a:r>
            <a:endParaRPr lang="de-DE" altLang="de-DE" dirty="0"/>
          </a:p>
          <a:p>
            <a:pPr lvl="1">
              <a:spcBef>
                <a:spcPts val="0"/>
              </a:spcBef>
              <a:buFont typeface="Symbol" panose="05050102010706020507" pitchFamily="18" charset="2"/>
              <a:buChar char="-"/>
              <a:defRPr/>
            </a:pPr>
            <a:r>
              <a:rPr lang="de-DE" altLang="de-DE" dirty="0"/>
              <a:t>Streitkräfte </a:t>
            </a:r>
            <a:r>
              <a:rPr lang="de-DE" altLang="de-DE" b="1" dirty="0">
                <a:solidFill>
                  <a:schemeClr val="accent1">
                    <a:lumMod val="75000"/>
                  </a:schemeClr>
                </a:solidFill>
              </a:rPr>
              <a:t>RDA 11.2.2.14.12 </a:t>
            </a:r>
            <a:r>
              <a:rPr lang="de-DE" altLang="de-DE" dirty="0"/>
              <a:t>und </a:t>
            </a:r>
            <a:r>
              <a:rPr lang="de-DE" altLang="de-DE" b="1" dirty="0">
                <a:solidFill>
                  <a:schemeClr val="accent1">
                    <a:lumMod val="75000"/>
                  </a:schemeClr>
                </a:solidFill>
              </a:rPr>
              <a:t>RDA 11.2.2.22</a:t>
            </a:r>
            <a:endParaRPr lang="de-DE" altLang="de-DE" dirty="0"/>
          </a:p>
          <a:p>
            <a:pPr lvl="1">
              <a:spcBef>
                <a:spcPts val="0"/>
              </a:spcBef>
              <a:buFont typeface="Symbol" panose="05050102010706020507" pitchFamily="18" charset="2"/>
              <a:buChar char="-"/>
              <a:defRPr/>
            </a:pPr>
            <a:r>
              <a:rPr lang="de-DE" altLang="de-DE" dirty="0"/>
              <a:t>Botschaften und Konsulate </a:t>
            </a:r>
            <a:r>
              <a:rPr lang="de-DE" altLang="de-DE" b="1" dirty="0">
                <a:solidFill>
                  <a:schemeClr val="accent1">
                    <a:lumMod val="75000"/>
                  </a:schemeClr>
                </a:solidFill>
              </a:rPr>
              <a:t>RDA 11.2.2.14.13</a:t>
            </a:r>
            <a:r>
              <a:rPr lang="de-DE" altLang="de-DE" b="1" dirty="0"/>
              <a:t> </a:t>
            </a:r>
            <a:r>
              <a:rPr lang="de-DE" altLang="de-DE" dirty="0"/>
              <a:t>und </a:t>
            </a:r>
            <a:r>
              <a:rPr lang="de-DE" altLang="de-DE" b="1" dirty="0">
                <a:solidFill>
                  <a:schemeClr val="accent1">
                    <a:lumMod val="75000"/>
                  </a:schemeClr>
                </a:solidFill>
              </a:rPr>
              <a:t>RDA 11.2.2.23</a:t>
            </a:r>
            <a:endParaRPr lang="de-DE" altLang="de-DE" dirty="0"/>
          </a:p>
          <a:p>
            <a:pPr>
              <a:spcBef>
                <a:spcPts val="0"/>
              </a:spcBef>
              <a:defRPr/>
            </a:pPr>
            <a:r>
              <a:rPr lang="de-DE" altLang="de-DE" sz="2000" dirty="0"/>
              <a:t>Für alle anderen Organe: Anwendung der allgemeinen Regeln von </a:t>
            </a:r>
            <a:r>
              <a:rPr lang="de-DE" altLang="de-DE" sz="2000" b="1" dirty="0">
                <a:solidFill>
                  <a:schemeClr val="accent1">
                    <a:lumMod val="75000"/>
                  </a:schemeClr>
                </a:solidFill>
              </a:rPr>
              <a:t>RDA 11.2.2.13</a:t>
            </a:r>
            <a:r>
              <a:rPr lang="de-DE" altLang="de-DE" sz="2000" dirty="0">
                <a:solidFill>
                  <a:schemeClr val="accent1">
                    <a:lumMod val="75000"/>
                  </a:schemeClr>
                </a:solidFill>
              </a:rPr>
              <a:t>, </a:t>
            </a:r>
            <a:r>
              <a:rPr lang="de-DE" altLang="de-DE" sz="2000" b="1" dirty="0">
                <a:solidFill>
                  <a:schemeClr val="accent1">
                    <a:lumMod val="75000"/>
                  </a:schemeClr>
                </a:solidFill>
              </a:rPr>
              <a:t>11.2.2.14.1-11.2.2.14.4 </a:t>
            </a:r>
            <a:r>
              <a:rPr lang="de-DE" altLang="de-DE" sz="2000" i="1" dirty="0"/>
              <a:t>(d.h. fallweise unterscheiden, ob selbstständig oder unselbstständig erfasst wird)</a:t>
            </a:r>
            <a:endParaRPr lang="de-DE" altLang="de-DE" sz="2000" b="1" i="1" dirty="0">
              <a:solidFill>
                <a:srgbClr val="FF000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4.03.04: Normdaten: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6</a:t>
            </a:fld>
            <a:endParaRPr lang="de-DE"/>
          </a:p>
        </p:txBody>
      </p:sp>
    </p:spTree>
    <p:extLst>
      <p:ext uri="{BB962C8B-B14F-4D97-AF65-F5344CB8AC3E}">
        <p14:creationId xmlns:p14="http://schemas.microsoft.com/office/powerpoint/2010/main" val="3570183511"/>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anose="020B0604030504040204" pitchFamily="34" charset="0"/>
                <a:cs typeface="Verdana" panose="020B0604030504040204" pitchFamily="34" charset="0"/>
              </a:rPr>
              <a:t>Beispiele</a:t>
            </a:r>
            <a:endParaRPr lang="de-DE" dirty="0"/>
          </a:p>
        </p:txBody>
      </p:sp>
      <p:sp>
        <p:nvSpPr>
          <p:cNvPr id="3" name="Textplatzhalter 2"/>
          <p:cNvSpPr>
            <a:spLocks noGrp="1"/>
          </p:cNvSpPr>
          <p:nvPr>
            <p:ph type="body" sz="quarter" idx="13"/>
          </p:nvPr>
        </p:nvSpPr>
        <p:spPr/>
        <p:txBody>
          <a:bodyPr wrap="square"/>
          <a:lstStyle/>
          <a:p>
            <a:pPr>
              <a:lnSpc>
                <a:spcPct val="110000"/>
              </a:lnSpc>
              <a:spcBef>
                <a:spcPts val="0"/>
              </a:spcBef>
              <a:buNone/>
              <a:defRPr/>
            </a:pPr>
            <a:r>
              <a:rPr lang="de-DE" altLang="de-DE" sz="2000" i="1" dirty="0"/>
              <a:t>Beispiele: </a:t>
            </a:r>
          </a:p>
          <a:p>
            <a:pPr>
              <a:lnSpc>
                <a:spcPct val="110000"/>
              </a:lnSpc>
              <a:spcBef>
                <a:spcPts val="0"/>
              </a:spcBef>
              <a:buNone/>
              <a:defRPr/>
            </a:pPr>
            <a:r>
              <a:rPr lang="de-DE" altLang="de-DE" sz="2000" b="1" dirty="0"/>
              <a:t>Fallgruppe </a:t>
            </a:r>
            <a:r>
              <a:rPr lang="de-DE" altLang="de-DE" sz="2000" b="1" dirty="0">
                <a:solidFill>
                  <a:schemeClr val="accent1">
                    <a:lumMod val="75000"/>
                  </a:schemeClr>
                </a:solidFill>
              </a:rPr>
              <a:t>RDA 11.2.2.14.1 </a:t>
            </a:r>
            <a:r>
              <a:rPr lang="de-DE" altLang="de-DE" sz="2000" b="1" dirty="0"/>
              <a:t>(</a:t>
            </a:r>
            <a:r>
              <a:rPr lang="de-DE" altLang="de-DE" sz="2000" b="1" dirty="0">
                <a:hlinkClick r:id="rId3"/>
              </a:rPr>
              <a:t>Begriffsliste</a:t>
            </a:r>
            <a:r>
              <a:rPr lang="de-DE" altLang="de-DE" sz="2000" b="1" dirty="0"/>
              <a:t>)</a:t>
            </a:r>
          </a:p>
          <a:p>
            <a:pPr marL="0" indent="0">
              <a:lnSpc>
                <a:spcPct val="110000"/>
              </a:lnSpc>
              <a:spcBef>
                <a:spcPts val="0"/>
              </a:spcBef>
              <a:buNone/>
              <a:defRPr/>
            </a:pPr>
            <a:r>
              <a:rPr lang="de-DE" altLang="de-DE" sz="2000" i="1" dirty="0"/>
              <a:t>Name: </a:t>
            </a:r>
            <a:r>
              <a:rPr lang="de-DE" altLang="de-DE" sz="2000" dirty="0">
                <a:solidFill>
                  <a:srgbClr val="7030A0"/>
                </a:solidFill>
              </a:rPr>
              <a:t>Canada Department </a:t>
            </a:r>
            <a:r>
              <a:rPr lang="de-DE" altLang="de-DE" sz="2000" dirty="0" err="1">
                <a:solidFill>
                  <a:srgbClr val="7030A0"/>
                </a:solidFill>
              </a:rPr>
              <a:t>of</a:t>
            </a:r>
            <a:r>
              <a:rPr lang="de-DE" altLang="de-DE" sz="2000" dirty="0">
                <a:solidFill>
                  <a:srgbClr val="7030A0"/>
                </a:solidFill>
              </a:rPr>
              <a:t> Consumer </a:t>
            </a:r>
            <a:r>
              <a:rPr lang="de-DE" altLang="de-DE" sz="2000" dirty="0" err="1">
                <a:solidFill>
                  <a:srgbClr val="7030A0"/>
                </a:solidFill>
              </a:rPr>
              <a:t>and</a:t>
            </a:r>
            <a:r>
              <a:rPr lang="de-DE" altLang="de-DE" sz="2000" dirty="0">
                <a:solidFill>
                  <a:srgbClr val="7030A0"/>
                </a:solidFill>
              </a:rPr>
              <a:t> Corporate </a:t>
            </a:r>
            <a:r>
              <a:rPr lang="de-DE" altLang="de-DE" sz="2000" dirty="0" err="1">
                <a:solidFill>
                  <a:srgbClr val="7030A0"/>
                </a:solidFill>
              </a:rPr>
              <a:t>Affairs</a:t>
            </a:r>
            <a:endParaRPr lang="de-DE" altLang="de-DE" sz="2000" dirty="0">
              <a:solidFill>
                <a:srgbClr val="7030A0"/>
              </a:solidFill>
            </a:endParaRPr>
          </a:p>
          <a:p>
            <a:pPr marL="0" indent="0">
              <a:spcBef>
                <a:spcPts val="0"/>
              </a:spcBef>
              <a:buNone/>
              <a:defRPr/>
            </a:pPr>
            <a:r>
              <a:rPr lang="de-DE" altLang="de-DE" sz="2000" i="1" dirty="0"/>
              <a:t>Erfassung: </a:t>
            </a:r>
          </a:p>
          <a:p>
            <a:pPr marL="0" indent="0">
              <a:spcBef>
                <a:spcPts val="0"/>
              </a:spcBef>
              <a:buNone/>
              <a:defRPr/>
            </a:pPr>
            <a:r>
              <a:rPr lang="de-DE" altLang="de-DE" sz="2000" b="1" dirty="0">
                <a:solidFill>
                  <a:srgbClr val="7030A0"/>
                </a:solidFill>
              </a:rPr>
              <a:t>Kanada. Department </a:t>
            </a:r>
            <a:r>
              <a:rPr lang="de-DE" altLang="de-DE" sz="2000" b="1" dirty="0" err="1">
                <a:solidFill>
                  <a:srgbClr val="7030A0"/>
                </a:solidFill>
              </a:rPr>
              <a:t>of</a:t>
            </a:r>
            <a:r>
              <a:rPr lang="de-DE" altLang="de-DE" sz="2000" b="1" dirty="0">
                <a:solidFill>
                  <a:srgbClr val="7030A0"/>
                </a:solidFill>
              </a:rPr>
              <a:t> Consumer </a:t>
            </a:r>
            <a:r>
              <a:rPr lang="de-DE" altLang="de-DE" sz="2000" b="1" dirty="0" err="1">
                <a:solidFill>
                  <a:srgbClr val="7030A0"/>
                </a:solidFill>
              </a:rPr>
              <a:t>and</a:t>
            </a:r>
            <a:r>
              <a:rPr lang="de-DE" altLang="de-DE" sz="2000" b="1" dirty="0">
                <a:solidFill>
                  <a:srgbClr val="7030A0"/>
                </a:solidFill>
              </a:rPr>
              <a:t> Corporate </a:t>
            </a:r>
            <a:r>
              <a:rPr lang="de-DE" altLang="de-DE" sz="2000" b="1" dirty="0" err="1">
                <a:solidFill>
                  <a:srgbClr val="7030A0"/>
                </a:solidFill>
              </a:rPr>
              <a:t>Affairs</a:t>
            </a:r>
            <a:endParaRPr lang="de-DE" altLang="de-DE" sz="2000" b="1" dirty="0">
              <a:solidFill>
                <a:srgbClr val="7030A0"/>
              </a:solidFill>
            </a:endParaRPr>
          </a:p>
          <a:p>
            <a:pPr marL="0" lvl="0" indent="0">
              <a:spcBef>
                <a:spcPts val="0"/>
              </a:spcBef>
              <a:buNone/>
              <a:defRPr/>
            </a:pPr>
            <a:r>
              <a:rPr lang="de-DE" altLang="de-DE" sz="2000" b="1" dirty="0"/>
              <a:t>nicht:</a:t>
            </a:r>
          </a:p>
          <a:p>
            <a:pPr marL="0" lvl="0" indent="0">
              <a:spcBef>
                <a:spcPts val="0"/>
              </a:spcBef>
              <a:buNone/>
              <a:defRPr/>
            </a:pPr>
            <a:r>
              <a:rPr lang="de-DE" altLang="de-DE" sz="2000" dirty="0">
                <a:solidFill>
                  <a:srgbClr val="7030A0"/>
                </a:solidFill>
              </a:rPr>
              <a:t>Kanada. Canada Department </a:t>
            </a:r>
            <a:r>
              <a:rPr lang="de-DE" altLang="de-DE" sz="2000" dirty="0" err="1">
                <a:solidFill>
                  <a:srgbClr val="7030A0"/>
                </a:solidFill>
              </a:rPr>
              <a:t>of</a:t>
            </a:r>
            <a:r>
              <a:rPr lang="de-DE" altLang="de-DE" sz="2000" dirty="0">
                <a:solidFill>
                  <a:srgbClr val="7030A0"/>
                </a:solidFill>
              </a:rPr>
              <a:t> Consumer </a:t>
            </a:r>
            <a:r>
              <a:rPr lang="de-DE" altLang="de-DE" sz="2000" dirty="0" err="1">
                <a:solidFill>
                  <a:srgbClr val="7030A0"/>
                </a:solidFill>
              </a:rPr>
              <a:t>and</a:t>
            </a:r>
            <a:r>
              <a:rPr lang="de-DE" altLang="de-DE" sz="2000" dirty="0">
                <a:solidFill>
                  <a:srgbClr val="7030A0"/>
                </a:solidFill>
              </a:rPr>
              <a:t> Corporate </a:t>
            </a:r>
            <a:r>
              <a:rPr lang="de-DE" altLang="de-DE" sz="2000" dirty="0" err="1">
                <a:solidFill>
                  <a:srgbClr val="7030A0"/>
                </a:solidFill>
              </a:rPr>
              <a:t>Affairs</a:t>
            </a:r>
            <a:endParaRPr lang="de-DE" altLang="de-DE" sz="2000" dirty="0">
              <a:solidFill>
                <a:srgbClr val="7030A0"/>
              </a:solidFill>
            </a:endParaRPr>
          </a:p>
          <a:p>
            <a:pPr marL="0" lvl="0" indent="0">
              <a:spcBef>
                <a:spcPts val="0"/>
              </a:spcBef>
              <a:buNone/>
              <a:defRPr/>
            </a:pPr>
            <a:r>
              <a:rPr lang="de-DE" altLang="de-DE" sz="2000" b="1" dirty="0"/>
              <a:t>PICA:</a:t>
            </a:r>
          </a:p>
          <a:p>
            <a:pPr marL="0" indent="0">
              <a:spcBef>
                <a:spcPts val="0"/>
              </a:spcBef>
              <a:spcAft>
                <a:spcPts val="1200"/>
              </a:spcAft>
              <a:buNone/>
              <a:defRPr/>
            </a:pPr>
            <a:r>
              <a:rPr lang="de-DE" altLang="de-DE" sz="2000" b="1" dirty="0"/>
              <a:t>110</a:t>
            </a:r>
            <a:r>
              <a:rPr lang="de-DE" altLang="de-DE" sz="2000" dirty="0"/>
              <a:t> </a:t>
            </a:r>
            <a:r>
              <a:rPr lang="de-DE" altLang="de-DE" sz="2000" b="1" dirty="0" err="1">
                <a:solidFill>
                  <a:srgbClr val="7030A0"/>
                </a:solidFill>
              </a:rPr>
              <a:t>Kanada</a:t>
            </a:r>
            <a:r>
              <a:rPr lang="de-DE" altLang="de-DE" sz="2000" b="1" dirty="0" err="1"/>
              <a:t>$b</a:t>
            </a:r>
            <a:r>
              <a:rPr lang="de-DE" altLang="de-DE" sz="2000" b="1" dirty="0" err="1">
                <a:solidFill>
                  <a:srgbClr val="7030A0"/>
                </a:solidFill>
              </a:rPr>
              <a:t>Department</a:t>
            </a:r>
            <a:r>
              <a:rPr lang="de-DE" altLang="de-DE" sz="2000" b="1" dirty="0">
                <a:solidFill>
                  <a:srgbClr val="7030A0"/>
                </a:solidFill>
              </a:rPr>
              <a:t> </a:t>
            </a:r>
            <a:r>
              <a:rPr lang="de-DE" altLang="de-DE" sz="2000" b="1" dirty="0" err="1">
                <a:solidFill>
                  <a:srgbClr val="7030A0"/>
                </a:solidFill>
              </a:rPr>
              <a:t>of</a:t>
            </a:r>
            <a:r>
              <a:rPr lang="de-DE" altLang="de-DE" sz="2000" b="1" dirty="0">
                <a:solidFill>
                  <a:srgbClr val="7030A0"/>
                </a:solidFill>
              </a:rPr>
              <a:t> Consumer </a:t>
            </a:r>
            <a:r>
              <a:rPr lang="de-DE" altLang="de-DE" sz="2000" b="1" dirty="0" err="1">
                <a:solidFill>
                  <a:srgbClr val="7030A0"/>
                </a:solidFill>
              </a:rPr>
              <a:t>and</a:t>
            </a:r>
            <a:r>
              <a:rPr lang="de-DE" altLang="de-DE" sz="2000" b="1" dirty="0">
                <a:solidFill>
                  <a:srgbClr val="7030A0"/>
                </a:solidFill>
              </a:rPr>
              <a:t> Corporate </a:t>
            </a:r>
            <a:r>
              <a:rPr lang="de-DE" altLang="de-DE" sz="2000" b="1" dirty="0" err="1">
                <a:solidFill>
                  <a:srgbClr val="7030A0"/>
                </a:solidFill>
              </a:rPr>
              <a:t>Affairs</a:t>
            </a:r>
            <a:endParaRPr lang="de-DE" altLang="de-DE" sz="2000" b="1" dirty="0">
              <a:solidFill>
                <a:srgbClr val="7030A0"/>
              </a:solidFill>
            </a:endParaRPr>
          </a:p>
          <a:p>
            <a:pPr marL="0" indent="0">
              <a:spcBef>
                <a:spcPts val="0"/>
              </a:spcBef>
              <a:buNone/>
              <a:defRPr/>
            </a:pPr>
            <a:r>
              <a:rPr lang="de-DE" altLang="de-DE" sz="2000" b="1" dirty="0"/>
              <a:t>Ministerien </a:t>
            </a:r>
            <a:r>
              <a:rPr lang="de-DE" altLang="de-DE" sz="2000" b="1" dirty="0">
                <a:solidFill>
                  <a:schemeClr val="accent1">
                    <a:lumMod val="75000"/>
                  </a:schemeClr>
                </a:solidFill>
              </a:rPr>
              <a:t>RDA 11.2.2.7</a:t>
            </a:r>
          </a:p>
          <a:p>
            <a:pPr marL="0" indent="0">
              <a:spcBef>
                <a:spcPts val="0"/>
              </a:spcBef>
              <a:buNone/>
              <a:defRPr/>
            </a:pPr>
            <a:r>
              <a:rPr lang="de-DE" altLang="de-DE" sz="2000" i="1" dirty="0"/>
              <a:t>Name:</a:t>
            </a:r>
            <a:r>
              <a:rPr lang="de-DE" altLang="de-DE" sz="2000" dirty="0">
                <a:solidFill>
                  <a:srgbClr val="00B050"/>
                </a:solidFill>
              </a:rPr>
              <a:t> </a:t>
            </a:r>
            <a:r>
              <a:rPr lang="de-DE" altLang="de-DE" sz="2000" dirty="0" err="1">
                <a:solidFill>
                  <a:srgbClr val="7030A0"/>
                </a:solidFill>
              </a:rPr>
              <a:t>Ministry</a:t>
            </a:r>
            <a:r>
              <a:rPr lang="de-DE" altLang="de-DE" sz="2000" dirty="0">
                <a:solidFill>
                  <a:srgbClr val="7030A0"/>
                </a:solidFill>
              </a:rPr>
              <a:t> </a:t>
            </a:r>
            <a:r>
              <a:rPr lang="de-DE" altLang="de-DE" sz="2000" dirty="0" err="1">
                <a:solidFill>
                  <a:srgbClr val="7030A0"/>
                </a:solidFill>
              </a:rPr>
              <a:t>of</a:t>
            </a:r>
            <a:r>
              <a:rPr lang="de-DE" altLang="de-DE" sz="2000" dirty="0">
                <a:solidFill>
                  <a:srgbClr val="7030A0"/>
                </a:solidFill>
              </a:rPr>
              <a:t> Internal </a:t>
            </a:r>
            <a:r>
              <a:rPr lang="de-DE" altLang="de-DE" sz="2000" dirty="0" err="1">
                <a:solidFill>
                  <a:srgbClr val="7030A0"/>
                </a:solidFill>
              </a:rPr>
              <a:t>Affairs</a:t>
            </a:r>
            <a:r>
              <a:rPr lang="de-DE" altLang="de-DE" sz="2000" dirty="0">
                <a:solidFill>
                  <a:srgbClr val="7030A0"/>
                </a:solidFill>
              </a:rPr>
              <a:t> </a:t>
            </a:r>
            <a:r>
              <a:rPr lang="de-DE" altLang="de-DE" sz="2000" dirty="0" err="1">
                <a:solidFill>
                  <a:srgbClr val="7030A0"/>
                </a:solidFill>
              </a:rPr>
              <a:t>and</a:t>
            </a:r>
            <a:r>
              <a:rPr lang="de-DE" altLang="de-DE" sz="2000" dirty="0">
                <a:solidFill>
                  <a:srgbClr val="7030A0"/>
                </a:solidFill>
              </a:rPr>
              <a:t> </a:t>
            </a:r>
            <a:r>
              <a:rPr lang="de-DE" altLang="de-DE" sz="2000" dirty="0" err="1">
                <a:solidFill>
                  <a:srgbClr val="7030A0"/>
                </a:solidFill>
              </a:rPr>
              <a:t>Social</a:t>
            </a:r>
            <a:r>
              <a:rPr lang="de-DE" altLang="de-DE" sz="2000" dirty="0">
                <a:solidFill>
                  <a:srgbClr val="7030A0"/>
                </a:solidFill>
              </a:rPr>
              <a:t> Services</a:t>
            </a:r>
          </a:p>
          <a:p>
            <a:pPr marL="0" lvl="0" indent="0">
              <a:spcBef>
                <a:spcPts val="0"/>
              </a:spcBef>
              <a:buNone/>
              <a:defRPr/>
            </a:pPr>
            <a:r>
              <a:rPr lang="de-DE" altLang="de-DE" sz="2000" i="1" dirty="0">
                <a:solidFill>
                  <a:prstClr val="black"/>
                </a:solidFill>
              </a:rPr>
              <a:t>Erfassung: </a:t>
            </a:r>
          </a:p>
          <a:p>
            <a:pPr marL="0" lvl="0" indent="0">
              <a:spcBef>
                <a:spcPts val="0"/>
              </a:spcBef>
              <a:buNone/>
              <a:defRPr/>
            </a:pPr>
            <a:r>
              <a:rPr lang="de-DE" altLang="de-DE" sz="2000" b="1" dirty="0" err="1">
                <a:solidFill>
                  <a:srgbClr val="7030A0"/>
                </a:solidFill>
              </a:rPr>
              <a:t>Vanuta</a:t>
            </a:r>
            <a:r>
              <a:rPr lang="de-DE" altLang="de-DE" sz="2000" b="1" dirty="0">
                <a:solidFill>
                  <a:srgbClr val="7030A0"/>
                </a:solidFill>
              </a:rPr>
              <a:t>. </a:t>
            </a:r>
            <a:r>
              <a:rPr lang="de-DE" altLang="de-DE" sz="2000" b="1" dirty="0" err="1">
                <a:solidFill>
                  <a:srgbClr val="7030A0"/>
                </a:solidFill>
              </a:rPr>
              <a:t>Ministry</a:t>
            </a:r>
            <a:r>
              <a:rPr lang="de-DE" altLang="de-DE" sz="2000" b="1" dirty="0">
                <a:solidFill>
                  <a:srgbClr val="7030A0"/>
                </a:solidFill>
              </a:rPr>
              <a:t> </a:t>
            </a:r>
            <a:r>
              <a:rPr lang="de-DE" altLang="de-DE" sz="2000" b="1" dirty="0" err="1">
                <a:solidFill>
                  <a:srgbClr val="7030A0"/>
                </a:solidFill>
              </a:rPr>
              <a:t>of</a:t>
            </a:r>
            <a:r>
              <a:rPr lang="de-DE" altLang="de-DE" sz="2000" b="1" dirty="0">
                <a:solidFill>
                  <a:srgbClr val="7030A0"/>
                </a:solidFill>
              </a:rPr>
              <a:t> Internal </a:t>
            </a:r>
            <a:r>
              <a:rPr lang="de-DE" altLang="de-DE" sz="2000" b="1" dirty="0" err="1">
                <a:solidFill>
                  <a:srgbClr val="7030A0"/>
                </a:solidFill>
              </a:rPr>
              <a:t>Affairs</a:t>
            </a:r>
            <a:r>
              <a:rPr lang="de-DE" altLang="de-DE" sz="2000" b="1" dirty="0">
                <a:solidFill>
                  <a:srgbClr val="7030A0"/>
                </a:solidFill>
              </a:rPr>
              <a:t> </a:t>
            </a:r>
            <a:r>
              <a:rPr lang="de-DE" altLang="de-DE" sz="2000" b="1" dirty="0" err="1">
                <a:solidFill>
                  <a:srgbClr val="7030A0"/>
                </a:solidFill>
              </a:rPr>
              <a:t>and</a:t>
            </a:r>
            <a:r>
              <a:rPr lang="de-DE" altLang="de-DE" sz="2000" b="1" dirty="0">
                <a:solidFill>
                  <a:srgbClr val="7030A0"/>
                </a:solidFill>
              </a:rPr>
              <a:t> </a:t>
            </a:r>
            <a:r>
              <a:rPr lang="de-DE" altLang="de-DE" sz="2000" b="1" dirty="0" err="1">
                <a:solidFill>
                  <a:srgbClr val="7030A0"/>
                </a:solidFill>
              </a:rPr>
              <a:t>Social</a:t>
            </a:r>
            <a:r>
              <a:rPr lang="de-DE" altLang="de-DE" sz="2000" b="1" dirty="0">
                <a:solidFill>
                  <a:srgbClr val="7030A0"/>
                </a:solidFill>
              </a:rPr>
              <a:t> Services</a:t>
            </a:r>
          </a:p>
          <a:p>
            <a:pPr marL="0" lvl="0" indent="0">
              <a:spcBef>
                <a:spcPts val="0"/>
              </a:spcBef>
              <a:buNone/>
              <a:defRPr/>
            </a:pPr>
            <a:r>
              <a:rPr lang="de-DE" altLang="de-DE" sz="2000" b="1" dirty="0">
                <a:solidFill>
                  <a:prstClr val="black"/>
                </a:solidFill>
              </a:rPr>
              <a:t>PICA:</a:t>
            </a:r>
          </a:p>
          <a:p>
            <a:pPr marL="0" lvl="0" indent="0">
              <a:spcBef>
                <a:spcPts val="0"/>
              </a:spcBef>
              <a:buNone/>
              <a:defRPr/>
            </a:pPr>
            <a:r>
              <a:rPr lang="de-DE" altLang="de-DE" sz="2000" b="1" dirty="0">
                <a:solidFill>
                  <a:prstClr val="black"/>
                </a:solidFill>
              </a:rPr>
              <a:t>110</a:t>
            </a:r>
            <a:r>
              <a:rPr lang="de-DE" altLang="de-DE" sz="2000" dirty="0">
                <a:solidFill>
                  <a:prstClr val="black"/>
                </a:solidFill>
              </a:rPr>
              <a:t> </a:t>
            </a:r>
            <a:r>
              <a:rPr lang="de-DE" altLang="de-DE" sz="2000" b="1" dirty="0" err="1">
                <a:solidFill>
                  <a:srgbClr val="7030A0"/>
                </a:solidFill>
              </a:rPr>
              <a:t>Vanuta</a:t>
            </a:r>
            <a:r>
              <a:rPr lang="de-DE" altLang="de-DE" sz="2000" b="1" dirty="0" err="1">
                <a:solidFill>
                  <a:prstClr val="black"/>
                </a:solidFill>
              </a:rPr>
              <a:t>$b</a:t>
            </a:r>
            <a:r>
              <a:rPr lang="en-US" altLang="de-DE" sz="2000" b="1" dirty="0">
                <a:solidFill>
                  <a:srgbClr val="7030A0"/>
                </a:solidFill>
              </a:rPr>
              <a:t>Ministry of Internal Affairs and Social Services</a:t>
            </a:r>
            <a:endParaRPr lang="de-DE" altLang="de-DE" sz="2000" b="1" dirty="0">
              <a:solidFill>
                <a:srgbClr val="7030A0"/>
              </a:solidFill>
            </a:endParaRP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4.03.04: Normdaten: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7</a:t>
            </a:fld>
            <a:endParaRPr lang="de-DE"/>
          </a:p>
        </p:txBody>
      </p:sp>
    </p:spTree>
    <p:extLst>
      <p:ext uri="{BB962C8B-B14F-4D97-AF65-F5344CB8AC3E}">
        <p14:creationId xmlns:p14="http://schemas.microsoft.com/office/powerpoint/2010/main" val="4137158179"/>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platzhalter 2"/>
          <p:cNvSpPr>
            <a:spLocks noGrp="1"/>
          </p:cNvSpPr>
          <p:nvPr>
            <p:ph type="body" sz="quarter" idx="13"/>
          </p:nvPr>
        </p:nvSpPr>
        <p:spPr/>
        <p:txBody>
          <a:bodyPr wrap="square"/>
          <a:lstStyle/>
          <a:p>
            <a:pPr marL="0" indent="0">
              <a:spcBef>
                <a:spcPts val="0"/>
              </a:spcBef>
              <a:buNone/>
            </a:pPr>
            <a:r>
              <a:rPr lang="de-DE" altLang="de-DE" sz="2000" i="1" dirty="0"/>
              <a:t>Beispiele:</a:t>
            </a:r>
          </a:p>
          <a:p>
            <a:pPr marL="0" indent="0">
              <a:spcBef>
                <a:spcPts val="0"/>
              </a:spcBef>
              <a:buNone/>
            </a:pPr>
            <a:r>
              <a:rPr lang="de-DE" altLang="de-DE" sz="2000" b="1" dirty="0"/>
              <a:t>Fallgruppe </a:t>
            </a:r>
            <a:r>
              <a:rPr lang="de-DE" altLang="de-DE" sz="2000" b="1" dirty="0">
                <a:solidFill>
                  <a:schemeClr val="accent1">
                    <a:lumMod val="75000"/>
                  </a:schemeClr>
                </a:solidFill>
              </a:rPr>
              <a:t>RDA 11.2.2.14.2 </a:t>
            </a:r>
            <a:r>
              <a:rPr lang="de-DE" altLang="de-DE" sz="2000" b="1" dirty="0"/>
              <a:t>(</a:t>
            </a:r>
            <a:r>
              <a:rPr lang="de-DE" altLang="de-DE" sz="2000" b="1" dirty="0">
                <a:hlinkClick r:id="rId3"/>
              </a:rPr>
              <a:t>Begriffsliste</a:t>
            </a:r>
            <a:r>
              <a:rPr lang="de-DE" altLang="de-DE" sz="2000" b="1" dirty="0"/>
              <a:t>)</a:t>
            </a:r>
          </a:p>
          <a:p>
            <a:pPr marL="0" indent="0">
              <a:spcBef>
                <a:spcPts val="0"/>
              </a:spcBef>
              <a:buNone/>
              <a:defRPr/>
            </a:pPr>
            <a:r>
              <a:rPr lang="de-DE" altLang="de-DE" sz="2000" i="1" dirty="0">
                <a:solidFill>
                  <a:prstClr val="black"/>
                </a:solidFill>
              </a:rPr>
              <a:t>Name: </a:t>
            </a:r>
            <a:r>
              <a:rPr lang="de-DE" altLang="de-DE" sz="2000" dirty="0">
                <a:solidFill>
                  <a:srgbClr val="7030A0"/>
                </a:solidFill>
              </a:rPr>
              <a:t>Statistisches Amt</a:t>
            </a:r>
          </a:p>
          <a:p>
            <a:pPr marL="0" indent="0">
              <a:spcBef>
                <a:spcPts val="0"/>
              </a:spcBef>
              <a:buNone/>
              <a:defRPr/>
            </a:pPr>
            <a:r>
              <a:rPr lang="de-DE" altLang="de-DE" sz="2000" dirty="0">
                <a:sym typeface="Wingdings" pitchFamily="2" charset="2"/>
              </a:rPr>
              <a:t> übergeordnete Körperschaft ist nötig</a:t>
            </a:r>
          </a:p>
          <a:p>
            <a:pPr marL="0" lvl="0" indent="0">
              <a:spcBef>
                <a:spcPts val="0"/>
              </a:spcBef>
              <a:spcAft>
                <a:spcPts val="1200"/>
              </a:spcAft>
              <a:buNone/>
              <a:defRPr/>
            </a:pPr>
            <a:r>
              <a:rPr lang="de-DE" altLang="de-DE" sz="2000" i="1" dirty="0">
                <a:solidFill>
                  <a:prstClr val="black"/>
                </a:solidFill>
              </a:rPr>
              <a:t>Erfassung: </a:t>
            </a:r>
            <a:r>
              <a:rPr lang="de-DE" altLang="de-DE" sz="2000" b="1" dirty="0">
                <a:solidFill>
                  <a:srgbClr val="7030A0"/>
                </a:solidFill>
              </a:rPr>
              <a:t>Wien. Statistisches Amt </a:t>
            </a:r>
            <a:endParaRPr lang="de-DE" altLang="de-DE" sz="2000" b="1" dirty="0">
              <a:solidFill>
                <a:prstClr val="black"/>
              </a:solidFill>
            </a:endParaRPr>
          </a:p>
          <a:p>
            <a:pPr marL="0" indent="0">
              <a:spcBef>
                <a:spcPts val="0"/>
              </a:spcBef>
              <a:buNone/>
            </a:pPr>
            <a:r>
              <a:rPr lang="de-DE" altLang="de-DE" sz="2000" b="1" dirty="0"/>
              <a:t>Aber: selbstständige Erfassung nach </a:t>
            </a:r>
            <a:r>
              <a:rPr lang="de-DE" altLang="de-DE" sz="2000" b="1" dirty="0">
                <a:solidFill>
                  <a:schemeClr val="accent1">
                    <a:lumMod val="75000"/>
                  </a:schemeClr>
                </a:solidFill>
              </a:rPr>
              <a:t>RDA 11.2.2.14.2</a:t>
            </a:r>
            <a:r>
              <a:rPr lang="de-DE" altLang="de-DE" sz="2000" b="1" dirty="0"/>
              <a:t>, weil übergeordnete Körperschaft im Namen enthalten ist.</a:t>
            </a:r>
            <a:endParaRPr lang="de-DE" altLang="de-DE" sz="2000" dirty="0"/>
          </a:p>
          <a:p>
            <a:pPr marL="0" indent="0">
              <a:spcBef>
                <a:spcPts val="0"/>
              </a:spcBef>
              <a:spcAft>
                <a:spcPts val="600"/>
              </a:spcAft>
              <a:buNone/>
            </a:pPr>
            <a:r>
              <a:rPr lang="de-DE" altLang="de-DE" sz="2000" dirty="0"/>
              <a:t>	</a:t>
            </a:r>
            <a:r>
              <a:rPr lang="de-DE" altLang="de-DE" sz="2000" b="1" dirty="0">
                <a:solidFill>
                  <a:srgbClr val="7030A0"/>
                </a:solidFill>
              </a:rPr>
              <a:t>U.S. </a:t>
            </a:r>
            <a:r>
              <a:rPr lang="de-DE" altLang="de-DE" sz="2000" b="1" dirty="0" err="1">
                <a:solidFill>
                  <a:srgbClr val="7030A0"/>
                </a:solidFill>
              </a:rPr>
              <a:t>Census</a:t>
            </a:r>
            <a:r>
              <a:rPr lang="de-DE" altLang="de-DE" sz="2000" b="1" dirty="0">
                <a:solidFill>
                  <a:srgbClr val="7030A0"/>
                </a:solidFill>
              </a:rPr>
              <a:t> Bureau </a:t>
            </a:r>
          </a:p>
          <a:p>
            <a:pPr marL="0" indent="0">
              <a:spcBef>
                <a:spcPts val="0"/>
              </a:spcBef>
              <a:spcAft>
                <a:spcPts val="600"/>
              </a:spcAft>
              <a:buNone/>
            </a:pPr>
            <a:r>
              <a:rPr lang="de-DE" altLang="de-DE" sz="2000" b="1" dirty="0">
                <a:solidFill>
                  <a:srgbClr val="7030A0"/>
                </a:solidFill>
              </a:rPr>
              <a:t>	</a:t>
            </a:r>
            <a:r>
              <a:rPr lang="de-DE" sz="2000" b="1" dirty="0">
                <a:solidFill>
                  <a:srgbClr val="7030A0"/>
                </a:solidFill>
              </a:rPr>
              <a:t>Statistisches Amt der Stadt Berlin</a:t>
            </a:r>
          </a:p>
          <a:p>
            <a:pPr marL="0" indent="0">
              <a:spcBef>
                <a:spcPts val="0"/>
              </a:spcBef>
              <a:spcAft>
                <a:spcPts val="600"/>
              </a:spcAft>
              <a:buNone/>
            </a:pPr>
            <a:r>
              <a:rPr lang="de-DE" sz="2000" b="1" dirty="0">
                <a:solidFill>
                  <a:srgbClr val="7030A0"/>
                </a:solidFill>
              </a:rPr>
              <a:t>	Hessisches Statistisches Landesamt</a:t>
            </a:r>
          </a:p>
          <a:p>
            <a:pPr marL="0" indent="0">
              <a:spcBef>
                <a:spcPts val="0"/>
              </a:spcBef>
              <a:spcAft>
                <a:spcPts val="600"/>
              </a:spcAft>
              <a:buNone/>
            </a:pPr>
            <a:r>
              <a:rPr lang="de-DE" altLang="de-DE" sz="2000" b="1" dirty="0">
                <a:solidFill>
                  <a:srgbClr val="7030A0"/>
                </a:solidFill>
              </a:rPr>
              <a:t>	Honolulu </a:t>
            </a:r>
            <a:r>
              <a:rPr lang="de-DE" altLang="de-DE" sz="2000" b="1" dirty="0" err="1">
                <a:solidFill>
                  <a:srgbClr val="7030A0"/>
                </a:solidFill>
              </a:rPr>
              <a:t>Committee</a:t>
            </a:r>
            <a:r>
              <a:rPr lang="de-DE" altLang="de-DE" sz="2000" b="1" dirty="0">
                <a:solidFill>
                  <a:srgbClr val="7030A0"/>
                </a:solidFill>
              </a:rPr>
              <a:t> on </a:t>
            </a:r>
            <a:r>
              <a:rPr lang="de-DE" altLang="de-DE" sz="2000" b="1" dirty="0" err="1">
                <a:solidFill>
                  <a:srgbClr val="7030A0"/>
                </a:solidFill>
              </a:rPr>
              <a:t>Aging</a:t>
            </a:r>
            <a:r>
              <a:rPr lang="de-DE" altLang="de-DE" sz="2000" b="1" dirty="0"/>
              <a:t>           </a:t>
            </a:r>
          </a:p>
          <a:p>
            <a:pPr marL="0" indent="0">
              <a:spcBef>
                <a:spcPts val="0"/>
              </a:spcBef>
              <a:buNone/>
            </a:pPr>
            <a:r>
              <a:rPr lang="de-DE" altLang="de-DE" sz="2000" b="1" dirty="0">
                <a:solidFill>
                  <a:schemeClr val="accent1">
                    <a:lumMod val="75000"/>
                  </a:schemeClr>
                </a:solidFill>
              </a:rPr>
              <a:t>RDA 11.2.2.14 </a:t>
            </a:r>
            <a:r>
              <a:rPr lang="de-DE" altLang="de-DE" sz="2000" dirty="0">
                <a:solidFill>
                  <a:schemeClr val="accent1">
                    <a:lumMod val="75000"/>
                  </a:schemeClr>
                </a:solidFill>
              </a:rPr>
              <a:t>ERL</a:t>
            </a:r>
            <a:r>
              <a:rPr lang="de-DE" altLang="de-DE" sz="2000" dirty="0"/>
              <a:t>: Wird die unselbstständige Namensform als    bevorzugter Name gewählt, wird die selbstständige Form als abweichende Namensform erfasst, sofern sich dadurch ein deutlich anderer Sucheinstieg ergibt.</a:t>
            </a:r>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4.03.04: Normdaten: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8</a:t>
            </a:fld>
            <a:endParaRPr lang="de-DE"/>
          </a:p>
        </p:txBody>
      </p:sp>
      <p:sp>
        <p:nvSpPr>
          <p:cNvPr id="6" name="Titel 5"/>
          <p:cNvSpPr>
            <a:spLocks noGrp="1"/>
          </p:cNvSpPr>
          <p:nvPr>
            <p:ph type="title"/>
          </p:nvPr>
        </p:nvSpPr>
        <p:spPr/>
        <p:txBody>
          <a:bodyPr/>
          <a:lstStyle/>
          <a:p>
            <a:r>
              <a:rPr lang="de-DE" dirty="0">
                <a:ea typeface="Verdana" panose="020B0604030504040204" pitchFamily="34" charset="0"/>
                <a:cs typeface="Verdana" panose="020B0604030504040204" pitchFamily="34" charset="0"/>
              </a:rPr>
              <a:t>Beispiele</a:t>
            </a:r>
            <a:endParaRPr lang="de-DE" dirty="0"/>
          </a:p>
        </p:txBody>
      </p:sp>
    </p:spTree>
    <p:extLst>
      <p:ext uri="{BB962C8B-B14F-4D97-AF65-F5344CB8AC3E}">
        <p14:creationId xmlns:p14="http://schemas.microsoft.com/office/powerpoint/2010/main" val="289062894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dirty="0">
                <a:ea typeface="Verdana" panose="020B0604030504040204" pitchFamily="34" charset="0"/>
                <a:cs typeface="Verdana" panose="020B0604030504040204" pitchFamily="34" charset="0"/>
              </a:rPr>
              <a:t>Streitkräfte</a:t>
            </a:r>
            <a:endParaRPr lang="de-DE" dirty="0"/>
          </a:p>
        </p:txBody>
      </p:sp>
      <p:sp>
        <p:nvSpPr>
          <p:cNvPr id="3" name="Textplatzhalter 2"/>
          <p:cNvSpPr>
            <a:spLocks noGrp="1"/>
          </p:cNvSpPr>
          <p:nvPr>
            <p:ph type="body" sz="quarter" idx="13"/>
          </p:nvPr>
        </p:nvSpPr>
        <p:spPr/>
        <p:txBody>
          <a:bodyPr wrap="square"/>
          <a:lstStyle/>
          <a:p>
            <a:pPr marL="0" indent="0">
              <a:spcBef>
                <a:spcPts val="0"/>
              </a:spcBef>
              <a:buNone/>
            </a:pPr>
            <a:r>
              <a:rPr lang="de-DE" sz="2000" b="1" dirty="0">
                <a:solidFill>
                  <a:schemeClr val="accent1">
                    <a:lumMod val="75000"/>
                  </a:schemeClr>
                </a:solidFill>
                <a:ea typeface="Verdana" panose="020B0604030504040204" pitchFamily="34" charset="0"/>
                <a:cs typeface="Verdana" panose="020B0604030504040204" pitchFamily="34" charset="0"/>
              </a:rPr>
              <a:t>RDA</a:t>
            </a:r>
            <a:r>
              <a:rPr lang="de-DE" altLang="de-DE" sz="2000" dirty="0">
                <a:solidFill>
                  <a:schemeClr val="accent1">
                    <a:lumMod val="75000"/>
                  </a:schemeClr>
                </a:solidFill>
                <a:hlinkClick r:id="rId3"/>
              </a:rPr>
              <a:t> </a:t>
            </a:r>
            <a:r>
              <a:rPr lang="de-DE" altLang="de-DE" sz="2000" b="1" dirty="0">
                <a:hlinkClick r:id="rId3"/>
              </a:rPr>
              <a:t>11.2.2.22</a:t>
            </a:r>
            <a:endParaRPr lang="de-DE" altLang="de-DE" sz="2000" dirty="0"/>
          </a:p>
          <a:p>
            <a:pPr>
              <a:spcBef>
                <a:spcPts val="0"/>
              </a:spcBef>
            </a:pPr>
            <a:r>
              <a:rPr lang="de-DE" altLang="de-DE" sz="2000" dirty="0"/>
              <a:t>Militärische Körperschaften werden in solche auf nationalem Level und unterhalb des nationalen Levels unterschieden </a:t>
            </a:r>
            <a:r>
              <a:rPr lang="de-DE" altLang="de-DE" sz="2000" b="1" dirty="0">
                <a:solidFill>
                  <a:schemeClr val="accent1">
                    <a:lumMod val="75000"/>
                  </a:schemeClr>
                </a:solidFill>
              </a:rPr>
              <a:t>RDA</a:t>
            </a:r>
            <a:r>
              <a:rPr lang="de-DE" altLang="de-DE" sz="2000" b="1" dirty="0"/>
              <a:t> </a:t>
            </a:r>
            <a:r>
              <a:rPr lang="de-DE" altLang="de-DE" sz="2000" b="1" dirty="0">
                <a:hlinkClick r:id="rId3"/>
              </a:rPr>
              <a:t>11.2.2.22</a:t>
            </a:r>
            <a:r>
              <a:rPr lang="de-DE" altLang="de-DE" sz="2000" dirty="0"/>
              <a:t>.</a:t>
            </a:r>
          </a:p>
          <a:p>
            <a:pPr marL="0" indent="0">
              <a:spcBef>
                <a:spcPts val="0"/>
              </a:spcBef>
              <a:buNone/>
            </a:pPr>
            <a:endParaRPr lang="de-DE" altLang="de-DE" sz="2000" dirty="0"/>
          </a:p>
          <a:p>
            <a:pPr>
              <a:spcBef>
                <a:spcPts val="0"/>
              </a:spcBef>
            </a:pPr>
            <a:r>
              <a:rPr lang="de-DE" altLang="de-DE" sz="2000" dirty="0"/>
              <a:t>Die Waffengattungen der Streitkräfte eines Staates werden als Unterabteilung der Gebietskörperschaft erfasst. </a:t>
            </a:r>
          </a:p>
          <a:p>
            <a:pPr marL="0" indent="0">
              <a:spcBef>
                <a:spcPts val="0"/>
              </a:spcBef>
              <a:buNone/>
            </a:pPr>
            <a:endParaRPr lang="de-DE" altLang="de-DE" sz="2000" dirty="0"/>
          </a:p>
          <a:p>
            <a:pPr>
              <a:spcBef>
                <a:spcPts val="0"/>
              </a:spcBef>
              <a:buNone/>
            </a:pPr>
            <a:r>
              <a:rPr lang="de-DE" altLang="de-DE" sz="2000" dirty="0"/>
              <a:t>	Der Name der Gebietskörperschaft in substantivischer Form wird bei der Erfassung als Unterabteilung weggelassen, außer wenn das Weglassen zu unerwünschten Verzerrungen führen würde </a:t>
            </a:r>
            <a:r>
              <a:rPr lang="de-DE" altLang="de-DE" sz="2000" b="1" dirty="0">
                <a:solidFill>
                  <a:schemeClr val="accent1">
                    <a:lumMod val="75000"/>
                  </a:schemeClr>
                </a:solidFill>
              </a:rPr>
              <a:t>RDA</a:t>
            </a:r>
            <a:r>
              <a:rPr lang="de-DE" altLang="de-DE" sz="2000" b="1" dirty="0"/>
              <a:t> </a:t>
            </a:r>
            <a:r>
              <a:rPr lang="de-DE" altLang="de-DE" sz="2000" b="1" dirty="0">
                <a:hlinkClick r:id="rId4"/>
              </a:rPr>
              <a:t>11.2.2.22.1</a:t>
            </a:r>
            <a:r>
              <a:rPr lang="de-DE" altLang="de-DE" sz="2000" dirty="0"/>
              <a:t>.</a:t>
            </a:r>
          </a:p>
          <a:p>
            <a:pPr>
              <a:spcBef>
                <a:spcPts val="0"/>
              </a:spcBef>
              <a:buNone/>
            </a:pPr>
            <a:endParaRPr lang="de-DE" altLang="de-DE" sz="2000" dirty="0"/>
          </a:p>
          <a:p>
            <a:pPr lvl="0">
              <a:spcBef>
                <a:spcPts val="0"/>
              </a:spcBef>
              <a:buNone/>
            </a:pPr>
            <a:r>
              <a:rPr lang="de-DE" altLang="de-DE" sz="2000" dirty="0"/>
              <a:t>								</a:t>
            </a:r>
            <a:r>
              <a:rPr lang="de-DE" sz="2000" dirty="0">
                <a:solidFill>
                  <a:prstClr val="black"/>
                </a:solidFill>
                <a:hlinkClick r:id="rId5"/>
              </a:rPr>
              <a:t>EH-K-25</a:t>
            </a:r>
            <a:endParaRPr lang="de-DE" sz="2000" dirty="0">
              <a:solidFill>
                <a:prstClr val="black"/>
              </a:solidFill>
            </a:endParaRPr>
          </a:p>
          <a:p>
            <a:pPr lvl="0">
              <a:spcBef>
                <a:spcPts val="0"/>
              </a:spcBef>
              <a:buNone/>
            </a:pPr>
            <a:r>
              <a:rPr lang="de-DE" altLang="de-DE" sz="2000" i="1" dirty="0">
                <a:solidFill>
                  <a:prstClr val="black"/>
                </a:solidFill>
              </a:rPr>
              <a:t>Hinweis: </a:t>
            </a:r>
            <a:br>
              <a:rPr lang="de-DE" altLang="de-DE" sz="2000" i="1" dirty="0">
                <a:solidFill>
                  <a:prstClr val="black"/>
                </a:solidFill>
              </a:rPr>
            </a:br>
            <a:r>
              <a:rPr lang="de-DE" altLang="de-DE" sz="2000" i="1" dirty="0">
                <a:solidFill>
                  <a:prstClr val="black"/>
                </a:solidFill>
              </a:rPr>
              <a:t>Freiwilligen-Verbände sind keine offiziellen Streitkräfte; für sie gelten die allgemeinen Regeln, siehe </a:t>
            </a:r>
            <a:r>
              <a:rPr lang="de-DE" altLang="de-DE" sz="2000" i="1" dirty="0">
                <a:solidFill>
                  <a:prstClr val="black"/>
                </a:solidFill>
                <a:hlinkClick r:id="rId6"/>
              </a:rPr>
              <a:t>EH-K-26</a:t>
            </a:r>
            <a:r>
              <a:rPr lang="de-DE" altLang="de-DE" sz="2000" i="1" dirty="0">
                <a:solidFill>
                  <a:prstClr val="black"/>
                </a:solidFill>
              </a:rPr>
              <a:t>.</a:t>
            </a:r>
            <a:endParaRPr lang="de-DE" altLang="de-DE" sz="2000" i="1" dirty="0"/>
          </a:p>
        </p:txBody>
      </p:sp>
      <p:sp>
        <p:nvSpPr>
          <p:cNvPr id="4" name="Fußzeilenplatzhalter 3"/>
          <p:cNvSpPr>
            <a:spLocks noGrp="1"/>
          </p:cNvSpPr>
          <p:nvPr>
            <p:ph type="ftr" sz="quarter" idx="14"/>
          </p:nvPr>
        </p:nvSpPr>
        <p:spPr>
          <a:xfrm>
            <a:off x="467544" y="6376243"/>
            <a:ext cx="7632848" cy="365125"/>
          </a:xfrm>
        </p:spPr>
        <p:txBody>
          <a:bodyPr/>
          <a:lstStyle/>
          <a:p>
            <a:r>
              <a:rPr lang="de-DE" smtClean="0"/>
              <a:t>Auf der Grundlage der Schulungsunterlagen der AG RDA - Modul 4.03.04: Normdaten: Körperschaften | Stand: Oktober 2017 | CC BY-NC-SA</a:t>
            </a:r>
            <a:endParaRPr lang="de-DE" dirty="0"/>
          </a:p>
        </p:txBody>
      </p:sp>
      <p:sp>
        <p:nvSpPr>
          <p:cNvPr id="5" name="Foliennummernplatzhalter 4"/>
          <p:cNvSpPr>
            <a:spLocks noGrp="1"/>
          </p:cNvSpPr>
          <p:nvPr>
            <p:ph type="sldNum" sz="quarter" idx="4"/>
          </p:nvPr>
        </p:nvSpPr>
        <p:spPr/>
        <p:txBody>
          <a:bodyPr/>
          <a:lstStyle/>
          <a:p>
            <a:fld id="{8A6690F1-7CA1-4166-A522-500460961984}" type="slidenum">
              <a:rPr lang="de-DE" smtClean="0"/>
              <a:pPr/>
              <a:t>9</a:t>
            </a:fld>
            <a:endParaRPr lang="de-DE"/>
          </a:p>
        </p:txBody>
      </p:sp>
    </p:spTree>
    <p:extLst>
      <p:ext uri="{BB962C8B-B14F-4D97-AF65-F5344CB8AC3E}">
        <p14:creationId xmlns:p14="http://schemas.microsoft.com/office/powerpoint/2010/main" val="1334499453"/>
      </p:ext>
    </p:extLst>
  </p:cSld>
  <p:clrMapOvr>
    <a:masterClrMapping/>
  </p:clrMapOvr>
  <p:timing>
    <p:tnLst>
      <p:par>
        <p:cTn id="1" dur="indefinite" restart="never" nodeType="tmRoot"/>
      </p:par>
    </p:tnLst>
  </p:timing>
</p:sld>
</file>

<file path=ppt/theme/theme1.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txDef>
      <a:spPr>
        <a:solidFill>
          <a:schemeClr val="bg1"/>
        </a:solidFill>
        <a:ln>
          <a:solidFill>
            <a:schemeClr val="tx1"/>
          </a:solidFill>
        </a:ln>
      </a:spPr>
      <a:bodyPr wrap="square" rtlCol="0">
        <a:spAutoFit/>
      </a:bodyPr>
      <a:lstStyle>
        <a:defPPr>
          <a:defRPr dirty="0" smtClean="0">
            <a:latin typeface="Verdana" panose="020B0604030504040204" pitchFamily="34" charset="0"/>
            <a:ea typeface="Verdana" panose="020B0604030504040204" pitchFamily="34" charset="0"/>
            <a:cs typeface="Verdana" panose="020B0604030504040204" pitchFamily="34" charset="0"/>
          </a:defRPr>
        </a:defPPr>
      </a:lstStyle>
    </a:txDef>
  </a:objectDefaults>
  <a:extraClrSchemeLst/>
</a:theme>
</file>

<file path=ppt/theme/theme2.xml><?xml version="1.0" encoding="utf-8"?>
<a:theme xmlns:a="http://schemas.openxmlformats.org/drawingml/2006/main" name="Larissa">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0</TotalTime>
  <Words>1660</Words>
  <Application>Microsoft Office PowerPoint</Application>
  <PresentationFormat>Bildschirmpräsentation (4:3)</PresentationFormat>
  <Paragraphs>264</Paragraphs>
  <Slides>17</Slides>
  <Notes>17</Notes>
  <HiddenSlides>0</HiddenSlides>
  <MMClips>0</MMClips>
  <ScaleCrop>false</ScaleCrop>
  <HeadingPairs>
    <vt:vector size="4" baseType="variant">
      <vt:variant>
        <vt:lpstr>Design</vt:lpstr>
      </vt:variant>
      <vt:variant>
        <vt:i4>1</vt:i4>
      </vt:variant>
      <vt:variant>
        <vt:lpstr>Folientitel</vt:lpstr>
      </vt:variant>
      <vt:variant>
        <vt:i4>17</vt:i4>
      </vt:variant>
    </vt:vector>
  </HeadingPairs>
  <TitlesOfParts>
    <vt:vector size="18" baseType="lpstr">
      <vt:lpstr>Larissa</vt:lpstr>
      <vt:lpstr>Schulungsunterlagen der AG RDA</vt:lpstr>
      <vt:lpstr>PowerPoint-Präsentation</vt:lpstr>
      <vt:lpstr>RDA-Elemente dieser Präsentation</vt:lpstr>
      <vt:lpstr>Allgemeines</vt:lpstr>
      <vt:lpstr>Spitzenorgane</vt:lpstr>
      <vt:lpstr>RDA-Elemente für bestimmte Gruppen</vt:lpstr>
      <vt:lpstr>Beispiele</vt:lpstr>
      <vt:lpstr>Beispiele</vt:lpstr>
      <vt:lpstr>Streitkräfte</vt:lpstr>
      <vt:lpstr>Streitkräfte</vt:lpstr>
      <vt:lpstr>Streitkräfte</vt:lpstr>
      <vt:lpstr>Botschaften und Konsulate</vt:lpstr>
      <vt:lpstr>Delegationen</vt:lpstr>
      <vt:lpstr>Staats- und Regierungsbeamte</vt:lpstr>
      <vt:lpstr>Religiöse Würdenträger</vt:lpstr>
      <vt:lpstr>Gesetzgebende Körperschaften</vt:lpstr>
      <vt:lpstr>Gerichte</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Schulungsunterlagen der AG RDA</dc:title>
  <dc:creator>Bufalino, Cinzia</dc:creator>
  <cp:lastModifiedBy>thuencher</cp:lastModifiedBy>
  <cp:revision>20</cp:revision>
  <dcterms:created xsi:type="dcterms:W3CDTF">2014-02-18T07:01:40Z</dcterms:created>
  <dcterms:modified xsi:type="dcterms:W3CDTF">2017-10-25T14:00:49Z</dcterms:modified>
</cp:coreProperties>
</file>