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21"/>
  </p:notesMasterIdLst>
  <p:handoutMasterIdLst>
    <p:handoutMasterId r:id="rId22"/>
  </p:handoutMasterIdLst>
  <p:sldIdLst>
    <p:sldId id="491" r:id="rId2"/>
    <p:sldId id="490" r:id="rId3"/>
    <p:sldId id="483" r:id="rId4"/>
    <p:sldId id="467" r:id="rId5"/>
    <p:sldId id="468" r:id="rId6"/>
    <p:sldId id="469" r:id="rId7"/>
    <p:sldId id="492" r:id="rId8"/>
    <p:sldId id="471" r:id="rId9"/>
    <p:sldId id="472" r:id="rId10"/>
    <p:sldId id="494" r:id="rId11"/>
    <p:sldId id="495" r:id="rId12"/>
    <p:sldId id="496" r:id="rId13"/>
    <p:sldId id="499" r:id="rId14"/>
    <p:sldId id="500" r:id="rId15"/>
    <p:sldId id="476" r:id="rId16"/>
    <p:sldId id="477" r:id="rId17"/>
    <p:sldId id="478" r:id="rId18"/>
    <p:sldId id="479" r:id="rId19"/>
    <p:sldId id="480" r:id="rId20"/>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9" autoAdjust="0"/>
    <p:restoredTop sz="89467" autoAdjust="0"/>
  </p:normalViewPr>
  <p:slideViewPr>
    <p:cSldViewPr>
      <p:cViewPr>
        <p:scale>
          <a:sx n="90" d="100"/>
          <a:sy n="90" d="100"/>
        </p:scale>
        <p:origin x="-2148" y="-198"/>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20.10.2017</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20.10.2017</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8374" indent="-287836" eaLnBrk="0" hangingPunct="0">
              <a:spcBef>
                <a:spcPct val="30000"/>
              </a:spcBef>
              <a:defRPr sz="1200">
                <a:solidFill>
                  <a:schemeClr val="tx1"/>
                </a:solidFill>
                <a:latin typeface="Calibri" pitchFamily="34" charset="0"/>
              </a:defRPr>
            </a:lvl2pPr>
            <a:lvl3pPr marL="1151344" indent="-230269" eaLnBrk="0" hangingPunct="0">
              <a:spcBef>
                <a:spcPct val="30000"/>
              </a:spcBef>
              <a:defRPr sz="1200">
                <a:solidFill>
                  <a:schemeClr val="tx1"/>
                </a:solidFill>
                <a:latin typeface="Calibri" pitchFamily="34" charset="0"/>
              </a:defRPr>
            </a:lvl3pPr>
            <a:lvl4pPr marL="1611881" indent="-230269" eaLnBrk="0" hangingPunct="0">
              <a:spcBef>
                <a:spcPct val="30000"/>
              </a:spcBef>
              <a:defRPr sz="1200">
                <a:solidFill>
                  <a:schemeClr val="tx1"/>
                </a:solidFill>
                <a:latin typeface="Calibri" pitchFamily="34" charset="0"/>
              </a:defRPr>
            </a:lvl4pPr>
            <a:lvl5pPr marL="2072419" indent="-230269" eaLnBrk="0" hangingPunct="0">
              <a:spcBef>
                <a:spcPct val="30000"/>
              </a:spcBef>
              <a:defRPr sz="1200">
                <a:solidFill>
                  <a:schemeClr val="tx1"/>
                </a:solidFill>
                <a:latin typeface="Calibri" pitchFamily="34" charset="0"/>
              </a:defRPr>
            </a:lvl5pPr>
            <a:lvl6pPr marL="2532957" indent="-230269" eaLnBrk="0" fontAlgn="base" hangingPunct="0">
              <a:spcBef>
                <a:spcPct val="30000"/>
              </a:spcBef>
              <a:spcAft>
                <a:spcPct val="0"/>
              </a:spcAft>
              <a:defRPr sz="1200">
                <a:solidFill>
                  <a:schemeClr val="tx1"/>
                </a:solidFill>
                <a:latin typeface="Calibri" pitchFamily="34" charset="0"/>
              </a:defRPr>
            </a:lvl6pPr>
            <a:lvl7pPr marL="2993494" indent="-230269" eaLnBrk="0" fontAlgn="base" hangingPunct="0">
              <a:spcBef>
                <a:spcPct val="30000"/>
              </a:spcBef>
              <a:spcAft>
                <a:spcPct val="0"/>
              </a:spcAft>
              <a:defRPr sz="1200">
                <a:solidFill>
                  <a:schemeClr val="tx1"/>
                </a:solidFill>
                <a:latin typeface="Calibri" pitchFamily="34" charset="0"/>
              </a:defRPr>
            </a:lvl7pPr>
            <a:lvl8pPr marL="3454032" indent="-230269" eaLnBrk="0" fontAlgn="base" hangingPunct="0">
              <a:spcBef>
                <a:spcPct val="30000"/>
              </a:spcBef>
              <a:spcAft>
                <a:spcPct val="0"/>
              </a:spcAft>
              <a:defRPr sz="1200">
                <a:solidFill>
                  <a:schemeClr val="tx1"/>
                </a:solidFill>
                <a:latin typeface="Calibri" pitchFamily="34" charset="0"/>
              </a:defRPr>
            </a:lvl8pPr>
            <a:lvl9pPr marL="3914569" indent="-23026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Bestimmung, ob selbstständig oder unselbstständig zu erfassen:</a:t>
            </a: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1. </a:t>
            </a:r>
            <a:r>
              <a:rPr lang="de-AT" sz="900" dirty="0" smtClean="0">
                <a:latin typeface="Verdana" panose="020B0604030504040204" pitchFamily="34" charset="0"/>
                <a:ea typeface="Verdana" panose="020B0604030504040204" pitchFamily="34" charset="0"/>
                <a:cs typeface="Verdana" panose="020B0604030504040204" pitchFamily="34" charset="0"/>
              </a:rPr>
              <a:t>Gehören die untergeordneten Körperschaften zu den Spezialfällen von </a:t>
            </a:r>
            <a:br>
              <a:rPr lang="de-AT" sz="900" dirty="0" smtClean="0">
                <a:latin typeface="Verdana" panose="020B0604030504040204" pitchFamily="34" charset="0"/>
                <a:ea typeface="Verdana" panose="020B0604030504040204" pitchFamily="34" charset="0"/>
                <a:cs typeface="Verdana" panose="020B0604030504040204" pitchFamily="34" charset="0"/>
              </a:rPr>
            </a:br>
            <a:r>
              <a:rPr lang="de-AT" sz="900" dirty="0" smtClean="0">
                <a:latin typeface="Verdana" panose="020B0604030504040204" pitchFamily="34" charset="0"/>
                <a:ea typeface="Verdana" panose="020B0604030504040204" pitchFamily="34" charset="0"/>
                <a:cs typeface="Verdana" panose="020B0604030504040204" pitchFamily="34" charset="0"/>
              </a:rPr>
              <a:t>RDA 11.2.2.14.1-11.2.2.14.8?</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Am schwierigsten sind die beiden ersten Fälle: RDA 11.2.2.14.1 und </a:t>
            </a:r>
            <a:br>
              <a:rPr lang="de-AT" sz="900" dirty="0" smtClean="0">
                <a:latin typeface="Verdana" panose="020B0604030504040204" pitchFamily="34" charset="0"/>
                <a:ea typeface="Verdana" panose="020B0604030504040204" pitchFamily="34" charset="0"/>
                <a:cs typeface="Verdana" panose="020B0604030504040204" pitchFamily="34" charset="0"/>
              </a:rPr>
            </a:br>
            <a:r>
              <a:rPr lang="de-AT" sz="900" dirty="0" smtClean="0">
                <a:latin typeface="Verdana" panose="020B0604030504040204" pitchFamily="34" charset="0"/>
                <a:ea typeface="Verdana" panose="020B0604030504040204" pitchFamily="34" charset="0"/>
                <a:cs typeface="Verdana" panose="020B0604030504040204" pitchFamily="34" charset="0"/>
              </a:rPr>
              <a:t>RDA 11.2.2.14.2:</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2. </a:t>
            </a:r>
            <a:r>
              <a:rPr lang="de-AT" sz="900" dirty="0" smtClean="0">
                <a:latin typeface="Verdana" panose="020B0604030504040204" pitchFamily="34" charset="0"/>
                <a:ea typeface="Verdana" panose="020B0604030504040204" pitchFamily="34" charset="0"/>
                <a:cs typeface="Verdana" panose="020B0604030504040204" pitchFamily="34" charset="0"/>
              </a:rPr>
              <a:t>Wenn Fall RDA 11.2.2.14.1 zutrifft: immer unselbstständig zu erfassen.</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Der Begriff „Amt“ gehört nicht zu RDA 11.2.2.14.1, aber „Abteilung“ gehört dazu:</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Beispiel für RDA 11.2.2.14.1:</a:t>
            </a:r>
          </a:p>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Name:</a:t>
            </a:r>
            <a:r>
              <a:rPr lang="de-AT" sz="900" dirty="0" smtClean="0">
                <a:latin typeface="Verdana" panose="020B0604030504040204" pitchFamily="34" charset="0"/>
                <a:ea typeface="Verdana" panose="020B0604030504040204" pitchFamily="34" charset="0"/>
                <a:cs typeface="Verdana" panose="020B0604030504040204" pitchFamily="34" charset="0"/>
              </a:rPr>
              <a:t> Abteilung Landwirtschaft und Gartenbau der Stadt Hamburg</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„Abteilung“ eindeutiger Begriff dafür, dass die Körperschaft Teil einer anderen ist:</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d.h.:</a:t>
            </a:r>
          </a:p>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Erfassung</a:t>
            </a:r>
            <a:r>
              <a:rPr lang="de-AT" sz="900" dirty="0" smtClean="0">
                <a:latin typeface="Verdana" panose="020B0604030504040204" pitchFamily="34" charset="0"/>
                <a:ea typeface="Verdana" panose="020B0604030504040204" pitchFamily="34" charset="0"/>
                <a:cs typeface="Verdana" panose="020B0604030504040204" pitchFamily="34" charset="0"/>
              </a:rPr>
              <a:t>: Hamburg. Abteilung Landwirtschaft und Gartenbau </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(nach RDA 11.2.2.14 wird „der Stadt Hamburg“, da substantivisch, aus dem Namen der untergeordneten Körperschaft herausgelöst.)</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3. </a:t>
            </a:r>
            <a:r>
              <a:rPr lang="de-AT" sz="900" dirty="0" smtClean="0">
                <a:latin typeface="Verdana" panose="020B0604030504040204" pitchFamily="34" charset="0"/>
                <a:ea typeface="Verdana" panose="020B0604030504040204" pitchFamily="34" charset="0"/>
                <a:cs typeface="Verdana" panose="020B0604030504040204" pitchFamily="34" charset="0"/>
              </a:rPr>
              <a:t>Wenn Fall RDA 11.2.2.14.2 zutrifft, nur dann unselbstständig erfassen, wenn der Name der übergeordneten Körperschaft zur Identifizierung gebraucht wird. „Amt“ gehört zu RDA 11.2.2.14.2; im vorliegenden Fall steht der Name für sich selbst und braucht die übergeordnete Körperschaft nicht; also selbstständige Erfassung.</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21075">
              <a:defRPr/>
            </a:pP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Der Name der Überordnung ist hier im Namen der Unterordnung enthalten. Aber nicht alle statistischen Landesämter werden selbstständig erfasst, sondern nur die, in deren Namen die Überordnung (in irgendeiner Form, also z.B. auch adjektivisch = </a:t>
            </a:r>
            <a:r>
              <a:rPr lang="de-AT" sz="9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implied</a:t>
            </a: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enthalten ist. </a:t>
            </a:r>
          </a:p>
          <a:p>
            <a:pPr defTabSz="921075">
              <a:defRPr/>
            </a:pP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Beispiele für andere Namensvariationen:</a:t>
            </a:r>
          </a:p>
          <a:p>
            <a:pPr defTabSz="921075">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Hessisches Statistisches Landesamt</a:t>
            </a:r>
          </a:p>
          <a:p>
            <a:pPr defTabSz="917207">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Hessisches Statistisches Landesamt)</a:t>
            </a:r>
          </a:p>
          <a:p>
            <a:pPr defTabSz="921075">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Nicht: Hessen. Hessisches Statistisches Landesamt</a:t>
            </a:r>
          </a:p>
          <a:p>
            <a:pPr defTabSz="917207">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Nicht: Hessen. Statistisches Landesamt</a:t>
            </a: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unselbstständiger Namensbildung werden die Zwischenstufen in der Hierarchie üblicherweise übergangen, sofern es nicht zu Unklarheiten oder Verwechslungen führt. Bei mehrstufig untergeordneten Körperschaften wird von der Form mit allen Unterordnungen verwiesen</a:t>
            </a:r>
            <a:endParaRPr lang="de-AT" sz="9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Achtung: im RDA-Toolkit  folgen die übrigen Beispiele bei RDA 11.2.2.17 den Spezialregeln zur Erfassung von geografischen Namen in Normdaten gemäß  RDA 11.3.1.3 und Anhang B.11; allerdings ist der Anhang B.11 in der Diskussion und ebenso die Bildung von geografischen Namen insgesamt. In der GND wird der geografische Name als Zusatz immer analog den üblichen Regeln zu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erfasst,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Also statt „(Mo.)“ „Missouri“, vgl. Beispiel in RDA 11.2.2.17:</a:t>
            </a:r>
          </a:p>
          <a:p>
            <a:r>
              <a:rPr lang="en-GB" sz="900" dirty="0" smtClean="0">
                <a:latin typeface="Verdana" panose="020B0604030504040204" pitchFamily="34" charset="0"/>
                <a:ea typeface="Verdana" panose="020B0604030504040204" pitchFamily="34" charset="0"/>
                <a:cs typeface="Verdana" panose="020B0604030504040204" pitchFamily="34" charset="0"/>
              </a:rPr>
              <a:t>Democratic Party (Mo.). State Committee </a:t>
            </a:r>
          </a:p>
          <a:p>
            <a:r>
              <a:rPr lang="en-GB" sz="900" i="1" dirty="0" smtClean="0">
                <a:latin typeface="Verdana" panose="020B0604030504040204" pitchFamily="34" charset="0"/>
                <a:ea typeface="Verdana" panose="020B0604030504040204" pitchFamily="34" charset="0"/>
                <a:cs typeface="Verdana" panose="020B0604030504040204" pitchFamily="34" charset="0"/>
              </a:rPr>
              <a:t>Name:</a:t>
            </a:r>
            <a:r>
              <a:rPr lang="en-GB" sz="900" dirty="0" smtClean="0">
                <a:latin typeface="Verdana" panose="020B0604030504040204" pitchFamily="34" charset="0"/>
                <a:ea typeface="Verdana" panose="020B0604030504040204" pitchFamily="34" charset="0"/>
                <a:cs typeface="Verdana" panose="020B0604030504040204" pitchFamily="34" charset="0"/>
              </a:rPr>
              <a:t> Missouri Democratic State Committee </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Nach GND: </a:t>
            </a:r>
            <a:r>
              <a:rPr lang="en-GB" sz="900" b="1" dirty="0" smtClean="0">
                <a:latin typeface="Verdana" panose="020B0604030504040204" pitchFamily="34" charset="0"/>
                <a:ea typeface="Verdana" panose="020B0604030504040204" pitchFamily="34" charset="0"/>
                <a:cs typeface="Verdana" panose="020B0604030504040204" pitchFamily="34" charset="0"/>
              </a:rPr>
              <a:t>110</a:t>
            </a:r>
            <a:r>
              <a:rPr lang="en-GB" sz="900" dirty="0" smtClean="0">
                <a:latin typeface="Verdana" panose="020B0604030504040204" pitchFamily="34" charset="0"/>
                <a:ea typeface="Verdana" panose="020B0604030504040204" pitchFamily="34" charset="0"/>
                <a:cs typeface="Verdana" panose="020B0604030504040204" pitchFamily="34" charset="0"/>
              </a:rPr>
              <a:t> Democratic </a:t>
            </a:r>
            <a:r>
              <a:rPr lang="en-GB" sz="900" dirty="0" err="1" smtClean="0">
                <a:latin typeface="Verdana" panose="020B0604030504040204" pitchFamily="34" charset="0"/>
                <a:ea typeface="Verdana" panose="020B0604030504040204" pitchFamily="34" charset="0"/>
                <a:cs typeface="Verdana" panose="020B0604030504040204" pitchFamily="34" charset="0"/>
              </a:rPr>
              <a:t>Party</a:t>
            </a:r>
            <a:r>
              <a:rPr lang="en-GB" sz="900" b="1" dirty="0" err="1" smtClean="0">
                <a:latin typeface="Verdana" panose="020B0604030504040204" pitchFamily="34" charset="0"/>
                <a:ea typeface="Verdana" panose="020B0604030504040204" pitchFamily="34" charset="0"/>
                <a:cs typeface="Verdana" panose="020B0604030504040204" pitchFamily="34" charset="0"/>
              </a:rPr>
              <a:t>$g</a:t>
            </a:r>
            <a:r>
              <a:rPr lang="en-GB" sz="900" dirty="0" err="1" smtClean="0">
                <a:latin typeface="Verdana" panose="020B0604030504040204" pitchFamily="34" charset="0"/>
                <a:ea typeface="Verdana" panose="020B0604030504040204" pitchFamily="34" charset="0"/>
                <a:cs typeface="Verdana" panose="020B0604030504040204" pitchFamily="34" charset="0"/>
              </a:rPr>
              <a:t>Missouri</a:t>
            </a:r>
            <a:r>
              <a:rPr lang="en-GB" sz="900" b="1" dirty="0" err="1" smtClean="0">
                <a:latin typeface="Verdana" panose="020B0604030504040204" pitchFamily="34" charset="0"/>
                <a:ea typeface="Verdana" panose="020B0604030504040204" pitchFamily="34" charset="0"/>
                <a:cs typeface="Verdana" panose="020B0604030504040204" pitchFamily="34" charset="0"/>
              </a:rPr>
              <a:t>$b</a:t>
            </a:r>
            <a:r>
              <a:rPr lang="en-GB" sz="900" dirty="0" err="1" smtClean="0">
                <a:latin typeface="Verdana" panose="020B0604030504040204" pitchFamily="34" charset="0"/>
                <a:ea typeface="Verdana" panose="020B0604030504040204" pitchFamily="34" charset="0"/>
                <a:cs typeface="Verdana" panose="020B0604030504040204" pitchFamily="34" charset="0"/>
              </a:rPr>
              <a:t>State</a:t>
            </a:r>
            <a:r>
              <a:rPr lang="en-GB" sz="900" dirty="0" smtClean="0">
                <a:latin typeface="Verdana" panose="020B0604030504040204" pitchFamily="34" charset="0"/>
                <a:ea typeface="Verdana" panose="020B0604030504040204" pitchFamily="34" charset="0"/>
                <a:cs typeface="Verdana" panose="020B0604030504040204" pitchFamily="34" charset="0"/>
              </a:rPr>
              <a:t> Committee</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itchFamily="34" charset="0"/>
              <a:buNone/>
            </a:pPr>
            <a:r>
              <a:rPr lang="de-DE" sz="900" dirty="0" smtClean="0">
                <a:latin typeface="Verdana" panose="020B0604030504040204" pitchFamily="34" charset="0"/>
                <a:ea typeface="Verdana" panose="020B0604030504040204" pitchFamily="34" charset="0"/>
                <a:cs typeface="Verdana" panose="020B0604030504040204" pitchFamily="34" charset="0"/>
              </a:rPr>
              <a:t>ERL zu </a:t>
            </a:r>
            <a:r>
              <a:rPr lang="de-DE" sz="900" b="1" dirty="0" smtClean="0">
                <a:latin typeface="Verdana" panose="020B0604030504040204" pitchFamily="34" charset="0"/>
                <a:ea typeface="Verdana" panose="020B0604030504040204" pitchFamily="34" charset="0"/>
                <a:cs typeface="Verdana" panose="020B0604030504040204" pitchFamily="34" charset="0"/>
              </a:rPr>
              <a:t>11.2.2.13</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a:t>
            </a:r>
            <a:r>
              <a:rPr lang="de-DE" sz="900" dirty="0" smtClean="0">
                <a:latin typeface="Verdana" panose="020B0604030504040204" pitchFamily="34" charset="0"/>
                <a:ea typeface="Verdana" panose="020B0604030504040204" pitchFamily="34" charset="0"/>
                <a:cs typeface="Verdana" panose="020B0604030504040204" pitchFamily="34" charset="0"/>
              </a:rPr>
              <a:t> – </a:t>
            </a:r>
            <a:r>
              <a:rPr lang="de-DE" sz="900" b="1" dirty="0" smtClean="0">
                <a:latin typeface="Verdana" panose="020B0604030504040204" pitchFamily="34" charset="0"/>
                <a:ea typeface="Verdana" panose="020B0604030504040204" pitchFamily="34" charset="0"/>
                <a:cs typeface="Verdana" panose="020B0604030504040204" pitchFamily="34" charset="0"/>
              </a:rPr>
              <a:t>11.2.2.14.7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11.2.2.14.16</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11.2.2.14</a:t>
            </a:r>
            <a:r>
              <a:rPr lang="de-DE" sz="900" dirty="0" smtClean="0">
                <a:latin typeface="Verdana" panose="020B0604030504040204" pitchFamily="34" charset="0"/>
                <a:ea typeface="Verdana" panose="020B0604030504040204" pitchFamily="34" charset="0"/>
                <a:cs typeface="Verdana" panose="020B0604030504040204" pitchFamily="34" charset="0"/>
              </a:rPr>
              <a:t>, ERL: Wird die unselbstständige Namensform als bevorzugter Name gewählt, wird die selbstständige Form als abweichende Namensform erfasst, sofern sich dadurch ein deutlich anderer Sucheinstieg ergibt.</a:t>
            </a:r>
            <a:endParaRPr lang="de-AT" sz="9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Diese Grundregel gilt für alle folgenden Regeln und Typen. Nur unter der Beachtung der Grundregel lassen sich die Beispiele in RDA verstehen.</a:t>
            </a:r>
          </a:p>
          <a:p>
            <a:pPr defTabSz="921075"/>
            <a:endPar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1075"/>
            <a:r>
              <a:rPr lang="de-AT" sz="9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Allgemeiner Hinweis</a:t>
            </a: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Untergeordnete Körperschaften werden mit Punkt getrennt angegeben (in PICA wird stattdessen $b in der Erfassung verwendet).</a:t>
            </a:r>
          </a:p>
          <a:p>
            <a:endParaRPr lang="de-AT" sz="900" dirty="0" smtClean="0">
              <a:latin typeface="Verdana" panose="020B0604030504040204" pitchFamily="34" charset="0"/>
              <a:ea typeface="Verdana" panose="020B0604030504040204" pitchFamily="34" charset="0"/>
              <a:cs typeface="Verdana" panose="020B0604030504040204" pitchFamily="34" charset="0"/>
            </a:endParaRP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de-DE" sz="900" dirty="0" smtClean="0">
                <a:latin typeface="Verdana" panose="020B0604030504040204" pitchFamily="34" charset="0"/>
                <a:ea typeface="Verdana" panose="020B0604030504040204" pitchFamily="34" charset="0"/>
                <a:cs typeface="Verdana" panose="020B0604030504040204" pitchFamily="34" charset="0"/>
              </a:rPr>
              <a:t>Als Orientierung, wann eine Körperschaft selbstständig und wann unselbstständig zu behandeln ist, kann eine Liste dienen, die Begriffe enthält, die eindeutig bzw. häufig eine Unterordnung ausdrücken. Die Liste ist jedoch weder als abgeschlossen noch als präskriptiv zu betrachten; im Zweifel ist der Sachzusammenhang entscheidend. (</a:t>
            </a:r>
            <a:r>
              <a:rPr lang="de-DE" sz="900" b="1" dirty="0" smtClean="0">
                <a:latin typeface="Verdana" panose="020B0604030504040204" pitchFamily="34" charset="0"/>
                <a:ea typeface="Verdana" panose="020B0604030504040204" pitchFamily="34" charset="0"/>
                <a:cs typeface="Verdana" panose="020B0604030504040204" pitchFamily="34" charset="0"/>
              </a:rPr>
              <a:t>RDA 11.2.2.14.1</a:t>
            </a:r>
            <a:r>
              <a:rPr lang="de-DE" sz="900" dirty="0" smtClean="0">
                <a:latin typeface="Verdana" panose="020B0604030504040204" pitchFamily="34" charset="0"/>
                <a:ea typeface="Verdana" panose="020B0604030504040204" pitchFamily="34" charset="0"/>
                <a:cs typeface="Verdana" panose="020B0604030504040204" pitchFamily="34" charset="0"/>
              </a:rPr>
              <a:t>, ERL)</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11.2.2.14.2 </a:t>
            </a:r>
            <a:r>
              <a:rPr lang="de-DE" sz="900" dirty="0" smtClean="0">
                <a:latin typeface="Verdana" panose="020B0604030504040204" pitchFamily="34" charset="0"/>
                <a:ea typeface="Verdana" panose="020B0604030504040204" pitchFamily="34" charset="0"/>
                <a:cs typeface="Verdana" panose="020B0604030504040204" pitchFamily="34" charset="0"/>
              </a:rPr>
              <a:t>Gegenbeispiele: </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en-US" sz="900" b="1" dirty="0" smtClean="0">
                <a:latin typeface="Verdana" panose="020B0604030504040204" pitchFamily="34" charset="0"/>
                <a:ea typeface="Verdana" panose="020B0604030504040204" pitchFamily="34" charset="0"/>
                <a:cs typeface="Verdana" panose="020B0604030504040204" pitchFamily="34" charset="0"/>
              </a:rPr>
              <a:t>Royal Commission on Education in Ontario </a:t>
            </a:r>
          </a:p>
          <a:p>
            <a:r>
              <a:rPr lang="en-US" sz="900" dirty="0" smtClean="0">
                <a:latin typeface="Verdana" panose="020B0604030504040204" pitchFamily="34" charset="0"/>
                <a:ea typeface="Verdana" panose="020B0604030504040204" pitchFamily="34" charset="0"/>
                <a:cs typeface="Verdana" panose="020B0604030504040204" pitchFamily="34" charset="0"/>
              </a:rPr>
              <a:t>Name: Royal Commission on Education in Ontario</a:t>
            </a:r>
          </a:p>
          <a:p>
            <a:endParaRPr lang="en-US" sz="900" dirty="0" smtClean="0">
              <a:latin typeface="Verdana" panose="020B0604030504040204" pitchFamily="34" charset="0"/>
              <a:ea typeface="Verdana" panose="020B0604030504040204" pitchFamily="34" charset="0"/>
              <a:cs typeface="Verdana" panose="020B0604030504040204" pitchFamily="34" charset="0"/>
            </a:endParaRPr>
          </a:p>
          <a:p>
            <a:r>
              <a:rPr lang="en-US" sz="900" b="1" dirty="0" smtClean="0">
                <a:latin typeface="Verdana" panose="020B0604030504040204" pitchFamily="34" charset="0"/>
                <a:ea typeface="Verdana" panose="020B0604030504040204" pitchFamily="34" charset="0"/>
                <a:cs typeface="Verdana" panose="020B0604030504040204" pitchFamily="34" charset="0"/>
              </a:rPr>
              <a:t>UW-Madison Campus Planning Committee </a:t>
            </a:r>
          </a:p>
          <a:p>
            <a:r>
              <a:rPr lang="en-US" sz="900" dirty="0" smtClean="0">
                <a:latin typeface="Verdana" panose="020B0604030504040204" pitchFamily="34" charset="0"/>
                <a:ea typeface="Verdana" panose="020B0604030504040204" pitchFamily="34" charset="0"/>
                <a:cs typeface="Verdana" panose="020B0604030504040204" pitchFamily="34" charset="0"/>
              </a:rPr>
              <a:t>Name: UW-Madison Campus Planning Committee </a:t>
            </a:r>
          </a:p>
          <a:p>
            <a:pPr defTabSz="921075">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448968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Grundsätzlich gilt: wenn der Name der untergeordneten Körperschaft ohne den Namen der übergeordneten Körperschaft nicht hinreichend identifiziert ist, wird unselbständig erfasst! Weitere Beispiele wären Namen,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die nur aus einem Begriff wi</a:t>
            </a:r>
            <a:r>
              <a:rPr lang="de-DE" sz="900" dirty="0" smtClean="0">
                <a:latin typeface="Verdana" panose="020B0604030504040204" pitchFamily="34" charset="0"/>
                <a:ea typeface="Verdana" panose="020B0604030504040204" pitchFamily="34" charset="0"/>
                <a:cs typeface="Verdana" panose="020B0604030504040204" pitchFamily="34" charset="0"/>
              </a:rPr>
              <a:t>e Bibliothek oder Archiv ohne weitere Angaben</a:t>
            </a:r>
            <a:r>
              <a:rPr lang="de-DE" sz="900" baseline="0" dirty="0" smtClean="0">
                <a:latin typeface="Verdana" panose="020B0604030504040204" pitchFamily="34" charset="0"/>
                <a:ea typeface="Verdana" panose="020B0604030504040204" pitchFamily="34" charset="0"/>
                <a:cs typeface="Verdana" panose="020B0604030504040204" pitchFamily="34" charset="0"/>
              </a:rPr>
              <a:t> bestehen.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endParaRPr lang="de-DE" dirty="0" smtClean="0"/>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8</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Grundsätzlich gilt: wenn der Name der untergeordneten Körperschaft ohne den Namen der übergeordneten Körperschaft nicht hinreichend identifiziert ist, wird unselbstständig erfasst!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en-US" sz="900" dirty="0" err="1" smtClean="0">
                <a:solidFill>
                  <a:srgbClr val="00B050"/>
                </a:solidFill>
                <a:latin typeface="Verdana" panose="020B0604030504040204" pitchFamily="34" charset="0"/>
                <a:ea typeface="Verdana" panose="020B0604030504040204" pitchFamily="34" charset="0"/>
                <a:cs typeface="Verdana" panose="020B0604030504040204" pitchFamily="34" charset="0"/>
              </a:rPr>
              <a:t>Gegenbeispiel</a:t>
            </a:r>
            <a:r>
              <a:rPr lang="en-US" sz="9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 </a:t>
            </a:r>
          </a:p>
          <a:p>
            <a:endParaRPr lang="en-US" sz="900"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a:p>
            <a:r>
              <a:rPr lang="en-US" sz="900" dirty="0" smtClean="0">
                <a:latin typeface="Verdana" panose="020B0604030504040204" pitchFamily="34" charset="0"/>
                <a:ea typeface="Verdana" panose="020B0604030504040204" pitchFamily="34" charset="0"/>
                <a:cs typeface="Verdana" panose="020B0604030504040204" pitchFamily="34" charset="0"/>
              </a:rPr>
              <a:t>California Records &amp; Information Management</a:t>
            </a:r>
          </a:p>
          <a:p>
            <a:r>
              <a:rPr lang="en-US" sz="900" i="1" dirty="0" smtClean="0">
                <a:latin typeface="Verdana" panose="020B0604030504040204" pitchFamily="34" charset="0"/>
                <a:ea typeface="Verdana" panose="020B0604030504040204" pitchFamily="34" charset="0"/>
                <a:cs typeface="Verdana" panose="020B0604030504040204" pitchFamily="34" charset="0"/>
              </a:rPr>
              <a:t>not </a:t>
            </a:r>
            <a:r>
              <a:rPr lang="en-US" sz="900" dirty="0" smtClean="0">
                <a:latin typeface="Verdana" panose="020B0604030504040204" pitchFamily="34" charset="0"/>
                <a:ea typeface="Verdana" panose="020B0604030504040204" pitchFamily="34" charset="0"/>
                <a:cs typeface="Verdana" panose="020B0604030504040204" pitchFamily="34" charset="0"/>
              </a:rPr>
              <a:t>California. Records &amp; Information Management</a:t>
            </a:r>
          </a:p>
          <a:p>
            <a:r>
              <a:rPr lang="en-US" sz="900" i="1" dirty="0" smtClean="0">
                <a:latin typeface="Verdana" panose="020B0604030504040204" pitchFamily="34" charset="0"/>
                <a:ea typeface="Verdana" panose="020B0604030504040204" pitchFamily="34" charset="0"/>
                <a:cs typeface="Verdana" panose="020B0604030504040204" pitchFamily="34" charset="0"/>
              </a:rPr>
              <a:t>not </a:t>
            </a:r>
            <a:r>
              <a:rPr lang="en-US" sz="900" dirty="0" smtClean="0">
                <a:latin typeface="Verdana" panose="020B0604030504040204" pitchFamily="34" charset="0"/>
                <a:ea typeface="Verdana" panose="020B0604030504040204" pitchFamily="34" charset="0"/>
                <a:cs typeface="Verdana" panose="020B0604030504040204" pitchFamily="34" charset="0"/>
              </a:rPr>
              <a:t>California. Department of General Services. Records &amp; Information Management </a:t>
            </a:r>
          </a:p>
          <a:p>
            <a:r>
              <a:rPr lang="en-US" sz="900" i="1" dirty="0" smtClean="0">
                <a:latin typeface="Verdana" panose="020B0604030504040204" pitchFamily="34" charset="0"/>
                <a:ea typeface="Verdana" panose="020B0604030504040204" pitchFamily="34" charset="0"/>
                <a:cs typeface="Verdana" panose="020B0604030504040204" pitchFamily="34" charset="0"/>
              </a:rPr>
              <a:t>Name:</a:t>
            </a:r>
            <a:r>
              <a:rPr lang="en-US" sz="900" dirty="0" smtClean="0">
                <a:latin typeface="Verdana" panose="020B0604030504040204" pitchFamily="34" charset="0"/>
                <a:ea typeface="Verdana" panose="020B0604030504040204" pitchFamily="34" charset="0"/>
                <a:cs typeface="Verdana" panose="020B0604030504040204" pitchFamily="34" charset="0"/>
              </a:rPr>
              <a:t> California Records &amp; Information Management </a:t>
            </a:r>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9</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ERL 3:</a:t>
            </a:r>
          </a:p>
          <a:p>
            <a:r>
              <a:rPr lang="de-DE" sz="900" dirty="0" smtClean="0">
                <a:latin typeface="Verdana" panose="020B0604030504040204" pitchFamily="34" charset="0"/>
                <a:ea typeface="Verdana" panose="020B0604030504040204" pitchFamily="34" charset="0"/>
                <a:cs typeface="Verdana" panose="020B0604030504040204" pitchFamily="34" charset="0"/>
              </a:rPr>
              <a:t>Da Universitäten des deutschen Sprachraums oft schwankende Namensformen haben – lange und kurze Namensform mit Abkürzungen in jeglicher Form und Initialen – gelten alle Formen als vollständig enthalten (vgl. auch ERL zu 11.2.2.14.5.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Das „Institut für Agrarpolitik und Marktlehre der Christian-Albrechts-Universität zu Kiel” wird genauso behandelt wie das „Institut für Internationales Recht an der Universität Kiel”.</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Beide werden gemäß 11.2.2.14.6 unselbstständig erfasst.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„Christian-Albrechts-Universität zu Kiel. Institut für Agrarpolitik und Marktlehre"</a:t>
            </a:r>
          </a:p>
          <a:p>
            <a:r>
              <a:rPr lang="de-DE" sz="900" dirty="0" smtClean="0">
                <a:latin typeface="Verdana" panose="020B0604030504040204" pitchFamily="34" charset="0"/>
                <a:ea typeface="Verdana" panose="020B0604030504040204" pitchFamily="34" charset="0"/>
                <a:cs typeface="Verdana" panose="020B0604030504040204" pitchFamily="34" charset="0"/>
              </a:rPr>
              <a:t>„Christian-Albrechts-Universität zu Kiel. Institut für Internationales Recht" </a:t>
            </a:r>
          </a:p>
          <a:p>
            <a:r>
              <a:rPr lang="de-DE" sz="900"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Ebenso unselbstständige Erfassung von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r>
              <a:rPr lang="de-DE" sz="900" dirty="0" smtClean="0">
                <a:latin typeface="Verdana" panose="020B0604030504040204" pitchFamily="34" charset="0"/>
                <a:ea typeface="Verdana" panose="020B0604030504040204" pitchFamily="34" charset="0"/>
                <a:cs typeface="Verdana" panose="020B0604030504040204" pitchFamily="34" charset="0"/>
              </a:rPr>
              <a:t>Technische Universität Dortmund. Leibniz Institut für Arbeitsforschung.</a:t>
            </a:r>
          </a:p>
          <a:p>
            <a:r>
              <a:rPr lang="de-DE" sz="900" dirty="0" smtClean="0">
                <a:latin typeface="Verdana" panose="020B0604030504040204" pitchFamily="34" charset="0"/>
                <a:ea typeface="Verdana" panose="020B0604030504040204" pitchFamily="34" charset="0"/>
                <a:cs typeface="Verdana" panose="020B0604030504040204" pitchFamily="34" charset="0"/>
              </a:rPr>
              <a:t>Anmerkung: Laut Impressum lautet der Name "Technische Universität Dortmund" </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2448968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251520" y="6381328"/>
            <a:ext cx="8208912"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532440" y="6376243"/>
            <a:ext cx="360040" cy="365125"/>
          </a:xfrm>
          <a:prstGeom prst="rect">
            <a:avLst/>
          </a:prstGeom>
        </p:spPr>
        <p:txBody>
          <a:bodyPr vert="horz" lIns="91440" tIns="45720" rIns="91440" bIns="45720" rtlCol="0" anchor="ctr"/>
          <a:lstStyle>
            <a:lvl1pPr algn="r">
              <a:defRPr sz="8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50000"/>
                  </a:prstClr>
                </a:solidFill>
              </a:rPr>
              <a:pPr/>
              <a:t>‹Nr.›</a:t>
            </a:fld>
            <a:endParaRPr lang="de-DE" dirty="0">
              <a:solidFill>
                <a:prstClr val="white">
                  <a:lumMod val="50000"/>
                </a:prstClr>
              </a:solidFill>
            </a:endParaRPr>
          </a:p>
        </p:txBody>
      </p:sp>
    </p:spTree>
    <p:extLst>
      <p:ext uri="{BB962C8B-B14F-4D97-AF65-F5344CB8AC3E}">
        <p14:creationId xmlns:p14="http://schemas.microsoft.com/office/powerpoint/2010/main" val="27115795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568952"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70183274"/>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3698.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nlgpschp11_nlgps11-604.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3698.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access.rdatoolkit.org/nlgpschp11_nlgps11-667.html" TargetMode="External"/><Relationship Id="rId4" Type="http://schemas.openxmlformats.org/officeDocument/2006/relationships/hyperlink" Target="http://access.rdatoolkit.org/nlgpschp11_nlgps11-640.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access.rdatoolkit.org/nlgpschp11_nlgps11-640.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access.rdatoolkit.org/nlgpschp11_nlgps11-646.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document.php?id=nlgpschp11&amp;target=nlgps11-576#nlgps11-576"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2187.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2229.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document.php?id=rdachp11-de&amp;target=rda11-2229#rda11-2229"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document.php?id=rdachp11-de&amp;target=rda11-2265#rda11-2265"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ccess.rdatoolkit.org/rdachp11-de_rda11-1910.html" TargetMode="External"/><Relationship Id="rId7" Type="http://schemas.openxmlformats.org/officeDocument/2006/relationships/hyperlink" Target="http://access.rdatoolkit.org/rdachp11-de_rda11-2265.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access.rdatoolkit.org/rdachp11-de_rda11-2229.html" TargetMode="External"/><Relationship Id="rId5" Type="http://schemas.openxmlformats.org/officeDocument/2006/relationships/hyperlink" Target="http://access.rdatoolkit.org/rdachp11-de_rda11-2187.html" TargetMode="External"/><Relationship Id="rId4" Type="http://schemas.openxmlformats.org/officeDocument/2006/relationships/hyperlink" Target="http://access.rdatoolkit.org/rdachp11-de_rda11-1942.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access.rdatoolkit.org/rdachp11-de_rda11-1910.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access.rdatoolkit.org/rdachp11-de_rda11-2187.html" TargetMode="External"/><Relationship Id="rId4" Type="http://schemas.openxmlformats.org/officeDocument/2006/relationships/hyperlink" Target="http://access.rdatoolkit.org/rdachp11-de_rda11-1942.htm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rdachp11_rda11-1942.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access.rdatoolkit.org/rdachp11-de_rda11-3605.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access.rdatoolkit.org/nlgpschp11_nlgps11-577.html" TargetMode="External"/><Relationship Id="rId4" Type="http://schemas.openxmlformats.org/officeDocument/2006/relationships/hyperlink" Target="http://access.rdatoolkit.org/rdachp11-de_rda11-3621.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11-de_rda11-3660.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rdachp11-de_rda11-3689.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917056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zeigt</a:t>
            </a:r>
          </a:p>
          <a:p>
            <a:pPr marL="0" indent="0">
              <a:buNone/>
            </a:pPr>
            <a:endParaRPr lang="de-DE" dirty="0">
              <a:ea typeface="Verdana" pitchFamily="34" charset="0"/>
              <a:cs typeface="Verdana" pitchFamily="34" charset="0"/>
            </a:endParaRPr>
          </a:p>
          <a:p>
            <a:pPr>
              <a:spcBef>
                <a:spcPts val="0"/>
              </a:spcBef>
              <a:spcAft>
                <a:spcPts val="1200"/>
              </a:spcAft>
              <a:buFont typeface="Symbol" panose="05050102010706020507" pitchFamily="18" charset="2"/>
              <a:buChar char="-"/>
            </a:pPr>
            <a:r>
              <a:rPr lang="de-DE" dirty="0">
                <a:ea typeface="Verdana" pitchFamily="34" charset="0"/>
                <a:cs typeface="Verdana" pitchFamily="34" charset="0"/>
              </a:rPr>
              <a:t>nur ein bestimmtes Studiengebiet an einer Universität an </a:t>
            </a:r>
            <a:br>
              <a:rPr lang="de-DE" dirty="0">
                <a:ea typeface="Verdana" pitchFamily="34" charset="0"/>
                <a:cs typeface="Verdana" pitchFamily="34" charset="0"/>
              </a:rPr>
            </a:br>
            <a:r>
              <a:rPr lang="de-DE" dirty="0">
                <a:ea typeface="Verdana" pitchFamily="34" charset="0"/>
                <a:cs typeface="Verdana" pitchFamily="34" charset="0"/>
              </a:rPr>
              <a:t>(</a:t>
            </a:r>
            <a:r>
              <a:rPr lang="de-DE" b="1" dirty="0">
                <a:solidFill>
                  <a:schemeClr val="accent1">
                    <a:lumMod val="75000"/>
                  </a:schemeClr>
                </a:solidFill>
                <a:ea typeface="Verdana" pitchFamily="34" charset="0"/>
                <a:cs typeface="Verdana" pitchFamily="34" charset="0"/>
              </a:rPr>
              <a:t>RDA </a:t>
            </a:r>
            <a:r>
              <a:rPr lang="de-DE" b="1" dirty="0">
                <a:ea typeface="Verdana" pitchFamily="34" charset="0"/>
                <a:cs typeface="Verdana" pitchFamily="34" charset="0"/>
                <a:hlinkClick r:id="rId3"/>
              </a:rPr>
              <a:t>11.2.2.14.5</a:t>
            </a:r>
            <a:r>
              <a:rPr lang="de-DE" dirty="0">
                <a:ea typeface="Verdana" pitchFamily="34" charset="0"/>
                <a:cs typeface="Verdana" pitchFamily="34" charset="0"/>
              </a:rPr>
              <a:t> und </a:t>
            </a:r>
            <a:r>
              <a:rPr lang="de-DE" dirty="0">
                <a:ea typeface="Verdana" pitchFamily="34" charset="0"/>
                <a:cs typeface="Verdana" pitchFamily="34" charset="0"/>
                <a:hlinkClick r:id="rId4"/>
              </a:rPr>
              <a:t>ERL zu </a:t>
            </a:r>
            <a:r>
              <a:rPr lang="de-DE" b="1" dirty="0">
                <a:ea typeface="Verdana" pitchFamily="34" charset="0"/>
                <a:cs typeface="Verdana" pitchFamily="34" charset="0"/>
                <a:hlinkClick r:id="rId4"/>
              </a:rPr>
              <a:t>RDA 11.2.2.14.5</a:t>
            </a:r>
            <a:r>
              <a:rPr lang="de-DE" dirty="0">
                <a:ea typeface="Verdana" pitchFamily="34" charset="0"/>
                <a:cs typeface="Verdana" pitchFamily="34" charset="0"/>
              </a:rPr>
              <a:t>).</a:t>
            </a:r>
          </a:p>
          <a:p>
            <a:pPr>
              <a:spcBef>
                <a:spcPts val="1200"/>
              </a:spcBef>
              <a:buNone/>
            </a:pPr>
            <a:r>
              <a:rPr lang="de-DE" altLang="de-DE" i="1" dirty="0">
                <a:ea typeface="Verdana" pitchFamily="34" charset="0"/>
                <a:cs typeface="Verdana" pitchFamily="34" charset="0"/>
              </a:rPr>
              <a:t>Beispiele:</a:t>
            </a:r>
          </a:p>
          <a:p>
            <a:pPr>
              <a:spcBef>
                <a:spcPts val="0"/>
              </a:spcBef>
              <a:buNone/>
            </a:pPr>
            <a:r>
              <a:rPr lang="da-DK" b="1" dirty="0">
                <a:solidFill>
                  <a:srgbClr val="7030A0"/>
                </a:solidFill>
                <a:ea typeface="Verdana" pitchFamily="34" charset="0"/>
                <a:cs typeface="Verdana" pitchFamily="34" charset="0"/>
              </a:rPr>
              <a:t>Københavns universitet. Ægyptologisk institut</a:t>
            </a:r>
            <a:r>
              <a:rPr lang="da-DK" b="1" dirty="0">
                <a:solidFill>
                  <a:srgbClr val="00B050"/>
                </a:solidFill>
                <a:ea typeface="Verdana" pitchFamily="34" charset="0"/>
                <a:cs typeface="Verdana" pitchFamily="34" charset="0"/>
              </a:rPr>
              <a:t> </a:t>
            </a:r>
          </a:p>
          <a:p>
            <a:pPr>
              <a:spcBef>
                <a:spcPts val="0"/>
              </a:spcBef>
              <a:buNone/>
            </a:pPr>
            <a:endParaRPr lang="da-DK" b="1" dirty="0">
              <a:solidFill>
                <a:srgbClr val="00B050"/>
              </a:solidFill>
              <a:ea typeface="Verdana" pitchFamily="34" charset="0"/>
              <a:cs typeface="Verdana" pitchFamily="34" charset="0"/>
            </a:endParaRPr>
          </a:p>
          <a:p>
            <a:pPr>
              <a:spcBef>
                <a:spcPts val="0"/>
              </a:spcBef>
              <a:buNone/>
            </a:pPr>
            <a:r>
              <a:rPr lang="de-DE" b="1" dirty="0">
                <a:solidFill>
                  <a:srgbClr val="7030A0"/>
                </a:solidFill>
                <a:ea typeface="Verdana" pitchFamily="34" charset="0"/>
                <a:cs typeface="Verdana" pitchFamily="34" charset="0"/>
              </a:rPr>
              <a:t>Universität Leipzig. Institut für Medizinische Physik und </a:t>
            </a:r>
            <a:r>
              <a:rPr lang="de-DE" b="1" dirty="0" smtClean="0">
                <a:solidFill>
                  <a:srgbClr val="7030A0"/>
                </a:solidFill>
                <a:ea typeface="Verdana" pitchFamily="34" charset="0"/>
                <a:cs typeface="Verdana" pitchFamily="34" charset="0"/>
              </a:rPr>
              <a:t>Biophysik</a:t>
            </a:r>
            <a:endParaRPr lang="da-DK" b="1" dirty="0">
              <a:solidFill>
                <a:srgbClr val="7030A0"/>
              </a:solidFill>
              <a:ea typeface="Verdana" pitchFamily="34" charset="0"/>
              <a:cs typeface="Verdana" pitchFamily="34" charset="0"/>
            </a:endParaRPr>
          </a:p>
          <a:p>
            <a:pPr marL="0" indent="0">
              <a:spcBef>
                <a:spcPts val="0"/>
              </a:spcBef>
              <a:buNone/>
            </a:pPr>
            <a:endParaRPr lang="de-DE"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449824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zeigt</a:t>
            </a:r>
          </a:p>
          <a:p>
            <a:pPr marL="0" indent="0">
              <a:buNone/>
            </a:pPr>
            <a:endParaRPr lang="de-DE" dirty="0">
              <a:ea typeface="Verdana" pitchFamily="34" charset="0"/>
              <a:cs typeface="Verdana" pitchFamily="34" charset="0"/>
            </a:endParaRPr>
          </a:p>
          <a:p>
            <a:pPr>
              <a:spcBef>
                <a:spcPts val="0"/>
              </a:spcBef>
              <a:spcAft>
                <a:spcPts val="1200"/>
              </a:spcAft>
              <a:buFont typeface="Symbol" panose="05050102010706020507" pitchFamily="18" charset="2"/>
              <a:buChar char="-"/>
            </a:pPr>
            <a:r>
              <a:rPr lang="de-DE" dirty="0">
                <a:ea typeface="Verdana" pitchFamily="34" charset="0"/>
                <a:cs typeface="Verdana" pitchFamily="34" charset="0"/>
              </a:rPr>
              <a:t>nur ein bestimmtes Studiengebiet an einer Universität an </a:t>
            </a:r>
            <a:br>
              <a:rPr lang="de-DE" dirty="0">
                <a:ea typeface="Verdana" pitchFamily="34" charset="0"/>
                <a:cs typeface="Verdana" pitchFamily="34" charset="0"/>
              </a:rPr>
            </a:br>
            <a:r>
              <a:rPr lang="de-DE" dirty="0">
                <a:ea typeface="Verdana" pitchFamily="34" charset="0"/>
                <a:cs typeface="Verdana" pitchFamily="34" charset="0"/>
              </a:rPr>
              <a:t>(</a:t>
            </a:r>
            <a:r>
              <a:rPr lang="de-DE" b="1" dirty="0">
                <a:solidFill>
                  <a:schemeClr val="accent1">
                    <a:lumMod val="75000"/>
                  </a:schemeClr>
                </a:solidFill>
                <a:ea typeface="Verdana" pitchFamily="34" charset="0"/>
                <a:cs typeface="Verdana" pitchFamily="34" charset="0"/>
              </a:rPr>
              <a:t>RDA</a:t>
            </a:r>
            <a:r>
              <a:rPr lang="de-DE" b="1" dirty="0">
                <a:ea typeface="Verdana" pitchFamily="34" charset="0"/>
                <a:cs typeface="Verdana" pitchFamily="34" charset="0"/>
              </a:rPr>
              <a:t> </a:t>
            </a:r>
            <a:r>
              <a:rPr lang="de-DE" b="1" dirty="0">
                <a:ea typeface="Verdana" pitchFamily="34" charset="0"/>
                <a:cs typeface="Verdana" pitchFamily="34" charset="0"/>
                <a:hlinkClick r:id="rId3"/>
              </a:rPr>
              <a:t>11.2.2.14.5</a:t>
            </a:r>
            <a:r>
              <a:rPr lang="de-DE" dirty="0">
                <a:ea typeface="Verdana" pitchFamily="34" charset="0"/>
                <a:cs typeface="Verdana" pitchFamily="34" charset="0"/>
              </a:rPr>
              <a:t>)</a:t>
            </a:r>
          </a:p>
          <a:p>
            <a:pPr marL="0" indent="0">
              <a:spcBef>
                <a:spcPts val="1200"/>
              </a:spcBef>
              <a:buNone/>
            </a:pPr>
            <a:r>
              <a:rPr lang="de-DE" i="1" dirty="0">
                <a:ea typeface="Verdana" pitchFamily="34" charset="0"/>
                <a:cs typeface="Verdana" pitchFamily="34" charset="0"/>
              </a:rPr>
              <a:t>Gegenbeispiele: </a:t>
            </a:r>
          </a:p>
          <a:p>
            <a:pPr>
              <a:spcBef>
                <a:spcPts val="0"/>
              </a:spcBef>
              <a:buNone/>
            </a:pPr>
            <a:r>
              <a:rPr lang="de-DE" b="1" dirty="0">
                <a:solidFill>
                  <a:srgbClr val="7030A0"/>
                </a:solidFill>
                <a:ea typeface="Verdana" pitchFamily="34" charset="0"/>
                <a:cs typeface="Verdana" pitchFamily="34" charset="0"/>
              </a:rPr>
              <a:t>Schleswig-Holsteinisches Institut </a:t>
            </a:r>
            <a:r>
              <a:rPr lang="de-DE" b="1" dirty="0" smtClean="0">
                <a:solidFill>
                  <a:srgbClr val="7030A0"/>
                </a:solidFill>
                <a:ea typeface="Verdana" pitchFamily="34" charset="0"/>
                <a:cs typeface="Verdana" pitchFamily="34" charset="0"/>
              </a:rPr>
              <a:t>für</a:t>
            </a:r>
          </a:p>
          <a:p>
            <a:pPr>
              <a:spcBef>
                <a:spcPts val="0"/>
              </a:spcBef>
              <a:buNone/>
            </a:pPr>
            <a:r>
              <a:rPr lang="de-DE" b="1" dirty="0" smtClean="0">
                <a:solidFill>
                  <a:srgbClr val="7030A0"/>
                </a:solidFill>
                <a:ea typeface="Verdana" pitchFamily="34" charset="0"/>
                <a:cs typeface="Verdana" pitchFamily="34" charset="0"/>
              </a:rPr>
              <a:t>Friedenswissenschaften</a:t>
            </a:r>
          </a:p>
          <a:p>
            <a:pPr>
              <a:spcBef>
                <a:spcPts val="0"/>
              </a:spcBef>
              <a:buNone/>
            </a:pPr>
            <a:endParaRPr lang="de-DE" b="1" dirty="0">
              <a:solidFill>
                <a:srgbClr val="7030A0"/>
              </a:solidFill>
              <a:ea typeface="Verdana" pitchFamily="34" charset="0"/>
              <a:cs typeface="Verdana" pitchFamily="34" charset="0"/>
            </a:endParaRPr>
          </a:p>
          <a:p>
            <a:pPr marL="0" indent="0">
              <a:spcBef>
                <a:spcPts val="0"/>
              </a:spcBef>
              <a:buNone/>
            </a:pPr>
            <a:r>
              <a:rPr lang="de-DE" b="1" dirty="0">
                <a:solidFill>
                  <a:srgbClr val="7030A0"/>
                </a:solidFill>
                <a:ea typeface="Verdana" pitchFamily="34" charset="0"/>
                <a:cs typeface="Verdana" pitchFamily="34" charset="0"/>
              </a:rPr>
              <a:t>Carl Orff Institut für Elementare Musik und Tanzpädagogik </a:t>
            </a:r>
            <a:endParaRPr lang="de-DE" b="1" dirty="0" smtClean="0">
              <a:solidFill>
                <a:srgbClr val="7030A0"/>
              </a:solidFill>
              <a:ea typeface="Verdana" pitchFamily="34" charset="0"/>
              <a:cs typeface="Verdana" pitchFamily="34" charset="0"/>
            </a:endParaRPr>
          </a:p>
          <a:p>
            <a:pPr marL="0" indent="0">
              <a:spcBef>
                <a:spcPts val="0"/>
              </a:spcBef>
              <a:buNone/>
            </a:pPr>
            <a:endParaRPr lang="de-DE" b="1" dirty="0">
              <a:solidFill>
                <a:srgbClr val="7030A0"/>
              </a:solidFill>
              <a:ea typeface="Verdana" pitchFamily="34" charset="0"/>
              <a:cs typeface="Verdana" pitchFamily="34" charset="0"/>
            </a:endParaRPr>
          </a:p>
          <a:p>
            <a:pPr marL="0" indent="0">
              <a:spcBef>
                <a:spcPts val="0"/>
              </a:spcBef>
              <a:spcAft>
                <a:spcPts val="1200"/>
              </a:spcAft>
              <a:buNone/>
            </a:pPr>
            <a:r>
              <a:rPr lang="en-US" b="1" dirty="0">
                <a:solidFill>
                  <a:srgbClr val="7030A0"/>
                </a:solidFill>
                <a:ea typeface="Verdana" pitchFamily="34" charset="0"/>
                <a:cs typeface="Verdana" pitchFamily="34" charset="0"/>
              </a:rPr>
              <a:t>John F. Kennedy School of Government</a:t>
            </a:r>
          </a:p>
          <a:p>
            <a:pPr marL="0" indent="0">
              <a:spcBef>
                <a:spcPts val="1200"/>
              </a:spcBef>
              <a:buNone/>
            </a:pPr>
            <a:endParaRPr lang="en-US" b="1" dirty="0">
              <a:solidFill>
                <a:srgbClr val="7030A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11</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4233991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buNone/>
            </a:pPr>
            <a:r>
              <a:rPr lang="de-DE" dirty="0" smtClean="0">
                <a:solidFill>
                  <a:prstClr val="black"/>
                </a:solidFill>
                <a:ea typeface="Verdana" pitchFamily="34" charset="0"/>
                <a:cs typeface="Verdana" pitchFamily="34" charset="0"/>
              </a:rPr>
              <a:t>Name enthält</a:t>
            </a:r>
          </a:p>
          <a:p>
            <a:pPr marL="0" lvl="0" indent="0">
              <a:buNone/>
            </a:pPr>
            <a:endParaRPr lang="de-DE" sz="1800" dirty="0">
              <a:solidFill>
                <a:prstClr val="black"/>
              </a:solidFill>
              <a:ea typeface="Verdana" pitchFamily="34" charset="0"/>
              <a:cs typeface="Verdana" pitchFamily="34" charset="0"/>
            </a:endParaRPr>
          </a:p>
          <a:p>
            <a:pPr lvl="0">
              <a:spcBef>
                <a:spcPts val="0"/>
              </a:spcBef>
              <a:buFont typeface="Symbol" panose="05050102010706020507" pitchFamily="18" charset="2"/>
              <a:buChar char="-"/>
            </a:pPr>
            <a:r>
              <a:rPr lang="de-DE" dirty="0">
                <a:solidFill>
                  <a:prstClr val="black"/>
                </a:solidFill>
                <a:ea typeface="Verdana" pitchFamily="34" charset="0"/>
                <a:cs typeface="Verdana" pitchFamily="34" charset="0"/>
              </a:rPr>
              <a:t>den vollständigen Namen (auch in Übersetzung) der übergeordneten oder der zugehörigen Körperschaft (</a:t>
            </a:r>
            <a:r>
              <a:rPr lang="de-DE" b="1" dirty="0">
                <a:solidFill>
                  <a:srgbClr val="4F81BD">
                    <a:lumMod val="75000"/>
                  </a:srgbClr>
                </a:solidFill>
                <a:ea typeface="Verdana" pitchFamily="34" charset="0"/>
                <a:cs typeface="Verdana" pitchFamily="34" charset="0"/>
              </a:rPr>
              <a:t>RDA</a:t>
            </a:r>
            <a:r>
              <a:rPr lang="de-DE" b="1" dirty="0">
                <a:solidFill>
                  <a:prstClr val="black"/>
                </a:solidFill>
                <a:ea typeface="Verdana" pitchFamily="34" charset="0"/>
                <a:cs typeface="Verdana" pitchFamily="34" charset="0"/>
              </a:rPr>
              <a:t> </a:t>
            </a:r>
            <a:r>
              <a:rPr lang="de-DE" b="1" dirty="0">
                <a:solidFill>
                  <a:prstClr val="black"/>
                </a:solidFill>
                <a:ea typeface="Verdana" pitchFamily="34" charset="0"/>
                <a:cs typeface="Verdana" pitchFamily="34" charset="0"/>
                <a:hlinkClick r:id="rId3"/>
              </a:rPr>
              <a:t>11.2.2.14.6</a:t>
            </a:r>
            <a:r>
              <a:rPr lang="de-DE" dirty="0">
                <a:solidFill>
                  <a:prstClr val="black"/>
                </a:solidFill>
                <a:ea typeface="Verdana" pitchFamily="34" charset="0"/>
                <a:cs typeface="Verdana" pitchFamily="34" charset="0"/>
              </a:rPr>
              <a:t>).</a:t>
            </a:r>
          </a:p>
          <a:p>
            <a:pPr lvl="0">
              <a:spcBef>
                <a:spcPts val="0"/>
              </a:spcBef>
              <a:spcAft>
                <a:spcPts val="1200"/>
              </a:spcAft>
              <a:buNone/>
            </a:pPr>
            <a:r>
              <a:rPr lang="de-DE" dirty="0">
                <a:solidFill>
                  <a:prstClr val="black"/>
                </a:solidFill>
                <a:ea typeface="Verdana" pitchFamily="34" charset="0"/>
                <a:cs typeface="Verdana" pitchFamily="34" charset="0"/>
              </a:rPr>
              <a:t>	</a:t>
            </a:r>
            <a:r>
              <a:rPr lang="de-DE" sz="2000" dirty="0">
                <a:solidFill>
                  <a:srgbClr val="FF0000"/>
                </a:solidFill>
                <a:ea typeface="Verdana" pitchFamily="34" charset="0"/>
                <a:cs typeface="Verdana" pitchFamily="34" charset="0"/>
              </a:rPr>
              <a:t>Gilt nicht für Gebietskörperschaften untergeordneten </a:t>
            </a:r>
            <a:br>
              <a:rPr lang="de-DE" sz="2000" dirty="0">
                <a:solidFill>
                  <a:srgbClr val="FF0000"/>
                </a:solidFill>
                <a:ea typeface="Verdana" pitchFamily="34" charset="0"/>
                <a:cs typeface="Verdana" pitchFamily="34" charset="0"/>
              </a:rPr>
            </a:br>
            <a:r>
              <a:rPr lang="de-DE" sz="2000" dirty="0">
                <a:solidFill>
                  <a:srgbClr val="FF0000"/>
                </a:solidFill>
                <a:ea typeface="Verdana" pitchFamily="34" charset="0"/>
                <a:cs typeface="Verdana" pitchFamily="34" charset="0"/>
              </a:rPr>
              <a:t>Körperschaften. </a:t>
            </a:r>
            <a:r>
              <a:rPr lang="de-DE" sz="2000" dirty="0">
                <a:solidFill>
                  <a:prstClr val="black"/>
                </a:solidFill>
                <a:ea typeface="Verdana" pitchFamily="34" charset="0"/>
                <a:cs typeface="Verdana" pitchFamily="34" charset="0"/>
              </a:rPr>
              <a:t>(vgl. </a:t>
            </a:r>
            <a:r>
              <a:rPr lang="de-DE" sz="2000" dirty="0">
                <a:solidFill>
                  <a:prstClr val="black"/>
                </a:solidFill>
                <a:ea typeface="Verdana" pitchFamily="34" charset="0"/>
                <a:cs typeface="Verdana" pitchFamily="34" charset="0"/>
                <a:hlinkClick r:id="rId4"/>
              </a:rPr>
              <a:t>ERL1 zu </a:t>
            </a:r>
            <a:r>
              <a:rPr lang="de-DE" sz="2000" b="1" dirty="0">
                <a:solidFill>
                  <a:prstClr val="black"/>
                </a:solidFill>
                <a:ea typeface="Verdana" pitchFamily="34" charset="0"/>
                <a:cs typeface="Verdana" pitchFamily="34" charset="0"/>
                <a:hlinkClick r:id="rId4"/>
              </a:rPr>
              <a:t>RDA 11.2.2.14.6</a:t>
            </a:r>
            <a:r>
              <a:rPr lang="de-DE" sz="2000" dirty="0">
                <a:solidFill>
                  <a:prstClr val="black"/>
                </a:solidFill>
                <a:ea typeface="Verdana" pitchFamily="34" charset="0"/>
                <a:cs typeface="Verdana" pitchFamily="34" charset="0"/>
              </a:rPr>
              <a:t>)</a:t>
            </a:r>
          </a:p>
          <a:p>
            <a:pPr lvl="0">
              <a:spcBef>
                <a:spcPts val="0"/>
              </a:spcBef>
              <a:buNone/>
            </a:pPr>
            <a:r>
              <a:rPr lang="de-DE" altLang="de-DE" sz="1800" i="1" dirty="0">
                <a:solidFill>
                  <a:prstClr val="black"/>
                </a:solidFill>
                <a:ea typeface="Verdana" pitchFamily="34" charset="0"/>
                <a:cs typeface="Verdana" pitchFamily="34" charset="0"/>
              </a:rPr>
              <a:t>Beispiel:</a:t>
            </a:r>
          </a:p>
          <a:p>
            <a:pPr lvl="0">
              <a:spcBef>
                <a:spcPts val="0"/>
              </a:spcBef>
              <a:buNone/>
            </a:pPr>
            <a:r>
              <a:rPr lang="en-US" sz="1800" b="1" dirty="0">
                <a:solidFill>
                  <a:srgbClr val="7030A0"/>
                </a:solidFill>
                <a:ea typeface="Verdana" pitchFamily="34" charset="0"/>
                <a:cs typeface="Verdana" pitchFamily="34" charset="0"/>
              </a:rPr>
              <a:t>Auburn University. Agricultural Experiment Station </a:t>
            </a:r>
          </a:p>
          <a:p>
            <a:pPr marL="0" lvl="0" indent="0">
              <a:spcBef>
                <a:spcPts val="0"/>
              </a:spcBef>
              <a:spcAft>
                <a:spcPts val="1200"/>
              </a:spcAft>
              <a:buNone/>
            </a:pPr>
            <a:r>
              <a:rPr lang="en-US" sz="1800" dirty="0">
                <a:solidFill>
                  <a:prstClr val="black"/>
                </a:solidFill>
                <a:ea typeface="Verdana" pitchFamily="34" charset="0"/>
                <a:cs typeface="Verdana" pitchFamily="34" charset="0"/>
              </a:rPr>
              <a:t>(Name:</a:t>
            </a:r>
            <a:r>
              <a:rPr lang="en-US" sz="1800" b="1" dirty="0">
                <a:solidFill>
                  <a:prstClr val="black"/>
                </a:solidFill>
                <a:ea typeface="Verdana" pitchFamily="34" charset="0"/>
                <a:cs typeface="Verdana" pitchFamily="34" charset="0"/>
              </a:rPr>
              <a:t> </a:t>
            </a:r>
            <a:r>
              <a:rPr lang="en-US" sz="1800" dirty="0">
                <a:solidFill>
                  <a:srgbClr val="7030A0"/>
                </a:solidFill>
                <a:ea typeface="Verdana" pitchFamily="34" charset="0"/>
                <a:cs typeface="Verdana" pitchFamily="34" charset="0"/>
              </a:rPr>
              <a:t>Agricultural Experiment Station of Auburn </a:t>
            </a:r>
            <a:r>
              <a:rPr lang="en-US" sz="1800" dirty="0" smtClean="0">
                <a:solidFill>
                  <a:srgbClr val="7030A0"/>
                </a:solidFill>
                <a:ea typeface="Verdana" pitchFamily="34" charset="0"/>
                <a:cs typeface="Verdana" pitchFamily="34" charset="0"/>
              </a:rPr>
              <a:t>University</a:t>
            </a:r>
            <a:r>
              <a:rPr lang="en-US" sz="1800" dirty="0" smtClean="0">
                <a:solidFill>
                  <a:prstClr val="black"/>
                </a:solidFill>
                <a:ea typeface="Verdana" pitchFamily="34" charset="0"/>
                <a:cs typeface="Verdana" pitchFamily="34" charset="0"/>
              </a:rPr>
              <a:t>)</a:t>
            </a:r>
          </a:p>
          <a:p>
            <a:pPr marL="0" lvl="0" indent="0">
              <a:spcBef>
                <a:spcPts val="0"/>
              </a:spcBef>
              <a:buNone/>
            </a:pPr>
            <a:r>
              <a:rPr lang="de-DE" sz="1800" dirty="0" smtClean="0">
                <a:solidFill>
                  <a:prstClr val="black"/>
                </a:solidFill>
                <a:ea typeface="Verdana" pitchFamily="34" charset="0"/>
                <a:cs typeface="Verdana" pitchFamily="34" charset="0"/>
              </a:rPr>
              <a:t>Schwankende </a:t>
            </a:r>
            <a:r>
              <a:rPr lang="de-DE" sz="1800" dirty="0">
                <a:solidFill>
                  <a:prstClr val="black"/>
                </a:solidFill>
                <a:ea typeface="Verdana" pitchFamily="34" charset="0"/>
                <a:cs typeface="Verdana" pitchFamily="34" charset="0"/>
              </a:rPr>
              <a:t>Namensformen bei Universitäten des dt. Sprachraums</a:t>
            </a:r>
            <a:r>
              <a:rPr lang="de-DE" sz="1800" b="1" dirty="0">
                <a:solidFill>
                  <a:prstClr val="black"/>
                </a:solidFill>
                <a:ea typeface="Verdana" pitchFamily="34" charset="0"/>
                <a:cs typeface="Verdana" pitchFamily="34" charset="0"/>
              </a:rPr>
              <a:t/>
            </a:r>
            <a:br>
              <a:rPr lang="de-DE" sz="1800" b="1" dirty="0">
                <a:solidFill>
                  <a:prstClr val="black"/>
                </a:solidFill>
                <a:ea typeface="Verdana" pitchFamily="34" charset="0"/>
                <a:cs typeface="Verdana" pitchFamily="34" charset="0"/>
              </a:rPr>
            </a:br>
            <a:r>
              <a:rPr lang="de-DE" sz="1800" dirty="0">
                <a:solidFill>
                  <a:prstClr val="black"/>
                </a:solidFill>
                <a:ea typeface="Verdana" pitchFamily="34" charset="0"/>
                <a:cs typeface="Verdana" pitchFamily="34" charset="0"/>
              </a:rPr>
              <a:t>(</a:t>
            </a:r>
            <a:r>
              <a:rPr lang="de-DE" sz="1800" dirty="0">
                <a:solidFill>
                  <a:prstClr val="black"/>
                </a:solidFill>
                <a:ea typeface="Verdana" pitchFamily="34" charset="0"/>
                <a:cs typeface="Verdana" pitchFamily="34" charset="0"/>
                <a:hlinkClick r:id="rId5"/>
              </a:rPr>
              <a:t>ERL3 zu </a:t>
            </a:r>
            <a:r>
              <a:rPr lang="de-DE" sz="1800" b="1" dirty="0">
                <a:solidFill>
                  <a:prstClr val="black"/>
                </a:solidFill>
                <a:ea typeface="Verdana" pitchFamily="34" charset="0"/>
                <a:cs typeface="Verdana" pitchFamily="34" charset="0"/>
                <a:hlinkClick r:id="rId5"/>
              </a:rPr>
              <a:t>RDA 11.2.2.14.6</a:t>
            </a:r>
            <a:r>
              <a:rPr lang="de-DE" sz="1800" dirty="0">
                <a:solidFill>
                  <a:prstClr val="black"/>
                </a:solidFill>
                <a:ea typeface="Verdana" pitchFamily="34" charset="0"/>
                <a:cs typeface="Verdana" pitchFamily="34" charset="0"/>
              </a:rPr>
              <a:t>)</a:t>
            </a:r>
            <a:endParaRPr lang="de-DE" sz="1800" b="1" dirty="0">
              <a:solidFill>
                <a:prstClr val="black"/>
              </a:solidFill>
              <a:ea typeface="Verdana" pitchFamily="34" charset="0"/>
              <a:cs typeface="Verdana" pitchFamily="34" charset="0"/>
            </a:endParaRPr>
          </a:p>
          <a:p>
            <a:pPr marL="0" lvl="0" indent="0">
              <a:spcBef>
                <a:spcPts val="0"/>
              </a:spcBef>
              <a:buNone/>
            </a:pPr>
            <a:r>
              <a:rPr lang="de-DE" sz="1600" b="1" dirty="0">
                <a:solidFill>
                  <a:srgbClr val="7030A0"/>
                </a:solidFill>
                <a:ea typeface="Verdana" pitchFamily="34" charset="0"/>
                <a:cs typeface="Verdana" pitchFamily="34" charset="0"/>
              </a:rPr>
              <a:t>Christian-Albrechts-Universität zu Kiel. Institut für Agrarpolitik und Marktlehre </a:t>
            </a:r>
            <a:r>
              <a:rPr lang="de-DE" sz="1600" dirty="0">
                <a:solidFill>
                  <a:prstClr val="black"/>
                </a:solidFill>
                <a:ea typeface="Verdana" pitchFamily="34" charset="0"/>
                <a:cs typeface="Verdana" pitchFamily="34" charset="0"/>
              </a:rPr>
              <a:t>(Name: </a:t>
            </a:r>
            <a:r>
              <a:rPr lang="de-DE" sz="1600" dirty="0">
                <a:solidFill>
                  <a:srgbClr val="7030A0"/>
                </a:solidFill>
                <a:ea typeface="Verdana" pitchFamily="34" charset="0"/>
                <a:cs typeface="Verdana" pitchFamily="34" charset="0"/>
              </a:rPr>
              <a:t>Institut für Agrarpolitik und Marktlehre der Christian-Albrechts-Universität zu Kiel</a:t>
            </a:r>
            <a:r>
              <a:rPr lang="de-DE" sz="1600" dirty="0" smtClean="0">
                <a:solidFill>
                  <a:prstClr val="black"/>
                </a:solidFill>
                <a:ea typeface="Verdana" pitchFamily="34" charset="0"/>
                <a:cs typeface="Verdana" pitchFamily="34" charset="0"/>
              </a:rPr>
              <a:t>)</a:t>
            </a:r>
            <a:endParaRPr lang="de-DE" sz="1600" dirty="0">
              <a:solidFill>
                <a:prstClr val="black"/>
              </a:solidFill>
              <a:ea typeface="Verdana" pitchFamily="34" charset="0"/>
              <a:cs typeface="Verdana" pitchFamily="34" charset="0"/>
            </a:endParaRPr>
          </a:p>
          <a:p>
            <a:pPr marL="0" lvl="0" indent="0">
              <a:spcBef>
                <a:spcPts val="0"/>
              </a:spcBef>
              <a:buNone/>
            </a:pPr>
            <a:r>
              <a:rPr lang="de-DE" sz="1600" b="1" dirty="0">
                <a:solidFill>
                  <a:srgbClr val="7030A0"/>
                </a:solidFill>
                <a:ea typeface="Verdana" pitchFamily="34" charset="0"/>
                <a:cs typeface="Verdana" pitchFamily="34" charset="0"/>
              </a:rPr>
              <a:t>Christian-Albrechts-Universität zu Kiel. Institut für Internationales Recht</a:t>
            </a:r>
            <a:br>
              <a:rPr lang="de-DE" sz="1600" b="1" dirty="0">
                <a:solidFill>
                  <a:srgbClr val="7030A0"/>
                </a:solidFill>
                <a:ea typeface="Verdana" pitchFamily="34" charset="0"/>
                <a:cs typeface="Verdana" pitchFamily="34" charset="0"/>
              </a:rPr>
            </a:br>
            <a:r>
              <a:rPr lang="de-DE" sz="1600" dirty="0">
                <a:solidFill>
                  <a:prstClr val="black"/>
                </a:solidFill>
                <a:ea typeface="Verdana" pitchFamily="34" charset="0"/>
                <a:cs typeface="Verdana" pitchFamily="34" charset="0"/>
              </a:rPr>
              <a:t>(Name: </a:t>
            </a:r>
            <a:r>
              <a:rPr lang="de-DE" sz="1600" dirty="0">
                <a:solidFill>
                  <a:srgbClr val="7030A0"/>
                </a:solidFill>
                <a:ea typeface="Verdana" pitchFamily="34" charset="0"/>
                <a:cs typeface="Verdana" pitchFamily="34" charset="0"/>
              </a:rPr>
              <a:t>Institut für Internationales Recht an der Universität Kiel</a:t>
            </a:r>
            <a:r>
              <a:rPr lang="de-DE" sz="1600" dirty="0">
                <a:solidFill>
                  <a:prstClr val="black"/>
                </a:solidFill>
                <a:ea typeface="Verdana" pitchFamily="34" charset="0"/>
                <a:cs typeface="Verdana" pitchFamily="34" charset="0"/>
              </a:rPr>
              <a:t>)</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12</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2214425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buNone/>
            </a:pPr>
            <a:r>
              <a:rPr lang="de-DE" dirty="0" smtClean="0">
                <a:solidFill>
                  <a:prstClr val="black"/>
                </a:solidFill>
                <a:ea typeface="Verdana" pitchFamily="34" charset="0"/>
                <a:cs typeface="Verdana" pitchFamily="34" charset="0"/>
              </a:rPr>
              <a:t>Name enthält</a:t>
            </a:r>
          </a:p>
          <a:p>
            <a:pPr marL="0" lvl="0" indent="0">
              <a:buNone/>
            </a:pPr>
            <a:endParaRPr lang="de-DE" sz="1800" dirty="0">
              <a:solidFill>
                <a:prstClr val="black"/>
              </a:solidFill>
              <a:ea typeface="Verdana" pitchFamily="34" charset="0"/>
              <a:cs typeface="Verdana" pitchFamily="34" charset="0"/>
            </a:endParaRPr>
          </a:p>
          <a:p>
            <a:pPr lvl="0">
              <a:spcBef>
                <a:spcPts val="0"/>
              </a:spcBef>
              <a:buFont typeface="Symbol" panose="05050102010706020507" pitchFamily="18" charset="2"/>
              <a:buChar char="-"/>
            </a:pPr>
            <a:r>
              <a:rPr lang="de-DE" dirty="0">
                <a:solidFill>
                  <a:prstClr val="black"/>
                </a:solidFill>
                <a:ea typeface="Verdana" pitchFamily="34" charset="0"/>
                <a:cs typeface="Verdana" pitchFamily="34" charset="0"/>
              </a:rPr>
              <a:t>den vollständigen Namen (auch in Übersetzung) der übergeordneten oder der zugehörigen Körperschaft (</a:t>
            </a:r>
            <a:r>
              <a:rPr lang="de-DE" b="1" dirty="0">
                <a:solidFill>
                  <a:srgbClr val="4F81BD">
                    <a:lumMod val="75000"/>
                  </a:srgbClr>
                </a:solidFill>
                <a:ea typeface="Verdana" pitchFamily="34" charset="0"/>
                <a:cs typeface="Verdana" pitchFamily="34" charset="0"/>
              </a:rPr>
              <a:t>RDA</a:t>
            </a:r>
            <a:r>
              <a:rPr lang="de-DE" b="1" dirty="0">
                <a:solidFill>
                  <a:prstClr val="black"/>
                </a:solidFill>
                <a:ea typeface="Verdana" pitchFamily="34" charset="0"/>
                <a:cs typeface="Verdana" pitchFamily="34" charset="0"/>
              </a:rPr>
              <a:t> </a:t>
            </a:r>
            <a:r>
              <a:rPr lang="de-DE" b="1" dirty="0">
                <a:solidFill>
                  <a:prstClr val="black"/>
                </a:solidFill>
                <a:ea typeface="Verdana" pitchFamily="34" charset="0"/>
                <a:cs typeface="Verdana" pitchFamily="34" charset="0"/>
                <a:hlinkClick r:id="rId3"/>
              </a:rPr>
              <a:t>11.2.2.14.6</a:t>
            </a:r>
            <a:r>
              <a:rPr lang="de-DE" dirty="0">
                <a:solidFill>
                  <a:prstClr val="black"/>
                </a:solidFill>
                <a:ea typeface="Verdana" pitchFamily="34" charset="0"/>
                <a:cs typeface="Verdana" pitchFamily="34" charset="0"/>
              </a:rPr>
              <a:t>).</a:t>
            </a:r>
          </a:p>
          <a:p>
            <a:pPr lvl="0">
              <a:spcBef>
                <a:spcPts val="0"/>
              </a:spcBef>
              <a:spcAft>
                <a:spcPts val="1200"/>
              </a:spcAft>
              <a:buNone/>
            </a:pPr>
            <a:r>
              <a:rPr lang="de-DE" dirty="0">
                <a:solidFill>
                  <a:prstClr val="black"/>
                </a:solidFill>
                <a:ea typeface="Verdana" pitchFamily="34" charset="0"/>
                <a:cs typeface="Verdana" pitchFamily="34" charset="0"/>
              </a:rPr>
              <a:t>	</a:t>
            </a:r>
            <a:r>
              <a:rPr lang="de-DE" sz="2000" dirty="0">
                <a:solidFill>
                  <a:srgbClr val="FF0000"/>
                </a:solidFill>
                <a:ea typeface="Verdana" pitchFamily="34" charset="0"/>
                <a:cs typeface="Verdana" pitchFamily="34" charset="0"/>
              </a:rPr>
              <a:t>Gilt nicht für Gebietskörperschaften untergeordneten </a:t>
            </a:r>
            <a:br>
              <a:rPr lang="de-DE" sz="2000" dirty="0">
                <a:solidFill>
                  <a:srgbClr val="FF0000"/>
                </a:solidFill>
                <a:ea typeface="Verdana" pitchFamily="34" charset="0"/>
                <a:cs typeface="Verdana" pitchFamily="34" charset="0"/>
              </a:rPr>
            </a:br>
            <a:r>
              <a:rPr lang="de-DE" sz="2000" dirty="0">
                <a:solidFill>
                  <a:srgbClr val="FF0000"/>
                </a:solidFill>
                <a:ea typeface="Verdana" pitchFamily="34" charset="0"/>
                <a:cs typeface="Verdana" pitchFamily="34" charset="0"/>
              </a:rPr>
              <a:t>Körperschaften. </a:t>
            </a:r>
            <a:r>
              <a:rPr lang="de-DE" sz="2000" dirty="0">
                <a:solidFill>
                  <a:prstClr val="black"/>
                </a:solidFill>
                <a:ea typeface="Verdana" pitchFamily="34" charset="0"/>
                <a:cs typeface="Verdana" pitchFamily="34" charset="0"/>
              </a:rPr>
              <a:t>(vgl. </a:t>
            </a:r>
            <a:r>
              <a:rPr lang="de-DE" sz="2000" dirty="0">
                <a:solidFill>
                  <a:prstClr val="black"/>
                </a:solidFill>
                <a:ea typeface="Verdana" pitchFamily="34" charset="0"/>
                <a:cs typeface="Verdana" pitchFamily="34" charset="0"/>
                <a:hlinkClick r:id="rId4"/>
              </a:rPr>
              <a:t>ERL1 zu </a:t>
            </a:r>
            <a:r>
              <a:rPr lang="de-DE" sz="2000" b="1" dirty="0">
                <a:solidFill>
                  <a:prstClr val="black"/>
                </a:solidFill>
                <a:ea typeface="Verdana" pitchFamily="34" charset="0"/>
                <a:cs typeface="Verdana" pitchFamily="34" charset="0"/>
                <a:hlinkClick r:id="rId4"/>
              </a:rPr>
              <a:t>RDA 11.2.2.14.6</a:t>
            </a:r>
            <a:r>
              <a:rPr lang="de-DE" sz="2000" dirty="0">
                <a:solidFill>
                  <a:prstClr val="black"/>
                </a:solidFill>
                <a:ea typeface="Verdana" pitchFamily="34" charset="0"/>
                <a:cs typeface="Verdana" pitchFamily="34" charset="0"/>
              </a:rPr>
              <a:t>)</a:t>
            </a:r>
          </a:p>
          <a:p>
            <a:pPr marL="0" indent="0">
              <a:spcBef>
                <a:spcPts val="0"/>
              </a:spcBef>
              <a:spcAft>
                <a:spcPts val="600"/>
              </a:spcAft>
              <a:buNone/>
            </a:pPr>
            <a:r>
              <a:rPr lang="en-US" sz="1800" b="1" dirty="0">
                <a:solidFill>
                  <a:srgbClr val="7030A0"/>
                </a:solidFill>
                <a:ea typeface="Verdana" pitchFamily="34" charset="0"/>
                <a:cs typeface="Verdana" pitchFamily="34" charset="0"/>
              </a:rPr>
              <a:t>BBC Symphony Orchestra </a:t>
            </a:r>
            <a:br>
              <a:rPr lang="en-US" sz="1800" b="1" dirty="0">
                <a:solidFill>
                  <a:srgbClr val="7030A0"/>
                </a:solidFill>
                <a:ea typeface="Verdana" pitchFamily="34" charset="0"/>
                <a:cs typeface="Verdana" pitchFamily="34" charset="0"/>
              </a:rPr>
            </a:br>
            <a:r>
              <a:rPr lang="en-US" sz="1800" b="1" dirty="0" err="1">
                <a:ea typeface="Verdana" pitchFamily="34" charset="0"/>
                <a:cs typeface="Verdana" pitchFamily="34" charset="0"/>
              </a:rPr>
              <a:t>Nicht</a:t>
            </a:r>
            <a:r>
              <a:rPr lang="en-US" sz="1800" b="1" dirty="0">
                <a:ea typeface="Verdana" pitchFamily="34" charset="0"/>
                <a:cs typeface="Verdana" pitchFamily="34" charset="0"/>
              </a:rPr>
              <a:t>: </a:t>
            </a:r>
            <a:r>
              <a:rPr lang="en-US" sz="1800" dirty="0">
                <a:solidFill>
                  <a:srgbClr val="7030A0"/>
                </a:solidFill>
                <a:ea typeface="Verdana" pitchFamily="34" charset="0"/>
                <a:cs typeface="Verdana" pitchFamily="34" charset="0"/>
              </a:rPr>
              <a:t>British Broadcasting Corporation. Symphony Orchestra</a:t>
            </a:r>
          </a:p>
          <a:p>
            <a:pPr marL="0" indent="0">
              <a:spcBef>
                <a:spcPts val="0"/>
              </a:spcBef>
              <a:buNone/>
            </a:pPr>
            <a:r>
              <a:rPr lang="en-US" sz="1800" b="1" dirty="0">
                <a:solidFill>
                  <a:srgbClr val="7030A0"/>
                </a:solidFill>
                <a:ea typeface="Verdana" pitchFamily="34" charset="0"/>
                <a:cs typeface="Verdana" pitchFamily="34" charset="0"/>
              </a:rPr>
              <a:t>British Broadcasting Corporation. Political Research Unit</a:t>
            </a:r>
            <a:r>
              <a:rPr lang="en-US" sz="1800" dirty="0">
                <a:ea typeface="Verdana" pitchFamily="34" charset="0"/>
                <a:cs typeface="Verdana" pitchFamily="34" charset="0"/>
              </a:rPr>
              <a:t/>
            </a:r>
            <a:br>
              <a:rPr lang="en-US" sz="1800" dirty="0">
                <a:ea typeface="Verdana" pitchFamily="34" charset="0"/>
                <a:cs typeface="Verdana" pitchFamily="34" charset="0"/>
              </a:rPr>
            </a:br>
            <a:r>
              <a:rPr lang="en-US" sz="1800" b="1" dirty="0" err="1">
                <a:ea typeface="Verdana" pitchFamily="34" charset="0"/>
                <a:cs typeface="Verdana" pitchFamily="34" charset="0"/>
              </a:rPr>
              <a:t>Nicht</a:t>
            </a:r>
            <a:r>
              <a:rPr lang="en-US" sz="1800" b="1" dirty="0">
                <a:ea typeface="Verdana" pitchFamily="34" charset="0"/>
                <a:cs typeface="Verdana" pitchFamily="34" charset="0"/>
              </a:rPr>
              <a:t>: </a:t>
            </a:r>
            <a:r>
              <a:rPr lang="en-US" sz="1800" dirty="0">
                <a:solidFill>
                  <a:srgbClr val="7030A0"/>
                </a:solidFill>
                <a:ea typeface="Verdana" pitchFamily="34" charset="0"/>
                <a:cs typeface="Verdana" pitchFamily="34" charset="0"/>
              </a:rPr>
              <a:t>BBC Political Research Unit</a:t>
            </a:r>
          </a:p>
          <a:p>
            <a:pPr marL="0" indent="0">
              <a:spcBef>
                <a:spcPts val="0"/>
              </a:spcBef>
              <a:buNone/>
            </a:pPr>
            <a:r>
              <a:rPr lang="de-DE" sz="1800" dirty="0">
                <a:ea typeface="Verdana" pitchFamily="34" charset="0"/>
                <a:cs typeface="Verdana" pitchFamily="34" charset="0"/>
              </a:rPr>
              <a:t>Übersetzung</a:t>
            </a:r>
          </a:p>
          <a:p>
            <a:pPr marL="0" indent="0">
              <a:spcBef>
                <a:spcPts val="0"/>
              </a:spcBef>
              <a:buNone/>
            </a:pPr>
            <a:r>
              <a:rPr lang="de-DE" sz="1800" b="1" dirty="0">
                <a:solidFill>
                  <a:srgbClr val="7030A0"/>
                </a:solidFill>
                <a:ea typeface="Verdana" pitchFamily="34" charset="0"/>
                <a:cs typeface="Verdana" pitchFamily="34" charset="0"/>
              </a:rPr>
              <a:t>Deutsche Gesellschaft für Säugetierkunde. Annual Meeting </a:t>
            </a:r>
            <a:r>
              <a:rPr lang="de-DE" sz="1800" dirty="0">
                <a:solidFill>
                  <a:srgbClr val="FF0000"/>
                </a:solidFill>
                <a:ea typeface="Verdana" pitchFamily="34" charset="0"/>
                <a:cs typeface="Verdana" pitchFamily="34" charset="0"/>
              </a:rPr>
              <a:t>(90. : 2016 : Berlin)</a:t>
            </a:r>
            <a:br>
              <a:rPr lang="de-DE" sz="1800" dirty="0">
                <a:solidFill>
                  <a:srgbClr val="FF0000"/>
                </a:solidFill>
                <a:ea typeface="Verdana" pitchFamily="34" charset="0"/>
                <a:cs typeface="Verdana" pitchFamily="34" charset="0"/>
              </a:rPr>
            </a:br>
            <a:r>
              <a:rPr lang="de-DE" sz="1800" dirty="0">
                <a:ea typeface="Verdana" pitchFamily="34" charset="0"/>
                <a:cs typeface="Verdana" pitchFamily="34" charset="0"/>
              </a:rPr>
              <a:t>(Name: </a:t>
            </a:r>
            <a:r>
              <a:rPr lang="en-GB" sz="1800" dirty="0">
                <a:solidFill>
                  <a:srgbClr val="7030A0"/>
                </a:solidFill>
                <a:ea typeface="Verdana" pitchFamily="34" charset="0"/>
                <a:cs typeface="Verdana" pitchFamily="34" charset="0"/>
              </a:rPr>
              <a:t>90. Annual Meeting of the German Mammalian Society</a:t>
            </a:r>
            <a:r>
              <a:rPr lang="en-GB" sz="1800" dirty="0">
                <a:ea typeface="Verdana" pitchFamily="34" charset="0"/>
                <a:cs typeface="Verdana" pitchFamily="34" charset="0"/>
              </a:rPr>
              <a:t>)</a:t>
            </a:r>
            <a:endParaRPr lang="en-GB" sz="1800" dirty="0">
              <a:solidFill>
                <a:srgbClr val="7030A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13</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24187572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buNone/>
            </a:pPr>
            <a:r>
              <a:rPr lang="de-DE" dirty="0" smtClean="0">
                <a:solidFill>
                  <a:prstClr val="black"/>
                </a:solidFill>
                <a:ea typeface="Verdana" pitchFamily="34" charset="0"/>
                <a:cs typeface="Verdana" pitchFamily="34" charset="0"/>
              </a:rPr>
              <a:t>Name enthält</a:t>
            </a:r>
          </a:p>
          <a:p>
            <a:pPr marL="0" lvl="0" indent="0">
              <a:buNone/>
            </a:pPr>
            <a:endParaRPr lang="de-DE" sz="1800" dirty="0">
              <a:solidFill>
                <a:prstClr val="black"/>
              </a:solidFill>
              <a:ea typeface="Verdana" pitchFamily="34" charset="0"/>
              <a:cs typeface="Verdana" pitchFamily="34" charset="0"/>
            </a:endParaRPr>
          </a:p>
          <a:p>
            <a:pPr lvl="0">
              <a:spcBef>
                <a:spcPts val="0"/>
              </a:spcBef>
              <a:buFont typeface="Symbol" panose="05050102010706020507" pitchFamily="18" charset="2"/>
              <a:buChar char="-"/>
            </a:pPr>
            <a:r>
              <a:rPr lang="de-DE" dirty="0">
                <a:solidFill>
                  <a:prstClr val="black"/>
                </a:solidFill>
                <a:ea typeface="Verdana" pitchFamily="34" charset="0"/>
                <a:cs typeface="Verdana" pitchFamily="34" charset="0"/>
              </a:rPr>
              <a:t>den vollständigen Namen (auch in Übersetzung) der übergeordneten oder der zugehörigen Körperschaft (</a:t>
            </a:r>
            <a:r>
              <a:rPr lang="de-DE" b="1" dirty="0">
                <a:solidFill>
                  <a:srgbClr val="4F81BD">
                    <a:lumMod val="75000"/>
                  </a:srgbClr>
                </a:solidFill>
                <a:ea typeface="Verdana" pitchFamily="34" charset="0"/>
                <a:cs typeface="Verdana" pitchFamily="34" charset="0"/>
              </a:rPr>
              <a:t>RDA</a:t>
            </a:r>
            <a:r>
              <a:rPr lang="de-DE" b="1" dirty="0">
                <a:solidFill>
                  <a:prstClr val="black"/>
                </a:solidFill>
                <a:ea typeface="Verdana" pitchFamily="34" charset="0"/>
                <a:cs typeface="Verdana" pitchFamily="34" charset="0"/>
              </a:rPr>
              <a:t> </a:t>
            </a:r>
            <a:r>
              <a:rPr lang="de-DE" b="1" dirty="0">
                <a:solidFill>
                  <a:prstClr val="black"/>
                </a:solidFill>
                <a:ea typeface="Verdana" pitchFamily="34" charset="0"/>
                <a:cs typeface="Verdana" pitchFamily="34" charset="0"/>
                <a:hlinkClick r:id="rId3"/>
              </a:rPr>
              <a:t>11.2.2.14.6</a:t>
            </a:r>
            <a:r>
              <a:rPr lang="de-DE" dirty="0">
                <a:solidFill>
                  <a:prstClr val="black"/>
                </a:solidFill>
                <a:ea typeface="Verdana" pitchFamily="34" charset="0"/>
                <a:cs typeface="Verdana" pitchFamily="34" charset="0"/>
              </a:rPr>
              <a:t>).</a:t>
            </a:r>
          </a:p>
          <a:p>
            <a:pPr lvl="0">
              <a:spcBef>
                <a:spcPts val="0"/>
              </a:spcBef>
              <a:spcAft>
                <a:spcPts val="1200"/>
              </a:spcAft>
              <a:buNone/>
            </a:pPr>
            <a:r>
              <a:rPr lang="de-DE" dirty="0">
                <a:solidFill>
                  <a:prstClr val="black"/>
                </a:solidFill>
                <a:ea typeface="Verdana" pitchFamily="34" charset="0"/>
                <a:cs typeface="Verdana" pitchFamily="34" charset="0"/>
              </a:rPr>
              <a:t>	</a:t>
            </a:r>
            <a:r>
              <a:rPr lang="de-DE" sz="2000" dirty="0">
                <a:solidFill>
                  <a:srgbClr val="FF0000"/>
                </a:solidFill>
                <a:ea typeface="Verdana" pitchFamily="34" charset="0"/>
                <a:cs typeface="Verdana" pitchFamily="34" charset="0"/>
              </a:rPr>
              <a:t>Gilt nicht für Gebietskörperschaften untergeordneten </a:t>
            </a:r>
            <a:br>
              <a:rPr lang="de-DE" sz="2000" dirty="0">
                <a:solidFill>
                  <a:srgbClr val="FF0000"/>
                </a:solidFill>
                <a:ea typeface="Verdana" pitchFamily="34" charset="0"/>
                <a:cs typeface="Verdana" pitchFamily="34" charset="0"/>
              </a:rPr>
            </a:br>
            <a:r>
              <a:rPr lang="de-DE" sz="2000" dirty="0">
                <a:solidFill>
                  <a:srgbClr val="FF0000"/>
                </a:solidFill>
                <a:ea typeface="Verdana" pitchFamily="34" charset="0"/>
                <a:cs typeface="Verdana" pitchFamily="34" charset="0"/>
              </a:rPr>
              <a:t>Körperschaften. </a:t>
            </a:r>
            <a:r>
              <a:rPr lang="de-DE" sz="2000" dirty="0">
                <a:solidFill>
                  <a:prstClr val="black"/>
                </a:solidFill>
                <a:ea typeface="Verdana" pitchFamily="34" charset="0"/>
                <a:cs typeface="Verdana" pitchFamily="34" charset="0"/>
              </a:rPr>
              <a:t>(vgl. </a:t>
            </a:r>
            <a:r>
              <a:rPr lang="en-US" sz="2000" dirty="0">
                <a:ea typeface="Verdana" pitchFamily="34" charset="0"/>
                <a:cs typeface="Verdana" pitchFamily="34" charset="0"/>
                <a:hlinkClick r:id="rId4"/>
              </a:rPr>
              <a:t>ERL2 </a:t>
            </a:r>
            <a:r>
              <a:rPr lang="en-US" sz="2000" dirty="0" err="1">
                <a:ea typeface="Verdana" pitchFamily="34" charset="0"/>
                <a:cs typeface="Verdana" pitchFamily="34" charset="0"/>
                <a:hlinkClick r:id="rId4"/>
              </a:rPr>
              <a:t>zu</a:t>
            </a:r>
            <a:r>
              <a:rPr lang="en-US" sz="2000" dirty="0">
                <a:ea typeface="Verdana" pitchFamily="34" charset="0"/>
                <a:cs typeface="Verdana" pitchFamily="34" charset="0"/>
                <a:hlinkClick r:id="rId4"/>
              </a:rPr>
              <a:t> </a:t>
            </a:r>
            <a:r>
              <a:rPr lang="en-US" sz="2000" b="1" dirty="0">
                <a:ea typeface="Verdana" pitchFamily="34" charset="0"/>
                <a:cs typeface="Verdana" pitchFamily="34" charset="0"/>
                <a:hlinkClick r:id="rId4"/>
              </a:rPr>
              <a:t>RDA 11.2.2.14.6</a:t>
            </a:r>
            <a:r>
              <a:rPr lang="de-DE" sz="2000" dirty="0" smtClean="0">
                <a:solidFill>
                  <a:prstClr val="black"/>
                </a:solidFill>
                <a:ea typeface="Verdana" pitchFamily="34" charset="0"/>
                <a:cs typeface="Verdana" pitchFamily="34" charset="0"/>
              </a:rPr>
              <a:t>)</a:t>
            </a:r>
            <a:endParaRPr lang="de-DE" sz="2000" dirty="0">
              <a:solidFill>
                <a:prstClr val="black"/>
              </a:solidFill>
              <a:ea typeface="Verdana" pitchFamily="34" charset="0"/>
              <a:cs typeface="Verdana" pitchFamily="34" charset="0"/>
            </a:endParaRPr>
          </a:p>
          <a:p>
            <a:pPr>
              <a:spcBef>
                <a:spcPts val="1200"/>
              </a:spcBef>
              <a:buNone/>
            </a:pPr>
            <a:r>
              <a:rPr lang="de-DE" altLang="de-DE" sz="1800" i="1" dirty="0">
                <a:ea typeface="Verdana" pitchFamily="34" charset="0"/>
                <a:cs typeface="Verdana" pitchFamily="34" charset="0"/>
              </a:rPr>
              <a:t>Beispiel</a:t>
            </a:r>
            <a:r>
              <a:rPr lang="de-DE" altLang="de-DE" sz="1800" i="1" dirty="0" smtClean="0">
                <a:ea typeface="Verdana" pitchFamily="34" charset="0"/>
                <a:cs typeface="Verdana" pitchFamily="34" charset="0"/>
              </a:rPr>
              <a:t>:</a:t>
            </a:r>
            <a:endParaRPr lang="de-DE" altLang="de-DE" sz="1800" i="1" dirty="0">
              <a:ea typeface="Verdana" pitchFamily="34" charset="0"/>
              <a:cs typeface="Verdana" pitchFamily="34" charset="0"/>
            </a:endParaRPr>
          </a:p>
          <a:p>
            <a:pPr marL="0" indent="0">
              <a:spcBef>
                <a:spcPts val="0"/>
              </a:spcBef>
              <a:buNone/>
            </a:pPr>
            <a:endParaRPr lang="de-DE" sz="400" dirty="0">
              <a:ea typeface="Verdana" pitchFamily="34" charset="0"/>
              <a:cs typeface="Verdana" pitchFamily="34" charset="0"/>
            </a:endParaRPr>
          </a:p>
          <a:p>
            <a:pPr marL="0" indent="0">
              <a:spcBef>
                <a:spcPts val="0"/>
              </a:spcBef>
              <a:buNone/>
            </a:pPr>
            <a:r>
              <a:rPr lang="de-DE" sz="1800" dirty="0">
                <a:ea typeface="Verdana" pitchFamily="34" charset="0"/>
                <a:cs typeface="Verdana" pitchFamily="34" charset="0"/>
              </a:rPr>
              <a:t>Gilt nur für die direkte Überordnung</a:t>
            </a:r>
          </a:p>
          <a:p>
            <a:pPr marL="0" indent="0">
              <a:spcBef>
                <a:spcPts val="0"/>
              </a:spcBef>
              <a:buNone/>
            </a:pPr>
            <a:r>
              <a:rPr lang="de-DE" sz="1800" dirty="0" smtClean="0">
                <a:ea typeface="Verdana" pitchFamily="34" charset="0"/>
                <a:cs typeface="Verdana" pitchFamily="34" charset="0"/>
              </a:rPr>
              <a:t>Name</a:t>
            </a:r>
            <a:r>
              <a:rPr lang="de-DE" sz="1800" dirty="0">
                <a:ea typeface="Verdana" pitchFamily="34" charset="0"/>
                <a:cs typeface="Verdana" pitchFamily="34" charset="0"/>
              </a:rPr>
              <a:t>: </a:t>
            </a:r>
            <a:r>
              <a:rPr lang="de-DE" sz="1800" dirty="0">
                <a:solidFill>
                  <a:srgbClr val="7030A0"/>
                </a:solidFill>
                <a:ea typeface="Verdana" pitchFamily="34" charset="0"/>
                <a:cs typeface="Verdana" pitchFamily="34" charset="0"/>
              </a:rPr>
              <a:t>Jahrestagung der </a:t>
            </a:r>
            <a:r>
              <a:rPr lang="de-DE" sz="1800" dirty="0" err="1">
                <a:solidFill>
                  <a:srgbClr val="7030A0"/>
                </a:solidFill>
                <a:ea typeface="Verdana" pitchFamily="34" charset="0"/>
                <a:cs typeface="Verdana" pitchFamily="34" charset="0"/>
              </a:rPr>
              <a:t>dvs</a:t>
            </a:r>
            <a:r>
              <a:rPr lang="de-DE" sz="1800" dirty="0">
                <a:solidFill>
                  <a:srgbClr val="7030A0"/>
                </a:solidFill>
                <a:ea typeface="Verdana" pitchFamily="34" charset="0"/>
                <a:cs typeface="Verdana" pitchFamily="34" charset="0"/>
              </a:rPr>
              <a:t>-Sektion Biomechanik vom 13. - 15. März 2013 in Chemnitz</a:t>
            </a:r>
          </a:p>
          <a:p>
            <a:pPr marL="0" indent="0">
              <a:spcBef>
                <a:spcPts val="0"/>
              </a:spcBef>
              <a:buNone/>
            </a:pPr>
            <a:r>
              <a:rPr lang="de-DE" sz="1800" dirty="0">
                <a:ea typeface="Verdana" pitchFamily="34" charset="0"/>
                <a:cs typeface="Verdana" pitchFamily="34" charset="0"/>
              </a:rPr>
              <a:t>Direkte Überordnung: „</a:t>
            </a:r>
            <a:r>
              <a:rPr lang="de-DE" sz="1800" dirty="0">
                <a:solidFill>
                  <a:srgbClr val="7030A0"/>
                </a:solidFill>
                <a:ea typeface="Verdana" pitchFamily="34" charset="0"/>
                <a:cs typeface="Verdana" pitchFamily="34" charset="0"/>
              </a:rPr>
              <a:t>Sektion Biomechanik</a:t>
            </a:r>
            <a:r>
              <a:rPr lang="de-DE" sz="1800" dirty="0">
                <a:ea typeface="Verdana" pitchFamily="34" charset="0"/>
                <a:cs typeface="Verdana" pitchFamily="34" charset="0"/>
              </a:rPr>
              <a:t>“</a:t>
            </a:r>
          </a:p>
          <a:p>
            <a:pPr marL="0" indent="0">
              <a:spcBef>
                <a:spcPts val="0"/>
              </a:spcBef>
              <a:buNone/>
            </a:pPr>
            <a:r>
              <a:rPr lang="de-DE" sz="1800" dirty="0">
                <a:ea typeface="Verdana" pitchFamily="34" charset="0"/>
                <a:cs typeface="Verdana" pitchFamily="34" charset="0"/>
              </a:rPr>
              <a:t>Unselbstständige Erfassung:</a:t>
            </a:r>
          </a:p>
          <a:p>
            <a:pPr marL="0" indent="0">
              <a:spcBef>
                <a:spcPts val="0"/>
              </a:spcBef>
              <a:buNone/>
            </a:pPr>
            <a:r>
              <a:rPr lang="de-DE" sz="1800" b="1" dirty="0">
                <a:solidFill>
                  <a:srgbClr val="7030A0"/>
                </a:solidFill>
                <a:ea typeface="Verdana" pitchFamily="34" charset="0"/>
                <a:cs typeface="Verdana" pitchFamily="34" charset="0"/>
              </a:rPr>
              <a:t>Deutsche Vereinigung für Sportwissenschaft. Sektion Biomechanik. Jahrestagung </a:t>
            </a:r>
            <a:r>
              <a:rPr lang="de-DE" sz="1800" dirty="0">
                <a:solidFill>
                  <a:srgbClr val="FF0000"/>
                </a:solidFill>
                <a:ea typeface="Verdana" pitchFamily="34" charset="0"/>
                <a:cs typeface="Verdana" pitchFamily="34" charset="0"/>
              </a:rPr>
              <a:t>(2013 : Chemnitz) </a:t>
            </a:r>
          </a:p>
          <a:p>
            <a:pPr marL="0" indent="0">
              <a:spcBef>
                <a:spcPts val="0"/>
              </a:spcBef>
              <a:buNone/>
            </a:pPr>
            <a:endParaRPr lang="de-DE" sz="1600" b="1" dirty="0">
              <a:solidFill>
                <a:srgbClr val="FF000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14</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3211032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000" dirty="0" smtClean="0">
                <a:ea typeface="Verdana" pitchFamily="34" charset="0"/>
                <a:cs typeface="Verdana" pitchFamily="34" charset="0"/>
              </a:rPr>
              <a:t>Körperschaften</a:t>
            </a:r>
            <a:r>
              <a:rPr lang="de-DE" sz="2000" dirty="0">
                <a:ea typeface="Verdana" pitchFamily="34" charset="0"/>
                <a:cs typeface="Verdana" pitchFamily="34" charset="0"/>
              </a:rPr>
              <a:t>, die </a:t>
            </a:r>
            <a:r>
              <a:rPr lang="de-DE" sz="2000" dirty="0" smtClean="0">
                <a:ea typeface="Verdana" pitchFamily="34" charset="0"/>
                <a:cs typeface="Verdana" pitchFamily="34" charset="0"/>
              </a:rPr>
              <a:t>einer Gebietskörperschaft </a:t>
            </a:r>
            <a:r>
              <a:rPr lang="de-DE" sz="2000" dirty="0">
                <a:ea typeface="Verdana" pitchFamily="34" charset="0"/>
                <a:cs typeface="Verdana" pitchFamily="34" charset="0"/>
              </a:rPr>
              <a:t>unterstellt sind und die in ihrem Namen den Namen der übergeordneten Gebietskörperschaft </a:t>
            </a:r>
            <a:r>
              <a:rPr lang="de-DE" sz="2000" dirty="0" smtClean="0">
                <a:ea typeface="Verdana" pitchFamily="34" charset="0"/>
                <a:cs typeface="Verdana" pitchFamily="34" charset="0"/>
              </a:rPr>
              <a:t>in jeglicher Form enthalten</a:t>
            </a:r>
            <a:r>
              <a:rPr lang="de-DE" sz="2000" dirty="0">
                <a:ea typeface="Verdana" pitchFamily="34" charset="0"/>
                <a:cs typeface="Verdana" pitchFamily="34" charset="0"/>
              </a:rPr>
              <a:t>, werden selbstständig erfasst. (</a:t>
            </a:r>
            <a:r>
              <a:rPr lang="de-DE" sz="2000" b="1" dirty="0">
                <a:ea typeface="Verdana" pitchFamily="34" charset="0"/>
                <a:cs typeface="Verdana" pitchFamily="34" charset="0"/>
                <a:hlinkClick r:id="rId3"/>
              </a:rPr>
              <a:t>RDA </a:t>
            </a:r>
            <a:r>
              <a:rPr lang="de-DE" sz="2000" b="1" dirty="0" smtClean="0">
                <a:ea typeface="Verdana" pitchFamily="34" charset="0"/>
                <a:cs typeface="Verdana" pitchFamily="34" charset="0"/>
                <a:hlinkClick r:id="rId3"/>
              </a:rPr>
              <a:t>11.2.2.14.2</a:t>
            </a:r>
            <a:r>
              <a:rPr lang="de-DE" sz="2000" dirty="0" smtClean="0">
                <a:ea typeface="Verdana" pitchFamily="34" charset="0"/>
                <a:cs typeface="Verdana" pitchFamily="34" charset="0"/>
                <a:hlinkClick r:id="rId3"/>
              </a:rPr>
              <a:t>, </a:t>
            </a:r>
            <a:r>
              <a:rPr lang="de-DE" sz="2000" dirty="0">
                <a:ea typeface="Verdana" pitchFamily="34" charset="0"/>
                <a:cs typeface="Verdana" pitchFamily="34" charset="0"/>
                <a:hlinkClick r:id="rId3"/>
              </a:rPr>
              <a:t>ERL 2</a:t>
            </a:r>
            <a:r>
              <a:rPr lang="de-DE" sz="2000" dirty="0">
                <a:ea typeface="Verdana" pitchFamily="34" charset="0"/>
                <a:cs typeface="Verdana" pitchFamily="34" charset="0"/>
              </a:rPr>
              <a:t>)</a:t>
            </a:r>
          </a:p>
          <a:p>
            <a:pPr marL="0" indent="0">
              <a:spcBef>
                <a:spcPts val="0"/>
              </a:spcBef>
              <a:spcAft>
                <a:spcPts val="1200"/>
              </a:spcAft>
              <a:buNone/>
            </a:pPr>
            <a:r>
              <a:rPr lang="de-DE" sz="2000" i="1" dirty="0">
                <a:solidFill>
                  <a:srgbClr val="FF0000"/>
                </a:solidFill>
                <a:ea typeface="Verdana" pitchFamily="34" charset="0"/>
                <a:cs typeface="Verdana" pitchFamily="34" charset="0"/>
              </a:rPr>
              <a:t>(Hinweis: Die ERL ist nicht differenziert genug; wenn RDA 11.2.2.14.1 für solche Körperschaften zutrifft, wird unselbstständig erfasst.)</a:t>
            </a:r>
          </a:p>
          <a:p>
            <a:pPr marL="0" indent="0">
              <a:spcBef>
                <a:spcPts val="1200"/>
              </a:spcBef>
              <a:buNone/>
            </a:pPr>
            <a:r>
              <a:rPr lang="de-DE" altLang="de-DE" sz="2000" i="1" dirty="0" smtClean="0">
                <a:ea typeface="Verdana" pitchFamily="34" charset="0"/>
                <a:cs typeface="Verdana" pitchFamily="34" charset="0"/>
              </a:rPr>
              <a:t>Beispiel</a:t>
            </a:r>
            <a:r>
              <a:rPr lang="de-DE" altLang="de-DE" sz="2000" i="1" dirty="0">
                <a:ea typeface="Verdana" pitchFamily="34" charset="0"/>
                <a:cs typeface="Verdana" pitchFamily="34" charset="0"/>
              </a:rPr>
              <a:t>:</a:t>
            </a:r>
            <a:r>
              <a:rPr lang="de-DE" sz="2000" dirty="0">
                <a:ea typeface="Verdana" pitchFamily="34" charset="0"/>
                <a:cs typeface="Verdana" pitchFamily="34" charset="0"/>
              </a:rPr>
              <a:t/>
            </a:r>
            <a:br>
              <a:rPr lang="de-DE" sz="2000" dirty="0">
                <a:ea typeface="Verdana" pitchFamily="34" charset="0"/>
                <a:cs typeface="Verdana" pitchFamily="34" charset="0"/>
              </a:rPr>
            </a:br>
            <a:r>
              <a:rPr lang="de-AT" sz="2000" b="1" dirty="0">
                <a:solidFill>
                  <a:srgbClr val="7030A0"/>
                </a:solidFill>
                <a:ea typeface="Verdana" pitchFamily="34" charset="0"/>
                <a:cs typeface="Verdana" pitchFamily="34" charset="0"/>
              </a:rPr>
              <a:t>Statistisches Landesamt des Freistaates </a:t>
            </a:r>
            <a:r>
              <a:rPr lang="de-AT" sz="2000" b="1" dirty="0" smtClean="0">
                <a:solidFill>
                  <a:srgbClr val="7030A0"/>
                </a:solidFill>
                <a:ea typeface="Verdana" pitchFamily="34" charset="0"/>
                <a:cs typeface="Verdana" pitchFamily="34" charset="0"/>
              </a:rPr>
              <a:t>Sachsen</a:t>
            </a:r>
          </a:p>
          <a:p>
            <a:pPr marL="0" indent="0">
              <a:spcBef>
                <a:spcPts val="1200"/>
              </a:spcBef>
              <a:buNone/>
            </a:pPr>
            <a:endParaRPr lang="de-AT" sz="2000" b="1" dirty="0">
              <a:solidFill>
                <a:srgbClr val="7030A0"/>
              </a:solidFill>
              <a:ea typeface="Verdana" pitchFamily="34" charset="0"/>
              <a:cs typeface="Verdana" pitchFamily="34" charset="0"/>
            </a:endParaRPr>
          </a:p>
          <a:p>
            <a:pPr marL="0" indent="0">
              <a:spcBef>
                <a:spcPts val="0"/>
              </a:spcBef>
              <a:buNone/>
            </a:pPr>
            <a:r>
              <a:rPr lang="de-AT" sz="2000" dirty="0" smtClean="0">
                <a:ea typeface="Verdana" pitchFamily="34" charset="0"/>
                <a:cs typeface="Verdana" pitchFamily="34" charset="0"/>
              </a:rPr>
              <a:t>Name</a:t>
            </a:r>
            <a:r>
              <a:rPr lang="de-AT" sz="2000" dirty="0">
                <a:ea typeface="Verdana" pitchFamily="34" charset="0"/>
                <a:cs typeface="Verdana" pitchFamily="34" charset="0"/>
              </a:rPr>
              <a:t>: </a:t>
            </a:r>
            <a:r>
              <a:rPr lang="de-AT" sz="2000" b="1" dirty="0">
                <a:solidFill>
                  <a:srgbClr val="7030A0"/>
                </a:solidFill>
                <a:ea typeface="Verdana" pitchFamily="34" charset="0"/>
                <a:cs typeface="Verdana" pitchFamily="34" charset="0"/>
              </a:rPr>
              <a:t>Statistisches Landesamt des Freistaates </a:t>
            </a:r>
            <a:r>
              <a:rPr lang="de-AT" sz="2000" b="1" dirty="0" smtClean="0">
                <a:solidFill>
                  <a:srgbClr val="7030A0"/>
                </a:solidFill>
                <a:ea typeface="Verdana" pitchFamily="34" charset="0"/>
                <a:cs typeface="Verdana" pitchFamily="34" charset="0"/>
              </a:rPr>
              <a:t>Sachsen</a:t>
            </a:r>
            <a:endParaRPr lang="de-AT" sz="2000" b="1" dirty="0">
              <a:ea typeface="Verdana" pitchFamily="34" charset="0"/>
              <a:cs typeface="Verdana" pitchFamily="34" charset="0"/>
            </a:endParaRPr>
          </a:p>
          <a:p>
            <a:pPr marL="0" indent="0">
              <a:spcBef>
                <a:spcPts val="0"/>
              </a:spcBef>
              <a:buNone/>
            </a:pPr>
            <a:r>
              <a:rPr lang="de-AT" sz="2000" b="1" dirty="0" smtClean="0">
                <a:ea typeface="Verdana" pitchFamily="34" charset="0"/>
                <a:cs typeface="Verdana" pitchFamily="34" charset="0"/>
              </a:rPr>
              <a:t>Nicht</a:t>
            </a:r>
            <a:r>
              <a:rPr lang="de-AT" sz="2000" dirty="0">
                <a:ea typeface="Verdana" pitchFamily="34" charset="0"/>
                <a:cs typeface="Verdana" pitchFamily="34" charset="0"/>
              </a:rPr>
              <a:t>: </a:t>
            </a:r>
            <a:r>
              <a:rPr lang="de-AT" sz="2000" dirty="0">
                <a:solidFill>
                  <a:srgbClr val="7030A0"/>
                </a:solidFill>
                <a:ea typeface="Verdana" pitchFamily="34" charset="0"/>
                <a:cs typeface="Verdana" pitchFamily="34" charset="0"/>
              </a:rPr>
              <a:t>Sachsen. Statistisches </a:t>
            </a:r>
            <a:r>
              <a:rPr lang="de-AT" sz="2000" dirty="0" smtClean="0">
                <a:solidFill>
                  <a:srgbClr val="7030A0"/>
                </a:solidFill>
                <a:ea typeface="Verdana" pitchFamily="34" charset="0"/>
                <a:cs typeface="Verdana" pitchFamily="34" charset="0"/>
              </a:rPr>
              <a:t>Landesamt</a:t>
            </a:r>
            <a:endParaRPr lang="de-AT" sz="2000" dirty="0">
              <a:ea typeface="Verdana" pitchFamily="34" charset="0"/>
              <a:cs typeface="Verdana" pitchFamily="34" charset="0"/>
            </a:endParaRPr>
          </a:p>
          <a:p>
            <a:pPr marL="0" indent="0">
              <a:buNone/>
            </a:pPr>
            <a:r>
              <a:rPr lang="de-DE" sz="2000" dirty="0" smtClean="0">
                <a:ea typeface="Verdana" pitchFamily="34" charset="0"/>
                <a:cs typeface="Verdana" pitchFamily="34" charset="0"/>
              </a:rPr>
              <a:t>Näheres </a:t>
            </a:r>
          </a:p>
          <a:p>
            <a:pPr marL="0" indent="0">
              <a:buNone/>
            </a:pPr>
            <a:r>
              <a:rPr lang="de-DE" sz="2000" dirty="0" smtClean="0">
                <a:ea typeface="Verdana" pitchFamily="34" charset="0"/>
                <a:cs typeface="Verdana" pitchFamily="34" charset="0"/>
              </a:rPr>
              <a:t>s</a:t>
            </a:r>
            <a:r>
              <a:rPr lang="de-DE" sz="2000" dirty="0">
                <a:ea typeface="Verdana" pitchFamily="34" charset="0"/>
                <a:cs typeface="Verdana" pitchFamily="34" charset="0"/>
              </a:rPr>
              <a:t>. Modul </a:t>
            </a:r>
            <a:r>
              <a:rPr lang="de-DE" sz="2000" dirty="0" smtClean="0">
                <a:ea typeface="Verdana" pitchFamily="34" charset="0"/>
                <a:cs typeface="Verdana" pitchFamily="34" charset="0"/>
              </a:rPr>
              <a:t>„Organe </a:t>
            </a:r>
            <a:r>
              <a:rPr lang="de-DE" sz="2000" dirty="0">
                <a:ea typeface="Verdana" pitchFamily="34" charset="0"/>
                <a:cs typeface="Verdana" pitchFamily="34" charset="0"/>
              </a:rPr>
              <a:t>und Spitzenorgane von </a:t>
            </a:r>
            <a:r>
              <a:rPr lang="de-DE" sz="2000" dirty="0" smtClean="0">
                <a:ea typeface="Verdana" pitchFamily="34" charset="0"/>
                <a:cs typeface="Verdana" pitchFamily="34" charset="0"/>
              </a:rPr>
              <a:t>Körperschaften“</a:t>
            </a:r>
            <a:br>
              <a:rPr lang="de-DE" sz="2000" dirty="0" smtClean="0">
                <a:ea typeface="Verdana" pitchFamily="34" charset="0"/>
                <a:cs typeface="Verdana" pitchFamily="34" charset="0"/>
              </a:rPr>
            </a:br>
            <a:r>
              <a:rPr lang="de-DE" sz="2000" dirty="0" smtClean="0">
                <a:ea typeface="Verdana" pitchFamily="34" charset="0"/>
                <a:cs typeface="Verdana" pitchFamily="34" charset="0"/>
              </a:rPr>
              <a:t>dort </a:t>
            </a:r>
            <a:r>
              <a:rPr lang="de-DE" sz="2000" dirty="0">
                <a:ea typeface="Verdana" pitchFamily="34" charset="0"/>
                <a:cs typeface="Verdana" pitchFamily="34" charset="0"/>
              </a:rPr>
              <a:t>weitere Beispiele</a:t>
            </a:r>
          </a:p>
          <a:p>
            <a:pPr marL="0" indent="0">
              <a:spcBef>
                <a:spcPts val="0"/>
              </a:spcBef>
              <a:buNone/>
            </a:pPr>
            <a:endParaRPr lang="en-US" sz="18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15</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Ausnahme bei Gebietskörperschaften</a:t>
            </a:r>
            <a:endParaRPr lang="de-DE" dirty="0"/>
          </a:p>
        </p:txBody>
      </p:sp>
    </p:spTree>
    <p:extLst>
      <p:ext uri="{BB962C8B-B14F-4D97-AF65-F5344CB8AC3E}">
        <p14:creationId xmlns:p14="http://schemas.microsoft.com/office/powerpoint/2010/main" val="35636905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AT" sz="2000" dirty="0" smtClean="0">
                <a:ea typeface="Verdana" pitchFamily="34" charset="0"/>
                <a:cs typeface="Verdana" pitchFamily="34" charset="0"/>
              </a:rPr>
              <a:t>Abteilungen </a:t>
            </a:r>
            <a:r>
              <a:rPr lang="de-AT" sz="2000" dirty="0">
                <a:ea typeface="Verdana" pitchFamily="34" charset="0"/>
                <a:cs typeface="Verdana" pitchFamily="34" charset="0"/>
              </a:rPr>
              <a:t>einer Körperschaft werden unter der niedrigsten </a:t>
            </a:r>
            <a:r>
              <a:rPr lang="de-AT" sz="2000" dirty="0" smtClean="0">
                <a:ea typeface="Verdana" pitchFamily="34" charset="0"/>
                <a:cs typeface="Verdana" pitchFamily="34" charset="0"/>
              </a:rPr>
              <a:t>Organisationseinheit </a:t>
            </a:r>
            <a:r>
              <a:rPr lang="de-AT" sz="2000" dirty="0">
                <a:ea typeface="Verdana" pitchFamily="34" charset="0"/>
                <a:cs typeface="Verdana" pitchFamily="34" charset="0"/>
              </a:rPr>
              <a:t>einer Hierarchie </a:t>
            </a:r>
            <a:r>
              <a:rPr lang="de-AT" sz="2000" dirty="0" smtClean="0">
                <a:ea typeface="Verdana" pitchFamily="34" charset="0"/>
                <a:cs typeface="Verdana" pitchFamily="34" charset="0"/>
              </a:rPr>
              <a:t>erfasst. </a:t>
            </a:r>
            <a:r>
              <a:rPr lang="de-AT" sz="2000" dirty="0">
                <a:ea typeface="Verdana" pitchFamily="34" charset="0"/>
                <a:cs typeface="Verdana" pitchFamily="34" charset="0"/>
              </a:rPr>
              <a:t>Hierarchische Zwischenstufen werden weggelassen, es sei denn, sie werden zur Unterscheidung von anderen Körperschaften benötigt. In diesem Fall wird die niedrigste Hierarchiestufe </a:t>
            </a:r>
            <a:r>
              <a:rPr lang="de-AT" sz="2000" dirty="0" smtClean="0">
                <a:ea typeface="Verdana" pitchFamily="34" charset="0"/>
                <a:cs typeface="Verdana" pitchFamily="34" charset="0"/>
              </a:rPr>
              <a:t>eingefügt, die zwischen den Körperschaften unterscheidet.  </a:t>
            </a:r>
            <a:r>
              <a:rPr lang="de-AT" sz="2000" dirty="0">
                <a:ea typeface="Verdana" pitchFamily="34" charset="0"/>
                <a:cs typeface="Verdana" pitchFamily="34" charset="0"/>
              </a:rPr>
              <a:t>(</a:t>
            </a:r>
            <a:r>
              <a:rPr lang="de-AT" sz="2000" b="1" dirty="0">
                <a:solidFill>
                  <a:schemeClr val="accent1">
                    <a:lumMod val="75000"/>
                  </a:schemeClr>
                </a:solidFill>
                <a:ea typeface="Verdana" pitchFamily="34" charset="0"/>
                <a:cs typeface="Verdana" pitchFamily="34" charset="0"/>
              </a:rPr>
              <a:t>RDA</a:t>
            </a:r>
            <a:r>
              <a:rPr lang="de-AT" sz="2000" b="1" dirty="0">
                <a:ea typeface="Verdana" pitchFamily="34" charset="0"/>
                <a:cs typeface="Verdana" pitchFamily="34" charset="0"/>
              </a:rPr>
              <a:t> </a:t>
            </a:r>
            <a:r>
              <a:rPr lang="de-DE" sz="2000" b="1" dirty="0">
                <a:ea typeface="Verdana" pitchFamily="34" charset="0"/>
                <a:cs typeface="Verdana" pitchFamily="34" charset="0"/>
                <a:hlinkClick r:id="rId3"/>
              </a:rPr>
              <a:t>11.2.2.15</a:t>
            </a:r>
            <a:r>
              <a:rPr lang="de-DE" sz="2000" dirty="0" smtClean="0">
                <a:ea typeface="Verdana" pitchFamily="34" charset="0"/>
                <a:cs typeface="Verdana" pitchFamily="34" charset="0"/>
              </a:rPr>
              <a:t>)</a:t>
            </a:r>
          </a:p>
          <a:p>
            <a:pPr marL="0" indent="0">
              <a:spcBef>
                <a:spcPts val="1200"/>
              </a:spcBef>
              <a:buNone/>
            </a:pPr>
            <a:r>
              <a:rPr lang="de-DE" altLang="de-DE" sz="2000" i="1" dirty="0" smtClean="0">
                <a:ea typeface="Verdana" pitchFamily="34" charset="0"/>
                <a:cs typeface="Verdana" pitchFamily="34" charset="0"/>
              </a:rPr>
              <a:t>Beispiel:</a:t>
            </a:r>
          </a:p>
          <a:p>
            <a:pPr marL="0" indent="0">
              <a:spcBef>
                <a:spcPts val="0"/>
              </a:spcBef>
              <a:spcAft>
                <a:spcPts val="1200"/>
              </a:spcAft>
              <a:buNone/>
            </a:pPr>
            <a:r>
              <a:rPr lang="en-US" sz="2000" b="1" dirty="0" smtClean="0">
                <a:solidFill>
                  <a:srgbClr val="7030A0"/>
                </a:solidFill>
                <a:ea typeface="Verdana" pitchFamily="34" charset="0"/>
                <a:cs typeface="Verdana" pitchFamily="34" charset="0"/>
              </a:rPr>
              <a:t>American </a:t>
            </a:r>
            <a:r>
              <a:rPr lang="en-US" sz="2000" b="1" dirty="0">
                <a:solidFill>
                  <a:srgbClr val="7030A0"/>
                </a:solidFill>
                <a:ea typeface="Verdana" pitchFamily="34" charset="0"/>
                <a:cs typeface="Verdana" pitchFamily="34" charset="0"/>
              </a:rPr>
              <a:t>Bar Association. Committee on Nonprofit </a:t>
            </a:r>
            <a:r>
              <a:rPr lang="en-US" sz="2000" b="1" dirty="0" smtClean="0">
                <a:solidFill>
                  <a:srgbClr val="7030A0"/>
                </a:solidFill>
                <a:ea typeface="Verdana" pitchFamily="34" charset="0"/>
                <a:cs typeface="Verdana" pitchFamily="34" charset="0"/>
              </a:rPr>
              <a:t>Corporations </a:t>
            </a:r>
            <a:r>
              <a:rPr lang="en-US" sz="2000" dirty="0" smtClean="0">
                <a:ea typeface="Verdana" pitchFamily="34" charset="0"/>
                <a:cs typeface="Verdana" pitchFamily="34" charset="0"/>
              </a:rPr>
              <a:t>(</a:t>
            </a:r>
            <a:r>
              <a:rPr lang="en-US" sz="2000" dirty="0" err="1" smtClean="0">
                <a:ea typeface="Verdana" pitchFamily="34" charset="0"/>
                <a:cs typeface="Verdana" pitchFamily="34" charset="0"/>
              </a:rPr>
              <a:t>Hierarchie</a:t>
            </a:r>
            <a:r>
              <a:rPr lang="en-US" sz="2000" dirty="0">
                <a:solidFill>
                  <a:srgbClr val="7030A0"/>
                </a:solidFill>
                <a:ea typeface="Verdana" pitchFamily="34" charset="0"/>
                <a:cs typeface="Verdana" pitchFamily="34" charset="0"/>
              </a:rPr>
              <a:t>: American Bar Association - Section of Business Law - Committee on Nonprofit Corporations</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a:p>
            <a:pPr marL="0" indent="0">
              <a:spcBef>
                <a:spcPts val="0"/>
              </a:spcBef>
              <a:buNone/>
            </a:pP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16</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Direkte oder indirekte Abteilung</a:t>
            </a:r>
            <a:endParaRPr lang="de-DE" dirty="0"/>
          </a:p>
        </p:txBody>
      </p:sp>
    </p:spTree>
    <p:extLst>
      <p:ext uri="{BB962C8B-B14F-4D97-AF65-F5344CB8AC3E}">
        <p14:creationId xmlns:p14="http://schemas.microsoft.com/office/powerpoint/2010/main" val="533928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DE" sz="2000" dirty="0" smtClean="0">
                <a:ea typeface="Verdana" pitchFamily="34" charset="0"/>
                <a:cs typeface="Verdana" pitchFamily="34" charset="0"/>
              </a:rPr>
              <a:t>Besteht </a:t>
            </a:r>
            <a:r>
              <a:rPr lang="de-DE" sz="2000" dirty="0">
                <a:ea typeface="Verdana" pitchFamily="34" charset="0"/>
                <a:cs typeface="Verdana" pitchFamily="34" charset="0"/>
              </a:rPr>
              <a:t>eine </a:t>
            </a:r>
            <a:r>
              <a:rPr lang="de-DE" sz="2000" dirty="0" smtClean="0">
                <a:ea typeface="Verdana" pitchFamily="34" charset="0"/>
                <a:cs typeface="Verdana" pitchFamily="34" charset="0"/>
              </a:rPr>
              <a:t>Körperschaft aus Repräsentanten mehrerer anderer Körperschaften, </a:t>
            </a:r>
            <a:r>
              <a:rPr lang="de-DE" sz="2000" dirty="0">
                <a:ea typeface="Verdana" pitchFamily="34" charset="0"/>
                <a:cs typeface="Verdana" pitchFamily="34" charset="0"/>
              </a:rPr>
              <a:t>wird selbstständig erfasst. </a:t>
            </a:r>
            <a:br>
              <a:rPr lang="de-DE" sz="2000" dirty="0">
                <a:ea typeface="Verdana" pitchFamily="34" charset="0"/>
                <a:cs typeface="Verdana" pitchFamily="34" charset="0"/>
              </a:rPr>
            </a:br>
            <a:r>
              <a:rPr lang="de-DE" sz="2000" dirty="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11.2.2.16</a:t>
            </a:r>
            <a:r>
              <a:rPr lang="de-DE" sz="2000" dirty="0">
                <a:ea typeface="Verdana" pitchFamily="34" charset="0"/>
                <a:cs typeface="Verdana" pitchFamily="34" charset="0"/>
              </a:rPr>
              <a:t>)</a:t>
            </a:r>
          </a:p>
          <a:p>
            <a:pPr>
              <a:spcBef>
                <a:spcPts val="1200"/>
              </a:spcBef>
              <a:buNone/>
            </a:pPr>
            <a:r>
              <a:rPr lang="de-DE" altLang="de-DE" sz="2000" i="1" dirty="0" smtClean="0">
                <a:ea typeface="Verdana" pitchFamily="34" charset="0"/>
                <a:cs typeface="Verdana" pitchFamily="34" charset="0"/>
              </a:rPr>
              <a:t>Beispiel:</a:t>
            </a:r>
          </a:p>
          <a:p>
            <a:pPr>
              <a:spcBef>
                <a:spcPts val="0"/>
              </a:spcBef>
              <a:buNone/>
            </a:pPr>
            <a:r>
              <a:rPr lang="de-DE" sz="2000" b="1" dirty="0" smtClean="0">
                <a:solidFill>
                  <a:srgbClr val="7030A0"/>
                </a:solidFill>
                <a:ea typeface="Verdana" pitchFamily="34" charset="0"/>
                <a:cs typeface="Verdana" pitchFamily="34" charset="0"/>
              </a:rPr>
              <a:t>Canadian </a:t>
            </a:r>
            <a:r>
              <a:rPr lang="de-DE" sz="2000" b="1" dirty="0" err="1">
                <a:solidFill>
                  <a:srgbClr val="7030A0"/>
                </a:solidFill>
                <a:ea typeface="Verdana" pitchFamily="34" charset="0"/>
                <a:cs typeface="Verdana" pitchFamily="34" charset="0"/>
              </a:rPr>
              <a:t>Committee</a:t>
            </a:r>
            <a:r>
              <a:rPr lang="de-DE" sz="2000" b="1" dirty="0">
                <a:solidFill>
                  <a:srgbClr val="7030A0"/>
                </a:solidFill>
                <a:ea typeface="Verdana" pitchFamily="34" charset="0"/>
                <a:cs typeface="Verdana" pitchFamily="34" charset="0"/>
              </a:rPr>
              <a:t> on MARC</a:t>
            </a:r>
          </a:p>
          <a:p>
            <a:pPr>
              <a:spcBef>
                <a:spcPts val="0"/>
              </a:spcBef>
              <a:buNone/>
            </a:pPr>
            <a:r>
              <a:rPr lang="de-DE" sz="2000" dirty="0" smtClean="0">
                <a:ea typeface="Verdana" pitchFamily="34" charset="0"/>
                <a:cs typeface="Verdana" pitchFamily="34" charset="0"/>
              </a:rPr>
              <a:t>(Ein </a:t>
            </a:r>
            <a:r>
              <a:rPr lang="de-DE" sz="2000" dirty="0">
                <a:ea typeface="Verdana" pitchFamily="34" charset="0"/>
                <a:cs typeface="Verdana" pitchFamily="34" charset="0"/>
              </a:rPr>
              <a:t>gemeinsames Komitee von </a:t>
            </a:r>
            <a:r>
              <a:rPr lang="de-DE" sz="2000" dirty="0" err="1">
                <a:ea typeface="Verdana" pitchFamily="34" charset="0"/>
                <a:cs typeface="Verdana" pitchFamily="34" charset="0"/>
              </a:rPr>
              <a:t>Asted</a:t>
            </a:r>
            <a:r>
              <a:rPr lang="de-DE" sz="2000" dirty="0">
                <a:ea typeface="Verdana" pitchFamily="34" charset="0"/>
                <a:cs typeface="Verdana" pitchFamily="34" charset="0"/>
              </a:rPr>
              <a:t>, der Canadian </a:t>
            </a:r>
            <a:r>
              <a:rPr lang="de-DE" sz="2000" dirty="0" smtClean="0">
                <a:ea typeface="Verdana" pitchFamily="34" charset="0"/>
                <a:cs typeface="Verdana" pitchFamily="34" charset="0"/>
              </a:rPr>
              <a:t>   </a:t>
            </a:r>
          </a:p>
          <a:p>
            <a:pPr>
              <a:spcBef>
                <a:spcPts val="0"/>
              </a:spcBef>
              <a:buNone/>
            </a:pPr>
            <a:r>
              <a:rPr lang="de-DE" sz="2000" dirty="0" smtClean="0">
                <a:ea typeface="Verdana" pitchFamily="34" charset="0"/>
                <a:cs typeface="Verdana" pitchFamily="34" charset="0"/>
              </a:rPr>
              <a:t>Library </a:t>
            </a:r>
            <a:r>
              <a:rPr lang="de-DE" sz="2000" dirty="0" err="1">
                <a:ea typeface="Verdana" pitchFamily="34" charset="0"/>
                <a:cs typeface="Verdana" pitchFamily="34" charset="0"/>
              </a:rPr>
              <a:t>Association</a:t>
            </a:r>
            <a:r>
              <a:rPr lang="de-DE" sz="2000" dirty="0">
                <a:ea typeface="Verdana" pitchFamily="34" charset="0"/>
                <a:cs typeface="Verdana" pitchFamily="34" charset="0"/>
              </a:rPr>
              <a:t>, Library </a:t>
            </a:r>
            <a:r>
              <a:rPr lang="de-DE" sz="2000" dirty="0" err="1">
                <a:ea typeface="Verdana" pitchFamily="34" charset="0"/>
                <a:cs typeface="Verdana" pitchFamily="34" charset="0"/>
              </a:rPr>
              <a:t>and</a:t>
            </a:r>
            <a:r>
              <a:rPr lang="de-DE" sz="2000" dirty="0">
                <a:ea typeface="Verdana" pitchFamily="34" charset="0"/>
                <a:cs typeface="Verdana" pitchFamily="34" charset="0"/>
              </a:rPr>
              <a:t> Archives Canada, </a:t>
            </a:r>
            <a:r>
              <a:rPr lang="de-DE" sz="2000" dirty="0" smtClean="0">
                <a:ea typeface="Verdana" pitchFamily="34" charset="0"/>
                <a:cs typeface="Verdana" pitchFamily="34" charset="0"/>
              </a:rPr>
              <a:t>A-G</a:t>
            </a:r>
          </a:p>
          <a:p>
            <a:pPr>
              <a:spcBef>
                <a:spcPts val="0"/>
              </a:spcBef>
              <a:buNone/>
            </a:pPr>
            <a:r>
              <a:rPr lang="de-DE" sz="2000" dirty="0" smtClean="0">
                <a:ea typeface="Verdana" pitchFamily="34" charset="0"/>
                <a:cs typeface="Verdana" pitchFamily="34" charset="0"/>
              </a:rPr>
              <a:t>Canada </a:t>
            </a:r>
            <a:r>
              <a:rPr lang="de-DE" sz="2000" dirty="0">
                <a:ea typeface="Verdana" pitchFamily="34" charset="0"/>
                <a:cs typeface="Verdana" pitchFamily="34" charset="0"/>
              </a:rPr>
              <a:t>und dem Bureau </a:t>
            </a:r>
            <a:r>
              <a:rPr lang="de-DE" sz="2000" dirty="0" err="1">
                <a:ea typeface="Verdana" pitchFamily="34" charset="0"/>
                <a:cs typeface="Verdana" pitchFamily="34" charset="0"/>
              </a:rPr>
              <a:t>of</a:t>
            </a:r>
            <a:r>
              <a:rPr lang="de-DE" sz="2000" dirty="0">
                <a:ea typeface="Verdana" pitchFamily="34" charset="0"/>
                <a:cs typeface="Verdana" pitchFamily="34" charset="0"/>
              </a:rPr>
              <a:t> Canadian </a:t>
            </a:r>
            <a:r>
              <a:rPr lang="de-DE" sz="2000" dirty="0" err="1">
                <a:ea typeface="Verdana" pitchFamily="34" charset="0"/>
                <a:cs typeface="Verdana" pitchFamily="34" charset="0"/>
              </a:rPr>
              <a:t>Archivists</a:t>
            </a:r>
            <a:r>
              <a:rPr lang="de-DE" sz="2000" dirty="0">
                <a:ea typeface="Verdana" pitchFamily="34" charset="0"/>
                <a:cs typeface="Verdana" pitchFamily="34" charset="0"/>
              </a:rPr>
              <a:t>)</a:t>
            </a:r>
          </a:p>
          <a:p>
            <a:pPr>
              <a:buNone/>
            </a:pPr>
            <a:endParaRPr lang="de-DE" sz="2000" dirty="0">
              <a:ea typeface="Verdana" pitchFamily="34" charset="0"/>
              <a:cs typeface="Verdana" pitchFamily="34" charset="0"/>
            </a:endParaRPr>
          </a:p>
          <a:p>
            <a:pPr marL="0" indent="0">
              <a:spcBef>
                <a:spcPts val="0"/>
              </a:spcBef>
              <a:buNone/>
            </a:pP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Gemeinsame Komitees, Kommissionen </a:t>
            </a:r>
            <a:r>
              <a:rPr lang="de-DE" dirty="0" smtClean="0">
                <a:ea typeface="Verdana" pitchFamily="34" charset="0"/>
                <a:cs typeface="Verdana" pitchFamily="34" charset="0"/>
              </a:rPr>
              <a:t>usw.</a:t>
            </a:r>
            <a:endParaRPr lang="de-DE" dirty="0"/>
          </a:p>
        </p:txBody>
      </p:sp>
    </p:spTree>
    <p:extLst>
      <p:ext uri="{BB962C8B-B14F-4D97-AF65-F5344CB8AC3E}">
        <p14:creationId xmlns:p14="http://schemas.microsoft.com/office/powerpoint/2010/main" val="1235036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AT" sz="2000" dirty="0" smtClean="0">
                <a:ea typeface="Verdana" pitchFamily="34" charset="0"/>
                <a:cs typeface="Verdana" pitchFamily="34" charset="0"/>
              </a:rPr>
              <a:t>Die Namen </a:t>
            </a:r>
            <a:r>
              <a:rPr lang="de-AT" sz="2000" dirty="0">
                <a:ea typeface="Verdana" pitchFamily="34" charset="0"/>
                <a:cs typeface="Verdana" pitchFamily="34" charset="0"/>
              </a:rPr>
              <a:t>der übergeordneten Körperschaften </a:t>
            </a:r>
            <a:r>
              <a:rPr lang="de-AT" sz="2000" dirty="0" smtClean="0">
                <a:ea typeface="Verdana" pitchFamily="34" charset="0"/>
                <a:cs typeface="Verdana" pitchFamily="34" charset="0"/>
              </a:rPr>
              <a:t>werden weggelassen</a:t>
            </a:r>
            <a:r>
              <a:rPr lang="de-AT" sz="2000" dirty="0">
                <a:ea typeface="Verdana" pitchFamily="34" charset="0"/>
                <a:cs typeface="Verdana" pitchFamily="34" charset="0"/>
              </a:rPr>
              <a:t>, wenn diese innerhalb oder am Ende des Namens </a:t>
            </a:r>
            <a:r>
              <a:rPr lang="de-AT" sz="2000" dirty="0" smtClean="0">
                <a:ea typeface="Verdana" pitchFamily="34" charset="0"/>
                <a:cs typeface="Verdana" pitchFamily="34" charset="0"/>
              </a:rPr>
              <a:t>stehen </a:t>
            </a:r>
            <a:r>
              <a:rPr lang="de-AT" sz="2000" dirty="0">
                <a:ea typeface="Verdana" pitchFamily="34" charset="0"/>
                <a:cs typeface="Verdana" pitchFamily="34" charset="0"/>
              </a:rPr>
              <a:t>und wenn der Name der gemeinsamen Einheit ohne sie </a:t>
            </a:r>
            <a:r>
              <a:rPr lang="de-AT" sz="2000" dirty="0" smtClean="0">
                <a:ea typeface="Verdana" pitchFamily="34" charset="0"/>
                <a:cs typeface="Verdana" pitchFamily="34" charset="0"/>
              </a:rPr>
              <a:t>spezifisch </a:t>
            </a:r>
            <a:r>
              <a:rPr lang="de-AT" sz="2000" dirty="0">
                <a:ea typeface="Verdana" pitchFamily="34" charset="0"/>
                <a:cs typeface="Verdana" pitchFamily="34" charset="0"/>
              </a:rPr>
              <a:t>ist. </a:t>
            </a:r>
            <a:r>
              <a:rPr lang="de-DE" sz="2000" dirty="0" smtClean="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11.2.2.16</a:t>
            </a:r>
            <a:r>
              <a:rPr lang="de-DE" sz="2000" dirty="0" smtClean="0">
                <a:ea typeface="Verdana" pitchFamily="34" charset="0"/>
                <a:cs typeface="Verdana" pitchFamily="34" charset="0"/>
              </a:rPr>
              <a:t>)</a:t>
            </a:r>
            <a:endParaRPr lang="de-DE" sz="2000" dirty="0">
              <a:ea typeface="Verdana" pitchFamily="34" charset="0"/>
              <a:cs typeface="Verdana" pitchFamily="34" charset="0"/>
            </a:endParaRPr>
          </a:p>
          <a:p>
            <a:pPr>
              <a:spcBef>
                <a:spcPts val="1200"/>
              </a:spcBef>
              <a:buNone/>
            </a:pPr>
            <a:r>
              <a:rPr lang="de-DE" altLang="de-DE" sz="2000" i="1" dirty="0" smtClean="0">
                <a:ea typeface="Verdana" pitchFamily="34" charset="0"/>
                <a:cs typeface="Verdana" pitchFamily="34" charset="0"/>
              </a:rPr>
              <a:t>Beispiel:</a:t>
            </a:r>
          </a:p>
          <a:p>
            <a:pPr>
              <a:spcBef>
                <a:spcPts val="0"/>
              </a:spcBef>
              <a:buNone/>
            </a:pPr>
            <a:r>
              <a:rPr lang="en-US" sz="2000" b="1" dirty="0" smtClean="0">
                <a:solidFill>
                  <a:srgbClr val="7030A0"/>
                </a:solidFill>
                <a:ea typeface="Verdana" pitchFamily="34" charset="0"/>
                <a:cs typeface="Verdana" pitchFamily="34" charset="0"/>
              </a:rPr>
              <a:t>Joint </a:t>
            </a:r>
            <a:r>
              <a:rPr lang="en-US" sz="2000" b="1" dirty="0">
                <a:solidFill>
                  <a:srgbClr val="7030A0"/>
                </a:solidFill>
                <a:ea typeface="Verdana" pitchFamily="34" charset="0"/>
                <a:cs typeface="Verdana" pitchFamily="34" charset="0"/>
              </a:rPr>
              <a:t>Committee on Insulator Standards</a:t>
            </a:r>
          </a:p>
          <a:p>
            <a:pPr>
              <a:spcBef>
                <a:spcPts val="0"/>
              </a:spcBef>
              <a:buNone/>
            </a:pPr>
            <a:r>
              <a:rPr lang="en-US" sz="2000" dirty="0" smtClean="0">
                <a:ea typeface="Verdana" pitchFamily="34" charset="0"/>
                <a:cs typeface="Verdana" pitchFamily="34" charset="0"/>
              </a:rPr>
              <a:t>(</a:t>
            </a:r>
            <a:r>
              <a:rPr lang="en-US" sz="2000" dirty="0">
                <a:ea typeface="Verdana" pitchFamily="34" charset="0"/>
                <a:cs typeface="Verdana" pitchFamily="34" charset="0"/>
              </a:rPr>
              <a:t>Name: </a:t>
            </a:r>
            <a:r>
              <a:rPr lang="en-US" sz="2000" dirty="0">
                <a:solidFill>
                  <a:srgbClr val="7030A0"/>
                </a:solidFill>
                <a:ea typeface="Verdana" pitchFamily="34" charset="0"/>
                <a:cs typeface="Verdana" pitchFamily="34" charset="0"/>
              </a:rPr>
              <a:t>Joint Committee on Insulator Standards of the </a:t>
            </a:r>
            <a:r>
              <a:rPr lang="en-US" sz="2000" dirty="0" smtClean="0">
                <a:solidFill>
                  <a:srgbClr val="7030A0"/>
                </a:solidFill>
                <a:ea typeface="Verdana" pitchFamily="34" charset="0"/>
                <a:cs typeface="Verdana" pitchFamily="34" charset="0"/>
              </a:rPr>
              <a:t>Edison</a:t>
            </a:r>
          </a:p>
          <a:p>
            <a:pPr>
              <a:spcBef>
                <a:spcPts val="0"/>
              </a:spcBef>
              <a:buNone/>
            </a:pPr>
            <a:r>
              <a:rPr lang="en-US" sz="2000" dirty="0" smtClean="0">
                <a:solidFill>
                  <a:srgbClr val="7030A0"/>
                </a:solidFill>
                <a:ea typeface="Verdana" pitchFamily="34" charset="0"/>
                <a:cs typeface="Verdana" pitchFamily="34" charset="0"/>
              </a:rPr>
              <a:t>Electric </a:t>
            </a:r>
            <a:r>
              <a:rPr lang="en-US" sz="2000" dirty="0">
                <a:solidFill>
                  <a:srgbClr val="7030A0"/>
                </a:solidFill>
                <a:ea typeface="Verdana" pitchFamily="34" charset="0"/>
                <a:cs typeface="Verdana" pitchFamily="34" charset="0"/>
              </a:rPr>
              <a:t>Institute and the National </a:t>
            </a:r>
            <a:r>
              <a:rPr lang="en-US" sz="2000" dirty="0" smtClean="0">
                <a:solidFill>
                  <a:srgbClr val="7030A0"/>
                </a:solidFill>
                <a:ea typeface="Verdana" pitchFamily="34" charset="0"/>
                <a:cs typeface="Verdana" pitchFamily="34" charset="0"/>
              </a:rPr>
              <a:t>Electrical Manufacturers </a:t>
            </a:r>
          </a:p>
          <a:p>
            <a:pPr>
              <a:spcBef>
                <a:spcPts val="0"/>
              </a:spcBef>
              <a:buNone/>
            </a:pPr>
            <a:r>
              <a:rPr lang="en-US" sz="2000" dirty="0" smtClean="0">
                <a:solidFill>
                  <a:srgbClr val="7030A0"/>
                </a:solidFill>
                <a:ea typeface="Verdana" pitchFamily="34" charset="0"/>
                <a:cs typeface="Verdana" pitchFamily="34" charset="0"/>
              </a:rPr>
              <a:t>Association</a:t>
            </a:r>
            <a:r>
              <a:rPr lang="en-US" sz="2000" dirty="0" smtClean="0">
                <a:ea typeface="Verdana" pitchFamily="34" charset="0"/>
                <a:cs typeface="Verdana" pitchFamily="34" charset="0"/>
              </a:rPr>
              <a:t>)</a:t>
            </a:r>
          </a:p>
          <a:p>
            <a:pPr>
              <a:spcBef>
                <a:spcPts val="0"/>
              </a:spcBef>
              <a:buNone/>
            </a:pPr>
            <a:endParaRPr lang="de-DE" sz="2000" dirty="0"/>
          </a:p>
          <a:p>
            <a:pPr>
              <a:buNone/>
            </a:pPr>
            <a:r>
              <a:rPr lang="de-DE" sz="2000" dirty="0" smtClean="0">
                <a:ea typeface="Verdana" pitchFamily="34" charset="0"/>
                <a:cs typeface="Verdana" pitchFamily="34" charset="0"/>
              </a:rPr>
              <a:t>Aber:</a:t>
            </a:r>
            <a:endParaRPr lang="de-DE" sz="2000" dirty="0">
              <a:ea typeface="Verdana" pitchFamily="34" charset="0"/>
              <a:cs typeface="Verdana" pitchFamily="34" charset="0"/>
            </a:endParaRPr>
          </a:p>
          <a:p>
            <a:pPr marL="0" indent="0">
              <a:spcBef>
                <a:spcPts val="0"/>
              </a:spcBef>
              <a:buNone/>
            </a:pPr>
            <a:r>
              <a:rPr lang="en-US" sz="2000" b="1" dirty="0">
                <a:solidFill>
                  <a:srgbClr val="7030A0"/>
                </a:solidFill>
                <a:ea typeface="Verdana" pitchFamily="34" charset="0"/>
                <a:cs typeface="Verdana" pitchFamily="34" charset="0"/>
              </a:rPr>
              <a:t>Joint </a:t>
            </a:r>
            <a:r>
              <a:rPr lang="en-US" sz="2000" b="1" dirty="0" smtClean="0">
                <a:solidFill>
                  <a:srgbClr val="7030A0"/>
                </a:solidFill>
                <a:ea typeface="Verdana" pitchFamily="34" charset="0"/>
                <a:cs typeface="Verdana" pitchFamily="34" charset="0"/>
              </a:rPr>
              <a:t>Committee of the American Library Association and the Rural Sociological Society</a:t>
            </a: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18</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Gemeinsame Komitees, Kommissionen </a:t>
            </a:r>
            <a:r>
              <a:rPr lang="de-DE" dirty="0" smtClean="0">
                <a:ea typeface="Verdana" pitchFamily="34" charset="0"/>
                <a:cs typeface="Verdana" pitchFamily="34" charset="0"/>
              </a:rPr>
              <a:t>usw.</a:t>
            </a:r>
            <a:endParaRPr lang="de-DE" dirty="0"/>
          </a:p>
        </p:txBody>
      </p:sp>
    </p:spTree>
    <p:extLst>
      <p:ext uri="{BB962C8B-B14F-4D97-AF65-F5344CB8AC3E}">
        <p14:creationId xmlns:p14="http://schemas.microsoft.com/office/powerpoint/2010/main" val="22983056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lnSpc>
                <a:spcPts val="2400"/>
              </a:lnSpc>
              <a:spcBef>
                <a:spcPts val="0"/>
              </a:spcBef>
              <a:buNone/>
            </a:pPr>
            <a:r>
              <a:rPr lang="de-DE" sz="2000" dirty="0">
                <a:ea typeface="Verdana" pitchFamily="34" charset="0"/>
                <a:cs typeface="Verdana" pitchFamily="34" charset="0"/>
              </a:rPr>
              <a:t>Gebräuchliche Namen für nationale und lokale Einheiten von politischen Parteien der </a:t>
            </a:r>
            <a:r>
              <a:rPr lang="de-DE" sz="2000" dirty="0" smtClean="0">
                <a:ea typeface="Verdana" pitchFamily="34" charset="0"/>
                <a:cs typeface="Verdana" pitchFamily="34" charset="0"/>
              </a:rPr>
              <a:t>Vereinigten Staaten von Amerika</a:t>
            </a:r>
          </a:p>
          <a:p>
            <a:pPr marL="0" indent="0">
              <a:lnSpc>
                <a:spcPts val="2400"/>
              </a:lnSpc>
              <a:spcBef>
                <a:spcPts val="0"/>
              </a:spcBef>
              <a:buNone/>
            </a:pPr>
            <a:endParaRPr lang="de-DE" sz="2000" dirty="0">
              <a:ea typeface="Verdana" pitchFamily="34" charset="0"/>
              <a:cs typeface="Verdana" pitchFamily="34" charset="0"/>
            </a:endParaRPr>
          </a:p>
          <a:p>
            <a:pPr marL="0" indent="0">
              <a:spcBef>
                <a:spcPts val="0"/>
              </a:spcBef>
              <a:spcAft>
                <a:spcPts val="1200"/>
              </a:spcAft>
              <a:buNone/>
            </a:pPr>
            <a:r>
              <a:rPr lang="de-AT" sz="2000" dirty="0" smtClean="0">
                <a:ea typeface="Verdana" pitchFamily="34" charset="0"/>
                <a:cs typeface="Verdana" pitchFamily="34" charset="0"/>
              </a:rPr>
              <a:t>Eine </a:t>
            </a:r>
            <a:r>
              <a:rPr lang="de-AT" sz="2000" dirty="0">
                <a:ea typeface="Verdana" pitchFamily="34" charset="0"/>
                <a:cs typeface="Verdana" pitchFamily="34" charset="0"/>
              </a:rPr>
              <a:t>nationale oder lokale Einheit einer politischen Partei der Vereinigten Staaten </a:t>
            </a:r>
            <a:r>
              <a:rPr lang="de-AT" sz="2000" dirty="0" smtClean="0">
                <a:ea typeface="Verdana" pitchFamily="34" charset="0"/>
                <a:cs typeface="Verdana" pitchFamily="34" charset="0"/>
              </a:rPr>
              <a:t>wird als Abteilung </a:t>
            </a:r>
            <a:r>
              <a:rPr lang="de-AT" sz="2000" dirty="0">
                <a:ea typeface="Verdana" pitchFamily="34" charset="0"/>
                <a:cs typeface="Verdana" pitchFamily="34" charset="0"/>
              </a:rPr>
              <a:t>der Partei </a:t>
            </a:r>
            <a:r>
              <a:rPr lang="de-AT" sz="2000" dirty="0" smtClean="0">
                <a:ea typeface="Verdana" pitchFamily="34" charset="0"/>
                <a:cs typeface="Verdana" pitchFamily="34" charset="0"/>
              </a:rPr>
              <a:t>erfasst. </a:t>
            </a:r>
            <a:r>
              <a:rPr lang="de-AT" sz="2000" dirty="0">
                <a:ea typeface="Verdana" pitchFamily="34" charset="0"/>
                <a:cs typeface="Verdana" pitchFamily="34" charset="0"/>
              </a:rPr>
              <a:t>Jegliche Angabe des Namens der Partei oder des Staates bzw. des Ortes wird weggelassen. </a:t>
            </a:r>
            <a:r>
              <a:rPr lang="de-DE" sz="2000" dirty="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 </a:t>
            </a:r>
            <a:r>
              <a:rPr lang="de-DE" sz="2000" b="1" dirty="0">
                <a:ea typeface="Verdana" pitchFamily="34" charset="0"/>
                <a:cs typeface="Verdana" pitchFamily="34" charset="0"/>
                <a:hlinkClick r:id="rId3"/>
              </a:rPr>
              <a:t>11.2.2.17</a:t>
            </a:r>
            <a:r>
              <a:rPr lang="de-DE" sz="2000" dirty="0" smtClean="0">
                <a:ea typeface="Verdana" pitchFamily="34" charset="0"/>
                <a:cs typeface="Verdana" pitchFamily="34" charset="0"/>
              </a:rPr>
              <a:t>)</a:t>
            </a:r>
            <a:endParaRPr lang="de-DE" sz="2000" dirty="0">
              <a:ea typeface="Verdana" pitchFamily="34" charset="0"/>
              <a:cs typeface="Verdana" pitchFamily="34" charset="0"/>
            </a:endParaRPr>
          </a:p>
          <a:p>
            <a:pPr>
              <a:spcBef>
                <a:spcPts val="1200"/>
              </a:spcBef>
              <a:buNone/>
            </a:pPr>
            <a:r>
              <a:rPr lang="de-DE" altLang="de-DE" sz="2000" i="1" dirty="0" smtClean="0">
                <a:ea typeface="Verdana" pitchFamily="34" charset="0"/>
                <a:cs typeface="Verdana" pitchFamily="34" charset="0"/>
              </a:rPr>
              <a:t>Beispiel: </a:t>
            </a:r>
            <a:endParaRPr lang="de-DE" altLang="de-DE" sz="2000" b="1" i="1" dirty="0" smtClean="0">
              <a:ea typeface="Verdana" pitchFamily="34" charset="0"/>
              <a:cs typeface="Verdana" pitchFamily="34" charset="0"/>
            </a:endParaRPr>
          </a:p>
          <a:p>
            <a:pPr>
              <a:spcBef>
                <a:spcPts val="0"/>
              </a:spcBef>
              <a:buNone/>
            </a:pPr>
            <a:r>
              <a:rPr lang="en-US" sz="2000" b="1" dirty="0" smtClean="0">
                <a:solidFill>
                  <a:srgbClr val="7030A0"/>
                </a:solidFill>
                <a:ea typeface="Verdana" pitchFamily="34" charset="0"/>
                <a:cs typeface="Verdana" pitchFamily="34" charset="0"/>
              </a:rPr>
              <a:t>Republican </a:t>
            </a:r>
            <a:r>
              <a:rPr lang="en-US" sz="2000" b="1" dirty="0">
                <a:solidFill>
                  <a:srgbClr val="7030A0"/>
                </a:solidFill>
                <a:ea typeface="Verdana" pitchFamily="34" charset="0"/>
                <a:cs typeface="Verdana" pitchFamily="34" charset="0"/>
              </a:rPr>
              <a:t>Party (Ohio). State Executive Committee</a:t>
            </a:r>
            <a:r>
              <a:rPr lang="en-US" sz="2000" b="1" dirty="0">
                <a:solidFill>
                  <a:srgbClr val="00B050"/>
                </a:solidFill>
                <a:ea typeface="Verdana" pitchFamily="34" charset="0"/>
                <a:cs typeface="Verdana" pitchFamily="34" charset="0"/>
              </a:rPr>
              <a:t> </a:t>
            </a:r>
            <a:endParaRPr lang="en-US" sz="2000" b="1" dirty="0">
              <a:ea typeface="Verdana" pitchFamily="34" charset="0"/>
              <a:cs typeface="Verdana" pitchFamily="34" charset="0"/>
            </a:endParaRPr>
          </a:p>
          <a:p>
            <a:pPr>
              <a:spcBef>
                <a:spcPts val="0"/>
              </a:spcBef>
              <a:spcAft>
                <a:spcPts val="1200"/>
              </a:spcAft>
              <a:buNone/>
            </a:pPr>
            <a:r>
              <a:rPr lang="en-US" sz="2000" dirty="0" smtClean="0">
                <a:ea typeface="Verdana" pitchFamily="34" charset="0"/>
                <a:cs typeface="Verdana" pitchFamily="34" charset="0"/>
              </a:rPr>
              <a:t>(</a:t>
            </a:r>
            <a:r>
              <a:rPr lang="en-US" sz="2000" dirty="0">
                <a:ea typeface="Verdana" pitchFamily="34" charset="0"/>
                <a:cs typeface="Verdana" pitchFamily="34" charset="0"/>
              </a:rPr>
              <a:t>Name: </a:t>
            </a:r>
            <a:r>
              <a:rPr lang="en-US" sz="2000" dirty="0">
                <a:solidFill>
                  <a:srgbClr val="7030A0"/>
                </a:solidFill>
                <a:ea typeface="Verdana" pitchFamily="34" charset="0"/>
                <a:cs typeface="Verdana" pitchFamily="34" charset="0"/>
              </a:rPr>
              <a:t>Ohio Republican State Executive Committee</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a:p>
            <a:pPr>
              <a:spcBef>
                <a:spcPts val="1200"/>
              </a:spcBef>
              <a:buNone/>
            </a:pPr>
            <a:endParaRPr lang="en-US" sz="2000" b="1" dirty="0">
              <a:solidFill>
                <a:srgbClr val="7030A0"/>
              </a:solidFill>
              <a:ea typeface="Verdana" pitchFamily="34" charset="0"/>
              <a:cs typeface="Verdana" pitchFamily="34" charset="0"/>
            </a:endParaRPr>
          </a:p>
          <a:p>
            <a:pPr>
              <a:spcBef>
                <a:spcPts val="0"/>
              </a:spcBef>
              <a:buNone/>
            </a:pPr>
            <a:r>
              <a:rPr lang="en-US" sz="1800" b="1" dirty="0">
                <a:ea typeface="Verdana" pitchFamily="34" charset="0"/>
                <a:cs typeface="Verdana" pitchFamily="34" charset="0"/>
              </a:rPr>
              <a:t>	</a:t>
            </a:r>
            <a:br>
              <a:rPr lang="en-US" sz="1800" b="1" dirty="0">
                <a:ea typeface="Verdana" pitchFamily="34" charset="0"/>
                <a:cs typeface="Verdana" pitchFamily="34" charset="0"/>
              </a:rPr>
            </a:br>
            <a:endParaRPr lang="en-US" sz="1800" b="1" dirty="0">
              <a:ea typeface="Verdana" pitchFamily="34" charset="0"/>
              <a:cs typeface="Verdana" pitchFamily="34" charset="0"/>
            </a:endParaRPr>
          </a:p>
          <a:p>
            <a:pPr>
              <a:spcBef>
                <a:spcPts val="0"/>
              </a:spcBef>
              <a:buNone/>
            </a:pPr>
            <a:r>
              <a:rPr lang="en-US" sz="1800" b="1" dirty="0">
                <a:ea typeface="Verdana" pitchFamily="34" charset="0"/>
                <a:cs typeface="Verdana" pitchFamily="34" charset="0"/>
              </a:rPr>
              <a:t>	</a:t>
            </a:r>
            <a:r>
              <a:rPr lang="en-US" sz="2000" dirty="0">
                <a:ea typeface="Verdana" pitchFamily="34" charset="0"/>
                <a:cs typeface="Verdana" pitchFamily="34" charset="0"/>
              </a:rPr>
              <a:t/>
            </a:r>
            <a:br>
              <a:rPr lang="en-US" sz="2000" dirty="0">
                <a:ea typeface="Verdana" pitchFamily="34" charset="0"/>
                <a:cs typeface="Verdana" pitchFamily="34" charset="0"/>
              </a:rPr>
            </a:b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19</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Amerikanische politische Parteien</a:t>
            </a:r>
            <a:endParaRPr lang="de-DE" dirty="0"/>
          </a:p>
        </p:txBody>
      </p:sp>
    </p:spTree>
    <p:extLst>
      <p:ext uri="{BB962C8B-B14F-4D97-AF65-F5344CB8AC3E}">
        <p14:creationId xmlns:p14="http://schemas.microsoft.com/office/powerpoint/2010/main" val="173713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a:solidFill>
                  <a:schemeClr val="accent1">
                    <a:lumMod val="75000"/>
                  </a:schemeClr>
                </a:solidFill>
              </a:rPr>
              <a:t>Untergeordnete Körperschaften</a:t>
            </a:r>
            <a:br>
              <a:rPr lang="de-DE" sz="2800" dirty="0">
                <a:solidFill>
                  <a:schemeClr val="accent1">
                    <a:lumMod val="75000"/>
                  </a:schemeClr>
                </a:solidFill>
              </a:rPr>
            </a:br>
            <a:endParaRPr lang="de-DE" sz="2800" dirty="0">
              <a:solidFill>
                <a:schemeClr val="accent1">
                  <a:lumMod val="75000"/>
                </a:schemeClr>
              </a:solidFill>
            </a:endParaRP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4: Normdaten</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RDA</a:t>
            </a:r>
            <a:endParaRPr lang="de-DE" sz="2000" dirty="0">
              <a:ea typeface="Verdana" panose="020B0604030504040204" pitchFamily="34" charset="0"/>
              <a:cs typeface="Verdana" panose="020B0604030504040204" pitchFamily="34" charset="0"/>
            </a:endParaRPr>
          </a:p>
        </p:txBody>
      </p:sp>
      <p:sp>
        <p:nvSpPr>
          <p:cNvPr id="12" name="Fußzeilenplatzhalter 11"/>
          <p:cNvSpPr>
            <a:spLocks noGrp="1"/>
          </p:cNvSpPr>
          <p:nvPr>
            <p:ph type="ftr" sz="quarter" idx="14"/>
          </p:nvPr>
        </p:nvSpPr>
        <p:spPr/>
        <p:txBody>
          <a:bodyPr/>
          <a:lstStyle/>
          <a:p>
            <a:r>
              <a:rPr lang="de-DE" dirty="0" smtClean="0">
                <a:solidFill>
                  <a:srgbClr val="4F81BD">
                    <a:lumMod val="75000"/>
                  </a:srgbClr>
                </a:solidFill>
              </a:rPr>
              <a:t>Auf der Grundlage der Schulungsunterlagen der AG RDA  - Modul 4.03.03: Normdaten: Körperschaften | Stand: </a:t>
            </a:r>
            <a:r>
              <a:rPr lang="de-DE" dirty="0" smtClean="0">
                <a:solidFill>
                  <a:srgbClr val="4F81BD">
                    <a:lumMod val="75000"/>
                  </a:srgbClr>
                </a:solidFill>
              </a:rPr>
              <a:t>Oktober 2017 </a:t>
            </a:r>
            <a:r>
              <a:rPr lang="de-DE" dirty="0" smtClean="0">
                <a:solidFill>
                  <a:srgbClr val="4F81BD">
                    <a:lumMod val="75000"/>
                  </a:srgbClr>
                </a:solidFill>
              </a:rPr>
              <a:t>| CC BY-NC-SA</a:t>
            </a:r>
            <a:endParaRPr lang="de-DE" dirty="0">
              <a:solidFill>
                <a:srgbClr val="4F81BD">
                  <a:lumMod val="75000"/>
                </a:srgbClr>
              </a:solidFill>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74760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a:ea typeface="Verdana" pitchFamily="34" charset="0"/>
                <a:cs typeface="Verdana" pitchFamily="34" charset="0"/>
              </a:rPr>
              <a:t>RDA-Elemente dieser Präsentation</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a:xfrm>
            <a:off x="251520" y="836712"/>
            <a:ext cx="8892480" cy="5472608"/>
          </a:xfrm>
        </p:spPr>
        <p:txBody>
          <a:bodyPr wrap="square"/>
          <a:lstStyle/>
          <a:p>
            <a:pPr marL="0" indent="0">
              <a:spcBef>
                <a:spcPts val="0"/>
              </a:spcBef>
              <a:buNone/>
              <a:tabLst>
                <a:tab pos="2147888" algn="l"/>
              </a:tabLst>
            </a:pPr>
            <a:r>
              <a:rPr lang="de-DE" b="1" dirty="0" smtClean="0">
                <a:solidFill>
                  <a:schemeClr val="accent1">
                    <a:lumMod val="75000"/>
                  </a:schemeClr>
                </a:solidFill>
                <a:ea typeface="Verdana" pitchFamily="34" charset="0"/>
                <a:cs typeface="Verdana" pitchFamily="34" charset="0"/>
              </a:rPr>
              <a:t>RDA</a:t>
            </a:r>
            <a:r>
              <a:rPr lang="de-DE" dirty="0" smtClean="0">
                <a:ea typeface="Verdana" pitchFamily="34" charset="0"/>
                <a:cs typeface="Verdana" pitchFamily="34" charset="0"/>
              </a:rPr>
              <a:t> </a:t>
            </a:r>
            <a:r>
              <a:rPr lang="de-DE" b="1" dirty="0" smtClean="0">
                <a:ea typeface="Verdana" pitchFamily="34" charset="0"/>
                <a:cs typeface="Verdana" pitchFamily="34" charset="0"/>
                <a:hlinkClick r:id="rId3"/>
              </a:rPr>
              <a:t>11.2.2.13</a:t>
            </a:r>
            <a:r>
              <a:rPr lang="de-DE" b="1" dirty="0" smtClean="0">
                <a:ea typeface="Verdana" pitchFamily="34" charset="0"/>
                <a:cs typeface="Verdana" pitchFamily="34" charset="0"/>
              </a:rPr>
              <a:t>     </a:t>
            </a:r>
            <a:r>
              <a:rPr lang="de-DE" dirty="0" smtClean="0">
                <a:ea typeface="Verdana" pitchFamily="34" charset="0"/>
                <a:cs typeface="Verdana" pitchFamily="34" charset="0"/>
              </a:rPr>
              <a:t>Allgemeine </a:t>
            </a:r>
            <a:r>
              <a:rPr lang="de-DE" dirty="0">
                <a:ea typeface="Verdana" pitchFamily="34" charset="0"/>
                <a:cs typeface="Verdana" pitchFamily="34" charset="0"/>
              </a:rPr>
              <a:t>Richtlinien zum </a:t>
            </a:r>
            <a:r>
              <a:rPr lang="de-DE" dirty="0" smtClean="0">
                <a:ea typeface="Verdana" pitchFamily="34" charset="0"/>
                <a:cs typeface="Verdana" pitchFamily="34" charset="0"/>
              </a:rPr>
              <a:t>Erfassen</a:t>
            </a:r>
          </a:p>
          <a:p>
            <a:pPr marL="0" indent="0">
              <a:spcBef>
                <a:spcPts val="0"/>
              </a:spcBef>
              <a:buNone/>
              <a:tabLst>
                <a:tab pos="2147888" algn="l"/>
              </a:tabLst>
            </a:pPr>
            <a:r>
              <a:rPr lang="de-DE" dirty="0">
                <a:ea typeface="Verdana" pitchFamily="34" charset="0"/>
                <a:cs typeface="Verdana" pitchFamily="34" charset="0"/>
              </a:rPr>
              <a:t> </a:t>
            </a:r>
            <a:r>
              <a:rPr lang="de-DE" dirty="0" smtClean="0">
                <a:ea typeface="Verdana" pitchFamily="34" charset="0"/>
                <a:cs typeface="Verdana" pitchFamily="34" charset="0"/>
              </a:rPr>
              <a:t>                           von Namen von untergeordneten</a:t>
            </a:r>
          </a:p>
          <a:p>
            <a:pPr marL="0" indent="0">
              <a:spcBef>
                <a:spcPts val="0"/>
              </a:spcBef>
              <a:buNone/>
              <a:tabLst>
                <a:tab pos="2147888" algn="l"/>
              </a:tabLst>
            </a:pPr>
            <a:r>
              <a:rPr lang="de-DE" dirty="0">
                <a:ea typeface="Verdana" pitchFamily="34" charset="0"/>
                <a:cs typeface="Verdana" pitchFamily="34" charset="0"/>
              </a:rPr>
              <a:t> </a:t>
            </a:r>
            <a:r>
              <a:rPr lang="de-DE" dirty="0" smtClean="0">
                <a:ea typeface="Verdana" pitchFamily="34" charset="0"/>
                <a:cs typeface="Verdana" pitchFamily="34" charset="0"/>
              </a:rPr>
              <a:t>                           und zugehörigen Körperschaften </a:t>
            </a:r>
            <a:endParaRPr lang="de-DE" dirty="0">
              <a:ea typeface="Verdana" pitchFamily="34" charset="0"/>
              <a:cs typeface="Verdana" pitchFamily="34" charset="0"/>
            </a:endParaRPr>
          </a:p>
          <a:p>
            <a:pPr marL="0" indent="0">
              <a:spcBef>
                <a:spcPts val="0"/>
              </a:spcBef>
              <a:buNone/>
            </a:pPr>
            <a:r>
              <a:rPr lang="de-DE" b="1" dirty="0">
                <a:solidFill>
                  <a:schemeClr val="accent1">
                    <a:lumMod val="75000"/>
                  </a:schemeClr>
                </a:solidFill>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4"/>
              </a:rPr>
              <a:t>11.2.2.14</a:t>
            </a:r>
            <a:r>
              <a:rPr lang="de-DE" dirty="0">
                <a:ea typeface="Verdana" pitchFamily="34" charset="0"/>
                <a:cs typeface="Verdana" pitchFamily="34" charset="0"/>
              </a:rPr>
              <a:t> </a:t>
            </a:r>
            <a:r>
              <a:rPr lang="de-DE" dirty="0" smtClean="0">
                <a:ea typeface="Verdana" pitchFamily="34" charset="0"/>
                <a:cs typeface="Verdana" pitchFamily="34" charset="0"/>
              </a:rPr>
              <a:t>    Untergeordnete und zugehörige</a:t>
            </a:r>
          </a:p>
          <a:p>
            <a:pPr marL="0" indent="0">
              <a:spcBef>
                <a:spcPts val="0"/>
              </a:spcBef>
              <a:buNone/>
            </a:pPr>
            <a:r>
              <a:rPr lang="de-DE" dirty="0" smtClean="0">
                <a:ea typeface="Verdana" pitchFamily="34" charset="0"/>
                <a:cs typeface="Verdana" pitchFamily="34" charset="0"/>
              </a:rPr>
              <a:t>                            Körperschaften, die untergeordnet </a:t>
            </a:r>
          </a:p>
          <a:p>
            <a:pPr marL="0" indent="0">
              <a:spcBef>
                <a:spcPts val="0"/>
              </a:spcBef>
              <a:buNone/>
            </a:pPr>
            <a:r>
              <a:rPr lang="de-DE" dirty="0">
                <a:ea typeface="Verdana" pitchFamily="34" charset="0"/>
                <a:cs typeface="Verdana" pitchFamily="34" charset="0"/>
              </a:rPr>
              <a:t> </a:t>
            </a:r>
            <a:r>
              <a:rPr lang="de-DE" dirty="0" smtClean="0">
                <a:ea typeface="Verdana" pitchFamily="34" charset="0"/>
                <a:cs typeface="Verdana" pitchFamily="34" charset="0"/>
              </a:rPr>
              <a:t>                           erfasst werden </a:t>
            </a:r>
          </a:p>
          <a:p>
            <a:pPr marL="0" indent="0">
              <a:spcBef>
                <a:spcPts val="0"/>
              </a:spcBef>
              <a:buNone/>
            </a:pPr>
            <a:r>
              <a:rPr lang="de-DE" b="1" dirty="0" smtClean="0">
                <a:solidFill>
                  <a:schemeClr val="accent1">
                    <a:lumMod val="75000"/>
                  </a:schemeClr>
                </a:solidFill>
                <a:ea typeface="Verdana" pitchFamily="34" charset="0"/>
                <a:cs typeface="Verdana" pitchFamily="34" charset="0"/>
              </a:rPr>
              <a:t>RDA</a:t>
            </a:r>
            <a:r>
              <a:rPr lang="de-DE" dirty="0" smtClean="0">
                <a:solidFill>
                  <a:schemeClr val="accent1">
                    <a:lumMod val="75000"/>
                  </a:schemeClr>
                </a:solidFill>
                <a:ea typeface="Verdana" pitchFamily="34" charset="0"/>
                <a:cs typeface="Verdana" pitchFamily="34" charset="0"/>
              </a:rPr>
              <a:t> </a:t>
            </a:r>
            <a:r>
              <a:rPr lang="de-DE" b="1" dirty="0">
                <a:solidFill>
                  <a:schemeClr val="accent1">
                    <a:lumMod val="75000"/>
                  </a:schemeClr>
                </a:solidFill>
                <a:ea typeface="Verdana" pitchFamily="34" charset="0"/>
                <a:cs typeface="Verdana" pitchFamily="34" charset="0"/>
              </a:rPr>
              <a:t>11.2.2.14.1</a:t>
            </a:r>
            <a:r>
              <a:rPr lang="de-DE" dirty="0">
                <a:solidFill>
                  <a:schemeClr val="accent1">
                    <a:lumMod val="75000"/>
                  </a:schemeClr>
                </a:solidFill>
                <a:ea typeface="Verdana" pitchFamily="34" charset="0"/>
                <a:cs typeface="Verdana" pitchFamily="34" charset="0"/>
              </a:rPr>
              <a:t> – </a:t>
            </a:r>
            <a:r>
              <a:rPr lang="de-DE" b="1" dirty="0">
                <a:solidFill>
                  <a:schemeClr val="accent1">
                    <a:lumMod val="75000"/>
                  </a:schemeClr>
                </a:solidFill>
                <a:ea typeface="Verdana" pitchFamily="34" charset="0"/>
                <a:cs typeface="Verdana" pitchFamily="34" charset="0"/>
              </a:rPr>
              <a:t>11.2.2.14.7(-18)</a:t>
            </a:r>
            <a:r>
              <a:rPr lang="de-DE" dirty="0">
                <a:solidFill>
                  <a:schemeClr val="accent1">
                    <a:lumMod val="75000"/>
                  </a:schemeClr>
                </a:solidFill>
                <a:ea typeface="Verdana" pitchFamily="34" charset="0"/>
                <a:cs typeface="Verdana" pitchFamily="34" charset="0"/>
              </a:rPr>
              <a:t> </a:t>
            </a:r>
            <a:r>
              <a:rPr lang="de-DE" dirty="0" smtClean="0">
                <a:ea typeface="Verdana" pitchFamily="34" charset="0"/>
                <a:cs typeface="Verdana" pitchFamily="34" charset="0"/>
              </a:rPr>
              <a:t>Unterkapitel</a:t>
            </a:r>
          </a:p>
          <a:p>
            <a:pPr marL="0" indent="0">
              <a:spcBef>
                <a:spcPts val="0"/>
              </a:spcBef>
              <a:buNone/>
            </a:pPr>
            <a:r>
              <a:rPr lang="de-DE" b="1" dirty="0" smtClean="0">
                <a:solidFill>
                  <a:schemeClr val="accent1">
                    <a:lumMod val="75000"/>
                  </a:schemeClr>
                </a:solidFill>
                <a:ea typeface="Verdana" pitchFamily="34" charset="0"/>
                <a:cs typeface="Verdana" pitchFamily="34" charset="0"/>
              </a:rPr>
              <a:t>RDA</a:t>
            </a:r>
            <a:r>
              <a:rPr lang="de-DE" dirty="0" smtClean="0">
                <a:ea typeface="Verdana" pitchFamily="34" charset="0"/>
                <a:cs typeface="Verdana" pitchFamily="34" charset="0"/>
              </a:rPr>
              <a:t> </a:t>
            </a:r>
            <a:r>
              <a:rPr lang="de-DE" b="1" dirty="0">
                <a:ea typeface="Verdana" pitchFamily="34" charset="0"/>
                <a:cs typeface="Verdana" pitchFamily="34" charset="0"/>
                <a:hlinkClick r:id="rId5"/>
              </a:rPr>
              <a:t>11.2.2.15</a:t>
            </a:r>
            <a:r>
              <a:rPr lang="de-DE" dirty="0">
                <a:ea typeface="Verdana" pitchFamily="34" charset="0"/>
                <a:cs typeface="Verdana" pitchFamily="34" charset="0"/>
              </a:rPr>
              <a:t> </a:t>
            </a:r>
            <a:r>
              <a:rPr lang="de-DE" dirty="0" smtClean="0">
                <a:ea typeface="Verdana" pitchFamily="34" charset="0"/>
                <a:cs typeface="Verdana" pitchFamily="34" charset="0"/>
              </a:rPr>
              <a:t>    Direkte </a:t>
            </a:r>
            <a:r>
              <a:rPr lang="de-DE" dirty="0">
                <a:ea typeface="Verdana" pitchFamily="34" charset="0"/>
                <a:cs typeface="Verdana" pitchFamily="34" charset="0"/>
              </a:rPr>
              <a:t>oder indirekte </a:t>
            </a:r>
            <a:r>
              <a:rPr lang="de-DE" dirty="0" smtClean="0">
                <a:ea typeface="Verdana" pitchFamily="34" charset="0"/>
                <a:cs typeface="Verdana" pitchFamily="34" charset="0"/>
              </a:rPr>
              <a:t>Abteilung</a:t>
            </a:r>
            <a:endParaRPr lang="de-DE" dirty="0">
              <a:ea typeface="Verdana" pitchFamily="34" charset="0"/>
              <a:cs typeface="Verdana" pitchFamily="34" charset="0"/>
            </a:endParaRPr>
          </a:p>
          <a:p>
            <a:pPr marL="0" indent="0">
              <a:spcBef>
                <a:spcPts val="0"/>
              </a:spcBef>
              <a:buNone/>
            </a:pPr>
            <a:r>
              <a:rPr lang="de-DE" b="1" dirty="0">
                <a:solidFill>
                  <a:schemeClr val="accent1">
                    <a:lumMod val="75000"/>
                  </a:schemeClr>
                </a:solidFill>
                <a:ea typeface="Verdana" pitchFamily="34" charset="0"/>
                <a:cs typeface="Verdana" pitchFamily="34" charset="0"/>
              </a:rPr>
              <a:t>RDA</a:t>
            </a:r>
            <a:r>
              <a:rPr lang="de-DE" dirty="0">
                <a:solidFill>
                  <a:schemeClr val="accent1">
                    <a:lumMod val="75000"/>
                  </a:schemeClr>
                </a:solidFill>
                <a:ea typeface="Verdana" pitchFamily="34" charset="0"/>
                <a:cs typeface="Verdana" pitchFamily="34" charset="0"/>
              </a:rPr>
              <a:t> </a:t>
            </a:r>
            <a:r>
              <a:rPr lang="de-DE" b="1" dirty="0">
                <a:ea typeface="Verdana" pitchFamily="34" charset="0"/>
                <a:cs typeface="Verdana" pitchFamily="34" charset="0"/>
                <a:hlinkClick r:id="rId6"/>
              </a:rPr>
              <a:t>11.2.2.16</a:t>
            </a:r>
            <a:r>
              <a:rPr lang="de-DE" b="1" dirty="0">
                <a:ea typeface="Verdana" pitchFamily="34" charset="0"/>
                <a:cs typeface="Verdana" pitchFamily="34" charset="0"/>
              </a:rPr>
              <a:t> </a:t>
            </a:r>
            <a:r>
              <a:rPr lang="de-DE" b="1" dirty="0" smtClean="0">
                <a:ea typeface="Verdana" pitchFamily="34" charset="0"/>
                <a:cs typeface="Verdana" pitchFamily="34" charset="0"/>
              </a:rPr>
              <a:t>    </a:t>
            </a:r>
            <a:r>
              <a:rPr lang="de-DE" dirty="0" smtClean="0">
                <a:ea typeface="Verdana" pitchFamily="34" charset="0"/>
                <a:cs typeface="Verdana" pitchFamily="34" charset="0"/>
              </a:rPr>
              <a:t>Gemeinsame </a:t>
            </a:r>
            <a:r>
              <a:rPr lang="de-DE" dirty="0">
                <a:ea typeface="Verdana" pitchFamily="34" charset="0"/>
                <a:cs typeface="Verdana" pitchFamily="34" charset="0"/>
              </a:rPr>
              <a:t>Komitees, </a:t>
            </a:r>
            <a:endParaRPr lang="de-DE" dirty="0" smtClean="0">
              <a:ea typeface="Verdana" pitchFamily="34" charset="0"/>
              <a:cs typeface="Verdana" pitchFamily="34" charset="0"/>
            </a:endParaRPr>
          </a:p>
          <a:p>
            <a:pPr marL="0" indent="0">
              <a:spcBef>
                <a:spcPts val="0"/>
              </a:spcBef>
              <a:buNone/>
            </a:pPr>
            <a:r>
              <a:rPr lang="de-DE" dirty="0">
                <a:ea typeface="Verdana" pitchFamily="34" charset="0"/>
                <a:cs typeface="Verdana" pitchFamily="34" charset="0"/>
              </a:rPr>
              <a:t> </a:t>
            </a:r>
            <a:r>
              <a:rPr lang="de-DE" dirty="0" smtClean="0">
                <a:ea typeface="Verdana" pitchFamily="34" charset="0"/>
                <a:cs typeface="Verdana" pitchFamily="34" charset="0"/>
              </a:rPr>
              <a:t>                           Kommissionen </a:t>
            </a:r>
            <a:r>
              <a:rPr lang="de-DE" dirty="0">
                <a:ea typeface="Verdana" pitchFamily="34" charset="0"/>
                <a:cs typeface="Verdana" pitchFamily="34" charset="0"/>
              </a:rPr>
              <a:t>usw.</a:t>
            </a:r>
          </a:p>
          <a:p>
            <a:pPr marL="0" indent="0">
              <a:spcBef>
                <a:spcPts val="0"/>
              </a:spcBef>
              <a:buNone/>
            </a:pPr>
            <a:r>
              <a:rPr lang="de-DE" b="1" dirty="0">
                <a:solidFill>
                  <a:schemeClr val="accent1">
                    <a:lumMod val="75000"/>
                  </a:schemeClr>
                </a:solidFill>
                <a:ea typeface="Verdana" pitchFamily="34" charset="0"/>
                <a:cs typeface="Verdana" pitchFamily="34" charset="0"/>
              </a:rPr>
              <a:t>RDA</a:t>
            </a:r>
            <a:r>
              <a:rPr lang="de-DE" b="1" dirty="0">
                <a:ea typeface="Verdana" pitchFamily="34" charset="0"/>
                <a:cs typeface="Verdana" pitchFamily="34" charset="0"/>
              </a:rPr>
              <a:t> </a:t>
            </a:r>
            <a:r>
              <a:rPr lang="de-DE" b="1" dirty="0" smtClean="0">
                <a:ea typeface="Verdana" pitchFamily="34" charset="0"/>
                <a:cs typeface="Verdana" pitchFamily="34" charset="0"/>
                <a:hlinkClick r:id="rId7"/>
              </a:rPr>
              <a:t>11.2.2.17</a:t>
            </a:r>
            <a:r>
              <a:rPr lang="de-DE" b="1" dirty="0" smtClean="0">
                <a:ea typeface="Verdana" pitchFamily="34" charset="0"/>
                <a:cs typeface="Verdana" pitchFamily="34" charset="0"/>
              </a:rPr>
              <a:t>     </a:t>
            </a:r>
            <a:r>
              <a:rPr lang="de-DE" dirty="0" smtClean="0">
                <a:ea typeface="Verdana" pitchFamily="34" charset="0"/>
                <a:cs typeface="Verdana" pitchFamily="34" charset="0"/>
              </a:rPr>
              <a:t>Gebräuchliche </a:t>
            </a:r>
            <a:r>
              <a:rPr lang="de-DE" dirty="0">
                <a:ea typeface="Verdana" pitchFamily="34" charset="0"/>
                <a:cs typeface="Verdana" pitchFamily="34" charset="0"/>
              </a:rPr>
              <a:t>Namen für </a:t>
            </a:r>
            <a:r>
              <a:rPr lang="de-DE" dirty="0" smtClean="0">
                <a:ea typeface="Verdana" pitchFamily="34" charset="0"/>
                <a:cs typeface="Verdana" pitchFamily="34" charset="0"/>
              </a:rPr>
              <a:t>nationale</a:t>
            </a:r>
          </a:p>
          <a:p>
            <a:pPr marL="0" indent="0">
              <a:spcBef>
                <a:spcPts val="0"/>
              </a:spcBef>
              <a:buNone/>
            </a:pPr>
            <a:r>
              <a:rPr lang="de-DE" dirty="0">
                <a:ea typeface="Verdana" pitchFamily="34" charset="0"/>
                <a:cs typeface="Verdana" pitchFamily="34" charset="0"/>
              </a:rPr>
              <a:t> </a:t>
            </a:r>
            <a:r>
              <a:rPr lang="de-DE" dirty="0" smtClean="0">
                <a:ea typeface="Verdana" pitchFamily="34" charset="0"/>
                <a:cs typeface="Verdana" pitchFamily="34" charset="0"/>
              </a:rPr>
              <a:t>                           und lokale Einheiten </a:t>
            </a:r>
            <a:r>
              <a:rPr lang="de-DE" dirty="0">
                <a:ea typeface="Verdana" pitchFamily="34" charset="0"/>
                <a:cs typeface="Verdana" pitchFamily="34" charset="0"/>
              </a:rPr>
              <a:t>von </a:t>
            </a:r>
            <a:r>
              <a:rPr lang="de-DE" dirty="0" smtClean="0">
                <a:ea typeface="Verdana" pitchFamily="34" charset="0"/>
                <a:cs typeface="Verdana" pitchFamily="34" charset="0"/>
              </a:rPr>
              <a:t>politischen</a:t>
            </a:r>
          </a:p>
          <a:p>
            <a:pPr marL="0" indent="0">
              <a:spcBef>
                <a:spcPts val="0"/>
              </a:spcBef>
              <a:buNone/>
            </a:pPr>
            <a:r>
              <a:rPr lang="de-DE" dirty="0">
                <a:ea typeface="Verdana" pitchFamily="34" charset="0"/>
                <a:cs typeface="Verdana" pitchFamily="34" charset="0"/>
              </a:rPr>
              <a:t> </a:t>
            </a:r>
            <a:r>
              <a:rPr lang="de-DE" dirty="0" smtClean="0">
                <a:ea typeface="Verdana" pitchFamily="34" charset="0"/>
                <a:cs typeface="Verdana" pitchFamily="34" charset="0"/>
              </a:rPr>
              <a:t>                           Parteien der Vereinigten Staaten von</a:t>
            </a:r>
          </a:p>
          <a:p>
            <a:pPr marL="0" indent="0">
              <a:spcBef>
                <a:spcPts val="0"/>
              </a:spcBef>
              <a:buNone/>
            </a:pPr>
            <a:r>
              <a:rPr lang="de-DE" dirty="0">
                <a:ea typeface="Verdana" pitchFamily="34" charset="0"/>
                <a:cs typeface="Verdana" pitchFamily="34" charset="0"/>
              </a:rPr>
              <a:t> </a:t>
            </a:r>
            <a:r>
              <a:rPr lang="de-DE" dirty="0" smtClean="0">
                <a:ea typeface="Verdana" pitchFamily="34" charset="0"/>
                <a:cs typeface="Verdana" pitchFamily="34" charset="0"/>
              </a:rPr>
              <a:t>                           Amerika</a:t>
            </a:r>
            <a:endParaRPr lang="de-DE"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3</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539961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Grundregeln</a:t>
            </a:r>
            <a:endParaRPr lang="de-DE" dirty="0"/>
          </a:p>
        </p:txBody>
      </p:sp>
      <p:sp>
        <p:nvSpPr>
          <p:cNvPr id="3" name="Textplatzhalter 2"/>
          <p:cNvSpPr>
            <a:spLocks noGrp="1"/>
          </p:cNvSpPr>
          <p:nvPr>
            <p:ph type="body" sz="quarter" idx="13"/>
          </p:nvPr>
        </p:nvSpPr>
        <p:spPr/>
        <p:txBody>
          <a:bodyPr wrap="square"/>
          <a:lstStyle/>
          <a:p>
            <a:pPr marL="0" lvl="0" indent="0">
              <a:spcBef>
                <a:spcPts val="0"/>
              </a:spcBef>
              <a:buNone/>
            </a:pPr>
            <a:r>
              <a:rPr lang="de-AT" b="1" dirty="0" smtClean="0">
                <a:solidFill>
                  <a:schemeClr val="accent1">
                    <a:lumMod val="75000"/>
                  </a:schemeClr>
                </a:solidFill>
                <a:ea typeface="Verdana" pitchFamily="34" charset="0"/>
                <a:cs typeface="Verdana" pitchFamily="34" charset="0"/>
              </a:rPr>
              <a:t>RDA</a:t>
            </a:r>
            <a:r>
              <a:rPr lang="de-AT" b="1" dirty="0" smtClean="0">
                <a:ea typeface="Verdana" pitchFamily="34" charset="0"/>
                <a:cs typeface="Verdana" pitchFamily="34" charset="0"/>
              </a:rPr>
              <a:t> </a:t>
            </a:r>
            <a:r>
              <a:rPr lang="de-AT" b="1" dirty="0">
                <a:ea typeface="Verdana" pitchFamily="34" charset="0"/>
                <a:cs typeface="Verdana" pitchFamily="34" charset="0"/>
                <a:hlinkClick r:id="rId3"/>
              </a:rPr>
              <a:t>11.2.2.13</a:t>
            </a:r>
            <a:r>
              <a:rPr lang="de-AT" dirty="0">
                <a:ea typeface="Verdana" pitchFamily="34" charset="0"/>
                <a:cs typeface="Verdana" pitchFamily="34" charset="0"/>
              </a:rPr>
              <a:t>: Grundregel: </a:t>
            </a:r>
            <a:r>
              <a:rPr lang="de-AT" dirty="0" smtClean="0">
                <a:ea typeface="Verdana" pitchFamily="34" charset="0"/>
                <a:cs typeface="Verdana" pitchFamily="34" charset="0"/>
              </a:rPr>
              <a:t>Selbstständige </a:t>
            </a:r>
            <a:r>
              <a:rPr lang="de-AT" dirty="0">
                <a:ea typeface="Verdana" pitchFamily="34" charset="0"/>
                <a:cs typeface="Verdana" pitchFamily="34" charset="0"/>
              </a:rPr>
              <a:t>Erfassung </a:t>
            </a:r>
          </a:p>
          <a:p>
            <a:pPr marL="0" lvl="0" indent="0">
              <a:spcBef>
                <a:spcPts val="0"/>
              </a:spcBef>
              <a:buNone/>
            </a:pPr>
            <a:r>
              <a:rPr lang="de-AT" dirty="0">
                <a:ea typeface="Verdana" pitchFamily="34" charset="0"/>
                <a:cs typeface="Verdana" pitchFamily="34" charset="0"/>
              </a:rPr>
              <a:t>Namensbildung selbstständig: gemäß den </a:t>
            </a:r>
            <a:r>
              <a:rPr lang="de-AT" dirty="0" smtClean="0">
                <a:ea typeface="Verdana" pitchFamily="34" charset="0"/>
                <a:cs typeface="Verdana" pitchFamily="34" charset="0"/>
              </a:rPr>
              <a:t>üblichen Regeln   </a:t>
            </a:r>
          </a:p>
          <a:p>
            <a:pPr marL="0" lvl="0" indent="0">
              <a:spcBef>
                <a:spcPts val="0"/>
              </a:spcBef>
              <a:buNone/>
            </a:pPr>
            <a:r>
              <a:rPr lang="de-AT" dirty="0" smtClean="0">
                <a:ea typeface="Verdana" pitchFamily="34" charset="0"/>
                <a:cs typeface="Verdana" pitchFamily="34" charset="0"/>
              </a:rPr>
              <a:t>   </a:t>
            </a:r>
          </a:p>
          <a:p>
            <a:pPr marL="0" lvl="0" indent="0">
              <a:spcBef>
                <a:spcPts val="0"/>
              </a:spcBef>
              <a:buNone/>
            </a:pPr>
            <a:r>
              <a:rPr lang="de-AT" b="1" dirty="0" smtClean="0">
                <a:solidFill>
                  <a:schemeClr val="accent1">
                    <a:lumMod val="75000"/>
                  </a:schemeClr>
                </a:solidFill>
                <a:ea typeface="Verdana" pitchFamily="34" charset="0"/>
                <a:cs typeface="Verdana" pitchFamily="34" charset="0"/>
              </a:rPr>
              <a:t>RDA</a:t>
            </a:r>
            <a:r>
              <a:rPr lang="de-AT" b="1" dirty="0" smtClean="0">
                <a:ea typeface="Verdana" pitchFamily="34" charset="0"/>
                <a:cs typeface="Verdana" pitchFamily="34" charset="0"/>
              </a:rPr>
              <a:t> </a:t>
            </a:r>
            <a:r>
              <a:rPr lang="de-AT" b="1" dirty="0">
                <a:ea typeface="Verdana" pitchFamily="34" charset="0"/>
                <a:cs typeface="Verdana" pitchFamily="34" charset="0"/>
                <a:hlinkClick r:id="rId4"/>
              </a:rPr>
              <a:t>11.2.2.14</a:t>
            </a:r>
            <a:r>
              <a:rPr lang="de-AT" dirty="0">
                <a:ea typeface="Verdana" pitchFamily="34" charset="0"/>
                <a:cs typeface="Verdana" pitchFamily="34" charset="0"/>
              </a:rPr>
              <a:t>: </a:t>
            </a:r>
            <a:r>
              <a:rPr lang="de-AT" dirty="0" smtClean="0">
                <a:ea typeface="Verdana" pitchFamily="34" charset="0"/>
                <a:cs typeface="Verdana" pitchFamily="34" charset="0"/>
              </a:rPr>
              <a:t>Unselbständige </a:t>
            </a:r>
            <a:r>
              <a:rPr lang="de-AT" dirty="0">
                <a:ea typeface="Verdana" pitchFamily="34" charset="0"/>
                <a:cs typeface="Verdana" pitchFamily="34" charset="0"/>
              </a:rPr>
              <a:t>Erfassung, wenn die Fälle nach </a:t>
            </a:r>
            <a:r>
              <a:rPr lang="de-AT" b="1" dirty="0">
                <a:solidFill>
                  <a:schemeClr val="accent1">
                    <a:lumMod val="75000"/>
                  </a:schemeClr>
                </a:solidFill>
                <a:ea typeface="Verdana" pitchFamily="34" charset="0"/>
                <a:cs typeface="Verdana" pitchFamily="34" charset="0"/>
              </a:rPr>
              <a:t>RDA 11.2.2.14.1-11.2.2.14.18 </a:t>
            </a:r>
            <a:r>
              <a:rPr lang="de-AT" dirty="0">
                <a:ea typeface="Verdana" pitchFamily="34" charset="0"/>
                <a:cs typeface="Verdana" pitchFamily="34" charset="0"/>
              </a:rPr>
              <a:t>zutreffen</a:t>
            </a:r>
          </a:p>
          <a:p>
            <a:pPr marL="0" lvl="0" indent="0">
              <a:spcBef>
                <a:spcPts val="0"/>
              </a:spcBef>
              <a:buNone/>
            </a:pPr>
            <a:r>
              <a:rPr lang="de-AT" dirty="0">
                <a:ea typeface="Verdana" pitchFamily="34" charset="0"/>
                <a:cs typeface="Verdana" pitchFamily="34" charset="0"/>
              </a:rPr>
              <a:t>(</a:t>
            </a:r>
            <a:r>
              <a:rPr lang="de-AT" dirty="0">
                <a:solidFill>
                  <a:schemeClr val="accent1">
                    <a:lumMod val="75000"/>
                  </a:schemeClr>
                </a:solidFill>
                <a:ea typeface="Verdana" pitchFamily="34" charset="0"/>
                <a:cs typeface="Verdana" pitchFamily="34" charset="0"/>
              </a:rPr>
              <a:t>RDA 11.2.2.14.8-11.2.2.14.18 </a:t>
            </a:r>
            <a:r>
              <a:rPr lang="de-AT" dirty="0">
                <a:ea typeface="Verdana" pitchFamily="34" charset="0"/>
                <a:cs typeface="Verdana" pitchFamily="34" charset="0"/>
              </a:rPr>
              <a:t>haben jeweils noch eigene Kapitel: </a:t>
            </a:r>
            <a:r>
              <a:rPr lang="de-AT" dirty="0" smtClean="0">
                <a:solidFill>
                  <a:schemeClr val="accent1">
                    <a:lumMod val="75000"/>
                  </a:schemeClr>
                </a:solidFill>
                <a:ea typeface="Verdana" pitchFamily="34" charset="0"/>
                <a:cs typeface="Verdana" pitchFamily="34" charset="0"/>
              </a:rPr>
              <a:t>RDA </a:t>
            </a:r>
            <a:r>
              <a:rPr lang="de-AT" dirty="0">
                <a:solidFill>
                  <a:schemeClr val="accent1">
                    <a:lumMod val="75000"/>
                  </a:schemeClr>
                </a:solidFill>
                <a:ea typeface="Verdana" pitchFamily="34" charset="0"/>
                <a:cs typeface="Verdana" pitchFamily="34" charset="0"/>
              </a:rPr>
              <a:t>11.2.2.18-11.2.2.29</a:t>
            </a:r>
            <a:r>
              <a:rPr lang="de-AT" dirty="0">
                <a:ea typeface="Verdana" pitchFamily="34" charset="0"/>
                <a:cs typeface="Verdana" pitchFamily="34" charset="0"/>
              </a:rPr>
              <a:t>; Einzelheiten bei dem Modul Organen) </a:t>
            </a:r>
          </a:p>
          <a:p>
            <a:pPr marL="0" indent="0">
              <a:spcBef>
                <a:spcPts val="0"/>
              </a:spcBef>
              <a:buNone/>
            </a:pPr>
            <a:endParaRPr lang="de-AT" dirty="0">
              <a:solidFill>
                <a:schemeClr val="accent1">
                  <a:lumMod val="75000"/>
                </a:schemeClr>
              </a:solidFill>
              <a:ea typeface="Verdana" pitchFamily="34" charset="0"/>
              <a:cs typeface="Verdana" pitchFamily="34" charset="0"/>
            </a:endParaRPr>
          </a:p>
          <a:p>
            <a:pPr marL="0" indent="0">
              <a:spcBef>
                <a:spcPts val="0"/>
              </a:spcBef>
              <a:buNone/>
            </a:pPr>
            <a:r>
              <a:rPr lang="de-AT" b="1" dirty="0">
                <a:solidFill>
                  <a:schemeClr val="accent1">
                    <a:lumMod val="75000"/>
                  </a:schemeClr>
                </a:solidFill>
                <a:ea typeface="Verdana" pitchFamily="34" charset="0"/>
                <a:cs typeface="Verdana" pitchFamily="34" charset="0"/>
              </a:rPr>
              <a:t>RDA </a:t>
            </a:r>
            <a:r>
              <a:rPr lang="de-AT" b="1" dirty="0">
                <a:ea typeface="Verdana" pitchFamily="34" charset="0"/>
                <a:cs typeface="Verdana" pitchFamily="34" charset="0"/>
                <a:hlinkClick r:id="rId5"/>
              </a:rPr>
              <a:t>11.2.2.15 </a:t>
            </a:r>
            <a:r>
              <a:rPr lang="de-DE" dirty="0" smtClean="0">
                <a:ea typeface="Verdana" pitchFamily="34" charset="0"/>
                <a:cs typeface="Verdana" pitchFamily="34" charset="0"/>
              </a:rPr>
              <a:t>Direkte </a:t>
            </a:r>
            <a:r>
              <a:rPr lang="de-DE" dirty="0">
                <a:ea typeface="Verdana" pitchFamily="34" charset="0"/>
                <a:cs typeface="Verdana" pitchFamily="34" charset="0"/>
              </a:rPr>
              <a:t>oder indirekte </a:t>
            </a:r>
            <a:r>
              <a:rPr lang="de-DE" dirty="0" smtClean="0">
                <a:ea typeface="Verdana" pitchFamily="34" charset="0"/>
                <a:cs typeface="Verdana" pitchFamily="34" charset="0"/>
              </a:rPr>
              <a:t>Abteilung </a:t>
            </a:r>
          </a:p>
          <a:p>
            <a:pPr marL="0" indent="0">
              <a:spcBef>
                <a:spcPts val="0"/>
              </a:spcBef>
              <a:buNone/>
            </a:pPr>
            <a:r>
              <a:rPr lang="de-DE" dirty="0">
                <a:ea typeface="Verdana" pitchFamily="34" charset="0"/>
                <a:cs typeface="Verdana" pitchFamily="34" charset="0"/>
              </a:rPr>
              <a:t/>
            </a:r>
            <a:br>
              <a:rPr lang="de-DE" dirty="0">
                <a:ea typeface="Verdana" pitchFamily="34" charset="0"/>
                <a:cs typeface="Verdana" pitchFamily="34" charset="0"/>
              </a:rPr>
            </a:br>
            <a:r>
              <a:rPr lang="de-AT" dirty="0" smtClean="0">
                <a:ea typeface="Verdana" pitchFamily="34" charset="0"/>
                <a:cs typeface="Verdana" pitchFamily="34" charset="0"/>
              </a:rPr>
              <a:t>Im </a:t>
            </a:r>
            <a:r>
              <a:rPr lang="de-AT" dirty="0">
                <a:ea typeface="Verdana" pitchFamily="34" charset="0"/>
                <a:cs typeface="Verdana" pitchFamily="34" charset="0"/>
              </a:rPr>
              <a:t>Zweifelsfall wird selbstständig </a:t>
            </a:r>
            <a:r>
              <a:rPr lang="de-AT" dirty="0" smtClean="0">
                <a:ea typeface="Verdana" pitchFamily="34" charset="0"/>
                <a:cs typeface="Verdana" pitchFamily="34" charset="0"/>
              </a:rPr>
              <a:t>erfasst</a:t>
            </a:r>
            <a:r>
              <a:rPr lang="de-AT" dirty="0">
                <a:ea typeface="Verdana" pitchFamily="34" charset="0"/>
                <a:cs typeface="Verdana" pitchFamily="34" charset="0"/>
              </a:rPr>
              <a:t>.</a:t>
            </a:r>
            <a:endParaRPr lang="de-AT"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268997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smtClean="0">
                <a:ea typeface="Verdana" pitchFamily="34" charset="0"/>
                <a:cs typeface="Verdana" pitchFamily="34" charset="0"/>
              </a:rPr>
              <a:t>Namensbildung</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lvl="0" indent="0">
              <a:spcBef>
                <a:spcPts val="0"/>
              </a:spcBef>
              <a:spcAft>
                <a:spcPts val="1200"/>
              </a:spcAft>
              <a:buNone/>
            </a:pPr>
            <a:r>
              <a:rPr lang="de-AT" dirty="0" smtClean="0">
                <a:ea typeface="Verdana" pitchFamily="34" charset="0"/>
                <a:cs typeface="Verdana" pitchFamily="34" charset="0"/>
              </a:rPr>
              <a:t>Namensbildung unselbstständig </a:t>
            </a:r>
            <a:r>
              <a:rPr lang="de-AT" b="1" dirty="0" smtClean="0">
                <a:solidFill>
                  <a:schemeClr val="accent1">
                    <a:lumMod val="75000"/>
                  </a:schemeClr>
                </a:solidFill>
                <a:ea typeface="Verdana" pitchFamily="34" charset="0"/>
                <a:cs typeface="Verdana" pitchFamily="34" charset="0"/>
              </a:rPr>
              <a:t>RDA</a:t>
            </a:r>
            <a:r>
              <a:rPr lang="de-AT" b="1" dirty="0" smtClean="0">
                <a:ea typeface="Verdana" pitchFamily="34" charset="0"/>
                <a:cs typeface="Verdana" pitchFamily="34" charset="0"/>
              </a:rPr>
              <a:t> </a:t>
            </a:r>
            <a:r>
              <a:rPr lang="de-AT" b="1" dirty="0">
                <a:ea typeface="Verdana" pitchFamily="34" charset="0"/>
                <a:cs typeface="Verdana" pitchFamily="34" charset="0"/>
                <a:hlinkClick r:id="rId3"/>
              </a:rPr>
              <a:t>11.2.2.14</a:t>
            </a:r>
            <a:endParaRPr lang="de-AT" b="1" dirty="0">
              <a:ea typeface="Verdana" pitchFamily="34" charset="0"/>
              <a:cs typeface="Verdana" pitchFamily="34" charset="0"/>
            </a:endParaRPr>
          </a:p>
          <a:p>
            <a:pPr marL="0" indent="0">
              <a:spcBef>
                <a:spcPts val="0"/>
              </a:spcBef>
              <a:buNone/>
            </a:pPr>
            <a:r>
              <a:rPr lang="de-AT" b="1" dirty="0" smtClean="0">
                <a:ea typeface="Verdana" pitchFamily="34" charset="0"/>
                <a:cs typeface="Verdana" pitchFamily="34" charset="0"/>
              </a:rPr>
              <a:t>Erstes </a:t>
            </a:r>
            <a:r>
              <a:rPr lang="de-AT" b="1" dirty="0">
                <a:ea typeface="Verdana" pitchFamily="34" charset="0"/>
                <a:cs typeface="Verdana" pitchFamily="34" charset="0"/>
              </a:rPr>
              <a:t>Element</a:t>
            </a:r>
            <a:r>
              <a:rPr lang="de-AT" dirty="0">
                <a:ea typeface="Verdana" pitchFamily="34" charset="0"/>
                <a:cs typeface="Verdana" pitchFamily="34" charset="0"/>
              </a:rPr>
              <a:t>: normierter Sucheinstieg der über-</a:t>
            </a:r>
            <a:br>
              <a:rPr lang="de-AT" dirty="0">
                <a:ea typeface="Verdana" pitchFamily="34" charset="0"/>
                <a:cs typeface="Verdana" pitchFamily="34" charset="0"/>
              </a:rPr>
            </a:br>
            <a:r>
              <a:rPr lang="de-AT" dirty="0">
                <a:ea typeface="Verdana" pitchFamily="34" charset="0"/>
                <a:cs typeface="Verdana" pitchFamily="34" charset="0"/>
              </a:rPr>
              <a:t>   geordneten Körperschaft</a:t>
            </a:r>
            <a:r>
              <a:rPr lang="de-AT" dirty="0" smtClean="0">
                <a:ea typeface="Verdana" pitchFamily="34" charset="0"/>
                <a:cs typeface="Verdana" pitchFamily="34" charset="0"/>
              </a:rPr>
              <a:t>.</a:t>
            </a:r>
            <a:endParaRPr lang="de-AT" dirty="0">
              <a:ea typeface="Verdana" pitchFamily="34" charset="0"/>
              <a:cs typeface="Verdana" pitchFamily="34" charset="0"/>
            </a:endParaRPr>
          </a:p>
          <a:p>
            <a:pPr marL="0" indent="0">
              <a:spcBef>
                <a:spcPts val="0"/>
              </a:spcBef>
              <a:spcAft>
                <a:spcPts val="1200"/>
              </a:spcAft>
              <a:buNone/>
            </a:pPr>
            <a:r>
              <a:rPr lang="de-AT" b="1" dirty="0">
                <a:ea typeface="Verdana" pitchFamily="34" charset="0"/>
                <a:cs typeface="Verdana" pitchFamily="34" charset="0"/>
              </a:rPr>
              <a:t>Zweites Element</a:t>
            </a:r>
            <a:r>
              <a:rPr lang="de-AT" dirty="0">
                <a:ea typeface="Verdana" pitchFamily="34" charset="0"/>
                <a:cs typeface="Verdana" pitchFamily="34" charset="0"/>
              </a:rPr>
              <a:t>: Name der untergeordneten </a:t>
            </a:r>
            <a:r>
              <a:rPr lang="de-AT" dirty="0" smtClean="0">
                <a:ea typeface="Verdana" pitchFamily="34" charset="0"/>
                <a:cs typeface="Verdana" pitchFamily="34" charset="0"/>
              </a:rPr>
              <a:t>Körperschaft; dabei entfällt </a:t>
            </a:r>
            <a:r>
              <a:rPr lang="de-AT" dirty="0">
                <a:ea typeface="Verdana" pitchFamily="34" charset="0"/>
                <a:cs typeface="Verdana" pitchFamily="34" charset="0"/>
              </a:rPr>
              <a:t>der Namen der übergeordneten </a:t>
            </a:r>
            <a:r>
              <a:rPr lang="de-AT" dirty="0" smtClean="0">
                <a:ea typeface="Verdana" pitchFamily="34" charset="0"/>
                <a:cs typeface="Verdana" pitchFamily="34" charset="0"/>
              </a:rPr>
              <a:t>Körperschaft </a:t>
            </a:r>
            <a:r>
              <a:rPr lang="de-AT" dirty="0">
                <a:ea typeface="Verdana" pitchFamily="34" charset="0"/>
                <a:cs typeface="Verdana" pitchFamily="34" charset="0"/>
              </a:rPr>
              <a:t>in substantivischer oder abgekürzter Form. </a:t>
            </a:r>
          </a:p>
          <a:p>
            <a:pPr marL="0" indent="0">
              <a:spcBef>
                <a:spcPts val="0"/>
              </a:spcBef>
              <a:spcAft>
                <a:spcPts val="1200"/>
              </a:spcAft>
              <a:buNone/>
            </a:pPr>
            <a:r>
              <a:rPr lang="de-AT" b="1" dirty="0" smtClean="0">
                <a:ea typeface="Verdana" pitchFamily="34" charset="0"/>
                <a:cs typeface="Verdana" pitchFamily="34" charset="0"/>
              </a:rPr>
              <a:t>Ausnahme</a:t>
            </a:r>
            <a:r>
              <a:rPr lang="de-AT" dirty="0">
                <a:ea typeface="Verdana" pitchFamily="34" charset="0"/>
                <a:cs typeface="Verdana" pitchFamily="34" charset="0"/>
              </a:rPr>
              <a:t>: Der Name der untergeordneten Körperschaft ergibt ohne den Namen der übergeordneten Körperschaft keinen Sinn mehr.</a:t>
            </a:r>
            <a:br>
              <a:rPr lang="de-AT" dirty="0">
                <a:ea typeface="Verdana" pitchFamily="34" charset="0"/>
                <a:cs typeface="Verdana" pitchFamily="34" charset="0"/>
              </a:rPr>
            </a:br>
            <a:r>
              <a:rPr lang="de-AT" i="1" dirty="0" smtClean="0">
                <a:ea typeface="Verdana" pitchFamily="34" charset="0"/>
                <a:cs typeface="Verdana" pitchFamily="34" charset="0"/>
              </a:rPr>
              <a:t>Diese </a:t>
            </a:r>
            <a:r>
              <a:rPr lang="de-AT" i="1" dirty="0">
                <a:ea typeface="Verdana" pitchFamily="34" charset="0"/>
                <a:cs typeface="Verdana" pitchFamily="34" charset="0"/>
              </a:rPr>
              <a:t>Regel gilt für alle Fälle gemäß </a:t>
            </a:r>
            <a:r>
              <a:rPr lang="de-AT" i="1" dirty="0">
                <a:solidFill>
                  <a:schemeClr val="accent1">
                    <a:lumMod val="75000"/>
                  </a:schemeClr>
                </a:solidFill>
                <a:ea typeface="Verdana" pitchFamily="34" charset="0"/>
                <a:cs typeface="Verdana" pitchFamily="34" charset="0"/>
              </a:rPr>
              <a:t>RDA 11.2.2.14.1-11.2.2.14.18</a:t>
            </a:r>
            <a:r>
              <a:rPr lang="de-AT" i="1" dirty="0">
                <a:ea typeface="Verdana" pitchFamily="34" charset="0"/>
                <a:cs typeface="Verdana" pitchFamily="34" charset="0"/>
              </a:rPr>
              <a:t>.</a:t>
            </a:r>
          </a:p>
          <a:p>
            <a:pPr marL="0" indent="0">
              <a:buNone/>
            </a:pPr>
            <a:endParaRPr lang="de-AT" sz="1800"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5</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308287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Unselbstständige Erfassung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a:t>
            </a:r>
            <a:r>
              <a:rPr lang="de-DE" dirty="0">
                <a:ea typeface="Verdana" pitchFamily="34" charset="0"/>
                <a:cs typeface="Verdana" pitchFamily="34" charset="0"/>
              </a:rPr>
              <a:t>enthält einen </a:t>
            </a:r>
            <a:r>
              <a:rPr lang="de-DE" dirty="0">
                <a:ea typeface="Verdana" pitchFamily="34" charset="0"/>
                <a:cs typeface="Verdana" pitchFamily="34" charset="0"/>
                <a:hlinkClick r:id="rId3"/>
              </a:rPr>
              <a:t>Terminus</a:t>
            </a:r>
            <a:r>
              <a:rPr lang="de-DE" u="sng" dirty="0" smtClean="0">
                <a:ea typeface="Verdana" pitchFamily="34" charset="0"/>
                <a:cs typeface="Verdana" pitchFamily="34" charset="0"/>
              </a:rPr>
              <a:t> </a:t>
            </a:r>
            <a:r>
              <a:rPr lang="de-DE" dirty="0" smtClean="0">
                <a:ea typeface="Verdana" pitchFamily="34" charset="0"/>
                <a:cs typeface="Verdana" pitchFamily="34" charset="0"/>
              </a:rPr>
              <a:t>der </a:t>
            </a:r>
          </a:p>
          <a:p>
            <a:pPr marL="0" indent="0">
              <a:buNone/>
            </a:pPr>
            <a:endParaRPr lang="de-DE" dirty="0">
              <a:ea typeface="Verdana" pitchFamily="34" charset="0"/>
              <a:cs typeface="Verdana" pitchFamily="34" charset="0"/>
            </a:endParaRPr>
          </a:p>
          <a:p>
            <a:pPr>
              <a:buFont typeface="Symbol" panose="05050102010706020507" pitchFamily="18" charset="2"/>
              <a:buChar char="-"/>
            </a:pPr>
            <a:r>
              <a:rPr lang="de-DE" dirty="0">
                <a:ea typeface="Verdana" pitchFamily="34" charset="0"/>
                <a:cs typeface="Verdana" pitchFamily="34" charset="0"/>
              </a:rPr>
              <a:t>anzeigt, dass die Körperschaft Teil einer anderen Körperschaft ist (</a:t>
            </a:r>
            <a:r>
              <a:rPr lang="de-DE" b="1" dirty="0">
                <a:solidFill>
                  <a:schemeClr val="accent1">
                    <a:lumMod val="75000"/>
                  </a:schemeClr>
                </a:solidFill>
                <a:ea typeface="Verdana" pitchFamily="34" charset="0"/>
                <a:cs typeface="Verdana" pitchFamily="34" charset="0"/>
              </a:rPr>
              <a:t>RDA </a:t>
            </a:r>
            <a:r>
              <a:rPr lang="de-DE" b="1" dirty="0">
                <a:ea typeface="Verdana" pitchFamily="34" charset="0"/>
                <a:cs typeface="Verdana" pitchFamily="34" charset="0"/>
                <a:hlinkClick r:id="rId4"/>
              </a:rPr>
              <a:t>11.2.2.14.1</a:t>
            </a:r>
            <a:r>
              <a:rPr lang="de-DE" dirty="0">
                <a:ea typeface="Verdana" pitchFamily="34" charset="0"/>
                <a:cs typeface="Verdana" pitchFamily="34" charset="0"/>
              </a:rPr>
              <a:t>) </a:t>
            </a:r>
          </a:p>
          <a:p>
            <a:pPr marL="400050" lvl="1" indent="0">
              <a:buNone/>
            </a:pPr>
            <a:r>
              <a:rPr lang="de-DE" sz="2400" dirty="0" smtClean="0">
                <a:ea typeface="Verdana" pitchFamily="34" charset="0"/>
                <a:cs typeface="Verdana" pitchFamily="34" charset="0"/>
              </a:rPr>
              <a:t>(</a:t>
            </a:r>
            <a:r>
              <a:rPr lang="de-DE" sz="2400" dirty="0">
                <a:ea typeface="Verdana" pitchFamily="34" charset="0"/>
                <a:cs typeface="Verdana" pitchFamily="34" charset="0"/>
              </a:rPr>
              <a:t>wenn </a:t>
            </a:r>
            <a:r>
              <a:rPr lang="de-DE" sz="2400" b="1" dirty="0">
                <a:solidFill>
                  <a:schemeClr val="accent1">
                    <a:lumMod val="75000"/>
                  </a:schemeClr>
                </a:solidFill>
                <a:ea typeface="Verdana" pitchFamily="34" charset="0"/>
                <a:cs typeface="Verdana" pitchFamily="34" charset="0"/>
              </a:rPr>
              <a:t>RDA 11.2.2.14.1 </a:t>
            </a:r>
            <a:r>
              <a:rPr lang="de-DE" sz="2400" dirty="0">
                <a:ea typeface="Verdana" pitchFamily="34" charset="0"/>
                <a:cs typeface="Verdana" pitchFamily="34" charset="0"/>
              </a:rPr>
              <a:t>zutrifft, wird </a:t>
            </a:r>
            <a:r>
              <a:rPr lang="de-DE" sz="2400" b="1" dirty="0">
                <a:ea typeface="Verdana" pitchFamily="34" charset="0"/>
                <a:cs typeface="Verdana" pitchFamily="34" charset="0"/>
              </a:rPr>
              <a:t>immer</a:t>
            </a:r>
            <a:r>
              <a:rPr lang="de-DE" sz="2400" dirty="0">
                <a:ea typeface="Verdana" pitchFamily="34" charset="0"/>
                <a:cs typeface="Verdana" pitchFamily="34" charset="0"/>
              </a:rPr>
              <a:t> </a:t>
            </a:r>
            <a:r>
              <a:rPr lang="de-DE" sz="2400" dirty="0" smtClean="0">
                <a:ea typeface="Verdana" pitchFamily="34" charset="0"/>
                <a:cs typeface="Verdana" pitchFamily="34" charset="0"/>
              </a:rPr>
              <a:t>unselbstständig erfasst)</a:t>
            </a:r>
            <a:endParaRPr lang="de-DE" sz="2400" dirty="0">
              <a:ea typeface="Verdana" pitchFamily="34" charset="0"/>
              <a:cs typeface="Verdana" pitchFamily="34" charset="0"/>
            </a:endParaRPr>
          </a:p>
          <a:p>
            <a:pPr>
              <a:spcBef>
                <a:spcPts val="1200"/>
              </a:spcBef>
              <a:buNone/>
            </a:pPr>
            <a:r>
              <a:rPr lang="de-DE" altLang="de-DE" i="1" dirty="0" smtClean="0">
                <a:ea typeface="Verdana" pitchFamily="34" charset="0"/>
                <a:cs typeface="Verdana" pitchFamily="34" charset="0"/>
              </a:rPr>
              <a:t>Beispiel</a:t>
            </a:r>
            <a:r>
              <a:rPr lang="de-DE" altLang="de-DE" i="1" dirty="0">
                <a:ea typeface="Verdana" pitchFamily="34" charset="0"/>
                <a:cs typeface="Verdana" pitchFamily="34" charset="0"/>
              </a:rPr>
              <a:t>:</a:t>
            </a:r>
          </a:p>
          <a:p>
            <a:pPr>
              <a:spcBef>
                <a:spcPts val="0"/>
              </a:spcBef>
              <a:buNone/>
            </a:pPr>
            <a:r>
              <a:rPr lang="it-IT" b="1" dirty="0">
                <a:solidFill>
                  <a:srgbClr val="7030A0"/>
                </a:solidFill>
                <a:ea typeface="Verdana" pitchFamily="34" charset="0"/>
                <a:cs typeface="Verdana" pitchFamily="34" charset="0"/>
              </a:rPr>
              <a:t>Società italiana di psicologia. Divisione di psicologia clinica </a:t>
            </a:r>
          </a:p>
          <a:p>
            <a:pPr>
              <a:spcBef>
                <a:spcPts val="0"/>
              </a:spcBef>
              <a:buNone/>
            </a:pPr>
            <a:r>
              <a:rPr lang="it-IT" dirty="0" smtClean="0">
                <a:ea typeface="Verdana" pitchFamily="34" charset="0"/>
                <a:cs typeface="Verdana" pitchFamily="34" charset="0"/>
              </a:rPr>
              <a:t>(</a:t>
            </a:r>
            <a:r>
              <a:rPr lang="it-IT" dirty="0" err="1">
                <a:ea typeface="Verdana" pitchFamily="34" charset="0"/>
                <a:cs typeface="Verdana" pitchFamily="34" charset="0"/>
              </a:rPr>
              <a:t>Name</a:t>
            </a:r>
            <a:r>
              <a:rPr lang="it-IT" dirty="0">
                <a:ea typeface="Verdana" pitchFamily="34" charset="0"/>
                <a:cs typeface="Verdana" pitchFamily="34" charset="0"/>
              </a:rPr>
              <a:t>: </a:t>
            </a:r>
            <a:r>
              <a:rPr lang="it-IT" b="1" dirty="0">
                <a:solidFill>
                  <a:srgbClr val="7030A0"/>
                </a:solidFill>
                <a:ea typeface="Verdana" pitchFamily="34" charset="0"/>
                <a:cs typeface="Verdana" pitchFamily="34" charset="0"/>
              </a:rPr>
              <a:t>Divisione di psicologia clinica</a:t>
            </a:r>
            <a:r>
              <a:rPr lang="it-IT" dirty="0" smtClean="0">
                <a:ea typeface="Verdana" pitchFamily="34" charset="0"/>
                <a:cs typeface="Verdana" pitchFamily="34" charset="0"/>
              </a:rPr>
              <a:t>)</a:t>
            </a:r>
          </a:p>
          <a:p>
            <a:pPr>
              <a:spcBef>
                <a:spcPts val="0"/>
              </a:spcBef>
              <a:buNone/>
            </a:pPr>
            <a:endParaRPr lang="it-IT" dirty="0">
              <a:ea typeface="Verdana" pitchFamily="34" charset="0"/>
              <a:cs typeface="Verdana" pitchFamily="34" charset="0"/>
            </a:endParaRPr>
          </a:p>
          <a:p>
            <a:pPr marL="0" indent="0">
              <a:buNone/>
            </a:pPr>
            <a:endParaRPr lang="de-AT"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884565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a:t>
            </a:r>
            <a:r>
              <a:rPr lang="de-DE" dirty="0">
                <a:ea typeface="Verdana" pitchFamily="34" charset="0"/>
                <a:cs typeface="Verdana" pitchFamily="34" charset="0"/>
              </a:rPr>
              <a:t>enthält einen </a:t>
            </a:r>
            <a:r>
              <a:rPr lang="de-DE" dirty="0">
                <a:ea typeface="Verdana" pitchFamily="34" charset="0"/>
                <a:cs typeface="Verdana" pitchFamily="34" charset="0"/>
                <a:hlinkClick r:id="rId3"/>
              </a:rPr>
              <a:t>Terminus</a:t>
            </a:r>
            <a:r>
              <a:rPr lang="de-DE" dirty="0">
                <a:ea typeface="Verdana" pitchFamily="34" charset="0"/>
                <a:cs typeface="Verdana" pitchFamily="34" charset="0"/>
              </a:rPr>
              <a:t> der </a:t>
            </a:r>
          </a:p>
          <a:p>
            <a:pPr marL="0" indent="0">
              <a:buNone/>
            </a:pPr>
            <a:endParaRPr lang="de-DE" dirty="0">
              <a:ea typeface="Verdana" pitchFamily="34" charset="0"/>
              <a:cs typeface="Verdana" pitchFamily="34" charset="0"/>
            </a:endParaRPr>
          </a:p>
          <a:p>
            <a:pPr>
              <a:spcBef>
                <a:spcPts val="0"/>
              </a:spcBef>
              <a:spcAft>
                <a:spcPts val="1200"/>
              </a:spcAft>
              <a:buFont typeface="Symbol" panose="05050102010706020507" pitchFamily="18" charset="2"/>
              <a:buChar char="-"/>
            </a:pPr>
            <a:r>
              <a:rPr lang="de-DE" dirty="0" smtClean="0">
                <a:ea typeface="Verdana" pitchFamily="34" charset="0"/>
                <a:cs typeface="Verdana" pitchFamily="34" charset="0"/>
              </a:rPr>
              <a:t>normalerweise </a:t>
            </a:r>
            <a:r>
              <a:rPr lang="de-DE" dirty="0">
                <a:ea typeface="Verdana" pitchFamily="34" charset="0"/>
                <a:cs typeface="Verdana" pitchFamily="34" charset="0"/>
              </a:rPr>
              <a:t>auf eine administrative Unterordnung schließen lässt: unselbstständig nur dann, wenn der Name der übergeordneten Körperschaft für die Identifizierung der untergeordneten Körperschaft erforderlich ist </a:t>
            </a:r>
            <a:r>
              <a:rPr lang="de-DE" b="1" dirty="0" smtClean="0">
                <a:solidFill>
                  <a:schemeClr val="accent1">
                    <a:lumMod val="75000"/>
                  </a:schemeClr>
                </a:solidFill>
                <a:ea typeface="Verdana" pitchFamily="34" charset="0"/>
                <a:cs typeface="Verdana" pitchFamily="34" charset="0"/>
              </a:rPr>
              <a:t>RDA </a:t>
            </a:r>
            <a:r>
              <a:rPr lang="de-DE" b="1" dirty="0">
                <a:ea typeface="Verdana" pitchFamily="34" charset="0"/>
                <a:cs typeface="Verdana" pitchFamily="34" charset="0"/>
                <a:hlinkClick r:id="rId4"/>
              </a:rPr>
              <a:t>11.2.2.14.2</a:t>
            </a:r>
            <a:r>
              <a:rPr lang="de-DE" b="1" dirty="0">
                <a:ea typeface="Verdana" pitchFamily="34" charset="0"/>
                <a:cs typeface="Verdana" pitchFamily="34" charset="0"/>
              </a:rPr>
              <a:t> </a:t>
            </a:r>
            <a:r>
              <a:rPr lang="de-DE" dirty="0">
                <a:ea typeface="Verdana" pitchFamily="34" charset="0"/>
                <a:cs typeface="Verdana" pitchFamily="34" charset="0"/>
              </a:rPr>
              <a:t>und </a:t>
            </a:r>
            <a:r>
              <a:rPr lang="de-DE" u="sng" dirty="0">
                <a:ea typeface="Verdana" pitchFamily="34" charset="0"/>
                <a:cs typeface="Verdana" pitchFamily="34" charset="0"/>
                <a:hlinkClick r:id="rId5"/>
              </a:rPr>
              <a:t>ERL2 zu </a:t>
            </a:r>
            <a:r>
              <a:rPr lang="de-DE" b="1" dirty="0">
                <a:ea typeface="Verdana" pitchFamily="34" charset="0"/>
                <a:cs typeface="Verdana" pitchFamily="34" charset="0"/>
                <a:hlinkClick r:id="rId5"/>
              </a:rPr>
              <a:t>RDA </a:t>
            </a:r>
            <a:r>
              <a:rPr lang="de-DE" b="1" dirty="0" smtClean="0">
                <a:ea typeface="Verdana" pitchFamily="34" charset="0"/>
                <a:cs typeface="Verdana" pitchFamily="34" charset="0"/>
                <a:hlinkClick r:id="rId5"/>
              </a:rPr>
              <a:t>11.2.2.14.2</a:t>
            </a:r>
            <a:r>
              <a:rPr lang="de-DE" dirty="0" smtClean="0">
                <a:ea typeface="Verdana" pitchFamily="34" charset="0"/>
                <a:cs typeface="Verdana" pitchFamily="34" charset="0"/>
              </a:rPr>
              <a:t>.</a:t>
            </a:r>
            <a:endParaRPr lang="de-DE" dirty="0">
              <a:ea typeface="Verdana" pitchFamily="34" charset="0"/>
              <a:cs typeface="Verdana" pitchFamily="34" charset="0"/>
            </a:endParaRPr>
          </a:p>
          <a:p>
            <a:pPr>
              <a:spcBef>
                <a:spcPts val="1200"/>
              </a:spcBef>
              <a:buNone/>
            </a:pPr>
            <a:r>
              <a:rPr lang="de-DE" altLang="de-DE" i="1" dirty="0">
                <a:ea typeface="Verdana" pitchFamily="34" charset="0"/>
                <a:cs typeface="Verdana" pitchFamily="34" charset="0"/>
              </a:rPr>
              <a:t>Beispiel:</a:t>
            </a:r>
          </a:p>
          <a:p>
            <a:pPr>
              <a:buNone/>
            </a:pPr>
            <a:r>
              <a:rPr lang="es-ES" b="1" dirty="0">
                <a:solidFill>
                  <a:srgbClr val="7030A0"/>
                </a:solidFill>
                <a:ea typeface="Verdana" pitchFamily="34" charset="0"/>
                <a:cs typeface="Verdana" pitchFamily="34" charset="0"/>
              </a:rPr>
              <a:t>Fundación Terram. Dirección de Estudios </a:t>
            </a:r>
          </a:p>
          <a:p>
            <a:pPr>
              <a:buNone/>
            </a:pPr>
            <a:r>
              <a:rPr lang="es-ES" dirty="0">
                <a:ea typeface="Verdana" pitchFamily="34" charset="0"/>
                <a:cs typeface="Verdana" pitchFamily="34" charset="0"/>
              </a:rPr>
              <a:t>(Name: </a:t>
            </a:r>
            <a:r>
              <a:rPr lang="es-ES" b="1" dirty="0">
                <a:solidFill>
                  <a:srgbClr val="7030A0"/>
                </a:solidFill>
                <a:ea typeface="Verdana" pitchFamily="34" charset="0"/>
                <a:cs typeface="Verdana" pitchFamily="34" charset="0"/>
              </a:rPr>
              <a:t>Dirección de Estudios</a:t>
            </a:r>
            <a:r>
              <a:rPr lang="es-ES" dirty="0">
                <a:ea typeface="Verdana" pitchFamily="34" charset="0"/>
                <a:cs typeface="Verdana" pitchFamily="34" charset="0"/>
              </a:rPr>
              <a:t>)</a:t>
            </a:r>
          </a:p>
          <a:p>
            <a:pPr>
              <a:buNone/>
            </a:pPr>
            <a:endParaRPr lang="es-ES"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7</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3501690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a:t>
            </a:r>
            <a:r>
              <a:rPr lang="de-DE" dirty="0">
                <a:ea typeface="Verdana" pitchFamily="34" charset="0"/>
                <a:cs typeface="Verdana" pitchFamily="34" charset="0"/>
              </a:rPr>
              <a:t>ist </a:t>
            </a:r>
            <a:endParaRPr lang="de-DE" dirty="0" smtClean="0">
              <a:ea typeface="Verdana" pitchFamily="34" charset="0"/>
              <a:cs typeface="Verdana" pitchFamily="34" charset="0"/>
            </a:endParaRPr>
          </a:p>
          <a:p>
            <a:pPr marL="0" indent="0">
              <a:buNone/>
            </a:pPr>
            <a:endParaRPr lang="de-DE" dirty="0">
              <a:ea typeface="Verdana" pitchFamily="34" charset="0"/>
              <a:cs typeface="Verdana" pitchFamily="34" charset="0"/>
            </a:endParaRPr>
          </a:p>
          <a:p>
            <a:pPr>
              <a:buFont typeface="Symbol" panose="05050102010706020507" pitchFamily="18" charset="2"/>
              <a:buChar char="-"/>
            </a:pPr>
            <a:r>
              <a:rPr lang="de-DE" dirty="0">
                <a:ea typeface="Verdana" pitchFamily="34" charset="0"/>
                <a:cs typeface="Verdana" pitchFamily="34" charset="0"/>
              </a:rPr>
              <a:t>von </a:t>
            </a:r>
            <a:r>
              <a:rPr lang="de-DE" b="1" dirty="0">
                <a:ea typeface="Verdana" pitchFamily="34" charset="0"/>
                <a:cs typeface="Verdana" pitchFamily="34" charset="0"/>
              </a:rPr>
              <a:t>allgemeiner Natur </a:t>
            </a:r>
            <a:r>
              <a:rPr lang="de-DE" dirty="0">
                <a:ea typeface="Verdana" pitchFamily="34" charset="0"/>
                <a:cs typeface="Verdana" pitchFamily="34" charset="0"/>
              </a:rPr>
              <a:t>oder zeigt nur eine </a:t>
            </a:r>
            <a:r>
              <a:rPr lang="de-DE" b="1" dirty="0">
                <a:ea typeface="Verdana" pitchFamily="34" charset="0"/>
                <a:cs typeface="Verdana" pitchFamily="34" charset="0"/>
              </a:rPr>
              <a:t>geografische</a:t>
            </a:r>
            <a:r>
              <a:rPr lang="de-DE" dirty="0">
                <a:ea typeface="Verdana" pitchFamily="34" charset="0"/>
                <a:cs typeface="Verdana" pitchFamily="34" charset="0"/>
              </a:rPr>
              <a:t>, </a:t>
            </a:r>
            <a:r>
              <a:rPr lang="de-DE" b="1" dirty="0">
                <a:ea typeface="Verdana" pitchFamily="34" charset="0"/>
                <a:cs typeface="Verdana" pitchFamily="34" charset="0"/>
              </a:rPr>
              <a:t>chronologische</a:t>
            </a:r>
            <a:r>
              <a:rPr lang="de-DE" dirty="0">
                <a:ea typeface="Verdana" pitchFamily="34" charset="0"/>
                <a:cs typeface="Verdana" pitchFamily="34" charset="0"/>
              </a:rPr>
              <a:t> </a:t>
            </a:r>
            <a:r>
              <a:rPr lang="de-DE" dirty="0" smtClean="0">
                <a:ea typeface="Verdana" pitchFamily="34" charset="0"/>
                <a:cs typeface="Verdana" pitchFamily="34" charset="0"/>
              </a:rPr>
              <a:t>, </a:t>
            </a:r>
            <a:r>
              <a:rPr lang="de-DE" b="1" dirty="0" smtClean="0">
                <a:ea typeface="Verdana" pitchFamily="34" charset="0"/>
                <a:cs typeface="Verdana" pitchFamily="34" charset="0"/>
              </a:rPr>
              <a:t>numerische</a:t>
            </a:r>
            <a:r>
              <a:rPr lang="de-DE" dirty="0" smtClean="0">
                <a:ea typeface="Verdana" pitchFamily="34" charset="0"/>
                <a:cs typeface="Verdana" pitchFamily="34" charset="0"/>
              </a:rPr>
              <a:t> oder </a:t>
            </a:r>
            <a:r>
              <a:rPr lang="de-DE" b="1" dirty="0" smtClean="0">
                <a:ea typeface="Verdana" pitchFamily="34" charset="0"/>
                <a:cs typeface="Verdana" pitchFamily="34" charset="0"/>
              </a:rPr>
              <a:t>alphabetische</a:t>
            </a:r>
            <a:r>
              <a:rPr lang="de-DE" dirty="0" smtClean="0">
                <a:ea typeface="Verdana" pitchFamily="34" charset="0"/>
                <a:cs typeface="Verdana" pitchFamily="34" charset="0"/>
              </a:rPr>
              <a:t> Abteilung einer </a:t>
            </a:r>
            <a:r>
              <a:rPr lang="de-DE" dirty="0">
                <a:ea typeface="Verdana" pitchFamily="34" charset="0"/>
                <a:cs typeface="Verdana" pitchFamily="34" charset="0"/>
              </a:rPr>
              <a:t>übergeordneten Körperschaft an. </a:t>
            </a:r>
            <a:endParaRPr lang="de-DE" dirty="0" smtClean="0">
              <a:ea typeface="Verdana" pitchFamily="34" charset="0"/>
              <a:cs typeface="Verdana" pitchFamily="34" charset="0"/>
            </a:endParaRPr>
          </a:p>
          <a:p>
            <a:pPr marL="0" indent="0">
              <a:spcBef>
                <a:spcPts val="0"/>
              </a:spcBef>
              <a:spcAft>
                <a:spcPts val="1200"/>
              </a:spcAft>
              <a:buNone/>
            </a:pPr>
            <a:r>
              <a:rPr lang="de-DE" b="1" dirty="0" smtClean="0">
                <a:ea typeface="Verdana" pitchFamily="34" charset="0"/>
                <a:cs typeface="Verdana" pitchFamily="34" charset="0"/>
              </a:rPr>
              <a:t>   </a:t>
            </a:r>
            <a:r>
              <a:rPr lang="de-DE" dirty="0" smtClean="0">
                <a:ea typeface="Verdana" pitchFamily="34" charset="0"/>
                <a:cs typeface="Verdana" pitchFamily="34" charset="0"/>
              </a:rPr>
              <a:t> (</a:t>
            </a:r>
            <a:r>
              <a:rPr lang="de-DE" b="1" dirty="0" smtClean="0">
                <a:solidFill>
                  <a:schemeClr val="accent1">
                    <a:lumMod val="75000"/>
                  </a:schemeClr>
                </a:solidFill>
                <a:ea typeface="Verdana" pitchFamily="34" charset="0"/>
                <a:cs typeface="Verdana" pitchFamily="34" charset="0"/>
              </a:rPr>
              <a:t>RDA</a:t>
            </a:r>
            <a:r>
              <a:rPr lang="de-DE" b="1" dirty="0" smtClean="0">
                <a:ea typeface="Verdana" pitchFamily="34" charset="0"/>
                <a:cs typeface="Verdana" pitchFamily="34" charset="0"/>
              </a:rPr>
              <a:t> </a:t>
            </a:r>
            <a:r>
              <a:rPr lang="de-DE" b="1" dirty="0" smtClean="0">
                <a:ea typeface="Verdana" pitchFamily="34" charset="0"/>
                <a:cs typeface="Verdana" pitchFamily="34" charset="0"/>
                <a:hlinkClick r:id="rId3"/>
              </a:rPr>
              <a:t>11.2.2.14.3</a:t>
            </a:r>
            <a:r>
              <a:rPr lang="de-DE" dirty="0" smtClean="0">
                <a:ea typeface="Verdana" pitchFamily="34" charset="0"/>
                <a:cs typeface="Verdana" pitchFamily="34" charset="0"/>
              </a:rPr>
              <a:t>)</a:t>
            </a:r>
            <a:endParaRPr lang="de-DE" altLang="de-DE" i="1" dirty="0">
              <a:ea typeface="Verdana" pitchFamily="34" charset="0"/>
              <a:cs typeface="Verdana" pitchFamily="34" charset="0"/>
            </a:endParaRPr>
          </a:p>
          <a:p>
            <a:pPr>
              <a:spcBef>
                <a:spcPts val="1200"/>
              </a:spcBef>
              <a:buNone/>
            </a:pPr>
            <a:r>
              <a:rPr lang="de-DE" altLang="de-DE" i="1" dirty="0">
                <a:ea typeface="Verdana" pitchFamily="34" charset="0"/>
                <a:cs typeface="Verdana" pitchFamily="34" charset="0"/>
              </a:rPr>
              <a:t>Beispiel:</a:t>
            </a:r>
          </a:p>
          <a:p>
            <a:pPr>
              <a:buNone/>
            </a:pPr>
            <a:r>
              <a:rPr lang="it-IT" b="1" dirty="0">
                <a:solidFill>
                  <a:srgbClr val="7030A0"/>
                </a:solidFill>
                <a:ea typeface="Verdana" pitchFamily="34" charset="0"/>
                <a:cs typeface="Verdana" pitchFamily="34" charset="0"/>
              </a:rPr>
              <a:t>Costume Society of  America. </a:t>
            </a:r>
            <a:r>
              <a:rPr lang="it-IT" b="1" dirty="0" err="1">
                <a:solidFill>
                  <a:srgbClr val="7030A0"/>
                </a:solidFill>
                <a:ea typeface="Verdana" pitchFamily="34" charset="0"/>
                <a:cs typeface="Verdana" pitchFamily="34" charset="0"/>
              </a:rPr>
              <a:t>Region</a:t>
            </a:r>
            <a:r>
              <a:rPr lang="it-IT" b="1" dirty="0">
                <a:solidFill>
                  <a:srgbClr val="7030A0"/>
                </a:solidFill>
                <a:ea typeface="Verdana" pitchFamily="34" charset="0"/>
                <a:cs typeface="Verdana" pitchFamily="34" charset="0"/>
              </a:rPr>
              <a:t> II </a:t>
            </a:r>
          </a:p>
          <a:p>
            <a:pPr>
              <a:buNone/>
            </a:pPr>
            <a:r>
              <a:rPr lang="it-IT" dirty="0" smtClean="0">
                <a:ea typeface="Verdana" pitchFamily="34" charset="0"/>
                <a:cs typeface="Verdana" pitchFamily="34" charset="0"/>
              </a:rPr>
              <a:t>(</a:t>
            </a:r>
            <a:r>
              <a:rPr lang="it-IT" dirty="0" err="1">
                <a:ea typeface="Verdana" pitchFamily="34" charset="0"/>
                <a:cs typeface="Verdana" pitchFamily="34" charset="0"/>
              </a:rPr>
              <a:t>Name</a:t>
            </a:r>
            <a:r>
              <a:rPr lang="it-IT" dirty="0">
                <a:ea typeface="Verdana" pitchFamily="34" charset="0"/>
                <a:cs typeface="Verdana" pitchFamily="34" charset="0"/>
              </a:rPr>
              <a:t>: </a:t>
            </a:r>
            <a:r>
              <a:rPr lang="it-IT" b="1" dirty="0" err="1">
                <a:solidFill>
                  <a:srgbClr val="7030A0"/>
                </a:solidFill>
                <a:ea typeface="Verdana" pitchFamily="34" charset="0"/>
                <a:cs typeface="Verdana" pitchFamily="34" charset="0"/>
              </a:rPr>
              <a:t>Region</a:t>
            </a:r>
            <a:r>
              <a:rPr lang="it-IT" b="1" dirty="0">
                <a:solidFill>
                  <a:srgbClr val="7030A0"/>
                </a:solidFill>
                <a:ea typeface="Verdana" pitchFamily="34" charset="0"/>
                <a:cs typeface="Verdana" pitchFamily="34" charset="0"/>
              </a:rPr>
              <a:t> II</a:t>
            </a:r>
            <a:r>
              <a:rPr lang="it-IT" dirty="0">
                <a:ea typeface="Verdana" pitchFamily="34" charset="0"/>
                <a:cs typeface="Verdana" pitchFamily="34" charset="0"/>
              </a:rPr>
              <a:t>)</a:t>
            </a:r>
          </a:p>
          <a:p>
            <a:pPr>
              <a:buNone/>
            </a:pPr>
            <a:endParaRPr lang="it-IT" dirty="0">
              <a:solidFill>
                <a:srgbClr val="00B05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944240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dirty="0" smtClean="0">
                <a:ea typeface="Verdana" pitchFamily="34" charset="0"/>
                <a:cs typeface="Verdana" pitchFamily="34" charset="0"/>
              </a:rPr>
              <a:t>Name lässt</a:t>
            </a:r>
          </a:p>
          <a:p>
            <a:pPr marL="0" indent="0">
              <a:buNone/>
            </a:pPr>
            <a:endParaRPr lang="de-DE" dirty="0">
              <a:ea typeface="Verdana" pitchFamily="34" charset="0"/>
              <a:cs typeface="Verdana" pitchFamily="34" charset="0"/>
            </a:endParaRPr>
          </a:p>
          <a:p>
            <a:pPr>
              <a:spcBef>
                <a:spcPts val="0"/>
              </a:spcBef>
              <a:spcAft>
                <a:spcPts val="1200"/>
              </a:spcAft>
              <a:buFont typeface="Symbol" panose="05050102010706020507" pitchFamily="18" charset="2"/>
              <a:buChar char="-"/>
            </a:pPr>
            <a:r>
              <a:rPr lang="de-DE" dirty="0">
                <a:ea typeface="Verdana" pitchFamily="34" charset="0"/>
                <a:cs typeface="Verdana" pitchFamily="34" charset="0"/>
              </a:rPr>
              <a:t>nicht auf eine Körperschaft schließen und enthält den Namen der übergeordneten Körperschaft nicht </a:t>
            </a:r>
            <a:br>
              <a:rPr lang="de-DE" dirty="0">
                <a:ea typeface="Verdana" pitchFamily="34" charset="0"/>
                <a:cs typeface="Verdana" pitchFamily="34" charset="0"/>
              </a:rPr>
            </a:br>
            <a:r>
              <a:rPr lang="de-DE" dirty="0">
                <a:ea typeface="Verdana" pitchFamily="34" charset="0"/>
                <a:cs typeface="Verdana" pitchFamily="34" charset="0"/>
              </a:rPr>
              <a:t>(</a:t>
            </a:r>
            <a:r>
              <a:rPr lang="de-DE" b="1" dirty="0">
                <a:solidFill>
                  <a:schemeClr val="accent1">
                    <a:lumMod val="75000"/>
                  </a:schemeClr>
                </a:solidFill>
                <a:ea typeface="Verdana" pitchFamily="34" charset="0"/>
                <a:cs typeface="Verdana" pitchFamily="34" charset="0"/>
              </a:rPr>
              <a:t>RDA </a:t>
            </a:r>
            <a:r>
              <a:rPr lang="de-DE" b="1" dirty="0">
                <a:solidFill>
                  <a:schemeClr val="accent1">
                    <a:lumMod val="75000"/>
                  </a:schemeClr>
                </a:solidFill>
                <a:ea typeface="Verdana" pitchFamily="34" charset="0"/>
                <a:cs typeface="Verdana" pitchFamily="34" charset="0"/>
                <a:hlinkClick r:id="rId3"/>
              </a:rPr>
              <a:t>11.2.2.14.4</a:t>
            </a:r>
            <a:r>
              <a:rPr lang="de-DE" dirty="0" smtClean="0">
                <a:ea typeface="Verdana" pitchFamily="34" charset="0"/>
                <a:cs typeface="Verdana" pitchFamily="34" charset="0"/>
              </a:rPr>
              <a:t>).</a:t>
            </a:r>
          </a:p>
          <a:p>
            <a:pPr>
              <a:spcBef>
                <a:spcPts val="1200"/>
              </a:spcBef>
              <a:buNone/>
            </a:pPr>
            <a:r>
              <a:rPr lang="de-DE" altLang="de-DE" i="1" dirty="0" smtClean="0">
                <a:ea typeface="Verdana" pitchFamily="34" charset="0"/>
                <a:cs typeface="Verdana" pitchFamily="34" charset="0"/>
              </a:rPr>
              <a:t>Beispiel:</a:t>
            </a:r>
          </a:p>
          <a:p>
            <a:pPr>
              <a:buNone/>
            </a:pPr>
            <a:r>
              <a:rPr lang="de-DE" altLang="de-DE" b="1" dirty="0" smtClean="0">
                <a:solidFill>
                  <a:srgbClr val="7030A0"/>
                </a:solidFill>
                <a:ea typeface="Verdana" pitchFamily="34" charset="0"/>
                <a:cs typeface="Verdana" pitchFamily="34" charset="0"/>
              </a:rPr>
              <a:t>B</a:t>
            </a:r>
            <a:r>
              <a:rPr lang="en-US" b="1" dirty="0" err="1">
                <a:solidFill>
                  <a:srgbClr val="7030A0"/>
                </a:solidFill>
                <a:ea typeface="Verdana" pitchFamily="34" charset="0"/>
                <a:cs typeface="Verdana" pitchFamily="34" charset="0"/>
              </a:rPr>
              <a:t>ritish</a:t>
            </a:r>
            <a:r>
              <a:rPr lang="en-US" b="1" dirty="0">
                <a:solidFill>
                  <a:srgbClr val="7030A0"/>
                </a:solidFill>
                <a:ea typeface="Verdana" pitchFamily="34" charset="0"/>
                <a:cs typeface="Verdana" pitchFamily="34" charset="0"/>
              </a:rPr>
              <a:t> Library. Science, Technology, and Business</a:t>
            </a:r>
          </a:p>
          <a:p>
            <a:pPr>
              <a:buNone/>
            </a:pPr>
            <a:r>
              <a:rPr lang="en-US" dirty="0" smtClean="0">
                <a:ea typeface="Verdana" pitchFamily="34" charset="0"/>
                <a:cs typeface="Verdana" pitchFamily="34" charset="0"/>
              </a:rPr>
              <a:t>(</a:t>
            </a:r>
            <a:r>
              <a:rPr lang="en-US" dirty="0">
                <a:ea typeface="Verdana" pitchFamily="34" charset="0"/>
                <a:cs typeface="Verdana" pitchFamily="34" charset="0"/>
              </a:rPr>
              <a:t>Name: </a:t>
            </a:r>
            <a:r>
              <a:rPr lang="en-US" dirty="0">
                <a:solidFill>
                  <a:srgbClr val="7030A0"/>
                </a:solidFill>
                <a:ea typeface="Verdana" pitchFamily="34" charset="0"/>
                <a:cs typeface="Verdana" pitchFamily="34" charset="0"/>
              </a:rPr>
              <a:t>Science, Technology, and Business</a:t>
            </a:r>
            <a:r>
              <a:rPr lang="en-US" dirty="0">
                <a:ea typeface="Verdana" pitchFamily="34" charset="0"/>
                <a:cs typeface="Verdana" pitchFamily="34" charset="0"/>
              </a:rPr>
              <a:t>)</a:t>
            </a:r>
            <a:endParaRPr lang="en-US" dirty="0">
              <a:solidFill>
                <a:srgbClr val="00B050"/>
              </a:solidFill>
              <a:ea typeface="Verdana" pitchFamily="34" charset="0"/>
              <a:cs typeface="Verdana" pitchFamily="34" charset="0"/>
            </a:endParaRPr>
          </a:p>
          <a:p>
            <a:pPr>
              <a:buNone/>
            </a:pPr>
            <a:endParaRPr lang="en-US" dirty="0">
              <a:solidFill>
                <a:srgbClr val="00B05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9</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841537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2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2430</Words>
  <Application>Microsoft Office PowerPoint</Application>
  <PresentationFormat>Bildschirmpräsentation (4:3)</PresentationFormat>
  <Paragraphs>370</Paragraphs>
  <Slides>19</Slides>
  <Notes>18</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23_Larissa</vt:lpstr>
      <vt:lpstr>Schulungsunterlagen der AG RDA</vt:lpstr>
      <vt:lpstr>PowerPoint-Präsentation</vt:lpstr>
      <vt:lpstr> RDA-Elemente dieser Präsentation </vt:lpstr>
      <vt:lpstr>Grundregeln</vt:lpstr>
      <vt:lpstr> Namensbildung </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Ausnahme bei Gebietskörperschaften</vt:lpstr>
      <vt:lpstr>Direkte oder indirekte Abteilung</vt:lpstr>
      <vt:lpstr>Gemeinsame Komitees, Kommissionen usw.</vt:lpstr>
      <vt:lpstr>Gemeinsame Komitees, Kommissionen usw.</vt:lpstr>
      <vt:lpstr>Amerikanische politische Parteien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thuencher</cp:lastModifiedBy>
  <cp:revision>746</cp:revision>
  <cp:lastPrinted>2015-02-10T11:29:37Z</cp:lastPrinted>
  <dcterms:created xsi:type="dcterms:W3CDTF">2014-02-19T15:17:52Z</dcterms:created>
  <dcterms:modified xsi:type="dcterms:W3CDTF">2017-10-20T12:19:12Z</dcterms:modified>
</cp:coreProperties>
</file>