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0" r:id="rId1"/>
  </p:sldMasterIdLst>
  <p:notesMasterIdLst>
    <p:notesMasterId r:id="rId45"/>
  </p:notesMasterIdLst>
  <p:handoutMasterIdLst>
    <p:handoutMasterId r:id="rId46"/>
  </p:handoutMasterIdLst>
  <p:sldIdLst>
    <p:sldId id="524" r:id="rId2"/>
    <p:sldId id="480" r:id="rId3"/>
    <p:sldId id="522" r:id="rId4"/>
    <p:sldId id="482" r:id="rId5"/>
    <p:sldId id="481" r:id="rId6"/>
    <p:sldId id="483" r:id="rId7"/>
    <p:sldId id="525" r:id="rId8"/>
    <p:sldId id="526" r:id="rId9"/>
    <p:sldId id="486" r:id="rId10"/>
    <p:sldId id="487" r:id="rId11"/>
    <p:sldId id="488" r:id="rId12"/>
    <p:sldId id="489" r:id="rId13"/>
    <p:sldId id="490" r:id="rId14"/>
    <p:sldId id="491" r:id="rId15"/>
    <p:sldId id="492" r:id="rId16"/>
    <p:sldId id="493" r:id="rId17"/>
    <p:sldId id="494" r:id="rId18"/>
    <p:sldId id="495" r:id="rId19"/>
    <p:sldId id="496" r:id="rId20"/>
    <p:sldId id="498" r:id="rId21"/>
    <p:sldId id="497" r:id="rId22"/>
    <p:sldId id="499" r:id="rId23"/>
    <p:sldId id="500" r:id="rId24"/>
    <p:sldId id="502" r:id="rId25"/>
    <p:sldId id="501" r:id="rId26"/>
    <p:sldId id="503" r:id="rId27"/>
    <p:sldId id="504" r:id="rId28"/>
    <p:sldId id="505" r:id="rId29"/>
    <p:sldId id="506" r:id="rId30"/>
    <p:sldId id="507" r:id="rId31"/>
    <p:sldId id="508" r:id="rId32"/>
    <p:sldId id="509" r:id="rId33"/>
    <p:sldId id="510" r:id="rId34"/>
    <p:sldId id="511" r:id="rId35"/>
    <p:sldId id="512" r:id="rId36"/>
    <p:sldId id="523" r:id="rId37"/>
    <p:sldId id="513" r:id="rId38"/>
    <p:sldId id="514" r:id="rId39"/>
    <p:sldId id="515" r:id="rId40"/>
    <p:sldId id="516" r:id="rId41"/>
    <p:sldId id="517" r:id="rId42"/>
    <p:sldId id="519" r:id="rId43"/>
    <p:sldId id="520" r:id="rId44"/>
  </p:sldIdLst>
  <p:sldSz cx="9144000" cy="6858000" type="screen4x3"/>
  <p:notesSz cx="6735763" cy="98663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70" autoAdjust="0"/>
    <p:restoredTop sz="88589" autoAdjust="0"/>
  </p:normalViewPr>
  <p:slideViewPr>
    <p:cSldViewPr>
      <p:cViewPr varScale="1">
        <p:scale>
          <a:sx n="76" d="100"/>
          <a:sy n="76" d="100"/>
        </p:scale>
        <p:origin x="-1152" y="-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9" d="100"/>
          <a:sy n="79" d="100"/>
        </p:scale>
        <p:origin x="-3312" y="-9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18830" cy="493316"/>
          </a:xfrm>
          <a:prstGeom prst="rect">
            <a:avLst/>
          </a:prstGeom>
        </p:spPr>
        <p:txBody>
          <a:bodyPr vert="horz" lIns="94864" tIns="47432" rIns="94864" bIns="47432" rtlCol="0"/>
          <a:lstStyle>
            <a:lvl1pPr algn="l">
              <a:defRPr sz="1300"/>
            </a:lvl1pPr>
          </a:lstStyle>
          <a:p>
            <a:endParaRPr lang="de-DE"/>
          </a:p>
        </p:txBody>
      </p:sp>
      <p:sp>
        <p:nvSpPr>
          <p:cNvPr id="3" name="Datumsplatzhalter 2"/>
          <p:cNvSpPr>
            <a:spLocks noGrp="1"/>
          </p:cNvSpPr>
          <p:nvPr>
            <p:ph type="dt" sz="quarter" idx="1"/>
          </p:nvPr>
        </p:nvSpPr>
        <p:spPr>
          <a:xfrm>
            <a:off x="3815375" y="1"/>
            <a:ext cx="2918830" cy="493316"/>
          </a:xfrm>
          <a:prstGeom prst="rect">
            <a:avLst/>
          </a:prstGeom>
        </p:spPr>
        <p:txBody>
          <a:bodyPr vert="horz" lIns="94864" tIns="47432" rIns="94864" bIns="47432" rtlCol="0"/>
          <a:lstStyle>
            <a:lvl1pPr algn="r">
              <a:defRPr sz="1300"/>
            </a:lvl1pPr>
          </a:lstStyle>
          <a:p>
            <a:fld id="{6060CEB5-A914-44E3-8178-8629EB278E7D}" type="datetimeFigureOut">
              <a:rPr lang="de-DE" smtClean="0"/>
              <a:pPr/>
              <a:t>02.11.2017</a:t>
            </a:fld>
            <a:endParaRPr lang="de-DE"/>
          </a:p>
        </p:txBody>
      </p:sp>
      <p:sp>
        <p:nvSpPr>
          <p:cNvPr id="4" name="Fußzeilenplatzhalter 3"/>
          <p:cNvSpPr>
            <a:spLocks noGrp="1"/>
          </p:cNvSpPr>
          <p:nvPr>
            <p:ph type="ftr" sz="quarter" idx="2"/>
          </p:nvPr>
        </p:nvSpPr>
        <p:spPr>
          <a:xfrm>
            <a:off x="1" y="9371286"/>
            <a:ext cx="2918830" cy="493316"/>
          </a:xfrm>
          <a:prstGeom prst="rect">
            <a:avLst/>
          </a:prstGeom>
        </p:spPr>
        <p:txBody>
          <a:bodyPr vert="horz" lIns="94864" tIns="47432" rIns="94864" bIns="47432" rtlCol="0" anchor="b"/>
          <a:lstStyle>
            <a:lvl1pPr algn="l">
              <a:defRPr sz="1300"/>
            </a:lvl1pPr>
          </a:lstStyle>
          <a:p>
            <a:endParaRPr lang="de-DE"/>
          </a:p>
        </p:txBody>
      </p:sp>
      <p:sp>
        <p:nvSpPr>
          <p:cNvPr id="5" name="Foliennummernplatzhalter 4"/>
          <p:cNvSpPr>
            <a:spLocks noGrp="1"/>
          </p:cNvSpPr>
          <p:nvPr>
            <p:ph type="sldNum" sz="quarter" idx="3"/>
          </p:nvPr>
        </p:nvSpPr>
        <p:spPr>
          <a:xfrm>
            <a:off x="3815375" y="9371286"/>
            <a:ext cx="2918830" cy="493316"/>
          </a:xfrm>
          <a:prstGeom prst="rect">
            <a:avLst/>
          </a:prstGeom>
        </p:spPr>
        <p:txBody>
          <a:bodyPr vert="horz" lIns="94864" tIns="47432" rIns="94864" bIns="47432" rtlCol="0" anchor="b"/>
          <a:lstStyle>
            <a:lvl1pPr algn="r">
              <a:defRPr sz="1300"/>
            </a:lvl1pPr>
          </a:lstStyle>
          <a:p>
            <a:fld id="{5074A8C2-7B88-41B6-91FD-05C79E1FDF68}" type="slidenum">
              <a:rPr lang="de-DE" smtClean="0"/>
              <a:pPr/>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18830" cy="493316"/>
          </a:xfrm>
          <a:prstGeom prst="rect">
            <a:avLst/>
          </a:prstGeom>
        </p:spPr>
        <p:txBody>
          <a:bodyPr vert="horz" lIns="94864" tIns="47432" rIns="94864" bIns="47432" rtlCol="0"/>
          <a:lstStyle>
            <a:lvl1pPr algn="l">
              <a:defRPr sz="1300"/>
            </a:lvl1pPr>
          </a:lstStyle>
          <a:p>
            <a:endParaRPr lang="de-DE"/>
          </a:p>
        </p:txBody>
      </p:sp>
      <p:sp>
        <p:nvSpPr>
          <p:cNvPr id="3" name="Datumsplatzhalter 2"/>
          <p:cNvSpPr>
            <a:spLocks noGrp="1"/>
          </p:cNvSpPr>
          <p:nvPr>
            <p:ph type="dt" idx="1"/>
          </p:nvPr>
        </p:nvSpPr>
        <p:spPr>
          <a:xfrm>
            <a:off x="3815375" y="1"/>
            <a:ext cx="2918830" cy="493316"/>
          </a:xfrm>
          <a:prstGeom prst="rect">
            <a:avLst/>
          </a:prstGeom>
        </p:spPr>
        <p:txBody>
          <a:bodyPr vert="horz" lIns="94864" tIns="47432" rIns="94864" bIns="47432" rtlCol="0"/>
          <a:lstStyle>
            <a:lvl1pPr algn="r">
              <a:defRPr sz="1300"/>
            </a:lvl1pPr>
          </a:lstStyle>
          <a:p>
            <a:fld id="{47B5FA56-D6E1-4124-B186-B98D49B0E9F4}" type="datetimeFigureOut">
              <a:rPr lang="de-DE" smtClean="0"/>
              <a:pPr/>
              <a:t>02.11.2017</a:t>
            </a:fld>
            <a:endParaRPr lang="de-DE"/>
          </a:p>
        </p:txBody>
      </p:sp>
      <p:sp>
        <p:nvSpPr>
          <p:cNvPr id="4" name="Folienbildplatzhalter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4864" tIns="47432" rIns="94864" bIns="47432" rtlCol="0" anchor="ctr"/>
          <a:lstStyle/>
          <a:p>
            <a:endParaRPr lang="de-DE"/>
          </a:p>
        </p:txBody>
      </p:sp>
      <p:sp>
        <p:nvSpPr>
          <p:cNvPr id="5" name="Notizenplatzhalter 4"/>
          <p:cNvSpPr>
            <a:spLocks noGrp="1"/>
          </p:cNvSpPr>
          <p:nvPr>
            <p:ph type="body" sz="quarter" idx="3"/>
          </p:nvPr>
        </p:nvSpPr>
        <p:spPr>
          <a:xfrm>
            <a:off x="673577" y="4686499"/>
            <a:ext cx="5388610" cy="4439841"/>
          </a:xfrm>
          <a:prstGeom prst="rect">
            <a:avLst/>
          </a:prstGeom>
        </p:spPr>
        <p:txBody>
          <a:bodyPr vert="horz" lIns="94864" tIns="47432" rIns="94864" bIns="47432"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371286"/>
            <a:ext cx="2918830" cy="493316"/>
          </a:xfrm>
          <a:prstGeom prst="rect">
            <a:avLst/>
          </a:prstGeom>
        </p:spPr>
        <p:txBody>
          <a:bodyPr vert="horz" lIns="94864" tIns="47432" rIns="94864" bIns="47432" rtlCol="0" anchor="b"/>
          <a:lstStyle>
            <a:lvl1pPr algn="l">
              <a:defRPr sz="1300"/>
            </a:lvl1pPr>
          </a:lstStyle>
          <a:p>
            <a:endParaRPr lang="de-DE"/>
          </a:p>
        </p:txBody>
      </p:sp>
      <p:sp>
        <p:nvSpPr>
          <p:cNvPr id="7" name="Foliennummernplatzhalter 6"/>
          <p:cNvSpPr>
            <a:spLocks noGrp="1"/>
          </p:cNvSpPr>
          <p:nvPr>
            <p:ph type="sldNum" sz="quarter" idx="5"/>
          </p:nvPr>
        </p:nvSpPr>
        <p:spPr>
          <a:xfrm>
            <a:off x="3815375" y="9371286"/>
            <a:ext cx="2918830" cy="493316"/>
          </a:xfrm>
          <a:prstGeom prst="rect">
            <a:avLst/>
          </a:prstGeom>
        </p:spPr>
        <p:txBody>
          <a:bodyPr vert="horz" lIns="94864" tIns="47432" rIns="94864" bIns="47432" rtlCol="0" anchor="b"/>
          <a:lstStyle>
            <a:lvl1pPr algn="r">
              <a:defRPr sz="1300"/>
            </a:lvl1pPr>
          </a:lstStyle>
          <a:p>
            <a:fld id="{4659BA6D-A88A-4D5F-B44A-44D03FB6C521}" type="slidenum">
              <a:rPr lang="de-DE" smtClean="0"/>
              <a:pPr/>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1:</a:t>
            </a:r>
            <a:r>
              <a:rPr lang="de-DE" sz="900" b="1" dirty="0" smtClean="0">
                <a:latin typeface="Verdana" panose="020B0604030504040204" pitchFamily="34" charset="0"/>
                <a:ea typeface="Verdana" panose="020B0604030504040204" pitchFamily="34" charset="0"/>
                <a:cs typeface="Verdana" panose="020B0604030504040204" pitchFamily="34" charset="0"/>
              </a:rPr>
              <a:t> </a:t>
            </a:r>
            <a:r>
              <a:rPr lang="de-DE" sz="900" b="0" dirty="0" smtClean="0">
                <a:latin typeface="Verdana" panose="020B0604030504040204" pitchFamily="34" charset="0"/>
                <a:ea typeface="Verdana" panose="020B0604030504040204" pitchFamily="34" charset="0"/>
                <a:cs typeface="Verdana" panose="020B0604030504040204" pitchFamily="34" charset="0"/>
              </a:rPr>
              <a:t>... , nehmen Sie den förmlich</a:t>
            </a:r>
            <a:r>
              <a:rPr lang="de-DE" sz="900" b="0" baseline="0" dirty="0" smtClean="0">
                <a:latin typeface="Verdana" panose="020B0604030504040204" pitchFamily="34" charset="0"/>
                <a:ea typeface="Verdana" panose="020B0604030504040204" pitchFamily="34" charset="0"/>
                <a:cs typeface="Verdana" panose="020B0604030504040204" pitchFamily="34" charset="0"/>
              </a:rPr>
              <a:t> präsentierten. Das sind z.B. Namen aus der Verantwortlichkeitsangabe, dem Copyright-Vermerk, dem Impressum oder der  Adressangabe. Nicht förmlich präsentierte Angaben sind Namen im Sachtitel oder im Fließtext. </a:t>
            </a:r>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pPr lvl="0"/>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2</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pPr lvl="0"/>
            <a:r>
              <a:rPr lang="de-DE" sz="900" dirty="0" smtClean="0">
                <a:latin typeface="Verdana" panose="020B0604030504040204" pitchFamily="34" charset="0"/>
                <a:ea typeface="Verdana" panose="020B0604030504040204" pitchFamily="34" charset="0"/>
                <a:cs typeface="Verdana" panose="020B0604030504040204" pitchFamily="34" charset="0"/>
              </a:rPr>
              <a:t>Kurze Namensformen</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Verwenden Sie immer dann eine kurze Namensform bzw. eine Initialform, wenn die kurze Form die gebräuchlichste Form darstellt. Dies ermitteln Sie ggf. anhand der Nachschlagewerke gemäß der Rangfolge der „Liste der fachlichen Nachschlagewerke für die GND“.</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Zur Erfassung vgl. EH-K-05.</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Ist die Kurzform nicht eindeutig von anderen unterscheidbar, wählt man die in Nachschlagequellen gefundene oder die offizielle Form.</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4:</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Die Regelungen und AWR unter </a:t>
            </a:r>
            <a:r>
              <a:rPr lang="de-DE" sz="900" b="1" dirty="0" smtClean="0">
                <a:latin typeface="Verdana" panose="020B0604030504040204" pitchFamily="34" charset="0"/>
                <a:ea typeface="Verdana" panose="020B0604030504040204" pitchFamily="34" charset="0"/>
                <a:cs typeface="Verdana" panose="020B0604030504040204" pitchFamily="34" charset="0"/>
              </a:rPr>
              <a:t>RDA 11.2.2.5-11.2.2.5.4 </a:t>
            </a:r>
            <a:r>
              <a:rPr lang="de-DE" sz="900" dirty="0" smtClean="0">
                <a:latin typeface="Verdana" panose="020B0604030504040204" pitchFamily="34" charset="0"/>
                <a:ea typeface="Verdana" panose="020B0604030504040204" pitchFamily="34" charset="0"/>
                <a:cs typeface="Verdana" panose="020B0604030504040204" pitchFamily="34" charset="0"/>
              </a:rPr>
              <a:t>sind alle unter Berücksichtigung der Ausnahmen und Sonderregelungen unter </a:t>
            </a:r>
            <a:r>
              <a:rPr lang="de-DE" sz="900" b="1" dirty="0" smtClean="0">
                <a:latin typeface="Verdana" panose="020B0604030504040204" pitchFamily="34" charset="0"/>
                <a:ea typeface="Verdana" panose="020B0604030504040204" pitchFamily="34" charset="0"/>
                <a:cs typeface="Verdana" panose="020B0604030504040204" pitchFamily="34" charset="0"/>
              </a:rPr>
              <a:t>RDA 11.2.2.5.4 </a:t>
            </a:r>
            <a:r>
              <a:rPr lang="de-DE" sz="900" dirty="0" smtClean="0">
                <a:latin typeface="Verdana" panose="020B0604030504040204" pitchFamily="34" charset="0"/>
                <a:ea typeface="Verdana" panose="020B0604030504040204" pitchFamily="34" charset="0"/>
                <a:cs typeface="Verdana" panose="020B0604030504040204" pitchFamily="34" charset="0"/>
              </a:rPr>
              <a:t>Gebräuchlicher Name zu sehen.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EH-K-04</a:t>
            </a:r>
            <a:r>
              <a:rPr lang="de-DE" sz="900" dirty="0" smtClean="0">
                <a:latin typeface="Verdana" panose="020B0604030504040204" pitchFamily="34" charset="0"/>
                <a:ea typeface="Verdana" panose="020B0604030504040204" pitchFamily="34" charset="0"/>
                <a:cs typeface="Verdana" panose="020B0604030504040204" pitchFamily="34" charset="0"/>
              </a:rPr>
              <a:t> und </a:t>
            </a:r>
            <a:r>
              <a:rPr lang="de-DE" sz="900" b="1" dirty="0" smtClean="0">
                <a:latin typeface="Verdana" panose="020B0604030504040204" pitchFamily="34" charset="0"/>
                <a:ea typeface="Verdana" panose="020B0604030504040204" pitchFamily="34" charset="0"/>
                <a:cs typeface="Verdana" panose="020B0604030504040204" pitchFamily="34" charset="0"/>
              </a:rPr>
              <a:t>EH-K-05</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12</a:t>
            </a:fld>
            <a:endParaRPr lang="de-DE"/>
          </a:p>
        </p:txBody>
      </p:sp>
    </p:spTree>
    <p:extLst>
      <p:ext uri="{BB962C8B-B14F-4D97-AF65-F5344CB8AC3E}">
        <p14:creationId xmlns:p14="http://schemas.microsoft.com/office/powerpoint/2010/main" val="2624557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Beispiel für einen förmlich präsentierten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Namen</a:t>
            </a:r>
          </a:p>
          <a:p>
            <a:r>
              <a:rPr lang="de-DE" sz="900" baseline="0" dirty="0" smtClean="0">
                <a:latin typeface="Verdana" panose="020B0604030504040204" pitchFamily="34" charset="0"/>
                <a:ea typeface="Verdana" panose="020B0604030504040204" pitchFamily="34" charset="0"/>
                <a:cs typeface="Verdana" panose="020B0604030504040204" pitchFamily="34" charset="0"/>
              </a:rPr>
              <a:t>Die Körperschaft nennt sich in ihrer offiziellen Form „Verein Deutscher Bibliothekare“ (s. linke Seite Homepage). </a:t>
            </a:r>
          </a:p>
          <a:p>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900" baseline="0" dirty="0" smtClean="0">
                <a:latin typeface="Verdana" panose="020B0604030504040204" pitchFamily="34" charset="0"/>
                <a:ea typeface="Verdana" panose="020B0604030504040204" pitchFamily="34" charset="0"/>
                <a:cs typeface="Verdana" panose="020B0604030504040204" pitchFamily="34" charset="0"/>
              </a:rPr>
              <a:t>Reihenfolge der Angaben von der Homepage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baseline="0" dirty="0" smtClean="0">
                <a:latin typeface="Verdana" panose="020B0604030504040204" pitchFamily="34" charset="0"/>
                <a:ea typeface="Verdana" panose="020B0604030504040204" pitchFamily="34" charset="0"/>
                <a:cs typeface="Verdana" panose="020B0604030504040204" pitchFamily="34" charset="0"/>
              </a:rPr>
              <a:t>Erl. 1</a:t>
            </a:r>
          </a:p>
          <a:p>
            <a:endParaRPr lang="de-DE" sz="900" b="0" baseline="0" dirty="0" smtClean="0">
              <a:latin typeface="Verdana" panose="020B0604030504040204" pitchFamily="34" charset="0"/>
              <a:ea typeface="Verdana" panose="020B0604030504040204" pitchFamily="34" charset="0"/>
              <a:cs typeface="Verdana" panose="020B0604030504040204" pitchFamily="34" charset="0"/>
            </a:endParaRPr>
          </a:p>
          <a:p>
            <a:r>
              <a:rPr lang="de-DE" sz="900" b="0" baseline="0" dirty="0" smtClean="0">
                <a:latin typeface="Verdana" panose="020B0604030504040204" pitchFamily="34" charset="0"/>
                <a:ea typeface="Verdana" panose="020B0604030504040204" pitchFamily="34" charset="0"/>
                <a:cs typeface="Verdana" panose="020B0604030504040204" pitchFamily="34" charset="0"/>
              </a:rPr>
              <a:t>(das Beispiel ist inzwischen veraltet, da sich der Name geändert hat; das Prinzip ist aber </a:t>
            </a:r>
            <a:r>
              <a:rPr lang="de-DE" sz="900" b="0" baseline="0" smtClean="0">
                <a:latin typeface="Verdana" panose="020B0604030504040204" pitchFamily="34" charset="0"/>
                <a:ea typeface="Verdana" panose="020B0604030504040204" pitchFamily="34" charset="0"/>
                <a:cs typeface="Verdana" panose="020B0604030504040204" pitchFamily="34" charset="0"/>
              </a:rPr>
              <a:t>noch gültig)</a:t>
            </a:r>
            <a:endParaRPr lang="de-DE" sz="900" b="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13</a:t>
            </a:fld>
            <a:endParaRPr lang="de-DE"/>
          </a:p>
        </p:txBody>
      </p:sp>
    </p:spTree>
    <p:extLst>
      <p:ext uri="{BB962C8B-B14F-4D97-AF65-F5344CB8AC3E}">
        <p14:creationId xmlns:p14="http://schemas.microsoft.com/office/powerpoint/2010/main" val="686857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Sonstige Formen des Namens werden als </a:t>
            </a:r>
            <a:r>
              <a:rPr lang="de-DE" sz="900" b="1" dirty="0" smtClean="0">
                <a:latin typeface="Verdana" panose="020B0604030504040204" pitchFamily="34" charset="0"/>
                <a:ea typeface="Verdana" panose="020B0604030504040204" pitchFamily="34" charset="0"/>
                <a:cs typeface="Verdana" panose="020B0604030504040204" pitchFamily="34" charset="0"/>
              </a:rPr>
              <a:t>abweichende Namen </a:t>
            </a:r>
            <a:r>
              <a:rPr lang="de-DE" sz="900" dirty="0" smtClean="0">
                <a:latin typeface="Verdana" panose="020B0604030504040204" pitchFamily="34" charset="0"/>
                <a:ea typeface="Verdana" panose="020B0604030504040204" pitchFamily="34" charset="0"/>
                <a:cs typeface="Verdana" panose="020B0604030504040204" pitchFamily="34" charset="0"/>
              </a:rPr>
              <a:t>erfasst (s. dazu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pPr defTabSz="948641">
              <a:defRPr/>
            </a:pPr>
            <a:endParaRPr lang="de-DE" sz="900" u="non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r>
              <a:rPr lang="de-DE" sz="900" i="1" dirty="0" smtClean="0">
                <a:latin typeface="Verdana" panose="020B0604030504040204" pitchFamily="34" charset="0"/>
                <a:ea typeface="Verdana" panose="020B0604030504040204" pitchFamily="34" charset="0"/>
                <a:cs typeface="Verdana" panose="020B0604030504040204" pitchFamily="34" charset="0"/>
              </a:rPr>
              <a:t>Hinweise</a:t>
            </a:r>
            <a:r>
              <a:rPr lang="de-DE" sz="900" dirty="0" smtClean="0">
                <a:latin typeface="Verdana" panose="020B0604030504040204" pitchFamily="34" charset="0"/>
                <a:ea typeface="Verdana" panose="020B0604030504040204" pitchFamily="34" charset="0"/>
                <a:cs typeface="Verdana" panose="020B0604030504040204" pitchFamily="34" charset="0"/>
              </a:rPr>
              <a:t>: Fehlende Bindestriche bei Komposita werden nicht ergänzt, wenn sie in den Informationsquellen nicht genannt sind. Die Bindestrichform kann aber als abweichender Name erfasst werden.</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14</a:t>
            </a:fld>
            <a:endParaRPr lang="de-DE"/>
          </a:p>
        </p:txBody>
      </p:sp>
    </p:spTree>
    <p:extLst>
      <p:ext uri="{BB962C8B-B14F-4D97-AF65-F5344CB8AC3E}">
        <p14:creationId xmlns:p14="http://schemas.microsoft.com/office/powerpoint/2010/main" val="1226953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aseline="0" dirty="0" smtClean="0">
                <a:latin typeface="Verdana" panose="020B0604030504040204" pitchFamily="34" charset="0"/>
                <a:ea typeface="Verdana" panose="020B0604030504040204" pitchFamily="34" charset="0"/>
                <a:cs typeface="Verdana" panose="020B0604030504040204" pitchFamily="34" charset="0"/>
              </a:rPr>
              <a:t>Einzelheiten zur Schreibweise: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EH-K-01</a:t>
            </a:r>
          </a:p>
          <a:p>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pPr>
              <a:lnSpc>
                <a:spcPts val="1300"/>
              </a:lnSpc>
              <a:spcAft>
                <a:spcPts val="0"/>
              </a:spcAft>
            </a:pPr>
            <a:r>
              <a:rPr lang="de-DE" sz="900" i="0" dirty="0" smtClean="0">
                <a:effectLst/>
                <a:latin typeface="Verdana"/>
                <a:ea typeface="Calibri"/>
                <a:cs typeface="Times New Roman"/>
              </a:rPr>
              <a:t>Rechtschreibreformen (aus</a:t>
            </a:r>
            <a:r>
              <a:rPr lang="de-DE" sz="900" i="0" baseline="0" dirty="0" smtClean="0">
                <a:effectLst/>
                <a:latin typeface="Verdana"/>
                <a:ea typeface="Calibri"/>
                <a:cs typeface="Times New Roman"/>
              </a:rPr>
              <a:t> der </a:t>
            </a:r>
            <a:r>
              <a:rPr lang="de-DE" sz="900" b="1" i="0" baseline="0" dirty="0" smtClean="0">
                <a:effectLst/>
                <a:latin typeface="Verdana"/>
                <a:ea typeface="Calibri"/>
                <a:cs typeface="Times New Roman"/>
              </a:rPr>
              <a:t>EH-K-01</a:t>
            </a:r>
            <a:r>
              <a:rPr lang="de-DE" sz="900" i="0" baseline="0" dirty="0" smtClean="0">
                <a:effectLst/>
                <a:latin typeface="Verdana"/>
                <a:ea typeface="Calibri"/>
                <a:cs typeface="Times New Roman"/>
              </a:rPr>
              <a:t>) (</a:t>
            </a:r>
            <a:r>
              <a:rPr lang="de-DE" sz="900" b="1" i="0" baseline="0" dirty="0" smtClean="0">
                <a:effectLst/>
                <a:latin typeface="Verdana"/>
                <a:ea typeface="Calibri"/>
                <a:cs typeface="Times New Roman"/>
              </a:rPr>
              <a:t>RDA 11.2.2.5.1 </a:t>
            </a:r>
            <a:r>
              <a:rPr lang="de-DE" sz="900" b="0" i="0" baseline="0" dirty="0" smtClean="0">
                <a:effectLst/>
                <a:latin typeface="Verdana"/>
                <a:ea typeface="Calibri"/>
                <a:cs typeface="Times New Roman"/>
              </a:rPr>
              <a:t>ERL</a:t>
            </a:r>
            <a:r>
              <a:rPr lang="de-DE" sz="900" i="0" baseline="0" dirty="0" smtClean="0">
                <a:effectLst/>
                <a:latin typeface="Verdana"/>
                <a:ea typeface="Calibri"/>
                <a:cs typeface="Times New Roman"/>
              </a:rPr>
              <a:t>)</a:t>
            </a:r>
            <a:endParaRPr lang="en-GB" sz="900" i="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Gemäß </a:t>
            </a:r>
            <a:r>
              <a:rPr lang="de-DE" sz="900" b="1" dirty="0" smtClean="0">
                <a:effectLst/>
                <a:latin typeface="Verdana"/>
                <a:ea typeface="Calibri"/>
                <a:cs typeface="Times New Roman"/>
              </a:rPr>
              <a:t>RDA 11.2.2.5.1 </a:t>
            </a:r>
            <a:r>
              <a:rPr lang="de-DE" sz="900" dirty="0" smtClean="0">
                <a:effectLst/>
                <a:latin typeface="Verdana"/>
                <a:ea typeface="Calibri"/>
                <a:cs typeface="Times New Roman"/>
              </a:rPr>
              <a:t>wird der bevorzugte Name einer Körperschaft bzw. einer Konferenz bei abweichenden Schreibweisen in der zuerst vorkommenden Form erfasst. Die anderen Schreibweisen werden als abweichende Namen erfasst. </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In Ländern, in denen Rechtschreibreformen durchgeführt wurden/werden, wird der bevorzugte Name auf die neue Rechtschreibung geändert, sobald die Namensform in der neuen Schreibweise in Ressourcen, die mit der Körperschaft bzw. der Konferenz in Verbindung stehen, vorkommt. Die Namensform in der alten Schreibweise wird als abweichende Namensform erfasst (vgl. </a:t>
            </a:r>
            <a:r>
              <a:rPr lang="de-CH" sz="900" b="1" dirty="0" smtClean="0">
                <a:effectLst/>
                <a:latin typeface="Verdana"/>
                <a:ea typeface="Calibri"/>
                <a:cs typeface="Times New Roman"/>
              </a:rPr>
              <a:t>LC PCC PS </a:t>
            </a:r>
            <a:r>
              <a:rPr lang="de-CH" sz="900" dirty="0" smtClean="0">
                <a:effectLst/>
                <a:latin typeface="Verdana"/>
                <a:ea typeface="Calibri"/>
                <a:cs typeface="Times New Roman"/>
              </a:rPr>
              <a:t>zu </a:t>
            </a:r>
            <a:r>
              <a:rPr lang="de-CH" sz="900" b="1" dirty="0" smtClean="0">
                <a:effectLst/>
                <a:latin typeface="Verdana"/>
                <a:ea typeface="Calibri"/>
                <a:cs typeface="Times New Roman"/>
              </a:rPr>
              <a:t>RDA 11.2.2.5.1</a:t>
            </a:r>
            <a:r>
              <a:rPr lang="de-CH" sz="900" dirty="0" smtClean="0">
                <a:effectLst/>
                <a:latin typeface="Verdana"/>
                <a:ea typeface="Calibri"/>
                <a:cs typeface="Times New Roman"/>
              </a:rPr>
              <a:t>).</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Beispiel:</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Laut Homepage lautet der Name heute: „</a:t>
            </a:r>
            <a:r>
              <a:rPr lang="de-DE" sz="900" dirty="0" smtClean="0">
                <a:effectLst/>
                <a:latin typeface="Verdana"/>
                <a:ea typeface="Calibri"/>
                <a:cs typeface="Times New Roman"/>
              </a:rPr>
              <a:t>Wasser- und Schifffahrtsverwaltung des Bundes“; d.h. die Rechtschreibreform, die nun eine Schreibung mit 3-fs vorsieht, wurde im Namen umgesetzt.</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Normierter Sucheinstieg mit dem bevorzugten Name: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Deutschland. </a:t>
            </a:r>
            <a:r>
              <a:rPr lang="de-DE" sz="900" dirty="0" smtClean="0">
                <a:effectLst/>
                <a:latin typeface="Verdana"/>
                <a:ea typeface="Calibri"/>
                <a:cs typeface="Times New Roman"/>
              </a:rPr>
              <a:t>Wasser- und Schifffahrtsverwaltung</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Zusätzlicher Sucheinstieg mit dem abweichenden Namen: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Deutschland. </a:t>
            </a:r>
            <a:r>
              <a:rPr lang="de-DE" sz="900" dirty="0" smtClean="0">
                <a:effectLst/>
                <a:latin typeface="Verdana"/>
                <a:ea typeface="Calibri"/>
                <a:cs typeface="Times New Roman"/>
              </a:rPr>
              <a:t>Wasser- und </a:t>
            </a:r>
            <a:r>
              <a:rPr lang="de-DE" sz="900" dirty="0" err="1" smtClean="0">
                <a:effectLst/>
                <a:latin typeface="Verdana"/>
                <a:ea typeface="Calibri"/>
                <a:cs typeface="Times New Roman"/>
              </a:rPr>
              <a:t>Schiffahrtsverwaltung</a:t>
            </a:r>
            <a:endParaRPr lang="en-GB" sz="900" dirty="0" smtClean="0">
              <a:effectLst/>
              <a:latin typeface="Verdana"/>
              <a:ea typeface="Calibri"/>
              <a:cs typeface="Times New Roman"/>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15</a:t>
            </a:fld>
            <a:endParaRPr lang="de-DE"/>
          </a:p>
        </p:txBody>
      </p:sp>
    </p:spTree>
    <p:extLst>
      <p:ext uri="{BB962C8B-B14F-4D97-AF65-F5344CB8AC3E}">
        <p14:creationId xmlns:p14="http://schemas.microsoft.com/office/powerpoint/2010/main" val="18015785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Erscheint der Name in verschiedenen Sprachen, wird die Form in der </a:t>
            </a:r>
            <a:r>
              <a:rPr lang="de-DE" sz="900" b="1" dirty="0" smtClean="0">
                <a:latin typeface="Verdana" panose="020B0604030504040204" pitchFamily="34" charset="0"/>
                <a:ea typeface="Verdana" panose="020B0604030504040204" pitchFamily="34" charset="0"/>
                <a:cs typeface="Verdana" panose="020B0604030504040204" pitchFamily="34" charset="0"/>
              </a:rPr>
              <a:t>offiziellen Sprache der Körperschaft </a:t>
            </a:r>
            <a:r>
              <a:rPr lang="de-DE" sz="900" dirty="0" smtClean="0">
                <a:latin typeface="Verdana" panose="020B0604030504040204" pitchFamily="34" charset="0"/>
                <a:ea typeface="Verdana" panose="020B0604030504040204" pitchFamily="34" charset="0"/>
                <a:cs typeface="Verdana" panose="020B0604030504040204" pitchFamily="34" charset="0"/>
              </a:rPr>
              <a:t>als bevorzugter Name gewählt. </a:t>
            </a: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Zur Kleinschreibung des Beispiels siehe </a:t>
            </a:r>
            <a:r>
              <a:rPr lang="de-DE" sz="900" b="1" dirty="0" smtClean="0">
                <a:latin typeface="Verdana" panose="020B0604030504040204" pitchFamily="34" charset="0"/>
                <a:ea typeface="Verdana" panose="020B0604030504040204" pitchFamily="34" charset="0"/>
                <a:cs typeface="Verdana" panose="020B0604030504040204" pitchFamily="34" charset="0"/>
              </a:rPr>
              <a:t>RDA-Anhang A.40.2</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11.2.2.5.2</a:t>
            </a:r>
          </a:p>
          <a:p>
            <a:r>
              <a:rPr lang="de-DE" sz="900" b="1" dirty="0" smtClean="0">
                <a:latin typeface="Verdana" panose="020B0604030504040204" pitchFamily="34" charset="0"/>
                <a:ea typeface="Verdana" panose="020B0604030504040204" pitchFamily="34" charset="0"/>
                <a:cs typeface="Verdana" panose="020B0604030504040204" pitchFamily="34" charset="0"/>
              </a:rPr>
              <a:t>ERL:</a:t>
            </a:r>
          </a:p>
          <a:p>
            <a:r>
              <a:rPr lang="de-DE" sz="900" dirty="0" smtClean="0">
                <a:latin typeface="Verdana" panose="020B0604030504040204" pitchFamily="34" charset="0"/>
                <a:ea typeface="Verdana" panose="020B0604030504040204" pitchFamily="34" charset="0"/>
                <a:cs typeface="Verdana" panose="020B0604030504040204" pitchFamily="34" charset="0"/>
              </a:rPr>
              <a:t>Falls Sie in der Sacherschließung zur Ermittlung des Namens gleich </a:t>
            </a:r>
            <a:r>
              <a:rPr lang="de-DE" sz="900" b="1" dirty="0" smtClean="0">
                <a:latin typeface="Verdana" panose="020B0604030504040204" pitchFamily="34" charset="0"/>
                <a:ea typeface="Verdana" panose="020B0604030504040204" pitchFamily="34" charset="0"/>
                <a:cs typeface="Verdana" panose="020B0604030504040204" pitchFamily="34" charset="0"/>
              </a:rPr>
              <a:t>RDA 11.2.2.2 </a:t>
            </a:r>
            <a:r>
              <a:rPr lang="de-DE" sz="900" dirty="0" smtClean="0">
                <a:latin typeface="Verdana" panose="020B0604030504040204" pitchFamily="34" charset="0"/>
                <a:ea typeface="Verdana" panose="020B0604030504040204" pitchFamily="34" charset="0"/>
                <a:cs typeface="Verdana" panose="020B0604030504040204" pitchFamily="34" charset="0"/>
              </a:rPr>
              <a:t>c) anwenden und in den Nachschlagewerken unterschiedliche Namen in unterschiedlichen Sprachen angeboten werden, ohne dass einer davon hervorgehoben ist, entscheiden Sie nach der bekannten Reihenfolge: Wählen Sie den Namen, der in der Sprachreihenfolge deutsch, englisch, französisch, russisch, lateinisch, spanisch, italienisch am weitesten vorne steht.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16</a:t>
            </a:fld>
            <a:endParaRPr lang="de-DE"/>
          </a:p>
        </p:txBody>
      </p:sp>
    </p:spTree>
    <p:extLst>
      <p:ext uri="{BB962C8B-B14F-4D97-AF65-F5344CB8AC3E}">
        <p14:creationId xmlns:p14="http://schemas.microsoft.com/office/powerpoint/2010/main" val="136303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Bei internationalen Körperschaften wird die </a:t>
            </a:r>
            <a:r>
              <a:rPr lang="de-DE" sz="900" b="1" dirty="0" smtClean="0">
                <a:latin typeface="Verdana" panose="020B0604030504040204" pitchFamily="34" charset="0"/>
                <a:ea typeface="Verdana" panose="020B0604030504040204" pitchFamily="34" charset="0"/>
                <a:cs typeface="Verdana" panose="020B0604030504040204" pitchFamily="34" charset="0"/>
              </a:rPr>
              <a:t>deutsche Namensform </a:t>
            </a:r>
            <a:r>
              <a:rPr lang="de-DE" sz="900" dirty="0" smtClean="0">
                <a:latin typeface="Verdana" panose="020B0604030504040204" pitchFamily="34" charset="0"/>
                <a:ea typeface="Verdana" panose="020B0604030504040204" pitchFamily="34" charset="0"/>
                <a:cs typeface="Verdana" panose="020B0604030504040204" pitchFamily="34" charset="0"/>
              </a:rPr>
              <a:t>bevorzugt. </a:t>
            </a:r>
          </a:p>
          <a:p>
            <a:r>
              <a:rPr lang="de-DE" sz="900" dirty="0" smtClean="0">
                <a:latin typeface="Verdana" panose="020B0604030504040204" pitchFamily="34" charset="0"/>
                <a:ea typeface="Verdana" panose="020B0604030504040204" pitchFamily="34" charset="0"/>
                <a:cs typeface="Verdana" panose="020B0604030504040204" pitchFamily="34" charset="0"/>
              </a:rPr>
              <a:t>Dies ist nicht zwingend die deutsche Form, sondern die </a:t>
            </a:r>
            <a:r>
              <a:rPr lang="de-DE" sz="900" b="1" dirty="0" smtClean="0">
                <a:latin typeface="Verdana" panose="020B0604030504040204" pitchFamily="34" charset="0"/>
                <a:ea typeface="Verdana" panose="020B0604030504040204" pitchFamily="34" charset="0"/>
                <a:cs typeface="Verdana" panose="020B0604030504040204" pitchFamily="34" charset="0"/>
              </a:rPr>
              <a:t>gebräuchliche Form innerhalb der deutschen Sprache </a:t>
            </a:r>
            <a:r>
              <a:rPr lang="de-DE" sz="900" dirty="0" smtClean="0">
                <a:latin typeface="Verdana" panose="020B0604030504040204" pitchFamily="34" charset="0"/>
                <a:ea typeface="Verdana" panose="020B0604030504040204" pitchFamily="34" charset="0"/>
                <a:cs typeface="Verdana" panose="020B0604030504040204" pitchFamily="34" charset="0"/>
              </a:rPr>
              <a:t>(also z. B. auch ein Lehnwort oder Akronym).</a:t>
            </a:r>
          </a:p>
          <a:p>
            <a:r>
              <a:rPr lang="de-DE" sz="900" dirty="0" smtClean="0">
                <a:latin typeface="Verdana" panose="020B0604030504040204" pitchFamily="34" charset="0"/>
                <a:ea typeface="Verdana" panose="020B0604030504040204" pitchFamily="34" charset="0"/>
                <a:cs typeface="Verdana" panose="020B0604030504040204" pitchFamily="34" charset="0"/>
              </a:rPr>
              <a:t>Kann </a:t>
            </a:r>
            <a:r>
              <a:rPr lang="de-DE" sz="900" b="1" dirty="0" smtClean="0">
                <a:latin typeface="Verdana" panose="020B0604030504040204" pitchFamily="34" charset="0"/>
                <a:ea typeface="Verdana" panose="020B0604030504040204" pitchFamily="34" charset="0"/>
                <a:cs typeface="Verdana" panose="020B0604030504040204" pitchFamily="34" charset="0"/>
              </a:rPr>
              <a:t>keine deutsche </a:t>
            </a:r>
            <a:r>
              <a:rPr lang="de-DE" sz="900" dirty="0" smtClean="0">
                <a:latin typeface="Verdana" panose="020B0604030504040204" pitchFamily="34" charset="0"/>
                <a:ea typeface="Verdana" panose="020B0604030504040204" pitchFamily="34" charset="0"/>
                <a:cs typeface="Verdana" panose="020B0604030504040204" pitchFamily="34" charset="0"/>
              </a:rPr>
              <a:t>oder im </a:t>
            </a:r>
            <a:r>
              <a:rPr lang="de-DE" sz="900" b="1" dirty="0" smtClean="0">
                <a:latin typeface="Verdana" panose="020B0604030504040204" pitchFamily="34" charset="0"/>
                <a:ea typeface="Verdana" panose="020B0604030504040204" pitchFamily="34" charset="0"/>
                <a:cs typeface="Verdana" panose="020B0604030504040204" pitchFamily="34" charset="0"/>
              </a:rPr>
              <a:t>Deutschen gebräuchliche Namensform </a:t>
            </a:r>
            <a:r>
              <a:rPr lang="de-DE" sz="900" dirty="0" smtClean="0">
                <a:latin typeface="Verdana" panose="020B0604030504040204" pitchFamily="34" charset="0"/>
                <a:ea typeface="Verdana" panose="020B0604030504040204" pitchFamily="34" charset="0"/>
                <a:cs typeface="Verdana" panose="020B0604030504040204" pitchFamily="34" charset="0"/>
              </a:rPr>
              <a:t>ermittelt werden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a:t>
            </a:r>
            <a:r>
              <a:rPr lang="de-DE" sz="900" b="1" u="sng" dirty="0" smtClean="0">
                <a:latin typeface="Verdana" panose="020B0604030504040204" pitchFamily="34" charset="0"/>
                <a:ea typeface="Verdana" panose="020B0604030504040204" pitchFamily="34" charset="0"/>
                <a:cs typeface="Verdana" panose="020B0604030504040204" pitchFamily="34" charset="0"/>
              </a:rPr>
              <a:t>11.2.2.5.3</a:t>
            </a:r>
            <a:r>
              <a:rPr lang="de-DE" sz="900" dirty="0" smtClean="0">
                <a:latin typeface="Verdana" panose="020B0604030504040204" pitchFamily="34" charset="0"/>
                <a:ea typeface="Verdana" panose="020B0604030504040204" pitchFamily="34" charset="0"/>
                <a:cs typeface="Verdana" panose="020B0604030504040204" pitchFamily="34" charset="0"/>
              </a:rPr>
              <a:t>), wird der Name in der </a:t>
            </a:r>
            <a:r>
              <a:rPr lang="de-DE" sz="900" b="1" dirty="0" smtClean="0">
                <a:latin typeface="Verdana" panose="020B0604030504040204" pitchFamily="34" charset="0"/>
                <a:ea typeface="Verdana" panose="020B0604030504040204" pitchFamily="34" charset="0"/>
                <a:cs typeface="Verdana" panose="020B0604030504040204" pitchFamily="34" charset="0"/>
              </a:rPr>
              <a:t>offiziellen Sprache der Körperschaft </a:t>
            </a:r>
            <a:r>
              <a:rPr lang="de-DE" sz="900" dirty="0" smtClean="0">
                <a:latin typeface="Verdana" panose="020B0604030504040204" pitchFamily="34" charset="0"/>
                <a:ea typeface="Verdana" panose="020B0604030504040204" pitchFamily="34" charset="0"/>
                <a:cs typeface="Verdana" panose="020B0604030504040204" pitchFamily="34" charset="0"/>
              </a:rPr>
              <a:t>erfasst (s. </a:t>
            </a:r>
            <a:r>
              <a:rPr lang="de-DE" sz="900" b="1" dirty="0" smtClean="0">
                <a:latin typeface="Verdana" panose="020B0604030504040204" pitchFamily="34" charset="0"/>
                <a:ea typeface="Verdana" panose="020B0604030504040204" pitchFamily="34" charset="0"/>
                <a:cs typeface="Verdana" panose="020B0604030504040204" pitchFamily="34" charset="0"/>
              </a:rPr>
              <a:t>RDA 11.2.2.5.2</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17</a:t>
            </a:fld>
            <a:endParaRPr lang="de-DE"/>
          </a:p>
        </p:txBody>
      </p:sp>
    </p:spTree>
    <p:extLst>
      <p:ext uri="{BB962C8B-B14F-4D97-AF65-F5344CB8AC3E}">
        <p14:creationId xmlns:p14="http://schemas.microsoft.com/office/powerpoint/2010/main" val="2898103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„Europarat“:</a:t>
            </a:r>
            <a:r>
              <a:rPr lang="de-DE" sz="900" u="none"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Die im Deutschen gebräuchliche Form ist „Europarat“.</a:t>
            </a:r>
          </a:p>
          <a:p>
            <a:pPr defTabSz="875776">
              <a:defRPr/>
            </a:pP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„NATO“</a:t>
            </a:r>
            <a:r>
              <a:rPr lang="de-DE" sz="900" dirty="0" smtClean="0">
                <a:latin typeface="Verdana" panose="020B0604030504040204" pitchFamily="34" charset="0"/>
                <a:ea typeface="Verdana" panose="020B0604030504040204" pitchFamily="34" charset="0"/>
                <a:cs typeface="Verdana" panose="020B0604030504040204" pitchFamily="34" charset="0"/>
              </a:rPr>
              <a:t>: Bei internationalen Körperschaften, für die sich eine im Deutschen gebräuchliche Form fest eingebürgert hat, wird diese als bevorzugter Name erfasst. Gemäß ERL 2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dirty="0" smtClean="0">
                <a:latin typeface="Verdana" panose="020B0604030504040204" pitchFamily="34" charset="0"/>
                <a:ea typeface="Verdana" panose="020B0604030504040204" pitchFamily="34" charset="0"/>
                <a:cs typeface="Verdana" panose="020B0604030504040204" pitchFamily="34" charset="0"/>
              </a:rPr>
              <a:t>wird die Gebräuchlichkeit anhand der Brockhaus-Enzyklopädie ermittelt. Der Haupteintrag in der Brockhaus-Enzyklopädie (2006) und B Wissen ist unter „NATO“.</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
            </a:r>
            <a:br>
              <a:rPr lang="de-DE" sz="900" dirty="0" smtClean="0">
                <a:latin typeface="Verdana" panose="020B0604030504040204" pitchFamily="34" charset="0"/>
                <a:ea typeface="Verdana" panose="020B0604030504040204" pitchFamily="34" charset="0"/>
                <a:cs typeface="Verdana" panose="020B0604030504040204" pitchFamily="34" charset="0"/>
              </a:rPr>
            </a:b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18</a:t>
            </a:fld>
            <a:endParaRPr lang="de-DE"/>
          </a:p>
        </p:txBody>
      </p:sp>
    </p:spTree>
    <p:extLst>
      <p:ext uri="{BB962C8B-B14F-4D97-AF65-F5344CB8AC3E}">
        <p14:creationId xmlns:p14="http://schemas.microsoft.com/office/powerpoint/2010/main" val="3226172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Wird eine Körperschaft in ihrer eigenen Sprache häufig mit einer gebräuchlichen Namensform identifiziert, so bestimmt man diesen gebräuchlichen Namen als bevorzugten Namen. </a:t>
            </a:r>
            <a:r>
              <a:rPr lang="de-DE" sz="900" u="sng" dirty="0" smtClean="0">
                <a:latin typeface="Verdana" panose="020B0604030504040204" pitchFamily="34" charset="0"/>
                <a:ea typeface="Verdana" panose="020B0604030504040204" pitchFamily="34" charset="0"/>
                <a:cs typeface="Verdana" panose="020B0604030504040204" pitchFamily="34" charset="0"/>
              </a:rPr>
              <a:t>ERL 1 zu </a:t>
            </a:r>
            <a:r>
              <a:rPr lang="de-DE" sz="900" b="1" u="sng" dirty="0" smtClean="0">
                <a:latin typeface="Verdana" panose="020B0604030504040204" pitchFamily="34" charset="0"/>
                <a:ea typeface="Verdana" panose="020B0604030504040204" pitchFamily="34" charset="0"/>
                <a:cs typeface="Verdana" panose="020B0604030504040204" pitchFamily="34" charset="0"/>
              </a:rPr>
              <a:t>11.2.2.5.4</a:t>
            </a:r>
            <a:r>
              <a:rPr lang="de-DE" sz="900" u="sng"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verweist auf Informationsquellen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RDA dt. Text zu den Ausnahmen: Wenn sich der Name einer Körperschaft antiken Ursprungs oder einer Körperschaft, die einen internationalen Charakter hat, fest in einer Form in der Sprache eingebürgert hat, die die Agentur bevorzugt, welche die Daten erstellt, wählen Sie diese Form als bevorzugten Namen.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D.h. Körperschaften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des Altertums bevorzugt in Deutsch, internationale Körperschaften in der im Deutschen gebräuchlichen Form, die aber zwangsweise nicht deutsch  sein muss (siehe auch </a:t>
            </a:r>
            <a:r>
              <a:rPr lang="de-DE" sz="900" dirty="0" smtClean="0">
                <a:latin typeface="Verdana" panose="020B0604030504040204" pitchFamily="34" charset="0"/>
                <a:ea typeface="Verdana" panose="020B0604030504040204" pitchFamily="34" charset="0"/>
                <a:cs typeface="Verdana" panose="020B0604030504040204" pitchFamily="34" charset="0"/>
              </a:rPr>
              <a:t>ERL</a:t>
            </a:r>
            <a:r>
              <a:rPr lang="de-DE" sz="900" baseline="0" dirty="0" smtClean="0">
                <a:latin typeface="Verdana" panose="020B0604030504040204" pitchFamily="34" charset="0"/>
                <a:ea typeface="Verdana" panose="020B0604030504040204" pitchFamily="34" charset="0"/>
                <a:cs typeface="Verdana" panose="020B0604030504040204" pitchFamily="34" charset="0"/>
              </a:rPr>
              <a:t> 2 zu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11.2.2.5.4</a:t>
            </a:r>
            <a:r>
              <a:rPr lang="de-DE" sz="900" baseline="0" dirty="0" smtClean="0">
                <a:latin typeface="Verdana" panose="020B0604030504040204" pitchFamily="34" charset="0"/>
                <a:ea typeface="Verdana" panose="020B0604030504040204" pitchFamily="34" charset="0"/>
                <a:cs typeface="Verdana" panose="020B0604030504040204" pitchFamily="34" charset="0"/>
              </a:rPr>
              <a:t>: Zur Ausnahme Internationale Körperschaften s. Regelung unter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11.2.2.5.3</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p>
          <a:p>
            <a:pPr defTabSz="948641">
              <a:defRPr/>
            </a:pP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Erfassungshilfen: </a:t>
            </a:r>
            <a:r>
              <a:rPr lang="de-DE" sz="900" b="1" dirty="0" smtClean="0">
                <a:latin typeface="Verdana" panose="020B0604030504040204" pitchFamily="34" charset="0"/>
                <a:ea typeface="Verdana" panose="020B0604030504040204" pitchFamily="34" charset="0"/>
                <a:cs typeface="Verdana" panose="020B0604030504040204" pitchFamily="34" charset="0"/>
              </a:rPr>
              <a:t>EH-K-14</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EH-K-15</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EH-K-16</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EH-K-17</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EH-G-01</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19</a:t>
            </a:fld>
            <a:endParaRPr lang="de-DE"/>
          </a:p>
        </p:txBody>
      </p:sp>
    </p:spTree>
    <p:extLst>
      <p:ext uri="{BB962C8B-B14F-4D97-AF65-F5344CB8AC3E}">
        <p14:creationId xmlns:p14="http://schemas.microsoft.com/office/powerpoint/2010/main" val="25716369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20</a:t>
            </a:fld>
            <a:endParaRPr lang="de-DE"/>
          </a:p>
        </p:txBody>
      </p:sp>
    </p:spTree>
    <p:extLst>
      <p:ext uri="{BB962C8B-B14F-4D97-AF65-F5344CB8AC3E}">
        <p14:creationId xmlns:p14="http://schemas.microsoft.com/office/powerpoint/2010/main" val="173325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Für </a:t>
            </a:r>
            <a:r>
              <a:rPr lang="de-DE" sz="900" b="1" dirty="0" smtClean="0">
                <a:latin typeface="Verdana" panose="020B0604030504040204" pitchFamily="34" charset="0"/>
                <a:ea typeface="Verdana" panose="020B0604030504040204" pitchFamily="34" charset="0"/>
                <a:cs typeface="Verdana" panose="020B0604030504040204" pitchFamily="34" charset="0"/>
              </a:rPr>
              <a:t>frühere </a:t>
            </a:r>
            <a:r>
              <a:rPr lang="de-DE" sz="900" dirty="0" smtClean="0">
                <a:latin typeface="Verdana" panose="020B0604030504040204" pitchFamily="34" charset="0"/>
                <a:ea typeface="Verdana" panose="020B0604030504040204" pitchFamily="34" charset="0"/>
                <a:cs typeface="Verdana" panose="020B0604030504040204" pitchFamily="34" charset="0"/>
              </a:rPr>
              <a:t>und</a:t>
            </a:r>
            <a:r>
              <a:rPr lang="de-DE" sz="900" b="1" dirty="0" smtClean="0">
                <a:latin typeface="Verdana" panose="020B0604030504040204" pitchFamily="34" charset="0"/>
                <a:ea typeface="Verdana" panose="020B0604030504040204" pitchFamily="34" charset="0"/>
                <a:cs typeface="Verdana" panose="020B0604030504040204" pitchFamily="34" charset="0"/>
              </a:rPr>
              <a:t> spätere Namensformen</a:t>
            </a:r>
            <a:r>
              <a:rPr lang="de-DE" sz="900" dirty="0" smtClean="0">
                <a:latin typeface="Verdana" panose="020B0604030504040204" pitchFamily="34" charset="0"/>
                <a:ea typeface="Verdana" panose="020B0604030504040204" pitchFamily="34" charset="0"/>
                <a:cs typeface="Verdana" panose="020B0604030504040204" pitchFamily="34" charset="0"/>
              </a:rPr>
              <a:t> einer Körperschaft werden jeweils </a:t>
            </a:r>
            <a:r>
              <a:rPr lang="de-DE" sz="900" b="1" dirty="0" smtClean="0">
                <a:latin typeface="Verdana" panose="020B0604030504040204" pitchFamily="34" charset="0"/>
                <a:ea typeface="Verdana" panose="020B0604030504040204" pitchFamily="34" charset="0"/>
                <a:cs typeface="Verdana" panose="020B0604030504040204" pitchFamily="34" charset="0"/>
              </a:rPr>
              <a:t>eigene Datensätze </a:t>
            </a:r>
            <a:r>
              <a:rPr lang="de-DE" sz="900" dirty="0" smtClean="0">
                <a:latin typeface="Verdana" panose="020B0604030504040204" pitchFamily="34" charset="0"/>
                <a:ea typeface="Verdana" panose="020B0604030504040204" pitchFamily="34" charset="0"/>
                <a:cs typeface="Verdana" panose="020B0604030504040204" pitchFamily="34" charset="0"/>
              </a:rPr>
              <a:t>erfasst. Auch ein Wechsel von einer Sprache in eine andere bedingt eine neue Entität. </a:t>
            </a:r>
          </a:p>
          <a:p>
            <a:r>
              <a:rPr lang="de-DE" sz="900" dirty="0" smtClean="0">
                <a:latin typeface="Verdana" panose="020B0604030504040204" pitchFamily="34" charset="0"/>
                <a:ea typeface="Verdana" panose="020B0604030504040204" pitchFamily="34" charset="0"/>
                <a:cs typeface="Verdana" panose="020B0604030504040204" pitchFamily="34" charset="0"/>
              </a:rPr>
              <a:t>Beide Entitäten werden miteinander in Beziehung gesetzt (s. </a:t>
            </a:r>
            <a:r>
              <a:rPr lang="de-DE" sz="900" b="1" dirty="0" smtClean="0">
                <a:latin typeface="Verdana" panose="020B0604030504040204" pitchFamily="34" charset="0"/>
                <a:ea typeface="Verdana" panose="020B0604030504040204" pitchFamily="34" charset="0"/>
                <a:cs typeface="Verdana" panose="020B0604030504040204" pitchFamily="34" charset="0"/>
              </a:rPr>
              <a:t>RDA 32</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AWR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11.2.2.6</a:t>
            </a:r>
            <a:br>
              <a:rPr lang="de-DE" sz="900" b="1"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Wenn nicht eindeutig ist, dass eine Namensänderung vorliegt, werden weitere Namensformen als abweichende Namen behandelt. Das betrifft geringfügige Änderungen, wie:</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Darstellung der Wörter (Abkürzung/Akronym/Initialform/Symbol und ausgeschriebene Form; verschiedene Schreibweisen; Einzelwort/Kompositum)</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Änderung an einer Präposition, Konjunktion, Artikel</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Änderung der Zeichensetzung</a:t>
            </a:r>
          </a:p>
          <a:p>
            <a:pPr marL="177871" indent="-177871">
              <a:buFont typeface="Arial" panose="020B0604020202020204" pitchFamily="34" charset="0"/>
              <a:buChar cha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ERL 1 zur </a:t>
            </a:r>
            <a:r>
              <a:rPr kumimoji="0" lang="de-DE" sz="9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RDA 11.2.2.6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Änderungen des Namens, die aus Schwankungen zwischen den Begriffen „Minister", „Ministerin“ oder „Ministerium" resultieren, behandeln Sie nicht als Namensänderung. Sie führen demnach nicht zur Bildung eines neuen Datensatzes. Dies gilt auch für die Verwendung der Begriffe in Wortzusammensetzungen. Erfassen Sie sie als abweichende Namensformen.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ERL 2 zur </a:t>
            </a:r>
            <a:r>
              <a:rPr kumimoji="0" lang="de-DE" sz="9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RDA 11.2.2.6</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900" dirty="0" smtClean="0">
                <a:latin typeface="Verdana" panose="020B0604030504040204" pitchFamily="34" charset="0"/>
                <a:ea typeface="Verdana" panose="020B0604030504040204" pitchFamily="34" charset="0"/>
                <a:cs typeface="Verdana" panose="020B0604030504040204" pitchFamily="34" charset="0"/>
              </a:rPr>
              <a:t>Unter Änderung an einer Präposition, einem Artikel oder einer Konjunktion sind auch der Wegfall oder das Hinzufügen derselben gemeint.</a:t>
            </a:r>
            <a:endPar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77871" indent="-177871">
              <a:buFont typeface="Arial" panose="020B0604020202020204" pitchFamily="34" charset="0"/>
              <a:buChar cha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21</a:t>
            </a:fld>
            <a:endParaRPr lang="de-DE"/>
          </a:p>
        </p:txBody>
      </p:sp>
    </p:spTree>
    <p:extLst>
      <p:ext uri="{BB962C8B-B14F-4D97-AF65-F5344CB8AC3E}">
        <p14:creationId xmlns:p14="http://schemas.microsoft.com/office/powerpoint/2010/main" val="4278649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a:t>
            </a:fld>
            <a:endParaRPr lang="de-DE"/>
          </a:p>
        </p:txBody>
      </p:sp>
    </p:spTree>
    <p:extLst>
      <p:ext uri="{BB962C8B-B14F-4D97-AF65-F5344CB8AC3E}">
        <p14:creationId xmlns:p14="http://schemas.microsoft.com/office/powerpoint/2010/main" val="965576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22</a:t>
            </a:fld>
            <a:endParaRPr lang="de-DE"/>
          </a:p>
        </p:txBody>
      </p:sp>
    </p:spTree>
    <p:extLst>
      <p:ext uri="{BB962C8B-B14F-4D97-AF65-F5344CB8AC3E}">
        <p14:creationId xmlns:p14="http://schemas.microsoft.com/office/powerpoint/2010/main" val="41148845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itchFamily="34" charset="0"/>
              </a:rPr>
              <a:t>Es liegen</a:t>
            </a:r>
            <a:r>
              <a:rPr lang="de-DE" sz="900" baseline="0" dirty="0" smtClean="0">
                <a:latin typeface="Verdana" pitchFamily="34" charset="0"/>
              </a:rPr>
              <a:t> zwei verschiedene Schreibweisen desselben Wortes vor.</a:t>
            </a:r>
            <a:endParaRPr lang="de-DE" sz="9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err="1" smtClean="0">
                <a:latin typeface="Verdana" panose="020B0604030504040204" pitchFamily="34" charset="0"/>
                <a:ea typeface="Verdana" panose="020B0604030504040204" pitchFamily="34" charset="0"/>
                <a:cs typeface="Verdana" panose="020B0604030504040204" pitchFamily="34" charset="0"/>
              </a:rPr>
              <a:t>Hier</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ein</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Beispiel</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für</a:t>
            </a:r>
            <a:r>
              <a:rPr lang="en-US" sz="900" dirty="0" smtClean="0">
                <a:latin typeface="Verdana" panose="020B0604030504040204" pitchFamily="34" charset="0"/>
                <a:ea typeface="Verdana" panose="020B0604030504040204" pitchFamily="34" charset="0"/>
                <a:cs typeface="Verdana" panose="020B0604030504040204" pitchFamily="34" charset="0"/>
              </a:rPr>
              <a:t> das </a:t>
            </a:r>
            <a:r>
              <a:rPr lang="de-DE" sz="900" dirty="0" smtClean="0">
                <a:latin typeface="Verdana" panose="020B0604030504040204" pitchFamily="34" charset="0"/>
                <a:ea typeface="Verdana" panose="020B0604030504040204" pitchFamily="34" charset="0"/>
                <a:cs typeface="Verdana" panose="020B0604030504040204" pitchFamily="34" charset="0"/>
              </a:rPr>
              <a:t>Hinzufügen einer Konjunktion. </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24</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25</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26</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b="1" dirty="0" smtClean="0">
                <a:latin typeface="Verdana" panose="020B0604030504040204" pitchFamily="34" charset="0"/>
                <a:ea typeface="Verdana" panose="020B0604030504040204" pitchFamily="34" charset="0"/>
                <a:cs typeface="Verdana" panose="020B0604030504040204" pitchFamily="34" charset="0"/>
              </a:rPr>
              <a:t>Adjektive</a:t>
            </a:r>
            <a:r>
              <a:rPr lang="de-DE" sz="900" dirty="0" smtClean="0">
                <a:latin typeface="Verdana" panose="020B0604030504040204" pitchFamily="34" charset="0"/>
                <a:ea typeface="Verdana" panose="020B0604030504040204" pitchFamily="34" charset="0"/>
                <a:cs typeface="Verdana" panose="020B0604030504040204" pitchFamily="34" charset="0"/>
              </a:rPr>
              <a:t>,</a:t>
            </a:r>
            <a:r>
              <a:rPr lang="de-DE" sz="900" b="1" dirty="0" smtClean="0">
                <a:latin typeface="Verdana" panose="020B0604030504040204" pitchFamily="34" charset="0"/>
                <a:ea typeface="Verdana" panose="020B0604030504040204" pitchFamily="34" charset="0"/>
                <a:cs typeface="Verdana" panose="020B0604030504040204" pitchFamily="34" charset="0"/>
              </a:rPr>
              <a:t> Abkürzungen </a:t>
            </a:r>
            <a:r>
              <a:rPr lang="de-DE" sz="900" dirty="0" smtClean="0">
                <a:latin typeface="Verdana" panose="020B0604030504040204" pitchFamily="34" charset="0"/>
                <a:ea typeface="Verdana" panose="020B0604030504040204" pitchFamily="34" charset="0"/>
                <a:cs typeface="Verdana" panose="020B0604030504040204" pitchFamily="34" charset="0"/>
              </a:rPr>
              <a:t>oder </a:t>
            </a:r>
            <a:r>
              <a:rPr lang="de-DE" sz="900" b="1" dirty="0" smtClean="0">
                <a:latin typeface="Verdana" panose="020B0604030504040204" pitchFamily="34" charset="0"/>
                <a:ea typeface="Verdana" panose="020B0604030504040204" pitchFamily="34" charset="0"/>
                <a:cs typeface="Verdana" panose="020B0604030504040204" pitchFamily="34" charset="0"/>
              </a:rPr>
              <a:t>Phrasen</a:t>
            </a:r>
            <a:r>
              <a:rPr lang="de-DE" sz="900" dirty="0" smtClean="0">
                <a:latin typeface="Verdana" panose="020B0604030504040204" pitchFamily="34" charset="0"/>
                <a:ea typeface="Verdana" panose="020B0604030504040204" pitchFamily="34" charset="0"/>
                <a:cs typeface="Verdana" panose="020B0604030504040204" pitchFamily="34" charset="0"/>
              </a:rPr>
              <a:t>, die auf eine Gesellschaftsform oder die Art der Körperschaft hinweisen, werden </a:t>
            </a:r>
            <a:r>
              <a:rPr lang="de-DE" sz="900" b="1" dirty="0" smtClean="0">
                <a:latin typeface="Verdana" panose="020B0604030504040204" pitchFamily="34" charset="0"/>
                <a:ea typeface="Verdana" panose="020B0604030504040204" pitchFamily="34" charset="0"/>
                <a:cs typeface="Verdana" panose="020B0604030504040204" pitchFamily="34" charset="0"/>
              </a:rPr>
              <a:t>nicht berücksichtigt</a:t>
            </a:r>
            <a:r>
              <a:rPr lang="de-DE" sz="900" dirty="0" smtClean="0">
                <a:latin typeface="Verdana" panose="020B0604030504040204" pitchFamily="34" charset="0"/>
                <a:ea typeface="Verdana" panose="020B0604030504040204" pitchFamily="34" charset="0"/>
                <a:cs typeface="Verdana" panose="020B0604030504040204" pitchFamily="34" charset="0"/>
              </a:rPr>
              <a:t>, wenn sie nicht </a:t>
            </a:r>
            <a:r>
              <a:rPr lang="de-DE" sz="900" b="1" dirty="0" smtClean="0">
                <a:latin typeface="Verdana" panose="020B0604030504040204" pitchFamily="34" charset="0"/>
                <a:ea typeface="Verdana" panose="020B0604030504040204" pitchFamily="34" charset="0"/>
                <a:cs typeface="Verdana" panose="020B0604030504040204" pitchFamily="34" charset="0"/>
              </a:rPr>
              <a:t>integraler Bestandteil des Namens </a:t>
            </a:r>
            <a:r>
              <a:rPr lang="de-DE" sz="900" dirty="0" smtClean="0">
                <a:latin typeface="Verdana" panose="020B0604030504040204" pitchFamily="34" charset="0"/>
                <a:ea typeface="Verdana" panose="020B0604030504040204" pitchFamily="34" charset="0"/>
                <a:cs typeface="Verdana" panose="020B0604030504040204" pitchFamily="34" charset="0"/>
              </a:rPr>
              <a:t>sind. Es sei denn, diese sind notwendig, um eine Körperschaft als solche kenntlich zu machen.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Im Unterschied zu früher werden aber juristische Wendungen am Anfang des Namens invertiert am Ende angeführt. </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Neu: 110 </a:t>
            </a:r>
            <a:r>
              <a:rPr lang="de-DE" sz="900" b="1" dirty="0" smtClean="0">
                <a:latin typeface="Verdana" panose="020B0604030504040204" pitchFamily="34" charset="0"/>
                <a:ea typeface="Verdana" panose="020B0604030504040204" pitchFamily="34" charset="0"/>
                <a:cs typeface="Verdana" panose="020B0604030504040204" pitchFamily="34" charset="0"/>
              </a:rPr>
              <a:t>Hydraulik, VEB</a:t>
            </a: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Alt: 110 </a:t>
            </a:r>
            <a:r>
              <a:rPr lang="de-DE" sz="900" b="1" dirty="0" smtClean="0">
                <a:latin typeface="Verdana" panose="020B0604030504040204" pitchFamily="34" charset="0"/>
                <a:ea typeface="Verdana" panose="020B0604030504040204" pitchFamily="34" charset="0"/>
                <a:cs typeface="Verdana" panose="020B0604030504040204" pitchFamily="34" charset="0"/>
              </a:rPr>
              <a:t>VEB Hydraulik</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27</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Aktuelle Stand</a:t>
            </a:r>
            <a:r>
              <a:rPr lang="de-DE" sz="900" baseline="0" dirty="0" smtClean="0">
                <a:latin typeface="Verdana" panose="020B0604030504040204" pitchFamily="34" charset="0"/>
                <a:ea typeface="Verdana" panose="020B0604030504040204" pitchFamily="34" charset="0"/>
                <a:cs typeface="Verdana" panose="020B0604030504040204" pitchFamily="34" charset="0"/>
              </a:rPr>
              <a:t> der Umschrift-</a:t>
            </a:r>
            <a:r>
              <a:rPr lang="de-DE" sz="900" dirty="0" smtClean="0">
                <a:latin typeface="Verdana" panose="020B0604030504040204" pitchFamily="34" charset="0"/>
                <a:ea typeface="Verdana" panose="020B0604030504040204" pitchFamily="34" charset="0"/>
                <a:cs typeface="Verdana" panose="020B0604030504040204" pitchFamily="34" charset="0"/>
              </a:rPr>
              <a:t>Tabellen siehe </a:t>
            </a:r>
            <a:r>
              <a:rPr lang="en-GB" sz="900" b="0" i="0" u="none" strike="noStrike" baseline="0" dirty="0" err="1" smtClean="0">
                <a:solidFill>
                  <a:srgbClr val="0046C5"/>
                </a:solidFill>
                <a:latin typeface="Verdana"/>
              </a:rPr>
              <a:t>Transliterationsstandards</a:t>
            </a:r>
            <a:r>
              <a:rPr lang="en-GB" sz="900" b="0" i="0" u="none" strike="noStrike" baseline="0" dirty="0" smtClean="0">
                <a:solidFill>
                  <a:srgbClr val="0046C5"/>
                </a:solidFill>
                <a:latin typeface="Verdana"/>
              </a:rPr>
              <a:t>, AH-004:</a:t>
            </a:r>
            <a:r>
              <a:rPr lang="en-GB" sz="900" b="0" i="0" u="none" strike="noStrike" baseline="0" dirty="0" smtClean="0">
                <a:solidFill>
                  <a:srgbClr val="000000"/>
                </a:solidFill>
                <a:latin typeface="Verdana"/>
              </a:rPr>
              <a:t>  https://wiki.dnb.de/download/attachments/106042227/AH-004.pdf</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aseline="0" dirty="0" smtClean="0">
                <a:latin typeface="Verdana" panose="020B0604030504040204" pitchFamily="34" charset="0"/>
                <a:ea typeface="Verdana" panose="020B0604030504040204" pitchFamily="34" charset="0"/>
                <a:cs typeface="Verdana" panose="020B0604030504040204" pitchFamily="34" charset="0"/>
              </a:rPr>
              <a:t>Beispiel: Schreibweise gemäß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RDA-Anhang A 48.4</a:t>
            </a:r>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28</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Sonstige Formen des Namens werden als </a:t>
            </a:r>
            <a:r>
              <a:rPr lang="de-DE" sz="900" b="1" dirty="0" smtClean="0">
                <a:latin typeface="Verdana" panose="020B0604030504040204" pitchFamily="34" charset="0"/>
                <a:ea typeface="Verdana" panose="020B0604030504040204" pitchFamily="34" charset="0"/>
                <a:cs typeface="Verdana" panose="020B0604030504040204" pitchFamily="34" charset="0"/>
              </a:rPr>
              <a:t>abweichende Namen </a:t>
            </a:r>
            <a:r>
              <a:rPr lang="de-DE" sz="900" dirty="0" smtClean="0">
                <a:latin typeface="Verdana" panose="020B0604030504040204" pitchFamily="34" charset="0"/>
                <a:ea typeface="Verdana" panose="020B0604030504040204" pitchFamily="34" charset="0"/>
                <a:cs typeface="Verdana" panose="020B0604030504040204" pitchFamily="34" charset="0"/>
              </a:rPr>
              <a:t>erfasst (s. dazu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r>
              <a:rPr lang="de-DE" sz="900" i="1" dirty="0" smtClean="0">
                <a:latin typeface="Verdana" panose="020B0604030504040204" pitchFamily="34" charset="0"/>
                <a:ea typeface="Verdana" panose="020B0604030504040204" pitchFamily="34" charset="0"/>
                <a:cs typeface="Verdana" panose="020B0604030504040204" pitchFamily="34" charset="0"/>
              </a:rPr>
              <a:t>Hinweise</a:t>
            </a:r>
            <a:r>
              <a:rPr lang="de-DE" sz="900" dirty="0" smtClean="0">
                <a:latin typeface="Verdana" panose="020B0604030504040204" pitchFamily="34" charset="0"/>
                <a:ea typeface="Verdana" panose="020B0604030504040204" pitchFamily="34" charset="0"/>
                <a:cs typeface="Verdana" panose="020B0604030504040204" pitchFamily="34" charset="0"/>
              </a:rPr>
              <a:t>: Fehlende Bindestriche bei Komposita werden nicht ergänzt, wenn sie in den Informationsquellen nicht genannt sind. Die Bindestrichform kann aber als abweichender Name erfasst werden.</a:t>
            </a:r>
          </a:p>
          <a:p>
            <a:r>
              <a:rPr lang="de-DE" sz="900" dirty="0" smtClean="0">
                <a:latin typeface="Verdana" panose="020B0604030504040204" pitchFamily="34" charset="0"/>
                <a:ea typeface="Verdana" panose="020B0604030504040204" pitchFamily="34" charset="0"/>
                <a:cs typeface="Verdana" panose="020B0604030504040204" pitchFamily="34" charset="0"/>
              </a:rPr>
              <a:t>Abweichende Namen einer Körperschaft sind Namensformen, die die </a:t>
            </a:r>
            <a:r>
              <a:rPr lang="de-DE" sz="900" b="1" dirty="0" smtClean="0">
                <a:latin typeface="Verdana" panose="020B0604030504040204" pitchFamily="34" charset="0"/>
                <a:ea typeface="Verdana" panose="020B0604030504040204" pitchFamily="34" charset="0"/>
                <a:cs typeface="Verdana" panose="020B0604030504040204" pitchFamily="34" charset="0"/>
              </a:rPr>
              <a:t>Körperschaft verwendet </a:t>
            </a:r>
            <a:r>
              <a:rPr lang="de-DE" sz="900" dirty="0" smtClean="0">
                <a:latin typeface="Verdana" panose="020B0604030504040204" pitchFamily="34" charset="0"/>
                <a:ea typeface="Verdana" panose="020B0604030504040204" pitchFamily="34" charset="0"/>
                <a:cs typeface="Verdana" panose="020B0604030504040204" pitchFamily="34" charset="0"/>
              </a:rPr>
              <a:t>oder die in </a:t>
            </a:r>
            <a:r>
              <a:rPr lang="de-DE" sz="900" b="1" dirty="0" smtClean="0">
                <a:latin typeface="Verdana" panose="020B0604030504040204" pitchFamily="34" charset="0"/>
                <a:ea typeface="Verdana" panose="020B0604030504040204" pitchFamily="34" charset="0"/>
                <a:cs typeface="Verdana" panose="020B0604030504040204" pitchFamily="34" charset="0"/>
              </a:rPr>
              <a:t>Nachschlagewerken</a:t>
            </a:r>
            <a:r>
              <a:rPr lang="de-DE" sz="900" dirty="0" smtClean="0">
                <a:latin typeface="Verdana" panose="020B0604030504040204" pitchFamily="34" charset="0"/>
                <a:ea typeface="Verdana" panose="020B0604030504040204" pitchFamily="34" charset="0"/>
                <a:cs typeface="Verdana" panose="020B0604030504040204" pitchFamily="34" charset="0"/>
              </a:rPr>
              <a:t> gefunden werden, die aber </a:t>
            </a:r>
            <a:r>
              <a:rPr lang="de-DE" sz="900" b="1" dirty="0" smtClean="0">
                <a:latin typeface="Verdana" panose="020B0604030504040204" pitchFamily="34" charset="0"/>
                <a:ea typeface="Verdana" panose="020B0604030504040204" pitchFamily="34" charset="0"/>
                <a:cs typeface="Verdana" panose="020B0604030504040204" pitchFamily="34" charset="0"/>
              </a:rPr>
              <a:t>nicht als bevorzugter Name </a:t>
            </a:r>
            <a:r>
              <a:rPr lang="de-DE" sz="900" dirty="0" smtClean="0">
                <a:latin typeface="Verdana" panose="020B0604030504040204" pitchFamily="34" charset="0"/>
                <a:ea typeface="Verdana" panose="020B0604030504040204" pitchFamily="34" charset="0"/>
                <a:cs typeface="Verdana" panose="020B0604030504040204" pitchFamily="34" charset="0"/>
              </a:rPr>
              <a:t>gewählt werden.</a:t>
            </a: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Abweichende Namensformen sind kein Kern- und kein Zusatzelement (gehören nicht zum </a:t>
            </a:r>
            <a:r>
              <a:rPr lang="de-DE" sz="900" dirty="0" err="1" smtClean="0">
                <a:latin typeface="Verdana" panose="020B0604030504040204" pitchFamily="34" charset="0"/>
                <a:ea typeface="Verdana" panose="020B0604030504040204" pitchFamily="34" charset="0"/>
                <a:cs typeface="Verdana" panose="020B0604030504040204" pitchFamily="34" charset="0"/>
              </a:rPr>
              <a:t>Standardelementeset</a:t>
            </a:r>
            <a:r>
              <a:rPr lang="de-DE" sz="900" dirty="0" smtClean="0">
                <a:latin typeface="Verdana" panose="020B0604030504040204" pitchFamily="34" charset="0"/>
                <a:ea typeface="Verdana" panose="020B0604030504040204" pitchFamily="34" charset="0"/>
                <a:cs typeface="Verdana" panose="020B0604030504040204" pitchFamily="34" charset="0"/>
              </a:rPr>
              <a:t>). In den ERL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11.2.3.7</a:t>
            </a:r>
            <a:r>
              <a:rPr lang="de-DE" sz="900" dirty="0" smtClean="0">
                <a:latin typeface="Verdana" panose="020B0604030504040204" pitchFamily="34" charset="0"/>
                <a:ea typeface="Verdana" panose="020B0604030504040204" pitchFamily="34" charset="0"/>
                <a:cs typeface="Verdana" panose="020B0604030504040204" pitchFamily="34" charset="0"/>
              </a:rPr>
              <a:t>) gibt es aber Empfehlungen, wann eine abweichende Namensform erfasst werden sollte. </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29</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Beispiele a) und b): Kurz-/Langform</a:t>
            </a:r>
          </a:p>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„SESR“</a:t>
            </a:r>
            <a:r>
              <a:rPr lang="de-DE" sz="900" dirty="0" smtClean="0">
                <a:latin typeface="Verdana" panose="020B0604030504040204" pitchFamily="34" charset="0"/>
                <a:ea typeface="Verdana" panose="020B0604030504040204" pitchFamily="34" charset="0"/>
                <a:cs typeface="Verdana" panose="020B0604030504040204" pitchFamily="34" charset="0"/>
              </a:rPr>
              <a:t>: Auch wenn auf der Homepage häufig die Kurzform gebraucht wird, nennt sie sich in der Satzung „European Society </a:t>
            </a:r>
            <a:r>
              <a:rPr lang="de-DE" sz="900" dirty="0" err="1" smtClean="0">
                <a:latin typeface="Verdana" panose="020B0604030504040204" pitchFamily="34" charset="0"/>
                <a:ea typeface="Verdana" panose="020B0604030504040204" pitchFamily="34" charset="0"/>
                <a:cs typeface="Verdana" panose="020B0604030504040204" pitchFamily="34" charset="0"/>
              </a:rPr>
              <a:t>for</a:t>
            </a:r>
            <a:r>
              <a:rPr lang="de-DE" sz="900" dirty="0" smtClean="0">
                <a:latin typeface="Verdana" panose="020B0604030504040204" pitchFamily="34" charset="0"/>
                <a:ea typeface="Verdana" panose="020B0604030504040204" pitchFamily="34" charset="0"/>
                <a:cs typeface="Verdana" panose="020B0604030504040204" pitchFamily="34" charset="0"/>
              </a:rPr>
              <a:t> Rural </a:t>
            </a:r>
            <a:r>
              <a:rPr lang="de-DE" sz="900" dirty="0" err="1" smtClean="0">
                <a:latin typeface="Verdana" panose="020B0604030504040204" pitchFamily="34" charset="0"/>
                <a:ea typeface="Verdana" panose="020B0604030504040204" pitchFamily="34" charset="0"/>
                <a:cs typeface="Verdana" panose="020B0604030504040204" pitchFamily="34" charset="0"/>
              </a:rPr>
              <a:t>Sociology</a:t>
            </a:r>
            <a:r>
              <a:rPr lang="de-DE" sz="900" dirty="0" smtClean="0">
                <a:latin typeface="Verdana" panose="020B0604030504040204" pitchFamily="34" charset="0"/>
                <a:ea typeface="Verdana" panose="020B0604030504040204" pitchFamily="34" charset="0"/>
                <a:cs typeface="Verdana" panose="020B0604030504040204" pitchFamily="34" charset="0"/>
              </a:rPr>
              <a:t>“ ohne Kurzform; deshalb ist die Langform der bevorzugte Name und die Kurzform wird nur als abweichender Name erfasst.</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p>
          <a:p>
            <a:pPr defTabSz="875776">
              <a:defRPr/>
            </a:pPr>
            <a:r>
              <a:rPr lang="de-DE" sz="900" baseline="0" dirty="0" smtClean="0">
                <a:latin typeface="Verdana" panose="020B0604030504040204" pitchFamily="34" charset="0"/>
                <a:ea typeface="Verdana" panose="020B0604030504040204" pitchFamily="34" charset="0"/>
                <a:cs typeface="Verdana" panose="020B0604030504040204" pitchFamily="34" charset="0"/>
              </a:rPr>
              <a:t>Anmerkung zur Erfassung selber: kein Eintrag im Brockhaus, daher Homepage als Quelle </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Beispiele c) und d): abweichende Schreibweise</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30</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Beispiel e): siehe Folie 26</a:t>
            </a:r>
          </a:p>
          <a:p>
            <a:pPr defTabSz="875776">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Beispiel f):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Die Form, die eine Zahl enthält, die als Ziffer ausgedrückt ist, wird als bevorzugter Name erfasst.</a:t>
            </a: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Beispiel g):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Die Form, die mit einem Zahlwort beginnt, wird als bevorzugter Name erfasst.</a:t>
            </a:r>
            <a:endParaRPr lang="de-DE" sz="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31</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3</a:t>
            </a:fld>
            <a:endParaRPr lang="de-DE"/>
          </a:p>
        </p:txBody>
      </p:sp>
    </p:spTree>
    <p:extLst>
      <p:ext uri="{BB962C8B-B14F-4D97-AF65-F5344CB8AC3E}">
        <p14:creationId xmlns:p14="http://schemas.microsoft.com/office/powerpoint/2010/main" val="4628020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32</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875776" rtl="0" eaLnBrk="1" fontAlgn="auto" latinLnBrk="0" hangingPunct="1">
              <a:lnSpc>
                <a:spcPct val="100000"/>
              </a:lnSpc>
              <a:spcBef>
                <a:spcPts val="0"/>
              </a:spcBef>
              <a:spcAft>
                <a:spcPts val="0"/>
              </a:spcAft>
              <a:buClrTx/>
              <a:buSzTx/>
              <a:buFontTx/>
              <a:buNone/>
              <a:tabLst/>
              <a:defRPr/>
            </a:pPr>
            <a:r>
              <a:rPr lang="de-DE" sz="900" baseline="0" dirty="0" smtClean="0">
                <a:latin typeface="Verdana" panose="020B0604030504040204" pitchFamily="34" charset="0"/>
                <a:ea typeface="Verdana" panose="020B0604030504040204" pitchFamily="34" charset="0"/>
                <a:cs typeface="Verdana" panose="020B0604030504040204" pitchFamily="34" charset="0"/>
              </a:rPr>
              <a:t>Hinweis zum Sucheinstieg: </a:t>
            </a:r>
            <a:r>
              <a:rPr lang="de-DE" sz="900" dirty="0" smtClean="0">
                <a:latin typeface="Verdana" panose="020B0604030504040204" pitchFamily="34" charset="0"/>
                <a:ea typeface="Verdana" panose="020B0604030504040204" pitchFamily="34" charset="0"/>
                <a:cs typeface="Verdana" panose="020B0604030504040204" pitchFamily="34" charset="0"/>
              </a:rPr>
              <a:t>Ist ein </a:t>
            </a:r>
            <a:r>
              <a:rPr lang="de-DE" sz="900" u="sng" dirty="0" smtClean="0">
                <a:latin typeface="Verdana" panose="020B0604030504040204" pitchFamily="34" charset="0"/>
                <a:ea typeface="Verdana" panose="020B0604030504040204" pitchFamily="34" charset="0"/>
                <a:cs typeface="Verdana" panose="020B0604030504040204" pitchFamily="34" charset="0"/>
              </a:rPr>
              <a:t>bevorzugter</a:t>
            </a:r>
            <a:r>
              <a:rPr lang="de-DE" sz="900" dirty="0" smtClean="0">
                <a:latin typeface="Verdana" panose="020B0604030504040204" pitchFamily="34" charset="0"/>
                <a:ea typeface="Verdana" panose="020B0604030504040204" pitchFamily="34" charset="0"/>
                <a:cs typeface="Verdana" panose="020B0604030504040204" pitchFamily="34" charset="0"/>
              </a:rPr>
              <a:t> Name identisch mit dem </a:t>
            </a:r>
            <a:r>
              <a:rPr lang="de-DE" sz="900" u="sng" dirty="0" smtClean="0">
                <a:latin typeface="Verdana" panose="020B0604030504040204" pitchFamily="34" charset="0"/>
                <a:ea typeface="Verdana" panose="020B0604030504040204" pitchFamily="34" charset="0"/>
                <a:cs typeface="Verdana" panose="020B0604030504040204" pitchFamily="34" charset="0"/>
              </a:rPr>
              <a:t>abweichenden</a:t>
            </a:r>
            <a:r>
              <a:rPr lang="de-DE" sz="900" dirty="0" smtClean="0">
                <a:latin typeface="Verdana" panose="020B0604030504040204" pitchFamily="34" charset="0"/>
                <a:ea typeface="Verdana" panose="020B0604030504040204" pitchFamily="34" charset="0"/>
                <a:cs typeface="Verdana" panose="020B0604030504040204" pitchFamily="34" charset="0"/>
              </a:rPr>
              <a:t> Namen einer anderen Körperschaft, bekommt nur letzterer einen Zusatz. Sind abweichende Namen identisch mit anderen abweichenden Namen, wird empfohlen, alle durch einen Zusatz zu unterscheiden.</a:t>
            </a:r>
          </a:p>
          <a:p>
            <a:pPr defTabSz="875776">
              <a:defRPr/>
            </a:pP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Sie werden immer dann erfasst, wenn eine Körperschaft von einer anderen Körperschaft mit </a:t>
            </a:r>
            <a:r>
              <a:rPr lang="de-DE" sz="900" b="1" dirty="0" smtClean="0">
                <a:latin typeface="Verdana" panose="020B0604030504040204" pitchFamily="34" charset="0"/>
                <a:ea typeface="Verdana" panose="020B0604030504040204" pitchFamily="34" charset="0"/>
                <a:cs typeface="Verdana" panose="020B0604030504040204" pitchFamily="34" charset="0"/>
              </a:rPr>
              <a:t>demselben Namen </a:t>
            </a:r>
            <a:r>
              <a:rPr lang="de-DE" sz="900" dirty="0" smtClean="0">
                <a:latin typeface="Verdana" panose="020B0604030504040204" pitchFamily="34" charset="0"/>
                <a:ea typeface="Verdana" panose="020B0604030504040204" pitchFamily="34" charset="0"/>
                <a:cs typeface="Verdana" panose="020B0604030504040204" pitchFamily="34" charset="0"/>
              </a:rPr>
              <a:t>unterschieden werden muss. </a:t>
            </a:r>
          </a:p>
          <a:p>
            <a:r>
              <a:rPr lang="de-DE" sz="900" dirty="0" smtClean="0">
                <a:latin typeface="Verdana" panose="020B0604030504040204" pitchFamily="34" charset="0"/>
                <a:ea typeface="Verdana" panose="020B0604030504040204" pitchFamily="34" charset="0"/>
                <a:cs typeface="Verdana" panose="020B0604030504040204" pitchFamily="34" charset="0"/>
              </a:rPr>
              <a:t>In diesem Fall sind sie immer </a:t>
            </a:r>
            <a:r>
              <a:rPr lang="de-DE" sz="900" b="1" dirty="0" smtClean="0">
                <a:latin typeface="Verdana" panose="020B0604030504040204" pitchFamily="34" charset="0"/>
                <a:ea typeface="Verdana" panose="020B0604030504040204" pitchFamily="34" charset="0"/>
                <a:cs typeface="Verdana" panose="020B0604030504040204" pitchFamily="34" charset="0"/>
              </a:rPr>
              <a:t>Kernelement</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11.6</a:t>
            </a:r>
            <a:r>
              <a:rPr lang="de-DE" sz="900" dirty="0" smtClean="0">
                <a:latin typeface="Verdana" panose="020B0604030504040204" pitchFamily="34" charset="0"/>
                <a:ea typeface="Verdana" panose="020B0604030504040204" pitchFamily="34" charset="0"/>
                <a:cs typeface="Verdana" panose="020B0604030504040204" pitchFamily="34" charset="0"/>
              </a:rPr>
              <a:t> bezieht sich nur auf Konferenzen und ist deshalb hier nicht erwähnt.</a:t>
            </a:r>
          </a:p>
          <a:p>
            <a:r>
              <a:rPr lang="de-DE" sz="900" dirty="0" smtClean="0">
                <a:latin typeface="Verdana" panose="020B0604030504040204" pitchFamily="34" charset="0"/>
                <a:ea typeface="Verdana" panose="020B0604030504040204" pitchFamily="34" charset="0"/>
                <a:cs typeface="Verdana" panose="020B0604030504040204" pitchFamily="34" charset="0"/>
              </a:rPr>
              <a:t>Die in </a:t>
            </a:r>
            <a:r>
              <a:rPr lang="de-DE" sz="900" b="1" dirty="0" smtClean="0">
                <a:latin typeface="Verdana" panose="020B0604030504040204" pitchFamily="34" charset="0"/>
                <a:ea typeface="Verdana" panose="020B0604030504040204" pitchFamily="34" charset="0"/>
                <a:cs typeface="Verdana" panose="020B0604030504040204" pitchFamily="34" charset="0"/>
              </a:rPr>
              <a:t>RDA 11.8-11.12</a:t>
            </a:r>
            <a:r>
              <a:rPr lang="de-DE" sz="900" b="1" baseline="0" dirty="0" smtClean="0">
                <a:latin typeface="Verdana" panose="020B0604030504040204" pitchFamily="34" charset="0"/>
                <a:ea typeface="Verdana" panose="020B0604030504040204" pitchFamily="34" charset="0"/>
                <a:cs typeface="Verdana" panose="020B0604030504040204" pitchFamily="34" charset="0"/>
              </a:rPr>
              <a:t> </a:t>
            </a:r>
            <a:r>
              <a:rPr lang="de-DE" sz="900" baseline="0" dirty="0" smtClean="0">
                <a:latin typeface="Verdana" panose="020B0604030504040204" pitchFamily="34" charset="0"/>
                <a:ea typeface="Verdana" panose="020B0604030504040204" pitchFamily="34" charset="0"/>
                <a:cs typeface="Verdana" panose="020B0604030504040204" pitchFamily="34" charset="0"/>
              </a:rPr>
              <a:t>aufgeführten identifizierenden Merkmale sind nie Teil des normierten Sucheinstieg. Bis auf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11.12</a:t>
            </a:r>
            <a:r>
              <a:rPr lang="de-DE" sz="900" b="1"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sind sie optional. </a:t>
            </a:r>
          </a:p>
          <a:p>
            <a:r>
              <a:rPr lang="de-DE" sz="4000" dirty="0" smtClean="0"/>
              <a:t/>
            </a:r>
            <a:br>
              <a:rPr lang="de-DE" sz="4000" dirty="0" smtClean="0"/>
            </a:b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34</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Zu sonstigen identifizierenden Merkmalen zählen: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(Ort), das mit der Körperschaft in Verbindung steht (RDA 11.3) (s. ERL (zu 11.3.1.3 )):</a:t>
            </a:r>
          </a:p>
          <a:p>
            <a:pPr defTabSz="875776">
              <a:defRPr/>
            </a:pP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des Sitzes (RDA 11.3.3.1): das kann ein Land, eine Provinz oder eine Stadt sein, in dem/der die Körperschaft ihren Hauptsitz hat oder aktiv ist (s. ERL (zu 11.3.3)).</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Ändert sich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wird der jüngste Name als identifizierendes Merkmal verwendet. (RDA 11.3.3.4) </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Frühere Formen werden - möglichst mit Angabe der zeitlichen Gültigkeit - erfasst, wenn sie als wichtig erscheinen – z. B. für die Identifizierung. AWR (zu 11.3.3.4) und ERL (zu 11.3.3.4 )</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Wenn der Name einer in Verbindung stehenden Institution zur Identifizierung notwendig ist und daher angegeben wird (s. RDA 11.5), wird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zusätzlich erfasst (sofern ermittelbar). AWR (zu 11.3.2.3)</a:t>
            </a: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Nach RDA 11.3.1.3 müssen bestimmte Abkürzungen gemäß Anhang B.11 verwandt werden. Es gibt ein </a:t>
            </a:r>
            <a:r>
              <a:rPr lang="de-DE" sz="900" dirty="0" err="1" smtClean="0">
                <a:latin typeface="Verdana" panose="020B0604030504040204" pitchFamily="34" charset="0"/>
                <a:ea typeface="Verdana" panose="020B0604030504040204" pitchFamily="34" charset="0"/>
                <a:cs typeface="Verdana" panose="020B0604030504040204" pitchFamily="34" charset="0"/>
              </a:rPr>
              <a:t>Proposal</a:t>
            </a:r>
            <a:r>
              <a:rPr lang="de-DE" sz="900" dirty="0" smtClean="0">
                <a:latin typeface="Verdana" panose="020B0604030504040204" pitchFamily="34" charset="0"/>
                <a:ea typeface="Verdana" panose="020B0604030504040204" pitchFamily="34" charset="0"/>
                <a:cs typeface="Verdana" panose="020B0604030504040204" pitchFamily="34" charset="0"/>
              </a:rPr>
              <a:t> zu B.11, das vorschlägt, den Anhang entfallen zu lassen. Solange dies und die Frage, wie geografische Namen grundsätzlich gebildet werden sollen, nicht entschieden ist, wird nach den bekannten GND-Regeln verfahren, die in den AWRs, ERLs und Erfassungshilfen für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Geografika</a:t>
            </a:r>
            <a:r>
              <a:rPr lang="de-DE" sz="900" dirty="0" smtClean="0">
                <a:latin typeface="Verdana" panose="020B0604030504040204" pitchFamily="34" charset="0"/>
                <a:ea typeface="Verdana" panose="020B0604030504040204" pitchFamily="34" charset="0"/>
                <a:cs typeface="Verdana" panose="020B0604030504040204" pitchFamily="34" charset="0"/>
              </a:rPr>
              <a:t> eingearbeitet sind (vgl. ERL zu RDA 11.3.1.3).</a:t>
            </a: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35</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a:t>
            </a:r>
            <a:r>
              <a:rPr lang="de-DE" sz="900" dirty="0" smtClean="0">
                <a:latin typeface="Verdana" panose="020B0604030504040204" pitchFamily="34" charset="0"/>
                <a:ea typeface="Verdana" panose="020B0604030504040204" pitchFamily="34" charset="0"/>
                <a:cs typeface="Verdana" panose="020B0604030504040204" pitchFamily="34" charset="0"/>
              </a:rPr>
              <a:t>: “Metropolitan Museum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Art” ist nicht gleichnamig zu anderen Körperschaften; deshalb entfällt „New York, NY“ als identifizierendes Merkmal. Das ist bei der abweichenden Namensform nicht der Fall; sie erhält „New York, NY“ als identifizierendes Merkmal.</a:t>
            </a:r>
          </a:p>
          <a:p>
            <a:r>
              <a:rPr lang="de-DE" sz="900" dirty="0" smtClean="0">
                <a:latin typeface="Verdana" panose="020B0604030504040204" pitchFamily="34" charset="0"/>
                <a:ea typeface="Verdana" panose="020B0604030504040204" pitchFamily="34" charset="0"/>
                <a:cs typeface="Verdana" panose="020B0604030504040204" pitchFamily="34" charset="0"/>
              </a:rPr>
              <a:t>Zu sonstigen identifizierenden Merkmalen zählen: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(Ort), das mit der Körperschaft in Verbindung steht (RDA 11.3)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11.3.1.3 )</a:t>
            </a:r>
            <a:r>
              <a:rPr lang="de-DE" sz="900" dirty="0" smtClean="0">
                <a:latin typeface="Verdana" panose="020B0604030504040204" pitchFamily="34" charset="0"/>
                <a:ea typeface="Verdana" panose="020B0604030504040204" pitchFamily="34" charset="0"/>
                <a:cs typeface="Verdana" panose="020B0604030504040204" pitchFamily="34" charset="0"/>
              </a:rPr>
              <a:t>):</a:t>
            </a: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lvl="1" algn="l">
              <a:buFont typeface="Courier New" panose="02070309020205020404" pitchFamily="49" charset="0"/>
              <a:buChar char="o"/>
            </a:pP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des </a:t>
            </a:r>
            <a:r>
              <a:rPr lang="de-DE" sz="900" b="1" dirty="0" smtClean="0">
                <a:latin typeface="Verdana" panose="020B0604030504040204" pitchFamily="34" charset="0"/>
                <a:ea typeface="Verdana" panose="020B0604030504040204" pitchFamily="34" charset="0"/>
                <a:cs typeface="Verdana" panose="020B0604030504040204" pitchFamily="34" charset="0"/>
              </a:rPr>
              <a:t>Sitzes</a:t>
            </a:r>
            <a:r>
              <a:rPr lang="de-DE" sz="900" dirty="0" smtClean="0">
                <a:latin typeface="Verdana" panose="020B0604030504040204" pitchFamily="34" charset="0"/>
                <a:ea typeface="Verdana" panose="020B0604030504040204" pitchFamily="34" charset="0"/>
                <a:cs typeface="Verdana" panose="020B0604030504040204" pitchFamily="34" charset="0"/>
              </a:rPr>
              <a:t> (RDA 11.3.3.1): das kann ein Land, eine Provinz oder eine Stadt sein, in dem/der die Körperschaft ihren Hauptsitz hat oder aktiv ist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pPr lvl="1" algn="l">
              <a:buFont typeface="Courier New" panose="02070309020205020404" pitchFamily="49" charset="0"/>
              <a:buChar char="o"/>
            </a:pPr>
            <a:r>
              <a:rPr lang="de-DE" sz="900" dirty="0" smtClean="0">
                <a:latin typeface="Verdana" panose="020B0604030504040204" pitchFamily="34" charset="0"/>
                <a:ea typeface="Verdana" panose="020B0604030504040204" pitchFamily="34" charset="0"/>
                <a:cs typeface="Verdana" panose="020B0604030504040204" pitchFamily="34" charset="0"/>
              </a:rPr>
              <a:t>Ändert sich der </a:t>
            </a:r>
            <a:r>
              <a:rPr lang="de-DE" sz="900" b="1" dirty="0" smtClean="0">
                <a:latin typeface="Verdana" panose="020B0604030504040204" pitchFamily="34" charset="0"/>
                <a:ea typeface="Verdana" panose="020B0604030504040204" pitchFamily="34" charset="0"/>
                <a:cs typeface="Verdana" panose="020B0604030504040204" pitchFamily="34" charset="0"/>
              </a:rPr>
              <a:t>Name des </a:t>
            </a:r>
            <a:r>
              <a:rPr lang="de-DE" sz="900" b="1"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wird der </a:t>
            </a:r>
            <a:r>
              <a:rPr lang="de-DE" sz="900" b="1" dirty="0" smtClean="0">
                <a:latin typeface="Verdana" panose="020B0604030504040204" pitchFamily="34" charset="0"/>
                <a:ea typeface="Verdana" panose="020B0604030504040204" pitchFamily="34" charset="0"/>
                <a:cs typeface="Verdana" panose="020B0604030504040204" pitchFamily="34" charset="0"/>
              </a:rPr>
              <a:t>jüngste Name </a:t>
            </a:r>
            <a:r>
              <a:rPr lang="de-DE" sz="900" dirty="0" smtClean="0">
                <a:latin typeface="Verdana" panose="020B0604030504040204" pitchFamily="34" charset="0"/>
                <a:ea typeface="Verdana" panose="020B0604030504040204" pitchFamily="34" charset="0"/>
                <a:cs typeface="Verdana" panose="020B0604030504040204" pitchFamily="34" charset="0"/>
              </a:rPr>
              <a:t>als identifizierendes Merkmal verwendet. (RDA 11.3.3.4),</a:t>
            </a:r>
            <a:r>
              <a:rPr lang="de-DE" sz="900" baseline="0" dirty="0" smtClean="0">
                <a:latin typeface="Verdana" panose="020B0604030504040204" pitchFamily="34" charset="0"/>
                <a:ea typeface="Verdana" panose="020B0604030504040204" pitchFamily="34" charset="0"/>
                <a:cs typeface="Verdana" panose="020B0604030504040204" pitchFamily="34" charset="0"/>
              </a:rPr>
              <a:t> „Wenn sich der Name der lokalen Gebietskörperschaft oder der geografischen Örtlichkeit während der Existenz der Körperschaft ändert, erfassen Sie den jüngsten Namen, der während der Existenz der Körperschaft benutzt wird.“</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1" algn="l">
              <a:buFont typeface="Courier New" panose="02070309020205020404" pitchFamily="49" charset="0"/>
              <a:buChar char="o"/>
            </a:pPr>
            <a:r>
              <a:rPr lang="de-DE" sz="900" b="1" dirty="0" smtClean="0">
                <a:latin typeface="Verdana" panose="020B0604030504040204" pitchFamily="34" charset="0"/>
                <a:ea typeface="Verdana" panose="020B0604030504040204" pitchFamily="34" charset="0"/>
                <a:cs typeface="Verdana" panose="020B0604030504040204" pitchFamily="34" charset="0"/>
              </a:rPr>
              <a:t>Frühere Formen </a:t>
            </a:r>
            <a:r>
              <a:rPr lang="de-DE" sz="900" dirty="0" smtClean="0">
                <a:latin typeface="Verdana" panose="020B0604030504040204" pitchFamily="34" charset="0"/>
                <a:ea typeface="Verdana" panose="020B0604030504040204" pitchFamily="34" charset="0"/>
                <a:cs typeface="Verdana" panose="020B0604030504040204" pitchFamily="34" charset="0"/>
              </a:rPr>
              <a:t>werden - möglichst mit Angabe der zeitlichen Gültigkeit - erfasst, wenn sie als wichtig erscheinen – z. B. für die Identifizierung. </a:t>
            </a:r>
            <a:r>
              <a:rPr lang="de-DE" sz="900" u="sng" dirty="0" smtClean="0">
                <a:latin typeface="Verdana" panose="020B0604030504040204" pitchFamily="34" charset="0"/>
                <a:ea typeface="Verdana" panose="020B0604030504040204" pitchFamily="34" charset="0"/>
                <a:cs typeface="Verdana" panose="020B0604030504040204" pitchFamily="34" charset="0"/>
              </a:rPr>
              <a:t>AWR (zu 11.3.3.4)</a:t>
            </a:r>
            <a:r>
              <a:rPr lang="de-DE" sz="900" dirty="0" smtClean="0">
                <a:latin typeface="Verdana" panose="020B0604030504040204" pitchFamily="34" charset="0"/>
                <a:ea typeface="Verdana" panose="020B0604030504040204" pitchFamily="34" charset="0"/>
                <a:cs typeface="Verdana" panose="020B0604030504040204" pitchFamily="34" charset="0"/>
              </a:rPr>
              <a:t> und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11.3.3.4 )</a:t>
            </a:r>
          </a:p>
          <a:p>
            <a:pPr lvl="1" algn="l">
              <a:buFont typeface="Courier New" panose="02070309020205020404" pitchFamily="49" charset="0"/>
              <a:buChar char="o"/>
            </a:pPr>
            <a:r>
              <a:rPr lang="de-DE" sz="900" dirty="0" smtClean="0">
                <a:latin typeface="Verdana" panose="020B0604030504040204" pitchFamily="34" charset="0"/>
                <a:ea typeface="Verdana" panose="020B0604030504040204" pitchFamily="34" charset="0"/>
                <a:cs typeface="Verdana" panose="020B0604030504040204" pitchFamily="34" charset="0"/>
              </a:rPr>
              <a:t>Wenn der Name einer in Verbindung stehenden </a:t>
            </a:r>
            <a:r>
              <a:rPr lang="de-DE" sz="900" b="1" dirty="0" smtClean="0">
                <a:latin typeface="Verdana" panose="020B0604030504040204" pitchFamily="34" charset="0"/>
                <a:ea typeface="Verdana" panose="020B0604030504040204" pitchFamily="34" charset="0"/>
                <a:cs typeface="Verdana" panose="020B0604030504040204" pitchFamily="34" charset="0"/>
              </a:rPr>
              <a:t>Institution</a:t>
            </a:r>
            <a:r>
              <a:rPr lang="de-DE" sz="900" dirty="0" smtClean="0">
                <a:latin typeface="Verdana" panose="020B0604030504040204" pitchFamily="34" charset="0"/>
                <a:ea typeface="Verdana" panose="020B0604030504040204" pitchFamily="34" charset="0"/>
                <a:cs typeface="Verdana" panose="020B0604030504040204" pitchFamily="34" charset="0"/>
              </a:rPr>
              <a:t> zur Identifizierung notwendig ist und daher angegeben wird (s. RDA 11.5), wird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zusätzlich erfasst (sofern ermittelbar). </a:t>
            </a:r>
            <a:r>
              <a:rPr lang="de-DE" sz="900" u="sng" dirty="0" smtClean="0">
                <a:latin typeface="Verdana" panose="020B0604030504040204" pitchFamily="34" charset="0"/>
                <a:ea typeface="Verdana" panose="020B0604030504040204" pitchFamily="34" charset="0"/>
                <a:cs typeface="Verdana" panose="020B0604030504040204" pitchFamily="34" charset="0"/>
              </a:rPr>
              <a:t>AWR (zu 11.3.2.3)</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11.3.3.4 Optionale Ergänzung</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36</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37</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Es gibt noch eine gleichnamige Gesellschaft mit Gründungsdatum 1946 (s. Beispiel</a:t>
            </a:r>
            <a:r>
              <a:rPr lang="de-DE" sz="900" baseline="0" dirty="0" smtClean="0">
                <a:latin typeface="Verdana" panose="020B0604030504040204" pitchFamily="34" charset="0"/>
                <a:ea typeface="Verdana" panose="020B0604030504040204" pitchFamily="34" charset="0"/>
                <a:cs typeface="Verdana" panose="020B0604030504040204" pitchFamily="34" charset="0"/>
              </a:rPr>
              <a:t> in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11.13.1.5</a:t>
            </a:r>
            <a:r>
              <a:rPr lang="de-DE" sz="900" baseline="0"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4" name="Foliennummernplatzhalter 3"/>
          <p:cNvSpPr>
            <a:spLocks noGrp="1"/>
          </p:cNvSpPr>
          <p:nvPr>
            <p:ph type="sldNum" sz="quarter" idx="10"/>
          </p:nvPr>
        </p:nvSpPr>
        <p:spPr/>
        <p:txBody>
          <a:bodyPr/>
          <a:lstStyle/>
          <a:p>
            <a:fld id="{4659BA6D-A88A-4D5F-B44A-44D03FB6C521}" type="slidenum">
              <a:rPr lang="de-DE" smtClean="0"/>
              <a:pPr/>
              <a:t>38</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Sie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wird dann erfasst, wenn sie eine bessere Identifizierung der Körperschaft ermöglicht als das </a:t>
            </a:r>
            <a:r>
              <a:rPr lang="de-DE" sz="9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Geografikum</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bzw. das </a:t>
            </a:r>
            <a:r>
              <a:rPr lang="de-DE" sz="9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Geografikum</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nicht bekannt ist (s. a. AWR (zu RDA 11.3.2.3)) </a:t>
            </a:r>
          </a:p>
          <a:p>
            <a:pPr defTabSz="948641">
              <a:defRPr/>
            </a:pP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11.3.2.3</a:t>
            </a:r>
          </a:p>
          <a:p>
            <a:pPr defTabSz="948641">
              <a:defRPr/>
            </a:pPr>
            <a:r>
              <a:rPr lang="de-DE" sz="9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AWR:</a:t>
            </a:r>
          </a:p>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Wenn der Name einer in Verbindung stehenden</a:t>
            </a: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Institution zur Identifizierung notwendig ist und Sie ihn daher angeben, erfassen Sie den Namen des Ortes zusätzlich (sofern ermittelbar). </a:t>
            </a:r>
            <a:b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9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(eigentlich bezieht</a:t>
            </a:r>
            <a:r>
              <a:rPr lang="de-DE" sz="900"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sich RDA 11.3.2.3 nur auf Konferenzen; das Prinzip soll aber auch für Körperschaften gelten, siehe nächster Satz)</a:t>
            </a:r>
            <a:endParaRPr lang="de-DE" sz="900"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Nach</a:t>
            </a: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RDA sind identifizierende Merkmale nur Kernelement, wenn sie zur Herstellung von Eindeutigkeit für den Sucheinstieg notwendig sind.</a:t>
            </a:r>
          </a:p>
          <a:p>
            <a:pPr defTabSz="948641">
              <a:defRPr/>
            </a:pP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 erfassen eine in Verbindung stehende Institution als Zusatz für den normierten Sucheinstieg, wenn der Ort für die Herstellung von Eindeutigkeit keinen Nutzen bringen würde, aber wir erfassen den Ort grundsätzlich im Datensatz im Feld 551.</a:t>
            </a: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39</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48641" rtl="0" eaLnBrk="1" fontAlgn="auto" latinLnBrk="0" hangingPunct="1">
              <a:lnSpc>
                <a:spcPct val="100000"/>
              </a:lnSpc>
              <a:spcBef>
                <a:spcPts val="0"/>
              </a:spcBef>
              <a:spcAft>
                <a:spcPts val="0"/>
              </a:spcAft>
              <a:buClrTx/>
              <a:buSzTx/>
              <a:buFontTx/>
              <a:buNone/>
              <a:tabLst/>
              <a:defRPr/>
            </a:pPr>
            <a:r>
              <a:rPr lang="de-DE" sz="900" dirty="0" smtClean="0">
                <a:latin typeface="Verdana" panose="020B0604030504040204" pitchFamily="34" charset="0"/>
                <a:ea typeface="Verdana" panose="020B0604030504040204" pitchFamily="34" charset="0"/>
                <a:cs typeface="Verdana" panose="020B0604030504040204" pitchFamily="34" charset="0"/>
              </a:rPr>
              <a:t>Zum Beispiel: Es gibt mehrere „Pädagogische Arbeitsstellen“ unterschiedlicher Körperschaften in Frankfurt (</a:t>
            </a:r>
            <a:r>
              <a:rPr lang="de-DE" sz="900" b="1" dirty="0" smtClean="0">
                <a:latin typeface="Verdana" panose="020B0604030504040204" pitchFamily="34" charset="0"/>
                <a:ea typeface="Verdana" panose="020B0604030504040204" pitchFamily="34" charset="0"/>
                <a:cs typeface="Verdana" panose="020B0604030504040204" pitchFamily="34" charset="0"/>
              </a:rPr>
              <a:t>110</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Pädagogische </a:t>
            </a:r>
            <a:r>
              <a:rPr lang="de-DE" sz="90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Arbeitsstelle</a:t>
            </a:r>
            <a:r>
              <a:rPr lang="de-DE" sz="900" b="1"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a:t>
            </a:r>
            <a:r>
              <a:rPr lang="de-DE" sz="90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Hessischer</a:t>
            </a:r>
            <a:r>
              <a:rPr lang="de-DE" sz="9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Landesverband für Erwachsenenbildung).</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54736"/>
            <a:r>
              <a:rPr lang="en-US" sz="900" dirty="0" smtClean="0">
                <a:latin typeface="Verdana" panose="020B0604030504040204" pitchFamily="34" charset="0"/>
                <a:ea typeface="Verdana" panose="020B0604030504040204" pitchFamily="34" charset="0"/>
                <a:cs typeface="Verdana" panose="020B0604030504040204" pitchFamily="34" charset="0"/>
              </a:rPr>
              <a:t>I</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n Verbindung stehende Institution </a:t>
            </a:r>
          </a:p>
          <a:p>
            <a:pPr marL="54736"/>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 </a:t>
            </a:r>
            <a:r>
              <a:rPr lang="de-DE" sz="900" dirty="0" smtClean="0">
                <a:latin typeface="Verdana" panose="020B0604030504040204" pitchFamily="34" charset="0"/>
                <a:ea typeface="Verdana" panose="020B0604030504040204" pitchFamily="34" charset="0"/>
                <a:cs typeface="Verdana" panose="020B0604030504040204" pitchFamily="34" charset="0"/>
              </a:rPr>
              <a:t>Deutscher Volkshochschul-Verband</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en-US" sz="900" dirty="0" err="1" smtClean="0">
                <a:latin typeface="Verdana" panose="020B0604030504040204" pitchFamily="34" charset="0"/>
                <a:ea typeface="Verdana" panose="020B0604030504040204" pitchFamily="34" charset="0"/>
                <a:cs typeface="Verdana" panose="020B0604030504040204" pitchFamily="34" charset="0"/>
              </a:rPr>
              <a:t>zu</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de-DE" sz="900" b="1" dirty="0" smtClean="0">
                <a:latin typeface="Verdana" panose="020B0604030504040204" pitchFamily="34" charset="0"/>
                <a:ea typeface="Verdana" panose="020B0604030504040204" pitchFamily="34" charset="0"/>
                <a:cs typeface="Verdana" panose="020B0604030504040204" pitchFamily="34" charset="0"/>
              </a:rPr>
              <a:t>Pädagogische Arbeitsstelle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bevorzugte</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Namensform</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en-US" sz="900" dirty="0" smtClean="0">
                <a:latin typeface="Verdana" panose="020B0604030504040204" pitchFamily="34" charset="0"/>
                <a:ea typeface="Verdana" panose="020B0604030504040204" pitchFamily="34" charset="0"/>
                <a:cs typeface="Verdana" panose="020B0604030504040204" pitchFamily="34" charset="0"/>
              </a:rPr>
              <a:t>Aber der</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Sitz</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wird</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im</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Datensatz</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nach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unseren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Regeln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grundsätzlich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zusätzlich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erfasst</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sofern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ermittelbar</a:t>
            </a:r>
            <a:r>
              <a:rPr lang="en-US" sz="900" baseline="0" dirty="0" smtClean="0">
                <a:latin typeface="Verdana" panose="020B0604030504040204" pitchFamily="34" charset="0"/>
                <a:ea typeface="Verdana" panose="020B0604030504040204" pitchFamily="34" charset="0"/>
                <a:cs typeface="Verdana" panose="020B0604030504040204" pitchFamily="34" charset="0"/>
              </a:rPr>
              <a:t>.</a:t>
            </a:r>
            <a:endParaRPr lang="en-US"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40</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Zu „Art</a:t>
            </a:r>
            <a:r>
              <a:rPr lang="de-DE" sz="900" baseline="0" dirty="0" smtClean="0">
                <a:latin typeface="Verdana" panose="020B0604030504040204" pitchFamily="34" charset="0"/>
                <a:ea typeface="Verdana" panose="020B0604030504040204" pitchFamily="34" charset="0"/>
                <a:cs typeface="Verdana" panose="020B0604030504040204" pitchFamily="34" charset="0"/>
              </a:rPr>
              <a:t> der Gebietskörperschaft“: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EH-G-01</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EH-G-02</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EH-G-03</a:t>
            </a:r>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EH-K-06</a:t>
            </a:r>
          </a:p>
          <a:p>
            <a:endParaRPr lang="de-DE" sz="900" dirty="0" smtClean="0"/>
          </a:p>
          <a:p>
            <a:pPr marL="0" marR="0" indent="0" algn="l" defTabSz="948641" rtl="0" eaLnBrk="1" fontAlgn="auto" latinLnBrk="0" hangingPunct="1">
              <a:lnSpc>
                <a:spcPct val="100000"/>
              </a:lnSpc>
              <a:spcBef>
                <a:spcPts val="0"/>
              </a:spcBef>
              <a:spcAft>
                <a:spcPts val="0"/>
              </a:spcAft>
              <a:buClrTx/>
              <a:buSzTx/>
              <a:buFontTx/>
              <a:buNone/>
              <a:tabLst/>
              <a:defRPr/>
            </a:pPr>
            <a:endParaRPr lang="en-US"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41</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 1:</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Nur feste Vereinigungen gelten als Körperschaft, keine losen Verbindungen, z.B. Duette, Künstler, die nur zu bestimmten Gelegenheiten zusammen auftreten oder ausstellen. </a:t>
            </a:r>
          </a:p>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 2:</a:t>
            </a:r>
          </a:p>
          <a:p>
            <a:r>
              <a:rPr lang="de-DE" sz="900" b="0" dirty="0" smtClean="0">
                <a:latin typeface="Verdana" panose="020B0604030504040204" pitchFamily="34" charset="0"/>
                <a:ea typeface="Verdana" panose="020B0604030504040204" pitchFamily="34" charset="0"/>
                <a:cs typeface="Verdana" panose="020B0604030504040204" pitchFamily="34" charset="0"/>
              </a:rPr>
              <a:t>Wasser- und Raumfahrzeuge als geistiger Schöpfer (z. B. für Logbücher) werden als Körperschaften erfasst und bei </a:t>
            </a:r>
            <a:r>
              <a:rPr lang="de-DE" sz="900" b="0" dirty="0" err="1" smtClean="0">
                <a:latin typeface="Verdana" panose="020B0604030504040204" pitchFamily="34" charset="0"/>
                <a:ea typeface="Verdana" panose="020B0604030504040204" pitchFamily="34" charset="0"/>
                <a:cs typeface="Verdana" panose="020B0604030504040204" pitchFamily="34" charset="0"/>
              </a:rPr>
              <a:t>Homonymität</a:t>
            </a:r>
            <a:r>
              <a:rPr lang="de-DE" sz="900" b="0" dirty="0" smtClean="0">
                <a:latin typeface="Verdana" panose="020B0604030504040204" pitchFamily="34" charset="0"/>
                <a:ea typeface="Verdana" panose="020B0604030504040204" pitchFamily="34" charset="0"/>
                <a:cs typeface="Verdana" panose="020B0604030504040204" pitchFamily="34" charset="0"/>
              </a:rPr>
              <a:t> mit dem Zusatz „Körperschaft“ von dem Sachschlagwort für das Fahrzeug unterschieden.</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Zur Erfassung vgl. EH-K-18.</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Programme und Projekte werden nur dann als Körperschaften erfasst, wenn sie im Sinne der FRBR als Entitäten der Gruppe 2 handeln können. Typische Indizien dafür sind eine feste Organisationsstruktur (z. B. mit Mitarbeitern, Projektleitung, Sekretariat), eine klare Laufzeit, der Erhalt oder das Verteilen von Fördergeldern.</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Sonstige, nur allgemein als Projekte bezeichnete Unternehmungen fallen nicht unter diese Definition. Auch Einzelausstellungen, die als "Projekt" bezeichnet werden, werden in der Formalerschließung nicht als Körperschaft erfasst. Zu Einzelausstellungen siehe ERL 3 zu 11.0 D-A-CH.</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Softwareprogramme der Sacherschließung bleiben weiterhin Sachbegriffe.</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5</a:t>
            </a:fld>
            <a:endParaRPr lang="de-DE"/>
          </a:p>
        </p:txBody>
      </p:sp>
    </p:spTree>
    <p:extLst>
      <p:ext uri="{BB962C8B-B14F-4D97-AF65-F5344CB8AC3E}">
        <p14:creationId xmlns:p14="http://schemas.microsoft.com/office/powerpoint/2010/main" val="23435545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Wenn Firma, Künstlervereinigung, Musikgruppe, Projekt und Veranstaltung</a:t>
            </a:r>
            <a:r>
              <a:rPr lang="de-DE" sz="900" baseline="0" dirty="0" smtClean="0">
                <a:latin typeface="Verdana" panose="020B0604030504040204" pitchFamily="34" charset="0"/>
                <a:ea typeface="Verdana" panose="020B0604030504040204" pitchFamily="34" charset="0"/>
                <a:cs typeface="Verdana" panose="020B0604030504040204" pitchFamily="34" charset="0"/>
              </a:rPr>
              <a:t> nicht verwendet werden kann, </a:t>
            </a:r>
            <a:r>
              <a:rPr lang="de-DE" sz="900" dirty="0" smtClean="0">
                <a:latin typeface="Verdana" panose="020B0604030504040204" pitchFamily="34" charset="0"/>
                <a:ea typeface="Verdana" panose="020B0604030504040204" pitchFamily="34" charset="0"/>
                <a:cs typeface="Verdana" panose="020B0604030504040204" pitchFamily="34" charset="0"/>
              </a:rPr>
              <a:t>wird „Körperschaft“ genommen.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Zur Unterscheidung gleichnamiger Körperschaften kann auch ein passender normierter Sachbegriff aus der GND verwendet werden, wenn obige Begriffe nicht ausreichen. Das sollte aber sehr zurückhaltend gehandhabt werden. </a:t>
            </a: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42</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r>
              <a:rPr lang="de-DE" sz="900" dirty="0" smtClean="0">
                <a:latin typeface="Verdana" panose="020B0604030504040204" pitchFamily="34" charset="0"/>
                <a:ea typeface="Verdana" panose="020B0604030504040204" pitchFamily="34" charset="0"/>
                <a:cs typeface="Verdana" panose="020B0604030504040204" pitchFamily="34" charset="0"/>
              </a:rPr>
              <a:t>Hinweis: Die Beispiele (identifizierendes Merkmal in runden Klammern) geben die Anzeigeform gemäß RDA wieder. Die runden Klammern werden NICHT mit erfasst!</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a:t>
            </a:r>
            <a:r>
              <a:rPr lang="de-DE" sz="900" b="0" baseline="0" dirty="0" smtClean="0">
                <a:latin typeface="Verdana" panose="020B0604030504040204" pitchFamily="34" charset="0"/>
                <a:ea typeface="Verdana" panose="020B0604030504040204" pitchFamily="34" charset="0"/>
                <a:cs typeface="Verdana" panose="020B0604030504040204" pitchFamily="34" charset="0"/>
              </a:rPr>
              <a:t> 4:</a:t>
            </a:r>
          </a:p>
          <a:p>
            <a:r>
              <a:rPr lang="de-DE" sz="900" dirty="0" smtClean="0">
                <a:latin typeface="Verdana" panose="020B0604030504040204" pitchFamily="34" charset="0"/>
                <a:ea typeface="Verdana" panose="020B0604030504040204" pitchFamily="34" charset="0"/>
                <a:cs typeface="Verdana" panose="020B0604030504040204" pitchFamily="34" charset="0"/>
              </a:rPr>
              <a:t>Virtuelle Körperschaften: </a:t>
            </a:r>
          </a:p>
          <a:p>
            <a:r>
              <a:rPr lang="de-DE" sz="900" dirty="0" smtClean="0">
                <a:latin typeface="Verdana" panose="020B0604030504040204" pitchFamily="34" charset="0"/>
                <a:ea typeface="Verdana" panose="020B0604030504040204" pitchFamily="34" charset="0"/>
                <a:cs typeface="Verdana" panose="020B0604030504040204" pitchFamily="34" charset="0"/>
              </a:rPr>
              <a:t>Eine virtuelle Körperschaft ist eine Körperschaft, die einen spezifischen Namen hat, als Einheit handelt oder handeln könnte und von ihrer Art her eine dazugehörende physisch existierende Einrichtung erwarten lässt, welche aber nicht existiert oder von der virtuellen Körperschaft nicht genutzt wird. Der spezifische Name kann einer Internetadresse entsprechen. </a:t>
            </a:r>
          </a:p>
          <a:p>
            <a:r>
              <a:rPr lang="de-DE" sz="900" dirty="0" smtClean="0">
                <a:latin typeface="Verdana" panose="020B0604030504040204" pitchFamily="34" charset="0"/>
                <a:ea typeface="Verdana" panose="020B0604030504040204" pitchFamily="34" charset="0"/>
                <a:cs typeface="Verdana" panose="020B0604030504040204" pitchFamily="34" charset="0"/>
              </a:rPr>
              <a:t>Da virtuelle Körperschaften die RDA-Definition von "Körperschaft" erfüllen, erfassen Sie sie als Körperschaften.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EH-K-01</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6</a:t>
            </a:fld>
            <a:endParaRPr lang="de-DE"/>
          </a:p>
        </p:txBody>
      </p:sp>
    </p:spTree>
    <p:extLst>
      <p:ext uri="{BB962C8B-B14F-4D97-AF65-F5344CB8AC3E}">
        <p14:creationId xmlns:p14="http://schemas.microsoft.com/office/powerpoint/2010/main" val="3717081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defRPr/>
            </a:pPr>
            <a:r>
              <a:rPr lang="de-DE" sz="900" b="0" dirty="0" smtClean="0">
                <a:latin typeface="Verdana" panose="020B0604030504040204" pitchFamily="34" charset="0"/>
                <a:ea typeface="Verdana" panose="020B0604030504040204" pitchFamily="34" charset="0"/>
                <a:cs typeface="Verdana" panose="020B0604030504040204" pitchFamily="34" charset="0"/>
              </a:rPr>
              <a:t>Aus der 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EH-K-03:</a:t>
            </a:r>
          </a:p>
          <a:p>
            <a:pPr marL="0" indent="0">
              <a:buNone/>
              <a:defRPr/>
            </a:pPr>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itchFamily="34" charset="0"/>
                <a:ea typeface="Verdana" pitchFamily="34" charset="0"/>
                <a:cs typeface="Verdana" pitchFamily="34" charset="0"/>
              </a:rPr>
              <a:t>Regelungen zur Wahl und Priorisierung von Informationsquellen stehen in RDA an verschiedenen Stellen. Informationsquellen für die Wahl des bevorzugten Namens für Körperschaften sind in </a:t>
            </a:r>
            <a:r>
              <a:rPr lang="de-DE" sz="900" b="1" dirty="0" smtClean="0">
                <a:latin typeface="Verdana" pitchFamily="34" charset="0"/>
                <a:ea typeface="Verdana" pitchFamily="34" charset="0"/>
                <a:cs typeface="Verdana" pitchFamily="34" charset="0"/>
              </a:rPr>
              <a:t>RDA 11.2.2.2 </a:t>
            </a:r>
            <a:r>
              <a:rPr lang="de-DE" sz="900" dirty="0" smtClean="0">
                <a:latin typeface="Verdana" pitchFamily="34" charset="0"/>
                <a:ea typeface="Verdana" pitchFamily="34" charset="0"/>
                <a:cs typeface="Verdana" pitchFamily="34" charset="0"/>
              </a:rPr>
              <a:t>aufgeführt. Von dort wird auch verwiesen auf die Regelungen zu Informationsquellen in </a:t>
            </a:r>
            <a:r>
              <a:rPr lang="de-DE" sz="900" b="1" dirty="0" smtClean="0">
                <a:latin typeface="Verdana" pitchFamily="34" charset="0"/>
                <a:ea typeface="Verdana" pitchFamily="34" charset="0"/>
                <a:cs typeface="Verdana" pitchFamily="34" charset="0"/>
              </a:rPr>
              <a:t>RDA 2.2.2</a:t>
            </a:r>
            <a:r>
              <a:rPr lang="de-DE" sz="900" dirty="0" smtClean="0">
                <a:latin typeface="Verdana" pitchFamily="34" charset="0"/>
                <a:ea typeface="Verdana" pitchFamily="34" charset="0"/>
                <a:cs typeface="Verdana" pitchFamily="34" charset="0"/>
              </a:rPr>
              <a:t>, die sich jedoch an sich auf Manifestationen beziehen. Für die </a:t>
            </a:r>
            <a:r>
              <a:rPr lang="de-DE" sz="900" dirty="0" err="1" smtClean="0">
                <a:latin typeface="Verdana" pitchFamily="34" charset="0"/>
                <a:ea typeface="Verdana" pitchFamily="34" charset="0"/>
                <a:cs typeface="Verdana" pitchFamily="34" charset="0"/>
              </a:rPr>
              <a:t>Formalerschließer</a:t>
            </a:r>
            <a:r>
              <a:rPr lang="de-DE" sz="900" dirty="0" smtClean="0">
                <a:latin typeface="Verdana" pitchFamily="34" charset="0"/>
                <a:ea typeface="Verdana" pitchFamily="34" charset="0"/>
                <a:cs typeface="Verdana" pitchFamily="34" charset="0"/>
              </a:rPr>
              <a:t> ist die vorliegende Manifestation aber die Grundlage für die Erfassung der Daten.</a:t>
            </a:r>
          </a:p>
          <a:p>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133588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900" dirty="0" smtClean="0">
                <a:latin typeface="Verdana" panose="020B0604030504040204" pitchFamily="34" charset="0"/>
                <a:ea typeface="Verdana" panose="020B0604030504040204" pitchFamily="34" charset="0"/>
                <a:cs typeface="Verdana" panose="020B0604030504040204" pitchFamily="34" charset="0"/>
              </a:rPr>
              <a:t>Für Ressourcen mit mehreren Seiten ist es im Normalfall nach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RDA 2.2.2.2 </a:t>
            </a:r>
            <a:r>
              <a:rPr lang="de-DE" altLang="de-DE" sz="900" dirty="0" smtClean="0">
                <a:latin typeface="Verdana" panose="020B0604030504040204" pitchFamily="34" charset="0"/>
                <a:ea typeface="Verdana" panose="020B0604030504040204" pitchFamily="34" charset="0"/>
                <a:cs typeface="Verdana" panose="020B0604030504040204" pitchFamily="34" charset="0"/>
              </a:rPr>
              <a:t>die Titelseite. </a:t>
            </a:r>
          </a:p>
          <a:p>
            <a:r>
              <a:rPr lang="de-DE" altLang="de-DE" sz="900" dirty="0" smtClean="0">
                <a:latin typeface="Verdana" panose="020B0604030504040204" pitchFamily="34" charset="0"/>
                <a:ea typeface="Verdana" panose="020B0604030504040204" pitchFamily="34" charset="0"/>
                <a:cs typeface="Verdana" panose="020B0604030504040204" pitchFamily="34" charset="0"/>
              </a:rPr>
              <a:t>Für eine Online-Ressource (Webseite) ist es nach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RDA</a:t>
            </a:r>
            <a:r>
              <a:rPr lang="de-DE" altLang="de-DE" sz="900" b="1" baseline="0" dirty="0" smtClean="0">
                <a:latin typeface="Verdana" panose="020B0604030504040204" pitchFamily="34" charset="0"/>
                <a:ea typeface="Verdana" panose="020B0604030504040204" pitchFamily="34" charset="0"/>
                <a:cs typeface="Verdana" panose="020B0604030504040204" pitchFamily="34" charset="0"/>
              </a:rPr>
              <a:t>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2.2.2.4.2 </a:t>
            </a:r>
            <a:r>
              <a:rPr lang="de-DE" altLang="de-DE" sz="900" dirty="0" smtClean="0">
                <a:latin typeface="Verdana" panose="020B0604030504040204" pitchFamily="34" charset="0"/>
                <a:ea typeface="Verdana" panose="020B0604030504040204" pitchFamily="34" charset="0"/>
                <a:cs typeface="Verdana" panose="020B0604030504040204" pitchFamily="34" charset="0"/>
              </a:rPr>
              <a:t>im Normalfall der Eingangsbildschirm. </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8</a:t>
            </a:fld>
            <a:endParaRPr lang="de-DE">
              <a:solidFill>
                <a:prstClr val="black"/>
              </a:solidFill>
            </a:endParaRPr>
          </a:p>
        </p:txBody>
      </p:sp>
    </p:spTree>
    <p:extLst>
      <p:ext uri="{BB962C8B-B14F-4D97-AF65-F5344CB8AC3E}">
        <p14:creationId xmlns:p14="http://schemas.microsoft.com/office/powerpoint/2010/main" val="1734312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11.2.1.1 </a:t>
            </a:r>
            <a:r>
              <a:rPr lang="de-DE" sz="900" b="0" baseline="0" dirty="0" smtClean="0">
                <a:latin typeface="Verdana" panose="020B0604030504040204" pitchFamily="34" charset="0"/>
                <a:ea typeface="Verdana" panose="020B0604030504040204" pitchFamily="34" charset="0"/>
                <a:cs typeface="Verdana" panose="020B0604030504040204" pitchFamily="34" charset="0"/>
              </a:rPr>
              <a:t>ERL:</a:t>
            </a:r>
          </a:p>
          <a:p>
            <a:r>
              <a:rPr lang="de-DE" sz="900" dirty="0" smtClean="0">
                <a:latin typeface="Verdana" panose="020B0604030504040204" pitchFamily="34" charset="0"/>
                <a:ea typeface="Verdana" panose="020B0604030504040204" pitchFamily="34" charset="0"/>
                <a:cs typeface="Verdana" panose="020B0604030504040204" pitchFamily="34" charset="0"/>
              </a:rPr>
              <a:t>Real existierende Körperschaften können eine Internetadresse als spezifischen Namen haben; erfassen Sie sie unter diesem. </a:t>
            </a:r>
          </a:p>
          <a:p>
            <a:r>
              <a:rPr lang="de-DE" sz="900" dirty="0" smtClean="0">
                <a:latin typeface="Verdana" panose="020B0604030504040204" pitchFamily="34" charset="0"/>
                <a:ea typeface="Verdana" panose="020B0604030504040204" pitchFamily="34" charset="0"/>
                <a:cs typeface="Verdana" panose="020B0604030504040204" pitchFamily="34" charset="0"/>
              </a:rPr>
              <a:t>Erfassungshilfe zu Namen allgemein s. </a:t>
            </a:r>
            <a:r>
              <a:rPr lang="de-DE" sz="900" b="1" dirty="0" smtClean="0">
                <a:latin typeface="Verdana" panose="020B0604030504040204" pitchFamily="34" charset="0"/>
                <a:ea typeface="Verdana" panose="020B0604030504040204" pitchFamily="34" charset="0"/>
                <a:cs typeface="Verdana" panose="020B0604030504040204" pitchFamily="34" charset="0"/>
              </a:rPr>
              <a:t>EH-K-01</a:t>
            </a:r>
            <a:r>
              <a:rPr lang="de-DE" sz="900" dirty="0" smtClean="0">
                <a:latin typeface="Verdana" panose="020B0604030504040204" pitchFamily="34" charset="0"/>
                <a:ea typeface="Verdana" panose="020B0604030504040204" pitchFamily="34" charset="0"/>
                <a:cs typeface="Verdana" panose="020B0604030504040204" pitchFamily="34" charset="0"/>
              </a:rPr>
              <a:t>.</a:t>
            </a:r>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10</a:t>
            </a:fld>
            <a:endParaRPr lang="de-DE"/>
          </a:p>
        </p:txBody>
      </p:sp>
    </p:spTree>
    <p:extLst>
      <p:ext uri="{BB962C8B-B14F-4D97-AF65-F5344CB8AC3E}">
        <p14:creationId xmlns:p14="http://schemas.microsoft.com/office/powerpoint/2010/main" val="3439278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Der bevorzugte Name der Körperschaft ist die Namensform, die als Grundlage für den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normierten</a:t>
            </a:r>
            <a:r>
              <a:rPr lang="de-DE" sz="900" dirty="0" smtClean="0">
                <a:latin typeface="Verdana" panose="020B0604030504040204" pitchFamily="34" charset="0"/>
                <a:ea typeface="Verdana" panose="020B0604030504040204" pitchFamily="34" charset="0"/>
                <a:cs typeface="Verdana" panose="020B0604030504040204" pitchFamily="34" charset="0"/>
              </a:rPr>
              <a:t> Sucheinstieg gewählt wird. </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Im Gegensatz zu RAK ist nicht zwingend der offizielle Name der bevorzugte Name, sondern der Name, unter dem die Körperschaft im Allgemeinen identifiziert wird (</a:t>
            </a:r>
            <a:r>
              <a:rPr lang="de-DE" sz="900" b="1" dirty="0" smtClean="0">
                <a:latin typeface="Verdana" panose="020B0604030504040204" pitchFamily="34" charset="0"/>
                <a:ea typeface="Verdana" panose="020B0604030504040204" pitchFamily="34" charset="0"/>
                <a:cs typeface="Verdana" panose="020B0604030504040204" pitchFamily="34" charset="0"/>
              </a:rPr>
              <a:t>RDA 11.2.2.3</a:t>
            </a:r>
            <a:r>
              <a:rPr lang="de-DE" sz="900" dirty="0" smtClean="0">
                <a:latin typeface="Verdana" panose="020B0604030504040204" pitchFamily="34" charset="0"/>
                <a:ea typeface="Verdana" panose="020B0604030504040204" pitchFamily="34" charset="0"/>
                <a:cs typeface="Verdana" panose="020B0604030504040204" pitchFamily="34" charset="0"/>
              </a:rPr>
              <a:t>). Deshalb gibt es in </a:t>
            </a:r>
            <a:r>
              <a:rPr lang="de-DE" sz="900" b="1" dirty="0" smtClean="0">
                <a:latin typeface="Verdana" panose="020B0604030504040204" pitchFamily="34" charset="0"/>
                <a:ea typeface="Verdana" panose="020B0604030504040204" pitchFamily="34" charset="0"/>
                <a:cs typeface="Verdana" panose="020B0604030504040204" pitchFamily="34" charset="0"/>
              </a:rPr>
              <a:t>RDA 11.2.2.5.4 </a:t>
            </a:r>
            <a:r>
              <a:rPr lang="de-DE" sz="900" dirty="0" smtClean="0">
                <a:latin typeface="Verdana" panose="020B0604030504040204" pitchFamily="34" charset="0"/>
                <a:ea typeface="Verdana" panose="020B0604030504040204" pitchFamily="34" charset="0"/>
                <a:cs typeface="Verdana" panose="020B0604030504040204" pitchFamily="34" charset="0"/>
              </a:rPr>
              <a:t>genaue Anweisungen zur Ermittlung des gebräuchlichen Namens.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s. dort</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Hinweis auf Allgemeine Richtlinien (</a:t>
            </a:r>
            <a:r>
              <a:rPr lang="de-DE" sz="900" b="1" dirty="0" smtClean="0">
                <a:latin typeface="Verdana" panose="020B0604030504040204" pitchFamily="34" charset="0"/>
                <a:ea typeface="Verdana" panose="020B0604030504040204" pitchFamily="34" charset="0"/>
                <a:cs typeface="Verdana" panose="020B0604030504040204" pitchFamily="34" charset="0"/>
              </a:rPr>
              <a:t>RDA 8.5</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a:t>
            </a:r>
            <a:r>
              <a:rPr lang="de-DE" sz="900" dirty="0" smtClean="0">
                <a:latin typeface="Verdana" panose="020B0604030504040204" pitchFamily="34" charset="0"/>
                <a:ea typeface="Verdana" panose="020B0604030504040204" pitchFamily="34" charset="0"/>
                <a:cs typeface="Verdana" panose="020B0604030504040204" pitchFamily="34" charset="0"/>
              </a:rPr>
              <a:t> siehe</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allgemeiner Teil Kapitel 8</a:t>
            </a:r>
          </a:p>
          <a:p>
            <a:pPr defTabSz="948641">
              <a:defRPr/>
            </a:pPr>
            <a:r>
              <a:rPr lang="de-DE" sz="900" b="1" dirty="0" smtClean="0">
                <a:latin typeface="Verdana" panose="020B0604030504040204" pitchFamily="34" charset="0"/>
                <a:ea typeface="Verdana" panose="020B0604030504040204" pitchFamily="34" charset="0"/>
                <a:cs typeface="Verdana" panose="020B0604030504040204" pitchFamily="34" charset="0"/>
              </a:rPr>
              <a:t>PICA</a:t>
            </a:r>
            <a:r>
              <a:rPr lang="de-DE" sz="900" dirty="0" smtClean="0">
                <a:latin typeface="Verdana" panose="020B0604030504040204" pitchFamily="34" charset="0"/>
                <a:ea typeface="Verdana" panose="020B0604030504040204" pitchFamily="34" charset="0"/>
                <a:cs typeface="Verdana" panose="020B0604030504040204" pitchFamily="34" charset="0"/>
              </a:rPr>
              <a:t>: Erfassung des bevorzugten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Namens in </a:t>
            </a:r>
            <a:r>
              <a:rPr lang="de-DE" sz="900" dirty="0" smtClean="0">
                <a:latin typeface="Verdana" panose="020B0604030504040204" pitchFamily="34" charset="0"/>
                <a:ea typeface="Verdana" panose="020B0604030504040204" pitchFamily="34" charset="0"/>
                <a:cs typeface="Verdana" panose="020B0604030504040204" pitchFamily="34" charset="0"/>
              </a:rPr>
              <a:t>Feld 110</a:t>
            </a: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11</a:t>
            </a:fld>
            <a:endParaRPr lang="de-DE"/>
          </a:p>
        </p:txBody>
      </p:sp>
    </p:spTree>
    <p:extLst>
      <p:ext uri="{BB962C8B-B14F-4D97-AF65-F5344CB8AC3E}">
        <p14:creationId xmlns:p14="http://schemas.microsoft.com/office/powerpoint/2010/main" val="2590716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solidFill>
                  <a:srgbClr val="4F81BD">
                    <a:lumMod val="75000"/>
                  </a:srgbClr>
                </a:solidFill>
              </a:rPr>
              <a:t>Auf der Grundlage der  Schulungsunterlagen der AG RDA  - Modul 4.03.02: Normdaten: Körperschaften| Stand: September 2017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8100392" y="6381328"/>
            <a:ext cx="586408"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solidFill>
                  <a:prstClr val="white">
                    <a:lumMod val="85000"/>
                  </a:prstClr>
                </a:solidFill>
              </a:rPr>
              <a:pPr/>
              <a:t>‹Nr.›</a:t>
            </a:fld>
            <a:endParaRPr lang="de-DE" dirty="0">
              <a:solidFill>
                <a:prstClr val="white">
                  <a:lumMod val="85000"/>
                </a:prstClr>
              </a:solidFill>
            </a:endParaRPr>
          </a:p>
        </p:txBody>
      </p:sp>
    </p:spTree>
    <p:extLst>
      <p:ext uri="{BB962C8B-B14F-4D97-AF65-F5344CB8AC3E}">
        <p14:creationId xmlns:p14="http://schemas.microsoft.com/office/powerpoint/2010/main" val="6758332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solidFill>
                  <a:srgbClr val="4F81BD">
                    <a:lumMod val="75000"/>
                  </a:srgbClr>
                </a:solidFill>
              </a:rPr>
              <a:t>Auf der Grundlage der  Schulungsunterlagen der AG RDA  - Modul 4.03.02: Normdaten: Körperschaften|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645245121"/>
      </p:ext>
    </p:extLst>
  </p:cSld>
  <p:clrMap bg1="lt1" tx1="dk1" bg2="lt2" tx2="dk2" accent1="accent1" accent2="accent2" accent3="accent3" accent4="accent4" accent5="accent5" accent6="accent6" hlink="hlink" folHlink="folHlink"/>
  <p:sldLayoutIdLst>
    <p:sldLayoutId id="214748372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11-de_rda11-1181.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access.rdatoolkit.org/nlgpschp11_nlgps11-221.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access.rdatoolkit.org/rdachp11-de_rda11-1235.html"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iki.dnb.de/download/attachments/90411359/EH-K-05.pdf" TargetMode="External"/><Relationship Id="rId3" Type="http://schemas.openxmlformats.org/officeDocument/2006/relationships/hyperlink" Target="http://access.rdatoolkit.org/rdachp11-de_rda11-1206.html" TargetMode="External"/><Relationship Id="rId7" Type="http://schemas.openxmlformats.org/officeDocument/2006/relationships/hyperlink" Target="http://access.rdatoolkit.org/nlgpschp11_nlgps11-290.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wiki.dnb.de/download/attachments/90411359/EH-K-04.pdf" TargetMode="External"/><Relationship Id="rId5" Type="http://schemas.openxmlformats.org/officeDocument/2006/relationships/hyperlink" Target="http://access.rdatoolkit.org/nlgpschp11_nlgps11-273.html" TargetMode="External"/><Relationship Id="rId4" Type="http://schemas.openxmlformats.org/officeDocument/2006/relationships/hyperlink" Target="http://access.rdatoolkit.org/rdachp11-de_rda11-1275.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access.rdatoolkit.org/rdachp11-de_rda11-3385.html" TargetMode="External"/><Relationship Id="rId4" Type="http://schemas.openxmlformats.org/officeDocument/2006/relationships/hyperlink" Target="http://access.rdatoolkit.org/rdachp11-de_rda11-1275.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s://wiki.dnb.de/download/attachments/90411359/EH-K-01.pdf" TargetMode="External"/><Relationship Id="rId5" Type="http://schemas.openxmlformats.org/officeDocument/2006/relationships/hyperlink" Target="http://access.rdatoolkit.org/document.php?id=nlgpschp11&amp;target=nlgps11-1556#nlgps11-1556" TargetMode="External"/><Relationship Id="rId4" Type="http://schemas.openxmlformats.org/officeDocument/2006/relationships/hyperlink" Target="http://access.rdatoolkit.org/rdachp11-de_rda11-1353.htm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access.rdatoolkit.org/nlgpschp11_nlgps11-337.html" TargetMode="External"/><Relationship Id="rId4" Type="http://schemas.openxmlformats.org/officeDocument/2006/relationships/hyperlink" Target="http://access.rdatoolkit.org/rdachp11-de_rda11-1365.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hyperlink" Target="http://access.rdatoolkit.org/rdachp11-de_rda11-1365.html" TargetMode="External"/><Relationship Id="rId5" Type="http://schemas.openxmlformats.org/officeDocument/2006/relationships/hyperlink" Target="http://access.rdatoolkit.org/nlgpschp11_nlgps11-350.html" TargetMode="External"/><Relationship Id="rId4" Type="http://schemas.openxmlformats.org/officeDocument/2006/relationships/hyperlink" Target="http://access.rdatoolkit.org/rdachp11-de_rda11-1401.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hyperlink" Target="http://access.rdatoolkit.org/rdachp11-de_rda11-1401.html"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access.rdatoolkit.org/nlgpschp11_nlgps11-364.html" TargetMode="External"/><Relationship Id="rId4" Type="http://schemas.openxmlformats.org/officeDocument/2006/relationships/hyperlink" Target="http://access.rdatoolkit.org/rdachp11-de_rda11-1445.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hyperlink" Target="http://access.rdatoolkit.org/rdachp11-de_rda11-1445.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7" Type="http://schemas.openxmlformats.org/officeDocument/2006/relationships/hyperlink" Target="https://wiki.dnb.de/download/attachments/90411359/EH-K-21.pdf"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http://access.rdatoolkit.org/nlgpschp11_nlgps11-442.html" TargetMode="Externa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http://access.rdatoolkit.org/rdachp11-de_rda11-1690.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access.rdatoolkit.org/rdachp8-de_rda8-999995.html" TargetMode="External"/><Relationship Id="rId4" Type="http://schemas.openxmlformats.org/officeDocument/2006/relationships/hyperlink" Target="http://access.rdatoolkit.org/rdachp11-de_rda11-1705.html"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access.rdatoolkit.org/rdachp11-de_rda11-1720.htm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http://access.rdatoolkit.org/rdachp11-de_rda11-1751.html"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7" Type="http://schemas.openxmlformats.org/officeDocument/2006/relationships/hyperlink" Target="https://wiki.dnb.de/download/attachments/106042227/AH-004.pdf"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hyperlink" Target="https://wiki.dnb.de/download/attachments/92443125/EH-A-09.pdf" TargetMode="External"/><Relationship Id="rId5" Type="http://schemas.openxmlformats.org/officeDocument/2006/relationships/hyperlink" Target="https://wiki.dnb.de/download/attachments/90411359/EH-K-02.pdf" TargetMode="External"/><Relationship Id="rId4" Type="http://schemas.openxmlformats.org/officeDocument/2006/relationships/hyperlink" Target="http://access.rdatoolkit.org/nlgpschp11_nlgps11-478.html"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access.rdatoolkit.org/rdachp11_rda11-3923.html" TargetMode="External"/><Relationship Id="rId3" Type="http://schemas.openxmlformats.org/officeDocument/2006/relationships/hyperlink" Target="http://access.rdatoolkit.org/rdachp11-de_rda11-1206.html" TargetMode="External"/><Relationship Id="rId7" Type="http://schemas.openxmlformats.org/officeDocument/2006/relationships/hyperlink" Target="http://access.rdatoolkit.org/rdachp11_rda11-3542.html"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hyperlink" Target="http://access.rdatoolkit.org/rdachp11_rda11-3485.html" TargetMode="External"/><Relationship Id="rId5" Type="http://schemas.openxmlformats.org/officeDocument/2006/relationships/hyperlink" Target="http://access.rdatoolkit.org/rdachp11_rda11-3406.html" TargetMode="External"/><Relationship Id="rId4" Type="http://schemas.openxmlformats.org/officeDocument/2006/relationships/hyperlink" Target="http://access.rdatoolkit.org/rdachp11-de_rda11-3385.html"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access.rdatoolkit.org/rdachp11-de_rda11-3385.html" TargetMode="External"/><Relationship Id="rId13" Type="http://schemas.openxmlformats.org/officeDocument/2006/relationships/hyperlink" Target="http://access.rdatoolkit.org/rdachp11-de_rda11-5158.html" TargetMode="External"/><Relationship Id="rId3" Type="http://schemas.openxmlformats.org/officeDocument/2006/relationships/hyperlink" Target="http://access.rdatoolkit.org/document.php?id=rdachp2-de&amp;target=rda2-2839#rda2-2839" TargetMode="External"/><Relationship Id="rId7" Type="http://schemas.openxmlformats.org/officeDocument/2006/relationships/hyperlink" Target="http://access.rdatoolkit.org/rdachp11-de_rda11-1206.html" TargetMode="External"/><Relationship Id="rId12" Type="http://schemas.openxmlformats.org/officeDocument/2006/relationships/hyperlink" Target="http://access.rdatoolkit.org/rdachp11-de_rda11-4725.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access.rdatoolkit.org/rdachp11-de_rda11-1181.html" TargetMode="External"/><Relationship Id="rId11" Type="http://schemas.openxmlformats.org/officeDocument/2006/relationships/hyperlink" Target="http://access.rdatoolkit.org/rdachp11-de_rda11-4670.html" TargetMode="External"/><Relationship Id="rId5" Type="http://schemas.openxmlformats.org/officeDocument/2006/relationships/hyperlink" Target="http://access.rdatoolkit.org/rdachp11-de_rda11-1156.html" TargetMode="External"/><Relationship Id="rId10" Type="http://schemas.openxmlformats.org/officeDocument/2006/relationships/hyperlink" Target="http://access.rdatoolkit.org/rdachp11-de_rda11-4501.html" TargetMode="External"/><Relationship Id="rId4" Type="http://schemas.openxmlformats.org/officeDocument/2006/relationships/hyperlink" Target="http://access.rdatoolkit.org/rdachp8-de_rda8-999995.html" TargetMode="External"/><Relationship Id="rId9" Type="http://schemas.openxmlformats.org/officeDocument/2006/relationships/hyperlink" Target="http://access.rdatoolkit.org/rdachp11-de_rda11-4145.html"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hyperlink" Target="http://access.rdatoolkit.org/rdachp11-de_rda11-3385.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hyperlink" Target="http://access.rdatoolkit.org/rdachp11-de_rda11-3385.html"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iki.dnb.de/download/attachments/90411359/Struktur_11.pdf"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access.rdatoolkit.org/rdachp11-de_rda11-5158.html"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hyperlink" Target="http://access.rdatoolkit.org/nlgpschp11_nlgps11-1470.html" TargetMode="External"/><Relationship Id="rId4" Type="http://schemas.openxmlformats.org/officeDocument/2006/relationships/hyperlink" Target="https://wiki.dnb.de/download/attachments/90411359/EH-K-06.pdf"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hyperlink" Target="http://access.rdatoolkit.org/rdachp11-de_rda11-4725.html" TargetMode="External"/><Relationship Id="rId5" Type="http://schemas.openxmlformats.org/officeDocument/2006/relationships/hyperlink" Target="http://access.rdatoolkit.org/rdachp11-de_rda11-4670.html" TargetMode="External"/><Relationship Id="rId4" Type="http://schemas.openxmlformats.org/officeDocument/2006/relationships/hyperlink" Target="http://access.rdatoolkit.org/rdachp11-de_rda11-4501.html"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access.rdatoolkit.org/nlgpschp11_nlgps11-1105.html" TargetMode="External"/><Relationship Id="rId3" Type="http://schemas.openxmlformats.org/officeDocument/2006/relationships/hyperlink" Target="http://access.rdatoolkit.org/rdachp11-de_rda11-4145.html" TargetMode="External"/><Relationship Id="rId7" Type="http://schemas.openxmlformats.org/officeDocument/2006/relationships/hyperlink" Target="http://access.rdatoolkit.org/nlgpschp11_nlgps11-1094.html"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hyperlink" Target="http://access.rdatoolkit.org/rdachp11-de_rda11-4483.html" TargetMode="External"/><Relationship Id="rId5" Type="http://schemas.openxmlformats.org/officeDocument/2006/relationships/hyperlink" Target="http://access.rdatoolkit.org/rdachp11-de_rda11-4263.html" TargetMode="External"/><Relationship Id="rId4" Type="http://schemas.openxmlformats.org/officeDocument/2006/relationships/hyperlink" Target="http://access.rdatoolkit.org/rdachp11-de_rda11-4159.html" TargetMode="External"/><Relationship Id="rId9" Type="http://schemas.openxmlformats.org/officeDocument/2006/relationships/hyperlink" Target="http://access.rdatoolkit.org/document.php?id=nlgpschp11&amp;target=nlgps11-1029#nlgps11-1029"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hyperlink" Target="http://access.rdatoolkit.org/rdachp11-de_rda11-4159.html"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access.rdatoolkit.org/rdachp11-de_rda11-4501.html"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access.rdatoolkit.org/rdachp11-de_rda11-4501.html" TargetMode="Externa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access.rdatoolkit.org/rdachp11-de_rda11-4670.html"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access.rdatoolkit.org/rdachp11-de_rda11-1156.html"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access.rdatoolkit.org/rdachp11-de_rda11-4670.html"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access.rdatoolkit.org/rdachp11-de_rda11-4725.html" TargetMode="External"/><Relationship Id="rId7" Type="http://schemas.openxmlformats.org/officeDocument/2006/relationships/hyperlink" Target="https://wiki.dnb.de/download/attachments/90411359/EH-K-06.pdf"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hyperlink" Target="http://access.rdatoolkit.org/rdachp11-de_rda11-4964.html" TargetMode="External"/><Relationship Id="rId5" Type="http://schemas.openxmlformats.org/officeDocument/2006/relationships/hyperlink" Target="http://access.rdatoolkit.org/rdachp11-de_rda11-4826.html" TargetMode="External"/><Relationship Id="rId4" Type="http://schemas.openxmlformats.org/officeDocument/2006/relationships/hyperlink" Target="http://access.rdatoolkit.org/rdachp11-de_rda11-4749.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access.rdatoolkit.org/rdachp11-de_rda11-4725.html" TargetMode="External"/><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hyperlink" Target="http://access.rdatoolkit.org/nlgpschp11_nlgps11-1240.html" TargetMode="External"/><Relationship Id="rId5" Type="http://schemas.openxmlformats.org/officeDocument/2006/relationships/hyperlink" Target="http://access.rdatoolkit.org/nlgpschp11_nlgps11-1176.html" TargetMode="External"/><Relationship Id="rId4" Type="http://schemas.openxmlformats.org/officeDocument/2006/relationships/hyperlink" Target="http://access.rdatoolkit.org/nlgpschp11_nlgps11-1148.html"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hyperlink" Target="http://access.rdatoolkit.org/rdachp11-de_rda11-4725.html" TargetMode="External"/><Relationship Id="rId5" Type="http://schemas.openxmlformats.org/officeDocument/2006/relationships/hyperlink" Target="http://access.rdatoolkit.org/rdachp11-de_rda11-4670.html" TargetMode="External"/><Relationship Id="rId4" Type="http://schemas.openxmlformats.org/officeDocument/2006/relationships/hyperlink" Target="http://access.rdatoolkit.org/rdachp11-de_rda11-4501.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access.rdatoolkit.org/nlgpschp11_nlgps11-192.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access.rdatoolkit.org/rdachp11-de_rda11-1198.html"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iki.dnb.de/download/attachments/90411359/EH-K-03.pdf" TargetMode="External"/><Relationship Id="rId5" Type="http://schemas.openxmlformats.org/officeDocument/2006/relationships/hyperlink" Target="http://access.rdatoolkit.org/rdachp2_rda2-2832.html" TargetMode="External"/><Relationship Id="rId4" Type="http://schemas.openxmlformats.org/officeDocument/2006/relationships/hyperlink" Target="http://access.rdatoolkit.org/rdachp11-de_rda11-1225.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access.rdatoolkit.org/rdachp2-de_rda2-2832.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access.rdatoolkit.org/document.php?id=rdachp2-de&amp;target=rda2-2763#rda2-2763"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iki.dnb.de/pages/viewpage.action?pageId=90412131" TargetMode="External"/><Relationship Id="rId2" Type="http://schemas.openxmlformats.org/officeDocument/2006/relationships/hyperlink" Target="http://access.rdatoolkit.org/nlgpschp11_nlgps11-245.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4062436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a:t>
            </a:r>
            <a:r>
              <a:rPr lang="de-DE" dirty="0"/>
              <a:t>) </a:t>
            </a:r>
            <a:endParaRPr lang="de-DE" dirty="0" smtClean="0"/>
          </a:p>
          <a:p>
            <a:pPr marL="0" indent="0">
              <a:buNone/>
            </a:pPr>
            <a:endParaRPr lang="de-DE" dirty="0"/>
          </a:p>
          <a:p>
            <a:pPr marL="0" indent="0">
              <a:buNone/>
            </a:pPr>
            <a:endParaRPr lang="de-DE" dirty="0" smtClean="0"/>
          </a:p>
          <a:p>
            <a:pPr marL="0" indent="0">
              <a:buNone/>
            </a:pPr>
            <a:r>
              <a:rPr lang="de-DE" sz="2000" dirty="0" smtClean="0"/>
              <a:t>Ein</a:t>
            </a:r>
            <a:r>
              <a:rPr lang="de-DE" sz="2000" b="1" dirty="0" smtClean="0"/>
              <a:t> Wort</a:t>
            </a:r>
            <a:r>
              <a:rPr lang="de-DE" sz="2000" dirty="0"/>
              <a:t>, </a:t>
            </a:r>
            <a:r>
              <a:rPr lang="de-DE" sz="2000" dirty="0" smtClean="0"/>
              <a:t>ein </a:t>
            </a:r>
            <a:r>
              <a:rPr lang="de-DE" sz="2000" b="1" dirty="0" smtClean="0"/>
              <a:t>Zeichen</a:t>
            </a:r>
            <a:r>
              <a:rPr lang="de-DE" sz="2000" dirty="0" smtClean="0"/>
              <a:t> </a:t>
            </a:r>
            <a:r>
              <a:rPr lang="de-DE" sz="2000" dirty="0"/>
              <a:t>oder </a:t>
            </a:r>
            <a:r>
              <a:rPr lang="de-DE" sz="2000" dirty="0" smtClean="0"/>
              <a:t>eine </a:t>
            </a:r>
            <a:r>
              <a:rPr lang="de-DE" sz="2000" b="1" dirty="0" smtClean="0"/>
              <a:t>Gruppe </a:t>
            </a:r>
            <a:r>
              <a:rPr lang="de-DE" sz="2000" b="1" dirty="0"/>
              <a:t>von Wörtern/Zeichen</a:t>
            </a:r>
            <a:r>
              <a:rPr lang="de-DE" sz="2000" dirty="0"/>
              <a:t>, unter </a:t>
            </a:r>
            <a:r>
              <a:rPr lang="de-DE" sz="2000" dirty="0" smtClean="0"/>
              <a:t>dem/der eine </a:t>
            </a:r>
            <a:r>
              <a:rPr lang="de-DE" sz="2000" dirty="0"/>
              <a:t>Körperschaft bekannt ist. (</a:t>
            </a:r>
            <a:r>
              <a:rPr lang="de-DE" sz="2000" b="1" dirty="0">
                <a:solidFill>
                  <a:schemeClr val="accent1">
                    <a:lumMod val="75000"/>
                  </a:schemeClr>
                </a:solidFill>
              </a:rPr>
              <a:t>RDA 11.2.1.1</a:t>
            </a:r>
            <a:r>
              <a:rPr lang="de-DE" sz="2000" dirty="0"/>
              <a:t>)</a:t>
            </a:r>
            <a:br>
              <a:rPr lang="de-DE" sz="2000" dirty="0"/>
            </a:br>
            <a:endParaRPr lang="de-DE" sz="2000" dirty="0"/>
          </a:p>
          <a:p>
            <a:pPr marL="0" indent="0">
              <a:buNone/>
            </a:pPr>
            <a:r>
              <a:rPr lang="de-DE" sz="2000" dirty="0" smtClean="0"/>
              <a:t>Das </a:t>
            </a:r>
            <a:r>
              <a:rPr lang="de-DE" sz="2000" dirty="0"/>
              <a:t>kann auch eine </a:t>
            </a:r>
            <a:r>
              <a:rPr lang="de-DE" sz="2000" b="1" dirty="0"/>
              <a:t>Internetadresse</a:t>
            </a:r>
            <a:r>
              <a:rPr lang="de-DE" sz="2000" dirty="0"/>
              <a:t> sein. </a:t>
            </a:r>
            <a:endParaRPr lang="de-DE" sz="2000" dirty="0" smtClean="0"/>
          </a:p>
          <a:p>
            <a:pPr marL="0" indent="0">
              <a:buNone/>
            </a:pPr>
            <a:endParaRPr lang="de-DE" sz="2000" dirty="0"/>
          </a:p>
          <a:p>
            <a:pPr marL="0" indent="0">
              <a:buNone/>
            </a:pPr>
            <a:r>
              <a:rPr lang="de-DE" sz="2000" u="sng" dirty="0">
                <a:solidFill>
                  <a:srgbClr val="0070C0"/>
                </a:solidFill>
                <a:hlinkClick r:id="rId4"/>
              </a:rPr>
              <a:t>ERL </a:t>
            </a:r>
            <a:r>
              <a:rPr lang="de-DE" sz="2000" u="sng" dirty="0" smtClean="0">
                <a:solidFill>
                  <a:srgbClr val="0070C0"/>
                </a:solidFill>
                <a:hlinkClick r:id="rId4"/>
              </a:rPr>
              <a:t>zu </a:t>
            </a:r>
            <a:r>
              <a:rPr lang="de-DE" sz="2000" b="1" u="sng" dirty="0">
                <a:solidFill>
                  <a:srgbClr val="0070C0"/>
                </a:solidFill>
                <a:hlinkClick r:id="rId4"/>
              </a:rPr>
              <a:t>RDA </a:t>
            </a:r>
            <a:r>
              <a:rPr lang="de-DE" sz="2000" b="1" u="sng" dirty="0" smtClean="0">
                <a:solidFill>
                  <a:srgbClr val="0070C0"/>
                </a:solidFill>
                <a:hlinkClick r:id="rId4"/>
              </a:rPr>
              <a:t>11.2.1.1</a:t>
            </a:r>
            <a:endParaRPr lang="de-DE" sz="2000" b="1" u="sng" dirty="0" smtClean="0">
              <a:solidFill>
                <a:srgbClr val="0070C0"/>
              </a:solidFill>
            </a:endParaRPr>
          </a:p>
          <a:p>
            <a:pPr marL="0" indent="0">
              <a:buNone/>
            </a:pPr>
            <a:r>
              <a:rPr lang="de-DE" sz="2000" dirty="0" smtClean="0"/>
              <a:t>Real existierende Körperschaften können eine Internetadresse als spezifischen Namen haben.</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Bevorzugter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Körperschaft (</a:t>
            </a:r>
            <a:r>
              <a:rPr lang="de-DE" b="1" dirty="0" smtClean="0">
                <a:solidFill>
                  <a:schemeClr val="accent1">
                    <a:lumMod val="75000"/>
                  </a:schemeClr>
                </a:solidFill>
              </a:rPr>
              <a:t>RDA</a:t>
            </a:r>
            <a:r>
              <a:rPr lang="de-DE" b="1" dirty="0" smtClean="0"/>
              <a:t> </a:t>
            </a:r>
            <a:r>
              <a:rPr lang="de-DE" b="1" dirty="0">
                <a:hlinkClick r:id="rId3"/>
              </a:rPr>
              <a:t>11.2.2</a:t>
            </a:r>
            <a:r>
              <a:rPr lang="de-DE" dirty="0" smtClean="0"/>
              <a:t>)</a:t>
            </a:r>
          </a:p>
          <a:p>
            <a:pPr marL="0" indent="0">
              <a:buNone/>
            </a:pPr>
            <a:endParaRPr lang="de-DE" dirty="0" smtClean="0"/>
          </a:p>
          <a:p>
            <a:pPr marL="0" indent="0">
              <a:buNone/>
            </a:pPr>
            <a:r>
              <a:rPr lang="de-DE" sz="2000" dirty="0"/>
              <a:t>= Kernelement</a:t>
            </a:r>
          </a:p>
          <a:p>
            <a:pPr marL="0" indent="0">
              <a:buNone/>
            </a:pPr>
            <a:endParaRPr lang="de-DE" sz="2000" dirty="0"/>
          </a:p>
          <a:p>
            <a:pPr marL="0" indent="0">
              <a:buNone/>
            </a:pPr>
            <a:r>
              <a:rPr lang="de-DE" sz="2000" dirty="0"/>
              <a:t>Namensform, die als Grundlage für den normierten Sucheinstieg gewählt wird. </a:t>
            </a:r>
            <a:br>
              <a:rPr lang="de-DE" sz="2000" dirty="0"/>
            </a:br>
            <a:endParaRPr lang="de-DE" sz="2000" dirty="0"/>
          </a:p>
          <a:p>
            <a:pPr marL="0" indent="0">
              <a:buNone/>
            </a:pPr>
            <a:r>
              <a:rPr lang="de-DE" sz="2000" dirty="0"/>
              <a:t/>
            </a:r>
            <a:br>
              <a:rPr lang="de-DE" sz="2000" dirty="0"/>
            </a:br>
            <a:r>
              <a:rPr lang="de-DE" sz="2000" dirty="0"/>
              <a:t>Name, unter dem eine Körperschaft im Allgemeinen identifiziert wird. (</a:t>
            </a:r>
            <a:r>
              <a:rPr lang="de-DE" sz="2000" b="1" dirty="0">
                <a:solidFill>
                  <a:schemeClr val="accent1">
                    <a:lumMod val="75000"/>
                  </a:schemeClr>
                </a:solidFill>
              </a:rPr>
              <a:t>RDA </a:t>
            </a:r>
            <a:r>
              <a:rPr lang="de-DE" sz="2000" b="1" dirty="0">
                <a:hlinkClick r:id="rId4"/>
              </a:rPr>
              <a:t>11.2.2.3</a:t>
            </a:r>
            <a:r>
              <a:rPr lang="de-DE" sz="2000" dirty="0" smtClean="0"/>
              <a:t>)</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Verschiedene Formen desselben Namens</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Verschiedene </a:t>
            </a:r>
            <a:r>
              <a:rPr lang="de-DE" dirty="0"/>
              <a:t>Formen desselben Namens </a:t>
            </a:r>
            <a:r>
              <a:rPr lang="de-DE" sz="2000" dirty="0"/>
              <a:t>(</a:t>
            </a:r>
            <a:r>
              <a:rPr lang="de-DE" sz="2000" b="1" dirty="0">
                <a:solidFill>
                  <a:schemeClr val="accent1">
                    <a:lumMod val="75000"/>
                  </a:schemeClr>
                </a:solidFill>
              </a:rPr>
              <a:t>RDA </a:t>
            </a:r>
            <a:r>
              <a:rPr lang="de-DE" sz="2000" b="1" dirty="0">
                <a:hlinkClick r:id="rId4"/>
              </a:rPr>
              <a:t>11.2.2.5</a:t>
            </a:r>
            <a:r>
              <a:rPr lang="de-DE" sz="2000" dirty="0" smtClean="0"/>
              <a:t>)</a:t>
            </a:r>
          </a:p>
          <a:p>
            <a:pPr marL="0" indent="0">
              <a:buNone/>
            </a:pPr>
            <a:r>
              <a:rPr lang="de-DE" sz="2000" dirty="0" smtClean="0"/>
              <a:t> </a:t>
            </a:r>
          </a:p>
          <a:p>
            <a:pPr marL="0" indent="0">
              <a:buNone/>
            </a:pPr>
            <a:r>
              <a:rPr lang="de-DE" sz="2000" dirty="0"/>
              <a:t>Es wird der Name gewählt, der in den bevorzugten Informationsquellen erscheint. In der Regel ist dies die </a:t>
            </a:r>
            <a:r>
              <a:rPr lang="de-DE" sz="2000" b="1" dirty="0"/>
              <a:t>Haupttitelseite</a:t>
            </a:r>
            <a:r>
              <a:rPr lang="de-DE" sz="2000" dirty="0"/>
              <a:t>.</a:t>
            </a:r>
            <a:br>
              <a:rPr lang="de-DE" sz="2000" dirty="0"/>
            </a:br>
            <a:endParaRPr lang="de-DE" sz="2000" dirty="0"/>
          </a:p>
          <a:p>
            <a:pPr marL="0" lvl="0" indent="0">
              <a:buNone/>
            </a:pPr>
            <a:r>
              <a:rPr lang="de-DE" sz="2000" dirty="0"/>
              <a:t>Bei </a:t>
            </a:r>
            <a:r>
              <a:rPr lang="de-DE" sz="2000" b="1" dirty="0"/>
              <a:t>unterschiedlichen</a:t>
            </a:r>
            <a:r>
              <a:rPr lang="de-DE" sz="2000" dirty="0"/>
              <a:t> </a:t>
            </a:r>
            <a:r>
              <a:rPr lang="de-DE" sz="2000" b="1" dirty="0"/>
              <a:t>Namen</a:t>
            </a:r>
            <a:r>
              <a:rPr lang="de-DE" sz="2000" dirty="0"/>
              <a:t> gilt folgende </a:t>
            </a:r>
            <a:r>
              <a:rPr lang="de-DE" sz="2000" b="1" dirty="0"/>
              <a:t>Reihenfolge</a:t>
            </a:r>
            <a:r>
              <a:rPr lang="de-DE" sz="2000" dirty="0"/>
              <a:t>:</a:t>
            </a:r>
          </a:p>
          <a:p>
            <a:r>
              <a:rPr lang="de-DE" sz="2000" dirty="0"/>
              <a:t>förmlich präsentierter Name </a:t>
            </a:r>
            <a:r>
              <a:rPr lang="de-DE" sz="2000" u="sng" dirty="0">
                <a:solidFill>
                  <a:srgbClr val="0070C0"/>
                </a:solidFill>
                <a:hlinkClick r:id="rId5"/>
              </a:rPr>
              <a:t>ERL 1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11.2.2.5</a:t>
            </a:r>
            <a:r>
              <a:rPr lang="de-DE" sz="2000" b="1" dirty="0" smtClean="0">
                <a:solidFill>
                  <a:srgbClr val="0070C0"/>
                </a:solidFill>
              </a:rPr>
              <a:t>  </a:t>
            </a:r>
          </a:p>
          <a:p>
            <a:pPr marL="0" indent="0">
              <a:buNone/>
            </a:pPr>
            <a:r>
              <a:rPr lang="de-DE" sz="2000" dirty="0">
                <a:solidFill>
                  <a:srgbClr val="0070C0"/>
                </a:solidFill>
              </a:rPr>
              <a:t> </a:t>
            </a:r>
            <a:r>
              <a:rPr lang="de-DE" sz="2000" dirty="0" smtClean="0">
                <a:solidFill>
                  <a:srgbClr val="0070C0"/>
                </a:solidFill>
              </a:rPr>
              <a:t>    							</a:t>
            </a:r>
            <a:r>
              <a:rPr lang="de-DE" sz="2000" dirty="0" smtClean="0"/>
              <a:t>vgl</a:t>
            </a:r>
            <a:r>
              <a:rPr lang="de-DE" sz="2000" dirty="0"/>
              <a:t>. </a:t>
            </a:r>
            <a:r>
              <a:rPr lang="de-DE" sz="2000" b="1" dirty="0" smtClean="0">
                <a:hlinkClick r:id="rId6"/>
              </a:rPr>
              <a:t>EH-K-04</a:t>
            </a:r>
            <a:endParaRPr lang="de-DE" sz="2000" b="1" dirty="0"/>
          </a:p>
          <a:p>
            <a:pPr lvl="0"/>
            <a:r>
              <a:rPr lang="de-DE" sz="2000" dirty="0"/>
              <a:t>die am häufigsten vorgefundene Form</a:t>
            </a:r>
          </a:p>
          <a:p>
            <a:pPr lvl="0"/>
            <a:r>
              <a:rPr lang="de-DE" sz="2000" dirty="0"/>
              <a:t>Kurzform </a:t>
            </a:r>
            <a:r>
              <a:rPr lang="de-DE" sz="2000" u="sng" dirty="0">
                <a:solidFill>
                  <a:srgbClr val="0070C0"/>
                </a:solidFill>
                <a:hlinkClick r:id="rId7"/>
              </a:rPr>
              <a:t>ERL 2 </a:t>
            </a:r>
            <a:r>
              <a:rPr lang="de-DE" sz="2000" u="sng" dirty="0" smtClean="0">
                <a:solidFill>
                  <a:srgbClr val="0070C0"/>
                </a:solidFill>
                <a:hlinkClick r:id="rId7"/>
              </a:rPr>
              <a:t>zu </a:t>
            </a:r>
            <a:r>
              <a:rPr lang="de-DE" sz="2000" b="1" u="sng" dirty="0">
                <a:solidFill>
                  <a:srgbClr val="0070C0"/>
                </a:solidFill>
                <a:hlinkClick r:id="rId7"/>
              </a:rPr>
              <a:t>RDA </a:t>
            </a:r>
            <a:r>
              <a:rPr lang="de-DE" sz="2000" b="1" u="sng" dirty="0" smtClean="0">
                <a:solidFill>
                  <a:srgbClr val="0070C0"/>
                </a:solidFill>
                <a:hlinkClick r:id="rId7"/>
              </a:rPr>
              <a:t>11.2.2.5</a:t>
            </a:r>
            <a:r>
              <a:rPr lang="de-DE" sz="2000" dirty="0" smtClean="0">
                <a:solidFill>
                  <a:srgbClr val="0070C0"/>
                </a:solidFill>
              </a:rPr>
              <a:t> 		</a:t>
            </a:r>
            <a:r>
              <a:rPr lang="de-DE" sz="2000" dirty="0" smtClean="0"/>
              <a:t>vgl</a:t>
            </a:r>
            <a:r>
              <a:rPr lang="de-DE" sz="2000" dirty="0"/>
              <a:t>. </a:t>
            </a:r>
            <a:r>
              <a:rPr lang="de-DE" sz="2000" b="1" dirty="0">
                <a:hlinkClick r:id="rId8"/>
              </a:rPr>
              <a:t>EH-K-05</a:t>
            </a:r>
            <a:r>
              <a:rPr lang="de-DE" sz="2000" dirty="0"/>
              <a:t/>
            </a:r>
            <a:br>
              <a:rPr lang="de-DE" sz="2000" dirty="0"/>
            </a:b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Förmlich präsentierter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Beispiel</a:t>
            </a:r>
            <a:r>
              <a:rPr lang="de-DE" dirty="0"/>
              <a:t>:</a:t>
            </a:r>
            <a:r>
              <a:rPr lang="de-DE" b="1" dirty="0"/>
              <a:t> </a:t>
            </a:r>
            <a:r>
              <a:rPr lang="de-DE" dirty="0"/>
              <a:t>Förmlich präsentierter </a:t>
            </a:r>
            <a:r>
              <a:rPr lang="de-DE" dirty="0" smtClean="0"/>
              <a:t>Name</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white">
                    <a:lumMod val="50000"/>
                  </a:prstClr>
                </a:solidFill>
              </a:rPr>
              <a:pPr/>
              <a:t>13</a:t>
            </a:fld>
            <a:endParaRPr lang="de-DE" dirty="0">
              <a:solidFill>
                <a:prstClr val="white">
                  <a:lumMod val="50000"/>
                </a:prstClr>
              </a:solidFill>
            </a:endParaRPr>
          </a:p>
        </p:txBody>
      </p:sp>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1318" y="1772816"/>
            <a:ext cx="7310974" cy="417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8479" y="3362032"/>
            <a:ext cx="2520280" cy="230217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10"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Bindestriche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Verschiedene </a:t>
            </a:r>
            <a:r>
              <a:rPr lang="de-DE" dirty="0"/>
              <a:t>Formen desselben </a:t>
            </a:r>
            <a:r>
              <a:rPr lang="de-DE" dirty="0" smtClean="0"/>
              <a:t>Namens</a:t>
            </a:r>
          </a:p>
          <a:p>
            <a:pPr marL="0" indent="0">
              <a:spcBef>
                <a:spcPts val="0"/>
              </a:spcBef>
              <a:buNone/>
            </a:pPr>
            <a:r>
              <a:rPr lang="de-DE" dirty="0" smtClean="0"/>
              <a:t>(</a:t>
            </a:r>
            <a:r>
              <a:rPr lang="de-DE" b="1" dirty="0">
                <a:solidFill>
                  <a:schemeClr val="accent1">
                    <a:lumMod val="75000"/>
                  </a:schemeClr>
                </a:solidFill>
              </a:rPr>
              <a:t>RDA</a:t>
            </a:r>
            <a:r>
              <a:rPr lang="de-DE" b="1" dirty="0"/>
              <a:t> </a:t>
            </a:r>
            <a:r>
              <a:rPr lang="de-DE" b="1" dirty="0">
                <a:hlinkClick r:id="rId4"/>
              </a:rPr>
              <a:t>11.2.2.5</a:t>
            </a:r>
            <a:r>
              <a:rPr lang="de-DE" dirty="0"/>
              <a:t>) </a:t>
            </a:r>
            <a:endParaRPr lang="de-DE" dirty="0" smtClean="0"/>
          </a:p>
          <a:p>
            <a:pPr marL="0" indent="0">
              <a:buNone/>
            </a:pPr>
            <a:endParaRPr lang="de-DE" sz="2000" dirty="0"/>
          </a:p>
          <a:p>
            <a:pPr marL="0" indent="0">
              <a:buNone/>
            </a:pPr>
            <a:r>
              <a:rPr lang="de-DE" sz="2000" dirty="0"/>
              <a:t>Sonstige Formen des Namens </a:t>
            </a:r>
          </a:p>
          <a:p>
            <a:pPr marL="0" indent="0">
              <a:buNone/>
            </a:pPr>
            <a:r>
              <a:rPr lang="de-DE" sz="2000" dirty="0">
                <a:sym typeface="Wingdings"/>
              </a:rPr>
              <a:t> </a:t>
            </a:r>
            <a:r>
              <a:rPr lang="de-DE" sz="2000" dirty="0"/>
              <a:t>abweichender Name (s. dazu </a:t>
            </a:r>
            <a:r>
              <a:rPr lang="de-DE" sz="2000" b="1" dirty="0">
                <a:solidFill>
                  <a:schemeClr val="accent1">
                    <a:lumMod val="75000"/>
                  </a:schemeClr>
                </a:solidFill>
              </a:rPr>
              <a:t>RDA</a:t>
            </a:r>
            <a:r>
              <a:rPr lang="de-DE" sz="2000" b="1" dirty="0"/>
              <a:t> </a:t>
            </a:r>
            <a:r>
              <a:rPr lang="de-DE" sz="2000" b="1" dirty="0">
                <a:hlinkClick r:id="rId5"/>
              </a:rPr>
              <a:t>11.2.3</a:t>
            </a:r>
            <a:r>
              <a:rPr lang="de-DE" sz="2000" dirty="0"/>
              <a:t>).</a:t>
            </a:r>
          </a:p>
          <a:p>
            <a:pPr marL="0" indent="0">
              <a:buNone/>
            </a:pPr>
            <a:endParaRPr lang="de-DE" sz="2000" i="1" dirty="0"/>
          </a:p>
          <a:p>
            <a:pPr marL="0" indent="0">
              <a:buNone/>
            </a:pPr>
            <a:r>
              <a:rPr lang="de-DE" sz="2000" i="1" dirty="0"/>
              <a:t>Hinweise</a:t>
            </a:r>
            <a:r>
              <a:rPr lang="de-DE" sz="2000" dirty="0"/>
              <a:t>: </a:t>
            </a:r>
          </a:p>
          <a:p>
            <a:r>
              <a:rPr lang="de-DE" sz="2000" dirty="0"/>
              <a:t>Fehlende Bindestriche bei Komposita nicht ergänzen</a:t>
            </a:r>
            <a:endParaRPr lang="de-DE" sz="2000" dirty="0">
              <a:sym typeface="Wingdings"/>
            </a:endParaRPr>
          </a:p>
          <a:p>
            <a:r>
              <a:rPr lang="de-DE" sz="2000" dirty="0"/>
              <a:t>Bindestrichform als abweichenden Namen erfassen</a:t>
            </a:r>
            <a:br>
              <a:rPr lang="de-DE" sz="2000" dirty="0"/>
            </a:br>
            <a:endParaRPr lang="de-DE" sz="2000" dirty="0"/>
          </a:p>
          <a:p>
            <a:pPr marL="0" indent="0">
              <a:buNone/>
            </a:pPr>
            <a:r>
              <a:rPr lang="de-DE" sz="1800" i="1" dirty="0"/>
              <a:t>Beispiel</a:t>
            </a:r>
            <a:r>
              <a:rPr lang="de-DE" sz="1800" i="1" dirty="0" smtClean="0"/>
              <a:t>:</a:t>
            </a:r>
            <a:r>
              <a:rPr lang="de-DE" sz="1800" i="1" dirty="0" smtClean="0">
                <a:solidFill>
                  <a:srgbClr val="00B050"/>
                </a:solidFill>
              </a:rPr>
              <a:t> </a:t>
            </a:r>
            <a:r>
              <a:rPr lang="de-DE" sz="1800" i="1" dirty="0">
                <a:solidFill>
                  <a:srgbClr val="00B050"/>
                </a:solidFill>
              </a:rPr>
              <a:t/>
            </a:r>
            <a:br>
              <a:rPr lang="de-DE" sz="1800" i="1" dirty="0">
                <a:solidFill>
                  <a:srgbClr val="00B050"/>
                </a:solidFill>
              </a:rPr>
            </a:br>
            <a:r>
              <a:rPr lang="de-DE" sz="1800" b="1" dirty="0">
                <a:solidFill>
                  <a:srgbClr val="7030A0"/>
                </a:solidFill>
              </a:rPr>
              <a:t>Carl Link Verlag</a:t>
            </a:r>
            <a:r>
              <a:rPr lang="de-DE" sz="1800" dirty="0">
                <a:solidFill>
                  <a:srgbClr val="00B050"/>
                </a:solidFill>
              </a:rPr>
              <a:t>		</a:t>
            </a:r>
            <a:r>
              <a:rPr lang="de-DE" sz="1800" dirty="0">
                <a:sym typeface="Wingdings"/>
              </a:rPr>
              <a:t> bevorzugte Namensform</a:t>
            </a:r>
            <a:r>
              <a:rPr lang="de-DE" sz="1800" dirty="0">
                <a:solidFill>
                  <a:srgbClr val="00B050"/>
                </a:solidFill>
              </a:rPr>
              <a:t/>
            </a:r>
            <a:br>
              <a:rPr lang="de-DE" sz="1800" dirty="0">
                <a:solidFill>
                  <a:srgbClr val="00B050"/>
                </a:solidFill>
              </a:rPr>
            </a:br>
            <a:r>
              <a:rPr lang="de-DE" sz="1800" dirty="0">
                <a:solidFill>
                  <a:srgbClr val="7030A0"/>
                </a:solidFill>
              </a:rPr>
              <a:t>Carl-Link-Verlag</a:t>
            </a:r>
            <a:r>
              <a:rPr lang="de-DE" sz="1800" dirty="0">
                <a:solidFill>
                  <a:srgbClr val="00B050"/>
                </a:solidFill>
              </a:rPr>
              <a:t> 	          </a:t>
            </a:r>
            <a:r>
              <a:rPr lang="de-DE" sz="1800" dirty="0" smtClean="0">
                <a:solidFill>
                  <a:srgbClr val="00B050"/>
                </a:solidFill>
              </a:rPr>
              <a:t> </a:t>
            </a:r>
            <a:r>
              <a:rPr lang="de-DE" sz="1800" dirty="0" smtClean="0">
                <a:sym typeface="Wingdings"/>
              </a:rPr>
              <a:t> </a:t>
            </a:r>
            <a:r>
              <a:rPr lang="de-DE" sz="1800" dirty="0"/>
              <a:t>abweichende </a:t>
            </a:r>
            <a:r>
              <a:rPr lang="de-DE" sz="1800" dirty="0" smtClean="0"/>
              <a:t>Namensform</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 Schreibweisen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a:t>)</a:t>
            </a:r>
          </a:p>
          <a:p>
            <a:pPr marL="0" indent="0">
              <a:spcBef>
                <a:spcPts val="0"/>
              </a:spcBef>
              <a:buNone/>
            </a:pPr>
            <a:r>
              <a:rPr lang="de-DE" dirty="0"/>
              <a:t>Abweichende Schreibweisen </a:t>
            </a:r>
            <a:r>
              <a:rPr lang="de-DE" dirty="0" smtClean="0"/>
              <a:t>(</a:t>
            </a:r>
            <a:r>
              <a:rPr lang="de-DE" b="1" dirty="0">
                <a:solidFill>
                  <a:schemeClr val="accent1">
                    <a:lumMod val="75000"/>
                  </a:schemeClr>
                </a:solidFill>
              </a:rPr>
              <a:t>RDA</a:t>
            </a:r>
            <a:r>
              <a:rPr lang="de-DE" b="1" dirty="0"/>
              <a:t> </a:t>
            </a:r>
            <a:r>
              <a:rPr lang="de-DE" b="1" dirty="0">
                <a:hlinkClick r:id="rId4"/>
              </a:rPr>
              <a:t>11.2.2.5.1</a:t>
            </a:r>
            <a:r>
              <a:rPr lang="de-DE" dirty="0"/>
              <a:t>)</a:t>
            </a:r>
            <a:r>
              <a:rPr lang="de-DE" sz="2000" dirty="0"/>
              <a:t/>
            </a:r>
            <a:br>
              <a:rPr lang="de-DE" sz="2000" dirty="0"/>
            </a:br>
            <a:r>
              <a:rPr lang="de-DE" sz="2000" dirty="0" smtClean="0"/>
              <a:t> </a:t>
            </a:r>
          </a:p>
          <a:p>
            <a:pPr marL="0" indent="0">
              <a:buNone/>
            </a:pPr>
            <a:endParaRPr lang="de-DE" sz="2000" dirty="0" smtClean="0"/>
          </a:p>
          <a:p>
            <a:pPr marL="0" indent="0">
              <a:buNone/>
            </a:pPr>
            <a:endParaRPr lang="de-DE" sz="2000" dirty="0"/>
          </a:p>
          <a:p>
            <a:pPr marL="0" indent="0">
              <a:buNone/>
            </a:pPr>
            <a:r>
              <a:rPr lang="de-DE" sz="2000" dirty="0"/>
              <a:t>Es wird die Schreibweise der </a:t>
            </a:r>
            <a:r>
              <a:rPr lang="de-DE" sz="2000" b="1" dirty="0" smtClean="0"/>
              <a:t>zuerst </a:t>
            </a:r>
            <a:r>
              <a:rPr lang="de-DE" sz="2000" b="1" dirty="0"/>
              <a:t>vorliegenden Ressource </a:t>
            </a:r>
            <a:r>
              <a:rPr lang="de-DE" sz="2000" dirty="0"/>
              <a:t>gewählt.</a:t>
            </a:r>
          </a:p>
          <a:p>
            <a:pPr marL="0" indent="0">
              <a:buNone/>
            </a:pPr>
            <a:endParaRPr lang="de-DE" sz="2000" dirty="0" smtClean="0"/>
          </a:p>
          <a:p>
            <a:pPr marL="0" indent="0">
              <a:buNone/>
            </a:pPr>
            <a:endParaRPr lang="de-DE" sz="2000" dirty="0"/>
          </a:p>
          <a:p>
            <a:pPr marL="0" indent="0">
              <a:buNone/>
            </a:pPr>
            <a:r>
              <a:rPr lang="de-DE" sz="2000" dirty="0"/>
              <a:t>Rechtschreibreform:  </a:t>
            </a:r>
            <a:r>
              <a:rPr lang="de-DE" sz="2000" dirty="0">
                <a:hlinkClick r:id="rId5"/>
              </a:rPr>
              <a:t>ERL zu </a:t>
            </a:r>
            <a:r>
              <a:rPr lang="de-DE" sz="2000" b="1" dirty="0">
                <a:hlinkClick r:id="rId5"/>
              </a:rPr>
              <a:t>11.2.2.5.1</a:t>
            </a:r>
            <a:r>
              <a:rPr lang="de-DE" sz="2000" dirty="0"/>
              <a:t>  (</a:t>
            </a:r>
            <a:r>
              <a:rPr lang="de-DE" sz="2000" b="1" dirty="0">
                <a:hlinkClick r:id="rId6"/>
              </a:rPr>
              <a:t>EH-K-01</a:t>
            </a:r>
            <a:r>
              <a:rPr lang="de-DE" sz="2000" dirty="0" smtClean="0"/>
              <a:t>)</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Mehrere Sprachformen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solidFill>
                  <a:schemeClr val="accent1">
                    <a:lumMod val="75000"/>
                  </a:schemeClr>
                </a:solidFill>
                <a:hlinkClick r:id="rId3"/>
              </a:rPr>
              <a:t>11.2.2</a:t>
            </a:r>
            <a:r>
              <a:rPr lang="de-DE" dirty="0"/>
              <a:t>)</a:t>
            </a:r>
          </a:p>
          <a:p>
            <a:pPr marL="0" indent="0">
              <a:spcBef>
                <a:spcPts val="0"/>
              </a:spcBef>
              <a:buNone/>
            </a:pPr>
            <a:r>
              <a:rPr lang="de-DE" dirty="0"/>
              <a:t>Mehrere Sprachformen (</a:t>
            </a:r>
            <a:r>
              <a:rPr lang="de-DE" b="1" dirty="0">
                <a:solidFill>
                  <a:schemeClr val="accent1">
                    <a:lumMod val="75000"/>
                  </a:schemeClr>
                </a:solidFill>
              </a:rPr>
              <a:t>RDA</a:t>
            </a:r>
            <a:r>
              <a:rPr lang="de-DE" b="1" dirty="0"/>
              <a:t> </a:t>
            </a:r>
            <a:r>
              <a:rPr lang="de-DE" b="1" dirty="0">
                <a:solidFill>
                  <a:schemeClr val="accent1">
                    <a:lumMod val="75000"/>
                  </a:schemeClr>
                </a:solidFill>
                <a:hlinkClick r:id="rId4"/>
              </a:rPr>
              <a:t>11.2.2.5.2</a:t>
            </a:r>
            <a:r>
              <a:rPr lang="de-DE" dirty="0"/>
              <a:t>)</a:t>
            </a:r>
            <a:r>
              <a:rPr lang="de-DE" sz="2000" dirty="0"/>
              <a:t/>
            </a:r>
            <a:br>
              <a:rPr lang="de-DE" sz="2000" dirty="0"/>
            </a:br>
            <a:r>
              <a:rPr lang="de-DE" sz="2000" dirty="0"/>
              <a:t/>
            </a:r>
            <a:br>
              <a:rPr lang="de-DE" sz="2000" dirty="0"/>
            </a:br>
            <a:endParaRPr lang="de-DE" sz="2000" dirty="0" smtClean="0"/>
          </a:p>
          <a:p>
            <a:pPr marL="0" indent="0">
              <a:buNone/>
            </a:pPr>
            <a:r>
              <a:rPr lang="de-DE" sz="2000" dirty="0"/>
              <a:t>Bei Namen in verschiedenen Sprachen</a:t>
            </a:r>
          </a:p>
          <a:p>
            <a:pPr lvl="1">
              <a:buFont typeface="Wingdings"/>
              <a:buChar char="è"/>
            </a:pPr>
            <a:r>
              <a:rPr lang="de-DE" dirty="0"/>
              <a:t>Form in der offiziellen Sprache der Körperschaft </a:t>
            </a:r>
            <a:br>
              <a:rPr lang="de-DE" dirty="0"/>
            </a:br>
            <a:r>
              <a:rPr lang="de-DE" u="sng" dirty="0">
                <a:solidFill>
                  <a:schemeClr val="accent1">
                    <a:lumMod val="75000"/>
                  </a:schemeClr>
                </a:solidFill>
              </a:rPr>
              <a:t>AWR </a:t>
            </a:r>
            <a:r>
              <a:rPr lang="de-DE" u="sng" dirty="0">
                <a:solidFill>
                  <a:schemeClr val="accent1">
                    <a:lumMod val="75000"/>
                  </a:schemeClr>
                </a:solidFill>
                <a:hlinkClick r:id="rId5"/>
              </a:rPr>
              <a:t>zu </a:t>
            </a:r>
            <a:r>
              <a:rPr lang="de-DE" b="1" u="sng" dirty="0">
                <a:solidFill>
                  <a:schemeClr val="accent1">
                    <a:lumMod val="75000"/>
                  </a:schemeClr>
                </a:solidFill>
                <a:hlinkClick r:id="rId5"/>
              </a:rPr>
              <a:t>RDA 11.2.2.5.2</a:t>
            </a:r>
            <a:r>
              <a:rPr lang="de-DE" b="1" u="sng" dirty="0">
                <a:solidFill>
                  <a:schemeClr val="accent1">
                    <a:lumMod val="75000"/>
                  </a:schemeClr>
                </a:solidFill>
              </a:rPr>
              <a:t> </a:t>
            </a:r>
          </a:p>
          <a:p>
            <a:pPr marL="0" indent="0">
              <a:buNone/>
            </a:pPr>
            <a:endParaRPr lang="de-DE" sz="2000" i="1" dirty="0">
              <a:solidFill>
                <a:srgbClr val="00B050"/>
              </a:solidFill>
            </a:endParaRPr>
          </a:p>
          <a:p>
            <a:pPr marL="0" indent="0">
              <a:buNone/>
            </a:pPr>
            <a:r>
              <a:rPr lang="de-DE" sz="1800" i="1" dirty="0"/>
              <a:t>Beispiel:</a:t>
            </a:r>
          </a:p>
          <a:p>
            <a:pPr marL="0" indent="0">
              <a:buNone/>
            </a:pPr>
            <a:r>
              <a:rPr lang="vi-VN" sz="1800" b="1" dirty="0">
                <a:solidFill>
                  <a:srgbClr val="7030A0"/>
                </a:solidFill>
              </a:rPr>
              <a:t>Comité français de la danse</a:t>
            </a:r>
            <a:r>
              <a:rPr lang="de-DE" sz="1800" b="1" dirty="0">
                <a:solidFill>
                  <a:srgbClr val="7030A0"/>
                </a:solidFill>
              </a:rPr>
              <a:t> </a:t>
            </a:r>
            <a:r>
              <a:rPr lang="de-DE" sz="1800" dirty="0">
                <a:sym typeface="Wingdings"/>
              </a:rPr>
              <a:t> bevorzugte Namensform</a:t>
            </a:r>
            <a:endParaRPr lang="vi-VN" sz="1800" dirty="0">
              <a:solidFill>
                <a:srgbClr val="00B050"/>
              </a:solidFill>
            </a:endParaRPr>
          </a:p>
          <a:p>
            <a:pPr marL="0" indent="0">
              <a:buNone/>
            </a:pPr>
            <a:r>
              <a:rPr lang="vi-VN" sz="1800" i="1" dirty="0"/>
              <a:t>nicht</a:t>
            </a:r>
            <a:r>
              <a:rPr lang="vi-VN" sz="1800" dirty="0"/>
              <a:t> </a:t>
            </a:r>
            <a:r>
              <a:rPr lang="vi-VN" sz="1800" dirty="0">
                <a:solidFill>
                  <a:srgbClr val="7030A0"/>
                </a:solidFill>
              </a:rPr>
              <a:t>French Committee of the Dance</a:t>
            </a:r>
            <a:endParaRPr lang="de-DE" sz="1800" dirty="0">
              <a:solidFill>
                <a:srgbClr val="7030A0"/>
              </a:solidFill>
            </a:endParaRPr>
          </a:p>
          <a:p>
            <a:pPr marL="0" indent="0">
              <a:buNone/>
            </a:pPr>
            <a:endParaRPr lang="de-DE" sz="2000" dirty="0">
              <a:solidFill>
                <a:srgbClr val="00B050"/>
              </a:solidFill>
            </a:endParaRPr>
          </a:p>
          <a:p>
            <a:pPr marL="0" indent="0">
              <a:buNone/>
            </a:pPr>
            <a:r>
              <a:rPr lang="de-DE" sz="2000" dirty="0"/>
              <a:t>Groß- und Kleinschreibung folgt </a:t>
            </a:r>
            <a:r>
              <a:rPr lang="de-DE" sz="2000" b="1" dirty="0"/>
              <a:t>RDA-Anhang A.40.2</a:t>
            </a:r>
            <a:r>
              <a:rPr lang="de-DE" sz="2000" dirty="0"/>
              <a:t>. d.h. den jeweiligen Festlegungen für die betreffenden </a:t>
            </a:r>
            <a:r>
              <a:rPr lang="de-DE" sz="2000" dirty="0" smtClean="0"/>
              <a:t>Sprachen. </a:t>
            </a:r>
            <a:endParaRPr lang="vi-VN"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Internationale Körperschaften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smtClean="0"/>
              <a:t>)</a:t>
            </a:r>
            <a:r>
              <a:rPr lang="de-DE" dirty="0"/>
              <a:t> Internationale Körperschaften </a:t>
            </a:r>
            <a:r>
              <a:rPr lang="de-DE" dirty="0" smtClean="0"/>
              <a:t>(</a:t>
            </a:r>
            <a:r>
              <a:rPr lang="de-DE" b="1" dirty="0">
                <a:solidFill>
                  <a:schemeClr val="accent1">
                    <a:lumMod val="75000"/>
                  </a:schemeClr>
                </a:solidFill>
              </a:rPr>
              <a:t>RDA</a:t>
            </a:r>
            <a:r>
              <a:rPr lang="de-DE" b="1" dirty="0"/>
              <a:t> </a:t>
            </a:r>
            <a:r>
              <a:rPr lang="de-DE" b="1" dirty="0">
                <a:hlinkClick r:id="rId4"/>
              </a:rPr>
              <a:t>11.2.2.5.3</a:t>
            </a:r>
            <a:r>
              <a:rPr lang="de-DE" dirty="0"/>
              <a:t>)</a:t>
            </a:r>
            <a:br>
              <a:rPr lang="de-DE" dirty="0"/>
            </a:br>
            <a:endParaRPr lang="de-DE" dirty="0"/>
          </a:p>
          <a:p>
            <a:pPr marL="0" indent="0">
              <a:buNone/>
            </a:pPr>
            <a:r>
              <a:rPr lang="de-DE" sz="2000" dirty="0"/>
              <a:t>Bei internationalen Körperschaften </a:t>
            </a:r>
          </a:p>
          <a:p>
            <a:pPr marL="0" indent="0">
              <a:buNone/>
            </a:pPr>
            <a:r>
              <a:rPr lang="de-DE" sz="2000" dirty="0">
                <a:sym typeface="Wingdings"/>
              </a:rPr>
              <a:t> </a:t>
            </a:r>
            <a:r>
              <a:rPr lang="de-DE" sz="2000" b="1" dirty="0"/>
              <a:t>deutsche </a:t>
            </a:r>
            <a:r>
              <a:rPr lang="de-DE" sz="2000" dirty="0"/>
              <a:t>Namensform oder </a:t>
            </a:r>
          </a:p>
          <a:p>
            <a:pPr marL="0" indent="0">
              <a:buNone/>
            </a:pPr>
            <a:r>
              <a:rPr lang="de-DE" sz="2000" dirty="0">
                <a:sym typeface="Wingdings"/>
              </a:rPr>
              <a:t> </a:t>
            </a:r>
            <a:r>
              <a:rPr lang="de-DE" sz="2000" b="1" dirty="0"/>
              <a:t>gebräuchliche Form </a:t>
            </a:r>
            <a:r>
              <a:rPr lang="de-DE" sz="2000" dirty="0"/>
              <a:t>innerhalb der </a:t>
            </a:r>
            <a:r>
              <a:rPr lang="de-DE" sz="2000" b="1" dirty="0"/>
              <a:t>deutschen</a:t>
            </a:r>
            <a:br>
              <a:rPr lang="de-DE" sz="2000" b="1" dirty="0"/>
            </a:br>
            <a:r>
              <a:rPr lang="de-DE" sz="2000" b="1" dirty="0"/>
              <a:t>    Sprache </a:t>
            </a:r>
          </a:p>
          <a:p>
            <a:pPr marL="0" indent="0">
              <a:buNone/>
            </a:pPr>
            <a:endParaRPr lang="de-DE" sz="2000" dirty="0"/>
          </a:p>
          <a:p>
            <a:pPr marL="0" indent="0">
              <a:buNone/>
            </a:pPr>
            <a:r>
              <a:rPr lang="de-DE" sz="2000" b="1" dirty="0"/>
              <a:t>Keine deutsche </a:t>
            </a:r>
            <a:r>
              <a:rPr lang="de-DE" sz="2000" dirty="0"/>
              <a:t>oder im </a:t>
            </a:r>
            <a:r>
              <a:rPr lang="de-DE" sz="2000" b="1" dirty="0"/>
              <a:t>Deutschen gebräuchliche Namensform </a:t>
            </a:r>
            <a:r>
              <a:rPr lang="de-DE" sz="2000" dirty="0"/>
              <a:t>ermittelbar (s. </a:t>
            </a:r>
            <a:r>
              <a:rPr lang="de-DE" sz="2000" u="sng" dirty="0">
                <a:solidFill>
                  <a:srgbClr val="0070C0"/>
                </a:solidFill>
                <a:hlinkClick r:id="rId5"/>
              </a:rPr>
              <a:t>ERL zu </a:t>
            </a:r>
            <a:r>
              <a:rPr lang="de-DE" sz="2000" b="1" u="sng" dirty="0">
                <a:solidFill>
                  <a:srgbClr val="0070C0"/>
                </a:solidFill>
                <a:hlinkClick r:id="rId5"/>
              </a:rPr>
              <a:t>RDA 11.2.2.5.3</a:t>
            </a:r>
            <a:r>
              <a:rPr lang="de-DE" sz="2000" dirty="0"/>
              <a:t>) </a:t>
            </a:r>
          </a:p>
          <a:p>
            <a:pPr>
              <a:buFont typeface="Wingdings"/>
              <a:buChar char="è"/>
            </a:pPr>
            <a:r>
              <a:rPr lang="de-DE" sz="2000" b="1" dirty="0"/>
              <a:t>offizielle Sprache der Körperschaft</a:t>
            </a:r>
          </a:p>
          <a:p>
            <a:pPr marL="0" indent="0">
              <a:buNone/>
            </a:pPr>
            <a:r>
              <a:rPr lang="de-DE" sz="2000" b="1" dirty="0"/>
              <a:t> </a:t>
            </a:r>
            <a:r>
              <a:rPr lang="de-DE" sz="2000" dirty="0"/>
              <a:t>(s. </a:t>
            </a:r>
            <a:r>
              <a:rPr lang="de-DE" sz="2000" b="1" dirty="0">
                <a:solidFill>
                  <a:schemeClr val="accent1">
                    <a:lumMod val="75000"/>
                  </a:schemeClr>
                </a:solidFill>
              </a:rPr>
              <a:t>RDA</a:t>
            </a:r>
            <a:r>
              <a:rPr lang="de-DE" sz="2000" b="1" dirty="0"/>
              <a:t> </a:t>
            </a:r>
            <a:r>
              <a:rPr lang="de-DE" sz="2000" b="1" dirty="0">
                <a:hlinkClick r:id="rId6"/>
              </a:rPr>
              <a:t>11.2.2.5.2</a:t>
            </a:r>
            <a:r>
              <a:rPr lang="de-DE" sz="2000" dirty="0" smtClean="0"/>
              <a:t>)</a:t>
            </a:r>
            <a:endParaRPr lang="de-DE" sz="2000" dirty="0"/>
          </a:p>
          <a:p>
            <a:pPr marL="0" indent="0">
              <a:buNone/>
            </a:pPr>
            <a:r>
              <a:rPr lang="de-DE" sz="2200" dirty="0"/>
              <a:t>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Internationale Körperschaften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a:t>) Internationale Körperschaften (</a:t>
            </a:r>
            <a:r>
              <a:rPr lang="de-DE" b="1" dirty="0">
                <a:solidFill>
                  <a:schemeClr val="accent1">
                    <a:lumMod val="75000"/>
                  </a:schemeClr>
                </a:solidFill>
              </a:rPr>
              <a:t>RDA </a:t>
            </a:r>
            <a:r>
              <a:rPr lang="de-DE" b="1" dirty="0">
                <a:hlinkClick r:id="rId4"/>
              </a:rPr>
              <a:t>11.2.2.5.3</a:t>
            </a:r>
            <a:r>
              <a:rPr lang="de-DE" dirty="0"/>
              <a:t>)</a:t>
            </a:r>
            <a:br>
              <a:rPr lang="de-DE" dirty="0"/>
            </a:br>
            <a:endParaRPr lang="de-DE" dirty="0" smtClean="0"/>
          </a:p>
          <a:p>
            <a:pPr marL="0" indent="0">
              <a:buNone/>
            </a:pPr>
            <a:endParaRPr lang="de-DE" dirty="0"/>
          </a:p>
          <a:p>
            <a:pPr marL="0" indent="0">
              <a:buNone/>
            </a:pPr>
            <a:r>
              <a:rPr lang="de-DE" sz="1800" i="1" dirty="0"/>
              <a:t>Beispiele</a:t>
            </a:r>
            <a:r>
              <a:rPr lang="de-DE" sz="1800" i="1" dirty="0" smtClean="0"/>
              <a:t>:</a:t>
            </a:r>
            <a:endParaRPr lang="de-DE" sz="1800" i="1" dirty="0"/>
          </a:p>
          <a:p>
            <a:pPr marL="0" indent="0">
              <a:buNone/>
            </a:pPr>
            <a:r>
              <a:rPr lang="de-DE" sz="1800" b="1" dirty="0" smtClean="0">
                <a:solidFill>
                  <a:srgbClr val="7030A0"/>
                </a:solidFill>
              </a:rPr>
              <a:t>Europarat</a:t>
            </a:r>
            <a:r>
              <a:rPr lang="de-DE" sz="1800" dirty="0" smtClean="0">
                <a:sym typeface="Wingdings"/>
              </a:rPr>
              <a:t> </a:t>
            </a:r>
            <a:r>
              <a:rPr lang="de-DE" sz="1800" dirty="0">
                <a:sym typeface="Wingdings"/>
              </a:rPr>
              <a:t> bevorzugte </a:t>
            </a:r>
            <a:r>
              <a:rPr lang="de-DE" sz="1800" dirty="0" smtClean="0">
                <a:sym typeface="Wingdings"/>
              </a:rPr>
              <a:t>Namensform </a:t>
            </a:r>
          </a:p>
          <a:p>
            <a:pPr marL="0" indent="0">
              <a:buNone/>
            </a:pPr>
            <a:r>
              <a:rPr lang="de-DE" sz="1800" dirty="0" smtClean="0"/>
              <a:t>nicht</a:t>
            </a:r>
            <a:r>
              <a:rPr lang="de-DE" sz="1800" b="1" dirty="0" smtClean="0">
                <a:solidFill>
                  <a:srgbClr val="00B050"/>
                </a:solidFill>
              </a:rPr>
              <a:t> </a:t>
            </a:r>
            <a:r>
              <a:rPr lang="de-DE" sz="1800" dirty="0">
                <a:solidFill>
                  <a:srgbClr val="7030A0"/>
                </a:solidFill>
              </a:rPr>
              <a:t>Council </a:t>
            </a:r>
            <a:r>
              <a:rPr lang="de-DE" sz="1800" dirty="0" err="1">
                <a:solidFill>
                  <a:srgbClr val="7030A0"/>
                </a:solidFill>
              </a:rPr>
              <a:t>of</a:t>
            </a:r>
            <a:r>
              <a:rPr lang="de-DE" sz="1800" dirty="0">
                <a:solidFill>
                  <a:srgbClr val="7030A0"/>
                </a:solidFill>
              </a:rPr>
              <a:t> </a:t>
            </a:r>
            <a:r>
              <a:rPr lang="de-DE" sz="1800" dirty="0" smtClean="0">
                <a:solidFill>
                  <a:srgbClr val="7030A0"/>
                </a:solidFill>
              </a:rPr>
              <a:t>Europe</a:t>
            </a:r>
          </a:p>
          <a:p>
            <a:pPr marL="0" indent="0">
              <a:buNone/>
            </a:pPr>
            <a:endParaRPr lang="de-DE" sz="1800" b="1" dirty="0">
              <a:solidFill>
                <a:srgbClr val="00B050"/>
              </a:solidFill>
            </a:endParaRPr>
          </a:p>
          <a:p>
            <a:pPr marL="0" indent="0">
              <a:buNone/>
            </a:pPr>
            <a:r>
              <a:rPr lang="de-DE" sz="1800" b="1" dirty="0" smtClean="0">
                <a:solidFill>
                  <a:srgbClr val="7030A0"/>
                </a:solidFill>
              </a:rPr>
              <a:t>NATO</a:t>
            </a:r>
            <a:r>
              <a:rPr lang="de-DE" sz="1800" b="1" dirty="0" smtClean="0">
                <a:solidFill>
                  <a:srgbClr val="00B050"/>
                </a:solidFill>
              </a:rPr>
              <a:t>  </a:t>
            </a:r>
            <a:r>
              <a:rPr lang="de-DE" sz="1800" dirty="0" smtClean="0">
                <a:sym typeface="Wingdings"/>
              </a:rPr>
              <a:t> </a:t>
            </a:r>
            <a:r>
              <a:rPr lang="de-DE" sz="1800" dirty="0">
                <a:sym typeface="Wingdings"/>
              </a:rPr>
              <a:t> </a:t>
            </a:r>
            <a:r>
              <a:rPr lang="de-DE" sz="1800" dirty="0"/>
              <a:t>bevorzugte </a:t>
            </a:r>
            <a:r>
              <a:rPr lang="de-DE" sz="1800" dirty="0" smtClean="0"/>
              <a:t>Namensform</a:t>
            </a:r>
          </a:p>
          <a:p>
            <a:pPr marL="0" indent="0">
              <a:buNone/>
            </a:pPr>
            <a:r>
              <a:rPr lang="de-DE" sz="1800" dirty="0" smtClean="0"/>
              <a:t>nicht</a:t>
            </a:r>
            <a:r>
              <a:rPr lang="de-DE" sz="1800" i="1" dirty="0" smtClean="0"/>
              <a:t> </a:t>
            </a:r>
            <a:r>
              <a:rPr lang="de-DE" sz="1800" dirty="0">
                <a:solidFill>
                  <a:srgbClr val="7030A0"/>
                </a:solidFill>
              </a:rPr>
              <a:t>North </a:t>
            </a:r>
            <a:r>
              <a:rPr lang="de-DE" sz="1800" dirty="0" err="1">
                <a:solidFill>
                  <a:srgbClr val="7030A0"/>
                </a:solidFill>
              </a:rPr>
              <a:t>Atlantic</a:t>
            </a:r>
            <a:r>
              <a:rPr lang="de-DE" sz="1800" dirty="0">
                <a:solidFill>
                  <a:srgbClr val="7030A0"/>
                </a:solidFill>
              </a:rPr>
              <a:t> Treaty </a:t>
            </a:r>
            <a:r>
              <a:rPr lang="de-DE" sz="1800" dirty="0" err="1">
                <a:solidFill>
                  <a:srgbClr val="7030A0"/>
                </a:solidFill>
              </a:rPr>
              <a:t>Organization</a:t>
            </a:r>
            <a:r>
              <a:rPr lang="de-DE" sz="1800" dirty="0">
                <a:solidFill>
                  <a:srgbClr val="7030A0"/>
                </a:solidFill>
              </a:rPr>
              <a:t> </a:t>
            </a:r>
          </a:p>
          <a:p>
            <a:pPr marL="914400" lvl="2" indent="0">
              <a:buNone/>
            </a:pP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Gebräuchlicher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smtClean="0"/>
              <a:t>)</a:t>
            </a:r>
          </a:p>
          <a:p>
            <a:pPr marL="0" indent="0">
              <a:spcBef>
                <a:spcPts val="0"/>
              </a:spcBef>
              <a:buNone/>
            </a:pPr>
            <a:r>
              <a:rPr lang="de-DE" dirty="0"/>
              <a:t>Gebräuchlicher Name (</a:t>
            </a:r>
            <a:r>
              <a:rPr lang="de-DE" b="1" dirty="0">
                <a:solidFill>
                  <a:schemeClr val="accent1">
                    <a:lumMod val="75000"/>
                  </a:schemeClr>
                </a:solidFill>
              </a:rPr>
              <a:t>RDA</a:t>
            </a:r>
            <a:r>
              <a:rPr lang="de-DE" b="1" dirty="0"/>
              <a:t> </a:t>
            </a:r>
            <a:r>
              <a:rPr lang="de-DE" b="1" dirty="0">
                <a:hlinkClick r:id="rId4"/>
              </a:rPr>
              <a:t>11.2.2.5.4</a:t>
            </a:r>
            <a:r>
              <a:rPr lang="de-DE" dirty="0"/>
              <a:t>)</a:t>
            </a:r>
            <a:r>
              <a:rPr lang="de-DE" sz="1800" dirty="0"/>
              <a:t/>
            </a:r>
            <a:br>
              <a:rPr lang="de-DE" sz="1800" dirty="0"/>
            </a:br>
            <a:endParaRPr lang="de-DE" sz="1800" dirty="0"/>
          </a:p>
          <a:p>
            <a:pPr marL="0" indent="0">
              <a:buNone/>
            </a:pPr>
            <a:r>
              <a:rPr lang="de-DE" sz="2000" dirty="0" smtClean="0"/>
              <a:t>Gebräuchliche </a:t>
            </a:r>
            <a:r>
              <a:rPr lang="de-DE" sz="2000" dirty="0"/>
              <a:t>Namensform in der </a:t>
            </a:r>
            <a:r>
              <a:rPr lang="de-DE" sz="2000" b="1" dirty="0"/>
              <a:t>Sprache der Körperschaft</a:t>
            </a:r>
          </a:p>
          <a:p>
            <a:pPr>
              <a:lnSpc>
                <a:spcPct val="150000"/>
              </a:lnSpc>
              <a:spcBef>
                <a:spcPts val="0"/>
              </a:spcBef>
              <a:buFont typeface="Wingdings"/>
              <a:buChar char="è"/>
            </a:pPr>
            <a:r>
              <a:rPr lang="de-DE" sz="2000" dirty="0"/>
              <a:t>bevorzugter Name </a:t>
            </a:r>
            <a:r>
              <a:rPr lang="de-DE" sz="2000" u="sng" dirty="0">
                <a:solidFill>
                  <a:srgbClr val="0070C0"/>
                </a:solidFill>
                <a:hlinkClick r:id="rId5"/>
              </a:rPr>
              <a:t>ERL 1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11.2.2.5.4</a:t>
            </a:r>
            <a:r>
              <a:rPr lang="de-DE" sz="2000" b="1" u="sng" dirty="0" smtClean="0">
                <a:solidFill>
                  <a:srgbClr val="0070C0"/>
                </a:solidFill>
              </a:rPr>
              <a:t> </a:t>
            </a:r>
            <a:r>
              <a:rPr lang="de-DE" sz="2000" dirty="0"/>
              <a:t/>
            </a:r>
            <a:br>
              <a:rPr lang="de-DE" sz="2000" dirty="0"/>
            </a:br>
            <a:endParaRPr lang="de-DE" sz="2000" dirty="0" smtClean="0"/>
          </a:p>
          <a:p>
            <a:pPr marL="0" indent="0">
              <a:lnSpc>
                <a:spcPct val="150000"/>
              </a:lnSpc>
              <a:spcBef>
                <a:spcPts val="0"/>
              </a:spcBef>
              <a:buNone/>
            </a:pPr>
            <a:r>
              <a:rPr lang="de-DE" sz="2000" i="1" dirty="0" smtClean="0"/>
              <a:t>Ausnahmen</a:t>
            </a:r>
            <a:r>
              <a:rPr lang="de-DE" sz="2000" i="1" dirty="0"/>
              <a:t>:</a:t>
            </a:r>
            <a:r>
              <a:rPr lang="de-DE" sz="2000" dirty="0"/>
              <a:t> </a:t>
            </a:r>
          </a:p>
          <a:p>
            <a:pPr>
              <a:lnSpc>
                <a:spcPct val="150000"/>
              </a:lnSpc>
              <a:spcBef>
                <a:spcPts val="0"/>
              </a:spcBef>
            </a:pPr>
            <a:r>
              <a:rPr lang="de-DE" sz="2000" dirty="0"/>
              <a:t>Körperschaften des Altertums </a:t>
            </a:r>
          </a:p>
          <a:p>
            <a:pPr>
              <a:lnSpc>
                <a:spcPct val="150000"/>
              </a:lnSpc>
              <a:spcBef>
                <a:spcPts val="0"/>
              </a:spcBef>
            </a:pPr>
            <a:r>
              <a:rPr lang="de-DE" sz="2000" dirty="0"/>
              <a:t>I</a:t>
            </a:r>
            <a:r>
              <a:rPr lang="de-DE" sz="2000" dirty="0" smtClean="0"/>
              <a:t>nternationale </a:t>
            </a:r>
            <a:r>
              <a:rPr lang="de-DE" sz="2000" dirty="0"/>
              <a:t>Körperschaften</a:t>
            </a:r>
          </a:p>
          <a:p>
            <a:pPr>
              <a:lnSpc>
                <a:spcPct val="150000"/>
              </a:lnSpc>
              <a:spcBef>
                <a:spcPts val="0"/>
              </a:spcBef>
            </a:pPr>
            <a:r>
              <a:rPr lang="de-DE" sz="2000" dirty="0"/>
              <a:t>Religiöse Körperschaften (siehe eigene Präsentation)</a:t>
            </a:r>
          </a:p>
          <a:p>
            <a:pPr>
              <a:lnSpc>
                <a:spcPct val="150000"/>
              </a:lnSpc>
              <a:spcBef>
                <a:spcPts val="0"/>
              </a:spcBef>
            </a:pPr>
            <a:r>
              <a:rPr lang="de-DE" sz="2000" dirty="0"/>
              <a:t>Gebietskörperschaften (siehe eigene Präsentation</a:t>
            </a:r>
            <a:r>
              <a:rPr lang="de-DE" sz="2000" dirty="0" smtClean="0"/>
              <a:t>)</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lvl="0" indent="0" algn="ctr">
              <a:spcBef>
                <a:spcPts val="0"/>
              </a:spcBef>
              <a:buNone/>
            </a:pPr>
            <a:endParaRPr lang="de-DE" dirty="0" smtClean="0">
              <a:solidFill>
                <a:srgbClr val="4F81BD">
                  <a:lumMod val="75000"/>
                </a:srgbClr>
              </a:solidFill>
              <a:ea typeface="Verdana" panose="020B0604030504040204" pitchFamily="34" charset="0"/>
              <a:cs typeface="Verdana" panose="020B0604030504040204" pitchFamily="34" charset="0"/>
            </a:endParaRPr>
          </a:p>
          <a:p>
            <a:pPr marL="0" lvl="0" indent="0" algn="ctr">
              <a:spcBef>
                <a:spcPts val="0"/>
              </a:spcBef>
              <a:buNone/>
            </a:pPr>
            <a:endParaRPr lang="de-DE" sz="2800" dirty="0" smtClean="0">
              <a:solidFill>
                <a:schemeClr val="accent1">
                  <a:lumMod val="75000"/>
                </a:schemeClr>
              </a:solidFill>
            </a:endParaRPr>
          </a:p>
          <a:p>
            <a:pPr marL="0" lvl="0" indent="0" algn="ctr">
              <a:spcBef>
                <a:spcPts val="0"/>
              </a:spcBef>
              <a:buNone/>
            </a:pPr>
            <a:r>
              <a:rPr lang="de-DE" sz="2800" dirty="0" smtClean="0">
                <a:solidFill>
                  <a:schemeClr val="accent1">
                    <a:lumMod val="75000"/>
                  </a:schemeClr>
                </a:solidFill>
              </a:rPr>
              <a:t>Körperschaften</a:t>
            </a:r>
            <a:r>
              <a:rPr lang="de-DE" sz="2800" dirty="0">
                <a:solidFill>
                  <a:schemeClr val="accent1">
                    <a:lumMod val="75000"/>
                  </a:schemeClr>
                </a:solidFill>
              </a:rPr>
              <a:t/>
            </a:r>
            <a:br>
              <a:rPr lang="de-DE" sz="2800" dirty="0">
                <a:solidFill>
                  <a:schemeClr val="accent1">
                    <a:lumMod val="75000"/>
                  </a:schemeClr>
                </a:solidFill>
              </a:rPr>
            </a:br>
            <a:r>
              <a:rPr lang="de-DE" sz="2800" dirty="0">
                <a:solidFill>
                  <a:schemeClr val="accent1">
                    <a:lumMod val="75000"/>
                  </a:schemeClr>
                </a:solidFill>
              </a:rPr>
              <a:t>allgemein</a:t>
            </a:r>
            <a:br>
              <a:rPr lang="de-DE" sz="2800" dirty="0">
                <a:solidFill>
                  <a:schemeClr val="accent1">
                    <a:lumMod val="75000"/>
                  </a:schemeClr>
                </a:solidFill>
              </a:rPr>
            </a:br>
            <a:r>
              <a:rPr lang="de-DE" sz="2800" dirty="0">
                <a:solidFill>
                  <a:schemeClr val="accent1">
                    <a:lumMod val="75000"/>
                  </a:schemeClr>
                </a:solidFill>
              </a:rPr>
              <a:t/>
            </a:r>
            <a:br>
              <a:rPr lang="de-DE" sz="2800" dirty="0">
                <a:solidFill>
                  <a:schemeClr val="accent1">
                    <a:lumMod val="75000"/>
                  </a:schemeClr>
                </a:solidFill>
              </a:rPr>
            </a:br>
            <a:r>
              <a:rPr lang="de-DE" sz="1800" dirty="0">
                <a:solidFill>
                  <a:srgbClr val="4F81BD">
                    <a:lumMod val="75000"/>
                  </a:srgbClr>
                </a:solidFill>
                <a:ea typeface="Verdana" panose="020B0604030504040204" pitchFamily="34" charset="0"/>
                <a:cs typeface="Verdana" panose="020B0604030504040204" pitchFamily="34" charset="0"/>
              </a:rPr>
              <a:t>Schulungsunterlagen der DNB </a:t>
            </a:r>
          </a:p>
          <a:p>
            <a:pPr marL="0" lvl="0" indent="0" algn="ctr">
              <a:spcBef>
                <a:spcPts val="0"/>
              </a:spcBef>
              <a:buNone/>
            </a:pPr>
            <a:r>
              <a:rPr lang="de-DE" sz="1800" dirty="0">
                <a:solidFill>
                  <a:srgbClr val="4F81BD">
                    <a:lumMod val="75000"/>
                  </a:srgbClr>
                </a:solidFill>
                <a:ea typeface="Verdana" panose="020B0604030504040204" pitchFamily="34" charset="0"/>
                <a:cs typeface="Verdana" panose="020B0604030504040204" pitchFamily="34" charset="0"/>
              </a:rPr>
              <a:t>auf der Grundlage von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Modul </a:t>
            </a:r>
            <a:r>
              <a:rPr lang="de-DE" sz="1800" dirty="0" smtClean="0">
                <a:solidFill>
                  <a:srgbClr val="4F81BD">
                    <a:lumMod val="75000"/>
                  </a:srgbClr>
                </a:solidFill>
                <a:ea typeface="Verdana" panose="020B0604030504040204" pitchFamily="34" charset="0"/>
                <a:cs typeface="Verdana" panose="020B0604030504040204" pitchFamily="34" charset="0"/>
              </a:rPr>
              <a:t>4: Normdaten</a:t>
            </a:r>
            <a:r>
              <a:rPr lang="de-DE" sz="1800" dirty="0">
                <a:solidFill>
                  <a:srgbClr val="4F81BD">
                    <a:lumMod val="75000"/>
                  </a:srgbClr>
                </a:solidFill>
                <a:ea typeface="Verdana" panose="020B0604030504040204" pitchFamily="34" charset="0"/>
                <a:cs typeface="Verdana" panose="020B0604030504040204" pitchFamily="34" charset="0"/>
              </a:rPr>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der offiziellen Schulungsunterlagen der AG </a:t>
            </a:r>
            <a:r>
              <a:rPr lang="de-DE" sz="1800" dirty="0" smtClean="0">
                <a:solidFill>
                  <a:srgbClr val="4F81BD">
                    <a:lumMod val="75000"/>
                  </a:srgbClr>
                </a:solidFill>
                <a:ea typeface="Verdana" panose="020B0604030504040204" pitchFamily="34" charset="0"/>
                <a:cs typeface="Verdana" panose="020B0604030504040204" pitchFamily="34" charset="0"/>
              </a:rPr>
              <a:t>RDA</a:t>
            </a:r>
            <a:endParaRPr lang="de-DE" sz="2000" dirty="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a:t>
            </a:fld>
            <a:endParaRPr lang="de-DE" dirty="0">
              <a:solidFill>
                <a:prstClr val="white">
                  <a:lumMod val="50000"/>
                </a:prstClr>
              </a:solidFill>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042212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Gebräuchlicher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a:t>Gebräuchlicher Name (</a:t>
            </a:r>
            <a:r>
              <a:rPr lang="de-DE" b="1" dirty="0">
                <a:solidFill>
                  <a:schemeClr val="accent1">
                    <a:lumMod val="75000"/>
                  </a:schemeClr>
                </a:solidFill>
              </a:rPr>
              <a:t>RDA</a:t>
            </a:r>
            <a:r>
              <a:rPr lang="de-DE" b="1" dirty="0"/>
              <a:t> </a:t>
            </a:r>
            <a:r>
              <a:rPr lang="de-DE" b="1" dirty="0">
                <a:hlinkClick r:id="rId4"/>
              </a:rPr>
              <a:t>11.2.2.5.4</a:t>
            </a:r>
            <a:r>
              <a:rPr lang="de-DE" dirty="0"/>
              <a:t>)</a:t>
            </a:r>
            <a:r>
              <a:rPr lang="de-DE" sz="1800" dirty="0"/>
              <a:t/>
            </a:r>
            <a:br>
              <a:rPr lang="de-DE" sz="1800" dirty="0"/>
            </a:br>
            <a:endParaRPr lang="de-DE" sz="1800" dirty="0" smtClean="0"/>
          </a:p>
          <a:p>
            <a:pPr marL="0" indent="0">
              <a:buNone/>
            </a:pPr>
            <a:r>
              <a:rPr lang="de-DE" sz="1800" i="1" dirty="0" smtClean="0"/>
              <a:t>Beispiel:</a:t>
            </a:r>
            <a:endParaRPr lang="de-DE" sz="1800" i="1" dirty="0"/>
          </a:p>
          <a:p>
            <a:pPr marL="0" indent="0">
              <a:buNone/>
            </a:pPr>
            <a:r>
              <a:rPr lang="es-ES" sz="1800" b="1" dirty="0" smtClean="0">
                <a:solidFill>
                  <a:srgbClr val="7030A0"/>
                </a:solidFill>
                <a:ea typeface="Verdana" pitchFamily="34" charset="0"/>
                <a:cs typeface="Verdana" pitchFamily="34" charset="0"/>
              </a:rPr>
              <a:t>Museo </a:t>
            </a:r>
            <a:r>
              <a:rPr lang="es-ES" sz="1800" b="1" dirty="0">
                <a:solidFill>
                  <a:srgbClr val="7030A0"/>
                </a:solidFill>
                <a:ea typeface="Verdana" pitchFamily="34" charset="0"/>
                <a:cs typeface="Verdana" pitchFamily="34" charset="0"/>
              </a:rPr>
              <a:t>del Prado </a:t>
            </a:r>
            <a:r>
              <a:rPr lang="de-DE" sz="1800" dirty="0">
                <a:ea typeface="Verdana" pitchFamily="34" charset="0"/>
                <a:cs typeface="Verdana" pitchFamily="34" charset="0"/>
                <a:sym typeface="Wingdings"/>
              </a:rPr>
              <a:t> bevorzugte Namensform</a:t>
            </a:r>
            <a:endParaRPr lang="es-ES" sz="1800" b="1" dirty="0">
              <a:solidFill>
                <a:srgbClr val="00B050"/>
              </a:solidFill>
              <a:ea typeface="Verdana" pitchFamily="34" charset="0"/>
              <a:cs typeface="Verdana" pitchFamily="34" charset="0"/>
            </a:endParaRPr>
          </a:p>
          <a:p>
            <a:pPr marL="0" indent="0">
              <a:buNone/>
            </a:pPr>
            <a:r>
              <a:rPr lang="es-ES" sz="1800" i="1" dirty="0">
                <a:ea typeface="Verdana" pitchFamily="34" charset="0"/>
                <a:cs typeface="Verdana" pitchFamily="34" charset="0"/>
              </a:rPr>
              <a:t>nicht</a:t>
            </a:r>
            <a:r>
              <a:rPr lang="es-ES" sz="1800" b="1" dirty="0">
                <a:solidFill>
                  <a:srgbClr val="00B050"/>
                </a:solidFill>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 Pintura y Escultura</a:t>
            </a:r>
          </a:p>
          <a:p>
            <a:pPr marL="0" indent="0">
              <a:buNone/>
            </a:pPr>
            <a:r>
              <a:rPr lang="es-ES" sz="1800" i="1" dirty="0">
                <a:ea typeface="Verdana" pitchFamily="34" charset="0"/>
                <a:cs typeface="Verdana" pitchFamily="34" charset="0"/>
              </a:rPr>
              <a:t>nicht</a:t>
            </a:r>
            <a:r>
              <a:rPr lang="es-ES" sz="1800" dirty="0">
                <a:solidFill>
                  <a:srgbClr val="00B050"/>
                </a:solidFill>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del Prado</a:t>
            </a:r>
          </a:p>
          <a:p>
            <a:pPr marL="0" indent="0">
              <a:buNone/>
            </a:pPr>
            <a:r>
              <a:rPr lang="es-ES" sz="1800" i="1" dirty="0">
                <a:ea typeface="Verdana" pitchFamily="34" charset="0"/>
                <a:cs typeface="Verdana" pitchFamily="34" charset="0"/>
              </a:rPr>
              <a:t>nicht</a:t>
            </a:r>
            <a:r>
              <a:rPr lang="es-ES" sz="1800" b="1" i="1" dirty="0">
                <a:solidFill>
                  <a:srgbClr val="00B050"/>
                </a:solidFill>
                <a:ea typeface="Verdana" pitchFamily="34" charset="0"/>
                <a:cs typeface="Verdana" pitchFamily="34" charset="0"/>
              </a:rPr>
              <a:t> </a:t>
            </a:r>
            <a:r>
              <a:rPr lang="es-ES" sz="1800" dirty="0">
                <a:solidFill>
                  <a:srgbClr val="7030A0"/>
                </a:solidFill>
                <a:ea typeface="Verdana" pitchFamily="34" charset="0"/>
                <a:cs typeface="Verdana" pitchFamily="34" charset="0"/>
              </a:rPr>
              <a:t>Real Museo de Pinturas y Esculturas</a:t>
            </a:r>
          </a:p>
          <a:p>
            <a:pPr marL="0" indent="0">
              <a:buNone/>
            </a:pPr>
            <a:endParaRPr lang="de-DE" sz="1800" b="1" dirty="0">
              <a:solidFill>
                <a:srgbClr val="00B050"/>
              </a:solidFill>
              <a:ea typeface="Verdana" pitchFamily="34" charset="0"/>
              <a:cs typeface="Verdana" pitchFamily="34" charset="0"/>
            </a:endParaRPr>
          </a:p>
          <a:p>
            <a:pPr marL="0" indent="0">
              <a:buNone/>
            </a:pPr>
            <a:r>
              <a:rPr lang="de-DE" sz="1800" b="1" dirty="0" smtClean="0">
                <a:ea typeface="Verdana" pitchFamily="34" charset="0"/>
                <a:cs typeface="Verdana" pitchFamily="34" charset="0"/>
              </a:rPr>
              <a:t>PICA</a:t>
            </a:r>
            <a:r>
              <a:rPr lang="de-DE" sz="1800" dirty="0" smtClean="0">
                <a:ea typeface="Verdana" pitchFamily="34" charset="0"/>
                <a:cs typeface="Verdana" pitchFamily="34" charset="0"/>
              </a:rPr>
              <a:t>:</a:t>
            </a:r>
            <a:endParaRPr lang="de-DE" sz="1800" dirty="0">
              <a:solidFill>
                <a:srgbClr val="00B050"/>
              </a:solidFill>
              <a:ea typeface="Verdana" pitchFamily="34" charset="0"/>
              <a:cs typeface="Verdana" pitchFamily="34" charset="0"/>
            </a:endParaRPr>
          </a:p>
          <a:p>
            <a:pPr marL="0" indent="0">
              <a:buNone/>
            </a:pPr>
            <a:r>
              <a:rPr lang="de-DE" sz="1800" b="1" dirty="0">
                <a:ea typeface="Verdana" pitchFamily="34" charset="0"/>
                <a:cs typeface="Verdana" pitchFamily="34" charset="0"/>
              </a:rPr>
              <a:t>110</a:t>
            </a:r>
            <a:r>
              <a:rPr lang="de-DE" sz="1800" dirty="0">
                <a:ea typeface="Verdana" pitchFamily="34" charset="0"/>
                <a:cs typeface="Verdana" pitchFamily="34" charset="0"/>
              </a:rPr>
              <a:t> </a:t>
            </a:r>
            <a:r>
              <a:rPr lang="de-DE" sz="1800" b="1" dirty="0" err="1">
                <a:solidFill>
                  <a:srgbClr val="7030A0"/>
                </a:solidFill>
                <a:ea typeface="Verdana" pitchFamily="34" charset="0"/>
                <a:cs typeface="Verdana" pitchFamily="34" charset="0"/>
              </a:rPr>
              <a:t>Museo</a:t>
            </a:r>
            <a:r>
              <a:rPr lang="de-DE" sz="1800" b="1" dirty="0">
                <a:solidFill>
                  <a:srgbClr val="7030A0"/>
                </a:solidFill>
                <a:ea typeface="Verdana" pitchFamily="34" charset="0"/>
                <a:cs typeface="Verdana" pitchFamily="34" charset="0"/>
              </a:rPr>
              <a:t> del Prado</a:t>
            </a:r>
          </a:p>
          <a:p>
            <a:pPr marL="0" indent="0">
              <a:buNone/>
            </a:pPr>
            <a:r>
              <a:rPr lang="es-ES" sz="1800" b="1" dirty="0">
                <a:ea typeface="Verdana" pitchFamily="34" charset="0"/>
                <a:cs typeface="Verdana" pitchFamily="34" charset="0"/>
              </a:rPr>
              <a:t>410</a:t>
            </a:r>
            <a:r>
              <a:rPr lang="es-ES" sz="1800" dirty="0">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 Pintura y Escultura</a:t>
            </a:r>
          </a:p>
          <a:p>
            <a:pPr marL="0" indent="0">
              <a:buNone/>
            </a:pPr>
            <a:r>
              <a:rPr lang="es-ES" sz="1800" b="1" dirty="0">
                <a:ea typeface="Verdana" pitchFamily="34" charset="0"/>
                <a:cs typeface="Verdana" pitchFamily="34" charset="0"/>
              </a:rPr>
              <a:t>410</a:t>
            </a:r>
            <a:r>
              <a:rPr lang="es-ES" sz="1800" dirty="0">
                <a:ea typeface="Verdana" pitchFamily="34" charset="0"/>
                <a:cs typeface="Verdana" pitchFamily="34" charset="0"/>
              </a:rPr>
              <a:t> </a:t>
            </a:r>
            <a:r>
              <a:rPr lang="es-ES" sz="1800" dirty="0">
                <a:solidFill>
                  <a:srgbClr val="7030A0"/>
                </a:solidFill>
                <a:ea typeface="Verdana" pitchFamily="34" charset="0"/>
                <a:cs typeface="Verdana" pitchFamily="34" charset="0"/>
              </a:rPr>
              <a:t>Real Museo Nacional de Pinturas y Esculturas</a:t>
            </a:r>
          </a:p>
          <a:p>
            <a:pPr marL="0" indent="0">
              <a:buNone/>
            </a:pPr>
            <a:r>
              <a:rPr lang="es-ES" sz="1800" b="1" dirty="0">
                <a:ea typeface="Verdana" pitchFamily="34" charset="0"/>
                <a:cs typeface="Verdana" pitchFamily="34" charset="0"/>
              </a:rPr>
              <a:t>410</a:t>
            </a:r>
            <a:r>
              <a:rPr lang="es-ES" sz="1800" dirty="0">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del </a:t>
            </a:r>
            <a:r>
              <a:rPr lang="es-ES" sz="1800" dirty="0" smtClean="0">
                <a:solidFill>
                  <a:srgbClr val="7030A0"/>
                </a:solidFill>
                <a:ea typeface="Verdana" pitchFamily="34" charset="0"/>
                <a:cs typeface="Verdana" pitchFamily="34" charset="0"/>
              </a:rPr>
              <a:t>Prado</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Namensänderung </a:t>
            </a:r>
            <a:r>
              <a:rPr lang="de-DE" dirty="0"/>
              <a:t>(</a:t>
            </a:r>
            <a:r>
              <a:rPr lang="de-DE" b="1" dirty="0">
                <a:solidFill>
                  <a:schemeClr val="accent1">
                    <a:lumMod val="75000"/>
                  </a:schemeClr>
                </a:solidFill>
              </a:rPr>
              <a:t>RDA </a:t>
            </a:r>
            <a:r>
              <a:rPr lang="de-DE" b="1" dirty="0">
                <a:hlinkClick r:id="rId4"/>
              </a:rPr>
              <a:t>11.2.2.6</a:t>
            </a:r>
            <a:r>
              <a:rPr lang="de-DE" dirty="0"/>
              <a:t>)</a:t>
            </a:r>
            <a:r>
              <a:rPr lang="de-DE" sz="1800" dirty="0"/>
              <a:t/>
            </a:r>
            <a:br>
              <a:rPr lang="de-DE" sz="1800" dirty="0"/>
            </a:br>
            <a:r>
              <a:rPr lang="de-DE" sz="1800" dirty="0"/>
              <a:t/>
            </a:r>
            <a:br>
              <a:rPr lang="de-DE" sz="1800" dirty="0"/>
            </a:br>
            <a:r>
              <a:rPr lang="de-DE" sz="2000" dirty="0" smtClean="0"/>
              <a:t>Eigene </a:t>
            </a:r>
            <a:r>
              <a:rPr lang="de-DE" sz="2000" dirty="0"/>
              <a:t>Datensätze für </a:t>
            </a:r>
          </a:p>
          <a:p>
            <a:r>
              <a:rPr lang="de-DE" sz="2000" b="1" dirty="0"/>
              <a:t>frühere </a:t>
            </a:r>
            <a:r>
              <a:rPr lang="de-DE" sz="2000" dirty="0"/>
              <a:t>und</a:t>
            </a:r>
            <a:r>
              <a:rPr lang="de-DE" sz="2000" b="1" dirty="0"/>
              <a:t> spätere Namensformen</a:t>
            </a:r>
            <a:r>
              <a:rPr lang="de-DE" sz="2000" dirty="0"/>
              <a:t> einer Körperschaft </a:t>
            </a:r>
          </a:p>
          <a:p>
            <a:r>
              <a:rPr lang="de-DE" sz="2000" dirty="0"/>
              <a:t>bei </a:t>
            </a:r>
            <a:r>
              <a:rPr lang="de-DE" sz="2000" b="1" dirty="0"/>
              <a:t>Wechsel</a:t>
            </a:r>
            <a:r>
              <a:rPr lang="de-DE" sz="2000" dirty="0"/>
              <a:t> von einer </a:t>
            </a:r>
            <a:r>
              <a:rPr lang="de-DE" sz="2000" b="1" dirty="0"/>
              <a:t>Sprache</a:t>
            </a:r>
            <a:r>
              <a:rPr lang="de-DE" sz="2000" dirty="0"/>
              <a:t> in eine </a:t>
            </a:r>
            <a:r>
              <a:rPr lang="de-DE" sz="2000" dirty="0" smtClean="0"/>
              <a:t>andere </a:t>
            </a:r>
            <a:endParaRPr lang="de-DE" sz="2000" dirty="0"/>
          </a:p>
          <a:p>
            <a:pPr marL="0" indent="0">
              <a:spcBef>
                <a:spcPts val="1200"/>
              </a:spcBef>
              <a:buNone/>
            </a:pPr>
            <a:r>
              <a:rPr lang="de-DE" sz="2000" dirty="0" smtClean="0"/>
              <a:t>Behandlung </a:t>
            </a:r>
            <a:r>
              <a:rPr lang="de-DE" sz="2000" dirty="0"/>
              <a:t>als </a:t>
            </a:r>
            <a:r>
              <a:rPr lang="de-DE" sz="2000" b="1" dirty="0"/>
              <a:t>abweichender Name </a:t>
            </a:r>
            <a:r>
              <a:rPr lang="de-DE" sz="2000" dirty="0"/>
              <a:t>bei folgenden </a:t>
            </a:r>
            <a:r>
              <a:rPr lang="de-DE" sz="2000" b="1" dirty="0"/>
              <a:t>Änderungen</a:t>
            </a:r>
            <a:r>
              <a:rPr lang="de-DE" sz="2000" dirty="0"/>
              <a:t> </a:t>
            </a:r>
            <a:r>
              <a:rPr lang="de-DE" sz="2000" u="sng" dirty="0">
                <a:solidFill>
                  <a:srgbClr val="0070C0"/>
                </a:solidFill>
                <a:hlinkClick r:id="rId5"/>
              </a:rPr>
              <a:t>AWR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11.2.2.6</a:t>
            </a:r>
            <a:r>
              <a:rPr lang="de-DE" sz="2000" dirty="0"/>
              <a:t> </a:t>
            </a:r>
            <a:r>
              <a:rPr lang="de-DE" sz="2000" dirty="0" smtClean="0"/>
              <a:t>+ </a:t>
            </a:r>
            <a:r>
              <a:rPr lang="de-DE" sz="2000" dirty="0" smtClean="0">
                <a:hlinkClick r:id="rId6"/>
              </a:rPr>
              <a:t>ERL zu </a:t>
            </a:r>
            <a:r>
              <a:rPr lang="de-DE" sz="2000" b="1" dirty="0" smtClean="0">
                <a:hlinkClick r:id="rId6"/>
              </a:rPr>
              <a:t>RDA 11.2.2.6</a:t>
            </a:r>
            <a:endParaRPr lang="de-DE" sz="2000" b="1" dirty="0"/>
          </a:p>
          <a:p>
            <a:pPr lvl="0">
              <a:spcBef>
                <a:spcPts val="600"/>
              </a:spcBef>
            </a:pPr>
            <a:r>
              <a:rPr lang="de-DE" sz="2000" b="1" dirty="0"/>
              <a:t>Darstellung der Wörter </a:t>
            </a:r>
            <a:r>
              <a:rPr lang="de-DE" sz="2000" dirty="0"/>
              <a:t>(Abkürzung/Akronym/Initialform/Symbol und ausgeschriebene Form; verschiedene Schreibweisen; Einzelwort/Kompositum)</a:t>
            </a:r>
          </a:p>
          <a:p>
            <a:pPr>
              <a:spcBef>
                <a:spcPts val="600"/>
              </a:spcBef>
            </a:pPr>
            <a:r>
              <a:rPr lang="de-DE" sz="2000" dirty="0"/>
              <a:t>Änderung an einer </a:t>
            </a:r>
            <a:r>
              <a:rPr lang="de-DE" sz="2000" b="1" dirty="0"/>
              <a:t>Präposition, </a:t>
            </a:r>
            <a:r>
              <a:rPr lang="de-DE" sz="2000" dirty="0"/>
              <a:t>einem</a:t>
            </a:r>
            <a:r>
              <a:rPr lang="de-DE" sz="2000" b="1" dirty="0"/>
              <a:t> Artikel </a:t>
            </a:r>
            <a:r>
              <a:rPr lang="de-DE" sz="2000" dirty="0"/>
              <a:t>oder</a:t>
            </a:r>
            <a:r>
              <a:rPr lang="de-DE" sz="2000" b="1" dirty="0"/>
              <a:t> </a:t>
            </a:r>
            <a:r>
              <a:rPr lang="de-DE" sz="2000" dirty="0"/>
              <a:t>einer</a:t>
            </a:r>
            <a:r>
              <a:rPr lang="de-DE" sz="2000" b="1" dirty="0"/>
              <a:t> Konjunktion </a:t>
            </a:r>
            <a:r>
              <a:rPr lang="de-DE" sz="2000" dirty="0"/>
              <a:t>bzw.</a:t>
            </a:r>
            <a:r>
              <a:rPr lang="de-DE" sz="2000" b="1" dirty="0"/>
              <a:t> </a:t>
            </a:r>
            <a:r>
              <a:rPr lang="de-DE" sz="2000" dirty="0"/>
              <a:t>Wegfall oder Hinzufügen</a:t>
            </a:r>
          </a:p>
          <a:p>
            <a:pPr>
              <a:spcBef>
                <a:spcPts val="600"/>
              </a:spcBef>
            </a:pPr>
            <a:r>
              <a:rPr lang="de-DE" sz="2000" dirty="0"/>
              <a:t>Änderung der </a:t>
            </a:r>
            <a:r>
              <a:rPr lang="de-DE" sz="2000" b="1" dirty="0" smtClean="0"/>
              <a:t>Zeichensetzung</a:t>
            </a:r>
          </a:p>
          <a:p>
            <a:pPr>
              <a:spcBef>
                <a:spcPts val="600"/>
              </a:spcBef>
            </a:pPr>
            <a:r>
              <a:rPr lang="de-DE" sz="2000" dirty="0" smtClean="0"/>
              <a:t>Schwankungen bei Benennungen wie Minister/Ministerium</a:t>
            </a:r>
          </a:p>
          <a:p>
            <a:pPr marL="0" indent="0" algn="r">
              <a:buNone/>
            </a:pPr>
            <a:r>
              <a:rPr lang="de-DE" sz="2000" dirty="0" smtClean="0"/>
              <a:t>vgl. </a:t>
            </a:r>
            <a:r>
              <a:rPr lang="de-DE" sz="2000" b="1" dirty="0" smtClean="0">
                <a:hlinkClick r:id="rId7"/>
              </a:rPr>
              <a:t>EH-K-21</a:t>
            </a:r>
            <a:endParaRPr lang="de-DE" sz="2000" b="1"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a:hlinkClick r:id="rId4"/>
              </a:rPr>
              <a:t>11.2.2.6</a:t>
            </a:r>
            <a:r>
              <a:rPr lang="de-DE" dirty="0"/>
              <a:t>)</a:t>
            </a:r>
            <a:r>
              <a:rPr lang="de-DE" sz="1800" dirty="0"/>
              <a:t/>
            </a:r>
            <a:br>
              <a:rPr lang="de-DE" sz="1800" dirty="0"/>
            </a:br>
            <a:r>
              <a:rPr lang="de-DE" sz="1800" dirty="0"/>
              <a:t/>
            </a:r>
            <a:br>
              <a:rPr lang="de-DE" sz="1800" dirty="0"/>
            </a:br>
            <a:r>
              <a:rPr lang="en-US" sz="2000" b="1" dirty="0" err="1">
                <a:ea typeface="Verdana" panose="020B0604030504040204" pitchFamily="34" charset="0"/>
                <a:cs typeface="Verdana" panose="020B0604030504040204" pitchFamily="34" charset="0"/>
              </a:rPr>
              <a:t>Namensänderung</a:t>
            </a:r>
            <a:r>
              <a:rPr lang="en-US" sz="2000" b="1" dirty="0">
                <a:ea typeface="Verdana" panose="020B0604030504040204" pitchFamily="34" charset="0"/>
                <a:cs typeface="Verdana" panose="020B0604030504040204" pitchFamily="34" charset="0"/>
              </a:rPr>
              <a:t> – </a:t>
            </a:r>
            <a:r>
              <a:rPr lang="en-US" sz="2000" b="1" dirty="0" err="1">
                <a:ea typeface="Verdana" panose="020B0604030504040204" pitchFamily="34" charset="0"/>
                <a:cs typeface="Verdana" panose="020B0604030504040204" pitchFamily="34" charset="0"/>
              </a:rPr>
              <a:t>neuer</a:t>
            </a:r>
            <a:r>
              <a:rPr lang="en-US" sz="2000" b="1" dirty="0">
                <a:ea typeface="Verdana" panose="020B0604030504040204" pitchFamily="34" charset="0"/>
                <a:cs typeface="Verdana" panose="020B0604030504040204" pitchFamily="34" charset="0"/>
              </a:rPr>
              <a:t> </a:t>
            </a:r>
            <a:r>
              <a:rPr lang="en-US" sz="2000" b="1" dirty="0" err="1">
                <a:ea typeface="Verdana" panose="020B0604030504040204" pitchFamily="34" charset="0"/>
                <a:cs typeface="Verdana" panose="020B0604030504040204" pitchFamily="34" charset="0"/>
              </a:rPr>
              <a:t>Datensatz</a:t>
            </a:r>
            <a:r>
              <a:rPr lang="en-US" sz="2000" b="1" dirty="0">
                <a:ea typeface="Verdana" panose="020B0604030504040204" pitchFamily="34" charset="0"/>
                <a:cs typeface="Verdana" panose="020B0604030504040204" pitchFamily="34" charset="0"/>
              </a:rPr>
              <a:t> </a:t>
            </a:r>
            <a:r>
              <a:rPr lang="en-US" sz="2000" b="1" dirty="0" err="1" smtClean="0">
                <a:ea typeface="Verdana" panose="020B0604030504040204" pitchFamily="34" charset="0"/>
                <a:cs typeface="Verdana" panose="020B0604030504040204" pitchFamily="34" charset="0"/>
              </a:rPr>
              <a:t>notwendig</a:t>
            </a:r>
            <a:endParaRPr lang="en-US" sz="2000" b="1" dirty="0" smtClean="0">
              <a:ea typeface="Verdana" panose="020B0604030504040204" pitchFamily="34" charset="0"/>
              <a:cs typeface="Verdana" panose="020B0604030504040204" pitchFamily="34" charset="0"/>
            </a:endParaRPr>
          </a:p>
          <a:p>
            <a:pPr marL="0" indent="0">
              <a:spcBef>
                <a:spcPts val="0"/>
              </a:spcBef>
              <a:buNone/>
            </a:pPr>
            <a:endParaRPr lang="en-US" sz="2000" b="1" dirty="0">
              <a:ea typeface="Verdana" panose="020B0604030504040204" pitchFamily="34" charset="0"/>
              <a:cs typeface="Verdana" panose="020B0604030504040204" pitchFamily="34" charset="0"/>
            </a:endParaRPr>
          </a:p>
          <a:p>
            <a:pPr marL="0" indent="0">
              <a:buNone/>
            </a:pPr>
            <a:r>
              <a:rPr lang="de-DE" sz="1800" i="1" dirty="0" smtClean="0"/>
              <a:t>Beispiel:</a:t>
            </a:r>
            <a:r>
              <a:rPr lang="de-DE" sz="1800" i="1" dirty="0" smtClean="0">
                <a:solidFill>
                  <a:srgbClr val="7030A0"/>
                </a:solidFill>
              </a:rPr>
              <a:t> </a:t>
            </a:r>
          </a:p>
          <a:p>
            <a:pPr marL="0" indent="0">
              <a:buNone/>
            </a:pPr>
            <a:r>
              <a:rPr lang="de-DE" sz="1800" b="1" dirty="0" smtClean="0">
                <a:solidFill>
                  <a:srgbClr val="7030A0"/>
                </a:solidFill>
              </a:rPr>
              <a:t>Deutsches </a:t>
            </a:r>
            <a:r>
              <a:rPr lang="de-DE" sz="1800" b="1" dirty="0">
                <a:solidFill>
                  <a:srgbClr val="7030A0"/>
                </a:solidFill>
              </a:rPr>
              <a:t>Buch- und Schriftmuseum</a:t>
            </a:r>
            <a:r>
              <a:rPr lang="de-DE" sz="1800" dirty="0">
                <a:solidFill>
                  <a:srgbClr val="00B050"/>
                </a:solidFill>
              </a:rPr>
              <a:t>		</a:t>
            </a:r>
          </a:p>
          <a:p>
            <a:pPr marL="0" indent="0">
              <a:spcBef>
                <a:spcPts val="0"/>
              </a:spcBef>
              <a:buNone/>
            </a:pPr>
            <a:r>
              <a:rPr lang="de-DE" sz="1800" i="1" dirty="0"/>
              <a:t>Früherer Name: </a:t>
            </a:r>
            <a:r>
              <a:rPr lang="de-DE" sz="1800" b="1" dirty="0">
                <a:solidFill>
                  <a:srgbClr val="7030A0"/>
                </a:solidFill>
              </a:rPr>
              <a:t>Deutsches Buchmuseum </a:t>
            </a:r>
            <a:endParaRPr lang="de-DE" sz="1800" b="1" dirty="0" smtClean="0">
              <a:solidFill>
                <a:srgbClr val="7030A0"/>
              </a:solidFill>
            </a:endParaRPr>
          </a:p>
          <a:p>
            <a:pPr marL="0" indent="0">
              <a:spcBef>
                <a:spcPts val="0"/>
              </a:spcBef>
              <a:buNone/>
            </a:pPr>
            <a:r>
              <a:rPr lang="de-DE" sz="1800" b="1" dirty="0">
                <a:solidFill>
                  <a:srgbClr val="00B050"/>
                </a:solidFill>
              </a:rPr>
              <a:t>	</a:t>
            </a:r>
            <a:endParaRPr lang="de-DE" sz="1800" b="1" dirty="0" smtClean="0">
              <a:solidFill>
                <a:srgbClr val="00B050"/>
              </a:solidFill>
            </a:endParaRPr>
          </a:p>
          <a:p>
            <a:pPr marL="0" indent="0">
              <a:buNone/>
            </a:pPr>
            <a:r>
              <a:rPr lang="de-DE" sz="1800" b="1" dirty="0" smtClean="0"/>
              <a:t>PICA</a:t>
            </a:r>
            <a:r>
              <a:rPr lang="de-DE" sz="1800" b="1" dirty="0"/>
              <a:t>:</a:t>
            </a:r>
          </a:p>
          <a:p>
            <a:pPr marL="0" indent="0" fontAlgn="t">
              <a:buNone/>
            </a:pPr>
            <a:r>
              <a:rPr lang="de-DE" sz="1800" b="1" dirty="0"/>
              <a:t>110 </a:t>
            </a:r>
            <a:r>
              <a:rPr lang="de-DE" sz="1800" b="1" dirty="0">
                <a:solidFill>
                  <a:srgbClr val="7030A0"/>
                </a:solidFill>
              </a:rPr>
              <a:t>Deutsches Buchmuseum </a:t>
            </a:r>
          </a:p>
          <a:p>
            <a:pPr marL="0" indent="0" fontAlgn="t">
              <a:buNone/>
            </a:pPr>
            <a:r>
              <a:rPr lang="de-DE" sz="1800" b="1" dirty="0"/>
              <a:t>510 </a:t>
            </a:r>
            <a:r>
              <a:rPr lang="de-DE" sz="1800" dirty="0">
                <a:solidFill>
                  <a:schemeClr val="accent3">
                    <a:lumMod val="75000"/>
                  </a:schemeClr>
                </a:solidFill>
              </a:rPr>
              <a:t>!...!</a:t>
            </a:r>
            <a:r>
              <a:rPr lang="de-DE" sz="1800" i="1" dirty="0">
                <a:solidFill>
                  <a:schemeClr val="accent3">
                    <a:lumMod val="75000"/>
                  </a:schemeClr>
                </a:solidFill>
              </a:rPr>
              <a:t>Deutsches Buch- und Schriftmuseum</a:t>
            </a:r>
            <a:r>
              <a:rPr lang="de-DE" sz="1800" b="1" dirty="0"/>
              <a:t>$4</a:t>
            </a:r>
            <a:r>
              <a:rPr lang="de-DE" sz="1800" dirty="0"/>
              <a:t>nach</a:t>
            </a:r>
          </a:p>
          <a:p>
            <a:pPr marL="0" indent="0" fontAlgn="t">
              <a:spcBef>
                <a:spcPts val="0"/>
              </a:spcBef>
              <a:buNone/>
            </a:pPr>
            <a:r>
              <a:rPr lang="de-DE" sz="1800" b="1" dirty="0"/>
              <a:t>548 </a:t>
            </a:r>
            <a:r>
              <a:rPr lang="de-DE" sz="1800" dirty="0">
                <a:solidFill>
                  <a:schemeClr val="accent3">
                    <a:lumMod val="75000"/>
                  </a:schemeClr>
                </a:solidFill>
              </a:rPr>
              <a:t>1925</a:t>
            </a:r>
            <a:r>
              <a:rPr lang="de-DE" sz="1800" b="1" dirty="0"/>
              <a:t>$b</a:t>
            </a:r>
            <a:r>
              <a:rPr lang="de-DE" sz="1800" dirty="0">
                <a:solidFill>
                  <a:schemeClr val="accent3">
                    <a:lumMod val="75000"/>
                  </a:schemeClr>
                </a:solidFill>
              </a:rPr>
              <a:t>1949</a:t>
            </a:r>
            <a:r>
              <a:rPr lang="de-DE" sz="1800" b="1" dirty="0"/>
              <a:t>$4</a:t>
            </a:r>
            <a:r>
              <a:rPr lang="de-DE" sz="1800" dirty="0"/>
              <a:t>datb </a:t>
            </a:r>
          </a:p>
          <a:p>
            <a:pPr marL="0" indent="0" fontAlgn="t">
              <a:spcBef>
                <a:spcPts val="0"/>
              </a:spcBef>
              <a:buNone/>
            </a:pPr>
            <a:endParaRPr lang="de-DE" sz="1800" dirty="0"/>
          </a:p>
          <a:p>
            <a:pPr marL="0" indent="0" fontAlgn="t">
              <a:buNone/>
            </a:pPr>
            <a:r>
              <a:rPr lang="de-DE" sz="1800" b="1" dirty="0"/>
              <a:t>110</a:t>
            </a:r>
            <a:r>
              <a:rPr lang="de-DE" sz="1800" dirty="0"/>
              <a:t> </a:t>
            </a:r>
            <a:r>
              <a:rPr lang="de-DE" sz="1800" b="1" dirty="0">
                <a:solidFill>
                  <a:srgbClr val="7030A0"/>
                </a:solidFill>
              </a:rPr>
              <a:t>Deutsches Buch- und Schriftmuseum </a:t>
            </a:r>
          </a:p>
          <a:p>
            <a:pPr marL="0" indent="0" fontAlgn="t">
              <a:buNone/>
            </a:pPr>
            <a:r>
              <a:rPr lang="de-DE" sz="1800" b="1" dirty="0"/>
              <a:t>510</a:t>
            </a:r>
            <a:r>
              <a:rPr lang="de-DE" sz="1800" dirty="0"/>
              <a:t> </a:t>
            </a:r>
            <a:r>
              <a:rPr lang="de-DE" sz="1800" dirty="0">
                <a:solidFill>
                  <a:schemeClr val="accent3">
                    <a:lumMod val="75000"/>
                  </a:schemeClr>
                </a:solidFill>
              </a:rPr>
              <a:t>!...!</a:t>
            </a:r>
            <a:r>
              <a:rPr lang="de-DE" sz="1800" i="1" dirty="0">
                <a:solidFill>
                  <a:schemeClr val="accent3">
                    <a:lumMod val="75000"/>
                  </a:schemeClr>
                </a:solidFill>
              </a:rPr>
              <a:t>Deutsches Buchmuseum</a:t>
            </a:r>
            <a:r>
              <a:rPr lang="de-DE" sz="1800" b="1" dirty="0"/>
              <a:t>$4</a:t>
            </a:r>
            <a:r>
              <a:rPr lang="de-DE" sz="1800" dirty="0"/>
              <a:t>vorg</a:t>
            </a:r>
          </a:p>
          <a:p>
            <a:pPr marL="0" indent="0" fontAlgn="t">
              <a:buNone/>
            </a:pPr>
            <a:r>
              <a:rPr lang="de-DE" sz="1800" b="1" dirty="0"/>
              <a:t>548 </a:t>
            </a:r>
            <a:r>
              <a:rPr lang="de-DE" sz="1800" dirty="0">
                <a:solidFill>
                  <a:schemeClr val="accent3">
                    <a:lumMod val="75000"/>
                  </a:schemeClr>
                </a:solidFill>
              </a:rPr>
              <a:t>1949</a:t>
            </a:r>
            <a:r>
              <a:rPr lang="de-DE" sz="1800" b="1" dirty="0"/>
              <a:t>$4</a:t>
            </a:r>
            <a:r>
              <a:rPr lang="de-DE" sz="1800" dirty="0"/>
              <a:t>datb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smtClean="0">
                <a:hlinkClick r:id="rId4"/>
              </a:rPr>
              <a:t>11.2.2.6</a:t>
            </a:r>
            <a:r>
              <a:rPr lang="de-DE" dirty="0" smtClean="0"/>
              <a:t>)</a:t>
            </a:r>
          </a:p>
          <a:p>
            <a:pPr marL="0" indent="0">
              <a:buNone/>
            </a:pPr>
            <a:r>
              <a:rPr lang="de-DE" sz="1800" dirty="0"/>
              <a:t/>
            </a:r>
            <a:br>
              <a:rPr lang="de-DE" sz="1800" dirty="0"/>
            </a:br>
            <a:r>
              <a:rPr lang="en-US" sz="2000" dirty="0" err="1"/>
              <a:t>Geringfügige</a:t>
            </a:r>
            <a:r>
              <a:rPr lang="en-US" sz="2000" dirty="0"/>
              <a:t> </a:t>
            </a:r>
            <a:r>
              <a:rPr lang="en-US" sz="2000" dirty="0" err="1"/>
              <a:t>Änderung</a:t>
            </a:r>
            <a:r>
              <a:rPr lang="en-US" sz="2000" dirty="0"/>
              <a:t> (</a:t>
            </a:r>
            <a:r>
              <a:rPr lang="en-US" sz="2000" u="sng" dirty="0">
                <a:solidFill>
                  <a:srgbClr val="0070C0"/>
                </a:solidFill>
                <a:hlinkClick r:id="rId5"/>
              </a:rPr>
              <a:t>AWR </a:t>
            </a:r>
            <a:r>
              <a:rPr lang="en-US" sz="2000" u="sng" dirty="0" err="1">
                <a:solidFill>
                  <a:srgbClr val="0070C0"/>
                </a:solidFill>
                <a:hlinkClick r:id="rId5"/>
              </a:rPr>
              <a:t>zu</a:t>
            </a:r>
            <a:r>
              <a:rPr lang="en-US" sz="2000" u="sng" dirty="0">
                <a:solidFill>
                  <a:srgbClr val="0070C0"/>
                </a:solidFill>
                <a:hlinkClick r:id="rId5"/>
              </a:rPr>
              <a:t> </a:t>
            </a:r>
            <a:r>
              <a:rPr lang="en-US" sz="2000" b="1" u="sng" dirty="0">
                <a:solidFill>
                  <a:srgbClr val="0070C0"/>
                </a:solidFill>
                <a:hlinkClick r:id="rId5"/>
              </a:rPr>
              <a:t>RDA 11.2.2.6</a:t>
            </a:r>
            <a:r>
              <a:rPr lang="en-US" sz="2000" dirty="0"/>
              <a:t>):</a:t>
            </a:r>
          </a:p>
          <a:p>
            <a:pPr marL="0" indent="0">
              <a:buNone/>
            </a:pPr>
            <a:endParaRPr lang="en-US" sz="2000" u="sng" dirty="0" smtClean="0">
              <a:solidFill>
                <a:srgbClr val="00B050"/>
              </a:solidFill>
            </a:endParaRPr>
          </a:p>
          <a:p>
            <a:pPr marL="0" indent="0">
              <a:buNone/>
            </a:pPr>
            <a:r>
              <a:rPr lang="en-US" sz="1800" i="1" dirty="0" err="1" smtClean="0"/>
              <a:t>Beispiel</a:t>
            </a:r>
            <a:r>
              <a:rPr lang="en-US" sz="1800" i="1" dirty="0" smtClean="0"/>
              <a:t>:</a:t>
            </a:r>
            <a:endParaRPr lang="en-US" sz="1800" i="1" dirty="0"/>
          </a:p>
          <a:p>
            <a:pPr marL="0" indent="0">
              <a:buNone/>
            </a:pPr>
            <a:r>
              <a:rPr lang="en-US" sz="1800" b="1" dirty="0">
                <a:solidFill>
                  <a:srgbClr val="7030A0"/>
                </a:solidFill>
              </a:rPr>
              <a:t>Das </a:t>
            </a:r>
            <a:r>
              <a:rPr lang="en-US" sz="1800" b="1" dirty="0" err="1">
                <a:solidFill>
                  <a:srgbClr val="7030A0"/>
                </a:solidFill>
              </a:rPr>
              <a:t>Grafische</a:t>
            </a:r>
            <a:r>
              <a:rPr lang="en-US" sz="1800" b="1" dirty="0">
                <a:solidFill>
                  <a:srgbClr val="7030A0"/>
                </a:solidFill>
              </a:rPr>
              <a:t> </a:t>
            </a:r>
            <a:r>
              <a:rPr lang="en-US" sz="1800" b="1" dirty="0" err="1">
                <a:solidFill>
                  <a:srgbClr val="7030A0"/>
                </a:solidFill>
              </a:rPr>
              <a:t>Kabinett</a:t>
            </a:r>
            <a:r>
              <a:rPr lang="en-US" sz="1800" b="1" dirty="0">
                <a:solidFill>
                  <a:srgbClr val="7030A0"/>
                </a:solidFill>
              </a:rPr>
              <a:t> </a:t>
            </a:r>
            <a:r>
              <a:rPr lang="en-US" sz="1800" b="1" dirty="0"/>
              <a:t>(</a:t>
            </a:r>
            <a:r>
              <a:rPr lang="en-US" sz="1800" b="1" dirty="0">
                <a:solidFill>
                  <a:srgbClr val="FF0000"/>
                </a:solidFill>
              </a:rPr>
              <a:t>Dortmund</a:t>
            </a:r>
            <a:r>
              <a:rPr lang="en-US" sz="1800" b="1" dirty="0"/>
              <a:t>)</a:t>
            </a:r>
            <a:r>
              <a:rPr lang="en-US" sz="1800" b="1" dirty="0">
                <a:solidFill>
                  <a:srgbClr val="7030A0"/>
                </a:solidFill>
              </a:rPr>
              <a:t> </a:t>
            </a:r>
            <a:r>
              <a:rPr lang="en-US" sz="1800" b="1" dirty="0">
                <a:solidFill>
                  <a:srgbClr val="00B050"/>
                </a:solidFill>
              </a:rPr>
              <a:t/>
            </a:r>
            <a:br>
              <a:rPr lang="en-US" sz="1800" b="1" dirty="0">
                <a:solidFill>
                  <a:srgbClr val="00B050"/>
                </a:solidFill>
              </a:rPr>
            </a:br>
            <a:r>
              <a:rPr lang="de-DE" sz="1800" dirty="0">
                <a:sym typeface="Wingdings"/>
              </a:rPr>
              <a:t> bevorzugte </a:t>
            </a:r>
            <a:r>
              <a:rPr lang="de-DE" sz="1800" dirty="0" smtClean="0">
                <a:sym typeface="Wingdings"/>
              </a:rPr>
              <a:t>Namensform</a:t>
            </a:r>
            <a:endParaRPr lang="en-US" sz="1800" b="1" dirty="0"/>
          </a:p>
          <a:p>
            <a:pPr marL="0" indent="0">
              <a:buNone/>
            </a:pPr>
            <a:r>
              <a:rPr lang="en-US" sz="1800" dirty="0">
                <a:solidFill>
                  <a:srgbClr val="7030A0"/>
                </a:solidFill>
              </a:rPr>
              <a:t>Das </a:t>
            </a:r>
            <a:r>
              <a:rPr lang="en-US" sz="1800" dirty="0" err="1">
                <a:solidFill>
                  <a:srgbClr val="7030A0"/>
                </a:solidFill>
              </a:rPr>
              <a:t>Graphische</a:t>
            </a:r>
            <a:r>
              <a:rPr lang="en-US" sz="1800" dirty="0">
                <a:solidFill>
                  <a:srgbClr val="7030A0"/>
                </a:solidFill>
              </a:rPr>
              <a:t> </a:t>
            </a:r>
            <a:r>
              <a:rPr lang="en-US" sz="1800" dirty="0" err="1">
                <a:solidFill>
                  <a:srgbClr val="7030A0"/>
                </a:solidFill>
              </a:rPr>
              <a:t>Kabinett</a:t>
            </a:r>
            <a:r>
              <a:rPr lang="en-US" sz="1800" dirty="0">
                <a:solidFill>
                  <a:srgbClr val="7030A0"/>
                </a:solidFill>
              </a:rPr>
              <a:t> </a:t>
            </a:r>
            <a:r>
              <a:rPr lang="en-US" sz="1800" dirty="0"/>
              <a:t>(</a:t>
            </a:r>
            <a:r>
              <a:rPr lang="en-US" sz="1800" dirty="0">
                <a:solidFill>
                  <a:srgbClr val="FF0000"/>
                </a:solidFill>
              </a:rPr>
              <a:t>Dortmund</a:t>
            </a:r>
            <a:r>
              <a:rPr lang="en-US" sz="1800" dirty="0"/>
              <a:t>)</a:t>
            </a:r>
            <a:r>
              <a:rPr lang="en-US" sz="1800" dirty="0">
                <a:solidFill>
                  <a:srgbClr val="7030A0"/>
                </a:solidFill>
              </a:rPr>
              <a:t>     </a:t>
            </a:r>
            <a:r>
              <a:rPr lang="en-US" sz="1800" dirty="0">
                <a:solidFill>
                  <a:srgbClr val="00B050"/>
                </a:solidFill>
              </a:rPr>
              <a:t/>
            </a:r>
            <a:br>
              <a:rPr lang="en-US" sz="1800" dirty="0">
                <a:solidFill>
                  <a:srgbClr val="00B050"/>
                </a:solidFill>
              </a:rPr>
            </a:br>
            <a:r>
              <a:rPr lang="de-DE" sz="1800" dirty="0">
                <a:sym typeface="Wingdings"/>
              </a:rPr>
              <a:t> </a:t>
            </a:r>
            <a:r>
              <a:rPr lang="en-US" sz="1800" dirty="0" err="1"/>
              <a:t>abweichende</a:t>
            </a:r>
            <a:r>
              <a:rPr lang="en-US" sz="1800" dirty="0"/>
              <a:t> </a:t>
            </a:r>
            <a:r>
              <a:rPr lang="en-US" sz="1800" dirty="0" err="1"/>
              <a:t>Namensform</a:t>
            </a:r>
            <a:endParaRPr lang="en-US" sz="1800" dirty="0"/>
          </a:p>
          <a:p>
            <a:pPr marL="0" indent="0">
              <a:buNone/>
            </a:pPr>
            <a:endParaRPr lang="en-US" sz="1800" dirty="0"/>
          </a:p>
          <a:p>
            <a:pPr marL="0" indent="0">
              <a:buNone/>
            </a:pPr>
            <a:r>
              <a:rPr lang="en-US" sz="1800" b="1" dirty="0"/>
              <a:t>PICA:</a:t>
            </a:r>
          </a:p>
          <a:p>
            <a:pPr marL="0" indent="0">
              <a:buNone/>
            </a:pPr>
            <a:r>
              <a:rPr lang="de-DE" sz="1800" b="1" dirty="0"/>
              <a:t>110</a:t>
            </a:r>
            <a:r>
              <a:rPr lang="de-DE" sz="1800" dirty="0"/>
              <a:t> </a:t>
            </a:r>
            <a:r>
              <a:rPr lang="de-DE" sz="1800" b="1" dirty="0">
                <a:solidFill>
                  <a:srgbClr val="7030A0"/>
                </a:solidFill>
              </a:rPr>
              <a:t>Das @Grafische </a:t>
            </a:r>
            <a:r>
              <a:rPr lang="de-DE" sz="1800" b="1" dirty="0" err="1">
                <a:solidFill>
                  <a:srgbClr val="7030A0"/>
                </a:solidFill>
              </a:rPr>
              <a:t>Kabinett</a:t>
            </a:r>
            <a:r>
              <a:rPr lang="de-DE" sz="1800" b="1" dirty="0" err="1"/>
              <a:t>$g</a:t>
            </a:r>
            <a:r>
              <a:rPr lang="de-DE" sz="1800" b="1" dirty="0" err="1">
                <a:solidFill>
                  <a:srgbClr val="FF0000"/>
                </a:solidFill>
              </a:rPr>
              <a:t>Dortmund</a:t>
            </a:r>
            <a:endParaRPr lang="de-DE" sz="1800" b="1" dirty="0">
              <a:solidFill>
                <a:srgbClr val="FF0000"/>
              </a:solidFill>
            </a:endParaRPr>
          </a:p>
          <a:p>
            <a:pPr marL="0" indent="0">
              <a:buNone/>
            </a:pPr>
            <a:r>
              <a:rPr lang="de-DE" sz="1800" dirty="0"/>
              <a:t>410 </a:t>
            </a:r>
            <a:r>
              <a:rPr lang="de-DE" sz="1800" dirty="0">
                <a:solidFill>
                  <a:srgbClr val="7030A0"/>
                </a:solidFill>
              </a:rPr>
              <a:t>Das @Graphische </a:t>
            </a:r>
            <a:r>
              <a:rPr lang="de-DE" sz="1800" dirty="0" err="1">
                <a:solidFill>
                  <a:srgbClr val="7030A0"/>
                </a:solidFill>
              </a:rPr>
              <a:t>Kabinett</a:t>
            </a:r>
            <a:r>
              <a:rPr lang="de-DE" sz="1800" b="1" dirty="0" err="1"/>
              <a:t>$g</a:t>
            </a:r>
            <a:r>
              <a:rPr lang="de-DE" sz="1800" dirty="0" err="1">
                <a:solidFill>
                  <a:srgbClr val="FF0000"/>
                </a:solidFill>
              </a:rPr>
              <a:t>Dortmund</a:t>
            </a:r>
            <a:endParaRPr lang="de-DE" sz="1800" dirty="0">
              <a:solidFill>
                <a:srgbClr val="FF0000"/>
              </a:solidFill>
            </a:endParaRPr>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smtClean="0">
                <a:hlinkClick r:id="rId4"/>
              </a:rPr>
              <a:t>11.2.2.6</a:t>
            </a:r>
            <a:r>
              <a:rPr lang="de-DE" dirty="0" smtClean="0"/>
              <a:t>)</a:t>
            </a:r>
          </a:p>
          <a:p>
            <a:pPr marL="0" indent="0">
              <a:buNone/>
            </a:pPr>
            <a:r>
              <a:rPr lang="de-DE" sz="1800" dirty="0"/>
              <a:t/>
            </a:r>
            <a:br>
              <a:rPr lang="de-DE" sz="1800" dirty="0"/>
            </a:br>
            <a:r>
              <a:rPr lang="en-US" sz="2000" dirty="0" err="1"/>
              <a:t>Geringfügige</a:t>
            </a:r>
            <a:r>
              <a:rPr lang="en-US" sz="2000" dirty="0"/>
              <a:t> </a:t>
            </a:r>
            <a:r>
              <a:rPr lang="en-US" sz="2000" dirty="0" err="1"/>
              <a:t>Änderung</a:t>
            </a:r>
            <a:r>
              <a:rPr lang="en-US" sz="2000" dirty="0"/>
              <a:t> (</a:t>
            </a:r>
            <a:r>
              <a:rPr lang="en-US" sz="2000" u="sng" dirty="0">
                <a:solidFill>
                  <a:srgbClr val="0070C0"/>
                </a:solidFill>
                <a:hlinkClick r:id="rId5"/>
              </a:rPr>
              <a:t>AWR </a:t>
            </a:r>
            <a:r>
              <a:rPr lang="en-US" sz="2000" u="sng" dirty="0" err="1">
                <a:solidFill>
                  <a:srgbClr val="0070C0"/>
                </a:solidFill>
                <a:hlinkClick r:id="rId5"/>
              </a:rPr>
              <a:t>zu</a:t>
            </a:r>
            <a:r>
              <a:rPr lang="en-US" sz="2000" u="sng" dirty="0">
                <a:solidFill>
                  <a:srgbClr val="0070C0"/>
                </a:solidFill>
                <a:hlinkClick r:id="rId5"/>
              </a:rPr>
              <a:t> </a:t>
            </a:r>
            <a:r>
              <a:rPr lang="en-US" sz="2000" b="1" u="sng" dirty="0">
                <a:solidFill>
                  <a:srgbClr val="0070C0"/>
                </a:solidFill>
                <a:hlinkClick r:id="rId5"/>
              </a:rPr>
              <a:t>RDA 11.2.2.6</a:t>
            </a:r>
            <a:r>
              <a:rPr lang="en-US" sz="2000" dirty="0" smtClean="0"/>
              <a:t>):</a:t>
            </a:r>
          </a:p>
          <a:p>
            <a:pPr marL="0" indent="0">
              <a:buNone/>
            </a:pPr>
            <a:endParaRPr lang="en-US" sz="2000" i="1" u="sng" dirty="0"/>
          </a:p>
          <a:p>
            <a:pPr marL="0" indent="0">
              <a:buNone/>
            </a:pPr>
            <a:r>
              <a:rPr lang="en-US" sz="1800" i="1" dirty="0" err="1" smtClean="0"/>
              <a:t>Beispiel</a:t>
            </a:r>
            <a:r>
              <a:rPr lang="en-US" sz="1800" i="1" dirty="0" smtClean="0"/>
              <a:t>:</a:t>
            </a:r>
            <a:endParaRPr lang="en-US" sz="1800" i="1" dirty="0"/>
          </a:p>
          <a:p>
            <a:pPr marL="0" indent="0">
              <a:spcBef>
                <a:spcPts val="0"/>
              </a:spcBef>
              <a:buNone/>
            </a:pPr>
            <a:r>
              <a:rPr lang="en-US" sz="1800" b="1" dirty="0">
                <a:solidFill>
                  <a:srgbClr val="7030A0"/>
                </a:solidFill>
              </a:rPr>
              <a:t>American Society for Testing Materials </a:t>
            </a:r>
            <a:r>
              <a:rPr lang="en-US" sz="1800" b="1" dirty="0" smtClean="0">
                <a:solidFill>
                  <a:srgbClr val="7030A0"/>
                </a:solidFill>
              </a:rPr>
              <a:t/>
            </a:r>
            <a:br>
              <a:rPr lang="en-US" sz="1800" b="1" dirty="0" smtClean="0">
                <a:solidFill>
                  <a:srgbClr val="7030A0"/>
                </a:solidFill>
              </a:rPr>
            </a:br>
            <a:r>
              <a:rPr lang="de-DE" sz="1800" dirty="0" smtClean="0">
                <a:sym typeface="Wingdings"/>
              </a:rPr>
              <a:t> bevorzugte Namensform</a:t>
            </a:r>
            <a:endParaRPr lang="en-US" sz="1800" b="1" dirty="0"/>
          </a:p>
          <a:p>
            <a:pPr marL="0" indent="0">
              <a:spcBef>
                <a:spcPts val="0"/>
              </a:spcBef>
              <a:buNone/>
            </a:pPr>
            <a:r>
              <a:rPr lang="en-US" sz="1800" dirty="0">
                <a:solidFill>
                  <a:srgbClr val="7030A0"/>
                </a:solidFill>
              </a:rPr>
              <a:t>American Society for Testing </a:t>
            </a:r>
            <a:r>
              <a:rPr lang="en-US" sz="1800" u="sng" dirty="0">
                <a:solidFill>
                  <a:srgbClr val="7030A0"/>
                </a:solidFill>
              </a:rPr>
              <a:t>and</a:t>
            </a:r>
            <a:r>
              <a:rPr lang="en-US" sz="1800" dirty="0">
                <a:solidFill>
                  <a:srgbClr val="7030A0"/>
                </a:solidFill>
              </a:rPr>
              <a:t> Materials </a:t>
            </a:r>
            <a:r>
              <a:rPr lang="en-US" sz="1800" dirty="0" smtClean="0">
                <a:solidFill>
                  <a:srgbClr val="7030A0"/>
                </a:solidFill>
              </a:rPr>
              <a:t/>
            </a:r>
            <a:br>
              <a:rPr lang="en-US" sz="1800" dirty="0" smtClean="0">
                <a:solidFill>
                  <a:srgbClr val="7030A0"/>
                </a:solidFill>
              </a:rPr>
            </a:br>
            <a:r>
              <a:rPr lang="de-DE" sz="1800" dirty="0" smtClean="0">
                <a:sym typeface="Wingdings"/>
              </a:rPr>
              <a:t> </a:t>
            </a:r>
            <a:r>
              <a:rPr lang="en-US" sz="1800" dirty="0" err="1" smtClean="0"/>
              <a:t>abweichende</a:t>
            </a:r>
            <a:r>
              <a:rPr lang="en-US" sz="1800" dirty="0" smtClean="0"/>
              <a:t> </a:t>
            </a:r>
            <a:r>
              <a:rPr lang="en-US" sz="1800" dirty="0" err="1"/>
              <a:t>Namensform</a:t>
            </a:r>
            <a:endParaRPr lang="de-DE" sz="1800" dirty="0"/>
          </a:p>
          <a:p>
            <a:pPr marL="0" indent="0">
              <a:buNone/>
            </a:pPr>
            <a:r>
              <a:rPr lang="en-US" sz="1800" b="1" dirty="0">
                <a:solidFill>
                  <a:srgbClr val="00B050"/>
                </a:solidFill>
              </a:rPr>
              <a:t/>
            </a:r>
            <a:br>
              <a:rPr lang="en-US" sz="1800" b="1" dirty="0">
                <a:solidFill>
                  <a:srgbClr val="00B050"/>
                </a:solidFill>
              </a:rPr>
            </a:br>
            <a:r>
              <a:rPr lang="en-US" sz="1800" b="1" dirty="0"/>
              <a:t>PICA:</a:t>
            </a:r>
          </a:p>
          <a:p>
            <a:pPr marL="0" indent="0">
              <a:buNone/>
            </a:pPr>
            <a:r>
              <a:rPr lang="de-DE" sz="1800" b="1" dirty="0"/>
              <a:t>110</a:t>
            </a:r>
            <a:r>
              <a:rPr lang="de-DE" sz="1800" dirty="0"/>
              <a:t> </a:t>
            </a:r>
            <a:r>
              <a:rPr lang="en-US" sz="1800" b="1" dirty="0">
                <a:solidFill>
                  <a:srgbClr val="7030A0"/>
                </a:solidFill>
              </a:rPr>
              <a:t>American Society for Testing Materials </a:t>
            </a:r>
            <a:endParaRPr lang="de-DE" sz="1800" b="1" dirty="0">
              <a:solidFill>
                <a:srgbClr val="7030A0"/>
              </a:solidFill>
            </a:endParaRPr>
          </a:p>
          <a:p>
            <a:pPr marL="0" indent="0">
              <a:buNone/>
            </a:pPr>
            <a:r>
              <a:rPr lang="de-DE" sz="1800" dirty="0"/>
              <a:t>410 </a:t>
            </a:r>
            <a:r>
              <a:rPr lang="en-US" sz="1800" dirty="0">
                <a:solidFill>
                  <a:srgbClr val="7030A0"/>
                </a:solidFill>
              </a:rPr>
              <a:t>American Society for Testing </a:t>
            </a:r>
            <a:r>
              <a:rPr lang="en-US" sz="1800" u="sng" dirty="0">
                <a:solidFill>
                  <a:srgbClr val="7030A0"/>
                </a:solidFill>
              </a:rPr>
              <a:t>and</a:t>
            </a:r>
            <a:r>
              <a:rPr lang="en-US" sz="1800" dirty="0">
                <a:solidFill>
                  <a:srgbClr val="7030A0"/>
                </a:solidFill>
              </a:rPr>
              <a:t> Materials</a:t>
            </a:r>
            <a:endParaRPr lang="de-DE" sz="1800" dirty="0">
              <a:solidFill>
                <a:srgbClr val="7030A0"/>
              </a:solidFill>
            </a:endParaRPr>
          </a:p>
          <a:p>
            <a:pPr marL="0" indent="0">
              <a:buNone/>
            </a:pP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9196026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Initialen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a:t>
            </a:r>
            <a:r>
              <a:rPr lang="de-DE" dirty="0"/>
              <a:t>, die aus Initialen bestehen (</a:t>
            </a:r>
            <a:r>
              <a:rPr lang="de-DE" b="1" dirty="0">
                <a:solidFill>
                  <a:schemeClr val="accent1">
                    <a:lumMod val="75000"/>
                  </a:schemeClr>
                </a:solidFill>
              </a:rPr>
              <a:t>RDA</a:t>
            </a:r>
            <a:r>
              <a:rPr lang="de-DE" b="1" dirty="0"/>
              <a:t> </a:t>
            </a:r>
            <a:r>
              <a:rPr lang="de-DE" b="1" dirty="0">
                <a:hlinkClick r:id="rId4"/>
              </a:rPr>
              <a:t>11.2.2.7</a:t>
            </a:r>
            <a:r>
              <a:rPr lang="de-DE" dirty="0" smtClean="0"/>
              <a:t>)</a:t>
            </a:r>
          </a:p>
          <a:p>
            <a:pPr marL="0" indent="0">
              <a:spcBef>
                <a:spcPts val="0"/>
              </a:spcBef>
              <a:buNone/>
            </a:pPr>
            <a:r>
              <a:rPr lang="de-DE" sz="1800" dirty="0"/>
              <a:t/>
            </a:r>
            <a:br>
              <a:rPr lang="de-DE" sz="1800" dirty="0"/>
            </a:br>
            <a:r>
              <a:rPr lang="de-DE" sz="2000" dirty="0"/>
              <a:t>Punkte und andere Zeichen werden je nach der am </a:t>
            </a:r>
            <a:r>
              <a:rPr lang="de-DE" sz="2000" b="1" dirty="0"/>
              <a:t>häufigsten vorkommenden Verwendung </a:t>
            </a:r>
            <a:r>
              <a:rPr lang="de-DE" sz="2000" dirty="0"/>
              <a:t>weggelassen oder ergänzt. Im </a:t>
            </a:r>
            <a:r>
              <a:rPr lang="de-DE" sz="2000" b="1" dirty="0"/>
              <a:t>Zweifelsfall</a:t>
            </a:r>
            <a:r>
              <a:rPr lang="de-DE" sz="2000" dirty="0"/>
              <a:t> werden sie weggelassen. Es werden </a:t>
            </a:r>
            <a:r>
              <a:rPr lang="de-DE" sz="2000" b="1" dirty="0"/>
              <a:t>keine Spatien </a:t>
            </a:r>
            <a:r>
              <a:rPr lang="de-DE" sz="2000" dirty="0"/>
              <a:t>übernommen (s. </a:t>
            </a:r>
            <a:r>
              <a:rPr lang="de-DE" sz="2000" b="1" dirty="0"/>
              <a:t>RDA </a:t>
            </a:r>
            <a:r>
              <a:rPr lang="de-DE" sz="2000" b="1" dirty="0">
                <a:hlinkClick r:id="rId5"/>
              </a:rPr>
              <a:t>8.5.6.2</a:t>
            </a:r>
            <a:r>
              <a:rPr lang="de-DE" sz="2000" dirty="0"/>
              <a:t>). </a:t>
            </a:r>
            <a:endParaRPr lang="de-DE" sz="2000" dirty="0" smtClean="0"/>
          </a:p>
          <a:p>
            <a:pPr marL="0" indent="0">
              <a:buNone/>
            </a:pPr>
            <a:endParaRPr lang="de-DE" sz="2000" dirty="0" smtClean="0"/>
          </a:p>
          <a:p>
            <a:pPr marL="0" indent="0">
              <a:buNone/>
            </a:pPr>
            <a:r>
              <a:rPr lang="de-DE" sz="1800" i="1" dirty="0" smtClean="0"/>
              <a:t>Beispiele:</a:t>
            </a:r>
          </a:p>
          <a:p>
            <a:pPr marL="0" indent="0">
              <a:buNone/>
            </a:pPr>
            <a:r>
              <a:rPr lang="de-DE" sz="1800" dirty="0" smtClean="0"/>
              <a:t>Vorlage</a:t>
            </a:r>
            <a:r>
              <a:rPr lang="de-DE" sz="1800" dirty="0"/>
              <a:t>:</a:t>
            </a:r>
            <a:r>
              <a:rPr lang="de-DE" sz="1800" i="1" dirty="0"/>
              <a:t> </a:t>
            </a:r>
            <a:r>
              <a:rPr lang="de-DE" sz="1800" dirty="0">
                <a:solidFill>
                  <a:srgbClr val="00B050"/>
                </a:solidFill>
              </a:rPr>
              <a:t>		</a:t>
            </a:r>
            <a:r>
              <a:rPr lang="de-DE" sz="1800" b="1" dirty="0">
                <a:solidFill>
                  <a:srgbClr val="7030A0"/>
                </a:solidFill>
              </a:rPr>
              <a:t>I E </a:t>
            </a:r>
            <a:r>
              <a:rPr lang="de-DE" sz="1800" b="1" dirty="0" err="1">
                <a:solidFill>
                  <a:srgbClr val="7030A0"/>
                </a:solidFill>
              </a:rPr>
              <a:t>E</a:t>
            </a:r>
            <a:r>
              <a:rPr lang="de-DE" sz="1800" b="1" dirty="0">
                <a:solidFill>
                  <a:srgbClr val="7030A0"/>
                </a:solidFill>
              </a:rPr>
              <a:t> </a:t>
            </a:r>
            <a:r>
              <a:rPr lang="de-DE" sz="1800" b="1" dirty="0" err="1" smtClean="0">
                <a:solidFill>
                  <a:srgbClr val="7030A0"/>
                </a:solidFill>
              </a:rPr>
              <a:t>E</a:t>
            </a:r>
            <a:endParaRPr lang="de-DE" sz="1800" b="1" dirty="0" smtClean="0">
              <a:solidFill>
                <a:srgbClr val="7030A0"/>
              </a:solidFill>
            </a:endParaRPr>
          </a:p>
          <a:p>
            <a:pPr marL="0" indent="0">
              <a:buNone/>
            </a:pPr>
            <a:r>
              <a:rPr lang="de-DE" sz="1800" dirty="0" smtClean="0"/>
              <a:t>Erfassung: </a:t>
            </a:r>
            <a:r>
              <a:rPr lang="de-DE" sz="1800" dirty="0">
                <a:solidFill>
                  <a:srgbClr val="00B050"/>
                </a:solidFill>
              </a:rPr>
              <a:t>	</a:t>
            </a:r>
            <a:r>
              <a:rPr lang="de-DE" sz="1800" dirty="0" smtClean="0">
                <a:solidFill>
                  <a:srgbClr val="00B050"/>
                </a:solidFill>
              </a:rPr>
              <a:t>           </a:t>
            </a:r>
            <a:r>
              <a:rPr lang="de-DE" sz="1800" b="1" dirty="0" smtClean="0">
                <a:solidFill>
                  <a:srgbClr val="7030A0"/>
                </a:solidFill>
              </a:rPr>
              <a:t>IEEE</a:t>
            </a:r>
          </a:p>
          <a:p>
            <a:pPr marL="0" indent="0">
              <a:buNone/>
            </a:pPr>
            <a:endParaRPr lang="de-DE" sz="1800" b="1" dirty="0">
              <a:solidFill>
                <a:srgbClr val="7030A0"/>
              </a:solidFill>
            </a:endParaRPr>
          </a:p>
          <a:p>
            <a:pPr marL="0" lvl="0" indent="0">
              <a:buNone/>
            </a:pPr>
            <a:r>
              <a:rPr lang="de-DE" sz="1800" dirty="0">
                <a:solidFill>
                  <a:prstClr val="black"/>
                </a:solidFill>
              </a:rPr>
              <a:t>Vorlage:</a:t>
            </a:r>
            <a:r>
              <a:rPr lang="de-DE" sz="1800" i="1" dirty="0">
                <a:solidFill>
                  <a:prstClr val="black"/>
                </a:solidFill>
              </a:rPr>
              <a:t> </a:t>
            </a:r>
            <a:r>
              <a:rPr lang="de-DE" sz="1800" dirty="0">
                <a:solidFill>
                  <a:srgbClr val="00B050"/>
                </a:solidFill>
              </a:rPr>
              <a:t>		</a:t>
            </a:r>
            <a:r>
              <a:rPr lang="en-GB" sz="1800" b="1" dirty="0" smtClean="0">
                <a:solidFill>
                  <a:srgbClr val="7030A0"/>
                </a:solidFill>
              </a:rPr>
              <a:t>B</a:t>
            </a:r>
            <a:r>
              <a:rPr lang="en-GB" sz="1800" b="1" dirty="0">
                <a:solidFill>
                  <a:srgbClr val="7030A0"/>
                </a:solidFill>
              </a:rPr>
              <a:t>. B. C. Symphony </a:t>
            </a:r>
            <a:r>
              <a:rPr lang="en-GB" sz="1800" b="1" dirty="0" smtClean="0">
                <a:solidFill>
                  <a:srgbClr val="7030A0"/>
                </a:solidFill>
              </a:rPr>
              <a:t>Orchestra</a:t>
            </a:r>
            <a:endParaRPr lang="de-DE" sz="1800" b="1" dirty="0">
              <a:solidFill>
                <a:srgbClr val="7030A0"/>
              </a:solidFill>
            </a:endParaRPr>
          </a:p>
          <a:p>
            <a:pPr marL="0" lvl="0" indent="0">
              <a:buNone/>
            </a:pPr>
            <a:r>
              <a:rPr lang="de-DE" sz="1800" dirty="0" smtClean="0">
                <a:solidFill>
                  <a:prstClr val="black"/>
                </a:solidFill>
              </a:rPr>
              <a:t>Erfassung:		</a:t>
            </a:r>
            <a:r>
              <a:rPr lang="en-GB" sz="1800" b="1" dirty="0" smtClean="0">
                <a:solidFill>
                  <a:srgbClr val="7030A0"/>
                </a:solidFill>
              </a:rPr>
              <a:t>B.B.C</a:t>
            </a:r>
            <a:r>
              <a:rPr lang="en-GB" sz="1800" b="1" dirty="0">
                <a:solidFill>
                  <a:srgbClr val="7030A0"/>
                </a:solidFill>
              </a:rPr>
              <a:t>. Symphony Orchestra</a:t>
            </a:r>
            <a:endParaRPr lang="de-DE" sz="1800" b="1" dirty="0" smtClean="0">
              <a:solidFill>
                <a:srgbClr val="7030A0"/>
              </a:solidFill>
            </a:endParaRPr>
          </a:p>
          <a:p>
            <a:pPr marL="0" indent="0">
              <a:buNone/>
            </a:pPr>
            <a:endParaRPr lang="de-DE" sz="1800" b="1" dirty="0">
              <a:solidFill>
                <a:srgbClr val="7030A0"/>
              </a:solidFill>
            </a:endParaRP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8474336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Einleitende Artikel</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Einleitende Artikel </a:t>
            </a:r>
            <a:r>
              <a:rPr lang="de-DE" dirty="0"/>
              <a:t>(</a:t>
            </a:r>
            <a:r>
              <a:rPr lang="de-DE" b="1" dirty="0">
                <a:solidFill>
                  <a:schemeClr val="accent1">
                    <a:lumMod val="75000"/>
                  </a:schemeClr>
                </a:solidFill>
              </a:rPr>
              <a:t>RDA</a:t>
            </a:r>
            <a:r>
              <a:rPr lang="de-DE" b="1" dirty="0"/>
              <a:t> </a:t>
            </a:r>
            <a:r>
              <a:rPr lang="de-DE" b="1" dirty="0" smtClean="0">
                <a:hlinkClick r:id="rId4"/>
              </a:rPr>
              <a:t>11.2.2.8</a:t>
            </a:r>
            <a:r>
              <a:rPr lang="de-DE" dirty="0" smtClean="0"/>
              <a:t>)</a:t>
            </a:r>
          </a:p>
          <a:p>
            <a:pPr marL="0" indent="0">
              <a:spcBef>
                <a:spcPts val="0"/>
              </a:spcBef>
              <a:buNone/>
            </a:pPr>
            <a:r>
              <a:rPr lang="de-DE" sz="1800" dirty="0"/>
              <a:t/>
            </a:r>
            <a:br>
              <a:rPr lang="de-DE" sz="1800" dirty="0"/>
            </a:br>
            <a:r>
              <a:rPr lang="de-DE" sz="2000" dirty="0" smtClean="0"/>
              <a:t>Einleitende</a:t>
            </a:r>
            <a:r>
              <a:rPr lang="de-DE" sz="1800" dirty="0" smtClean="0"/>
              <a:t> </a:t>
            </a:r>
            <a:r>
              <a:rPr lang="de-DE" sz="2000" b="1" dirty="0" smtClean="0"/>
              <a:t>Artikel</a:t>
            </a:r>
            <a:r>
              <a:rPr lang="de-DE" sz="2000" dirty="0" smtClean="0"/>
              <a:t>  eines bevorzugten Namens einer Körperschaft </a:t>
            </a:r>
            <a:r>
              <a:rPr lang="de-DE" sz="2000" dirty="0"/>
              <a:t>werden erfasst. </a:t>
            </a:r>
            <a:endParaRPr lang="de-DE" sz="2000" dirty="0" smtClean="0"/>
          </a:p>
          <a:p>
            <a:pPr marL="0" indent="0">
              <a:spcBef>
                <a:spcPts val="0"/>
              </a:spcBef>
              <a:buNone/>
            </a:pPr>
            <a:r>
              <a:rPr lang="de-DE" sz="2000" dirty="0" smtClean="0"/>
              <a:t>Der einleitende Artikel wird  </a:t>
            </a:r>
            <a:r>
              <a:rPr lang="de-DE" sz="2000" b="1" dirty="0" smtClean="0"/>
              <a:t>groß</a:t>
            </a:r>
            <a:r>
              <a:rPr lang="de-DE" sz="2000" dirty="0" smtClean="0"/>
              <a:t> </a:t>
            </a:r>
            <a:r>
              <a:rPr lang="de-DE" sz="2000" dirty="0"/>
              <a:t>geschrieben. </a:t>
            </a:r>
            <a:endParaRPr lang="de-DE" sz="2000" dirty="0" smtClean="0"/>
          </a:p>
          <a:p>
            <a:pPr marL="0" indent="0">
              <a:spcBef>
                <a:spcPts val="0"/>
              </a:spcBef>
              <a:buNone/>
            </a:pPr>
            <a:endParaRPr lang="de-DE" sz="2000" u="sng" dirty="0" smtClean="0">
              <a:solidFill>
                <a:srgbClr val="0070C0"/>
              </a:solidFill>
            </a:endParaRPr>
          </a:p>
          <a:p>
            <a:pPr marL="0" indent="0">
              <a:buNone/>
            </a:pPr>
            <a:r>
              <a:rPr lang="de-DE" sz="1800" i="1" dirty="0" smtClean="0"/>
              <a:t>Beispiel:</a:t>
            </a:r>
            <a:endParaRPr lang="de-DE" sz="1800" i="1" dirty="0"/>
          </a:p>
          <a:p>
            <a:pPr marL="0" indent="0">
              <a:buNone/>
            </a:pPr>
            <a:r>
              <a:rPr lang="de-DE" sz="1800" b="1" dirty="0">
                <a:solidFill>
                  <a:srgbClr val="7030A0"/>
                </a:solidFill>
              </a:rPr>
              <a:t>Der</a:t>
            </a:r>
            <a:r>
              <a:rPr lang="de-DE" sz="1800" dirty="0">
                <a:solidFill>
                  <a:srgbClr val="7030A0"/>
                </a:solidFill>
              </a:rPr>
              <a:t> </a:t>
            </a:r>
            <a:r>
              <a:rPr lang="de-DE" sz="1800" b="1" dirty="0">
                <a:solidFill>
                  <a:srgbClr val="7030A0"/>
                </a:solidFill>
              </a:rPr>
              <a:t>Wehrbeauftragte</a:t>
            </a:r>
          </a:p>
          <a:p>
            <a:pPr marL="0" indent="0">
              <a:buNone/>
            </a:pPr>
            <a:endParaRPr lang="de-DE" sz="2000" b="1" dirty="0"/>
          </a:p>
          <a:p>
            <a:pPr marL="0" indent="0">
              <a:buNone/>
            </a:pPr>
            <a:r>
              <a:rPr lang="de-DE" sz="1800" b="1" dirty="0"/>
              <a:t>PICA:</a:t>
            </a:r>
          </a:p>
          <a:p>
            <a:pPr marL="0" indent="0">
              <a:buNone/>
            </a:pPr>
            <a:r>
              <a:rPr lang="de-DE" sz="1800" b="1" dirty="0">
                <a:ea typeface="Verdana" pitchFamily="34" charset="0"/>
                <a:cs typeface="Verdana" pitchFamily="34" charset="0"/>
              </a:rPr>
              <a:t>110</a:t>
            </a:r>
            <a:r>
              <a:rPr lang="de-DE" sz="1800" dirty="0">
                <a:ea typeface="Verdana" pitchFamily="34" charset="0"/>
                <a:cs typeface="Verdana" pitchFamily="34" charset="0"/>
              </a:rPr>
              <a:t> </a:t>
            </a:r>
            <a:r>
              <a:rPr lang="de-DE" sz="1800" dirty="0">
                <a:solidFill>
                  <a:srgbClr val="7030A0"/>
                </a:solidFill>
                <a:ea typeface="Verdana" pitchFamily="34" charset="0"/>
                <a:cs typeface="Verdana" pitchFamily="34" charset="0"/>
              </a:rPr>
              <a:t>Der</a:t>
            </a:r>
            <a:r>
              <a:rPr lang="de-DE" sz="1800" b="1" dirty="0">
                <a:ea typeface="Verdana" pitchFamily="34" charset="0"/>
                <a:cs typeface="Verdana" pitchFamily="34" charset="0"/>
              </a:rPr>
              <a:t> @</a:t>
            </a:r>
            <a:r>
              <a:rPr lang="de-DE" sz="1800" b="1" dirty="0" smtClean="0">
                <a:solidFill>
                  <a:srgbClr val="7030A0"/>
                </a:solidFill>
                <a:ea typeface="Verdana" pitchFamily="34" charset="0"/>
                <a:cs typeface="Verdana" pitchFamily="34" charset="0"/>
              </a:rPr>
              <a:t>Wehrbeauftragte</a:t>
            </a:r>
            <a:endParaRPr lang="de-DE" sz="1800" dirty="0" smtClean="0">
              <a:ea typeface="Verdana" pitchFamily="34" charset="0"/>
              <a:cs typeface="Verdana" pitchFamily="34" charset="0"/>
            </a:endParaRPr>
          </a:p>
          <a:p>
            <a:pPr marL="0" indent="0">
              <a:buNone/>
            </a:pPr>
            <a:endParaRPr lang="de-DE" sz="1800" b="1" dirty="0">
              <a:solidFill>
                <a:srgbClr val="7030A0"/>
              </a:solidFill>
              <a:ea typeface="Verdana" pitchFamily="34" charset="0"/>
              <a:cs typeface="Verdana" pitchFamily="34" charset="0"/>
            </a:endParaRPr>
          </a:p>
          <a:p>
            <a:pPr marL="0" indent="0">
              <a:buNone/>
            </a:pPr>
            <a:r>
              <a:rPr lang="de-DE" sz="1800" dirty="0" smtClean="0">
                <a:ea typeface="Verdana" pitchFamily="34" charset="0"/>
                <a:cs typeface="Verdana" pitchFamily="34" charset="0"/>
              </a:rPr>
              <a:t>Der Artikel wird mit einem Nichtsortierzeichen gekennzeichnet.</a:t>
            </a:r>
            <a:endParaRPr lang="de-DE" sz="1800" dirty="0">
              <a:ea typeface="Verdana" pitchFamily="34" charset="0"/>
              <a:cs typeface="Verdana" pitchFamily="34" charset="0"/>
            </a:endParaRPr>
          </a:p>
          <a:p>
            <a:pPr marL="0" indent="0">
              <a:buNone/>
            </a:pPr>
            <a:r>
              <a:rPr lang="en-US" sz="2000" b="1" dirty="0">
                <a:solidFill>
                  <a:srgbClr val="00B050"/>
                </a:solidFill>
              </a:rPr>
              <a:t/>
            </a:r>
            <a:br>
              <a:rPr lang="en-US" sz="2000" b="1" dirty="0">
                <a:solidFill>
                  <a:srgbClr val="00B050"/>
                </a:solidFill>
              </a:rPr>
            </a:br>
            <a:endParaRPr lang="en-US" sz="2000" b="1"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8844825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Gesellschaftsform, sonstige Termini</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lvl="0" indent="0" fontAlgn="auto">
              <a:spcBef>
                <a:spcPts val="0"/>
              </a:spcBef>
              <a:buNone/>
            </a:pPr>
            <a:r>
              <a:rPr lang="de-DE" dirty="0"/>
              <a:t>Termini, die auf die Gesellschaftsform hinweisen, oder bestimmte sonstige Termini</a:t>
            </a:r>
            <a:r>
              <a:rPr lang="de-DE" dirty="0" smtClean="0"/>
              <a:t> </a:t>
            </a:r>
            <a:r>
              <a:rPr lang="de-DE" dirty="0"/>
              <a:t>(</a:t>
            </a:r>
            <a:r>
              <a:rPr lang="de-DE" b="1" dirty="0">
                <a:solidFill>
                  <a:schemeClr val="accent1">
                    <a:lumMod val="75000"/>
                  </a:schemeClr>
                </a:solidFill>
              </a:rPr>
              <a:t>RDA </a:t>
            </a:r>
            <a:r>
              <a:rPr lang="de-DE" b="1" dirty="0">
                <a:hlinkClick r:id="rId4"/>
              </a:rPr>
              <a:t>11.2.2.10</a:t>
            </a:r>
            <a:r>
              <a:rPr lang="de-DE" dirty="0" smtClean="0"/>
              <a:t>)</a:t>
            </a:r>
            <a:r>
              <a:rPr lang="de-DE" sz="1800" dirty="0"/>
              <a:t/>
            </a:r>
            <a:br>
              <a:rPr lang="de-DE" sz="1800" dirty="0"/>
            </a:br>
            <a:r>
              <a:rPr lang="de-DE" sz="2000" b="1" dirty="0">
                <a:solidFill>
                  <a:prstClr val="black"/>
                </a:solidFill>
              </a:rPr>
              <a:t>Adjektive</a:t>
            </a:r>
            <a:r>
              <a:rPr lang="de-DE" sz="2000" dirty="0">
                <a:solidFill>
                  <a:prstClr val="black"/>
                </a:solidFill>
              </a:rPr>
              <a:t>,</a:t>
            </a:r>
            <a:r>
              <a:rPr lang="de-DE" sz="2000" b="1" dirty="0">
                <a:solidFill>
                  <a:prstClr val="black"/>
                </a:solidFill>
              </a:rPr>
              <a:t> Abkürzungen </a:t>
            </a:r>
            <a:r>
              <a:rPr lang="de-DE" sz="2000" dirty="0">
                <a:solidFill>
                  <a:prstClr val="black"/>
                </a:solidFill>
              </a:rPr>
              <a:t>oder </a:t>
            </a:r>
            <a:r>
              <a:rPr lang="de-DE" sz="2000" b="1" dirty="0" smtClean="0">
                <a:solidFill>
                  <a:prstClr val="black"/>
                </a:solidFill>
              </a:rPr>
              <a:t>Phrasen </a:t>
            </a:r>
            <a:r>
              <a:rPr lang="de-DE" sz="2000" dirty="0" smtClean="0">
                <a:solidFill>
                  <a:prstClr val="black"/>
                </a:solidFill>
              </a:rPr>
              <a:t>sowie</a:t>
            </a:r>
            <a:r>
              <a:rPr lang="de-DE" sz="2000" b="1" dirty="0" smtClean="0">
                <a:solidFill>
                  <a:prstClr val="black"/>
                </a:solidFill>
              </a:rPr>
              <a:t> Termini</a:t>
            </a:r>
            <a:r>
              <a:rPr lang="de-DE" sz="2000" dirty="0" smtClean="0">
                <a:solidFill>
                  <a:prstClr val="black"/>
                </a:solidFill>
              </a:rPr>
              <a:t>, </a:t>
            </a:r>
            <a:r>
              <a:rPr lang="de-DE" sz="2000" dirty="0">
                <a:solidFill>
                  <a:prstClr val="black"/>
                </a:solidFill>
              </a:rPr>
              <a:t>die auf </a:t>
            </a:r>
            <a:r>
              <a:rPr lang="de-DE" sz="2000" dirty="0" smtClean="0">
                <a:solidFill>
                  <a:prstClr val="black"/>
                </a:solidFill>
              </a:rPr>
              <a:t>die Gesellschaftsform, auf die </a:t>
            </a:r>
            <a:r>
              <a:rPr lang="de-DE" sz="2000" dirty="0">
                <a:solidFill>
                  <a:prstClr val="black"/>
                </a:solidFill>
              </a:rPr>
              <a:t>Art </a:t>
            </a:r>
            <a:r>
              <a:rPr lang="de-DE" sz="2000" dirty="0" smtClean="0">
                <a:solidFill>
                  <a:prstClr val="black"/>
                </a:solidFill>
              </a:rPr>
              <a:t>oder auf die staatliche </a:t>
            </a:r>
            <a:r>
              <a:rPr lang="de-DE" sz="2000" dirty="0">
                <a:solidFill>
                  <a:prstClr val="black"/>
                </a:solidFill>
              </a:rPr>
              <a:t>Eigentümerschaft einer Körperschaft hinweisen, nur </a:t>
            </a:r>
            <a:r>
              <a:rPr lang="de-DE" sz="2000" dirty="0" smtClean="0">
                <a:solidFill>
                  <a:prstClr val="black"/>
                </a:solidFill>
              </a:rPr>
              <a:t>dann berücksichtigen</a:t>
            </a:r>
            <a:r>
              <a:rPr lang="de-DE" sz="2000" dirty="0">
                <a:solidFill>
                  <a:prstClr val="black"/>
                </a:solidFill>
              </a:rPr>
              <a:t>, wenn sie </a:t>
            </a:r>
            <a:r>
              <a:rPr lang="de-DE" sz="2000" b="1" dirty="0">
                <a:solidFill>
                  <a:prstClr val="black"/>
                </a:solidFill>
              </a:rPr>
              <a:t>integraler Bestandteil des Namens </a:t>
            </a:r>
            <a:r>
              <a:rPr lang="de-DE" sz="2000" dirty="0">
                <a:solidFill>
                  <a:prstClr val="black"/>
                </a:solidFill>
              </a:rPr>
              <a:t>sind</a:t>
            </a:r>
            <a:r>
              <a:rPr lang="de-DE" sz="2000" dirty="0" smtClean="0">
                <a:solidFill>
                  <a:prstClr val="black"/>
                </a:solidFill>
              </a:rPr>
              <a:t>.</a:t>
            </a:r>
          </a:p>
          <a:p>
            <a:pPr marL="0" lvl="0" indent="0" fontAlgn="auto">
              <a:lnSpc>
                <a:spcPct val="100000"/>
              </a:lnSpc>
              <a:spcBef>
                <a:spcPts val="600"/>
              </a:spcBef>
              <a:spcAft>
                <a:spcPts val="0"/>
              </a:spcAft>
              <a:buNone/>
            </a:pPr>
            <a:r>
              <a:rPr lang="de-DE" sz="1800" i="1" dirty="0" smtClean="0">
                <a:solidFill>
                  <a:prstClr val="black"/>
                </a:solidFill>
              </a:rPr>
              <a:t>Beispiele:</a:t>
            </a:r>
            <a:endParaRPr lang="de-DE" sz="1800" b="1" i="1" dirty="0">
              <a:solidFill>
                <a:srgbClr val="7030A0"/>
              </a:solidFill>
            </a:endParaRPr>
          </a:p>
          <a:p>
            <a:pPr marL="0" lvl="0" indent="0">
              <a:spcBef>
                <a:spcPts val="0"/>
              </a:spcBef>
              <a:buNone/>
            </a:pPr>
            <a:r>
              <a:rPr lang="de-DE" sz="1800" b="1" dirty="0" smtClean="0">
                <a:solidFill>
                  <a:srgbClr val="7030A0"/>
                </a:solidFill>
              </a:rPr>
              <a:t>Kraftfahrzeugwerk </a:t>
            </a:r>
            <a:r>
              <a:rPr lang="de-DE" sz="1800" b="1" dirty="0">
                <a:solidFill>
                  <a:srgbClr val="7030A0"/>
                </a:solidFill>
              </a:rPr>
              <a:t>“Ernst Grube” Werdau</a:t>
            </a:r>
            <a:r>
              <a:rPr lang="de-DE" sz="1800" b="1" dirty="0">
                <a:solidFill>
                  <a:srgbClr val="00B050"/>
                </a:solidFill>
              </a:rPr>
              <a:t> </a:t>
            </a:r>
            <a:r>
              <a:rPr lang="de-DE" sz="1800" dirty="0" smtClean="0">
                <a:solidFill>
                  <a:prstClr val="black"/>
                </a:solidFill>
                <a:sym typeface="Wingdings"/>
              </a:rPr>
              <a:t> bevorzugter Name</a:t>
            </a:r>
          </a:p>
          <a:p>
            <a:pPr marL="0" lvl="0" indent="0">
              <a:spcBef>
                <a:spcPts val="0"/>
              </a:spcBef>
              <a:buNone/>
            </a:pPr>
            <a:r>
              <a:rPr lang="de-DE" sz="1800" i="1" dirty="0" smtClean="0">
                <a:solidFill>
                  <a:prstClr val="black"/>
                </a:solidFill>
              </a:rPr>
              <a:t>nicht</a:t>
            </a:r>
            <a:r>
              <a:rPr lang="de-DE" sz="1800" dirty="0" smtClean="0">
                <a:solidFill>
                  <a:srgbClr val="00B050"/>
                </a:solidFill>
              </a:rPr>
              <a:t> </a:t>
            </a:r>
            <a:r>
              <a:rPr lang="de-DE" sz="1800" dirty="0" smtClean="0">
                <a:solidFill>
                  <a:srgbClr val="7030A0"/>
                </a:solidFill>
              </a:rPr>
              <a:t>VEB Kraftfahrzeugwerk “Ernst Grube” Werdau</a:t>
            </a:r>
          </a:p>
          <a:p>
            <a:pPr marL="0" lvl="0" indent="0">
              <a:spcBef>
                <a:spcPts val="0"/>
              </a:spcBef>
              <a:buNone/>
            </a:pPr>
            <a:endParaRPr lang="de-DE" sz="900" dirty="0">
              <a:solidFill>
                <a:srgbClr val="7030A0"/>
              </a:solidFill>
            </a:endParaRPr>
          </a:p>
          <a:p>
            <a:pPr marL="0" indent="0">
              <a:spcBef>
                <a:spcPts val="0"/>
              </a:spcBef>
              <a:buNone/>
            </a:pPr>
            <a:r>
              <a:rPr lang="de-DE" sz="1800" b="1" dirty="0"/>
              <a:t>PICA:  110</a:t>
            </a:r>
            <a:r>
              <a:rPr lang="de-DE" sz="1800" dirty="0"/>
              <a:t> </a:t>
            </a:r>
            <a:r>
              <a:rPr lang="de-DE" sz="1800" b="1" dirty="0">
                <a:solidFill>
                  <a:srgbClr val="7030A0"/>
                </a:solidFill>
              </a:rPr>
              <a:t>Kraftfahrzeugwerk “Ernst Grube” </a:t>
            </a:r>
            <a:r>
              <a:rPr lang="de-DE" sz="1800" b="1" dirty="0" smtClean="0">
                <a:solidFill>
                  <a:srgbClr val="7030A0"/>
                </a:solidFill>
              </a:rPr>
              <a:t>Werdau</a:t>
            </a:r>
          </a:p>
          <a:p>
            <a:pPr marL="0" indent="0">
              <a:spcBef>
                <a:spcPts val="0"/>
              </a:spcBef>
              <a:buNone/>
            </a:pPr>
            <a:r>
              <a:rPr lang="de-DE" sz="1800" b="1" dirty="0" smtClean="0"/>
              <a:t>           	</a:t>
            </a:r>
            <a:r>
              <a:rPr lang="de-DE" sz="1800" dirty="0" smtClean="0"/>
              <a:t>410  </a:t>
            </a:r>
            <a:r>
              <a:rPr lang="de-DE" sz="1800" dirty="0" smtClean="0">
                <a:solidFill>
                  <a:srgbClr val="7030A0"/>
                </a:solidFill>
              </a:rPr>
              <a:t>VEB </a:t>
            </a:r>
            <a:r>
              <a:rPr lang="de-DE" sz="1800" dirty="0">
                <a:solidFill>
                  <a:srgbClr val="7030A0"/>
                </a:solidFill>
              </a:rPr>
              <a:t>Kraftfahrzeugwerk „Ernst Grube“ </a:t>
            </a:r>
            <a:r>
              <a:rPr lang="de-DE" sz="1800" dirty="0" smtClean="0">
                <a:solidFill>
                  <a:srgbClr val="7030A0"/>
                </a:solidFill>
              </a:rPr>
              <a:t>Werdau</a:t>
            </a:r>
          </a:p>
          <a:p>
            <a:pPr marL="0" indent="0">
              <a:spcBef>
                <a:spcPts val="0"/>
              </a:spcBef>
              <a:buNone/>
            </a:pPr>
            <a:r>
              <a:rPr lang="de-DE" sz="1800" dirty="0" smtClean="0">
                <a:solidFill>
                  <a:srgbClr val="7030A0"/>
                </a:solidFill>
              </a:rPr>
              <a:t> </a:t>
            </a:r>
            <a:r>
              <a:rPr lang="de-DE" sz="1800" dirty="0"/>
              <a:t>  </a:t>
            </a:r>
            <a:r>
              <a:rPr lang="de-DE" sz="1800" dirty="0" smtClean="0"/>
              <a:t>        </a:t>
            </a:r>
            <a:r>
              <a:rPr lang="de-DE" sz="1800" dirty="0" smtClean="0">
                <a:solidFill>
                  <a:prstClr val="black"/>
                </a:solidFill>
              </a:rPr>
              <a:t>410  </a:t>
            </a:r>
            <a:r>
              <a:rPr lang="de-DE" sz="1800" dirty="0" smtClean="0">
                <a:solidFill>
                  <a:srgbClr val="7030A0"/>
                </a:solidFill>
              </a:rPr>
              <a:t>Kraftfahrzeugwerk </a:t>
            </a:r>
            <a:r>
              <a:rPr lang="de-DE" sz="1800" dirty="0">
                <a:solidFill>
                  <a:srgbClr val="7030A0"/>
                </a:solidFill>
              </a:rPr>
              <a:t>„Ernst Grube“ </a:t>
            </a:r>
            <a:r>
              <a:rPr lang="de-DE" sz="1800" dirty="0" smtClean="0">
                <a:solidFill>
                  <a:srgbClr val="7030A0"/>
                </a:solidFill>
              </a:rPr>
              <a:t>Werdau, VEB</a:t>
            </a:r>
            <a:endParaRPr lang="de-DE" sz="1800" dirty="0" smtClean="0"/>
          </a:p>
          <a:p>
            <a:pPr marL="0" indent="0" fontAlgn="auto">
              <a:spcBef>
                <a:spcPts val="0"/>
              </a:spcBef>
              <a:buNone/>
            </a:pPr>
            <a:endParaRPr lang="de-DE" sz="1800" dirty="0"/>
          </a:p>
          <a:p>
            <a:pPr marL="0" lvl="0" indent="0" fontAlgn="auto">
              <a:spcBef>
                <a:spcPts val="0"/>
              </a:spcBef>
              <a:spcAft>
                <a:spcPts val="0"/>
              </a:spcAft>
              <a:buNone/>
            </a:pPr>
            <a:r>
              <a:rPr lang="de-DE" sz="1800" i="1" dirty="0">
                <a:solidFill>
                  <a:prstClr val="black"/>
                </a:solidFill>
              </a:rPr>
              <a:t>aber:    </a:t>
            </a:r>
            <a:r>
              <a:rPr lang="de-DE" sz="1800" b="1" dirty="0">
                <a:solidFill>
                  <a:srgbClr val="7030A0"/>
                </a:solidFill>
              </a:rPr>
              <a:t>Nature </a:t>
            </a:r>
            <a:r>
              <a:rPr lang="de-DE" sz="1800" b="1" dirty="0" err="1">
                <a:solidFill>
                  <a:srgbClr val="7030A0"/>
                </a:solidFill>
              </a:rPr>
              <a:t>Photographers</a:t>
            </a:r>
            <a:r>
              <a:rPr lang="de-DE" sz="1800" b="1" dirty="0">
                <a:solidFill>
                  <a:srgbClr val="7030A0"/>
                </a:solidFill>
              </a:rPr>
              <a:t> Ltd.</a:t>
            </a:r>
            <a:r>
              <a:rPr lang="de-DE" sz="1800" dirty="0">
                <a:solidFill>
                  <a:srgbClr val="7030A0"/>
                </a:solidFill>
                <a:sym typeface="Wingdings"/>
              </a:rPr>
              <a:t> </a:t>
            </a:r>
            <a:r>
              <a:rPr lang="de-DE" sz="1800" dirty="0">
                <a:solidFill>
                  <a:prstClr val="black"/>
                </a:solidFill>
                <a:sym typeface="Wingdings"/>
              </a:rPr>
              <a:t> bevorzugter Name </a:t>
            </a:r>
            <a:endParaRPr lang="de-DE" sz="1800" dirty="0" smtClean="0">
              <a:solidFill>
                <a:prstClr val="black"/>
              </a:solidFill>
              <a:sym typeface="Wingdings"/>
            </a:endParaRPr>
          </a:p>
          <a:p>
            <a:pPr marL="0" lvl="0" indent="0" fontAlgn="auto">
              <a:spcBef>
                <a:spcPts val="0"/>
              </a:spcBef>
              <a:spcAft>
                <a:spcPts val="0"/>
              </a:spcAft>
              <a:buNone/>
            </a:pPr>
            <a:endParaRPr lang="de-DE" sz="900" dirty="0">
              <a:solidFill>
                <a:prstClr val="black"/>
              </a:solidFill>
              <a:sym typeface="Wingdings"/>
            </a:endParaRPr>
          </a:p>
          <a:p>
            <a:pPr marL="0" lvl="0" indent="0" fontAlgn="auto">
              <a:spcBef>
                <a:spcPts val="0"/>
              </a:spcBef>
              <a:spcAft>
                <a:spcPts val="0"/>
              </a:spcAft>
              <a:buNone/>
            </a:pPr>
            <a:r>
              <a:rPr lang="de-DE" sz="1800" b="1" dirty="0">
                <a:solidFill>
                  <a:prstClr val="black"/>
                </a:solidFill>
                <a:sym typeface="Wingdings"/>
              </a:rPr>
              <a:t>PICA:  </a:t>
            </a:r>
            <a:r>
              <a:rPr lang="de-DE" sz="1800" b="1" dirty="0">
                <a:ea typeface="Verdana" pitchFamily="34" charset="0"/>
                <a:cs typeface="Verdana" pitchFamily="34" charset="0"/>
              </a:rPr>
              <a:t>110</a:t>
            </a:r>
            <a:r>
              <a:rPr lang="de-DE" sz="1800" dirty="0">
                <a:ea typeface="Verdana" pitchFamily="34" charset="0"/>
                <a:cs typeface="Verdana" pitchFamily="34" charset="0"/>
              </a:rPr>
              <a:t> </a:t>
            </a:r>
            <a:r>
              <a:rPr lang="de-DE" sz="1800" b="1" dirty="0">
                <a:solidFill>
                  <a:srgbClr val="7030A0"/>
                </a:solidFill>
                <a:ea typeface="Verdana" pitchFamily="34" charset="0"/>
                <a:cs typeface="Verdana" pitchFamily="34" charset="0"/>
              </a:rPr>
              <a:t>Nature </a:t>
            </a:r>
            <a:r>
              <a:rPr lang="de-DE" sz="1800" b="1" dirty="0" err="1">
                <a:solidFill>
                  <a:srgbClr val="7030A0"/>
                </a:solidFill>
                <a:ea typeface="Verdana" pitchFamily="34" charset="0"/>
                <a:cs typeface="Verdana" pitchFamily="34" charset="0"/>
              </a:rPr>
              <a:t>Photographers</a:t>
            </a:r>
            <a:r>
              <a:rPr lang="de-DE" sz="1800" b="1" dirty="0">
                <a:solidFill>
                  <a:srgbClr val="7030A0"/>
                </a:solidFill>
                <a:ea typeface="Verdana" pitchFamily="34" charset="0"/>
                <a:cs typeface="Verdana" pitchFamily="34" charset="0"/>
              </a:rPr>
              <a:t> Ltd</a:t>
            </a:r>
            <a:r>
              <a:rPr lang="de-DE" sz="1800" b="1" dirty="0" smtClean="0">
                <a:solidFill>
                  <a:srgbClr val="7030A0"/>
                </a:solidFill>
                <a:ea typeface="Verdana" pitchFamily="34" charset="0"/>
                <a:cs typeface="Verdana" pitchFamily="34" charset="0"/>
              </a:rPr>
              <a:t>.</a:t>
            </a: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5990831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Transliteration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Namen, in einer nicht-bevorzugten Schrift</a:t>
            </a:r>
            <a:r>
              <a:rPr lang="de-DE" dirty="0" smtClean="0"/>
              <a:t> </a:t>
            </a:r>
            <a:r>
              <a:rPr lang="de-DE" dirty="0"/>
              <a:t>(</a:t>
            </a:r>
            <a:r>
              <a:rPr lang="de-DE" b="1" dirty="0">
                <a:solidFill>
                  <a:schemeClr val="accent1">
                    <a:lumMod val="75000"/>
                  </a:schemeClr>
                </a:solidFill>
              </a:rPr>
              <a:t>RDA</a:t>
            </a:r>
            <a:r>
              <a:rPr lang="de-DE" b="1" dirty="0"/>
              <a:t> </a:t>
            </a:r>
            <a:r>
              <a:rPr lang="de-DE" b="1" dirty="0">
                <a:hlinkClick r:id="rId3"/>
              </a:rPr>
              <a:t>11.2.2.12</a:t>
            </a:r>
            <a:r>
              <a:rPr lang="de-DE" dirty="0"/>
              <a:t>) </a:t>
            </a:r>
            <a:r>
              <a:rPr lang="de-DE" sz="1800" dirty="0"/>
              <a:t/>
            </a:r>
            <a:br>
              <a:rPr lang="de-DE" sz="1800" dirty="0"/>
            </a:br>
            <a:r>
              <a:rPr lang="de-DE" sz="2000" dirty="0" smtClean="0"/>
              <a:t>Körperschaftsnamen </a:t>
            </a:r>
            <a:r>
              <a:rPr lang="de-DE" sz="2000" dirty="0"/>
              <a:t>in </a:t>
            </a:r>
            <a:r>
              <a:rPr lang="de-DE" sz="2000" b="1" dirty="0"/>
              <a:t>Originalschrift</a:t>
            </a:r>
            <a:r>
              <a:rPr lang="de-DE" sz="2000" dirty="0"/>
              <a:t> werden gemäß der </a:t>
            </a:r>
            <a:r>
              <a:rPr lang="de-DE" sz="2000" b="1" dirty="0"/>
              <a:t>Tabellen</a:t>
            </a:r>
            <a:r>
              <a:rPr lang="de-DE" sz="2000" dirty="0"/>
              <a:t> für den deutschsprachigen Raum </a:t>
            </a:r>
            <a:r>
              <a:rPr lang="de-DE" sz="2000" b="1" dirty="0"/>
              <a:t>transliteriert</a:t>
            </a:r>
            <a:r>
              <a:rPr lang="de-DE" sz="2000" dirty="0"/>
              <a:t>. </a:t>
            </a:r>
          </a:p>
          <a:p>
            <a:pPr marL="0" indent="0">
              <a:buNone/>
            </a:pPr>
            <a:r>
              <a:rPr lang="de-DE" sz="2000" u="sng" dirty="0">
                <a:solidFill>
                  <a:srgbClr val="0070C0"/>
                </a:solidFill>
                <a:hlinkClick r:id="rId4"/>
              </a:rPr>
              <a:t>AWR (zu </a:t>
            </a:r>
            <a:r>
              <a:rPr lang="de-DE" sz="2000" b="1" u="sng" dirty="0">
                <a:solidFill>
                  <a:srgbClr val="0070C0"/>
                </a:solidFill>
                <a:hlinkClick r:id="rId4"/>
              </a:rPr>
              <a:t>RDA 11.2.2.12</a:t>
            </a:r>
            <a:r>
              <a:rPr lang="de-DE" sz="2000" u="sng" dirty="0">
                <a:solidFill>
                  <a:srgbClr val="0070C0"/>
                </a:solidFill>
              </a:rPr>
              <a:t>)</a:t>
            </a:r>
            <a:r>
              <a:rPr lang="de-DE" sz="2000" dirty="0">
                <a:solidFill>
                  <a:srgbClr val="0070C0"/>
                </a:solidFill>
              </a:rPr>
              <a:t> </a:t>
            </a:r>
            <a:r>
              <a:rPr lang="de-DE" sz="2000" dirty="0"/>
              <a:t>und</a:t>
            </a:r>
            <a:r>
              <a:rPr lang="de-DE" sz="2000" dirty="0">
                <a:solidFill>
                  <a:srgbClr val="0070C0"/>
                </a:solidFill>
              </a:rPr>
              <a:t> </a:t>
            </a:r>
            <a:r>
              <a:rPr lang="de-DE" sz="2000" b="1" dirty="0">
                <a:solidFill>
                  <a:srgbClr val="0070C0"/>
                </a:solidFill>
                <a:hlinkClick r:id="rId5"/>
              </a:rPr>
              <a:t>EH-K-02</a:t>
            </a:r>
            <a:r>
              <a:rPr lang="de-DE" sz="2000" dirty="0">
                <a:solidFill>
                  <a:srgbClr val="0070C0"/>
                </a:solidFill>
              </a:rPr>
              <a:t> </a:t>
            </a:r>
            <a:r>
              <a:rPr lang="de-DE" sz="2000" dirty="0"/>
              <a:t>bzw. </a:t>
            </a:r>
            <a:r>
              <a:rPr lang="de-DE" sz="2000" b="1" dirty="0" smtClean="0">
                <a:hlinkClick r:id="rId6"/>
              </a:rPr>
              <a:t>EH-A-09</a:t>
            </a:r>
            <a:endParaRPr lang="de-DE" sz="2000" b="1" dirty="0" smtClean="0"/>
          </a:p>
          <a:p>
            <a:pPr marL="0" indent="0">
              <a:buNone/>
            </a:pPr>
            <a:r>
              <a:rPr lang="de-DE" sz="2000" dirty="0" smtClean="0"/>
              <a:t>(Transliterationsstandards: </a:t>
            </a:r>
            <a:r>
              <a:rPr lang="de-DE" sz="2000" dirty="0" smtClean="0">
                <a:hlinkClick r:id="rId7"/>
              </a:rPr>
              <a:t>AH-004</a:t>
            </a:r>
            <a:r>
              <a:rPr lang="de-DE" sz="2000" dirty="0" smtClean="0"/>
              <a:t>)</a:t>
            </a:r>
          </a:p>
          <a:p>
            <a:pPr marL="0" indent="0">
              <a:buNone/>
            </a:pPr>
            <a:endParaRPr lang="de-DE" sz="900" b="1" dirty="0"/>
          </a:p>
          <a:p>
            <a:pPr marL="0" indent="0">
              <a:buNone/>
            </a:pPr>
            <a:r>
              <a:rPr lang="de-DE" sz="1800" i="1" dirty="0" smtClean="0"/>
              <a:t>Beispiel</a:t>
            </a:r>
            <a:r>
              <a:rPr lang="de-DE" sz="1800" i="1" dirty="0"/>
              <a:t>:</a:t>
            </a:r>
          </a:p>
          <a:p>
            <a:pPr marL="0" indent="0">
              <a:buNone/>
            </a:pPr>
            <a:r>
              <a:rPr lang="de-DE" sz="1800" b="1" dirty="0">
                <a:solidFill>
                  <a:srgbClr val="7030A0"/>
                </a:solidFill>
              </a:rPr>
              <a:t>Institut </a:t>
            </a:r>
            <a:r>
              <a:rPr lang="de-DE" sz="1800" b="1" dirty="0" err="1">
                <a:solidFill>
                  <a:srgbClr val="7030A0"/>
                </a:solidFill>
              </a:rPr>
              <a:t>mirovoj</a:t>
            </a:r>
            <a:r>
              <a:rPr lang="de-DE" sz="1800" b="1" dirty="0">
                <a:solidFill>
                  <a:srgbClr val="7030A0"/>
                </a:solidFill>
              </a:rPr>
              <a:t> </a:t>
            </a:r>
            <a:r>
              <a:rPr lang="de-DE" sz="1800" b="1" dirty="0" err="1">
                <a:solidFill>
                  <a:srgbClr val="7030A0"/>
                </a:solidFill>
              </a:rPr>
              <a:t>literatury</a:t>
            </a:r>
            <a:r>
              <a:rPr lang="de-DE" sz="1800" b="1" dirty="0">
                <a:solidFill>
                  <a:srgbClr val="7030A0"/>
                </a:solidFill>
              </a:rPr>
              <a:t> </a:t>
            </a:r>
            <a:r>
              <a:rPr lang="de-DE" sz="1800" b="1" dirty="0" err="1">
                <a:solidFill>
                  <a:srgbClr val="7030A0"/>
                </a:solidFill>
              </a:rPr>
              <a:t>imeni</a:t>
            </a:r>
            <a:r>
              <a:rPr lang="de-DE" sz="1800" b="1" dirty="0">
                <a:solidFill>
                  <a:srgbClr val="7030A0"/>
                </a:solidFill>
              </a:rPr>
              <a:t> A.M. </a:t>
            </a:r>
            <a:r>
              <a:rPr lang="de-DE" sz="1800" b="1" dirty="0" err="1">
                <a:solidFill>
                  <a:srgbClr val="7030A0"/>
                </a:solidFill>
              </a:rPr>
              <a:t>Gorʹkogo</a:t>
            </a:r>
            <a:r>
              <a:rPr lang="de-DE" sz="1800" b="1" dirty="0">
                <a:solidFill>
                  <a:srgbClr val="7030A0"/>
                </a:solidFill>
              </a:rPr>
              <a:t> </a:t>
            </a:r>
            <a:r>
              <a:rPr lang="de-DE" sz="1800" dirty="0">
                <a:sym typeface="Wingdings"/>
              </a:rPr>
              <a:t> bevorzugte Namensform</a:t>
            </a:r>
          </a:p>
          <a:p>
            <a:pPr marL="0" indent="0">
              <a:buNone/>
            </a:pPr>
            <a:r>
              <a:rPr lang="de-DE" sz="1800" i="1" dirty="0"/>
              <a:t>Der Name erscheint in Originalschrift als </a:t>
            </a:r>
          </a:p>
          <a:p>
            <a:pPr marL="0" indent="0">
              <a:spcBef>
                <a:spcPts val="0"/>
              </a:spcBef>
              <a:buNone/>
            </a:pPr>
            <a:r>
              <a:rPr lang="az-Cyrl-AZ" sz="1800" dirty="0">
                <a:solidFill>
                  <a:srgbClr val="7030A0"/>
                </a:solidFill>
              </a:rPr>
              <a:t>Институт мировой</a:t>
            </a:r>
            <a:r>
              <a:rPr lang="de-DE" sz="1800" dirty="0">
                <a:solidFill>
                  <a:srgbClr val="7030A0"/>
                </a:solidFill>
              </a:rPr>
              <a:t> </a:t>
            </a:r>
            <a:r>
              <a:rPr lang="az-Cyrl-AZ" sz="1800" dirty="0">
                <a:solidFill>
                  <a:srgbClr val="7030A0"/>
                </a:solidFill>
              </a:rPr>
              <a:t>литературы</a:t>
            </a:r>
            <a:r>
              <a:rPr lang="de-DE" sz="1800" dirty="0">
                <a:solidFill>
                  <a:srgbClr val="7030A0"/>
                </a:solidFill>
              </a:rPr>
              <a:t> </a:t>
            </a:r>
            <a:r>
              <a:rPr lang="az-Cyrl-AZ" sz="1800" dirty="0">
                <a:solidFill>
                  <a:srgbClr val="7030A0"/>
                </a:solidFill>
              </a:rPr>
              <a:t>имени А.М. </a:t>
            </a:r>
            <a:r>
              <a:rPr lang="az-Cyrl-AZ" sz="1800" dirty="0" smtClean="0">
                <a:solidFill>
                  <a:srgbClr val="7030A0"/>
                </a:solidFill>
              </a:rPr>
              <a:t>Горького</a:t>
            </a:r>
            <a:endParaRPr lang="de-DE" sz="1800" dirty="0" smtClean="0">
              <a:solidFill>
                <a:srgbClr val="7030A0"/>
              </a:solidFill>
            </a:endParaRPr>
          </a:p>
          <a:p>
            <a:pPr marL="0" indent="0">
              <a:spcBef>
                <a:spcPts val="0"/>
              </a:spcBef>
              <a:buNone/>
            </a:pPr>
            <a:endParaRPr lang="de-DE" sz="1800" dirty="0">
              <a:solidFill>
                <a:srgbClr val="7030A0"/>
              </a:solidFill>
            </a:endParaRPr>
          </a:p>
          <a:p>
            <a:pPr marL="0" indent="0">
              <a:spcBef>
                <a:spcPts val="0"/>
              </a:spcBef>
              <a:buNone/>
            </a:pPr>
            <a:r>
              <a:rPr lang="de-DE" sz="1800" b="1" dirty="0" smtClean="0">
                <a:ea typeface="Verdana" pitchFamily="34" charset="0"/>
                <a:cs typeface="Verdana" pitchFamily="34" charset="0"/>
              </a:rPr>
              <a:t>PICA: 110</a:t>
            </a:r>
            <a:r>
              <a:rPr lang="de-DE" sz="1800" dirty="0" smtClean="0">
                <a:ea typeface="Verdana" pitchFamily="34" charset="0"/>
                <a:cs typeface="Verdana" pitchFamily="34" charset="0"/>
              </a:rPr>
              <a:t> </a:t>
            </a:r>
            <a:r>
              <a:rPr lang="de-DE" sz="1800" b="1" dirty="0" smtClean="0">
                <a:solidFill>
                  <a:srgbClr val="7030A0"/>
                </a:solidFill>
                <a:ea typeface="Verdana" pitchFamily="34" charset="0"/>
                <a:cs typeface="Verdana" pitchFamily="34" charset="0"/>
              </a:rPr>
              <a:t>Institut </a:t>
            </a:r>
            <a:r>
              <a:rPr lang="de-DE" sz="1800" b="1" dirty="0" err="1">
                <a:solidFill>
                  <a:srgbClr val="7030A0"/>
                </a:solidFill>
                <a:ea typeface="Verdana" pitchFamily="34" charset="0"/>
                <a:cs typeface="Verdana" pitchFamily="34" charset="0"/>
              </a:rPr>
              <a:t>mirovoj</a:t>
            </a:r>
            <a:r>
              <a:rPr lang="de-DE" sz="1800" b="1" dirty="0">
                <a:solidFill>
                  <a:srgbClr val="7030A0"/>
                </a:solidFill>
                <a:ea typeface="Verdana" pitchFamily="34" charset="0"/>
                <a:cs typeface="Verdana" pitchFamily="34" charset="0"/>
              </a:rPr>
              <a:t> </a:t>
            </a:r>
            <a:r>
              <a:rPr lang="de-DE" sz="1800" b="1" dirty="0" err="1">
                <a:solidFill>
                  <a:srgbClr val="7030A0"/>
                </a:solidFill>
                <a:ea typeface="Verdana" pitchFamily="34" charset="0"/>
                <a:cs typeface="Verdana" pitchFamily="34" charset="0"/>
              </a:rPr>
              <a:t>literatury</a:t>
            </a:r>
            <a:r>
              <a:rPr lang="de-DE" sz="1800" b="1" dirty="0">
                <a:solidFill>
                  <a:srgbClr val="7030A0"/>
                </a:solidFill>
                <a:ea typeface="Verdana" pitchFamily="34" charset="0"/>
                <a:cs typeface="Verdana" pitchFamily="34" charset="0"/>
              </a:rPr>
              <a:t> </a:t>
            </a:r>
            <a:r>
              <a:rPr lang="de-DE" sz="1800" b="1" dirty="0" err="1">
                <a:solidFill>
                  <a:srgbClr val="7030A0"/>
                </a:solidFill>
                <a:ea typeface="Verdana" pitchFamily="34" charset="0"/>
                <a:cs typeface="Verdana" pitchFamily="34" charset="0"/>
              </a:rPr>
              <a:t>imeni</a:t>
            </a:r>
            <a:r>
              <a:rPr lang="de-DE" sz="1800" b="1" dirty="0">
                <a:solidFill>
                  <a:srgbClr val="7030A0"/>
                </a:solidFill>
                <a:ea typeface="Verdana" pitchFamily="34" charset="0"/>
                <a:cs typeface="Verdana" pitchFamily="34" charset="0"/>
              </a:rPr>
              <a:t> A.M. </a:t>
            </a:r>
            <a:r>
              <a:rPr lang="de-DE" sz="1800" b="1" dirty="0" err="1">
                <a:solidFill>
                  <a:srgbClr val="7030A0"/>
                </a:solidFill>
                <a:ea typeface="Verdana" pitchFamily="34" charset="0"/>
                <a:cs typeface="Verdana" pitchFamily="34" charset="0"/>
              </a:rPr>
              <a:t>Gor'kogo</a:t>
            </a:r>
            <a:endParaRPr lang="de-DE" sz="1800" b="1" dirty="0">
              <a:solidFill>
                <a:srgbClr val="7030A0"/>
              </a:solidFill>
              <a:ea typeface="Verdana" pitchFamily="34" charset="0"/>
              <a:cs typeface="Verdana" pitchFamily="34" charset="0"/>
            </a:endParaRPr>
          </a:p>
          <a:p>
            <a:pPr marL="0" indent="0">
              <a:buNone/>
            </a:pPr>
            <a:r>
              <a:rPr lang="ru-RU" sz="1800" b="1" dirty="0">
                <a:ea typeface="Verdana" pitchFamily="34" charset="0"/>
                <a:cs typeface="Verdana" pitchFamily="34" charset="0"/>
              </a:rPr>
              <a:t>710</a:t>
            </a:r>
            <a:r>
              <a:rPr lang="ru-RU" sz="1800" dirty="0">
                <a:ea typeface="Verdana" pitchFamily="34" charset="0"/>
                <a:cs typeface="Verdana" pitchFamily="34" charset="0"/>
              </a:rPr>
              <a:t> </a:t>
            </a:r>
            <a:r>
              <a:rPr lang="ru-RU" sz="1800" b="1" dirty="0">
                <a:ea typeface="Verdana" pitchFamily="34" charset="0"/>
                <a:cs typeface="Verdana" pitchFamily="34" charset="0"/>
              </a:rPr>
              <a:t>$T</a:t>
            </a:r>
            <a:r>
              <a:rPr lang="ru-RU" sz="1800" dirty="0">
                <a:ea typeface="Verdana" pitchFamily="34" charset="0"/>
                <a:cs typeface="Verdana" pitchFamily="34" charset="0"/>
              </a:rPr>
              <a:t>01</a:t>
            </a:r>
            <a:r>
              <a:rPr lang="ru-RU" sz="1800" b="1" dirty="0">
                <a:ea typeface="Verdana" pitchFamily="34" charset="0"/>
                <a:cs typeface="Verdana" pitchFamily="34" charset="0"/>
              </a:rPr>
              <a:t>$U</a:t>
            </a:r>
            <a:r>
              <a:rPr lang="ru-RU" sz="1800" dirty="0">
                <a:ea typeface="Verdana" pitchFamily="34" charset="0"/>
                <a:cs typeface="Verdana" pitchFamily="34" charset="0"/>
              </a:rPr>
              <a:t>Cyrl</a:t>
            </a:r>
            <a:r>
              <a:rPr lang="ru-RU" sz="1800" b="1" dirty="0">
                <a:ea typeface="Verdana" pitchFamily="34" charset="0"/>
                <a:cs typeface="Verdana" pitchFamily="34" charset="0"/>
              </a:rPr>
              <a:t>$L</a:t>
            </a:r>
            <a:r>
              <a:rPr lang="ru-RU" sz="1800" dirty="0">
                <a:ea typeface="Verdana" pitchFamily="34" charset="0"/>
                <a:cs typeface="Verdana" pitchFamily="34" charset="0"/>
              </a:rPr>
              <a:t>rus%%</a:t>
            </a:r>
            <a:r>
              <a:rPr lang="az-Cyrl-AZ" sz="1800" dirty="0">
                <a:solidFill>
                  <a:srgbClr val="7030A0"/>
                </a:solidFill>
              </a:rPr>
              <a:t>Институт мировой</a:t>
            </a:r>
            <a:r>
              <a:rPr lang="de-DE" sz="1800" dirty="0">
                <a:solidFill>
                  <a:srgbClr val="7030A0"/>
                </a:solidFill>
              </a:rPr>
              <a:t> </a:t>
            </a:r>
            <a:r>
              <a:rPr lang="az-Cyrl-AZ" sz="1800" dirty="0">
                <a:solidFill>
                  <a:srgbClr val="7030A0"/>
                </a:solidFill>
              </a:rPr>
              <a:t>литературы</a:t>
            </a:r>
            <a:r>
              <a:rPr lang="de-DE" sz="1800" dirty="0">
                <a:solidFill>
                  <a:srgbClr val="7030A0"/>
                </a:solidFill>
              </a:rPr>
              <a:t> </a:t>
            </a:r>
            <a:r>
              <a:rPr lang="az-Cyrl-AZ" sz="1800" dirty="0">
                <a:solidFill>
                  <a:srgbClr val="7030A0"/>
                </a:solidFill>
              </a:rPr>
              <a:t>имени А.М. </a:t>
            </a:r>
            <a:r>
              <a:rPr lang="az-Cyrl-AZ" sz="1800" dirty="0" smtClean="0">
                <a:solidFill>
                  <a:srgbClr val="7030A0"/>
                </a:solidFill>
              </a:rPr>
              <a:t>Горького</a:t>
            </a:r>
            <a:r>
              <a:rPr lang="ru-RU" sz="1800" b="1" dirty="0" smtClean="0">
                <a:ea typeface="Verdana" pitchFamily="34" charset="0"/>
                <a:cs typeface="Verdana" pitchFamily="34" charset="0"/>
              </a:rPr>
              <a:t>$v</a:t>
            </a:r>
            <a:r>
              <a:rPr lang="ru-RU" sz="1800" dirty="0" smtClean="0">
                <a:ea typeface="Verdana" pitchFamily="34" charset="0"/>
                <a:cs typeface="Verdana" pitchFamily="34" charset="0"/>
              </a:rPr>
              <a:t>Original</a:t>
            </a:r>
            <a:r>
              <a:rPr lang="de-DE" sz="1800" b="1" dirty="0" smtClean="0">
                <a:ea typeface="Verdana" pitchFamily="34" charset="0"/>
                <a:cs typeface="Verdana" pitchFamily="34" charset="0"/>
              </a:rPr>
              <a:t>$5</a:t>
            </a:r>
            <a:r>
              <a:rPr lang="de-DE" sz="1800" dirty="0" smtClean="0">
                <a:ea typeface="Verdana" pitchFamily="34" charset="0"/>
                <a:cs typeface="Verdana" pitchFamily="34" charset="0"/>
              </a:rPr>
              <a:t>DE-576</a:t>
            </a: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40537566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 </a:t>
            </a:r>
            <a:r>
              <a:rPr lang="de-DE" b="1" dirty="0">
                <a:hlinkClick r:id="rId4"/>
              </a:rPr>
              <a:t>11.2.3</a:t>
            </a:r>
            <a:r>
              <a:rPr lang="de-DE" dirty="0" smtClean="0"/>
              <a:t>)</a:t>
            </a:r>
          </a:p>
          <a:p>
            <a:pPr marL="0" indent="0">
              <a:spcBef>
                <a:spcPts val="0"/>
              </a:spcBef>
              <a:buNone/>
            </a:pPr>
            <a:r>
              <a:rPr lang="de-DE" sz="1600" b="1" u="sng" dirty="0"/>
              <a:t/>
            </a:r>
            <a:br>
              <a:rPr lang="de-DE" sz="1600" b="1" u="sng" dirty="0"/>
            </a:br>
            <a:r>
              <a:rPr lang="de-DE" sz="2000" dirty="0"/>
              <a:t>Namensformen, die </a:t>
            </a:r>
            <a:r>
              <a:rPr lang="de-DE" sz="2000" dirty="0" smtClean="0"/>
              <a:t>eine </a:t>
            </a:r>
            <a:r>
              <a:rPr lang="de-DE" sz="2000" b="1" dirty="0"/>
              <a:t>Körperschaft verwendet </a:t>
            </a:r>
            <a:r>
              <a:rPr lang="de-DE" sz="2000" dirty="0"/>
              <a:t>oder die in </a:t>
            </a:r>
            <a:r>
              <a:rPr lang="de-DE" sz="2000" b="1" dirty="0"/>
              <a:t>Nachschlagewerken</a:t>
            </a:r>
            <a:r>
              <a:rPr lang="de-DE" sz="2000" dirty="0"/>
              <a:t> gefunden werden, die aber </a:t>
            </a:r>
            <a:r>
              <a:rPr lang="de-DE" sz="2000" b="1" dirty="0" smtClean="0"/>
              <a:t>nicht </a:t>
            </a:r>
            <a:r>
              <a:rPr lang="de-DE" sz="2000" b="1" dirty="0"/>
              <a:t>als bevorzugter Name </a:t>
            </a:r>
            <a:r>
              <a:rPr lang="de-DE" sz="2000" dirty="0"/>
              <a:t>gewählt </a:t>
            </a:r>
            <a:r>
              <a:rPr lang="de-DE" sz="2000" dirty="0" smtClean="0"/>
              <a:t>werden. Dazu </a:t>
            </a:r>
            <a:r>
              <a:rPr lang="de-DE" sz="2000" dirty="0"/>
              <a:t>zählen u. a</a:t>
            </a:r>
            <a:r>
              <a:rPr lang="de-DE" sz="2000" dirty="0" smtClean="0"/>
              <a:t>.:</a:t>
            </a:r>
          </a:p>
          <a:p>
            <a:pPr marL="0" indent="0">
              <a:spcBef>
                <a:spcPts val="0"/>
              </a:spcBef>
              <a:buNone/>
            </a:pPr>
            <a:endParaRPr lang="de-DE" sz="2000" dirty="0"/>
          </a:p>
          <a:p>
            <a:pPr>
              <a:spcBef>
                <a:spcPts val="0"/>
              </a:spcBef>
            </a:pPr>
            <a:r>
              <a:rPr lang="de-DE" sz="2000" b="1" dirty="0"/>
              <a:t>ausgeschriebene Namensformen</a:t>
            </a:r>
            <a:r>
              <a:rPr lang="de-DE" sz="2000" dirty="0"/>
              <a:t>, wenn als bevorzugter Name ein Akronym, eine Initial- oder Kurzform gewählt wird (</a:t>
            </a:r>
            <a:r>
              <a:rPr lang="de-DE" sz="2000" b="1" dirty="0">
                <a:solidFill>
                  <a:schemeClr val="accent1">
                    <a:lumMod val="75000"/>
                  </a:schemeClr>
                </a:solidFill>
              </a:rPr>
              <a:t>RDA</a:t>
            </a:r>
            <a:r>
              <a:rPr lang="de-DE" sz="2000" b="1" dirty="0"/>
              <a:t> </a:t>
            </a:r>
            <a:r>
              <a:rPr lang="de-DE" sz="2000" b="1" dirty="0">
                <a:hlinkClick r:id="rId5"/>
              </a:rPr>
              <a:t>11.2.3.4</a:t>
            </a:r>
            <a:r>
              <a:rPr lang="de-DE" sz="2000" dirty="0"/>
              <a:t>)</a:t>
            </a:r>
          </a:p>
          <a:p>
            <a:pPr lvl="0">
              <a:spcBef>
                <a:spcPts val="0"/>
              </a:spcBef>
            </a:pPr>
            <a:r>
              <a:rPr lang="de-DE" sz="2000" b="1" dirty="0"/>
              <a:t>Akronyme, Initial- oder Kurzformen</a:t>
            </a:r>
            <a:r>
              <a:rPr lang="de-DE" sz="2000" dirty="0"/>
              <a:t>, wenn die vollständige Namensform als bevorzugter Name gewählt wird (</a:t>
            </a:r>
            <a:r>
              <a:rPr lang="de-DE" sz="2000" b="1" dirty="0">
                <a:solidFill>
                  <a:schemeClr val="accent1">
                    <a:lumMod val="75000"/>
                  </a:schemeClr>
                </a:solidFill>
              </a:rPr>
              <a:t>RDA </a:t>
            </a:r>
            <a:r>
              <a:rPr lang="de-DE" sz="2000" b="1" dirty="0">
                <a:hlinkClick r:id="rId6"/>
              </a:rPr>
              <a:t>11.2.3.5</a:t>
            </a:r>
            <a:r>
              <a:rPr lang="de-DE" sz="2000" dirty="0"/>
              <a:t>)</a:t>
            </a:r>
          </a:p>
          <a:p>
            <a:pPr lvl="0">
              <a:spcBef>
                <a:spcPts val="0"/>
              </a:spcBef>
            </a:pPr>
            <a:r>
              <a:rPr lang="de-DE" sz="2000" dirty="0"/>
              <a:t>alternative </a:t>
            </a:r>
            <a:r>
              <a:rPr lang="de-DE" sz="2000" b="1" dirty="0"/>
              <a:t>Sprachformen</a:t>
            </a:r>
            <a:r>
              <a:rPr lang="de-DE" sz="2000" dirty="0"/>
              <a:t>, abweichende </a:t>
            </a:r>
            <a:r>
              <a:rPr lang="de-DE" sz="2000" b="1" dirty="0"/>
              <a:t>Schrift/Transliteration, </a:t>
            </a:r>
            <a:r>
              <a:rPr lang="de-DE" sz="2000" dirty="0"/>
              <a:t>abweichende </a:t>
            </a:r>
            <a:r>
              <a:rPr lang="de-DE" sz="2000" b="1" dirty="0"/>
              <a:t>Schreibweise des Namens </a:t>
            </a:r>
            <a:r>
              <a:rPr lang="de-DE" sz="2000" dirty="0"/>
              <a:t>(</a:t>
            </a:r>
            <a:r>
              <a:rPr lang="de-DE" sz="2000" b="1" dirty="0">
                <a:solidFill>
                  <a:schemeClr val="accent1">
                    <a:lumMod val="75000"/>
                  </a:schemeClr>
                </a:solidFill>
              </a:rPr>
              <a:t>RDA</a:t>
            </a:r>
            <a:r>
              <a:rPr lang="de-DE" sz="2000" b="1" dirty="0"/>
              <a:t> </a:t>
            </a:r>
            <a:r>
              <a:rPr lang="de-DE" sz="2000" b="1" dirty="0">
                <a:hlinkClick r:id="rId7"/>
              </a:rPr>
              <a:t>11.2.3.6</a:t>
            </a:r>
            <a:r>
              <a:rPr lang="de-DE" sz="2000" dirty="0"/>
              <a:t>)</a:t>
            </a:r>
          </a:p>
          <a:p>
            <a:pPr>
              <a:spcBef>
                <a:spcPts val="0"/>
              </a:spcBef>
            </a:pPr>
            <a:r>
              <a:rPr lang="de-DE" sz="2000" dirty="0"/>
              <a:t>sonstige </a:t>
            </a:r>
            <a:r>
              <a:rPr lang="de-DE" sz="2000" b="1" dirty="0"/>
              <a:t>abweichende Namen </a:t>
            </a:r>
            <a:r>
              <a:rPr lang="de-DE" sz="2000" dirty="0"/>
              <a:t>(</a:t>
            </a:r>
            <a:r>
              <a:rPr lang="de-DE" sz="2000" b="1" dirty="0">
                <a:solidFill>
                  <a:schemeClr val="accent1">
                    <a:lumMod val="75000"/>
                  </a:schemeClr>
                </a:solidFill>
              </a:rPr>
              <a:t>RDA</a:t>
            </a:r>
            <a:r>
              <a:rPr lang="de-DE" sz="2000" b="1" dirty="0"/>
              <a:t> </a:t>
            </a:r>
            <a:r>
              <a:rPr lang="de-DE" sz="2000" b="1" dirty="0">
                <a:hlinkClick r:id="rId8"/>
              </a:rPr>
              <a:t>11.2.3.7</a:t>
            </a:r>
            <a:r>
              <a:rPr lang="de-DE" sz="2000" dirty="0"/>
              <a:t>) </a:t>
            </a: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13873979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RDA-Elemente dieser Präsentation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endParaRPr lang="de-DE" sz="1800" b="1" dirty="0" smtClean="0">
              <a:solidFill>
                <a:schemeClr val="accent1">
                  <a:lumMod val="75000"/>
                </a:schemeClr>
              </a:solidFill>
              <a:ea typeface="Verdana" pitchFamily="34" charset="0"/>
              <a:cs typeface="Verdana" pitchFamily="34" charset="0"/>
            </a:endParaRPr>
          </a:p>
          <a:p>
            <a:pPr marL="0" indent="0">
              <a:spcBef>
                <a:spcPts val="0"/>
              </a:spcBef>
              <a:buNone/>
            </a:pPr>
            <a:r>
              <a:rPr lang="de-DE" sz="1800" b="1" dirty="0" smtClean="0">
                <a:solidFill>
                  <a:schemeClr val="accent1">
                    <a:lumMod val="75000"/>
                  </a:schemeClr>
                </a:solidFill>
                <a:ea typeface="Verdana" pitchFamily="34" charset="0"/>
                <a:cs typeface="Verdana" pitchFamily="34" charset="0"/>
              </a:rPr>
              <a:t>RDA</a:t>
            </a:r>
            <a:r>
              <a:rPr lang="de-DE" sz="1800" b="1" dirty="0" smtClean="0">
                <a:ea typeface="Verdana" pitchFamily="34" charset="0"/>
                <a:cs typeface="Verdana" pitchFamily="34" charset="0"/>
              </a:rPr>
              <a:t> </a:t>
            </a:r>
            <a:r>
              <a:rPr lang="de-DE" sz="1800" b="1" dirty="0" smtClean="0">
                <a:ea typeface="Verdana" pitchFamily="34" charset="0"/>
                <a:cs typeface="Verdana" pitchFamily="34" charset="0"/>
                <a:hlinkClick r:id="rId3"/>
              </a:rPr>
              <a:t>2.2.2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Identifizierung von Manifestationen und</a:t>
            </a:r>
          </a:p>
          <a:p>
            <a:pPr marL="1974850" indent="-1974850">
              <a:spcBef>
                <a:spcPts val="0"/>
              </a:spcBef>
              <a:buNone/>
              <a:tabLst>
                <a:tab pos="1881188"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Exemplaren: Bevorzugte Informationsquelle</a:t>
            </a:r>
          </a:p>
          <a:p>
            <a:pPr marL="1974850" indent="-1974850">
              <a:lnSpc>
                <a:spcPts val="2400"/>
              </a:lnSpc>
              <a:spcBef>
                <a:spcPts val="0"/>
              </a:spcBef>
              <a:buNone/>
              <a:tabLst>
                <a:tab pos="1611313" algn="l"/>
              </a:tabLst>
            </a:pPr>
            <a:r>
              <a:rPr lang="de-DE" sz="1800" b="1" dirty="0" smtClean="0">
                <a:solidFill>
                  <a:schemeClr val="accent1">
                    <a:lumMod val="75000"/>
                  </a:schemeClr>
                </a:solidFill>
                <a:ea typeface="Verdana" pitchFamily="34" charset="0"/>
                <a:cs typeface="Verdana" pitchFamily="34" charset="0"/>
              </a:rPr>
              <a:t>RDA </a:t>
            </a:r>
            <a:r>
              <a:rPr lang="de-DE" sz="1800" b="1" dirty="0" smtClean="0">
                <a:ea typeface="Verdana" pitchFamily="34" charset="0"/>
                <a:cs typeface="Verdana" pitchFamily="34" charset="0"/>
                <a:hlinkClick r:id="rId4"/>
              </a:rPr>
              <a:t>8.5.6.2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Allgemeine </a:t>
            </a:r>
            <a:r>
              <a:rPr lang="de-DE" sz="1800" dirty="0">
                <a:ea typeface="Verdana" pitchFamily="34" charset="0"/>
                <a:cs typeface="Verdana" pitchFamily="34" charset="0"/>
              </a:rPr>
              <a:t>Richtlinien zum Erfassen </a:t>
            </a:r>
            <a:r>
              <a:rPr lang="de-DE" sz="1800" dirty="0" smtClean="0">
                <a:ea typeface="Verdana" pitchFamily="34" charset="0"/>
                <a:cs typeface="Verdana" pitchFamily="34" charset="0"/>
              </a:rPr>
              <a:t>von </a:t>
            </a:r>
          </a:p>
          <a:p>
            <a:pPr marL="1974850" indent="-1974850">
              <a:lnSpc>
                <a:spcPts val="2400"/>
              </a:lnSpc>
              <a:spcBef>
                <a:spcPts val="0"/>
              </a:spcBef>
              <a:buNone/>
              <a:tabLst>
                <a:tab pos="1611313"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Merkmalen von Akteuren: Namen von</a:t>
            </a:r>
          </a:p>
          <a:p>
            <a:pPr marL="1974850" indent="-1974850">
              <a:lnSpc>
                <a:spcPts val="2400"/>
              </a:lnSpc>
              <a:spcBef>
                <a:spcPts val="0"/>
              </a:spcBef>
              <a:buNone/>
              <a:tabLst>
                <a:tab pos="1611313"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Körperschaften</a:t>
            </a:r>
          </a:p>
          <a:p>
            <a:pPr marL="1974850" indent="-1974850" defTabSz="1060450">
              <a:lnSpc>
                <a:spcPts val="2400"/>
              </a:lnSpc>
              <a:spcBef>
                <a:spcPts val="0"/>
              </a:spcBef>
              <a:buNone/>
              <a:tabLst>
                <a:tab pos="1974850" algn="l"/>
              </a:tabLst>
            </a:pPr>
            <a:r>
              <a:rPr lang="de-DE" sz="1800" b="1" dirty="0" smtClean="0">
                <a:solidFill>
                  <a:schemeClr val="accent1">
                    <a:lumMod val="75000"/>
                  </a:schemeClr>
                </a:solidFill>
                <a:ea typeface="Verdana" pitchFamily="34" charset="0"/>
                <a:cs typeface="Verdana" pitchFamily="34" charset="0"/>
              </a:rPr>
              <a:t>RDA</a:t>
            </a:r>
            <a:r>
              <a:rPr lang="de-DE" sz="1800" b="1" dirty="0" smtClean="0">
                <a:ea typeface="Verdana" pitchFamily="34" charset="0"/>
                <a:cs typeface="Verdana" pitchFamily="34" charset="0"/>
              </a:rPr>
              <a:t> </a:t>
            </a:r>
            <a:r>
              <a:rPr lang="de-DE" sz="1800" b="1" dirty="0" smtClean="0">
                <a:ea typeface="Verdana" pitchFamily="34" charset="0"/>
                <a:cs typeface="Verdana" pitchFamily="34" charset="0"/>
                <a:hlinkClick r:id="rId5"/>
              </a:rPr>
              <a:t>11.0</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Identifizierung </a:t>
            </a:r>
            <a:r>
              <a:rPr lang="de-DE" sz="1800" dirty="0">
                <a:ea typeface="Verdana" pitchFamily="34" charset="0"/>
                <a:cs typeface="Verdana" pitchFamily="34" charset="0"/>
              </a:rPr>
              <a:t>von Körperschaften: Ziel </a:t>
            </a:r>
            <a:r>
              <a:rPr lang="de-DE" sz="1800" dirty="0" smtClean="0">
                <a:ea typeface="Verdana" pitchFamily="34" charset="0"/>
                <a:cs typeface="Verdana" pitchFamily="34" charset="0"/>
              </a:rPr>
              <a:t>und</a:t>
            </a:r>
          </a:p>
          <a:p>
            <a:pPr marL="1974850" indent="-1974850" defTabSz="1060450">
              <a:lnSpc>
                <a:spcPts val="2400"/>
              </a:lnSpc>
              <a:spcBef>
                <a:spcPts val="0"/>
              </a:spcBef>
              <a:buNone/>
              <a:tabLst>
                <a:tab pos="1974850" algn="l"/>
              </a:tabLst>
            </a:pPr>
            <a:r>
              <a:rPr lang="de-DE" sz="1800" dirty="0" smtClean="0">
                <a:ea typeface="Verdana" pitchFamily="34" charset="0"/>
                <a:cs typeface="Verdana" pitchFamily="34" charset="0"/>
              </a:rPr>
              <a:t>                     Geltungsbereich</a:t>
            </a:r>
            <a:endParaRPr lang="de-DE" sz="1800" dirty="0">
              <a:ea typeface="Verdana" pitchFamily="34" charset="0"/>
              <a:cs typeface="Verdana" pitchFamily="34" charset="0"/>
            </a:endParaRP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a:ea typeface="Verdana" pitchFamily="34" charset="0"/>
                <a:cs typeface="Verdana" pitchFamily="34" charset="0"/>
                <a:hlinkClick r:id="rId6"/>
              </a:rPr>
              <a:t>11.2</a:t>
            </a:r>
            <a:r>
              <a:rPr lang="de-DE" sz="1800" dirty="0">
                <a:ea typeface="Verdana" pitchFamily="34" charset="0"/>
                <a:cs typeface="Verdana" pitchFamily="34" charset="0"/>
              </a:rPr>
              <a:t>   </a:t>
            </a:r>
            <a:r>
              <a:rPr lang="de-DE" sz="1800" dirty="0" smtClean="0">
                <a:ea typeface="Verdana" pitchFamily="34" charset="0"/>
                <a:cs typeface="Verdana" pitchFamily="34" charset="0"/>
              </a:rPr>
              <a:t>   Name einer </a:t>
            </a:r>
            <a:r>
              <a:rPr lang="de-DE" sz="1800" dirty="0">
                <a:ea typeface="Verdana" pitchFamily="34" charset="0"/>
                <a:cs typeface="Verdana" pitchFamily="34" charset="0"/>
              </a:rPr>
              <a:t>Körperschaft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7"/>
              </a:rPr>
              <a:t>11.2.2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Bevorzugter </a:t>
            </a:r>
            <a:r>
              <a:rPr lang="de-DE" sz="1800" dirty="0">
                <a:ea typeface="Verdana" pitchFamily="34" charset="0"/>
                <a:cs typeface="Verdana" pitchFamily="34" charset="0"/>
              </a:rPr>
              <a:t>Name </a:t>
            </a:r>
            <a:r>
              <a:rPr lang="de-DE" sz="1800" dirty="0" smtClean="0">
                <a:ea typeface="Verdana" pitchFamily="34" charset="0"/>
                <a:cs typeface="Verdana" pitchFamily="34" charset="0"/>
              </a:rPr>
              <a:t>einer </a:t>
            </a:r>
            <a:r>
              <a:rPr lang="de-DE" sz="1800" dirty="0">
                <a:ea typeface="Verdana" pitchFamily="34" charset="0"/>
                <a:cs typeface="Verdana" pitchFamily="34" charset="0"/>
              </a:rPr>
              <a:t>Körperschaft</a:t>
            </a:r>
          </a:p>
          <a:p>
            <a:pPr marL="1797050" indent="-179705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8"/>
              </a:rPr>
              <a:t>11.2.3</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Abweichender </a:t>
            </a:r>
            <a:r>
              <a:rPr lang="de-DE" sz="1800" dirty="0">
                <a:ea typeface="Verdana" pitchFamily="34" charset="0"/>
                <a:cs typeface="Verdana" pitchFamily="34" charset="0"/>
              </a:rPr>
              <a:t>Name </a:t>
            </a:r>
            <a:r>
              <a:rPr lang="de-DE" sz="1800" dirty="0" smtClean="0">
                <a:ea typeface="Verdana" pitchFamily="34" charset="0"/>
                <a:cs typeface="Verdana" pitchFamily="34" charset="0"/>
              </a:rPr>
              <a:t>einer </a:t>
            </a:r>
            <a:r>
              <a:rPr lang="de-DE" sz="1800" dirty="0">
                <a:ea typeface="Verdana" pitchFamily="34" charset="0"/>
                <a:cs typeface="Verdana" pitchFamily="34" charset="0"/>
              </a:rPr>
              <a:t>Körperschaft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a:ea typeface="Verdana" pitchFamily="34" charset="0"/>
                <a:cs typeface="Verdana" pitchFamily="34" charset="0"/>
                <a:hlinkClick r:id="rId9"/>
              </a:rPr>
              <a:t>11.3</a:t>
            </a:r>
            <a:r>
              <a:rPr lang="de-DE" sz="1800" b="1" dirty="0">
                <a:ea typeface="Verdana" pitchFamily="34" charset="0"/>
                <a:cs typeface="Verdana" pitchFamily="34" charset="0"/>
              </a:rPr>
              <a:t> </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Ort</a:t>
            </a:r>
            <a:r>
              <a:rPr lang="de-DE" sz="1800" dirty="0">
                <a:ea typeface="Verdana" pitchFamily="34" charset="0"/>
                <a:cs typeface="Verdana" pitchFamily="34" charset="0"/>
              </a:rPr>
              <a:t>, der mit </a:t>
            </a:r>
            <a:r>
              <a:rPr lang="de-DE" sz="1800" dirty="0" smtClean="0">
                <a:ea typeface="Verdana" pitchFamily="34" charset="0"/>
                <a:cs typeface="Verdana" pitchFamily="34" charset="0"/>
              </a:rPr>
              <a:t>einer Körperschaft </a:t>
            </a:r>
            <a:r>
              <a:rPr lang="de-DE" sz="1800" dirty="0">
                <a:ea typeface="Verdana" pitchFamily="34" charset="0"/>
                <a:cs typeface="Verdana" pitchFamily="34" charset="0"/>
              </a:rPr>
              <a:t>in Verbindung steht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0"/>
              </a:rPr>
              <a:t>11.4</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     Datum, das </a:t>
            </a:r>
            <a:r>
              <a:rPr lang="de-DE" sz="1800" dirty="0">
                <a:ea typeface="Verdana" pitchFamily="34" charset="0"/>
                <a:cs typeface="Verdana" pitchFamily="34" charset="0"/>
              </a:rPr>
              <a:t>mit </a:t>
            </a:r>
            <a:r>
              <a:rPr lang="de-DE" sz="1800" dirty="0" smtClean="0">
                <a:ea typeface="Verdana" pitchFamily="34" charset="0"/>
                <a:cs typeface="Verdana" pitchFamily="34" charset="0"/>
              </a:rPr>
              <a:t>einer Körperschaft </a:t>
            </a:r>
            <a:r>
              <a:rPr lang="de-DE" sz="1800" dirty="0">
                <a:ea typeface="Verdana" pitchFamily="34" charset="0"/>
                <a:cs typeface="Verdana" pitchFamily="34" charset="0"/>
              </a:rPr>
              <a:t>in </a:t>
            </a:r>
            <a:r>
              <a:rPr lang="de-DE" sz="1800" dirty="0" smtClean="0">
                <a:ea typeface="Verdana" pitchFamily="34" charset="0"/>
                <a:cs typeface="Verdana" pitchFamily="34" charset="0"/>
              </a:rPr>
              <a:t>Verbindung </a:t>
            </a:r>
          </a:p>
          <a:p>
            <a:pPr marL="0" indent="0">
              <a:lnSpc>
                <a:spcPts val="2400"/>
              </a:lnSpc>
              <a:spcBef>
                <a:spcPts val="0"/>
              </a:spcBef>
              <a:buNone/>
            </a:pPr>
            <a:r>
              <a:rPr lang="de-DE" sz="1800" dirty="0" smtClean="0">
                <a:ea typeface="Verdana" pitchFamily="34" charset="0"/>
                <a:cs typeface="Verdana" pitchFamily="34" charset="0"/>
              </a:rPr>
              <a:t>                     steht</a:t>
            </a:r>
            <a:endParaRPr lang="de-DE" sz="1800" dirty="0">
              <a:ea typeface="Verdana" pitchFamily="34" charset="0"/>
              <a:cs typeface="Verdana" pitchFamily="34" charset="0"/>
            </a:endParaRP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1"/>
              </a:rPr>
              <a:t>11.5</a:t>
            </a:r>
            <a:r>
              <a:rPr lang="de-DE" sz="1800" dirty="0" smtClean="0">
                <a:ea typeface="Verdana" pitchFamily="34" charset="0"/>
                <a:cs typeface="Verdana" pitchFamily="34" charset="0"/>
              </a:rPr>
              <a:t>      In </a:t>
            </a:r>
            <a:r>
              <a:rPr lang="de-DE" sz="1800" dirty="0">
                <a:ea typeface="Verdana" pitchFamily="34" charset="0"/>
                <a:cs typeface="Verdana" pitchFamily="34" charset="0"/>
              </a:rPr>
              <a:t>Verbindung stehende Institution</a:t>
            </a:r>
          </a:p>
          <a:p>
            <a:pPr marL="1797050" indent="-179705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2"/>
              </a:rPr>
              <a:t>11.7</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   Sonstige </a:t>
            </a:r>
            <a:r>
              <a:rPr lang="de-DE" sz="1800" dirty="0">
                <a:ea typeface="Verdana" pitchFamily="34" charset="0"/>
                <a:cs typeface="Verdana" pitchFamily="34" charset="0"/>
              </a:rPr>
              <a:t>zur </a:t>
            </a:r>
            <a:r>
              <a:rPr lang="de-DE" sz="1800" dirty="0" smtClean="0">
                <a:ea typeface="Verdana" pitchFamily="34" charset="0"/>
                <a:cs typeface="Verdana" pitchFamily="34" charset="0"/>
              </a:rPr>
              <a:t>Körperschaft </a:t>
            </a:r>
            <a:r>
              <a:rPr lang="de-DE" sz="1800" dirty="0">
                <a:ea typeface="Verdana" pitchFamily="34" charset="0"/>
                <a:cs typeface="Verdana" pitchFamily="34" charset="0"/>
              </a:rPr>
              <a:t>gehörende </a:t>
            </a:r>
            <a:r>
              <a:rPr lang="de-DE" sz="1800" dirty="0" smtClean="0">
                <a:ea typeface="Verdana" pitchFamily="34" charset="0"/>
                <a:cs typeface="Verdana" pitchFamily="34" charset="0"/>
              </a:rPr>
              <a:t>Kennzeichnung</a:t>
            </a:r>
          </a:p>
          <a:p>
            <a:pPr marL="1797050" indent="-1797050">
              <a:lnSpc>
                <a:spcPts val="2400"/>
              </a:lnSpc>
              <a:spcBef>
                <a:spcPts val="0"/>
              </a:spcBef>
              <a:buNone/>
            </a:pPr>
            <a:r>
              <a:rPr lang="de-DE" sz="1800" b="1" dirty="0" smtClean="0">
                <a:solidFill>
                  <a:schemeClr val="accent1">
                    <a:lumMod val="75000"/>
                  </a:schemeClr>
                </a:solidFill>
                <a:ea typeface="Verdana" pitchFamily="34" charset="0"/>
                <a:cs typeface="Verdana" pitchFamily="34" charset="0"/>
              </a:rPr>
              <a:t>RDA </a:t>
            </a:r>
            <a:r>
              <a:rPr lang="de-DE" sz="1800" b="1" dirty="0" smtClean="0">
                <a:ea typeface="Verdana" pitchFamily="34" charset="0"/>
                <a:cs typeface="Verdana" pitchFamily="34" charset="0"/>
                <a:hlinkClick r:id="rId13"/>
              </a:rPr>
              <a:t>11.13</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Bildung </a:t>
            </a:r>
            <a:r>
              <a:rPr lang="de-DE" sz="1800" dirty="0">
                <a:ea typeface="Verdana" pitchFamily="34" charset="0"/>
                <a:cs typeface="Verdana" pitchFamily="34" charset="0"/>
              </a:rPr>
              <a:t>von Sucheinstiegen, die </a:t>
            </a:r>
            <a:r>
              <a:rPr lang="de-DE" sz="1800" dirty="0" smtClean="0">
                <a:ea typeface="Verdana" pitchFamily="34" charset="0"/>
                <a:cs typeface="Verdana" pitchFamily="34" charset="0"/>
              </a:rPr>
              <a:t>Körperschaften</a:t>
            </a:r>
          </a:p>
          <a:p>
            <a:pPr marL="1797050" indent="-1797050">
              <a:lnSpc>
                <a:spcPts val="2400"/>
              </a:lnSpc>
              <a:spcBef>
                <a:spcPts val="0"/>
              </a:spcBef>
              <a:buNone/>
            </a:pPr>
            <a:r>
              <a:rPr lang="de-DE" sz="1800" dirty="0">
                <a:ea typeface="Verdana" pitchFamily="34" charset="0"/>
                <a:cs typeface="Verdana" pitchFamily="34" charset="0"/>
              </a:rPr>
              <a:t> </a:t>
            </a:r>
            <a:r>
              <a:rPr lang="de-DE" sz="1800" dirty="0" smtClean="0">
                <a:ea typeface="Verdana" pitchFamily="34" charset="0"/>
                <a:cs typeface="Verdana" pitchFamily="34" charset="0"/>
              </a:rPr>
              <a:t>                    repräsentieren</a:t>
            </a:r>
            <a:endParaRPr lang="de-DE" sz="1800" dirty="0">
              <a:ea typeface="Verdana" pitchFamily="34" charset="0"/>
              <a:cs typeface="Verdana"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3450601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a:t>
            </a:r>
            <a:r>
              <a:rPr lang="de-DE" b="1" dirty="0" smtClean="0"/>
              <a:t> </a:t>
            </a:r>
            <a:r>
              <a:rPr lang="de-DE" b="1" dirty="0">
                <a:hlinkClick r:id="rId4"/>
              </a:rPr>
              <a:t>11.2.3</a:t>
            </a:r>
            <a:r>
              <a:rPr lang="de-DE" dirty="0" smtClean="0"/>
              <a:t>)</a:t>
            </a:r>
          </a:p>
          <a:p>
            <a:pPr marL="0" lvl="0" indent="0">
              <a:spcBef>
                <a:spcPts val="0"/>
              </a:spcBef>
              <a:buNone/>
            </a:pPr>
            <a:r>
              <a:rPr lang="de-DE" sz="1600" b="1" i="1" u="sng" dirty="0" smtClean="0"/>
              <a:t/>
            </a:r>
            <a:br>
              <a:rPr lang="de-DE" sz="1600" b="1" i="1" u="sng" dirty="0" smtClean="0"/>
            </a:br>
            <a:r>
              <a:rPr lang="de-DE" sz="1800" i="1" dirty="0">
                <a:solidFill>
                  <a:prstClr val="black"/>
                </a:solidFill>
                <a:ea typeface="Verdana" panose="020B0604030504040204" pitchFamily="34" charset="0"/>
                <a:cs typeface="Verdana" panose="020B0604030504040204" pitchFamily="34" charset="0"/>
              </a:rPr>
              <a:t>Beispiele</a:t>
            </a:r>
            <a:r>
              <a:rPr lang="de-DE" sz="1800" i="1" dirty="0" smtClean="0">
                <a:solidFill>
                  <a:prstClr val="black"/>
                </a:solidFill>
                <a:ea typeface="Verdana" panose="020B0604030504040204" pitchFamily="34" charset="0"/>
                <a:cs typeface="Verdana" panose="020B0604030504040204" pitchFamily="34" charset="0"/>
              </a:rPr>
              <a:t>:</a:t>
            </a:r>
            <a:endParaRPr lang="de-DE" sz="1800" i="1" dirty="0">
              <a:solidFill>
                <a:srgbClr val="00B050"/>
              </a:solidFill>
              <a:ea typeface="Verdana" panose="020B0604030504040204" pitchFamily="34" charset="0"/>
              <a:cs typeface="Verdana" panose="020B0604030504040204" pitchFamily="34" charset="0"/>
            </a:endParaRPr>
          </a:p>
          <a:p>
            <a:pPr marL="5018088" indent="-5018088">
              <a:spcBef>
                <a:spcPts val="0"/>
              </a:spcBef>
              <a:buNone/>
            </a:pPr>
            <a:r>
              <a:rPr lang="de-DE" sz="1800" dirty="0" smtClean="0">
                <a:ea typeface="Verdana" panose="020B0604030504040204" pitchFamily="34" charset="0"/>
                <a:cs typeface="Verdana" panose="020B0604030504040204" pitchFamily="34" charset="0"/>
              </a:rPr>
              <a:t>a.</a:t>
            </a:r>
            <a:r>
              <a:rPr lang="de-DE" sz="1800" dirty="0" smtClean="0">
                <a:solidFill>
                  <a:srgbClr val="00B05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North </a:t>
            </a:r>
            <a:r>
              <a:rPr lang="de-DE" sz="1800" dirty="0" err="1">
                <a:solidFill>
                  <a:srgbClr val="7030A0"/>
                </a:solidFill>
                <a:ea typeface="Verdana" panose="020B0604030504040204" pitchFamily="34" charset="0"/>
                <a:cs typeface="Verdana" panose="020B0604030504040204" pitchFamily="34" charset="0"/>
              </a:rPr>
              <a:t>Atlantic</a:t>
            </a:r>
            <a:r>
              <a:rPr lang="de-DE" sz="1800" dirty="0">
                <a:solidFill>
                  <a:srgbClr val="7030A0"/>
                </a:solidFill>
                <a:ea typeface="Verdana" panose="020B0604030504040204" pitchFamily="34" charset="0"/>
                <a:cs typeface="Verdana" panose="020B0604030504040204" pitchFamily="34" charset="0"/>
              </a:rPr>
              <a:t> Treaty </a:t>
            </a:r>
            <a:r>
              <a:rPr lang="de-DE" sz="1800" dirty="0" err="1" smtClean="0">
                <a:solidFill>
                  <a:srgbClr val="7030A0"/>
                </a:solidFill>
                <a:ea typeface="Verdana" panose="020B0604030504040204" pitchFamily="34" charset="0"/>
                <a:cs typeface="Verdana" panose="020B0604030504040204" pitchFamily="34" charset="0"/>
              </a:rPr>
              <a:t>Organization</a:t>
            </a:r>
            <a:r>
              <a:rPr lang="de-DE" sz="1800" dirty="0">
                <a:solidFill>
                  <a:srgbClr val="7030A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en-US" sz="1800" dirty="0">
              <a:solidFill>
                <a:prstClr val="black"/>
              </a:solidFill>
              <a:ea typeface="Verdana" panose="020B0604030504040204" pitchFamily="34" charset="0"/>
              <a:cs typeface="Verdana" panose="020B0604030504040204" pitchFamily="34" charset="0"/>
            </a:endParaRPr>
          </a:p>
          <a:p>
            <a:pPr marL="0" lvl="0" indent="0">
              <a:spcBef>
                <a:spcPts val="0"/>
              </a:spcBef>
              <a:buNone/>
              <a:tabLst>
                <a:tab pos="5018088" algn="l"/>
              </a:tabLst>
            </a:pPr>
            <a:r>
              <a:rPr lang="de-DE" sz="1800" b="1" i="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NATO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ea typeface="Verdana" panose="020B0604030504040204" pitchFamily="34" charset="0"/>
                <a:cs typeface="Verdana" panose="020B0604030504040204" pitchFamily="34" charset="0"/>
              </a:rPr>
              <a:t>b.</a:t>
            </a:r>
            <a:r>
              <a:rPr lang="en-US" sz="1800" i="1" dirty="0" smtClean="0">
                <a:ea typeface="Verdana" panose="020B0604030504040204" pitchFamily="34" charset="0"/>
                <a:cs typeface="Verdana" panose="020B0604030504040204" pitchFamily="34" charset="0"/>
              </a:rPr>
              <a:t> </a:t>
            </a:r>
            <a:r>
              <a:rPr lang="en-US" sz="1800" dirty="0" smtClean="0">
                <a:solidFill>
                  <a:srgbClr val="7030A0"/>
                </a:solidFill>
                <a:ea typeface="Verdana" panose="020B0604030504040204" pitchFamily="34" charset="0"/>
                <a:cs typeface="Verdana" panose="020B0604030504040204" pitchFamily="34" charset="0"/>
              </a:rPr>
              <a:t>SESR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en-US"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en-US" sz="1800" b="1" dirty="0" smtClean="0">
                <a:solidFill>
                  <a:srgbClr val="00B050"/>
                </a:solidFill>
                <a:ea typeface="Verdana" panose="020B0604030504040204" pitchFamily="34" charset="0"/>
                <a:cs typeface="Verdana" panose="020B0604030504040204" pitchFamily="34" charset="0"/>
              </a:rPr>
              <a:t>    </a:t>
            </a:r>
            <a:r>
              <a:rPr lang="en-US" sz="1800" b="1" dirty="0" smtClean="0">
                <a:solidFill>
                  <a:srgbClr val="7030A0"/>
                </a:solidFill>
                <a:ea typeface="Verdana" panose="020B0604030504040204" pitchFamily="34" charset="0"/>
                <a:cs typeface="Verdana" panose="020B0604030504040204" pitchFamily="34" charset="0"/>
              </a:rPr>
              <a:t>European </a:t>
            </a:r>
            <a:r>
              <a:rPr lang="en-US" sz="1800" b="1" dirty="0">
                <a:solidFill>
                  <a:srgbClr val="7030A0"/>
                </a:solidFill>
                <a:ea typeface="Verdana" panose="020B0604030504040204" pitchFamily="34" charset="0"/>
                <a:cs typeface="Verdana" panose="020B0604030504040204" pitchFamily="34" charset="0"/>
              </a:rPr>
              <a:t>Society for Rural </a:t>
            </a:r>
            <a:r>
              <a:rPr lang="en-US" sz="1800" b="1" dirty="0" smtClean="0">
                <a:solidFill>
                  <a:srgbClr val="7030A0"/>
                </a:solidFill>
                <a:ea typeface="Verdana" panose="020B0604030504040204" pitchFamily="34" charset="0"/>
                <a:cs typeface="Verdana" panose="020B0604030504040204" pitchFamily="34" charset="0"/>
              </a:rPr>
              <a:t>Sociology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c. </a:t>
            </a:r>
            <a:r>
              <a:rPr lang="de-DE" sz="1800" dirty="0" smtClean="0">
                <a:solidFill>
                  <a:srgbClr val="7030A0"/>
                </a:solidFill>
                <a:ea typeface="Verdana" panose="020B0604030504040204" pitchFamily="34" charset="0"/>
                <a:cs typeface="Verdana" panose="020B0604030504040204" pitchFamily="34" charset="0"/>
              </a:rPr>
              <a:t>Planungsbüro </a:t>
            </a:r>
            <a:r>
              <a:rPr lang="de-DE" sz="1800" dirty="0" err="1">
                <a:solidFill>
                  <a:srgbClr val="7030A0"/>
                </a:solidFill>
                <a:ea typeface="Verdana" panose="020B0604030504040204" pitchFamily="34" charset="0"/>
                <a:cs typeface="Verdana" panose="020B0604030504040204" pitchFamily="34" charset="0"/>
              </a:rPr>
              <a:t>Prechter</a:t>
            </a:r>
            <a:r>
              <a:rPr lang="de-DE" sz="1800" dirty="0">
                <a:solidFill>
                  <a:srgbClr val="7030A0"/>
                </a:solidFill>
                <a:ea typeface="Verdana" panose="020B0604030504040204" pitchFamily="34" charset="0"/>
                <a:cs typeface="Verdana" panose="020B0604030504040204" pitchFamily="34" charset="0"/>
              </a:rPr>
              <a:t> und </a:t>
            </a:r>
            <a:r>
              <a:rPr lang="de-DE" sz="1800" dirty="0" smtClean="0">
                <a:solidFill>
                  <a:srgbClr val="7030A0"/>
                </a:solidFill>
                <a:ea typeface="Verdana" panose="020B0604030504040204" pitchFamily="34" charset="0"/>
                <a:cs typeface="Verdana" panose="020B0604030504040204" pitchFamily="34" charset="0"/>
              </a:rPr>
              <a:t>Schreiber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Planungsbüro </a:t>
            </a:r>
            <a:r>
              <a:rPr lang="de-DE" sz="1800" b="1" dirty="0" err="1">
                <a:solidFill>
                  <a:srgbClr val="7030A0"/>
                </a:solidFill>
                <a:ea typeface="Verdana" panose="020B0604030504040204" pitchFamily="34" charset="0"/>
                <a:cs typeface="Verdana" panose="020B0604030504040204" pitchFamily="34" charset="0"/>
              </a:rPr>
              <a:t>Prechter</a:t>
            </a:r>
            <a:r>
              <a:rPr lang="de-DE" sz="1800" b="1" dirty="0">
                <a:solidFill>
                  <a:srgbClr val="7030A0"/>
                </a:solidFill>
                <a:ea typeface="Verdana" panose="020B0604030504040204" pitchFamily="34" charset="0"/>
                <a:cs typeface="Verdana" panose="020B0604030504040204" pitchFamily="34" charset="0"/>
              </a:rPr>
              <a:t> + </a:t>
            </a:r>
            <a:r>
              <a:rPr lang="de-DE" sz="1800" b="1" dirty="0" smtClean="0">
                <a:solidFill>
                  <a:srgbClr val="7030A0"/>
                </a:solidFill>
                <a:ea typeface="Verdana" panose="020B0604030504040204" pitchFamily="34" charset="0"/>
                <a:cs typeface="Verdana" panose="020B0604030504040204" pitchFamily="34" charset="0"/>
              </a:rPr>
              <a:t>Schreiber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smtClean="0">
                <a:solidFill>
                  <a:prstClr val="black"/>
                </a:solidFill>
                <a:ea typeface="Verdana" panose="020B0604030504040204" pitchFamily="34" charset="0"/>
                <a:cs typeface="Verdana" panose="020B0604030504040204" pitchFamily="34" charset="0"/>
              </a:rPr>
              <a:t>bevorzugte</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d. </a:t>
            </a:r>
            <a:r>
              <a:rPr lang="de-DE" sz="1800" dirty="0" smtClean="0">
                <a:solidFill>
                  <a:srgbClr val="7030A0"/>
                </a:solidFill>
                <a:ea typeface="Verdana" panose="020B0604030504040204" pitchFamily="34" charset="0"/>
                <a:cs typeface="Verdana" panose="020B0604030504040204" pitchFamily="34" charset="0"/>
              </a:rPr>
              <a:t>Carl-Link-Verlag</a:t>
            </a:r>
            <a:r>
              <a:rPr lang="de-DE" sz="1800" dirty="0">
                <a:solidFill>
                  <a:srgbClr val="00B050"/>
                </a:solidFill>
                <a:ea typeface="Verdana" panose="020B0604030504040204" pitchFamily="34" charset="0"/>
                <a:cs typeface="Verdana" panose="020B0604030504040204" pitchFamily="34" charset="0"/>
              </a:rPr>
              <a:t>			 </a:t>
            </a:r>
            <a:r>
              <a:rPr lang="de-DE" sz="1800" dirty="0" smtClean="0">
                <a:solidFill>
                  <a:srgbClr val="00B05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Carl </a:t>
            </a:r>
            <a:r>
              <a:rPr lang="de-DE" sz="1800" b="1" dirty="0">
                <a:solidFill>
                  <a:srgbClr val="7030A0"/>
                </a:solidFill>
                <a:ea typeface="Verdana" panose="020B0604030504040204" pitchFamily="34" charset="0"/>
                <a:cs typeface="Verdana" panose="020B0604030504040204" pitchFamily="34" charset="0"/>
              </a:rPr>
              <a:t>Link Verlag</a:t>
            </a:r>
            <a:r>
              <a:rPr lang="de-DE" sz="1800" b="1" dirty="0">
                <a:solidFill>
                  <a:srgbClr val="00B050"/>
                </a:solidFill>
                <a:ea typeface="Verdana" panose="020B0604030504040204" pitchFamily="34" charset="0"/>
                <a:cs typeface="Verdana" panose="020B0604030504040204" pitchFamily="34" charset="0"/>
              </a:rPr>
              <a:t>			 </a:t>
            </a:r>
            <a:r>
              <a:rPr lang="de-DE" sz="1800" b="1" dirty="0" smtClean="0">
                <a:solidFill>
                  <a:srgbClr val="00B05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b="1" dirty="0">
              <a:solidFill>
                <a:srgbClr val="00B050"/>
              </a:solidFill>
              <a:ea typeface="Verdana" panose="020B0604030504040204" pitchFamily="34" charset="0"/>
              <a:cs typeface="Verdana" panose="020B0604030504040204" pitchFamily="34" charset="0"/>
            </a:endParaRPr>
          </a:p>
          <a:p>
            <a:pPr lvl="0">
              <a:buFont typeface="+mj-lt"/>
              <a:buAutoNum type="alphaLcPeriod"/>
            </a:pPr>
            <a:endParaRPr lang="de-DE" sz="1800" b="1" dirty="0">
              <a:solidFill>
                <a:srgbClr val="00B050"/>
              </a:solidFill>
              <a:ea typeface="Verdana" panose="020B0604030504040204" pitchFamily="34" charset="0"/>
              <a:cs typeface="Verdana" panose="020B0604030504040204" pitchFamily="34" charset="0"/>
            </a:endParaRPr>
          </a:p>
          <a:p>
            <a:pPr marL="0" lvl="0" indent="0">
              <a:buNone/>
            </a:pPr>
            <a:endParaRPr lang="de-DE" sz="1800" b="1" dirty="0">
              <a:solidFill>
                <a:srgbClr val="00B050"/>
              </a:solidFill>
              <a:ea typeface="Verdana" panose="020B0604030504040204" pitchFamily="34" charset="0"/>
              <a:cs typeface="Verdana" panose="020B0604030504040204" pitchFamily="34" charset="0"/>
            </a:endParaRP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15962622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 </a:t>
            </a:r>
            <a:r>
              <a:rPr lang="de-DE" b="1" dirty="0">
                <a:hlinkClick r:id="rId4"/>
              </a:rPr>
              <a:t>11.2.3</a:t>
            </a:r>
            <a:r>
              <a:rPr lang="de-DE" dirty="0" smtClean="0"/>
              <a:t>)</a:t>
            </a:r>
          </a:p>
          <a:p>
            <a:pPr marL="0" lvl="0" indent="0">
              <a:spcBef>
                <a:spcPts val="0"/>
              </a:spcBef>
              <a:buNone/>
            </a:pPr>
            <a:r>
              <a:rPr lang="de-DE" sz="1600" b="1" u="sng" dirty="0" smtClean="0"/>
              <a:t/>
            </a:r>
            <a:br>
              <a:rPr lang="de-DE" sz="1600" b="1" u="sng" dirty="0" smtClean="0"/>
            </a:br>
            <a:r>
              <a:rPr lang="de-DE" sz="1800" i="1" dirty="0">
                <a:solidFill>
                  <a:prstClr val="black"/>
                </a:solidFill>
                <a:ea typeface="Verdana" panose="020B0604030504040204" pitchFamily="34" charset="0"/>
                <a:cs typeface="Verdana" panose="020B0604030504040204" pitchFamily="34" charset="0"/>
              </a:rPr>
              <a:t>Beispiele</a:t>
            </a:r>
            <a:r>
              <a:rPr lang="de-DE" sz="1800" i="1" dirty="0" smtClean="0">
                <a:solidFill>
                  <a:prstClr val="black"/>
                </a:solidFill>
                <a:ea typeface="Verdana" panose="020B0604030504040204" pitchFamily="34" charset="0"/>
                <a:cs typeface="Verdana" panose="020B0604030504040204" pitchFamily="34" charset="0"/>
              </a:rPr>
              <a:t>:</a:t>
            </a:r>
            <a:endParaRPr lang="de-DE" sz="1800" i="1" dirty="0" smtClean="0">
              <a:solidFill>
                <a:srgbClr val="00B050"/>
              </a:solidFill>
              <a:ea typeface="Verdana" panose="020B0604030504040204" pitchFamily="34" charset="0"/>
              <a:cs typeface="Verdana" panose="020B0604030504040204" pitchFamily="34" charset="0"/>
            </a:endParaRPr>
          </a:p>
          <a:p>
            <a:pPr marL="5018088" indent="-5018088">
              <a:spcBef>
                <a:spcPts val="0"/>
              </a:spcBef>
              <a:buNone/>
            </a:pPr>
            <a:r>
              <a:rPr lang="de-DE" sz="1800" dirty="0" smtClean="0">
                <a:ea typeface="Verdana" panose="020B0604030504040204" pitchFamily="34" charset="0"/>
                <a:cs typeface="Verdana" panose="020B0604030504040204" pitchFamily="34" charset="0"/>
              </a:rPr>
              <a:t>e. </a:t>
            </a:r>
            <a:r>
              <a:rPr lang="de-DE" sz="1800" dirty="0">
                <a:solidFill>
                  <a:srgbClr val="7030A0"/>
                </a:solidFill>
                <a:ea typeface="Verdana" panose="020B0604030504040204" pitchFamily="34" charset="0"/>
                <a:cs typeface="Verdana" panose="020B0604030504040204" pitchFamily="34" charset="0"/>
              </a:rPr>
              <a:t>VEB Kraftfahrzeugwerk “Ernst Grube” Werdau</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p>
          <a:p>
            <a:pPr marL="5018088" indent="-5018088">
              <a:spcBef>
                <a:spcPts val="0"/>
              </a:spcBef>
              <a:buNone/>
            </a:pP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a:solidFill>
                <a:prstClr val="black"/>
              </a:solidFill>
              <a:ea typeface="Verdana" panose="020B0604030504040204" pitchFamily="34" charset="0"/>
              <a:cs typeface="Verdana" panose="020B0604030504040204" pitchFamily="34" charset="0"/>
            </a:endParaRPr>
          </a:p>
          <a:p>
            <a:pPr marL="0" lvl="0" indent="0">
              <a:spcBef>
                <a:spcPts val="0"/>
              </a:spcBef>
              <a:buNone/>
              <a:tabLst>
                <a:tab pos="5018088" algn="l"/>
              </a:tabLst>
            </a:pPr>
            <a:r>
              <a:rPr lang="de-DE" sz="1800" b="1" i="1" dirty="0" smtClean="0">
                <a:solidFill>
                  <a:srgbClr val="00B050"/>
                </a:solidFill>
                <a:ea typeface="Verdana" panose="020B0604030504040204" pitchFamily="34" charset="0"/>
                <a:cs typeface="Verdana" panose="020B0604030504040204" pitchFamily="34" charset="0"/>
              </a:rPr>
              <a:t>    </a:t>
            </a:r>
            <a:r>
              <a:rPr lang="de-DE" sz="1800" b="1" dirty="0">
                <a:solidFill>
                  <a:srgbClr val="7030A0"/>
                </a:solidFill>
                <a:ea typeface="Verdana" panose="020B0604030504040204" pitchFamily="34" charset="0"/>
                <a:cs typeface="Verdana" panose="020B0604030504040204" pitchFamily="34" charset="0"/>
              </a:rPr>
              <a:t>Kraftfahrzeugwerk “Ernst Grube” </a:t>
            </a:r>
            <a:r>
              <a:rPr lang="de-DE" sz="1800" b="1" dirty="0" smtClean="0">
                <a:solidFill>
                  <a:srgbClr val="7030A0"/>
                </a:solidFill>
                <a:ea typeface="Verdana" panose="020B0604030504040204" pitchFamily="34" charset="0"/>
                <a:cs typeface="Verdana" panose="020B0604030504040204" pitchFamily="34" charset="0"/>
              </a:rPr>
              <a:t>Werdau</a:t>
            </a:r>
            <a:r>
              <a:rPr lang="de-DE" sz="1800" b="1" i="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p>
          <a:p>
            <a:pPr marL="0" lvl="0" indent="0">
              <a:spcBef>
                <a:spcPts val="0"/>
              </a:spcBef>
              <a:buNone/>
              <a:tabLst>
                <a:tab pos="5018088" algn="l"/>
              </a:tabLst>
            </a:pP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ea typeface="Verdana" panose="020B0604030504040204" pitchFamily="34" charset="0"/>
                <a:cs typeface="Verdana" panose="020B0604030504040204" pitchFamily="34" charset="0"/>
              </a:rPr>
              <a:t>f.</a:t>
            </a:r>
            <a:r>
              <a:rPr lang="en-US" sz="1800" i="1" dirty="0" smtClean="0">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sym typeface="Wingdings"/>
              </a:rPr>
              <a:t>Group </a:t>
            </a:r>
            <a:r>
              <a:rPr lang="de-DE" sz="1800" dirty="0" err="1">
                <a:solidFill>
                  <a:srgbClr val="7030A0"/>
                </a:solidFill>
                <a:ea typeface="Verdana" panose="020B0604030504040204" pitchFamily="34" charset="0"/>
                <a:cs typeface="Verdana" panose="020B0604030504040204" pitchFamily="34" charset="0"/>
                <a:sym typeface="Wingdings"/>
              </a:rPr>
              <a:t>of</a:t>
            </a:r>
            <a:r>
              <a:rPr lang="de-DE" sz="1800" dirty="0">
                <a:solidFill>
                  <a:srgbClr val="7030A0"/>
                </a:solidFill>
                <a:ea typeface="Verdana" panose="020B0604030504040204" pitchFamily="34" charset="0"/>
                <a:cs typeface="Verdana" panose="020B0604030504040204" pitchFamily="34" charset="0"/>
                <a:sym typeface="Wingdings"/>
              </a:rPr>
              <a:t> </a:t>
            </a:r>
            <a:r>
              <a:rPr lang="de-DE" sz="1800" dirty="0" err="1">
                <a:solidFill>
                  <a:srgbClr val="7030A0"/>
                </a:solidFill>
                <a:ea typeface="Verdana" panose="020B0604030504040204" pitchFamily="34" charset="0"/>
                <a:cs typeface="Verdana" panose="020B0604030504040204" pitchFamily="34" charset="0"/>
                <a:sym typeface="Wingdings"/>
              </a:rPr>
              <a:t>Seventy-seven</a:t>
            </a:r>
            <a:r>
              <a:rPr lang="en-US" sz="1800" i="1" dirty="0" smtClean="0">
                <a:solidFill>
                  <a:srgbClr val="7030A0"/>
                </a:solidFill>
                <a:ea typeface="Verdana" panose="020B0604030504040204" pitchFamily="34" charset="0"/>
                <a:cs typeface="Verdana" panose="020B0604030504040204" pitchFamily="34" charset="0"/>
              </a:rPr>
              <a:t>   </a:t>
            </a:r>
            <a:r>
              <a:rPr lang="en-US" sz="1800" i="1" dirty="0">
                <a:solidFill>
                  <a:srgbClr val="00B050"/>
                </a:solidFill>
                <a:ea typeface="Verdana" panose="020B0604030504040204" pitchFamily="34" charset="0"/>
                <a:cs typeface="Verdana" panose="020B0604030504040204" pitchFamily="34" charset="0"/>
                <a:sym typeface="Wingdings"/>
              </a:rPr>
              <a:t> </a:t>
            </a:r>
            <a:r>
              <a:rPr lang="en-US" sz="1800" i="1" dirty="0" smtClean="0">
                <a:solidFill>
                  <a:srgbClr val="00B050"/>
                </a:solidFill>
                <a:ea typeface="Verdana" panose="020B0604030504040204" pitchFamily="34" charset="0"/>
                <a:cs typeface="Verdana" panose="020B0604030504040204" pitchFamily="34" charset="0"/>
                <a:sym typeface="Wingdings"/>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r>
              <a:rPr lang="en-US" sz="1800" i="1" dirty="0" smtClean="0">
                <a:solidFill>
                  <a:srgbClr val="7030A0"/>
                </a:solidFill>
                <a:ea typeface="Verdana" panose="020B0604030504040204" pitchFamily="34" charset="0"/>
                <a:cs typeface="Verdana" panose="020B0604030504040204" pitchFamily="34" charset="0"/>
              </a:rPr>
              <a:t>                                </a:t>
            </a:r>
          </a:p>
          <a:p>
            <a:pPr marL="0" lvl="0" indent="0">
              <a:spcBef>
                <a:spcPts val="0"/>
              </a:spcBef>
              <a:buNone/>
              <a:tabLst>
                <a:tab pos="4665663" algn="l"/>
              </a:tabLst>
            </a:pPr>
            <a:r>
              <a:rPr lang="en-US" sz="1800" i="1" dirty="0">
                <a:solidFill>
                  <a:srgbClr val="00B050"/>
                </a:solidFill>
                <a:ea typeface="Verdana" panose="020B0604030504040204" pitchFamily="34" charset="0"/>
                <a:cs typeface="Verdana" panose="020B0604030504040204" pitchFamily="34" charset="0"/>
                <a:sym typeface="Wingdings"/>
              </a:rPr>
              <a:t> </a:t>
            </a:r>
            <a:r>
              <a:rPr lang="en-US" sz="1800" i="1" dirty="0" smtClean="0">
                <a:solidFill>
                  <a:srgbClr val="00B050"/>
                </a:solidFill>
                <a:ea typeface="Verdana" panose="020B0604030504040204" pitchFamily="34" charset="0"/>
                <a:cs typeface="Verdana" panose="020B0604030504040204" pitchFamily="34" charset="0"/>
                <a:sym typeface="Wingdings"/>
              </a:rPr>
              <a:t> </a:t>
            </a:r>
            <a:r>
              <a:rPr lang="en-US"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sym typeface="Wingdings"/>
              </a:rPr>
              <a:t>Group </a:t>
            </a:r>
            <a:r>
              <a:rPr lang="de-DE" sz="1800" b="1" dirty="0" err="1">
                <a:solidFill>
                  <a:srgbClr val="7030A0"/>
                </a:solidFill>
                <a:ea typeface="Verdana" panose="020B0604030504040204" pitchFamily="34" charset="0"/>
                <a:cs typeface="Verdana" panose="020B0604030504040204" pitchFamily="34" charset="0"/>
                <a:sym typeface="Wingdings"/>
              </a:rPr>
              <a:t>of</a:t>
            </a:r>
            <a:r>
              <a:rPr lang="de-DE" sz="1800" b="1" dirty="0">
                <a:solidFill>
                  <a:srgbClr val="7030A0"/>
                </a:solidFill>
                <a:ea typeface="Verdana" panose="020B0604030504040204" pitchFamily="34" charset="0"/>
                <a:cs typeface="Verdana" panose="020B0604030504040204" pitchFamily="34" charset="0"/>
                <a:sym typeface="Wingdings"/>
              </a:rPr>
              <a:t> </a:t>
            </a:r>
            <a:r>
              <a:rPr lang="de-DE" sz="1800" b="1" dirty="0" smtClean="0">
                <a:solidFill>
                  <a:srgbClr val="7030A0"/>
                </a:solidFill>
                <a:ea typeface="Verdana" panose="020B0604030504040204" pitchFamily="34" charset="0"/>
                <a:cs typeface="Verdana" panose="020B0604030504040204" pitchFamily="34" charset="0"/>
                <a:sym typeface="Wingdings"/>
              </a:rPr>
              <a:t>77                   </a:t>
            </a:r>
            <a:r>
              <a:rPr lang="en-US" sz="1800" b="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solidFill>
                  <a:prstClr val="black"/>
                </a:solidFill>
                <a:ea typeface="Verdana" panose="020B0604030504040204" pitchFamily="34" charset="0"/>
                <a:cs typeface="Verdana" panose="020B0604030504040204" pitchFamily="34" charset="0"/>
              </a:rPr>
              <a:t> </a:t>
            </a: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g.  </a:t>
            </a:r>
            <a:r>
              <a:rPr lang="de-DE" sz="1800" dirty="0" smtClean="0">
                <a:solidFill>
                  <a:srgbClr val="7030A0"/>
                </a:solidFill>
                <a:ea typeface="Verdana" panose="020B0604030504040204" pitchFamily="34" charset="0"/>
                <a:cs typeface="Verdana" panose="020B0604030504040204" pitchFamily="34" charset="0"/>
              </a:rPr>
              <a:t>4 </a:t>
            </a:r>
            <a:r>
              <a:rPr lang="de-DE" sz="1800" dirty="0">
                <a:solidFill>
                  <a:srgbClr val="7030A0"/>
                </a:solidFill>
                <a:ea typeface="Verdana" panose="020B0604030504040204" pitchFamily="34" charset="0"/>
                <a:cs typeface="Verdana" panose="020B0604030504040204" pitchFamily="34" charset="0"/>
              </a:rPr>
              <a:t>Corners </a:t>
            </a:r>
            <a:r>
              <a:rPr lang="de-DE" sz="1800" dirty="0" err="1">
                <a:solidFill>
                  <a:srgbClr val="7030A0"/>
                </a:solidFill>
                <a:ea typeface="Verdana" panose="020B0604030504040204" pitchFamily="34" charset="0"/>
                <a:cs typeface="Verdana" panose="020B0604030504040204" pitchFamily="34" charset="0"/>
              </a:rPr>
              <a:t>Interpretive</a:t>
            </a:r>
            <a:r>
              <a:rPr lang="de-DE" sz="1800" dirty="0">
                <a:solidFill>
                  <a:srgbClr val="7030A0"/>
                </a:solidFill>
                <a:ea typeface="Verdana" panose="020B0604030504040204" pitchFamily="34" charset="0"/>
                <a:cs typeface="Verdana" panose="020B0604030504040204" pitchFamily="34" charset="0"/>
              </a:rPr>
              <a:t> Center </a:t>
            </a:r>
            <a:r>
              <a:rPr lang="de-DE" sz="1800" dirty="0" smtClean="0">
                <a:solidFill>
                  <a:srgbClr val="7030A0"/>
                </a:solidFill>
                <a:ea typeface="Verdana" panose="020B0604030504040204" pitchFamily="34" charset="0"/>
                <a:cs typeface="Verdana" panose="020B0604030504040204" pitchFamily="34" charset="0"/>
              </a:rPr>
              <a:t>         </a:t>
            </a:r>
            <a:r>
              <a:rPr lang="de-DE" sz="1800" dirty="0">
                <a:solidFill>
                  <a:srgbClr val="7030A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err="1" smtClean="0">
                <a:solidFill>
                  <a:srgbClr val="7030A0"/>
                </a:solidFill>
                <a:ea typeface="Verdana" panose="020B0604030504040204" pitchFamily="34" charset="0"/>
                <a:cs typeface="Verdana" panose="020B0604030504040204" pitchFamily="34" charset="0"/>
              </a:rPr>
              <a:t>Four</a:t>
            </a:r>
            <a:r>
              <a:rPr lang="de-DE" sz="1800" b="1" dirty="0" smtClean="0">
                <a:solidFill>
                  <a:srgbClr val="7030A0"/>
                </a:solidFill>
                <a:ea typeface="Verdana" panose="020B0604030504040204" pitchFamily="34" charset="0"/>
                <a:cs typeface="Verdana" panose="020B0604030504040204" pitchFamily="34" charset="0"/>
              </a:rPr>
              <a:t> </a:t>
            </a:r>
            <a:r>
              <a:rPr lang="de-DE" sz="1800" b="1" dirty="0">
                <a:solidFill>
                  <a:srgbClr val="7030A0"/>
                </a:solidFill>
                <a:ea typeface="Verdana" panose="020B0604030504040204" pitchFamily="34" charset="0"/>
                <a:cs typeface="Verdana" panose="020B0604030504040204" pitchFamily="34" charset="0"/>
              </a:rPr>
              <a:t>Corners </a:t>
            </a:r>
            <a:r>
              <a:rPr lang="de-DE" sz="1800" b="1" dirty="0" err="1">
                <a:solidFill>
                  <a:srgbClr val="7030A0"/>
                </a:solidFill>
                <a:ea typeface="Verdana" panose="020B0604030504040204" pitchFamily="34" charset="0"/>
                <a:cs typeface="Verdana" panose="020B0604030504040204" pitchFamily="34" charset="0"/>
              </a:rPr>
              <a:t>Interpretive</a:t>
            </a:r>
            <a:r>
              <a:rPr lang="de-DE" sz="1800" b="1" dirty="0">
                <a:solidFill>
                  <a:srgbClr val="7030A0"/>
                </a:solidFill>
                <a:ea typeface="Verdana" panose="020B0604030504040204" pitchFamily="34" charset="0"/>
                <a:cs typeface="Verdana" panose="020B0604030504040204" pitchFamily="34" charset="0"/>
              </a:rPr>
              <a:t> Center </a:t>
            </a:r>
            <a:r>
              <a:rPr lang="de-DE" sz="1800" b="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lvl="0">
              <a:buFont typeface="+mj-lt"/>
              <a:buAutoNum type="alphaLcPeriod"/>
            </a:pPr>
            <a:endParaRPr lang="de-DE" sz="1800" b="1" dirty="0">
              <a:solidFill>
                <a:srgbClr val="00B050"/>
              </a:solidFill>
              <a:ea typeface="Verdana" panose="020B0604030504040204" pitchFamily="34" charset="0"/>
              <a:cs typeface="Verdana" panose="020B0604030504040204" pitchFamily="34" charset="0"/>
            </a:endParaRPr>
          </a:p>
          <a:p>
            <a:pPr marL="0" indent="0">
              <a:buNone/>
            </a:pP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16841883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Darstellung der RDA in der GND</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Hinweis zum Aufbau der RDA </a:t>
            </a:r>
            <a:r>
              <a:rPr lang="de-DE" i="1" dirty="0"/>
              <a:t>– </a:t>
            </a:r>
            <a:r>
              <a:rPr lang="de-DE" dirty="0" smtClean="0"/>
              <a:t>Erfassung </a:t>
            </a:r>
            <a:r>
              <a:rPr lang="de-DE" dirty="0"/>
              <a:t>in der </a:t>
            </a:r>
            <a:r>
              <a:rPr lang="de-DE" dirty="0" smtClean="0"/>
              <a:t>GND</a:t>
            </a:r>
          </a:p>
          <a:p>
            <a:pPr marL="0" indent="0">
              <a:spcBef>
                <a:spcPts val="0"/>
              </a:spcBef>
              <a:buNone/>
            </a:pPr>
            <a:r>
              <a:rPr lang="de-DE" b="1" u="sng" dirty="0" smtClean="0"/>
              <a:t/>
            </a:r>
            <a:br>
              <a:rPr lang="de-DE" b="1" u="sng" dirty="0" smtClean="0"/>
            </a:br>
            <a:r>
              <a:rPr lang="de-DE" sz="2000" b="1" dirty="0">
                <a:solidFill>
                  <a:srgbClr val="7030A0"/>
                </a:solidFill>
              </a:rPr>
              <a:t>1.</a:t>
            </a:r>
            <a:r>
              <a:rPr lang="de-DE" sz="2000" dirty="0">
                <a:solidFill>
                  <a:srgbClr val="7030A0"/>
                </a:solidFill>
              </a:rPr>
              <a:t> Regeln für die Erfassung von Namen: </a:t>
            </a:r>
            <a:r>
              <a:rPr lang="de-DE" sz="2000" dirty="0" smtClean="0">
                <a:solidFill>
                  <a:srgbClr val="7030A0"/>
                </a:solidFill>
              </a:rPr>
              <a:t>      </a:t>
            </a:r>
            <a:r>
              <a:rPr lang="de-DE" sz="2000" b="1" dirty="0" smtClean="0">
                <a:solidFill>
                  <a:srgbClr val="7030A0"/>
                </a:solidFill>
              </a:rPr>
              <a:t>RDA </a:t>
            </a:r>
            <a:r>
              <a:rPr lang="de-DE" sz="2000" b="1" dirty="0">
                <a:solidFill>
                  <a:srgbClr val="7030A0"/>
                </a:solidFill>
              </a:rPr>
              <a:t>11.2</a:t>
            </a:r>
            <a:br>
              <a:rPr lang="de-DE" sz="2000" b="1" dirty="0">
                <a:solidFill>
                  <a:srgbClr val="7030A0"/>
                </a:solidFill>
              </a:rPr>
            </a:br>
            <a:r>
              <a:rPr lang="de-DE" sz="2000" b="1" dirty="0">
                <a:solidFill>
                  <a:schemeClr val="accent3">
                    <a:lumMod val="75000"/>
                  </a:schemeClr>
                </a:solidFill>
              </a:rPr>
              <a:t>2.</a:t>
            </a:r>
            <a:r>
              <a:rPr lang="de-DE" sz="2000" dirty="0">
                <a:solidFill>
                  <a:schemeClr val="accent3">
                    <a:lumMod val="75000"/>
                  </a:schemeClr>
                </a:solidFill>
              </a:rPr>
              <a:t> Regeln für die Erfassung von identifizierenden Merkmalen: </a:t>
            </a:r>
            <a:br>
              <a:rPr lang="de-DE" sz="2000" dirty="0">
                <a:solidFill>
                  <a:schemeClr val="accent3">
                    <a:lumMod val="75000"/>
                  </a:schemeClr>
                </a:solidFill>
              </a:rPr>
            </a:br>
            <a:r>
              <a:rPr lang="de-DE" sz="2000" dirty="0">
                <a:solidFill>
                  <a:schemeClr val="accent3">
                    <a:lumMod val="75000"/>
                  </a:schemeClr>
                </a:solidFill>
              </a:rPr>
              <a:t>                                                       </a:t>
            </a:r>
            <a:r>
              <a:rPr lang="de-DE" sz="2000" dirty="0" smtClean="0">
                <a:solidFill>
                  <a:schemeClr val="accent3">
                    <a:lumMod val="75000"/>
                  </a:schemeClr>
                </a:solidFill>
              </a:rPr>
              <a:t>          </a:t>
            </a:r>
            <a:r>
              <a:rPr lang="de-DE" sz="2000" b="1" dirty="0" smtClean="0">
                <a:solidFill>
                  <a:schemeClr val="accent3">
                    <a:lumMod val="75000"/>
                  </a:schemeClr>
                </a:solidFill>
              </a:rPr>
              <a:t>RDA </a:t>
            </a:r>
            <a:r>
              <a:rPr lang="de-DE" sz="2000" b="1" dirty="0">
                <a:solidFill>
                  <a:schemeClr val="accent3">
                    <a:lumMod val="75000"/>
                  </a:schemeClr>
                </a:solidFill>
              </a:rPr>
              <a:t>11.3-11.12</a:t>
            </a:r>
          </a:p>
          <a:p>
            <a:pPr marL="0" indent="0">
              <a:buNone/>
            </a:pPr>
            <a:r>
              <a:rPr lang="de-DE" sz="2000" b="1" dirty="0">
                <a:solidFill>
                  <a:srgbClr val="FF0000"/>
                </a:solidFill>
              </a:rPr>
              <a:t>3.</a:t>
            </a:r>
            <a:r>
              <a:rPr lang="de-DE" sz="2000" dirty="0">
                <a:solidFill>
                  <a:srgbClr val="FF0000"/>
                </a:solidFill>
              </a:rPr>
              <a:t> Regeln für die Bildung des Sucheinstiegs: </a:t>
            </a:r>
            <a:r>
              <a:rPr lang="de-DE" sz="2000" b="1" dirty="0">
                <a:solidFill>
                  <a:srgbClr val="FF0000"/>
                </a:solidFill>
              </a:rPr>
              <a:t>RDA 11.13</a:t>
            </a:r>
          </a:p>
          <a:p>
            <a:pPr marL="0" indent="0">
              <a:buNone/>
            </a:pPr>
            <a:r>
              <a:rPr lang="de-DE" sz="2000" i="1" dirty="0"/>
              <a:t>(</a:t>
            </a:r>
            <a:r>
              <a:rPr lang="de-DE" sz="2000" dirty="0"/>
              <a:t>vgl</a:t>
            </a:r>
            <a:r>
              <a:rPr lang="de-DE" sz="2000" i="1" dirty="0"/>
              <a:t>. </a:t>
            </a:r>
            <a:r>
              <a:rPr lang="de-DE" sz="2000" dirty="0">
                <a:hlinkClick r:id="rId3"/>
              </a:rPr>
              <a:t>Übersicht Struktur von Kapitel 11</a:t>
            </a:r>
            <a:r>
              <a:rPr lang="de-DE" sz="2000" i="1" dirty="0"/>
              <a:t>)</a:t>
            </a:r>
          </a:p>
          <a:p>
            <a:pPr marL="0" indent="0">
              <a:buNone/>
            </a:pPr>
            <a:endParaRPr lang="de-DE" sz="2000" dirty="0"/>
          </a:p>
          <a:p>
            <a:pPr marL="0" indent="0">
              <a:buNone/>
            </a:pPr>
            <a:r>
              <a:rPr lang="de-DE" sz="2000" dirty="0"/>
              <a:t>Umsetzung in der GND:</a:t>
            </a:r>
          </a:p>
          <a:p>
            <a:pPr marL="0" indent="0">
              <a:buNone/>
            </a:pPr>
            <a:r>
              <a:rPr lang="de-DE" sz="2000" b="1" dirty="0">
                <a:solidFill>
                  <a:srgbClr val="7030A0"/>
                </a:solidFill>
              </a:rPr>
              <a:t>1</a:t>
            </a:r>
            <a:r>
              <a:rPr lang="de-DE" sz="2000" dirty="0"/>
              <a:t> + </a:t>
            </a:r>
            <a:r>
              <a:rPr lang="de-DE" sz="2000" b="1" dirty="0">
                <a:solidFill>
                  <a:srgbClr val="FF0000"/>
                </a:solidFill>
              </a:rPr>
              <a:t>3</a:t>
            </a:r>
            <a:r>
              <a:rPr lang="de-DE" sz="2000" dirty="0"/>
              <a:t>: immer in 1XX und 4XX </a:t>
            </a:r>
          </a:p>
          <a:p>
            <a:pPr marL="0" indent="0">
              <a:buNone/>
            </a:pPr>
            <a:r>
              <a:rPr lang="de-DE" sz="2000" b="1" dirty="0">
                <a:solidFill>
                  <a:schemeClr val="accent3">
                    <a:lumMod val="75000"/>
                  </a:schemeClr>
                </a:solidFill>
              </a:rPr>
              <a:t>2</a:t>
            </a:r>
            <a:r>
              <a:rPr lang="de-DE" sz="2000" dirty="0"/>
              <a:t>: Informationen werden in ganz unterschiedlichen Feldern erfasst; nur wenn identifizierende Merkmale gebraucht werden, um Sucheinstiege zu bilden, dann kommen sie auch in den </a:t>
            </a:r>
            <a:br>
              <a:rPr lang="de-DE" sz="2000" dirty="0"/>
            </a:br>
            <a:r>
              <a:rPr lang="de-DE" sz="2000" dirty="0"/>
              <a:t>1XX- oder 4XX-Feldern vor.</a:t>
            </a:r>
          </a:p>
          <a:p>
            <a:pPr marL="0" indent="0">
              <a:buNone/>
            </a:pPr>
            <a:r>
              <a:rPr lang="de-DE" sz="2000" b="1" dirty="0"/>
              <a:t>-&gt;</a:t>
            </a:r>
            <a:r>
              <a:rPr lang="de-DE" sz="2000" dirty="0"/>
              <a:t> Die Elemente aus </a:t>
            </a:r>
            <a:r>
              <a:rPr lang="de-DE" sz="2000" b="1" dirty="0">
                <a:solidFill>
                  <a:schemeClr val="accent3">
                    <a:lumMod val="75000"/>
                  </a:schemeClr>
                </a:solidFill>
              </a:rPr>
              <a:t>2</a:t>
            </a:r>
            <a:r>
              <a:rPr lang="de-DE" sz="2000" dirty="0"/>
              <a:t>, die für </a:t>
            </a:r>
            <a:r>
              <a:rPr lang="de-DE" sz="2000" b="1" dirty="0">
                <a:solidFill>
                  <a:srgbClr val="FF0000"/>
                </a:solidFill>
              </a:rPr>
              <a:t>3</a:t>
            </a:r>
            <a:r>
              <a:rPr lang="de-DE" sz="2000" dirty="0">
                <a:solidFill>
                  <a:schemeClr val="accent6">
                    <a:lumMod val="75000"/>
                  </a:schemeClr>
                </a:solidFill>
              </a:rPr>
              <a:t> </a:t>
            </a:r>
            <a:r>
              <a:rPr lang="de-DE" sz="2000" dirty="0"/>
              <a:t>gebraucht werden, werden in</a:t>
            </a:r>
            <a:br>
              <a:rPr lang="de-DE" sz="2000" dirty="0"/>
            </a:br>
            <a:r>
              <a:rPr lang="de-DE" sz="2000" dirty="0"/>
              <a:t>     </a:t>
            </a:r>
            <a:r>
              <a:rPr lang="de-DE" sz="2000" b="1" dirty="0">
                <a:solidFill>
                  <a:srgbClr val="FF0000"/>
                </a:solidFill>
              </a:rPr>
              <a:t>RDA 11.13</a:t>
            </a:r>
            <a:r>
              <a:rPr lang="de-DE" sz="2000" dirty="0">
                <a:solidFill>
                  <a:srgbClr val="FF0000"/>
                </a:solidFill>
              </a:rPr>
              <a:t> </a:t>
            </a:r>
            <a:r>
              <a:rPr lang="de-DE" sz="2000" dirty="0"/>
              <a:t>erneut erwähnt</a:t>
            </a:r>
            <a:r>
              <a:rPr lang="de-DE" sz="2000" dirty="0" smtClean="0"/>
              <a:t>.</a:t>
            </a: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7732558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Normierter Sucheinstieg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ea typeface="Verdana" panose="020B0604030504040204" pitchFamily="34" charset="0"/>
                <a:cs typeface="Verdana" panose="020B0604030504040204" pitchFamily="34" charset="0"/>
              </a:rPr>
              <a:t>Normierter </a:t>
            </a:r>
            <a:r>
              <a:rPr lang="de-DE" dirty="0" smtClean="0">
                <a:ea typeface="Verdana" panose="020B0604030504040204" pitchFamily="34" charset="0"/>
                <a:cs typeface="Verdana" panose="020B0604030504040204" pitchFamily="34" charset="0"/>
              </a:rPr>
              <a:t>Sucheinstieg (</a:t>
            </a:r>
            <a:r>
              <a:rPr lang="de-DE" b="1" dirty="0" smtClean="0">
                <a:solidFill>
                  <a:schemeClr val="accent1">
                    <a:lumMod val="75000"/>
                  </a:schemeClr>
                </a:solidFill>
                <a:ea typeface="Verdana" panose="020B0604030504040204" pitchFamily="34" charset="0"/>
                <a:cs typeface="Verdana" panose="020B0604030504040204" pitchFamily="34" charset="0"/>
              </a:rPr>
              <a:t>RDA</a:t>
            </a:r>
            <a:r>
              <a:rPr lang="de-DE" b="1" dirty="0" smtClean="0">
                <a:ea typeface="Verdana" panose="020B0604030504040204" pitchFamily="34" charset="0"/>
                <a:cs typeface="Verdana" panose="020B0604030504040204" pitchFamily="34" charset="0"/>
              </a:rPr>
              <a:t> </a:t>
            </a:r>
            <a:r>
              <a:rPr lang="de-DE" b="1" dirty="0">
                <a:ea typeface="Verdana" panose="020B0604030504040204" pitchFamily="34" charset="0"/>
                <a:cs typeface="Verdana" panose="020B0604030504040204" pitchFamily="34" charset="0"/>
                <a:hlinkClick r:id="rId3"/>
              </a:rPr>
              <a:t>11.13</a:t>
            </a:r>
            <a:r>
              <a:rPr lang="de-DE" dirty="0" smtClean="0">
                <a:ea typeface="Verdana" panose="020B0604030504040204" pitchFamily="34" charset="0"/>
                <a:cs typeface="Verdana" panose="020B0604030504040204" pitchFamily="34" charset="0"/>
              </a:rPr>
              <a:t>)</a:t>
            </a:r>
          </a:p>
          <a:p>
            <a:pPr marL="0" indent="0">
              <a:buNone/>
            </a:pPr>
            <a:r>
              <a:rPr lang="de-DE" b="1" u="sng" dirty="0" smtClean="0"/>
              <a:t/>
            </a:r>
            <a:br>
              <a:rPr lang="de-DE" b="1" u="sng" dirty="0" smtClean="0"/>
            </a:br>
            <a:r>
              <a:rPr lang="de-DE" sz="2000" dirty="0" smtClean="0">
                <a:ea typeface="Verdana" panose="020B0604030504040204" pitchFamily="34" charset="0"/>
                <a:cs typeface="Verdana" panose="020B0604030504040204" pitchFamily="34" charset="0"/>
              </a:rPr>
              <a:t>Ein </a:t>
            </a:r>
            <a:r>
              <a:rPr lang="de-DE" sz="2000" b="1" dirty="0">
                <a:ea typeface="Verdana" panose="020B0604030504040204" pitchFamily="34" charset="0"/>
                <a:cs typeface="Verdana" panose="020B0604030504040204" pitchFamily="34" charset="0"/>
              </a:rPr>
              <a:t>bevorzugte Name </a:t>
            </a:r>
            <a:r>
              <a:rPr lang="de-DE" sz="2000" dirty="0" smtClean="0">
                <a:ea typeface="Verdana" panose="020B0604030504040204" pitchFamily="34" charset="0"/>
                <a:cs typeface="Verdana" panose="020B0604030504040204" pitchFamily="34" charset="0"/>
              </a:rPr>
              <a:t>einer </a:t>
            </a:r>
            <a:r>
              <a:rPr lang="de-DE" sz="2000" dirty="0">
                <a:ea typeface="Verdana" panose="020B0604030504040204" pitchFamily="34" charset="0"/>
                <a:cs typeface="Verdana" panose="020B0604030504040204" pitchFamily="34" charset="0"/>
              </a:rPr>
              <a:t>Körperschaft ist Grundlage für den </a:t>
            </a:r>
            <a:r>
              <a:rPr lang="de-DE" sz="2000" b="1" dirty="0">
                <a:ea typeface="Verdana" panose="020B0604030504040204" pitchFamily="34" charset="0"/>
                <a:cs typeface="Verdana" panose="020B0604030504040204" pitchFamily="34" charset="0"/>
              </a:rPr>
              <a:t>normierten Sucheinstieg.</a:t>
            </a:r>
            <a:endParaRPr lang="de-DE" sz="2000" dirty="0">
              <a:ea typeface="Verdana" panose="020B0604030504040204" pitchFamily="34" charset="0"/>
              <a:cs typeface="Verdana" panose="020B0604030504040204" pitchFamily="34" charset="0"/>
            </a:endParaRPr>
          </a:p>
          <a:p>
            <a:pPr marL="0" indent="0">
              <a:buNone/>
            </a:pPr>
            <a:endParaRPr lang="de-DE" sz="8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rPr>
              <a:t>Wenn eine Körperschaft von einer anderen Körperschaft mit demselben Namen unterschieden werden muss oder </a:t>
            </a:r>
            <a:r>
              <a:rPr lang="de-DE" sz="2000" dirty="0" smtClean="0">
                <a:ea typeface="Verdana" panose="020B0604030504040204" pitchFamily="34" charset="0"/>
                <a:cs typeface="Verdana" panose="020B0604030504040204" pitchFamily="34" charset="0"/>
              </a:rPr>
              <a:t>ein </a:t>
            </a:r>
            <a:r>
              <a:rPr lang="de-DE" sz="2000" dirty="0">
                <a:ea typeface="Verdana" panose="020B0604030504040204" pitchFamily="34" charset="0"/>
                <a:cs typeface="Verdana" panose="020B0604030504040204" pitchFamily="34" charset="0"/>
              </a:rPr>
              <a:t>Name nicht an eine Körperschaft denken lässt, müssen </a:t>
            </a:r>
            <a:r>
              <a:rPr lang="de-DE" sz="2000" b="1" dirty="0">
                <a:ea typeface="Verdana" panose="020B0604030504040204" pitchFamily="34" charset="0"/>
                <a:cs typeface="Verdana" panose="020B0604030504040204" pitchFamily="34" charset="0"/>
              </a:rPr>
              <a:t>identifizierende Merkmale </a:t>
            </a:r>
            <a:r>
              <a:rPr lang="de-DE" sz="2000" dirty="0">
                <a:ea typeface="Verdana" panose="020B0604030504040204" pitchFamily="34" charset="0"/>
                <a:cs typeface="Verdana" panose="020B0604030504040204" pitchFamily="34" charset="0"/>
              </a:rPr>
              <a:t>ergänzt werden, um Sucheinstiege eindeutig zu machen. 		vgl. </a:t>
            </a:r>
            <a:r>
              <a:rPr lang="de-DE" sz="2000" b="1" dirty="0">
                <a:ea typeface="Verdana" panose="020B0604030504040204" pitchFamily="34" charset="0"/>
                <a:cs typeface="Verdana" panose="020B0604030504040204" pitchFamily="34" charset="0"/>
                <a:hlinkClick r:id="rId4"/>
              </a:rPr>
              <a:t>EH-K-06</a:t>
            </a:r>
            <a:endParaRPr lang="de-DE" sz="2000" b="1" dirty="0">
              <a:ea typeface="Verdana" panose="020B0604030504040204" pitchFamily="34" charset="0"/>
              <a:cs typeface="Verdana" panose="020B0604030504040204" pitchFamily="34" charset="0"/>
            </a:endParaRPr>
          </a:p>
          <a:p>
            <a:pPr marL="0" indent="0">
              <a:buNone/>
            </a:pPr>
            <a:endParaRPr lang="de-DE" sz="8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rPr>
              <a:t>Für </a:t>
            </a:r>
            <a:r>
              <a:rPr lang="de-DE" sz="2000" b="1" dirty="0">
                <a:ea typeface="Verdana" panose="020B0604030504040204" pitchFamily="34" charset="0"/>
                <a:cs typeface="Verdana" panose="020B0604030504040204" pitchFamily="34" charset="0"/>
              </a:rPr>
              <a:t>zusätzliche Sucheinstiege </a:t>
            </a:r>
            <a:r>
              <a:rPr lang="de-DE" sz="2000" dirty="0">
                <a:ea typeface="Verdana" panose="020B0604030504040204" pitchFamily="34" charset="0"/>
                <a:cs typeface="Verdana" panose="020B0604030504040204" pitchFamily="34" charset="0"/>
              </a:rPr>
              <a:t>wird empfohlen, sie bei Gleichnamigkeit zu unterscheiden mit Ausnahme des Sucheinstiegs für den unveränderten Namen und Namensabkürzungen, die in der GND mit dem Code „</a:t>
            </a:r>
            <a:r>
              <a:rPr lang="de-DE" sz="2000" dirty="0" err="1">
                <a:ea typeface="Verdana" panose="020B0604030504040204" pitchFamily="34" charset="0"/>
                <a:cs typeface="Verdana" panose="020B0604030504040204" pitchFamily="34" charset="0"/>
              </a:rPr>
              <a:t>nauv</a:t>
            </a:r>
            <a:r>
              <a:rPr lang="de-DE" sz="2000" dirty="0">
                <a:ea typeface="Verdana" panose="020B0604030504040204" pitchFamily="34" charset="0"/>
                <a:cs typeface="Verdana" panose="020B0604030504040204" pitchFamily="34" charset="0"/>
              </a:rPr>
              <a:t>“ bzw. „</a:t>
            </a:r>
            <a:r>
              <a:rPr lang="de-DE" sz="2000" dirty="0" err="1">
                <a:ea typeface="Verdana" panose="020B0604030504040204" pitchFamily="34" charset="0"/>
                <a:cs typeface="Verdana" panose="020B0604030504040204" pitchFamily="34" charset="0"/>
              </a:rPr>
              <a:t>abku</a:t>
            </a:r>
            <a:r>
              <a:rPr lang="de-DE" sz="2000" dirty="0">
                <a:ea typeface="Verdana" panose="020B0604030504040204" pitchFamily="34" charset="0"/>
                <a:cs typeface="Verdana" panose="020B0604030504040204" pitchFamily="34" charset="0"/>
              </a:rPr>
              <a:t>“ gekennzeichnet werden. </a:t>
            </a:r>
            <a:r>
              <a:rPr lang="de-DE" sz="2000" u="sng" dirty="0">
                <a:solidFill>
                  <a:srgbClr val="0070C0"/>
                </a:solidFill>
                <a:ea typeface="Verdana" panose="020B0604030504040204" pitchFamily="34" charset="0"/>
                <a:cs typeface="Verdana" panose="020B0604030504040204" pitchFamily="34" charset="0"/>
                <a:hlinkClick r:id="rId5"/>
              </a:rPr>
              <a:t>ERL zu (</a:t>
            </a:r>
            <a:r>
              <a:rPr lang="de-DE" sz="2000" b="1" u="sng" dirty="0">
                <a:solidFill>
                  <a:srgbClr val="0070C0"/>
                </a:solidFill>
                <a:ea typeface="Verdana" panose="020B0604030504040204" pitchFamily="34" charset="0"/>
                <a:cs typeface="Verdana" panose="020B0604030504040204" pitchFamily="34" charset="0"/>
                <a:hlinkClick r:id="rId5"/>
              </a:rPr>
              <a:t>RDA 11.13.2.1</a:t>
            </a:r>
            <a:r>
              <a:rPr lang="de-DE" sz="2000" dirty="0">
                <a:ea typeface="Verdana" panose="020B0604030504040204" pitchFamily="34" charset="0"/>
                <a:cs typeface="Verdana" panose="020B0604030504040204" pitchFamily="34" charset="0"/>
                <a:hlinkClick r:id="rId5"/>
              </a:rPr>
              <a:t>)</a:t>
            </a:r>
            <a:endParaRPr lang="de-DE" sz="2000" dirty="0">
              <a:ea typeface="Verdana" panose="020B0604030504040204" pitchFamily="34" charset="0"/>
              <a:cs typeface="Verdana" panose="020B0604030504040204" pitchFamily="34" charset="0"/>
            </a:endParaRPr>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19330940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a:hlinkClick r:id="rId3"/>
              </a:rPr>
              <a:t>11.3</a:t>
            </a:r>
            <a:r>
              <a:rPr lang="de-DE" b="1" dirty="0"/>
              <a:t>, </a:t>
            </a:r>
            <a:r>
              <a:rPr lang="de-DE" b="1" dirty="0">
                <a:hlinkClick r:id="rId4"/>
              </a:rPr>
              <a:t>11.4</a:t>
            </a:r>
            <a:r>
              <a:rPr lang="de-DE" b="1" dirty="0"/>
              <a:t>, </a:t>
            </a:r>
            <a:r>
              <a:rPr lang="de-DE" b="1" dirty="0">
                <a:hlinkClick r:id="rId5"/>
              </a:rPr>
              <a:t>11.5</a:t>
            </a:r>
            <a:r>
              <a:rPr lang="de-DE" b="1" dirty="0"/>
              <a:t>, </a:t>
            </a:r>
            <a:r>
              <a:rPr lang="de-DE" b="1" dirty="0">
                <a:hlinkClick r:id="rId6"/>
              </a:rPr>
              <a:t>11.7</a:t>
            </a:r>
            <a:r>
              <a:rPr lang="de-DE" dirty="0" smtClean="0"/>
              <a:t>)</a:t>
            </a:r>
          </a:p>
          <a:p>
            <a:pPr marL="0" indent="0">
              <a:spcBef>
                <a:spcPts val="0"/>
              </a:spcBef>
              <a:buNone/>
            </a:pPr>
            <a:r>
              <a:rPr lang="de-DE" b="1" u="sng" dirty="0" smtClean="0"/>
              <a:t/>
            </a:r>
            <a:br>
              <a:rPr lang="de-DE" b="1" u="sng" dirty="0" smtClean="0"/>
            </a:br>
            <a:r>
              <a:rPr lang="de-DE" sz="2000" dirty="0"/>
              <a:t>= </a:t>
            </a:r>
            <a:r>
              <a:rPr lang="de-DE" sz="2000" b="1" dirty="0"/>
              <a:t>Kernelement</a:t>
            </a:r>
            <a:r>
              <a:rPr lang="de-DE" sz="2000" dirty="0"/>
              <a:t>, wenn eine Körperschaft von einer anderen Körperschaft mit </a:t>
            </a:r>
            <a:r>
              <a:rPr lang="de-DE" sz="2000" b="1" dirty="0"/>
              <a:t>demselben Namen </a:t>
            </a:r>
            <a:r>
              <a:rPr lang="de-DE" sz="2000" dirty="0"/>
              <a:t>unterschieden werden muss. </a:t>
            </a:r>
            <a:endParaRPr lang="de-DE" sz="2000" dirty="0" smtClean="0"/>
          </a:p>
          <a:p>
            <a:pPr marL="0" indent="0">
              <a:spcBef>
                <a:spcPts val="0"/>
              </a:spcBef>
              <a:buNone/>
            </a:pPr>
            <a:endParaRPr lang="de-DE" sz="2000" dirty="0"/>
          </a:p>
          <a:p>
            <a:pPr marL="0" indent="0">
              <a:spcBef>
                <a:spcPts val="0"/>
              </a:spcBef>
              <a:buNone/>
            </a:pPr>
            <a:r>
              <a:rPr lang="de-DE" sz="2000" dirty="0" smtClean="0"/>
              <a:t>Zu </a:t>
            </a:r>
            <a:r>
              <a:rPr lang="de-DE" sz="2000" dirty="0"/>
              <a:t>sonstigen identifizierenden Merkmalen zählen</a:t>
            </a:r>
            <a:r>
              <a:rPr lang="de-DE" sz="2000" dirty="0" smtClean="0"/>
              <a:t>:</a:t>
            </a:r>
            <a:endParaRPr lang="de-DE" sz="2000" dirty="0"/>
          </a:p>
          <a:p>
            <a:pPr>
              <a:spcBef>
                <a:spcPts val="0"/>
              </a:spcBef>
            </a:pPr>
            <a:r>
              <a:rPr lang="de-DE" sz="2000" b="1" dirty="0" smtClean="0"/>
              <a:t>Ort</a:t>
            </a:r>
            <a:r>
              <a:rPr lang="de-DE" sz="2000" dirty="0" smtClean="0"/>
              <a:t>, der </a:t>
            </a:r>
            <a:r>
              <a:rPr lang="de-DE" sz="2000" dirty="0"/>
              <a:t>mit </a:t>
            </a:r>
            <a:r>
              <a:rPr lang="de-DE" sz="2000" dirty="0" smtClean="0"/>
              <a:t>einer </a:t>
            </a:r>
            <a:r>
              <a:rPr lang="de-DE" sz="2000" dirty="0"/>
              <a:t>Körperschaft in Verbindung steht (</a:t>
            </a:r>
            <a:r>
              <a:rPr lang="de-DE" sz="2000" b="1" dirty="0">
                <a:solidFill>
                  <a:schemeClr val="accent3">
                    <a:lumMod val="75000"/>
                  </a:schemeClr>
                </a:solidFill>
              </a:rPr>
              <a:t>RDA 11.3 </a:t>
            </a:r>
            <a:r>
              <a:rPr lang="de-DE" sz="2000" b="1" dirty="0"/>
              <a:t>/ </a:t>
            </a:r>
            <a:r>
              <a:rPr lang="de-DE" sz="2000" b="1" dirty="0">
                <a:solidFill>
                  <a:srgbClr val="FF0000"/>
                </a:solidFill>
              </a:rPr>
              <a:t>RDA 11.13.1.3</a:t>
            </a:r>
            <a:r>
              <a:rPr lang="de-DE" sz="2000" dirty="0"/>
              <a:t>)</a:t>
            </a:r>
          </a:p>
          <a:p>
            <a:pPr>
              <a:spcBef>
                <a:spcPts val="0"/>
              </a:spcBef>
            </a:pPr>
            <a:r>
              <a:rPr lang="de-DE" sz="2000" b="1" dirty="0"/>
              <a:t>Datum</a:t>
            </a:r>
            <a:r>
              <a:rPr lang="de-DE" sz="2000" dirty="0"/>
              <a:t>, das mit </a:t>
            </a:r>
            <a:r>
              <a:rPr lang="de-DE" sz="2000" dirty="0" smtClean="0"/>
              <a:t>einer </a:t>
            </a:r>
            <a:r>
              <a:rPr lang="de-DE" sz="2000" dirty="0"/>
              <a:t>Körperschaft in Verbindung steht </a:t>
            </a:r>
            <a:br>
              <a:rPr lang="de-DE" sz="2000" dirty="0"/>
            </a:br>
            <a:r>
              <a:rPr lang="de-DE" sz="2000" dirty="0"/>
              <a:t>(</a:t>
            </a:r>
            <a:r>
              <a:rPr lang="de-DE" sz="2000" b="1" dirty="0">
                <a:solidFill>
                  <a:schemeClr val="accent3">
                    <a:lumMod val="75000"/>
                  </a:schemeClr>
                </a:solidFill>
              </a:rPr>
              <a:t>RDA 11.4 </a:t>
            </a:r>
            <a:r>
              <a:rPr lang="de-DE" sz="2000" dirty="0"/>
              <a:t>/ </a:t>
            </a:r>
            <a:r>
              <a:rPr lang="de-DE" sz="2000" b="1" dirty="0">
                <a:solidFill>
                  <a:srgbClr val="FF0000"/>
                </a:solidFill>
              </a:rPr>
              <a:t>RDA 11.13.1.5</a:t>
            </a:r>
            <a:r>
              <a:rPr lang="de-DE" sz="2000" dirty="0"/>
              <a:t>)</a:t>
            </a:r>
          </a:p>
          <a:p>
            <a:pPr>
              <a:spcBef>
                <a:spcPts val="0"/>
              </a:spcBef>
            </a:pPr>
            <a:r>
              <a:rPr lang="de-DE" sz="2000" dirty="0"/>
              <a:t>In Verbindung stehende </a:t>
            </a:r>
            <a:r>
              <a:rPr lang="de-DE" sz="2000" b="1" dirty="0"/>
              <a:t>Institution </a:t>
            </a:r>
            <a:br>
              <a:rPr lang="de-DE" sz="2000" b="1" dirty="0"/>
            </a:br>
            <a:r>
              <a:rPr lang="de-DE" sz="2000" dirty="0"/>
              <a:t>(</a:t>
            </a:r>
            <a:r>
              <a:rPr lang="de-DE" sz="2000" b="1" dirty="0">
                <a:solidFill>
                  <a:schemeClr val="accent3">
                    <a:lumMod val="75000"/>
                  </a:schemeClr>
                </a:solidFill>
              </a:rPr>
              <a:t>RDA 11.5 </a:t>
            </a:r>
            <a:r>
              <a:rPr lang="de-DE" sz="2000" dirty="0"/>
              <a:t>/ </a:t>
            </a:r>
            <a:r>
              <a:rPr lang="de-DE" sz="2000" b="1" dirty="0">
                <a:solidFill>
                  <a:srgbClr val="FF0000"/>
                </a:solidFill>
              </a:rPr>
              <a:t>RDA 11.13.1.4</a:t>
            </a:r>
            <a:r>
              <a:rPr lang="de-DE" sz="2000" dirty="0"/>
              <a:t>)</a:t>
            </a:r>
          </a:p>
          <a:p>
            <a:pPr>
              <a:spcBef>
                <a:spcPts val="0"/>
              </a:spcBef>
            </a:pPr>
            <a:r>
              <a:rPr lang="de-DE" sz="2000" dirty="0"/>
              <a:t>Sonstige zur Körperschaft gehörende </a:t>
            </a:r>
            <a:r>
              <a:rPr lang="de-DE" sz="2000" b="1" dirty="0"/>
              <a:t>Kennzeichnung </a:t>
            </a:r>
            <a:br>
              <a:rPr lang="de-DE" sz="2000" b="1" dirty="0"/>
            </a:br>
            <a:r>
              <a:rPr lang="de-DE" sz="2000" dirty="0"/>
              <a:t>(</a:t>
            </a:r>
            <a:r>
              <a:rPr lang="de-DE" sz="2000" b="1" dirty="0">
                <a:solidFill>
                  <a:schemeClr val="accent3">
                    <a:lumMod val="75000"/>
                  </a:schemeClr>
                </a:solidFill>
              </a:rPr>
              <a:t>RDA 11.7</a:t>
            </a:r>
            <a:r>
              <a:rPr lang="de-DE" sz="2000" dirty="0">
                <a:solidFill>
                  <a:schemeClr val="accent3">
                    <a:lumMod val="75000"/>
                  </a:schemeClr>
                </a:solidFill>
              </a:rPr>
              <a:t> </a:t>
            </a:r>
            <a:r>
              <a:rPr lang="de-DE" sz="2000" dirty="0"/>
              <a:t>/ </a:t>
            </a:r>
            <a:r>
              <a:rPr lang="de-DE" sz="2000" b="1" dirty="0">
                <a:solidFill>
                  <a:srgbClr val="FF0000"/>
                </a:solidFill>
              </a:rPr>
              <a:t>RDA 11.13.1.2 </a:t>
            </a:r>
            <a:r>
              <a:rPr lang="de-DE" sz="2000" i="1" dirty="0"/>
              <a:t>und</a:t>
            </a:r>
            <a:r>
              <a:rPr lang="de-DE" sz="2000" i="1" dirty="0">
                <a:solidFill>
                  <a:srgbClr val="0070C0"/>
                </a:solidFill>
              </a:rPr>
              <a:t> </a:t>
            </a:r>
            <a:r>
              <a:rPr lang="de-DE" sz="2000" b="1" dirty="0">
                <a:solidFill>
                  <a:srgbClr val="FF0000"/>
                </a:solidFill>
              </a:rPr>
              <a:t>RDA </a:t>
            </a:r>
            <a:r>
              <a:rPr lang="de-DE" sz="2000" b="1" dirty="0" smtClean="0">
                <a:solidFill>
                  <a:srgbClr val="FF0000"/>
                </a:solidFill>
              </a:rPr>
              <a:t>11.13.1.7</a:t>
            </a:r>
            <a:r>
              <a:rPr lang="de-DE" sz="2000" dirty="0" smtClean="0"/>
              <a:t>)</a:t>
            </a:r>
            <a:endParaRPr lang="de-DE" sz="2000" dirty="0"/>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14894634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smtClean="0">
                <a:solidFill>
                  <a:schemeClr val="accent1">
                    <a:lumMod val="75000"/>
                  </a:schemeClr>
                </a:solidFill>
                <a:hlinkClick r:id="rId3"/>
              </a:rPr>
              <a:t>11.3</a:t>
            </a:r>
            <a:r>
              <a:rPr lang="de-DE" dirty="0" smtClean="0"/>
              <a:t>)</a:t>
            </a:r>
          </a:p>
          <a:p>
            <a:pPr marL="0" indent="0">
              <a:spcBef>
                <a:spcPts val="0"/>
              </a:spcBef>
              <a:buNone/>
            </a:pPr>
            <a:r>
              <a:rPr lang="de-DE" b="1" u="sng" dirty="0" smtClean="0"/>
              <a:t/>
            </a:r>
            <a:br>
              <a:rPr lang="de-DE" b="1" u="sng" dirty="0" smtClean="0"/>
            </a:br>
            <a:r>
              <a:rPr lang="de-DE" sz="2000" b="1" u="sng" dirty="0" err="1"/>
              <a:t>Geografikum</a:t>
            </a:r>
            <a:r>
              <a:rPr lang="de-DE" sz="2000" u="sng" dirty="0"/>
              <a:t>, das mit der Körperschaft in Verbindung steht</a:t>
            </a:r>
            <a:r>
              <a:rPr lang="de-DE" sz="2000" dirty="0"/>
              <a:t> (</a:t>
            </a:r>
            <a:r>
              <a:rPr lang="de-DE" sz="2000" b="1" dirty="0">
                <a:solidFill>
                  <a:schemeClr val="accent3">
                    <a:lumMod val="75000"/>
                  </a:schemeClr>
                </a:solidFill>
              </a:rPr>
              <a:t>RDA 11.3 </a:t>
            </a:r>
            <a:r>
              <a:rPr lang="de-DE" sz="2000" dirty="0"/>
              <a:t>/ </a:t>
            </a:r>
            <a:r>
              <a:rPr lang="de-DE" sz="2000" b="1" dirty="0">
                <a:solidFill>
                  <a:srgbClr val="FF0000"/>
                </a:solidFill>
              </a:rPr>
              <a:t>RDA 11.13.1.3</a:t>
            </a:r>
            <a:r>
              <a:rPr lang="de-DE" sz="2000" dirty="0"/>
              <a:t>) (s. </a:t>
            </a:r>
            <a:r>
              <a:rPr lang="de-DE" sz="2000" u="sng" dirty="0">
                <a:solidFill>
                  <a:schemeClr val="accent1">
                    <a:lumMod val="75000"/>
                  </a:schemeClr>
                </a:solidFill>
              </a:rPr>
              <a:t>ERL </a:t>
            </a:r>
            <a:r>
              <a:rPr lang="de-DE" sz="2000" u="sng" dirty="0" smtClean="0">
                <a:solidFill>
                  <a:schemeClr val="accent1">
                    <a:lumMod val="75000"/>
                  </a:schemeClr>
                </a:solidFill>
              </a:rPr>
              <a:t>zu </a:t>
            </a:r>
            <a:r>
              <a:rPr lang="de-DE" sz="2000" b="1" u="sng" dirty="0">
                <a:solidFill>
                  <a:schemeClr val="accent1">
                    <a:lumMod val="75000"/>
                  </a:schemeClr>
                </a:solidFill>
              </a:rPr>
              <a:t>RDA </a:t>
            </a:r>
            <a:r>
              <a:rPr lang="de-DE" sz="2000" b="1" u="sng" dirty="0" smtClean="0">
                <a:solidFill>
                  <a:schemeClr val="accent1">
                    <a:lumMod val="75000"/>
                  </a:schemeClr>
                </a:solidFill>
                <a:hlinkClick r:id="rId4"/>
              </a:rPr>
              <a:t>11.3.1.3</a:t>
            </a:r>
            <a:r>
              <a:rPr lang="de-DE" sz="2000" dirty="0" smtClean="0"/>
              <a:t>)</a:t>
            </a:r>
          </a:p>
          <a:p>
            <a:pPr marL="0" lvl="0" indent="0">
              <a:buNone/>
            </a:pPr>
            <a:r>
              <a:rPr lang="de-DE" sz="2000" i="1" dirty="0">
                <a:solidFill>
                  <a:prstClr val="black"/>
                </a:solidFill>
              </a:rPr>
              <a:t>(es gelten die jetzigen Regeln für die Erfassung von </a:t>
            </a:r>
            <a:r>
              <a:rPr lang="de-DE" sz="2000" i="1" dirty="0" err="1">
                <a:solidFill>
                  <a:prstClr val="black"/>
                </a:solidFill>
              </a:rPr>
              <a:t>Geografika</a:t>
            </a:r>
            <a:r>
              <a:rPr lang="de-DE" sz="2000" i="1" dirty="0">
                <a:solidFill>
                  <a:prstClr val="black"/>
                </a:solidFill>
              </a:rPr>
              <a:t>)</a:t>
            </a:r>
          </a:p>
          <a:p>
            <a:pPr marL="0" indent="0">
              <a:buNone/>
            </a:pPr>
            <a:endParaRPr lang="de-DE" sz="800" dirty="0"/>
          </a:p>
          <a:p>
            <a:r>
              <a:rPr lang="de-DE" sz="2000" b="1" dirty="0" smtClean="0">
                <a:ea typeface="Verdana" panose="020B0604030504040204" pitchFamily="34" charset="0"/>
                <a:cs typeface="Verdana" panose="020B0604030504040204" pitchFamily="34" charset="0"/>
              </a:rPr>
              <a:t>Ort</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des </a:t>
            </a:r>
            <a:r>
              <a:rPr lang="de-DE" sz="2000" b="1" dirty="0">
                <a:ea typeface="Verdana" panose="020B0604030504040204" pitchFamily="34" charset="0"/>
                <a:cs typeface="Verdana" panose="020B0604030504040204" pitchFamily="34" charset="0"/>
              </a:rPr>
              <a:t>Sitzes</a:t>
            </a:r>
            <a:r>
              <a:rPr lang="de-DE" sz="2000" dirty="0">
                <a:ea typeface="Verdana" panose="020B0604030504040204" pitchFamily="34" charset="0"/>
                <a:cs typeface="Verdana" panose="020B0604030504040204" pitchFamily="34" charset="0"/>
              </a:rPr>
              <a:t> (</a:t>
            </a:r>
            <a:r>
              <a:rPr lang="de-DE" sz="2000" b="1" dirty="0">
                <a:solidFill>
                  <a:schemeClr val="accent1">
                    <a:lumMod val="75000"/>
                  </a:schemeClr>
                </a:solidFill>
                <a:ea typeface="Verdana" panose="020B0604030504040204" pitchFamily="34" charset="0"/>
                <a:cs typeface="Verdana" panose="020B0604030504040204" pitchFamily="34" charset="0"/>
              </a:rPr>
              <a:t>RDA</a:t>
            </a:r>
            <a:r>
              <a:rPr lang="de-DE" sz="2000" dirty="0">
                <a:ea typeface="Verdana" panose="020B0604030504040204" pitchFamily="34" charset="0"/>
                <a:cs typeface="Verdana" panose="020B0604030504040204" pitchFamily="34" charset="0"/>
              </a:rPr>
              <a:t> </a:t>
            </a:r>
            <a:r>
              <a:rPr lang="de-DE" sz="2000" b="1" dirty="0">
                <a:solidFill>
                  <a:prstClr val="black"/>
                </a:solidFill>
                <a:hlinkClick r:id="rId5"/>
              </a:rPr>
              <a:t>11.3.3.1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bei </a:t>
            </a:r>
            <a:r>
              <a:rPr lang="de-DE" sz="2000" b="1" dirty="0">
                <a:ea typeface="Verdana" panose="020B0604030504040204" pitchFamily="34" charset="0"/>
                <a:cs typeface="Verdana" panose="020B0604030504040204" pitchFamily="34" charset="0"/>
              </a:rPr>
              <a:t>Namensänderung</a:t>
            </a:r>
            <a:r>
              <a:rPr lang="de-DE" sz="2000" dirty="0">
                <a:ea typeface="Verdana" panose="020B0604030504040204" pitchFamily="34" charset="0"/>
                <a:cs typeface="Verdana" panose="020B0604030504040204" pitchFamily="34" charset="0"/>
              </a:rPr>
              <a:t> des </a:t>
            </a:r>
            <a:r>
              <a:rPr lang="de-DE" sz="2000" dirty="0" err="1">
                <a:ea typeface="Verdana" panose="020B0604030504040204" pitchFamily="34" charset="0"/>
                <a:cs typeface="Verdana" panose="020B0604030504040204" pitchFamily="34" charset="0"/>
              </a:rPr>
              <a:t>Geografikums</a:t>
            </a:r>
            <a:r>
              <a:rPr lang="de-DE" sz="2000" dirty="0">
                <a:ea typeface="Verdana" panose="020B0604030504040204" pitchFamily="34" charset="0"/>
                <a:cs typeface="Verdana" panose="020B0604030504040204" pitchFamily="34" charset="0"/>
              </a:rPr>
              <a:t> </a:t>
            </a:r>
            <a:br>
              <a:rPr lang="de-DE" sz="2000" dirty="0">
                <a:ea typeface="Verdana" panose="020B0604030504040204" pitchFamily="34" charset="0"/>
                <a:cs typeface="Verdana" panose="020B0604030504040204" pitchFamily="34" charset="0"/>
              </a:rPr>
            </a:br>
            <a:r>
              <a:rPr lang="de-DE" sz="2000" dirty="0" smtClean="0">
                <a:ea typeface="Verdana" panose="020B0604030504040204" pitchFamily="34" charset="0"/>
                <a:cs typeface="Verdana" panose="020B0604030504040204" pitchFamily="34" charset="0"/>
              </a:rPr>
              <a:t>-&gt; </a:t>
            </a:r>
            <a:r>
              <a:rPr lang="de-DE" sz="2000" b="1" dirty="0" smtClean="0">
                <a:ea typeface="Verdana" panose="020B0604030504040204" pitchFamily="34" charset="0"/>
                <a:cs typeface="Verdana" panose="020B0604030504040204" pitchFamily="34" charset="0"/>
              </a:rPr>
              <a:t>jüngster </a:t>
            </a:r>
            <a:r>
              <a:rPr lang="de-DE" sz="2000" b="1" dirty="0">
                <a:ea typeface="Verdana" panose="020B0604030504040204" pitchFamily="34" charset="0"/>
                <a:cs typeface="Verdana" panose="020B0604030504040204" pitchFamily="34" charset="0"/>
              </a:rPr>
              <a:t>Name </a:t>
            </a:r>
            <a:r>
              <a:rPr lang="de-DE" sz="2000" dirty="0" smtClean="0">
                <a:ea typeface="Verdana" panose="020B0604030504040204" pitchFamily="34" charset="0"/>
                <a:cs typeface="Verdana" panose="020B0604030504040204" pitchFamily="34" charset="0"/>
              </a:rPr>
              <a:t>(</a:t>
            </a:r>
            <a:r>
              <a:rPr lang="de-DE" sz="2000" b="1" dirty="0" smtClean="0">
                <a:solidFill>
                  <a:srgbClr val="4F81BD">
                    <a:lumMod val="75000"/>
                  </a:srgbClr>
                </a:solidFill>
                <a:ea typeface="Verdana" panose="020B0604030504040204" pitchFamily="34" charset="0"/>
                <a:cs typeface="Verdana" panose="020B0604030504040204" pitchFamily="34" charset="0"/>
              </a:rPr>
              <a:t>RDA</a:t>
            </a:r>
            <a:r>
              <a:rPr lang="de-DE" sz="2000" dirty="0" smtClean="0">
                <a:ea typeface="Verdana" panose="020B0604030504040204" pitchFamily="34" charset="0"/>
                <a:cs typeface="Verdana" panose="020B0604030504040204" pitchFamily="34" charset="0"/>
              </a:rPr>
              <a:t> </a:t>
            </a:r>
            <a:r>
              <a:rPr lang="de-DE" sz="2000" b="1" dirty="0">
                <a:solidFill>
                  <a:prstClr val="black"/>
                </a:solidFill>
                <a:hlinkClick r:id="rId6"/>
              </a:rPr>
              <a:t>11.3.3.4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b="1" dirty="0">
                <a:ea typeface="Verdana" panose="020B0604030504040204" pitchFamily="34" charset="0"/>
                <a:cs typeface="Verdana" panose="020B0604030504040204" pitchFamily="34" charset="0"/>
              </a:rPr>
              <a:t>frühere </a:t>
            </a:r>
            <a:r>
              <a:rPr lang="de-DE" sz="2000" b="1" dirty="0" smtClean="0">
                <a:ea typeface="Verdana" panose="020B0604030504040204" pitchFamily="34" charset="0"/>
                <a:cs typeface="Verdana" panose="020B0604030504040204" pitchFamily="34" charset="0"/>
              </a:rPr>
              <a:t>Sitze: </a:t>
            </a:r>
            <a:r>
              <a:rPr lang="de-DE" sz="2000" dirty="0">
                <a:ea typeface="Verdana" panose="020B0604030504040204" pitchFamily="34" charset="0"/>
                <a:cs typeface="Verdana" panose="020B0604030504040204" pitchFamily="34" charset="0"/>
              </a:rPr>
              <a:t>AWR (zu </a:t>
            </a:r>
            <a:r>
              <a:rPr lang="de-DE" sz="2000" b="1" dirty="0">
                <a:solidFill>
                  <a:srgbClr val="4F81BD">
                    <a:lumMod val="75000"/>
                  </a:srgbClr>
                </a:solidFill>
                <a:ea typeface="Verdana" panose="020B0604030504040204" pitchFamily="34" charset="0"/>
                <a:cs typeface="Verdana" panose="020B0604030504040204" pitchFamily="34" charset="0"/>
              </a:rPr>
              <a:t>RDA </a:t>
            </a:r>
            <a:r>
              <a:rPr lang="de-DE" sz="2000" b="1" u="sng" dirty="0" smtClean="0">
                <a:solidFill>
                  <a:srgbClr val="0070C0"/>
                </a:solidFill>
                <a:hlinkClick r:id="rId7"/>
              </a:rPr>
              <a:t>11.3.3.4 </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und ERL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(zu </a:t>
            </a:r>
            <a:r>
              <a:rPr lang="de-DE" sz="2000" b="1" dirty="0">
                <a:solidFill>
                  <a:srgbClr val="4F81BD">
                    <a:lumMod val="75000"/>
                  </a:srgbClr>
                </a:solidFill>
                <a:ea typeface="Verdana" panose="020B0604030504040204" pitchFamily="34" charset="0"/>
                <a:cs typeface="Verdana" panose="020B0604030504040204" pitchFamily="34" charset="0"/>
              </a:rPr>
              <a:t>RDA </a:t>
            </a:r>
            <a:r>
              <a:rPr lang="de-DE" sz="2000" b="1" u="sng" dirty="0" smtClean="0">
                <a:solidFill>
                  <a:srgbClr val="0070C0"/>
                </a:solidFill>
                <a:hlinkClick r:id="rId8"/>
              </a:rPr>
              <a:t>11.3.3.4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In Verbindung stehende Institution und </a:t>
            </a:r>
            <a:r>
              <a:rPr lang="de-DE" sz="2000" dirty="0" smtClean="0">
                <a:ea typeface="Verdana" panose="020B0604030504040204" pitchFamily="34" charset="0"/>
                <a:cs typeface="Verdana" panose="020B0604030504040204" pitchFamily="34" charset="0"/>
              </a:rPr>
              <a:t>Ort: </a:t>
            </a:r>
            <a:r>
              <a:rPr lang="de-DE" sz="2000" dirty="0">
                <a:ea typeface="Verdana" panose="020B0604030504040204" pitchFamily="34" charset="0"/>
                <a:cs typeface="Verdana" panose="020B0604030504040204" pitchFamily="34" charset="0"/>
              </a:rPr>
              <a:t>AWR (zu </a:t>
            </a:r>
            <a:r>
              <a:rPr lang="de-DE" sz="2000" b="1" dirty="0">
                <a:ea typeface="Verdana" panose="020B0604030504040204" pitchFamily="34" charset="0"/>
                <a:cs typeface="Verdana" panose="020B0604030504040204" pitchFamily="34" charset="0"/>
                <a:hlinkClick r:id="rId9"/>
              </a:rPr>
              <a:t>RDA 11.3.2.3</a:t>
            </a:r>
            <a:r>
              <a:rPr lang="de-DE" sz="2000" dirty="0">
                <a:ea typeface="Verdana" panose="020B0604030504040204" pitchFamily="34" charset="0"/>
                <a:cs typeface="Verdana" panose="020B0604030504040204" pitchFamily="34" charset="0"/>
              </a:rPr>
              <a:t>) </a:t>
            </a:r>
            <a:r>
              <a:rPr lang="de-DE" sz="1600" dirty="0">
                <a:ea typeface="Verdana" panose="020B0604030504040204" pitchFamily="34" charset="0"/>
                <a:cs typeface="Verdana" panose="020B0604030504040204" pitchFamily="34" charset="0"/>
              </a:rPr>
              <a:t>(die RDA-Stelle bezieht sich eigentlich nur auf Konferenzen; wir wollen aber darauf hinweisen, dass wir </a:t>
            </a:r>
            <a:r>
              <a:rPr lang="de-DE" sz="1600" dirty="0" smtClean="0">
                <a:ea typeface="Verdana" panose="020B0604030504040204" pitchFamily="34" charset="0"/>
                <a:cs typeface="Verdana" panose="020B0604030504040204" pitchFamily="34" charset="0"/>
              </a:rPr>
              <a:t>einen Namen eines </a:t>
            </a:r>
            <a:r>
              <a:rPr lang="de-DE" sz="1600" dirty="0" err="1" smtClean="0">
                <a:ea typeface="Verdana" panose="020B0604030504040204" pitchFamily="34" charset="0"/>
                <a:cs typeface="Verdana" panose="020B0604030504040204" pitchFamily="34" charset="0"/>
              </a:rPr>
              <a:t>Geografikums</a:t>
            </a:r>
            <a:r>
              <a:rPr lang="de-DE" sz="1600" dirty="0" smtClean="0">
                <a:ea typeface="Verdana" panose="020B0604030504040204" pitchFamily="34" charset="0"/>
                <a:cs typeface="Verdana" panose="020B0604030504040204" pitchFamily="34" charset="0"/>
              </a:rPr>
              <a:t> auch dann erfassen</a:t>
            </a:r>
            <a:r>
              <a:rPr lang="de-DE" sz="1600" dirty="0">
                <a:ea typeface="Verdana" panose="020B0604030504040204" pitchFamily="34" charset="0"/>
                <a:cs typeface="Verdana" panose="020B0604030504040204" pitchFamily="34" charset="0"/>
              </a:rPr>
              <a:t>, wenn als identifizierendes Merkmal eine Institution gewählt wird.) </a:t>
            </a:r>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6552617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smtClean="0">
                <a:solidFill>
                  <a:schemeClr val="accent1">
                    <a:lumMod val="75000"/>
                  </a:schemeClr>
                </a:solidFill>
                <a:hlinkClick r:id="rId3"/>
              </a:rPr>
              <a:t>11.3</a:t>
            </a:r>
            <a:r>
              <a:rPr lang="de-DE" dirty="0" smtClean="0"/>
              <a:t>)</a:t>
            </a:r>
          </a:p>
          <a:p>
            <a:pPr marL="0" indent="0">
              <a:spcBef>
                <a:spcPts val="0"/>
              </a:spcBef>
              <a:buNone/>
            </a:pPr>
            <a:r>
              <a:rPr lang="de-DE" b="1" u="sng" dirty="0" smtClean="0"/>
              <a:t/>
            </a:r>
            <a:br>
              <a:rPr lang="de-DE" b="1" u="sng" dirty="0" smtClean="0"/>
            </a:br>
            <a:r>
              <a:rPr lang="de-DE" sz="2000" b="1" u="sng" dirty="0" smtClean="0"/>
              <a:t>Ort</a:t>
            </a:r>
            <a:r>
              <a:rPr lang="de-DE" sz="2000" u="sng" dirty="0" smtClean="0"/>
              <a:t>, der </a:t>
            </a:r>
            <a:r>
              <a:rPr lang="de-DE" sz="2000" u="sng" dirty="0"/>
              <a:t>mit </a:t>
            </a:r>
            <a:r>
              <a:rPr lang="de-DE" sz="2000" u="sng" dirty="0" smtClean="0"/>
              <a:t>einer </a:t>
            </a:r>
            <a:r>
              <a:rPr lang="de-DE" sz="2000" u="sng" dirty="0"/>
              <a:t>Körperschaft in Verbindung steht</a:t>
            </a:r>
            <a:r>
              <a:rPr lang="de-DE" sz="2000" dirty="0"/>
              <a:t> (</a:t>
            </a:r>
            <a:r>
              <a:rPr lang="de-DE" sz="2000" b="1" dirty="0">
                <a:solidFill>
                  <a:schemeClr val="accent3">
                    <a:lumMod val="75000"/>
                  </a:schemeClr>
                </a:solidFill>
              </a:rPr>
              <a:t>RDA 11.3 </a:t>
            </a:r>
            <a:r>
              <a:rPr lang="de-DE" sz="2000" dirty="0"/>
              <a:t>/ </a:t>
            </a:r>
            <a:r>
              <a:rPr lang="de-DE" sz="2000" b="1" dirty="0">
                <a:solidFill>
                  <a:srgbClr val="FF0000"/>
                </a:solidFill>
              </a:rPr>
              <a:t>RDA 11.13.1.3</a:t>
            </a:r>
            <a:r>
              <a:rPr lang="de-DE" sz="2000" dirty="0"/>
              <a:t>) (s. </a:t>
            </a:r>
            <a:r>
              <a:rPr lang="de-DE" sz="2000" u="sng" dirty="0">
                <a:solidFill>
                  <a:schemeClr val="accent1">
                    <a:lumMod val="75000"/>
                  </a:schemeClr>
                </a:solidFill>
              </a:rPr>
              <a:t>ERL </a:t>
            </a:r>
            <a:r>
              <a:rPr lang="de-DE" sz="2000" u="sng" dirty="0" smtClean="0">
                <a:solidFill>
                  <a:schemeClr val="accent1">
                    <a:lumMod val="75000"/>
                  </a:schemeClr>
                </a:solidFill>
              </a:rPr>
              <a:t>zu </a:t>
            </a:r>
            <a:r>
              <a:rPr lang="de-DE" sz="2000" b="1" u="sng" dirty="0">
                <a:solidFill>
                  <a:schemeClr val="accent1">
                    <a:lumMod val="75000"/>
                  </a:schemeClr>
                </a:solidFill>
              </a:rPr>
              <a:t>RDA </a:t>
            </a:r>
            <a:r>
              <a:rPr lang="de-DE" sz="2000" b="1" u="sng" dirty="0" smtClean="0">
                <a:solidFill>
                  <a:schemeClr val="accent1">
                    <a:lumMod val="75000"/>
                  </a:schemeClr>
                </a:solidFill>
                <a:hlinkClick r:id="rId4"/>
              </a:rPr>
              <a:t>11.3.1.3</a:t>
            </a:r>
            <a:r>
              <a:rPr lang="de-DE" sz="2000" dirty="0" smtClean="0"/>
              <a:t>)</a:t>
            </a:r>
          </a:p>
          <a:p>
            <a:pPr marL="0" indent="0">
              <a:buNone/>
            </a:pPr>
            <a:r>
              <a:rPr lang="de-DE" sz="2000" dirty="0"/>
              <a:t/>
            </a:r>
            <a:br>
              <a:rPr lang="de-DE" sz="2000" dirty="0"/>
            </a:br>
            <a:endParaRPr lang="de-DE" sz="800" dirty="0"/>
          </a:p>
          <a:p>
            <a:pPr marL="0" indent="0">
              <a:buNone/>
            </a:pPr>
            <a:r>
              <a:rPr lang="de-DE" sz="1800" i="1" dirty="0"/>
              <a:t>Beispiel:</a:t>
            </a:r>
          </a:p>
          <a:p>
            <a:pPr marL="0" indent="0">
              <a:buNone/>
            </a:pPr>
            <a:r>
              <a:rPr lang="en-US" sz="1800" b="1" dirty="0">
                <a:solidFill>
                  <a:srgbClr val="7030A0"/>
                </a:solidFill>
              </a:rPr>
              <a:t>Metropolitan Museum of Art</a:t>
            </a:r>
            <a:br>
              <a:rPr lang="en-US" sz="1800" b="1" dirty="0">
                <a:solidFill>
                  <a:srgbClr val="7030A0"/>
                </a:solidFill>
              </a:rPr>
            </a:br>
            <a:r>
              <a:rPr lang="en-US" sz="1800" dirty="0">
                <a:solidFill>
                  <a:srgbClr val="7030A0"/>
                </a:solidFill>
              </a:rPr>
              <a:t>Metropolitan Museum </a:t>
            </a:r>
            <a:r>
              <a:rPr lang="en-US" sz="1800" dirty="0">
                <a:solidFill>
                  <a:srgbClr val="FF0000"/>
                </a:solidFill>
              </a:rPr>
              <a:t>(New York, NY)</a:t>
            </a:r>
          </a:p>
          <a:p>
            <a:pPr marL="0" indent="0">
              <a:buNone/>
            </a:pPr>
            <a:endParaRPr lang="en-US" sz="1800" dirty="0">
              <a:solidFill>
                <a:srgbClr val="00B050"/>
              </a:solidFill>
            </a:endParaRPr>
          </a:p>
          <a:p>
            <a:pPr marL="0" indent="0">
              <a:buNone/>
            </a:pPr>
            <a:r>
              <a:rPr lang="en-US" sz="1800" b="1" dirty="0" smtClean="0"/>
              <a:t>PICA</a:t>
            </a:r>
            <a:r>
              <a:rPr lang="en-US" sz="1800" dirty="0" smtClean="0"/>
              <a:t>:</a:t>
            </a:r>
            <a:endParaRPr lang="en-US" sz="1800" dirty="0"/>
          </a:p>
          <a:p>
            <a:pPr marL="0" indent="0">
              <a:buNone/>
            </a:pPr>
            <a:r>
              <a:rPr lang="en-US" sz="1800" b="1" dirty="0">
                <a:solidFill>
                  <a:srgbClr val="7030A0"/>
                </a:solidFill>
              </a:rPr>
              <a:t>110</a:t>
            </a:r>
            <a:r>
              <a:rPr lang="en-US" sz="1800" dirty="0">
                <a:solidFill>
                  <a:srgbClr val="7030A0"/>
                </a:solidFill>
              </a:rPr>
              <a:t> </a:t>
            </a:r>
            <a:r>
              <a:rPr lang="en-US" sz="1800" b="1" dirty="0">
                <a:solidFill>
                  <a:srgbClr val="7030A0"/>
                </a:solidFill>
              </a:rPr>
              <a:t>Metropolitan Museum of Art</a:t>
            </a:r>
            <a:r>
              <a:rPr lang="en-US" sz="1800" b="1" dirty="0"/>
              <a:t/>
            </a:r>
            <a:br>
              <a:rPr lang="en-US" sz="1800" b="1" dirty="0"/>
            </a:br>
            <a:r>
              <a:rPr lang="en-US" sz="1800" b="1" dirty="0">
                <a:solidFill>
                  <a:srgbClr val="7030A0"/>
                </a:solidFill>
              </a:rPr>
              <a:t>410</a:t>
            </a:r>
            <a:r>
              <a:rPr lang="en-US" sz="1800" dirty="0">
                <a:solidFill>
                  <a:srgbClr val="7030A0"/>
                </a:solidFill>
              </a:rPr>
              <a:t> Metropolitan </a:t>
            </a:r>
            <a:r>
              <a:rPr lang="en-US" sz="1800" dirty="0" err="1">
                <a:solidFill>
                  <a:srgbClr val="7030A0"/>
                </a:solidFill>
              </a:rPr>
              <a:t>Museum</a:t>
            </a:r>
            <a:r>
              <a:rPr lang="en-US" sz="1800" b="1" dirty="0" err="1"/>
              <a:t>$g</a:t>
            </a:r>
            <a:r>
              <a:rPr lang="en-US" sz="1800" dirty="0" err="1">
                <a:solidFill>
                  <a:srgbClr val="FF0000"/>
                </a:solidFill>
              </a:rPr>
              <a:t>New</a:t>
            </a:r>
            <a:r>
              <a:rPr lang="en-US" sz="1800" dirty="0">
                <a:solidFill>
                  <a:srgbClr val="FF0000"/>
                </a:solidFill>
              </a:rPr>
              <a:t> York, NY</a:t>
            </a:r>
            <a:r>
              <a:rPr lang="en-US" sz="1800" dirty="0">
                <a:solidFill>
                  <a:schemeClr val="tx2">
                    <a:lumMod val="60000"/>
                    <a:lumOff val="40000"/>
                  </a:schemeClr>
                </a:solidFill>
              </a:rPr>
              <a:t/>
            </a:r>
            <a:br>
              <a:rPr lang="en-US" sz="1800" dirty="0">
                <a:solidFill>
                  <a:schemeClr val="tx2">
                    <a:lumMod val="60000"/>
                    <a:lumOff val="40000"/>
                  </a:schemeClr>
                </a:solidFill>
              </a:rPr>
            </a:br>
            <a:r>
              <a:rPr lang="en-US" sz="1800" b="1" dirty="0">
                <a:solidFill>
                  <a:schemeClr val="accent3">
                    <a:lumMod val="75000"/>
                  </a:schemeClr>
                </a:solidFill>
              </a:rPr>
              <a:t>551</a:t>
            </a:r>
            <a:r>
              <a:rPr lang="en-US" sz="1800" dirty="0">
                <a:solidFill>
                  <a:schemeClr val="accent3">
                    <a:lumMod val="75000"/>
                  </a:schemeClr>
                </a:solidFill>
              </a:rPr>
              <a:t> !...!</a:t>
            </a:r>
            <a:r>
              <a:rPr lang="en-US" sz="1800" i="1" dirty="0">
                <a:solidFill>
                  <a:schemeClr val="accent3">
                    <a:lumMod val="75000"/>
                  </a:schemeClr>
                </a:solidFill>
              </a:rPr>
              <a:t>New York, NY</a:t>
            </a:r>
            <a:r>
              <a:rPr lang="en-US" sz="1800" b="1" dirty="0"/>
              <a:t>$4</a:t>
            </a:r>
            <a:r>
              <a:rPr lang="en-US" sz="1800" dirty="0"/>
              <a:t>orta</a:t>
            </a:r>
            <a:endParaRPr lang="de-DE" sz="1800" dirty="0"/>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buNone/>
            </a:pP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4629268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 </a:t>
            </a:r>
            <a:r>
              <a:rPr lang="de-DE" b="1" u="sng" dirty="0" smtClean="0">
                <a:solidFill>
                  <a:schemeClr val="accent1">
                    <a:lumMod val="75000"/>
                  </a:schemeClr>
                </a:solidFill>
                <a:hlinkClick r:id="rId3"/>
              </a:rPr>
              <a:t>11.4</a:t>
            </a:r>
            <a:r>
              <a:rPr lang="de-DE" u="sng" dirty="0" smtClean="0"/>
              <a:t>)</a:t>
            </a:r>
            <a:endParaRPr lang="de-DE" dirty="0"/>
          </a:p>
          <a:p>
            <a:pPr marL="0" indent="0">
              <a:spcBef>
                <a:spcPts val="0"/>
              </a:spcBef>
              <a:buNone/>
            </a:pPr>
            <a:r>
              <a:rPr lang="de-DE" sz="1800" dirty="0"/>
              <a:t/>
            </a:r>
            <a:br>
              <a:rPr lang="de-DE" sz="1800" dirty="0"/>
            </a:br>
            <a:r>
              <a:rPr lang="de-DE" sz="2000" b="1" u="sng" dirty="0" smtClean="0"/>
              <a:t>Datum</a:t>
            </a:r>
            <a:r>
              <a:rPr lang="de-DE" sz="2000" u="sng" dirty="0"/>
              <a:t>, das mit </a:t>
            </a:r>
            <a:r>
              <a:rPr lang="de-DE" sz="2000" u="sng" dirty="0" smtClean="0"/>
              <a:t>einer </a:t>
            </a:r>
            <a:r>
              <a:rPr lang="de-DE" sz="2000" u="sng" dirty="0"/>
              <a:t>Körperschaft in Verbindung steht</a:t>
            </a:r>
            <a:br>
              <a:rPr lang="de-DE" sz="2000" u="sng" dirty="0"/>
            </a:br>
            <a:r>
              <a:rPr lang="de-DE" sz="2000" dirty="0"/>
              <a:t>(</a:t>
            </a:r>
            <a:r>
              <a:rPr lang="de-DE" sz="2000" b="1" dirty="0">
                <a:solidFill>
                  <a:schemeClr val="accent3">
                    <a:lumMod val="75000"/>
                  </a:schemeClr>
                </a:solidFill>
              </a:rPr>
              <a:t>RDA 11.4</a:t>
            </a:r>
            <a:r>
              <a:rPr lang="de-DE" sz="2000" dirty="0">
                <a:solidFill>
                  <a:schemeClr val="accent3">
                    <a:lumMod val="75000"/>
                  </a:schemeClr>
                </a:solidFill>
              </a:rPr>
              <a:t> </a:t>
            </a:r>
            <a:r>
              <a:rPr lang="de-DE" sz="2000" dirty="0"/>
              <a:t>/ </a:t>
            </a:r>
            <a:r>
              <a:rPr lang="de-DE" sz="2000" b="1" dirty="0">
                <a:solidFill>
                  <a:srgbClr val="FF0000"/>
                </a:solidFill>
              </a:rPr>
              <a:t>RDA 11.13.1.5</a:t>
            </a:r>
            <a:r>
              <a:rPr lang="de-DE" sz="2000" dirty="0" smtClean="0"/>
              <a:t>)</a:t>
            </a:r>
          </a:p>
          <a:p>
            <a:pPr marL="0" indent="0">
              <a:spcBef>
                <a:spcPts val="0"/>
              </a:spcBef>
              <a:buNone/>
            </a:pPr>
            <a:endParaRPr lang="de-DE" sz="2000" dirty="0" smtClean="0"/>
          </a:p>
          <a:p>
            <a:pPr lvl="1">
              <a:spcBef>
                <a:spcPts val="0"/>
              </a:spcBef>
              <a:buFont typeface="Arial" panose="020B0604020202020204" pitchFamily="34" charset="0"/>
              <a:buChar char="•"/>
            </a:pPr>
            <a:r>
              <a:rPr lang="de-DE" dirty="0" smtClean="0"/>
              <a:t>Gründungsdatum (</a:t>
            </a:r>
            <a:r>
              <a:rPr lang="de-DE" b="1" dirty="0" smtClean="0">
                <a:solidFill>
                  <a:schemeClr val="accent3">
                    <a:lumMod val="75000"/>
                  </a:schemeClr>
                </a:solidFill>
              </a:rPr>
              <a:t>RDA 11.4.3</a:t>
            </a:r>
            <a:r>
              <a:rPr lang="de-DE" dirty="0" smtClean="0"/>
              <a:t>)</a:t>
            </a:r>
          </a:p>
          <a:p>
            <a:pPr lvl="1">
              <a:buFont typeface="Arial" panose="020B0604020202020204" pitchFamily="34" charset="0"/>
              <a:buChar char="•"/>
            </a:pPr>
            <a:r>
              <a:rPr lang="de-DE" dirty="0" smtClean="0"/>
              <a:t>Auflösungsdatum </a:t>
            </a:r>
            <a:r>
              <a:rPr lang="de-DE" dirty="0">
                <a:solidFill>
                  <a:schemeClr val="accent3">
                    <a:lumMod val="75000"/>
                  </a:schemeClr>
                </a:solidFill>
              </a:rPr>
              <a:t>(</a:t>
            </a:r>
            <a:r>
              <a:rPr lang="de-DE" b="1" dirty="0">
                <a:solidFill>
                  <a:schemeClr val="accent3">
                    <a:lumMod val="75000"/>
                  </a:schemeClr>
                </a:solidFill>
              </a:rPr>
              <a:t>RDA 11.4.4</a:t>
            </a:r>
            <a:r>
              <a:rPr lang="de-DE" dirty="0" smtClean="0"/>
              <a:t>)</a:t>
            </a:r>
          </a:p>
          <a:p>
            <a:pPr marL="457200" lvl="1" indent="0">
              <a:buNone/>
            </a:pPr>
            <a:endParaRPr lang="de-DE" dirty="0"/>
          </a:p>
          <a:p>
            <a:pPr marL="57150" indent="0">
              <a:buNone/>
            </a:pPr>
            <a:r>
              <a:rPr lang="de-DE" sz="2000" dirty="0" smtClean="0"/>
              <a:t>Datumsangaben </a:t>
            </a:r>
            <a:r>
              <a:rPr lang="de-DE" sz="2000" dirty="0"/>
              <a:t>werden erfasst:</a:t>
            </a:r>
          </a:p>
          <a:p>
            <a:pPr marL="857250" lvl="1" indent="-342900">
              <a:buFont typeface="Symbol" panose="05050102010706020507" pitchFamily="18" charset="2"/>
              <a:buChar char="-"/>
            </a:pPr>
            <a:r>
              <a:rPr lang="de-DE" dirty="0"/>
              <a:t>nach dem </a:t>
            </a:r>
            <a:r>
              <a:rPr lang="de-DE" b="1" dirty="0"/>
              <a:t>gregorianischen Kalender</a:t>
            </a:r>
            <a:r>
              <a:rPr lang="de-DE" dirty="0"/>
              <a:t>,</a:t>
            </a:r>
          </a:p>
          <a:p>
            <a:pPr marL="857250" lvl="1" indent="-342900">
              <a:buFont typeface="Symbol" panose="05050102010706020507" pitchFamily="18" charset="2"/>
              <a:buChar char="-"/>
            </a:pPr>
            <a:r>
              <a:rPr lang="de-DE" dirty="0"/>
              <a:t>sofern sie </a:t>
            </a:r>
            <a:r>
              <a:rPr lang="de-DE" b="1" dirty="0"/>
              <a:t>leicht ermittelt </a:t>
            </a:r>
            <a:r>
              <a:rPr lang="de-DE" dirty="0"/>
              <a:t>werden können. Nach GND-Praxis  werden – über die RDA hinaus – nicht nur Jahre, sondern exakte Datumsangaben erfasst, sofern bekannt und zwar in der Form </a:t>
            </a:r>
            <a:r>
              <a:rPr lang="de-DE" b="1" dirty="0"/>
              <a:t>TT.MM.JJJJ </a:t>
            </a:r>
            <a:r>
              <a:rPr lang="de-DE" dirty="0"/>
              <a:t>in Feld 548. </a:t>
            </a:r>
          </a:p>
          <a:p>
            <a:pPr marL="857250" lvl="1" indent="-342900">
              <a:buNone/>
            </a:pPr>
            <a:r>
              <a:rPr lang="de-DE" dirty="0"/>
              <a:t>	Allerdings werden beim normierten Sucheinstieg nur die Jahre angegeben.  </a:t>
            </a: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193681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 </a:t>
            </a:r>
            <a:r>
              <a:rPr lang="de-DE" b="1" dirty="0" smtClean="0">
                <a:solidFill>
                  <a:srgbClr val="4F81BD">
                    <a:lumMod val="75000"/>
                  </a:srgbClr>
                </a:solidFill>
                <a:hlinkClick r:id="rId3"/>
              </a:rPr>
              <a:t>11.4</a:t>
            </a:r>
            <a:r>
              <a:rPr lang="de-DE" dirty="0" smtClean="0"/>
              <a:t>)</a:t>
            </a:r>
          </a:p>
          <a:p>
            <a:pPr marL="0" indent="0">
              <a:spcBef>
                <a:spcPts val="0"/>
              </a:spcBef>
              <a:buNone/>
            </a:pPr>
            <a:r>
              <a:rPr lang="de-DE" sz="1800" dirty="0"/>
              <a:t/>
            </a:r>
            <a:br>
              <a:rPr lang="de-DE" sz="1800" dirty="0"/>
            </a:br>
            <a:r>
              <a:rPr lang="de-DE" sz="2000" b="1" u="sng" dirty="0" smtClean="0"/>
              <a:t>Datum</a:t>
            </a:r>
            <a:r>
              <a:rPr lang="de-DE" sz="2000" u="sng" dirty="0"/>
              <a:t>, das mit </a:t>
            </a:r>
            <a:r>
              <a:rPr lang="de-DE" sz="2000" u="sng" dirty="0" smtClean="0"/>
              <a:t>einer </a:t>
            </a:r>
            <a:r>
              <a:rPr lang="de-DE" sz="2000" u="sng" dirty="0"/>
              <a:t>Körperschaft in Verbindung steht</a:t>
            </a:r>
            <a:br>
              <a:rPr lang="de-DE" sz="2000" u="sng" dirty="0"/>
            </a:br>
            <a:r>
              <a:rPr lang="de-DE" sz="2000" dirty="0"/>
              <a:t>(</a:t>
            </a:r>
            <a:r>
              <a:rPr lang="de-DE" sz="2000" b="1" dirty="0">
                <a:solidFill>
                  <a:schemeClr val="accent3">
                    <a:lumMod val="75000"/>
                  </a:schemeClr>
                </a:solidFill>
              </a:rPr>
              <a:t>RDA 11.4</a:t>
            </a:r>
            <a:r>
              <a:rPr lang="de-DE" sz="2000" dirty="0">
                <a:solidFill>
                  <a:schemeClr val="accent3">
                    <a:lumMod val="75000"/>
                  </a:schemeClr>
                </a:solidFill>
              </a:rPr>
              <a:t> </a:t>
            </a:r>
            <a:r>
              <a:rPr lang="de-DE" sz="2000" dirty="0"/>
              <a:t>/ </a:t>
            </a:r>
            <a:r>
              <a:rPr lang="de-DE" sz="2000" b="1" dirty="0">
                <a:solidFill>
                  <a:srgbClr val="FF0000"/>
                </a:solidFill>
              </a:rPr>
              <a:t>RDA 11.13.1.5</a:t>
            </a:r>
            <a:r>
              <a:rPr lang="de-DE" sz="2000" dirty="0"/>
              <a:t>)</a:t>
            </a:r>
            <a:br>
              <a:rPr lang="de-DE" sz="2000" dirty="0"/>
            </a:br>
            <a:endParaRPr lang="de-DE" sz="2000" dirty="0" smtClean="0"/>
          </a:p>
          <a:p>
            <a:pPr marL="57150" indent="0">
              <a:buNone/>
            </a:pPr>
            <a:r>
              <a:rPr lang="de-DE" sz="1800" i="1" dirty="0"/>
              <a:t>Beispiel:</a:t>
            </a:r>
          </a:p>
          <a:p>
            <a:pPr marL="57150" indent="0">
              <a:buNone/>
            </a:pPr>
            <a:r>
              <a:rPr lang="de-DE" sz="1800" b="1" dirty="0">
                <a:solidFill>
                  <a:srgbClr val="7030A0"/>
                </a:solidFill>
                <a:ea typeface="Verdana" panose="020B0604030504040204" pitchFamily="34" charset="0"/>
                <a:cs typeface="Verdana" panose="020B0604030504040204" pitchFamily="34" charset="0"/>
              </a:rPr>
              <a:t>Gesellschaft für Musikforschung </a:t>
            </a:r>
            <a:r>
              <a:rPr lang="de-DE" sz="1800" dirty="0">
                <a:solidFill>
                  <a:srgbClr val="FF0000"/>
                </a:solidFill>
                <a:ea typeface="Verdana" panose="020B0604030504040204" pitchFamily="34" charset="0"/>
                <a:cs typeface="Verdana" panose="020B0604030504040204" pitchFamily="34" charset="0"/>
              </a:rPr>
              <a:t>(1868-1906)</a:t>
            </a:r>
          </a:p>
          <a:p>
            <a:pPr marL="57150" indent="0">
              <a:buNone/>
            </a:pPr>
            <a:endParaRPr lang="de-DE" sz="1800" dirty="0">
              <a:solidFill>
                <a:srgbClr val="00B050"/>
              </a:solidFill>
              <a:ea typeface="Verdana" panose="020B0604030504040204" pitchFamily="34" charset="0"/>
              <a:cs typeface="Verdana" panose="020B0604030504040204" pitchFamily="34" charset="0"/>
            </a:endParaRPr>
          </a:p>
          <a:p>
            <a:pPr marL="57150" indent="0">
              <a:buNone/>
            </a:pPr>
            <a:r>
              <a:rPr lang="de-DE" sz="1800" b="1" dirty="0" smtClean="0">
                <a:ea typeface="Verdana" panose="020B0604030504040204" pitchFamily="34" charset="0"/>
                <a:cs typeface="Verdana" panose="020B0604030504040204" pitchFamily="34" charset="0"/>
              </a:rPr>
              <a:t>PICA:</a:t>
            </a:r>
            <a:endParaRPr lang="de-DE" sz="1800" b="1" dirty="0">
              <a:ea typeface="Verdana" panose="020B0604030504040204" pitchFamily="34" charset="0"/>
              <a:cs typeface="Verdana" panose="020B0604030504040204" pitchFamily="34" charset="0"/>
            </a:endParaRPr>
          </a:p>
          <a:p>
            <a:pPr marL="57150" indent="0">
              <a:buNone/>
            </a:pPr>
            <a:r>
              <a:rPr lang="de-DE" sz="1800" b="1" dirty="0">
                <a:solidFill>
                  <a:srgbClr val="7030A0"/>
                </a:solidFill>
              </a:rPr>
              <a:t>110</a:t>
            </a:r>
            <a:r>
              <a:rPr lang="de-DE" sz="1800" dirty="0">
                <a:solidFill>
                  <a:srgbClr val="7030A0"/>
                </a:solidFill>
              </a:rPr>
              <a:t> </a:t>
            </a:r>
            <a:r>
              <a:rPr lang="de-DE" sz="1800" b="1" dirty="0">
                <a:solidFill>
                  <a:srgbClr val="7030A0"/>
                </a:solidFill>
                <a:ea typeface="Verdana" panose="020B0604030504040204" pitchFamily="34" charset="0"/>
                <a:cs typeface="Verdana" panose="020B0604030504040204" pitchFamily="34" charset="0"/>
              </a:rPr>
              <a:t>Gesellschaft für Musikforschung</a:t>
            </a:r>
            <a:r>
              <a:rPr lang="de-DE" sz="1800" b="1" dirty="0">
                <a:ea typeface="Verdana" panose="020B0604030504040204" pitchFamily="34" charset="0"/>
                <a:cs typeface="Verdana" panose="020B0604030504040204" pitchFamily="34" charset="0"/>
              </a:rPr>
              <a:t>$g</a:t>
            </a:r>
            <a:r>
              <a:rPr lang="de-DE" sz="1800" dirty="0">
                <a:solidFill>
                  <a:srgbClr val="FF0000"/>
                </a:solidFill>
                <a:ea typeface="Verdana" panose="020B0604030504040204" pitchFamily="34" charset="0"/>
                <a:cs typeface="Verdana" panose="020B0604030504040204" pitchFamily="34" charset="0"/>
              </a:rPr>
              <a:t>1868-1906</a:t>
            </a:r>
            <a:endParaRPr lang="de-DE" sz="1800" dirty="0">
              <a:solidFill>
                <a:srgbClr val="FF0000"/>
              </a:solidFill>
            </a:endParaRPr>
          </a:p>
          <a:p>
            <a:pPr marL="57150" indent="0">
              <a:buNone/>
            </a:pPr>
            <a:r>
              <a:rPr lang="de-DE" sz="1800" b="1" dirty="0">
                <a:solidFill>
                  <a:schemeClr val="accent3">
                    <a:lumMod val="75000"/>
                  </a:schemeClr>
                </a:solidFill>
              </a:rPr>
              <a:t>548</a:t>
            </a:r>
            <a:r>
              <a:rPr lang="de-DE" sz="1800" dirty="0">
                <a:solidFill>
                  <a:schemeClr val="accent3">
                    <a:lumMod val="75000"/>
                  </a:schemeClr>
                </a:solidFill>
              </a:rPr>
              <a:t> XX.XX.1868</a:t>
            </a:r>
            <a:r>
              <a:rPr lang="de-DE" sz="1800" b="1" dirty="0"/>
              <a:t>$b</a:t>
            </a:r>
            <a:r>
              <a:rPr lang="de-DE" sz="1800" dirty="0">
                <a:solidFill>
                  <a:schemeClr val="accent3">
                    <a:lumMod val="75000"/>
                  </a:schemeClr>
                </a:solidFill>
              </a:rPr>
              <a:t>31.07.1906</a:t>
            </a:r>
            <a:r>
              <a:rPr lang="de-DE" sz="1800" b="1" dirty="0"/>
              <a:t>$4</a:t>
            </a:r>
            <a:r>
              <a:rPr lang="de-DE" sz="1800" dirty="0"/>
              <a:t>datb </a:t>
            </a: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5623543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t>RDA </a:t>
            </a:r>
            <a:r>
              <a:rPr lang="de-DE" b="1" dirty="0" smtClean="0">
                <a:solidFill>
                  <a:schemeClr val="accent1">
                    <a:lumMod val="75000"/>
                  </a:schemeClr>
                </a:solidFill>
                <a:hlinkClick r:id="rId3"/>
              </a:rPr>
              <a:t>11.5</a:t>
            </a:r>
            <a:r>
              <a:rPr lang="de-DE" dirty="0" smtClean="0"/>
              <a:t>)</a:t>
            </a:r>
          </a:p>
          <a:p>
            <a:pPr marL="0" indent="0">
              <a:buNone/>
            </a:pPr>
            <a:r>
              <a:rPr lang="de-DE" sz="1800" dirty="0"/>
              <a:t/>
            </a:r>
            <a:br>
              <a:rPr lang="de-DE" sz="1800" dirty="0"/>
            </a:br>
            <a:r>
              <a:rPr lang="de-DE" sz="2000" u="sng" dirty="0"/>
              <a:t>In Verbindung stehende </a:t>
            </a:r>
            <a:r>
              <a:rPr lang="de-DE" sz="2000" b="1" u="sng" dirty="0"/>
              <a:t>Institution</a:t>
            </a:r>
            <a:r>
              <a:rPr lang="de-DE" sz="2000" u="sng" dirty="0"/>
              <a:t> </a:t>
            </a:r>
          </a:p>
          <a:p>
            <a:pPr marL="0" indent="0">
              <a:buNone/>
            </a:pPr>
            <a:r>
              <a:rPr lang="de-DE" sz="2000" dirty="0"/>
              <a:t>(</a:t>
            </a:r>
            <a:r>
              <a:rPr lang="de-DE" sz="2000" b="1" dirty="0">
                <a:solidFill>
                  <a:schemeClr val="accent3">
                    <a:lumMod val="75000"/>
                  </a:schemeClr>
                </a:solidFill>
              </a:rPr>
              <a:t>RDA 11.5</a:t>
            </a:r>
            <a:r>
              <a:rPr lang="de-DE" sz="2000" dirty="0">
                <a:solidFill>
                  <a:schemeClr val="accent3">
                    <a:lumMod val="75000"/>
                  </a:schemeClr>
                </a:solidFill>
              </a:rPr>
              <a:t>  </a:t>
            </a:r>
            <a:r>
              <a:rPr lang="de-DE" sz="2000" dirty="0"/>
              <a:t>/ </a:t>
            </a:r>
            <a:r>
              <a:rPr lang="de-DE" sz="2000" b="1" dirty="0">
                <a:solidFill>
                  <a:srgbClr val="FF0000"/>
                </a:solidFill>
              </a:rPr>
              <a:t>RDA 11.13.1.4</a:t>
            </a:r>
            <a:r>
              <a:rPr lang="de-DE" sz="2000" dirty="0"/>
              <a:t>)</a:t>
            </a:r>
          </a:p>
          <a:p>
            <a:pPr marL="0" indent="0">
              <a:buNone/>
            </a:pPr>
            <a:endParaRPr lang="de-DE" sz="2000" dirty="0"/>
          </a:p>
          <a:p>
            <a:pPr lvl="1">
              <a:buFont typeface="Arial" panose="020B0604020202020204" pitchFamily="34" charset="0"/>
              <a:buChar char="•"/>
            </a:pPr>
            <a:r>
              <a:rPr lang="de-DE" dirty="0"/>
              <a:t>wenn durch diese eine bessere </a:t>
            </a:r>
            <a:r>
              <a:rPr lang="de-DE" b="1" dirty="0"/>
              <a:t>Identifizierung</a:t>
            </a:r>
            <a:r>
              <a:rPr lang="de-DE" dirty="0"/>
              <a:t> der Körperschaft als durch das </a:t>
            </a:r>
            <a:r>
              <a:rPr lang="de-DE" dirty="0" err="1"/>
              <a:t>Geografikum</a:t>
            </a:r>
            <a:r>
              <a:rPr lang="de-DE" dirty="0"/>
              <a:t> ermöglicht wird</a:t>
            </a:r>
          </a:p>
          <a:p>
            <a:pPr lvl="1">
              <a:buFont typeface="Arial" panose="020B0604020202020204" pitchFamily="34" charset="0"/>
              <a:buChar char="•"/>
            </a:pPr>
            <a:r>
              <a:rPr lang="de-DE" dirty="0"/>
              <a:t>oder das </a:t>
            </a:r>
            <a:r>
              <a:rPr lang="de-DE" dirty="0" err="1"/>
              <a:t>Geografikum</a:t>
            </a:r>
            <a:r>
              <a:rPr lang="de-DE" b="1" dirty="0"/>
              <a:t> nicht bekannt </a:t>
            </a:r>
            <a:r>
              <a:rPr lang="de-DE" dirty="0" smtClean="0"/>
              <a:t>ist.</a:t>
            </a:r>
            <a:endParaRPr lang="de-DE" dirty="0"/>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3225899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endParaRPr lang="de-DE" sz="2000" dirty="0" smtClean="0"/>
          </a:p>
          <a:p>
            <a:pPr marL="0" indent="0">
              <a:spcBef>
                <a:spcPts val="0"/>
              </a:spcBef>
              <a:buNone/>
            </a:pPr>
            <a:r>
              <a:rPr lang="de-DE" sz="2000" dirty="0" smtClean="0"/>
              <a:t>Aus </a:t>
            </a:r>
            <a:r>
              <a:rPr lang="de-DE" sz="2000" dirty="0"/>
              <a:t>dem </a:t>
            </a:r>
            <a:r>
              <a:rPr lang="de-DE" sz="2000" b="1" dirty="0"/>
              <a:t>RDA-Glossar</a:t>
            </a:r>
            <a:r>
              <a:rPr lang="de-DE" sz="2000" dirty="0"/>
              <a:t>: </a:t>
            </a:r>
            <a:endParaRPr lang="de-DE" sz="2000" dirty="0" smtClean="0"/>
          </a:p>
          <a:p>
            <a:pPr marL="0" indent="0">
              <a:spcBef>
                <a:spcPts val="0"/>
              </a:spcBef>
              <a:buNone/>
            </a:pPr>
            <a:r>
              <a:rPr lang="de-DE" sz="2000" dirty="0" smtClean="0"/>
              <a:t>Eine </a:t>
            </a:r>
            <a:r>
              <a:rPr lang="de-DE" sz="2000" dirty="0"/>
              <a:t>Körperschaft ist eine </a:t>
            </a:r>
            <a:r>
              <a:rPr lang="de-DE" sz="2000" b="1" dirty="0"/>
              <a:t>Organisation</a:t>
            </a:r>
            <a:r>
              <a:rPr lang="de-DE" sz="2000" dirty="0"/>
              <a:t> oder eine </a:t>
            </a:r>
            <a:r>
              <a:rPr lang="de-DE" sz="2000" b="1" dirty="0"/>
              <a:t>Gruppe von Personen </a:t>
            </a:r>
            <a:r>
              <a:rPr lang="de-DE" sz="2000" dirty="0"/>
              <a:t>und/oder Organisationen, die durch </a:t>
            </a:r>
            <a:r>
              <a:rPr lang="de-DE" sz="2000" dirty="0" smtClean="0"/>
              <a:t>eine bestimmte </a:t>
            </a:r>
            <a:r>
              <a:rPr lang="de-DE" sz="2000" b="1" dirty="0" smtClean="0"/>
              <a:t>Bezeichnung </a:t>
            </a:r>
            <a:r>
              <a:rPr lang="de-DE" sz="2000" b="1" dirty="0"/>
              <a:t>identifiziert </a:t>
            </a:r>
            <a:r>
              <a:rPr lang="de-DE" sz="2000" dirty="0"/>
              <a:t>ist und die als </a:t>
            </a:r>
            <a:r>
              <a:rPr lang="de-DE" sz="2000" b="1" dirty="0"/>
              <a:t>Einheit</a:t>
            </a:r>
            <a:r>
              <a:rPr lang="de-DE" sz="2000" dirty="0"/>
              <a:t> handelt oder handeln </a:t>
            </a:r>
            <a:r>
              <a:rPr lang="de-DE" sz="2000" dirty="0" smtClean="0"/>
              <a:t>kann</a:t>
            </a:r>
          </a:p>
          <a:p>
            <a:pPr marL="0" indent="0">
              <a:spcBef>
                <a:spcPts val="0"/>
              </a:spcBef>
              <a:buNone/>
            </a:pPr>
            <a:r>
              <a:rPr lang="de-DE" sz="2000" dirty="0"/>
              <a:t/>
            </a:r>
            <a:br>
              <a:rPr lang="de-DE" sz="2000" dirty="0"/>
            </a:br>
            <a:r>
              <a:rPr lang="de-DE" sz="2000" dirty="0"/>
              <a:t>Aus </a:t>
            </a:r>
            <a:r>
              <a:rPr lang="de-DE" sz="2000" b="1" dirty="0">
                <a:solidFill>
                  <a:schemeClr val="accent1">
                    <a:lumMod val="75000"/>
                  </a:schemeClr>
                </a:solidFill>
              </a:rPr>
              <a:t>RDA </a:t>
            </a:r>
            <a:r>
              <a:rPr lang="de-DE" sz="2000" b="1" dirty="0" smtClean="0">
                <a:solidFill>
                  <a:schemeClr val="accent1">
                    <a:lumMod val="75000"/>
                  </a:schemeClr>
                </a:solidFill>
                <a:hlinkClick r:id="rId2"/>
              </a:rPr>
              <a:t>11.0:</a:t>
            </a:r>
            <a:r>
              <a:rPr lang="de-DE" sz="2000" dirty="0"/>
              <a:t/>
            </a:r>
            <a:br>
              <a:rPr lang="de-DE" sz="2000" dirty="0"/>
            </a:br>
            <a:r>
              <a:rPr lang="de-DE" sz="2000" dirty="0"/>
              <a:t>Eine Organisation wird nur dann als Körperschaft betrachtet, wenn sie durch eine </a:t>
            </a:r>
            <a:r>
              <a:rPr lang="de-DE" sz="2000" b="1" dirty="0"/>
              <a:t>spezifische </a:t>
            </a:r>
            <a:r>
              <a:rPr lang="de-DE" sz="2000" b="1" dirty="0" smtClean="0"/>
              <a:t>Benennung identifiziert </a:t>
            </a:r>
            <a:r>
              <a:rPr lang="de-DE" sz="2000" dirty="0" smtClean="0"/>
              <a:t>wird, </a:t>
            </a:r>
            <a:r>
              <a:rPr lang="de-DE" sz="2000" dirty="0"/>
              <a:t>und sie als</a:t>
            </a:r>
            <a:r>
              <a:rPr lang="de-DE" sz="2000" b="1" dirty="0"/>
              <a:t> Einheit </a:t>
            </a:r>
            <a:r>
              <a:rPr lang="de-DE" sz="2000" dirty="0"/>
              <a:t>handelt oder handeln kann</a:t>
            </a:r>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
        <p:nvSpPr>
          <p:cNvPr id="5" name="Titel 4"/>
          <p:cNvSpPr>
            <a:spLocks noGrp="1"/>
          </p:cNvSpPr>
          <p:nvPr>
            <p:ph type="title"/>
          </p:nvPr>
        </p:nvSpPr>
        <p:spPr/>
        <p:txBody>
          <a:bodyPr/>
          <a:lstStyle/>
          <a:p>
            <a:r>
              <a:rPr lang="de-DE" dirty="0"/>
              <a:t>Körperschaften - Definition</a:t>
            </a: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smtClean="0"/>
              <a:t>RDA </a:t>
            </a:r>
            <a:r>
              <a:rPr lang="de-DE" b="1" dirty="0">
                <a:solidFill>
                  <a:srgbClr val="4F81BD">
                    <a:lumMod val="75000"/>
                  </a:srgbClr>
                </a:solidFill>
                <a:hlinkClick r:id="rId3"/>
              </a:rPr>
              <a:t>11.5</a:t>
            </a:r>
            <a:r>
              <a:rPr lang="de-DE" dirty="0" smtClean="0"/>
              <a:t>)</a:t>
            </a:r>
          </a:p>
          <a:p>
            <a:pPr marL="0" indent="0">
              <a:buNone/>
            </a:pPr>
            <a:r>
              <a:rPr lang="de-DE" sz="1800" dirty="0"/>
              <a:t/>
            </a:r>
            <a:br>
              <a:rPr lang="de-DE" sz="1800" dirty="0"/>
            </a:br>
            <a:r>
              <a:rPr lang="de-DE" sz="2000" u="sng" dirty="0"/>
              <a:t>In Verbindung stehende </a:t>
            </a:r>
            <a:r>
              <a:rPr lang="de-DE" sz="2000" b="1" u="sng" dirty="0"/>
              <a:t>Institution</a:t>
            </a:r>
            <a:r>
              <a:rPr lang="de-DE" sz="2000" u="sng" dirty="0"/>
              <a:t> </a:t>
            </a:r>
          </a:p>
          <a:p>
            <a:pPr marL="0" indent="0">
              <a:buNone/>
            </a:pPr>
            <a:r>
              <a:rPr lang="de-DE" sz="2000" dirty="0"/>
              <a:t>(</a:t>
            </a:r>
            <a:r>
              <a:rPr lang="de-DE" sz="2000" b="1" dirty="0">
                <a:solidFill>
                  <a:schemeClr val="accent3">
                    <a:lumMod val="75000"/>
                  </a:schemeClr>
                </a:solidFill>
              </a:rPr>
              <a:t>RDA 11.5</a:t>
            </a:r>
            <a:r>
              <a:rPr lang="de-DE" sz="2000" dirty="0">
                <a:solidFill>
                  <a:schemeClr val="accent3">
                    <a:lumMod val="75000"/>
                  </a:schemeClr>
                </a:solidFill>
              </a:rPr>
              <a:t>  </a:t>
            </a:r>
            <a:r>
              <a:rPr lang="de-DE" sz="2000" dirty="0"/>
              <a:t>/ </a:t>
            </a:r>
            <a:r>
              <a:rPr lang="de-DE" sz="2000" b="1" dirty="0">
                <a:solidFill>
                  <a:srgbClr val="FF0000"/>
                </a:solidFill>
              </a:rPr>
              <a:t>RDA 11.13.1.4</a:t>
            </a:r>
            <a:r>
              <a:rPr lang="de-DE" sz="2000" dirty="0"/>
              <a:t>)</a:t>
            </a:r>
          </a:p>
          <a:p>
            <a:pPr marL="0" indent="0">
              <a:buNone/>
            </a:pPr>
            <a:endParaRPr lang="de-DE" sz="2000" dirty="0"/>
          </a:p>
          <a:p>
            <a:pPr marL="57150" indent="0">
              <a:buNone/>
            </a:pPr>
            <a:r>
              <a:rPr lang="de-DE" sz="1800" i="1" dirty="0">
                <a:ea typeface="Verdana" pitchFamily="34" charset="0"/>
                <a:cs typeface="Verdana" pitchFamily="34" charset="0"/>
              </a:rPr>
              <a:t>Beispiel:</a:t>
            </a:r>
          </a:p>
          <a:p>
            <a:pPr marL="0" indent="0">
              <a:buNone/>
            </a:pPr>
            <a:r>
              <a:rPr lang="de-DE" sz="1800" b="1" dirty="0" smtClean="0">
                <a:solidFill>
                  <a:srgbClr val="7030A0"/>
                </a:solidFill>
                <a:ea typeface="Verdana" pitchFamily="34" charset="0"/>
                <a:cs typeface="Verdana" pitchFamily="34" charset="0"/>
              </a:rPr>
              <a:t> Pädagogische </a:t>
            </a:r>
            <a:r>
              <a:rPr lang="de-DE" sz="1800" b="1" dirty="0">
                <a:solidFill>
                  <a:srgbClr val="7030A0"/>
                </a:solidFill>
                <a:ea typeface="Verdana" pitchFamily="34" charset="0"/>
                <a:cs typeface="Verdana" pitchFamily="34" charset="0"/>
              </a:rPr>
              <a:t>Arbeitsstelle </a:t>
            </a:r>
            <a:r>
              <a:rPr lang="de-DE" sz="1800" dirty="0">
                <a:solidFill>
                  <a:srgbClr val="FF0000"/>
                </a:solidFill>
                <a:ea typeface="Verdana" pitchFamily="34" charset="0"/>
                <a:cs typeface="Verdana" pitchFamily="34" charset="0"/>
              </a:rPr>
              <a:t>(Deutscher </a:t>
            </a:r>
            <a:r>
              <a:rPr lang="de-DE" sz="1800" dirty="0" smtClean="0">
                <a:solidFill>
                  <a:srgbClr val="FF0000"/>
                </a:solidFill>
                <a:ea typeface="Verdana" pitchFamily="34" charset="0"/>
                <a:cs typeface="Verdana" pitchFamily="34" charset="0"/>
              </a:rPr>
              <a:t>Volkshochschul-   </a:t>
            </a:r>
          </a:p>
          <a:p>
            <a:pPr marL="0" indent="0">
              <a:buNone/>
            </a:pPr>
            <a:r>
              <a:rPr lang="de-DE" sz="1800" dirty="0">
                <a:solidFill>
                  <a:srgbClr val="FF0000"/>
                </a:solidFill>
                <a:ea typeface="Verdana" pitchFamily="34" charset="0"/>
                <a:cs typeface="Verdana" pitchFamily="34" charset="0"/>
              </a:rPr>
              <a:t> </a:t>
            </a:r>
            <a:r>
              <a:rPr lang="de-DE" sz="1800" dirty="0" smtClean="0">
                <a:solidFill>
                  <a:srgbClr val="FF0000"/>
                </a:solidFill>
                <a:ea typeface="Verdana" pitchFamily="34" charset="0"/>
                <a:cs typeface="Verdana" pitchFamily="34" charset="0"/>
              </a:rPr>
              <a:t>Verband</a:t>
            </a:r>
            <a:r>
              <a:rPr lang="de-DE" sz="1800" dirty="0">
                <a:solidFill>
                  <a:srgbClr val="FF0000"/>
                </a:solidFill>
                <a:ea typeface="Verdana" pitchFamily="34" charset="0"/>
                <a:cs typeface="Verdana" pitchFamily="34" charset="0"/>
              </a:rPr>
              <a:t>)</a:t>
            </a:r>
            <a:endParaRPr lang="en-US" sz="1800" dirty="0">
              <a:solidFill>
                <a:srgbClr val="FF0000"/>
              </a:solidFill>
              <a:ea typeface="Verdana" pitchFamily="34" charset="0"/>
              <a:cs typeface="Verdana" pitchFamily="34" charset="0"/>
            </a:endParaRPr>
          </a:p>
          <a:p>
            <a:pPr marL="0" indent="0">
              <a:buNone/>
            </a:pPr>
            <a:endParaRPr lang="de-DE" sz="1800" dirty="0">
              <a:ea typeface="Verdana" pitchFamily="34" charset="0"/>
              <a:cs typeface="Verdana" pitchFamily="34" charset="0"/>
            </a:endParaRPr>
          </a:p>
          <a:p>
            <a:pPr marL="0" indent="0">
              <a:buNone/>
            </a:pPr>
            <a:r>
              <a:rPr lang="de-DE" sz="1800" b="1" dirty="0" smtClean="0">
                <a:ea typeface="Verdana" pitchFamily="34" charset="0"/>
                <a:cs typeface="Verdana" pitchFamily="34" charset="0"/>
              </a:rPr>
              <a:t> PICA</a:t>
            </a:r>
            <a:r>
              <a:rPr lang="de-DE" sz="1800" dirty="0" smtClean="0">
                <a:ea typeface="Verdana" pitchFamily="34" charset="0"/>
                <a:cs typeface="Verdana" pitchFamily="34" charset="0"/>
              </a:rPr>
              <a:t>:</a:t>
            </a:r>
            <a:endParaRPr lang="de-DE" sz="1800" dirty="0">
              <a:ea typeface="Verdana" pitchFamily="34" charset="0"/>
              <a:cs typeface="Verdana" pitchFamily="34" charset="0"/>
            </a:endParaRPr>
          </a:p>
          <a:p>
            <a:pPr marL="0" indent="0" fontAlgn="t">
              <a:buNone/>
            </a:pPr>
            <a:r>
              <a:rPr lang="de-DE" sz="1800" b="1" dirty="0" smtClean="0">
                <a:solidFill>
                  <a:srgbClr val="7030A0"/>
                </a:solidFill>
                <a:ea typeface="Verdana" pitchFamily="34" charset="0"/>
                <a:cs typeface="Verdana" pitchFamily="34" charset="0"/>
              </a:rPr>
              <a:t> 110 </a:t>
            </a:r>
            <a:r>
              <a:rPr lang="de-DE" sz="1800" b="1" dirty="0">
                <a:solidFill>
                  <a:srgbClr val="7030A0"/>
                </a:solidFill>
                <a:ea typeface="Verdana" pitchFamily="34" charset="0"/>
                <a:cs typeface="Verdana" pitchFamily="34" charset="0"/>
              </a:rPr>
              <a:t>Pädagogische </a:t>
            </a:r>
            <a:r>
              <a:rPr lang="de-DE" sz="1800" b="1" dirty="0" err="1">
                <a:solidFill>
                  <a:srgbClr val="7030A0"/>
                </a:solidFill>
                <a:ea typeface="Verdana" pitchFamily="34" charset="0"/>
                <a:cs typeface="Verdana" pitchFamily="34" charset="0"/>
              </a:rPr>
              <a:t>Arbeitsstelle</a:t>
            </a:r>
            <a:r>
              <a:rPr lang="de-DE" sz="1800" b="1" dirty="0" err="1">
                <a:ea typeface="Verdana" pitchFamily="34" charset="0"/>
                <a:cs typeface="Verdana" pitchFamily="34" charset="0"/>
              </a:rPr>
              <a:t>$g</a:t>
            </a:r>
            <a:r>
              <a:rPr lang="de-DE" sz="1800" dirty="0" err="1">
                <a:solidFill>
                  <a:srgbClr val="FF0000"/>
                </a:solidFill>
                <a:ea typeface="Verdana" pitchFamily="34" charset="0"/>
                <a:cs typeface="Verdana" pitchFamily="34" charset="0"/>
              </a:rPr>
              <a:t>Deutscher</a:t>
            </a:r>
            <a:r>
              <a:rPr lang="de-DE" sz="1800" dirty="0">
                <a:solidFill>
                  <a:srgbClr val="FF0000"/>
                </a:solidFill>
                <a:ea typeface="Verdana" pitchFamily="34" charset="0"/>
                <a:cs typeface="Verdana" pitchFamily="34" charset="0"/>
              </a:rPr>
              <a:t> </a:t>
            </a:r>
            <a:br>
              <a:rPr lang="de-DE" sz="1800" dirty="0">
                <a:solidFill>
                  <a:srgbClr val="FF0000"/>
                </a:solidFill>
                <a:ea typeface="Verdana" pitchFamily="34" charset="0"/>
                <a:cs typeface="Verdana" pitchFamily="34" charset="0"/>
              </a:rPr>
            </a:br>
            <a:r>
              <a:rPr lang="de-DE" sz="1800" dirty="0">
                <a:solidFill>
                  <a:srgbClr val="FF0000"/>
                </a:solidFill>
                <a:ea typeface="Verdana" pitchFamily="34" charset="0"/>
                <a:cs typeface="Verdana" pitchFamily="34" charset="0"/>
              </a:rPr>
              <a:t> </a:t>
            </a:r>
            <a:r>
              <a:rPr lang="de-DE" sz="1800" dirty="0" smtClean="0">
                <a:solidFill>
                  <a:srgbClr val="FF0000"/>
                </a:solidFill>
                <a:ea typeface="Verdana" pitchFamily="34" charset="0"/>
                <a:cs typeface="Verdana" pitchFamily="34" charset="0"/>
              </a:rPr>
              <a:t>       </a:t>
            </a:r>
            <a:r>
              <a:rPr lang="de-DE" sz="1800" dirty="0">
                <a:solidFill>
                  <a:srgbClr val="FF0000"/>
                </a:solidFill>
                <a:ea typeface="Verdana" pitchFamily="34" charset="0"/>
                <a:cs typeface="Verdana" pitchFamily="34" charset="0"/>
              </a:rPr>
              <a:t>Volkshochschul-Verband</a:t>
            </a:r>
          </a:p>
          <a:p>
            <a:pPr marL="0" indent="0" fontAlgn="t">
              <a:buNone/>
            </a:pPr>
            <a:r>
              <a:rPr lang="de-DE" sz="1800" b="1" dirty="0" smtClean="0">
                <a:solidFill>
                  <a:schemeClr val="accent3">
                    <a:lumMod val="75000"/>
                  </a:schemeClr>
                </a:solidFill>
                <a:ea typeface="Verdana" pitchFamily="34" charset="0"/>
                <a:cs typeface="Verdana" pitchFamily="34" charset="0"/>
              </a:rPr>
              <a:t> 510</a:t>
            </a:r>
            <a:r>
              <a:rPr lang="de-DE" sz="1800" dirty="0" smtClean="0">
                <a:solidFill>
                  <a:schemeClr val="accent3">
                    <a:lumMod val="75000"/>
                  </a:schemeClr>
                </a:solidFill>
                <a:ea typeface="Verdana" pitchFamily="34" charset="0"/>
                <a:cs typeface="Verdana" pitchFamily="34" charset="0"/>
              </a:rPr>
              <a:t> </a:t>
            </a:r>
            <a:r>
              <a:rPr lang="de-DE" sz="1800" dirty="0">
                <a:solidFill>
                  <a:schemeClr val="accent3">
                    <a:lumMod val="75000"/>
                  </a:schemeClr>
                </a:solidFill>
                <a:ea typeface="Verdana" pitchFamily="34" charset="0"/>
                <a:cs typeface="Verdana" pitchFamily="34" charset="0"/>
              </a:rPr>
              <a:t>!...!</a:t>
            </a:r>
            <a:r>
              <a:rPr lang="de-DE" sz="1800" i="1" dirty="0">
                <a:solidFill>
                  <a:schemeClr val="accent3">
                    <a:lumMod val="75000"/>
                  </a:schemeClr>
                </a:solidFill>
                <a:ea typeface="Verdana" pitchFamily="34" charset="0"/>
                <a:cs typeface="Verdana" pitchFamily="34" charset="0"/>
              </a:rPr>
              <a:t>Deutscher </a:t>
            </a:r>
            <a:r>
              <a:rPr lang="de-DE" sz="1800" i="1" dirty="0" smtClean="0">
                <a:solidFill>
                  <a:schemeClr val="accent3">
                    <a:lumMod val="75000"/>
                  </a:schemeClr>
                </a:solidFill>
                <a:ea typeface="Verdana" pitchFamily="34" charset="0"/>
                <a:cs typeface="Verdana" pitchFamily="34" charset="0"/>
              </a:rPr>
              <a:t>Volkshochschul-Verband</a:t>
            </a:r>
            <a:r>
              <a:rPr lang="de-DE" sz="1800" b="1" dirty="0" smtClean="0">
                <a:ea typeface="Verdana" pitchFamily="34" charset="0"/>
                <a:cs typeface="Verdana" pitchFamily="34" charset="0"/>
              </a:rPr>
              <a:t>$4</a:t>
            </a:r>
            <a:r>
              <a:rPr lang="de-DE" sz="1800" dirty="0" smtClean="0">
                <a:ea typeface="Verdana" pitchFamily="34" charset="0"/>
                <a:cs typeface="Verdana" pitchFamily="34" charset="0"/>
              </a:rPr>
              <a:t>adue</a:t>
            </a:r>
            <a:r>
              <a:rPr lang="de-DE" sz="1800" b="1" dirty="0" smtClean="0">
                <a:ea typeface="Verdana" pitchFamily="34" charset="0"/>
                <a:cs typeface="Verdana" pitchFamily="34" charset="0"/>
              </a:rPr>
              <a:t>$X</a:t>
            </a:r>
            <a:r>
              <a:rPr lang="de-DE" sz="1800" dirty="0" smtClean="0">
                <a:ea typeface="Verdana" pitchFamily="34" charset="0"/>
                <a:cs typeface="Verdana" pitchFamily="34" charset="0"/>
              </a:rPr>
              <a:t>1</a:t>
            </a:r>
            <a:endParaRPr lang="de-DE" sz="1800" dirty="0">
              <a:ea typeface="Verdana" pitchFamily="34" charset="0"/>
              <a:cs typeface="Verdana" pitchFamily="34" charset="0"/>
            </a:endParaRPr>
          </a:p>
          <a:p>
            <a:pPr marL="0" indent="0">
              <a:buNone/>
            </a:pPr>
            <a:r>
              <a:rPr lang="de-DE" sz="1800" b="1" dirty="0" smtClean="0">
                <a:solidFill>
                  <a:schemeClr val="accent3">
                    <a:lumMod val="75000"/>
                  </a:schemeClr>
                </a:solidFill>
                <a:ea typeface="Verdana" pitchFamily="34" charset="0"/>
                <a:cs typeface="Verdana" pitchFamily="34" charset="0"/>
              </a:rPr>
              <a:t> 551</a:t>
            </a:r>
            <a:r>
              <a:rPr lang="de-DE" sz="1800" dirty="0" smtClean="0">
                <a:solidFill>
                  <a:schemeClr val="accent3">
                    <a:lumMod val="75000"/>
                  </a:schemeClr>
                </a:solidFill>
                <a:ea typeface="Verdana" pitchFamily="34" charset="0"/>
                <a:cs typeface="Verdana" pitchFamily="34" charset="0"/>
              </a:rPr>
              <a:t> </a:t>
            </a:r>
            <a:r>
              <a:rPr lang="de-DE" sz="1800" dirty="0">
                <a:solidFill>
                  <a:schemeClr val="accent3">
                    <a:lumMod val="75000"/>
                  </a:schemeClr>
                </a:solidFill>
                <a:ea typeface="Verdana" pitchFamily="34" charset="0"/>
                <a:cs typeface="Verdana" pitchFamily="34" charset="0"/>
              </a:rPr>
              <a:t>!...!</a:t>
            </a:r>
            <a:r>
              <a:rPr lang="de-DE" sz="1800" i="1" dirty="0">
                <a:solidFill>
                  <a:schemeClr val="accent3">
                    <a:lumMod val="75000"/>
                  </a:schemeClr>
                </a:solidFill>
                <a:ea typeface="Verdana" pitchFamily="34" charset="0"/>
                <a:cs typeface="Verdana" pitchFamily="34" charset="0"/>
              </a:rPr>
              <a:t>Frankfurt am Main</a:t>
            </a:r>
            <a:r>
              <a:rPr lang="de-DE" sz="1800" b="1" dirty="0">
                <a:ea typeface="Verdana" pitchFamily="34" charset="0"/>
                <a:cs typeface="Verdana" pitchFamily="34" charset="0"/>
              </a:rPr>
              <a:t>$4</a:t>
            </a:r>
            <a:r>
              <a:rPr lang="de-DE" sz="1800" dirty="0">
                <a:ea typeface="Verdana" pitchFamily="34" charset="0"/>
                <a:cs typeface="Verdana" pitchFamily="34" charset="0"/>
              </a:rPr>
              <a:t>orta</a:t>
            </a: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8068302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t>RDA </a:t>
            </a:r>
            <a:r>
              <a:rPr lang="de-DE" b="1" u="sng" dirty="0" smtClean="0">
                <a:solidFill>
                  <a:schemeClr val="accent1">
                    <a:lumMod val="75000"/>
                  </a:schemeClr>
                </a:solidFill>
                <a:hlinkClick r:id="rId3"/>
              </a:rPr>
              <a:t>11.7</a:t>
            </a:r>
            <a:r>
              <a:rPr lang="de-DE" dirty="0" smtClean="0"/>
              <a:t>)</a:t>
            </a:r>
          </a:p>
          <a:p>
            <a:pPr marL="0" indent="0">
              <a:spcBef>
                <a:spcPts val="0"/>
              </a:spcBef>
              <a:buNone/>
            </a:pPr>
            <a:r>
              <a:rPr lang="de-DE" sz="1800" dirty="0"/>
              <a:t/>
            </a:r>
            <a:br>
              <a:rPr lang="de-DE" sz="1800" dirty="0"/>
            </a:br>
            <a:r>
              <a:rPr lang="de-DE" sz="2000" u="sng" dirty="0"/>
              <a:t>Sonstige zur Körperschaft gehörende</a:t>
            </a:r>
            <a:r>
              <a:rPr lang="de-DE" sz="2000" b="1" u="sng" dirty="0"/>
              <a:t> Kennzeichnung </a:t>
            </a:r>
          </a:p>
          <a:p>
            <a:pPr marL="57150" indent="0">
              <a:spcBef>
                <a:spcPts val="0"/>
              </a:spcBef>
              <a:buNone/>
            </a:pPr>
            <a:r>
              <a:rPr lang="de-DE" sz="2000" dirty="0"/>
              <a:t>(</a:t>
            </a:r>
            <a:r>
              <a:rPr lang="de-DE" sz="2000" b="1" dirty="0">
                <a:solidFill>
                  <a:schemeClr val="accent3">
                    <a:lumMod val="75000"/>
                  </a:schemeClr>
                </a:solidFill>
              </a:rPr>
              <a:t>RDA 11.7 </a:t>
            </a:r>
            <a:r>
              <a:rPr lang="de-DE" sz="2000" dirty="0"/>
              <a:t>/ </a:t>
            </a:r>
            <a:r>
              <a:rPr lang="de-DE" sz="2000" b="1" dirty="0">
                <a:solidFill>
                  <a:srgbClr val="FF0000"/>
                </a:solidFill>
              </a:rPr>
              <a:t>RDA 11.13.1.2</a:t>
            </a:r>
            <a:r>
              <a:rPr lang="de-DE" sz="2000" i="1" dirty="0">
                <a:solidFill>
                  <a:srgbClr val="FF0000"/>
                </a:solidFill>
              </a:rPr>
              <a:t> </a:t>
            </a:r>
            <a:r>
              <a:rPr lang="de-DE" sz="2000" i="1" dirty="0"/>
              <a:t>und </a:t>
            </a:r>
            <a:r>
              <a:rPr lang="de-DE" sz="2000" b="1" dirty="0">
                <a:solidFill>
                  <a:srgbClr val="FF0000"/>
                </a:solidFill>
              </a:rPr>
              <a:t>RDA </a:t>
            </a:r>
            <a:r>
              <a:rPr lang="de-DE" sz="2000" b="1" dirty="0" smtClean="0">
                <a:solidFill>
                  <a:srgbClr val="FF0000"/>
                </a:solidFill>
              </a:rPr>
              <a:t>11.13.1.7</a:t>
            </a:r>
            <a:r>
              <a:rPr lang="de-DE" sz="2000" dirty="0" smtClean="0"/>
              <a:t>)</a:t>
            </a:r>
            <a:endParaRPr lang="de-DE" sz="2000" dirty="0"/>
          </a:p>
          <a:p>
            <a:pPr marL="457200" lvl="1" indent="0">
              <a:buNone/>
            </a:pPr>
            <a:endParaRPr lang="de-DE" dirty="0"/>
          </a:p>
          <a:p>
            <a:pPr lvl="1">
              <a:buFont typeface="Arial" panose="020B0604020202020204" pitchFamily="34" charset="0"/>
              <a:buChar char="•"/>
            </a:pPr>
            <a:r>
              <a:rPr lang="de-DE" dirty="0"/>
              <a:t>Kann z.B. Wort, Phrase oder Abkürzung sein, die den </a:t>
            </a:r>
            <a:r>
              <a:rPr lang="de-DE" b="1" dirty="0"/>
              <a:t>rechtlichen Status </a:t>
            </a:r>
            <a:r>
              <a:rPr lang="de-DE" dirty="0"/>
              <a:t>anzeigt oder ein </a:t>
            </a:r>
            <a:r>
              <a:rPr lang="de-DE" b="1" dirty="0"/>
              <a:t>beliebiger</a:t>
            </a:r>
            <a:r>
              <a:rPr lang="de-DE" dirty="0"/>
              <a:t> </a:t>
            </a:r>
            <a:r>
              <a:rPr lang="de-DE" dirty="0" smtClean="0"/>
              <a:t>Terminus </a:t>
            </a:r>
            <a:r>
              <a:rPr lang="de-DE" dirty="0"/>
              <a:t>(in deutscher Sprache).</a:t>
            </a:r>
          </a:p>
          <a:p>
            <a:pPr lvl="1">
              <a:buNone/>
            </a:pPr>
            <a:r>
              <a:rPr lang="de-DE" b="1" dirty="0"/>
              <a:t>Anwendungsfälle</a:t>
            </a:r>
            <a:r>
              <a:rPr lang="de-DE" dirty="0"/>
              <a:t>: </a:t>
            </a:r>
          </a:p>
          <a:p>
            <a:pPr lvl="1">
              <a:buFont typeface="Arial" panose="020B0604020202020204" pitchFamily="34" charset="0"/>
              <a:buChar char="•"/>
            </a:pPr>
            <a:r>
              <a:rPr lang="de-DE" dirty="0" smtClean="0"/>
              <a:t>Art einer Körperschaft (</a:t>
            </a:r>
            <a:r>
              <a:rPr lang="de-DE" b="1" dirty="0" smtClean="0"/>
              <a:t>RDA </a:t>
            </a:r>
            <a:r>
              <a:rPr lang="de-DE" b="1" dirty="0">
                <a:hlinkClick r:id="rId4"/>
              </a:rPr>
              <a:t>11.7.1.4</a:t>
            </a:r>
            <a:r>
              <a:rPr lang="de-DE" dirty="0"/>
              <a:t>)</a:t>
            </a:r>
          </a:p>
          <a:p>
            <a:pPr lvl="1">
              <a:buFont typeface="Arial" panose="020B0604020202020204" pitchFamily="34" charset="0"/>
              <a:buChar char="•"/>
            </a:pPr>
            <a:r>
              <a:rPr lang="de-DE" dirty="0"/>
              <a:t>Art </a:t>
            </a:r>
            <a:r>
              <a:rPr lang="de-DE" dirty="0" smtClean="0"/>
              <a:t>einer </a:t>
            </a:r>
            <a:r>
              <a:rPr lang="de-DE" dirty="0"/>
              <a:t>Gebietskörperschaft (</a:t>
            </a:r>
            <a:r>
              <a:rPr lang="de-DE" b="1" dirty="0"/>
              <a:t>RDA </a:t>
            </a:r>
            <a:r>
              <a:rPr lang="de-DE" b="1" dirty="0">
                <a:hlinkClick r:id="rId5"/>
              </a:rPr>
              <a:t>11.7.1.5</a:t>
            </a:r>
            <a:r>
              <a:rPr lang="de-DE" dirty="0" smtClean="0"/>
              <a:t>)</a:t>
            </a:r>
          </a:p>
          <a:p>
            <a:pPr marL="457200" lvl="1" indent="0">
              <a:buNone/>
            </a:pPr>
            <a:r>
              <a:rPr lang="de-DE" dirty="0" smtClean="0"/>
              <a:t>= wenn ein Name </a:t>
            </a:r>
            <a:r>
              <a:rPr lang="de-DE" dirty="0"/>
              <a:t>nicht an eine Körperschaft denken lässt</a:t>
            </a:r>
          </a:p>
          <a:p>
            <a:pPr lvl="1">
              <a:buFont typeface="Arial" panose="020B0604020202020204" pitchFamily="34" charset="0"/>
              <a:buChar char="•"/>
            </a:pPr>
            <a:r>
              <a:rPr lang="de-DE" dirty="0" smtClean="0"/>
              <a:t>sonstige </a:t>
            </a:r>
            <a:r>
              <a:rPr lang="de-DE" dirty="0"/>
              <a:t>Kennzeichnung zur </a:t>
            </a:r>
            <a:r>
              <a:rPr lang="de-DE" b="1" dirty="0"/>
              <a:t>Unterscheidung</a:t>
            </a:r>
            <a:r>
              <a:rPr lang="de-DE" dirty="0"/>
              <a:t> gleichnamiger Körperschaften (</a:t>
            </a:r>
            <a:r>
              <a:rPr lang="de-DE" b="1" dirty="0"/>
              <a:t>RDA </a:t>
            </a:r>
            <a:r>
              <a:rPr lang="de-DE" b="1" dirty="0">
                <a:hlinkClick r:id="rId6"/>
              </a:rPr>
              <a:t>11.7.1.6</a:t>
            </a:r>
            <a:r>
              <a:rPr lang="de-DE" dirty="0"/>
              <a:t>)</a:t>
            </a:r>
          </a:p>
          <a:p>
            <a:pPr marL="457200" lvl="1" indent="0" algn="r">
              <a:buNone/>
            </a:pPr>
            <a:r>
              <a:rPr lang="de-DE" dirty="0"/>
              <a:t>vgl. </a:t>
            </a:r>
            <a:r>
              <a:rPr lang="de-DE" b="1" dirty="0">
                <a:hlinkClick r:id="rId7"/>
              </a:rPr>
              <a:t>EH-K-06</a:t>
            </a:r>
            <a:endParaRPr lang="de-DE" b="1" dirty="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41151956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b="1" dirty="0"/>
              <a:t>RDA </a:t>
            </a:r>
            <a:r>
              <a:rPr lang="de-DE" b="1" dirty="0" smtClean="0">
                <a:hlinkClick r:id="rId3"/>
              </a:rPr>
              <a:t>11.7</a:t>
            </a:r>
            <a:r>
              <a:rPr lang="de-DE" dirty="0" smtClean="0"/>
              <a:t>)</a:t>
            </a:r>
          </a:p>
          <a:p>
            <a:pPr marL="0" indent="0">
              <a:spcBef>
                <a:spcPts val="0"/>
              </a:spcBef>
              <a:buNone/>
            </a:pPr>
            <a:r>
              <a:rPr lang="de-DE" sz="1800" dirty="0"/>
              <a:t/>
            </a:r>
            <a:br>
              <a:rPr lang="de-DE" sz="1800" dirty="0"/>
            </a:br>
            <a:r>
              <a:rPr lang="de-DE" sz="2000" u="sng" dirty="0" smtClean="0"/>
              <a:t>Sonstige </a:t>
            </a:r>
            <a:r>
              <a:rPr lang="de-DE" sz="2000" u="sng" dirty="0"/>
              <a:t>zur Körperschaft gehörende</a:t>
            </a:r>
            <a:r>
              <a:rPr lang="de-DE" sz="2000" b="1" u="sng" dirty="0"/>
              <a:t> Kennzeichnung </a:t>
            </a:r>
          </a:p>
          <a:p>
            <a:pPr marL="57150" indent="0">
              <a:spcBef>
                <a:spcPts val="0"/>
              </a:spcBef>
              <a:buNone/>
            </a:pPr>
            <a:r>
              <a:rPr lang="de-DE" sz="2000" dirty="0"/>
              <a:t>(</a:t>
            </a:r>
            <a:r>
              <a:rPr lang="de-DE" sz="2000" b="1" dirty="0">
                <a:solidFill>
                  <a:schemeClr val="accent3">
                    <a:lumMod val="75000"/>
                  </a:schemeClr>
                </a:solidFill>
              </a:rPr>
              <a:t>RDA 11.7 </a:t>
            </a:r>
            <a:r>
              <a:rPr lang="de-DE" sz="2000" dirty="0"/>
              <a:t>/ </a:t>
            </a:r>
            <a:r>
              <a:rPr lang="de-DE" sz="2000" b="1" dirty="0">
                <a:solidFill>
                  <a:srgbClr val="FF0000"/>
                </a:solidFill>
              </a:rPr>
              <a:t>RDA 11.13.1.2</a:t>
            </a:r>
            <a:r>
              <a:rPr lang="de-DE" sz="2000" i="1" dirty="0">
                <a:solidFill>
                  <a:srgbClr val="FF0000"/>
                </a:solidFill>
              </a:rPr>
              <a:t> </a:t>
            </a:r>
            <a:r>
              <a:rPr lang="de-DE" sz="2000" i="1" dirty="0"/>
              <a:t>und </a:t>
            </a:r>
            <a:r>
              <a:rPr lang="de-DE" sz="2000" b="1" dirty="0">
                <a:solidFill>
                  <a:srgbClr val="FF0000"/>
                </a:solidFill>
              </a:rPr>
              <a:t>RDA 11.13.1.7 </a:t>
            </a:r>
            <a:r>
              <a:rPr lang="de-DE" sz="2000" dirty="0"/>
              <a:t>)</a:t>
            </a:r>
          </a:p>
          <a:p>
            <a:pPr marL="457200" lvl="1" indent="0">
              <a:buNone/>
            </a:pPr>
            <a:endParaRPr lang="de-DE" sz="1400" dirty="0"/>
          </a:p>
          <a:p>
            <a:pPr marL="0" indent="0">
              <a:lnSpc>
                <a:spcPct val="120000"/>
              </a:lnSpc>
              <a:buNone/>
            </a:pPr>
            <a:r>
              <a:rPr lang="de-DE" sz="2000" dirty="0"/>
              <a:t>Folgende </a:t>
            </a:r>
            <a:r>
              <a:rPr lang="de-DE" sz="2000" b="1" dirty="0"/>
              <a:t>Kennzeichnungen</a:t>
            </a:r>
            <a:r>
              <a:rPr lang="de-DE" sz="2000" dirty="0"/>
              <a:t> sind zugelassen </a:t>
            </a:r>
            <a:br>
              <a:rPr lang="de-DE" sz="2000" dirty="0"/>
            </a:br>
            <a:r>
              <a:rPr lang="de-DE" sz="2000" dirty="0"/>
              <a:t>(s. </a:t>
            </a:r>
            <a:r>
              <a:rPr lang="de-DE" sz="2000" u="sng" dirty="0">
                <a:solidFill>
                  <a:srgbClr val="0070C0"/>
                </a:solidFill>
                <a:hlinkClick r:id="rId4"/>
              </a:rPr>
              <a:t>AWR (zu </a:t>
            </a:r>
            <a:r>
              <a:rPr lang="de-DE" sz="2000" b="1" u="sng" dirty="0">
                <a:solidFill>
                  <a:srgbClr val="0070C0"/>
                </a:solidFill>
                <a:hlinkClick r:id="rId4"/>
              </a:rPr>
              <a:t>RDA 11.7</a:t>
            </a:r>
            <a:r>
              <a:rPr lang="de-DE" sz="2000" u="sng" dirty="0">
                <a:solidFill>
                  <a:srgbClr val="0070C0"/>
                </a:solidFill>
              </a:rPr>
              <a:t>)</a:t>
            </a:r>
            <a:r>
              <a:rPr lang="de-DE" sz="2000" dirty="0"/>
              <a:t> und </a:t>
            </a:r>
            <a:r>
              <a:rPr lang="de-DE" sz="2000" u="sng" dirty="0">
                <a:solidFill>
                  <a:srgbClr val="0070C0"/>
                </a:solidFill>
                <a:hlinkClick r:id="rId5"/>
              </a:rPr>
              <a:t>ERL (zu </a:t>
            </a:r>
            <a:r>
              <a:rPr lang="de-DE" sz="2000" b="1" u="sng" dirty="0">
                <a:solidFill>
                  <a:srgbClr val="0070C0"/>
                </a:solidFill>
                <a:hlinkClick r:id="rId5"/>
              </a:rPr>
              <a:t>RDA 11.7.1.4</a:t>
            </a:r>
            <a:r>
              <a:rPr lang="de-DE" sz="2000" u="sng" dirty="0">
                <a:solidFill>
                  <a:srgbClr val="0070C0"/>
                </a:solidFill>
                <a:hlinkClick r:id="rId5"/>
              </a:rPr>
              <a:t>)</a:t>
            </a:r>
            <a:r>
              <a:rPr lang="de-DE" sz="2000" dirty="0">
                <a:solidFill>
                  <a:srgbClr val="002060"/>
                </a:solidFill>
                <a:hlinkClick r:id="rId5"/>
              </a:rPr>
              <a:t>):</a:t>
            </a:r>
            <a:endParaRPr lang="de-DE" sz="2000" dirty="0"/>
          </a:p>
          <a:p>
            <a:pPr lvl="1">
              <a:buFont typeface="Arial" panose="020B0604020202020204" pitchFamily="34" charset="0"/>
              <a:buChar char="•"/>
            </a:pPr>
            <a:r>
              <a:rPr lang="de-DE" dirty="0"/>
              <a:t>Körperschaft</a:t>
            </a:r>
          </a:p>
          <a:p>
            <a:pPr lvl="1">
              <a:buFont typeface="Arial" panose="020B0604020202020204" pitchFamily="34" charset="0"/>
              <a:buChar char="•"/>
            </a:pPr>
            <a:r>
              <a:rPr lang="de-DE" dirty="0"/>
              <a:t>Firma</a:t>
            </a:r>
          </a:p>
          <a:p>
            <a:pPr lvl="1">
              <a:buFont typeface="Arial" panose="020B0604020202020204" pitchFamily="34" charset="0"/>
              <a:buChar char="•"/>
            </a:pPr>
            <a:r>
              <a:rPr lang="de-DE" dirty="0"/>
              <a:t>Künstlervereinigung</a:t>
            </a:r>
          </a:p>
          <a:p>
            <a:pPr lvl="1">
              <a:buFont typeface="Arial" panose="020B0604020202020204" pitchFamily="34" charset="0"/>
              <a:buChar char="•"/>
            </a:pPr>
            <a:r>
              <a:rPr lang="de-DE" dirty="0" smtClean="0"/>
              <a:t>Musikgruppe</a:t>
            </a:r>
          </a:p>
          <a:p>
            <a:pPr lvl="1">
              <a:buFont typeface="Arial" panose="020B0604020202020204" pitchFamily="34" charset="0"/>
              <a:buChar char="•"/>
            </a:pPr>
            <a:r>
              <a:rPr lang="de-DE" dirty="0" smtClean="0"/>
              <a:t>Projekt</a:t>
            </a:r>
            <a:endParaRPr lang="de-DE" dirty="0"/>
          </a:p>
          <a:p>
            <a:pPr lvl="1">
              <a:buFont typeface="Arial" panose="020B0604020202020204" pitchFamily="34" charset="0"/>
              <a:buChar char="•"/>
            </a:pPr>
            <a:r>
              <a:rPr lang="de-DE" dirty="0"/>
              <a:t>Veranstaltung (auch für Sportveranstaltungen)</a:t>
            </a:r>
          </a:p>
          <a:p>
            <a:pPr lvl="1">
              <a:lnSpc>
                <a:spcPct val="120000"/>
              </a:lnSpc>
              <a:buFont typeface="Wingdings"/>
              <a:buChar char="è"/>
            </a:pPr>
            <a:r>
              <a:rPr lang="de-DE" dirty="0"/>
              <a:t>Zur besseren Unterscheidung auch normierter Sachbegriff aus der GND möglich. </a:t>
            </a:r>
            <a:r>
              <a:rPr lang="de-DE" u="sng" dirty="0">
                <a:solidFill>
                  <a:srgbClr val="0070C0"/>
                </a:solidFill>
                <a:hlinkClick r:id="rId6"/>
              </a:rPr>
              <a:t>ERL (zu </a:t>
            </a:r>
            <a:r>
              <a:rPr lang="de-DE" b="1" u="sng" dirty="0">
                <a:solidFill>
                  <a:srgbClr val="0070C0"/>
                </a:solidFill>
                <a:hlinkClick r:id="rId6"/>
              </a:rPr>
              <a:t>RDA 11.7.1.6</a:t>
            </a:r>
            <a:r>
              <a:rPr lang="de-DE" dirty="0">
                <a:solidFill>
                  <a:srgbClr val="0070C0"/>
                </a:solidFill>
              </a:rPr>
              <a:t>)</a:t>
            </a: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9633731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b="1" dirty="0">
                <a:solidFill>
                  <a:schemeClr val="accent1">
                    <a:lumMod val="75000"/>
                  </a:schemeClr>
                </a:solidFill>
              </a:rPr>
              <a:t>RDA</a:t>
            </a:r>
            <a:r>
              <a:rPr lang="de-DE" b="1" dirty="0"/>
              <a:t> </a:t>
            </a:r>
            <a:r>
              <a:rPr lang="de-DE" b="1" dirty="0">
                <a:hlinkClick r:id="rId3"/>
              </a:rPr>
              <a:t>11.3</a:t>
            </a:r>
            <a:r>
              <a:rPr lang="de-DE" b="1" dirty="0"/>
              <a:t>, </a:t>
            </a:r>
            <a:r>
              <a:rPr lang="de-DE" b="1" dirty="0">
                <a:hlinkClick r:id="rId4"/>
              </a:rPr>
              <a:t>11.4</a:t>
            </a:r>
            <a:r>
              <a:rPr lang="de-DE" b="1" dirty="0"/>
              <a:t>, </a:t>
            </a:r>
            <a:r>
              <a:rPr lang="de-DE" b="1" dirty="0">
                <a:hlinkClick r:id="rId5"/>
              </a:rPr>
              <a:t>11.5</a:t>
            </a:r>
            <a:r>
              <a:rPr lang="de-DE" b="1" dirty="0"/>
              <a:t>, </a:t>
            </a:r>
            <a:r>
              <a:rPr lang="de-DE" b="1" dirty="0">
                <a:hlinkClick r:id="rId6"/>
              </a:rPr>
              <a:t>11.7</a:t>
            </a:r>
            <a:r>
              <a:rPr lang="de-DE" dirty="0" smtClean="0"/>
              <a:t>)</a:t>
            </a:r>
          </a:p>
          <a:p>
            <a:pPr marL="0" indent="0">
              <a:spcBef>
                <a:spcPts val="0"/>
              </a:spcBef>
              <a:buNone/>
            </a:pPr>
            <a:r>
              <a:rPr lang="de-DE" sz="1800" dirty="0" smtClean="0"/>
              <a:t/>
            </a:r>
            <a:br>
              <a:rPr lang="de-DE" sz="1800" dirty="0" smtClean="0"/>
            </a:br>
            <a:r>
              <a:rPr lang="de-DE" sz="1800" i="1" dirty="0" smtClean="0"/>
              <a:t>Beispiele</a:t>
            </a:r>
            <a:r>
              <a:rPr lang="de-DE" sz="1800" i="1" dirty="0"/>
              <a:t>:</a:t>
            </a:r>
          </a:p>
          <a:p>
            <a:pPr marL="0" indent="0">
              <a:spcBef>
                <a:spcPts val="0"/>
              </a:spcBef>
              <a:buNone/>
            </a:pPr>
            <a:r>
              <a:rPr lang="de-DE" sz="1800" dirty="0" smtClean="0"/>
              <a:t>a) </a:t>
            </a:r>
            <a:r>
              <a:rPr lang="de-DE" sz="1800" b="1" dirty="0">
                <a:solidFill>
                  <a:srgbClr val="7030A0"/>
                </a:solidFill>
              </a:rPr>
              <a:t>A. S. </a:t>
            </a:r>
            <a:r>
              <a:rPr lang="de-DE" sz="1800" b="1" dirty="0" err="1" smtClean="0">
                <a:solidFill>
                  <a:srgbClr val="7030A0"/>
                </a:solidFill>
              </a:rPr>
              <a:t>Drey</a:t>
            </a:r>
            <a:r>
              <a:rPr lang="de-DE" sz="1800" b="1" dirty="0" smtClean="0">
                <a:solidFill>
                  <a:srgbClr val="7030A0"/>
                </a:solidFill>
              </a:rPr>
              <a:t> </a:t>
            </a:r>
            <a:r>
              <a:rPr lang="de-DE" sz="1800" dirty="0" smtClean="0">
                <a:solidFill>
                  <a:srgbClr val="FF0000"/>
                </a:solidFill>
              </a:rPr>
              <a:t>(</a:t>
            </a:r>
            <a:r>
              <a:rPr lang="de-DE" sz="1800" dirty="0">
                <a:solidFill>
                  <a:srgbClr val="FF0000"/>
                </a:solidFill>
              </a:rPr>
              <a:t>Firma</a:t>
            </a:r>
            <a:r>
              <a:rPr lang="de-DE" sz="1800" dirty="0" smtClean="0">
                <a:solidFill>
                  <a:srgbClr val="FF0000"/>
                </a:solidFill>
              </a:rPr>
              <a:t>)</a:t>
            </a:r>
            <a:endParaRPr lang="de-DE" sz="1800" dirty="0">
              <a:solidFill>
                <a:srgbClr val="FF0000"/>
              </a:solidFill>
            </a:endParaRPr>
          </a:p>
          <a:p>
            <a:pPr marL="0" indent="0">
              <a:spcBef>
                <a:spcPts val="0"/>
              </a:spcBef>
              <a:buNone/>
            </a:pPr>
            <a:r>
              <a:rPr lang="de-DE" sz="1800" dirty="0"/>
              <a:t>b</a:t>
            </a:r>
            <a:r>
              <a:rPr lang="de-DE" sz="1800" dirty="0" smtClean="0"/>
              <a:t>) </a:t>
            </a:r>
            <a:r>
              <a:rPr lang="de-DE" sz="1800" b="1" dirty="0" smtClean="0">
                <a:solidFill>
                  <a:srgbClr val="7030A0"/>
                </a:solidFill>
              </a:rPr>
              <a:t>Fehlstelle</a:t>
            </a:r>
            <a:r>
              <a:rPr lang="de-DE" sz="1800" dirty="0" smtClean="0">
                <a:solidFill>
                  <a:srgbClr val="00B050"/>
                </a:solidFill>
              </a:rPr>
              <a:t> </a:t>
            </a:r>
            <a:r>
              <a:rPr lang="de-DE" sz="1800" dirty="0">
                <a:solidFill>
                  <a:srgbClr val="FF0000"/>
                </a:solidFill>
              </a:rPr>
              <a:t>(Künstlervereinigung</a:t>
            </a:r>
            <a:r>
              <a:rPr lang="de-DE" sz="1800" dirty="0" smtClean="0">
                <a:solidFill>
                  <a:srgbClr val="FF0000"/>
                </a:solidFill>
              </a:rPr>
              <a:t>)</a:t>
            </a:r>
          </a:p>
          <a:p>
            <a:pPr marL="0" indent="0">
              <a:spcBef>
                <a:spcPts val="0"/>
              </a:spcBef>
              <a:buNone/>
            </a:pPr>
            <a:r>
              <a:rPr lang="de-DE" sz="1800" dirty="0" smtClean="0"/>
              <a:t>c) </a:t>
            </a:r>
            <a:r>
              <a:rPr lang="de-DE" sz="1800" b="1" dirty="0" smtClean="0">
                <a:solidFill>
                  <a:srgbClr val="7030A0"/>
                </a:solidFill>
              </a:rPr>
              <a:t>883</a:t>
            </a:r>
            <a:r>
              <a:rPr lang="de-DE" sz="1800" dirty="0" smtClean="0">
                <a:solidFill>
                  <a:srgbClr val="00B050"/>
                </a:solidFill>
              </a:rPr>
              <a:t> </a:t>
            </a:r>
            <a:r>
              <a:rPr lang="de-DE" sz="1800" dirty="0">
                <a:solidFill>
                  <a:srgbClr val="FF0000"/>
                </a:solidFill>
              </a:rPr>
              <a:t>(Musikgruppe) </a:t>
            </a:r>
          </a:p>
          <a:p>
            <a:pPr marL="0" indent="0">
              <a:spcBef>
                <a:spcPts val="0"/>
              </a:spcBef>
              <a:buNone/>
            </a:pPr>
            <a:r>
              <a:rPr lang="de-DE" sz="1800" dirty="0"/>
              <a:t>d</a:t>
            </a:r>
            <a:r>
              <a:rPr lang="de-DE" sz="1800" dirty="0" smtClean="0"/>
              <a:t>) </a:t>
            </a:r>
            <a:r>
              <a:rPr lang="de-DE" sz="1800" b="1" dirty="0" smtClean="0">
                <a:solidFill>
                  <a:srgbClr val="7030A0"/>
                </a:solidFill>
              </a:rPr>
              <a:t>CAST</a:t>
            </a:r>
            <a:r>
              <a:rPr lang="de-DE" sz="1800" dirty="0" smtClean="0">
                <a:solidFill>
                  <a:srgbClr val="00B050"/>
                </a:solidFill>
              </a:rPr>
              <a:t> </a:t>
            </a:r>
            <a:r>
              <a:rPr lang="de-DE" sz="1800" dirty="0">
                <a:solidFill>
                  <a:srgbClr val="FF0000"/>
                </a:solidFill>
              </a:rPr>
              <a:t>(Körperschaft) </a:t>
            </a:r>
            <a:endParaRPr lang="de-DE" sz="1800" dirty="0" smtClean="0">
              <a:solidFill>
                <a:srgbClr val="FF0000"/>
              </a:solidFill>
            </a:endParaRPr>
          </a:p>
          <a:p>
            <a:pPr marL="0" indent="0">
              <a:spcBef>
                <a:spcPts val="0"/>
              </a:spcBef>
              <a:buNone/>
            </a:pPr>
            <a:endParaRPr lang="de-DE" sz="900" dirty="0" smtClean="0">
              <a:solidFill>
                <a:schemeClr val="accent6">
                  <a:lumMod val="75000"/>
                </a:schemeClr>
              </a:solidFill>
            </a:endParaRPr>
          </a:p>
          <a:p>
            <a:pPr marL="0" indent="0">
              <a:spcBef>
                <a:spcPts val="0"/>
              </a:spcBef>
              <a:buNone/>
            </a:pPr>
            <a:r>
              <a:rPr lang="de-DE" sz="1800" b="1" dirty="0" smtClean="0"/>
              <a:t>PICA</a:t>
            </a:r>
            <a:r>
              <a:rPr lang="de-DE" sz="1800" dirty="0" smtClean="0"/>
              <a:t>:</a:t>
            </a:r>
            <a:endParaRPr lang="de-DE" sz="1800" b="1" dirty="0" smtClean="0"/>
          </a:p>
          <a:p>
            <a:pPr marL="0" indent="0" fontAlgn="t">
              <a:buNone/>
            </a:pPr>
            <a:r>
              <a:rPr lang="de-DE" sz="1800" dirty="0"/>
              <a:t>zu </a:t>
            </a:r>
            <a:r>
              <a:rPr lang="de-DE" sz="1800" dirty="0" smtClean="0"/>
              <a:t>a): </a:t>
            </a:r>
            <a:r>
              <a:rPr lang="de-DE" sz="1800" b="1" dirty="0" smtClean="0">
                <a:solidFill>
                  <a:srgbClr val="7030A0"/>
                </a:solidFill>
              </a:rPr>
              <a:t>110 </a:t>
            </a:r>
            <a:r>
              <a:rPr lang="de-DE" sz="1800" b="1" dirty="0">
                <a:solidFill>
                  <a:srgbClr val="7030A0"/>
                </a:solidFill>
              </a:rPr>
              <a:t>A. S. </a:t>
            </a:r>
            <a:r>
              <a:rPr lang="de-DE" sz="1800" b="1" dirty="0" err="1" smtClean="0">
                <a:solidFill>
                  <a:srgbClr val="7030A0"/>
                </a:solidFill>
              </a:rPr>
              <a:t>Drey</a:t>
            </a:r>
            <a:r>
              <a:rPr lang="de-DE" sz="1800" b="1" dirty="0" err="1" smtClean="0"/>
              <a:t>$g</a:t>
            </a:r>
            <a:r>
              <a:rPr lang="de-DE" sz="1800" dirty="0" err="1" smtClean="0">
                <a:solidFill>
                  <a:srgbClr val="FF0000"/>
                </a:solidFill>
              </a:rPr>
              <a:t>Firma</a:t>
            </a:r>
            <a:endParaRPr lang="de-DE" sz="1800" dirty="0" smtClean="0">
              <a:solidFill>
                <a:srgbClr val="FF0000"/>
              </a:solidFill>
            </a:endParaRPr>
          </a:p>
          <a:p>
            <a:pPr marL="0" lvl="0" indent="0" fontAlgn="t">
              <a:buNone/>
            </a:pPr>
            <a:r>
              <a:rPr lang="de-DE" sz="1600" b="1" dirty="0">
                <a:solidFill>
                  <a:srgbClr val="9BBB59">
                    <a:lumMod val="75000"/>
                  </a:srgbClr>
                </a:solidFill>
              </a:rPr>
              <a:t> </a:t>
            </a:r>
            <a:r>
              <a:rPr lang="de-DE" sz="1600" b="1" dirty="0" smtClean="0">
                <a:solidFill>
                  <a:srgbClr val="9BBB59">
                    <a:lumMod val="75000"/>
                  </a:srgbClr>
                </a:solidFill>
              </a:rPr>
              <a:t>          550</a:t>
            </a:r>
            <a:r>
              <a:rPr lang="de-DE" sz="1600" dirty="0" smtClean="0">
                <a:solidFill>
                  <a:srgbClr val="9BBB59">
                    <a:lumMod val="75000"/>
                  </a:srgbClr>
                </a:solidFill>
              </a:rPr>
              <a:t> !....!</a:t>
            </a:r>
            <a:r>
              <a:rPr lang="de-DE" sz="1600" i="1" dirty="0" smtClean="0">
                <a:solidFill>
                  <a:srgbClr val="9BBB59">
                    <a:lumMod val="75000"/>
                  </a:srgbClr>
                </a:solidFill>
              </a:rPr>
              <a:t>Firma</a:t>
            </a:r>
            <a:r>
              <a:rPr lang="de-DE" sz="1600" b="1" dirty="0" smtClean="0">
                <a:solidFill>
                  <a:prstClr val="black"/>
                </a:solidFill>
              </a:rPr>
              <a:t>$4</a:t>
            </a:r>
            <a:r>
              <a:rPr lang="de-DE" sz="1600" dirty="0" smtClean="0">
                <a:solidFill>
                  <a:prstClr val="black"/>
                </a:solidFill>
              </a:rPr>
              <a:t>obin</a:t>
            </a:r>
            <a:r>
              <a:rPr lang="de-DE" sz="1600" b="1" dirty="0" smtClean="0">
                <a:solidFill>
                  <a:prstClr val="black"/>
                </a:solidFill>
              </a:rPr>
              <a:t>$X</a:t>
            </a:r>
            <a:r>
              <a:rPr lang="de-DE" sz="1600" dirty="0" smtClean="0">
                <a:solidFill>
                  <a:prstClr val="black"/>
                </a:solidFill>
              </a:rPr>
              <a:t>1</a:t>
            </a:r>
            <a:endParaRPr lang="de-DE" sz="1800" dirty="0">
              <a:solidFill>
                <a:srgbClr val="FF0000"/>
              </a:solidFill>
            </a:endParaRPr>
          </a:p>
          <a:p>
            <a:pPr marL="0" indent="0" fontAlgn="t">
              <a:buNone/>
            </a:pPr>
            <a:r>
              <a:rPr lang="de-DE" sz="1800" dirty="0"/>
              <a:t>zu b): </a:t>
            </a:r>
            <a:r>
              <a:rPr lang="de-DE" sz="1800" b="1" dirty="0">
                <a:solidFill>
                  <a:srgbClr val="7030A0"/>
                </a:solidFill>
              </a:rPr>
              <a:t>110</a:t>
            </a:r>
            <a:r>
              <a:rPr lang="de-DE" sz="1800" dirty="0">
                <a:solidFill>
                  <a:srgbClr val="7030A0"/>
                </a:solidFill>
              </a:rPr>
              <a:t> </a:t>
            </a:r>
            <a:r>
              <a:rPr lang="de-DE" sz="1800" b="1" dirty="0" err="1">
                <a:solidFill>
                  <a:srgbClr val="7030A0"/>
                </a:solidFill>
              </a:rPr>
              <a:t>Fehlstelle</a:t>
            </a:r>
            <a:r>
              <a:rPr lang="de-DE" sz="1800" b="1" dirty="0" err="1"/>
              <a:t>$g</a:t>
            </a:r>
            <a:r>
              <a:rPr lang="de-DE" sz="1800" dirty="0" err="1">
                <a:solidFill>
                  <a:srgbClr val="FF0000"/>
                </a:solidFill>
              </a:rPr>
              <a:t>Künstlervereinigung</a:t>
            </a:r>
            <a:endParaRPr lang="de-DE" sz="1800" dirty="0">
              <a:solidFill>
                <a:srgbClr val="FF0000"/>
              </a:solidFill>
            </a:endParaRPr>
          </a:p>
          <a:p>
            <a:pPr marL="0" indent="0" fontAlgn="t">
              <a:buNone/>
            </a:pPr>
            <a:r>
              <a:rPr lang="de-DE" sz="1800" dirty="0" smtClean="0"/>
              <a:t>          </a:t>
            </a:r>
            <a:r>
              <a:rPr lang="de-DE" sz="1600" b="1" dirty="0">
                <a:solidFill>
                  <a:schemeClr val="accent3">
                    <a:lumMod val="75000"/>
                  </a:schemeClr>
                </a:solidFill>
              </a:rPr>
              <a:t>550</a:t>
            </a:r>
            <a:r>
              <a:rPr lang="de-DE" sz="1600" dirty="0">
                <a:solidFill>
                  <a:schemeClr val="accent3">
                    <a:lumMod val="75000"/>
                  </a:schemeClr>
                </a:solidFill>
              </a:rPr>
              <a:t> !....!</a:t>
            </a:r>
            <a:r>
              <a:rPr lang="de-DE" sz="1600" i="1" dirty="0" smtClean="0">
                <a:solidFill>
                  <a:schemeClr val="accent3">
                    <a:lumMod val="75000"/>
                  </a:schemeClr>
                </a:solidFill>
              </a:rPr>
              <a:t>Künstlervereinigung</a:t>
            </a:r>
            <a:r>
              <a:rPr lang="de-DE" sz="1600" b="1" dirty="0" smtClean="0"/>
              <a:t>$4</a:t>
            </a:r>
            <a:r>
              <a:rPr lang="de-DE" sz="1600" dirty="0" smtClean="0"/>
              <a:t>obin</a:t>
            </a:r>
            <a:r>
              <a:rPr lang="de-DE" sz="1600" b="1" dirty="0" smtClean="0"/>
              <a:t>$X</a:t>
            </a:r>
            <a:r>
              <a:rPr lang="de-DE" sz="1600" dirty="0" smtClean="0"/>
              <a:t>1</a:t>
            </a:r>
            <a:endParaRPr lang="de-DE" sz="1600" dirty="0"/>
          </a:p>
          <a:p>
            <a:pPr marL="0" indent="0" fontAlgn="t">
              <a:buNone/>
            </a:pPr>
            <a:r>
              <a:rPr lang="de-DE" sz="1800" dirty="0"/>
              <a:t>zu c): </a:t>
            </a:r>
            <a:r>
              <a:rPr lang="de-DE" sz="1800" b="1" dirty="0">
                <a:solidFill>
                  <a:srgbClr val="7030A0"/>
                </a:solidFill>
              </a:rPr>
              <a:t>110</a:t>
            </a:r>
            <a:r>
              <a:rPr lang="de-DE" sz="1800" dirty="0">
                <a:solidFill>
                  <a:srgbClr val="7030A0"/>
                </a:solidFill>
              </a:rPr>
              <a:t> </a:t>
            </a:r>
            <a:r>
              <a:rPr lang="de-DE" sz="1800" b="1" dirty="0">
                <a:solidFill>
                  <a:srgbClr val="7030A0"/>
                </a:solidFill>
              </a:rPr>
              <a:t>883</a:t>
            </a:r>
            <a:r>
              <a:rPr lang="de-DE" sz="1800" b="1" dirty="0"/>
              <a:t>$g</a:t>
            </a:r>
            <a:r>
              <a:rPr lang="de-DE" sz="1800" dirty="0">
                <a:solidFill>
                  <a:srgbClr val="FF0000"/>
                </a:solidFill>
              </a:rPr>
              <a:t>Musikgruppe</a:t>
            </a:r>
          </a:p>
          <a:p>
            <a:pPr marL="0" indent="0" fontAlgn="t">
              <a:buNone/>
            </a:pPr>
            <a:r>
              <a:rPr lang="de-DE" sz="1800" dirty="0"/>
              <a:t> </a:t>
            </a:r>
            <a:r>
              <a:rPr lang="de-DE" sz="1800" dirty="0" smtClean="0"/>
              <a:t>         </a:t>
            </a:r>
            <a:r>
              <a:rPr lang="de-DE" sz="1600" b="1" dirty="0">
                <a:solidFill>
                  <a:schemeClr val="accent3">
                    <a:lumMod val="75000"/>
                  </a:schemeClr>
                </a:solidFill>
              </a:rPr>
              <a:t>550</a:t>
            </a:r>
            <a:r>
              <a:rPr lang="de-DE" sz="1600" dirty="0">
                <a:solidFill>
                  <a:schemeClr val="accent3">
                    <a:lumMod val="75000"/>
                  </a:schemeClr>
                </a:solidFill>
              </a:rPr>
              <a:t> !....!</a:t>
            </a:r>
            <a:r>
              <a:rPr lang="de-DE" sz="1600" i="1" dirty="0" smtClean="0">
                <a:solidFill>
                  <a:schemeClr val="accent3">
                    <a:lumMod val="75000"/>
                  </a:schemeClr>
                </a:solidFill>
              </a:rPr>
              <a:t>Musikgruppe</a:t>
            </a:r>
            <a:r>
              <a:rPr lang="de-DE" sz="1600" b="1" dirty="0" smtClean="0"/>
              <a:t>$4</a:t>
            </a:r>
            <a:r>
              <a:rPr lang="de-DE" sz="1600" dirty="0" smtClean="0"/>
              <a:t>obin</a:t>
            </a:r>
            <a:r>
              <a:rPr lang="de-DE" sz="1600" b="1" dirty="0" smtClean="0"/>
              <a:t>$X</a:t>
            </a:r>
            <a:r>
              <a:rPr lang="de-DE" sz="1600" dirty="0" smtClean="0"/>
              <a:t>1</a:t>
            </a:r>
            <a:endParaRPr lang="de-DE" sz="1600" dirty="0"/>
          </a:p>
          <a:p>
            <a:pPr marL="0" indent="0" fontAlgn="t">
              <a:buNone/>
            </a:pPr>
            <a:r>
              <a:rPr lang="de-DE" sz="1800" dirty="0"/>
              <a:t>zu d): </a:t>
            </a:r>
            <a:r>
              <a:rPr lang="de-DE" sz="1800" b="1" dirty="0">
                <a:solidFill>
                  <a:srgbClr val="7030A0"/>
                </a:solidFill>
              </a:rPr>
              <a:t>110</a:t>
            </a:r>
            <a:r>
              <a:rPr lang="de-DE" sz="1800" dirty="0">
                <a:solidFill>
                  <a:srgbClr val="7030A0"/>
                </a:solidFill>
              </a:rPr>
              <a:t> </a:t>
            </a:r>
            <a:r>
              <a:rPr lang="de-DE" sz="1800" b="1" dirty="0" err="1">
                <a:solidFill>
                  <a:srgbClr val="7030A0"/>
                </a:solidFill>
              </a:rPr>
              <a:t>CAST</a:t>
            </a:r>
            <a:r>
              <a:rPr lang="de-DE" sz="1800" b="1" dirty="0" err="1"/>
              <a:t>$g</a:t>
            </a:r>
            <a:r>
              <a:rPr lang="de-DE" sz="1800" dirty="0" err="1">
                <a:solidFill>
                  <a:srgbClr val="FF0000"/>
                </a:solidFill>
              </a:rPr>
              <a:t>Körperschaft</a:t>
            </a:r>
            <a:endParaRPr lang="de-DE" sz="1800" dirty="0">
              <a:solidFill>
                <a:srgbClr val="FF0000"/>
              </a:solidFill>
            </a:endParaRPr>
          </a:p>
          <a:p>
            <a:pPr marL="0" lvl="0" indent="0" fontAlgn="t">
              <a:buNone/>
            </a:pPr>
            <a:r>
              <a:rPr lang="de-DE" sz="1600" b="1" dirty="0">
                <a:solidFill>
                  <a:srgbClr val="9BBB59">
                    <a:lumMod val="75000"/>
                  </a:srgbClr>
                </a:solidFill>
              </a:rPr>
              <a:t> </a:t>
            </a:r>
            <a:r>
              <a:rPr lang="de-DE" sz="1600" b="1" dirty="0" smtClean="0">
                <a:solidFill>
                  <a:srgbClr val="9BBB59">
                    <a:lumMod val="75000"/>
                  </a:srgbClr>
                </a:solidFill>
              </a:rPr>
              <a:t>           550</a:t>
            </a:r>
            <a:r>
              <a:rPr lang="de-DE" sz="1600" dirty="0" smtClean="0">
                <a:solidFill>
                  <a:srgbClr val="9BBB59">
                    <a:lumMod val="75000"/>
                  </a:srgbClr>
                </a:solidFill>
              </a:rPr>
              <a:t> !....!</a:t>
            </a:r>
            <a:r>
              <a:rPr lang="de-DE" sz="1600" i="1" dirty="0" smtClean="0">
                <a:solidFill>
                  <a:srgbClr val="9BBB59">
                    <a:lumMod val="75000"/>
                  </a:srgbClr>
                </a:solidFill>
              </a:rPr>
              <a:t>Körperschaft</a:t>
            </a:r>
            <a:r>
              <a:rPr lang="de-DE" sz="1600" b="1" dirty="0" smtClean="0">
                <a:solidFill>
                  <a:prstClr val="black"/>
                </a:solidFill>
              </a:rPr>
              <a:t>$4</a:t>
            </a:r>
            <a:r>
              <a:rPr lang="de-DE" sz="1600" dirty="0" smtClean="0">
                <a:solidFill>
                  <a:prstClr val="black"/>
                </a:solidFill>
              </a:rPr>
              <a:t>obin</a:t>
            </a:r>
            <a:r>
              <a:rPr lang="de-DE" sz="1600" b="1" dirty="0" smtClean="0">
                <a:solidFill>
                  <a:prstClr val="black"/>
                </a:solidFill>
              </a:rPr>
              <a:t>$X</a:t>
            </a:r>
            <a:r>
              <a:rPr lang="de-DE" sz="1600" dirty="0" smtClean="0">
                <a:solidFill>
                  <a:prstClr val="black"/>
                </a:solidFill>
              </a:rPr>
              <a:t>1</a:t>
            </a:r>
            <a:endParaRPr lang="de-DE" sz="1600" dirty="0">
              <a:solidFill>
                <a:prstClr val="black"/>
              </a:solidFill>
            </a:endParaRPr>
          </a:p>
          <a:p>
            <a:pPr marL="0">
              <a:lnSpc>
                <a:spcPct val="150000"/>
              </a:lnSpc>
              <a:spcBef>
                <a:spcPts val="0"/>
              </a:spcBef>
              <a:buFont typeface="Symbol" panose="05050102010706020507" pitchFamily="18" charset="2"/>
              <a:buChar char="-"/>
            </a:pPr>
            <a:endParaRPr lang="de-DE" sz="2000" dirty="0">
              <a:solidFill>
                <a:schemeClr val="accent6">
                  <a:lumMod val="75000"/>
                </a:schemeClr>
              </a:solidFill>
            </a:endParaRPr>
          </a:p>
          <a:p>
            <a:pPr marL="0" indent="0">
              <a:buNone/>
            </a:pPr>
            <a:endParaRPr lang="de-DE" sz="1100" dirty="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451476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Körperschaften </a:t>
            </a:r>
            <a:r>
              <a:rPr lang="de-DE" dirty="0"/>
              <a:t>- Definition</a:t>
            </a:r>
          </a:p>
        </p:txBody>
      </p:sp>
      <p:sp>
        <p:nvSpPr>
          <p:cNvPr id="3" name="Textplatzhalter 2"/>
          <p:cNvSpPr>
            <a:spLocks noGrp="1"/>
          </p:cNvSpPr>
          <p:nvPr>
            <p:ph type="body" sz="quarter" idx="13"/>
          </p:nvPr>
        </p:nvSpPr>
        <p:spPr/>
        <p:txBody>
          <a:bodyPr wrap="square"/>
          <a:lstStyle/>
          <a:p>
            <a:pPr marL="0" indent="0">
              <a:spcBef>
                <a:spcPts val="0"/>
              </a:spcBef>
              <a:buNone/>
            </a:pPr>
            <a:r>
              <a:rPr lang="de-DE" sz="2000" dirty="0" smtClean="0"/>
              <a:t>Typische </a:t>
            </a:r>
            <a:r>
              <a:rPr lang="de-DE" sz="2000" dirty="0"/>
              <a:t>Beispiele sind:</a:t>
            </a:r>
          </a:p>
          <a:p>
            <a:pPr>
              <a:spcBef>
                <a:spcPts val="0"/>
              </a:spcBef>
              <a:buFontTx/>
              <a:buChar char="-"/>
            </a:pPr>
            <a:r>
              <a:rPr lang="de-DE" sz="2000" dirty="0"/>
              <a:t>Verbände</a:t>
            </a:r>
          </a:p>
          <a:p>
            <a:pPr>
              <a:spcBef>
                <a:spcPts val="0"/>
              </a:spcBef>
              <a:buFontTx/>
              <a:buChar char="-"/>
            </a:pPr>
            <a:r>
              <a:rPr lang="de-DE" sz="2000" dirty="0"/>
              <a:t>Institutionen</a:t>
            </a:r>
          </a:p>
          <a:p>
            <a:pPr>
              <a:spcBef>
                <a:spcPts val="0"/>
              </a:spcBef>
              <a:buFontTx/>
              <a:buChar char="-"/>
            </a:pPr>
            <a:r>
              <a:rPr lang="de-DE" sz="2000" dirty="0"/>
              <a:t>Firmen</a:t>
            </a:r>
          </a:p>
          <a:p>
            <a:pPr>
              <a:spcBef>
                <a:spcPts val="0"/>
              </a:spcBef>
              <a:buFontTx/>
              <a:buChar char="-"/>
            </a:pPr>
            <a:r>
              <a:rPr lang="de-DE" sz="2000" dirty="0"/>
              <a:t>gemeinnützige </a:t>
            </a:r>
            <a:r>
              <a:rPr lang="de-DE" sz="2000" dirty="0" smtClean="0"/>
              <a:t>Unternehmen</a:t>
            </a:r>
          </a:p>
          <a:p>
            <a:pPr>
              <a:spcBef>
                <a:spcPts val="0"/>
              </a:spcBef>
              <a:buFontTx/>
              <a:buChar char="-"/>
            </a:pPr>
            <a:r>
              <a:rPr lang="de-DE" sz="2000" dirty="0" smtClean="0"/>
              <a:t>Gebietskörperschaften</a:t>
            </a:r>
            <a:endParaRPr lang="de-DE" sz="2000" dirty="0"/>
          </a:p>
          <a:p>
            <a:pPr>
              <a:spcBef>
                <a:spcPts val="0"/>
              </a:spcBef>
              <a:buFontTx/>
              <a:buChar char="-"/>
            </a:pPr>
            <a:r>
              <a:rPr lang="de-DE" sz="2000" dirty="0" smtClean="0"/>
              <a:t>Staatliche Behörden</a:t>
            </a:r>
          </a:p>
          <a:p>
            <a:pPr>
              <a:spcBef>
                <a:spcPts val="0"/>
              </a:spcBef>
              <a:buFontTx/>
              <a:buChar char="-"/>
            </a:pPr>
            <a:r>
              <a:rPr lang="de-DE" sz="2000" dirty="0" smtClean="0"/>
              <a:t>Projekte und Programme</a:t>
            </a:r>
            <a:endParaRPr lang="de-DE" sz="2000" dirty="0"/>
          </a:p>
          <a:p>
            <a:pPr>
              <a:spcBef>
                <a:spcPts val="0"/>
              </a:spcBef>
              <a:buFontTx/>
              <a:buChar char="-"/>
            </a:pPr>
            <a:r>
              <a:rPr lang="de-DE" sz="2000" dirty="0"/>
              <a:t>religiöse Gruppen, lokale Kirchengemeinden</a:t>
            </a:r>
          </a:p>
          <a:p>
            <a:pPr>
              <a:spcBef>
                <a:spcPts val="0"/>
              </a:spcBef>
              <a:buFontTx/>
              <a:buChar char="-"/>
            </a:pPr>
            <a:r>
              <a:rPr lang="de-DE" sz="2000" dirty="0"/>
              <a:t>Konferenzen</a:t>
            </a:r>
          </a:p>
          <a:p>
            <a:pPr>
              <a:spcBef>
                <a:spcPts val="0"/>
              </a:spcBef>
              <a:buFontTx/>
              <a:buChar char="-"/>
            </a:pPr>
            <a:r>
              <a:rPr lang="de-DE" sz="2000" dirty="0"/>
              <a:t>Ad-hoc-Ereignisse (z. B. Ausstellungen, Sportwettkämpfe</a:t>
            </a:r>
            <a:r>
              <a:rPr lang="de-DE" sz="2000" dirty="0" smtClean="0"/>
              <a:t>)</a:t>
            </a:r>
          </a:p>
          <a:p>
            <a:pPr>
              <a:spcBef>
                <a:spcPts val="0"/>
              </a:spcBef>
              <a:buFontTx/>
              <a:buChar char="-"/>
            </a:pPr>
            <a:r>
              <a:rPr lang="de-DE" sz="2000" dirty="0" smtClean="0"/>
              <a:t>Wasser- und Raumfahrzeuge (z.B. Schiffe und Raumschiffe) </a:t>
            </a:r>
          </a:p>
          <a:p>
            <a:pPr>
              <a:spcBef>
                <a:spcPts val="0"/>
              </a:spcBef>
              <a:buFontTx/>
              <a:buChar char="-"/>
            </a:pPr>
            <a:endParaRPr lang="de-DE" sz="1800" i="1" dirty="0" smtClean="0"/>
          </a:p>
          <a:p>
            <a:pPr>
              <a:spcBef>
                <a:spcPts val="0"/>
              </a:spcBef>
              <a:buFontTx/>
              <a:buChar char="-"/>
            </a:pPr>
            <a:r>
              <a:rPr lang="de-DE" sz="1800" i="1" dirty="0" smtClean="0"/>
              <a:t>Beispiele</a:t>
            </a:r>
            <a:r>
              <a:rPr lang="de-DE" sz="1800" i="1" dirty="0"/>
              <a:t>:</a:t>
            </a:r>
            <a:endParaRPr lang="de-DE" sz="1800" i="1" u="sng" dirty="0">
              <a:solidFill>
                <a:srgbClr val="0070C0"/>
              </a:solidFill>
            </a:endParaRPr>
          </a:p>
          <a:p>
            <a:pPr>
              <a:spcBef>
                <a:spcPts val="0"/>
              </a:spcBef>
            </a:pPr>
            <a:r>
              <a:rPr lang="de-DE" sz="1800" b="1" dirty="0">
                <a:solidFill>
                  <a:srgbClr val="7030A0"/>
                </a:solidFill>
              </a:rPr>
              <a:t>Nationaler Verband gegen die Schnapsgefahr </a:t>
            </a:r>
          </a:p>
          <a:p>
            <a:pPr>
              <a:spcBef>
                <a:spcPts val="0"/>
              </a:spcBef>
            </a:pPr>
            <a:r>
              <a:rPr lang="de-DE" sz="1800" b="1" dirty="0">
                <a:solidFill>
                  <a:srgbClr val="7030A0"/>
                </a:solidFill>
              </a:rPr>
              <a:t>Gesellschaft zur Erforschung der Musik des Orients </a:t>
            </a:r>
          </a:p>
          <a:p>
            <a:pPr>
              <a:spcBef>
                <a:spcPts val="0"/>
              </a:spcBef>
            </a:pPr>
            <a:r>
              <a:rPr lang="de-DE" sz="1800" b="1" dirty="0">
                <a:solidFill>
                  <a:srgbClr val="7030A0"/>
                </a:solidFill>
              </a:rPr>
              <a:t>Deutsches Buchmuseum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endParaRPr lang="de-DE" dirty="0"/>
          </a:p>
          <a:p>
            <a:pPr marL="0" indent="0">
              <a:buNone/>
            </a:pPr>
            <a:r>
              <a:rPr lang="de-DE" sz="2000" dirty="0"/>
              <a:t>Auch virtuelle Körperschaften gehören </a:t>
            </a:r>
            <a:r>
              <a:rPr lang="de-DE" sz="2000" dirty="0" smtClean="0"/>
              <a:t>dazu</a:t>
            </a:r>
          </a:p>
          <a:p>
            <a:pPr marL="0" indent="0">
              <a:buNone/>
            </a:pPr>
            <a:r>
              <a:rPr lang="de-DE" sz="2000" u="sng" dirty="0" smtClean="0">
                <a:solidFill>
                  <a:srgbClr val="0070C0"/>
                </a:solidFill>
                <a:hlinkClick r:id="rId3"/>
              </a:rPr>
              <a:t>ERL </a:t>
            </a:r>
            <a:r>
              <a:rPr lang="de-DE" sz="2000" u="sng" dirty="0">
                <a:solidFill>
                  <a:srgbClr val="0070C0"/>
                </a:solidFill>
                <a:hlinkClick r:id="rId3"/>
              </a:rPr>
              <a:t>4 </a:t>
            </a:r>
            <a:r>
              <a:rPr lang="de-DE" sz="2000" u="sng" dirty="0" smtClean="0">
                <a:solidFill>
                  <a:srgbClr val="0070C0"/>
                </a:solidFill>
                <a:hlinkClick r:id="rId3"/>
              </a:rPr>
              <a:t>zu </a:t>
            </a:r>
            <a:r>
              <a:rPr lang="de-DE" sz="2000" b="1" u="sng" dirty="0">
                <a:solidFill>
                  <a:srgbClr val="0070C0"/>
                </a:solidFill>
                <a:hlinkClick r:id="rId3"/>
              </a:rPr>
              <a:t>RDA </a:t>
            </a:r>
            <a:r>
              <a:rPr lang="de-DE" sz="2000" b="1" u="sng" dirty="0" smtClean="0">
                <a:solidFill>
                  <a:srgbClr val="0070C0"/>
                </a:solidFill>
                <a:hlinkClick r:id="rId3"/>
              </a:rPr>
              <a:t>11.0</a:t>
            </a:r>
            <a:r>
              <a:rPr lang="de-DE" sz="2000" b="1" dirty="0" smtClean="0">
                <a:ea typeface="Verdana" panose="020B0604030504040204" pitchFamily="34" charset="0"/>
                <a:cs typeface="Verdana" panose="020B0604030504040204" pitchFamily="34" charset="0"/>
              </a:rPr>
              <a:t> </a:t>
            </a:r>
          </a:p>
          <a:p>
            <a:pPr marL="0" indent="0">
              <a:buNone/>
            </a:pPr>
            <a:r>
              <a:rPr lang="de-DE" sz="2000" dirty="0" smtClean="0">
                <a:ea typeface="Verdana" panose="020B0604030504040204" pitchFamily="34" charset="0"/>
                <a:cs typeface="Verdana" panose="020B0604030504040204" pitchFamily="34" charset="0"/>
              </a:rPr>
              <a:t>Eine </a:t>
            </a:r>
            <a:r>
              <a:rPr lang="de-DE" sz="2000" dirty="0">
                <a:ea typeface="Verdana" panose="020B0604030504040204" pitchFamily="34" charset="0"/>
                <a:cs typeface="Verdana" panose="020B0604030504040204" pitchFamily="34" charset="0"/>
              </a:rPr>
              <a:t>virtuelle Körperschaft ist eine Körperschaft, die einen spezifischen Namen hat, als Einheit handelt oder handeln könnte und von ihrer Art her eine dazugehörende physisch existierende Einrichtung erwarten lässt, welche aber nicht existiert oder von der virtuellen Körperschaft nicht genutzt wird. Der spezifische Name kann einer Internetadresse entsprechen.</a:t>
            </a:r>
          </a:p>
          <a:p>
            <a:pPr marL="0" indent="0">
              <a:buNone/>
            </a:pPr>
            <a:r>
              <a:rPr lang="de-DE" sz="2000" dirty="0">
                <a:ea typeface="Verdana" panose="020B0604030504040204" pitchFamily="34" charset="0"/>
                <a:cs typeface="Verdana" panose="020B0604030504040204" pitchFamily="34" charset="0"/>
              </a:rPr>
              <a:t>Da virtuelle Körperschaften die RDA-Definition von „Körperschaft" erfüllen, erfassen Sie sie als </a:t>
            </a:r>
            <a:r>
              <a:rPr lang="de-DE" sz="2000" dirty="0" smtClean="0">
                <a:ea typeface="Verdana" panose="020B0604030504040204" pitchFamily="34" charset="0"/>
                <a:cs typeface="Verdana" panose="020B0604030504040204" pitchFamily="34" charset="0"/>
              </a:rPr>
              <a:t>Körperschaften.</a:t>
            </a:r>
          </a:p>
          <a:p>
            <a:pPr marL="0" indent="0">
              <a:buNone/>
            </a:pPr>
            <a:endParaRPr lang="de-DE" sz="2000" dirty="0">
              <a:ea typeface="Verdana" panose="020B0604030504040204" pitchFamily="34" charset="0"/>
              <a:cs typeface="Verdana" panose="020B0604030504040204" pitchFamily="34" charset="0"/>
            </a:endParaRPr>
          </a:p>
          <a:p>
            <a:pPr marL="0" indent="0">
              <a:buNone/>
            </a:pPr>
            <a:r>
              <a:rPr lang="de-DE" sz="1800" i="1" dirty="0"/>
              <a:t>Beispiel</a:t>
            </a:r>
            <a:r>
              <a:rPr lang="de-DE" sz="1800" i="1" dirty="0" smtClean="0"/>
              <a:t>:</a:t>
            </a:r>
            <a:r>
              <a:rPr lang="de-DE" sz="1800" dirty="0"/>
              <a:t/>
            </a:r>
            <a:br>
              <a:rPr lang="de-DE" sz="1800" dirty="0"/>
            </a:br>
            <a:r>
              <a:rPr lang="de-DE" sz="1800" b="1" dirty="0" smtClean="0">
                <a:solidFill>
                  <a:srgbClr val="7030A0"/>
                </a:solidFill>
              </a:rPr>
              <a:t>MoneyMuseum.com</a:t>
            </a:r>
            <a:r>
              <a:rPr lang="de-DE" sz="1800" dirty="0" smtClean="0">
                <a:solidFill>
                  <a:srgbClr val="00B050"/>
                </a:solidFill>
              </a:rPr>
              <a:t>  </a:t>
            </a:r>
            <a:r>
              <a:rPr lang="de-DE" sz="1600" dirty="0" smtClean="0"/>
              <a:t>[hat </a:t>
            </a:r>
            <a:r>
              <a:rPr lang="de-DE" sz="1600" dirty="0"/>
              <a:t>keine physisch </a:t>
            </a:r>
            <a:r>
              <a:rPr lang="de-DE" sz="1600" dirty="0" smtClean="0"/>
              <a:t>existierenden Ausstellungsräume]</a:t>
            </a:r>
            <a:endParaRPr lang="de-DE" sz="1600" dirty="0"/>
          </a:p>
          <a:p>
            <a:pPr marL="0" indent="0">
              <a:buNone/>
            </a:pPr>
            <a:r>
              <a:rPr lang="de-DE" sz="1800" dirty="0"/>
              <a:t>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t>Körperschaften - Definition</a:t>
            </a: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r>
              <a:rPr lang="de-DE" altLang="de-DE" dirty="0">
                <a:ea typeface="Verdana" panose="020B0604030504040204" pitchFamily="34" charset="0"/>
                <a:cs typeface="Verdana" panose="020B0604030504040204" pitchFamily="34" charset="0"/>
              </a:rPr>
              <a:t>Informationsquellen zur Erfassung von </a:t>
            </a:r>
            <a:r>
              <a:rPr lang="de-DE" altLang="de-DE" dirty="0" smtClean="0">
                <a:ea typeface="Verdana" panose="020B0604030504040204" pitchFamily="34" charset="0"/>
                <a:cs typeface="Verdana" panose="020B0604030504040204" pitchFamily="34" charset="0"/>
              </a:rPr>
              <a:t>Körperschaften</a:t>
            </a:r>
          </a:p>
          <a:p>
            <a:pPr marL="0" indent="0">
              <a:spcBef>
                <a:spcPts val="1675"/>
              </a:spcBef>
              <a:buFont typeface="Verdana" pitchFamily="34" charset="0"/>
              <a:buNone/>
            </a:pPr>
            <a:endParaRPr lang="de-DE" altLang="de-DE" sz="2000" b="1" dirty="0" smtClean="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b="1" dirty="0" smtClean="0">
                <a:solidFill>
                  <a:schemeClr val="accent1">
                    <a:lumMod val="75000"/>
                  </a:schemeClr>
                </a:solidFill>
                <a:ea typeface="Verdana" panose="020B0604030504040204" pitchFamily="34" charset="0"/>
                <a:cs typeface="Verdana" panose="020B0604030504040204" pitchFamily="34" charset="0"/>
              </a:rPr>
              <a:t>RDA</a:t>
            </a:r>
            <a:r>
              <a:rPr lang="de-DE" altLang="de-DE" sz="2000" b="1" dirty="0" smtClean="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11.2.1.2</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Nehmen Sie </a:t>
            </a:r>
            <a:r>
              <a:rPr lang="de-DE" altLang="de-DE" sz="2000" dirty="0" smtClean="0">
                <a:ea typeface="Verdana" panose="020B0604030504040204" pitchFamily="34" charset="0"/>
                <a:cs typeface="Verdana" panose="020B0604030504040204" pitchFamily="34" charset="0"/>
              </a:rPr>
              <a:t>einen </a:t>
            </a:r>
            <a:r>
              <a:rPr lang="de-DE" altLang="de-DE" sz="2000" b="1" dirty="0" smtClean="0">
                <a:ea typeface="Verdana" panose="020B0604030504040204" pitchFamily="34" charset="0"/>
                <a:cs typeface="Verdana" panose="020B0604030504040204" pitchFamily="34" charset="0"/>
              </a:rPr>
              <a:t>Namen </a:t>
            </a:r>
            <a:r>
              <a:rPr lang="de-DE" altLang="de-DE" sz="2000" dirty="0" smtClean="0">
                <a:ea typeface="Verdana" panose="020B0604030504040204" pitchFamily="34" charset="0"/>
                <a:cs typeface="Verdana" panose="020B0604030504040204" pitchFamily="34" charset="0"/>
              </a:rPr>
              <a:t>einer </a:t>
            </a:r>
            <a:r>
              <a:rPr lang="de-DE" altLang="de-DE" sz="2000" dirty="0">
                <a:ea typeface="Verdana" panose="020B0604030504040204" pitchFamily="34" charset="0"/>
                <a:cs typeface="Verdana" panose="020B0604030504040204" pitchFamily="34" charset="0"/>
              </a:rPr>
              <a:t>Körperschaft</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aus einer beliebigen Quelle </a:t>
            </a:r>
          </a:p>
          <a:p>
            <a:pPr marL="0" indent="0">
              <a:spcBef>
                <a:spcPts val="1675"/>
              </a:spcBef>
              <a:buFont typeface="Verdana" pitchFamily="34" charset="0"/>
              <a:buNone/>
            </a:pP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4"/>
              </a:rPr>
              <a:t>11.2.2.2</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Bestimmen Sie </a:t>
            </a:r>
            <a:r>
              <a:rPr lang="de-DE" altLang="de-DE" sz="2000" dirty="0" smtClean="0">
                <a:ea typeface="Verdana" panose="020B0604030504040204" pitchFamily="34" charset="0"/>
                <a:cs typeface="Verdana" panose="020B0604030504040204" pitchFamily="34" charset="0"/>
              </a:rPr>
              <a:t>einen </a:t>
            </a:r>
            <a:r>
              <a:rPr lang="de-DE" altLang="de-DE" sz="2000" b="1" dirty="0">
                <a:ea typeface="Verdana" panose="020B0604030504040204" pitchFamily="34" charset="0"/>
                <a:cs typeface="Verdana" panose="020B0604030504040204" pitchFamily="34" charset="0"/>
              </a:rPr>
              <a:t>bevorzugten Namen </a:t>
            </a:r>
            <a:r>
              <a:rPr lang="de-DE" altLang="de-DE" sz="2000" dirty="0">
                <a:ea typeface="Verdana" panose="020B0604030504040204" pitchFamily="34" charset="0"/>
                <a:cs typeface="Verdana" panose="020B0604030504040204" pitchFamily="34" charset="0"/>
              </a:rPr>
              <a:t>einer Körperschaft aus den folgenden Quellen (in dieser Reihenfolge):</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a) den bevorzugten Informationsquellen (siehe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5"/>
              </a:rPr>
              <a:t>2.2.2</a:t>
            </a:r>
            <a:r>
              <a:rPr lang="de-DE" altLang="de-DE" sz="2000" dirty="0">
                <a:ea typeface="Verdana" panose="020B0604030504040204" pitchFamily="34" charset="0"/>
                <a:cs typeface="Verdana" panose="020B0604030504040204" pitchFamily="34" charset="0"/>
              </a:rPr>
              <a:t>) in </a:t>
            </a:r>
            <a:r>
              <a:rPr lang="de-DE" altLang="de-DE" sz="2000" dirty="0" smtClean="0">
                <a:ea typeface="Verdana" panose="020B0604030504040204" pitchFamily="34" charset="0"/>
                <a:cs typeface="Verdana" panose="020B0604030504040204" pitchFamily="34" charset="0"/>
              </a:rPr>
              <a:t>Manifestationen, </a:t>
            </a:r>
            <a:r>
              <a:rPr lang="de-DE" altLang="de-DE" sz="2000" dirty="0">
                <a:ea typeface="Verdana" panose="020B0604030504040204" pitchFamily="34" charset="0"/>
                <a:cs typeface="Verdana" panose="020B0604030504040204" pitchFamily="34" charset="0"/>
              </a:rPr>
              <a:t>die mit der Körperschaft in Verbindung stehen</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b) sonstigen </a:t>
            </a:r>
            <a:r>
              <a:rPr lang="de-DE" altLang="de-DE" sz="2000" dirty="0" smtClean="0">
                <a:ea typeface="Verdana" panose="020B0604030504040204" pitchFamily="34" charset="0"/>
                <a:cs typeface="Verdana" panose="020B0604030504040204" pitchFamily="34" charset="0"/>
              </a:rPr>
              <a:t>formalen </a:t>
            </a:r>
            <a:r>
              <a:rPr lang="de-DE" altLang="de-DE" sz="2000" dirty="0">
                <a:ea typeface="Verdana" panose="020B0604030504040204" pitchFamily="34" charset="0"/>
                <a:cs typeface="Verdana" panose="020B0604030504040204" pitchFamily="34" charset="0"/>
              </a:rPr>
              <a:t>Angaben, die in </a:t>
            </a:r>
            <a:r>
              <a:rPr lang="de-DE" altLang="de-DE" sz="2000" dirty="0" smtClean="0">
                <a:ea typeface="Verdana" panose="020B0604030504040204" pitchFamily="34" charset="0"/>
                <a:cs typeface="Verdana" panose="020B0604030504040204" pitchFamily="34" charset="0"/>
              </a:rPr>
              <a:t>Manifestationen </a:t>
            </a:r>
            <a:r>
              <a:rPr lang="de-DE" altLang="de-DE" sz="2000" dirty="0">
                <a:ea typeface="Verdana" panose="020B0604030504040204" pitchFamily="34" charset="0"/>
                <a:cs typeface="Verdana" panose="020B0604030504040204" pitchFamily="34" charset="0"/>
              </a:rPr>
              <a:t>erscheinen, die mit der Körperschaft in Verbindung stehen</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c) sonstigen Quellen (</a:t>
            </a:r>
            <a:r>
              <a:rPr lang="de-DE" altLang="de-DE" sz="2000" dirty="0" smtClean="0">
                <a:ea typeface="Verdana" panose="020B0604030504040204" pitchFamily="34" charset="0"/>
                <a:cs typeface="Verdana" panose="020B0604030504040204" pitchFamily="34" charset="0"/>
              </a:rPr>
              <a:t>einschließlich Nachschlagewerken)</a:t>
            </a:r>
            <a:r>
              <a:rPr lang="de-DE" altLang="de-DE" sz="1800" dirty="0" smtClean="0">
                <a:ea typeface="Verdana" panose="020B0604030504040204" pitchFamily="34" charset="0"/>
                <a:cs typeface="Verdana" panose="020B0604030504040204" pitchFamily="34" charset="0"/>
              </a:rPr>
              <a:t> </a:t>
            </a:r>
            <a:endParaRPr lang="de-DE" altLang="de-DE" sz="1800" dirty="0">
              <a:ea typeface="Verdana" panose="020B0604030504040204" pitchFamily="34" charset="0"/>
              <a:cs typeface="Verdana" panose="020B0604030504040204" pitchFamily="34" charset="0"/>
            </a:endParaRPr>
          </a:p>
          <a:p>
            <a:pPr marL="0" indent="0" algn="r">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	</a:t>
            </a:r>
            <a:r>
              <a:rPr lang="de-DE" altLang="de-DE" sz="1800" dirty="0">
                <a:ea typeface="Verdana" panose="020B0604030504040204" pitchFamily="34" charset="0"/>
                <a:cs typeface="Verdana" panose="020B0604030504040204" pitchFamily="34" charset="0"/>
              </a:rPr>
              <a:t>vgl. </a:t>
            </a:r>
            <a:r>
              <a:rPr lang="de-DE" altLang="de-DE" sz="1800" b="1" dirty="0">
                <a:ea typeface="Verdana" panose="020B0604030504040204" pitchFamily="34" charset="0"/>
                <a:cs typeface="Verdana" panose="020B0604030504040204" pitchFamily="34" charset="0"/>
                <a:hlinkClick r:id="rId6"/>
              </a:rPr>
              <a:t>EH-K-03</a:t>
            </a:r>
            <a:endParaRPr lang="de-DE" altLang="de-DE" sz="1800" b="1" dirty="0">
              <a:ea typeface="Verdana" panose="020B0604030504040204" pitchFamily="34" charset="0"/>
              <a:cs typeface="Verdana" panose="020B0604030504040204" pitchFamily="34" charset="0"/>
            </a:endParaRPr>
          </a:p>
          <a:p>
            <a:pPr marL="0" indent="0">
              <a:buNone/>
            </a:pPr>
            <a:endParaRPr lang="de-DE" sz="2000" dirty="0" smtClean="0"/>
          </a:p>
        </p:txBody>
      </p:sp>
      <p:sp>
        <p:nvSpPr>
          <p:cNvPr id="13" name="Foliennummernplatzhalter 12"/>
          <p:cNvSpPr>
            <a:spLocks noGrp="1"/>
          </p:cNvSpPr>
          <p:nvPr>
            <p:ph type="sldNum" sz="quarter" idx="4"/>
          </p:nvPr>
        </p:nvSpPr>
        <p:spPr/>
        <p:txBody>
          <a:bodyPr/>
          <a:lstStyle/>
          <a:p>
            <a:fld id="{8A6690F1-7CA1-4166-A522-500460961984}" type="slidenum">
              <a:rPr lang="de-DE" smtClean="0">
                <a:solidFill>
                  <a:prstClr val="white">
                    <a:lumMod val="50000"/>
                  </a:prstClr>
                </a:solidFill>
              </a:rPr>
              <a:pPr/>
              <a:t>7</a:t>
            </a:fld>
            <a:endParaRPr lang="de-DE" dirty="0">
              <a:solidFill>
                <a:prstClr val="white">
                  <a:lumMod val="50000"/>
                </a:prstClr>
              </a:solidFill>
            </a:endParaRPr>
          </a:p>
        </p:txBody>
      </p:sp>
      <p:sp>
        <p:nvSpPr>
          <p:cNvPr id="6"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Informationsquellen</a:t>
            </a:r>
            <a:endParaRPr lang="de-DE" dirty="0"/>
          </a:p>
        </p:txBody>
      </p:sp>
    </p:spTree>
    <p:extLst>
      <p:ext uri="{BB962C8B-B14F-4D97-AF65-F5344CB8AC3E}">
        <p14:creationId xmlns:p14="http://schemas.microsoft.com/office/powerpoint/2010/main" val="3259873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Bevorzugte Informationsquelle</a:t>
            </a:r>
            <a:endParaRPr lang="de-DE" dirty="0"/>
          </a:p>
        </p:txBody>
      </p:sp>
      <p:sp>
        <p:nvSpPr>
          <p:cNvPr id="3" name="Textplatzhalter 2"/>
          <p:cNvSpPr>
            <a:spLocks noGrp="1"/>
          </p:cNvSpPr>
          <p:nvPr>
            <p:ph type="body" sz="quarter" idx="13"/>
          </p:nvPr>
        </p:nvSpPr>
        <p:spPr/>
        <p:txBody>
          <a:bodyPr wrap="square"/>
          <a:lstStyle/>
          <a:p>
            <a:pPr marL="0" indent="0">
              <a:spcBef>
                <a:spcPts val="1675"/>
              </a:spcBef>
              <a:buFont typeface="Verdana" pitchFamily="34" charset="0"/>
              <a:buNone/>
            </a:pPr>
            <a:r>
              <a:rPr lang="de-DE" altLang="de-DE" dirty="0">
                <a:ea typeface="Verdana" panose="020B0604030504040204" pitchFamily="34" charset="0"/>
                <a:cs typeface="Verdana" panose="020B0604030504040204" pitchFamily="34" charset="0"/>
              </a:rPr>
              <a:t>Informationsquellen zur Erfassung von Körperschaften </a:t>
            </a:r>
            <a:endParaRPr lang="de-DE" altLang="de-DE" dirty="0" smtClean="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b="1" dirty="0" smtClean="0">
                <a:ea typeface="Verdana" panose="020B0604030504040204" pitchFamily="34" charset="0"/>
                <a:cs typeface="Verdana" panose="020B0604030504040204" pitchFamily="34" charset="0"/>
              </a:rPr>
              <a:t>Bevorzugte Informationsquelle</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nach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2.2.2 </a:t>
            </a:r>
            <a:endParaRPr lang="de-DE" altLang="de-DE" sz="2000" b="1" dirty="0" smtClean="0">
              <a:ea typeface="Verdana" panose="020B0604030504040204" pitchFamily="34" charset="0"/>
              <a:cs typeface="Verdana" panose="020B0604030504040204" pitchFamily="34" charset="0"/>
            </a:endParaRPr>
          </a:p>
          <a:p>
            <a:pPr marL="0" indent="0">
              <a:spcBef>
                <a:spcPts val="1675"/>
              </a:spcBef>
              <a:buNone/>
            </a:pPr>
            <a:r>
              <a:rPr lang="de-DE" altLang="de-DE" sz="2000" dirty="0" smtClean="0">
                <a:ea typeface="Verdana" panose="020B0604030504040204" pitchFamily="34" charset="0"/>
                <a:cs typeface="Verdana" panose="020B0604030504040204" pitchFamily="34" charset="0"/>
              </a:rPr>
              <a:t>Quelle, </a:t>
            </a:r>
            <a:r>
              <a:rPr lang="de-DE" altLang="de-DE" sz="2000" dirty="0">
                <a:ea typeface="Verdana" panose="020B0604030504040204" pitchFamily="34" charset="0"/>
                <a:cs typeface="Verdana" panose="020B0604030504040204" pitchFamily="34" charset="0"/>
              </a:rPr>
              <a:t>die Teil der </a:t>
            </a:r>
            <a:r>
              <a:rPr lang="de-DE" altLang="de-DE" sz="2000"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selbst </a:t>
            </a:r>
            <a:r>
              <a:rPr lang="de-DE" altLang="de-DE" sz="2000" dirty="0" smtClean="0">
                <a:ea typeface="Verdana" panose="020B0604030504040204" pitchFamily="34" charset="0"/>
                <a:cs typeface="Verdana" panose="020B0604030504040204" pitchFamily="34" charset="0"/>
              </a:rPr>
              <a:t>ist </a:t>
            </a:r>
            <a:r>
              <a:rPr lang="de-DE" altLang="de-DE" sz="2000" dirty="0">
                <a:ea typeface="Verdana" panose="020B0604030504040204" pitchFamily="34" charset="0"/>
                <a:cs typeface="Verdana" panose="020B0604030504040204" pitchFamily="34" charset="0"/>
              </a:rPr>
              <a:t>und die geeignet </a:t>
            </a:r>
            <a:r>
              <a:rPr lang="de-DE" altLang="de-DE" sz="2000" dirty="0" smtClean="0">
                <a:ea typeface="Verdana" panose="020B0604030504040204" pitchFamily="34" charset="0"/>
                <a:cs typeface="Verdana" panose="020B0604030504040204" pitchFamily="34" charset="0"/>
              </a:rPr>
              <a:t>ist </a:t>
            </a:r>
            <a:r>
              <a:rPr lang="de-DE" altLang="de-DE" sz="2000" dirty="0">
                <a:ea typeface="Verdana" panose="020B0604030504040204" pitchFamily="34" charset="0"/>
                <a:cs typeface="Verdana" panose="020B0604030504040204" pitchFamily="34" charset="0"/>
              </a:rPr>
              <a:t>für die Art der Beschreibung (siehe</a:t>
            </a:r>
            <a:r>
              <a:rPr lang="de-DE" altLang="de-DE" sz="2000" dirty="0">
                <a:solidFill>
                  <a:schemeClr val="accent1">
                    <a:lumMod val="75000"/>
                  </a:schemeClr>
                </a:solidFill>
                <a:ea typeface="Verdana" panose="020B0604030504040204" pitchFamily="34" charset="0"/>
                <a:cs typeface="Verdana" panose="020B0604030504040204" pitchFamily="34" charset="0"/>
              </a:rPr>
              <a:t> </a:t>
            </a:r>
            <a:r>
              <a:rPr lang="de-DE" altLang="de-DE" sz="2000" b="1" dirty="0">
                <a:solidFill>
                  <a:schemeClr val="accent1">
                    <a:lumMod val="75000"/>
                  </a:schemeClr>
                </a:solidFill>
                <a:ea typeface="Verdana" panose="020B0604030504040204" pitchFamily="34" charset="0"/>
                <a:cs typeface="Verdana" panose="020B0604030504040204" pitchFamily="34" charset="0"/>
              </a:rPr>
              <a:t>RDA </a:t>
            </a:r>
            <a:r>
              <a:rPr lang="de-DE" altLang="de-DE" sz="2000" b="1" dirty="0">
                <a:ea typeface="Verdana" panose="020B0604030504040204" pitchFamily="34" charset="0"/>
                <a:cs typeface="Verdana" panose="020B0604030504040204" pitchFamily="34" charset="0"/>
                <a:hlinkClick r:id="rId4"/>
              </a:rPr>
              <a:t>2.1</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und das Präsentationsformat der </a:t>
            </a:r>
            <a:r>
              <a:rPr lang="de-DE" altLang="de-DE" sz="2000"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(siehe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dirty="0">
                <a:solidFill>
                  <a:schemeClr val="accent1">
                    <a:lumMod val="75000"/>
                  </a:schemeClr>
                </a:solidFill>
                <a:ea typeface="Verdana" panose="020B0604030504040204" pitchFamily="34" charset="0"/>
                <a:cs typeface="Verdana" panose="020B0604030504040204" pitchFamily="34" charset="0"/>
              </a:rPr>
              <a:t> </a:t>
            </a:r>
            <a:r>
              <a:rPr lang="de-DE" altLang="de-DE" sz="2000" b="1" dirty="0">
                <a:solidFill>
                  <a:schemeClr val="accent1">
                    <a:lumMod val="75000"/>
                  </a:schemeClr>
                </a:solidFill>
                <a:ea typeface="Verdana" panose="020B0604030504040204" pitchFamily="34" charset="0"/>
                <a:cs typeface="Verdana" panose="020B0604030504040204" pitchFamily="34" charset="0"/>
              </a:rPr>
              <a:t>2.2.2.2</a:t>
            </a:r>
            <a:r>
              <a:rPr lang="de-DE" altLang="de-DE" sz="2000" dirty="0">
                <a:solidFill>
                  <a:schemeClr val="accent1">
                    <a:lumMod val="75000"/>
                  </a:schemeClr>
                </a:solidFill>
                <a:ea typeface="Verdana" panose="020B0604030504040204" pitchFamily="34" charset="0"/>
                <a:cs typeface="Verdana" panose="020B0604030504040204" pitchFamily="34" charset="0"/>
              </a:rPr>
              <a:t>—</a:t>
            </a:r>
            <a:r>
              <a:rPr lang="de-DE" altLang="de-DE" sz="2000" b="1" dirty="0">
                <a:solidFill>
                  <a:schemeClr val="accent1">
                    <a:lumMod val="75000"/>
                  </a:schemeClr>
                </a:solidFill>
                <a:ea typeface="Verdana" panose="020B0604030504040204" pitchFamily="34" charset="0"/>
                <a:cs typeface="Verdana" panose="020B0604030504040204" pitchFamily="34" charset="0"/>
              </a:rPr>
              <a:t>2.2.2.4</a:t>
            </a:r>
            <a:r>
              <a:rPr lang="de-DE" altLang="de-DE" sz="2000" dirty="0">
                <a:ea typeface="Verdana" panose="020B0604030504040204" pitchFamily="34" charset="0"/>
                <a:cs typeface="Verdana" panose="020B0604030504040204" pitchFamily="34" charset="0"/>
              </a:rPr>
              <a:t>) (gemäß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2.2.2 </a:t>
            </a:r>
            <a:r>
              <a:rPr lang="de-DE" altLang="de-DE" sz="2000" b="1" dirty="0" smtClean="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nach </a:t>
            </a:r>
            <a:r>
              <a:rPr lang="de-DE" altLang="de-DE" sz="2000" dirty="0">
                <a:ea typeface="Verdana" panose="020B0604030504040204" pitchFamily="34" charset="0"/>
                <a:cs typeface="Verdana" panose="020B0604030504040204" pitchFamily="34" charset="0"/>
              </a:rPr>
              <a:t>Medientypen festgelegt</a:t>
            </a:r>
            <a:r>
              <a:rPr lang="de-DE" altLang="de-DE" sz="2000" dirty="0" smtClean="0">
                <a:ea typeface="Verdana" panose="020B0604030504040204" pitchFamily="34" charset="0"/>
                <a:cs typeface="Verdana" panose="020B0604030504040204" pitchFamily="34" charset="0"/>
              </a:rPr>
              <a:t>),</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2000" dirty="0" smtClean="0">
                <a:ea typeface="Verdana" panose="020B0604030504040204" pitchFamily="34" charset="0"/>
                <a:cs typeface="Verdana" panose="020B0604030504040204" pitchFamily="34" charset="0"/>
              </a:rPr>
              <a:t>z</a:t>
            </a:r>
            <a:r>
              <a:rPr lang="de-DE" altLang="de-DE" sz="2000" dirty="0">
                <a:ea typeface="Verdana" panose="020B0604030504040204" pitchFamily="34" charset="0"/>
                <a:cs typeface="Verdana" panose="020B0604030504040204" pitchFamily="34" charset="0"/>
              </a:rPr>
              <a:t>. B. die </a:t>
            </a:r>
            <a:r>
              <a:rPr lang="de-DE" altLang="de-DE" sz="2000" b="1" dirty="0">
                <a:ea typeface="Verdana" panose="020B0604030504040204" pitchFamily="34" charset="0"/>
                <a:cs typeface="Verdana" panose="020B0604030504040204" pitchFamily="34" charset="0"/>
              </a:rPr>
              <a:t>Titelseite</a:t>
            </a:r>
            <a:r>
              <a:rPr lang="de-DE" altLang="de-DE" sz="2000" dirty="0">
                <a:ea typeface="Verdana" panose="020B0604030504040204" pitchFamily="34" charset="0"/>
                <a:cs typeface="Verdana" panose="020B0604030504040204" pitchFamily="34" charset="0"/>
              </a:rPr>
              <a:t> oder der </a:t>
            </a:r>
            <a:r>
              <a:rPr lang="de-DE" altLang="de-DE" sz="2000" b="1" dirty="0" smtClean="0">
                <a:ea typeface="Verdana" panose="020B0604030504040204" pitchFamily="34" charset="0"/>
                <a:cs typeface="Verdana" panose="020B0604030504040204" pitchFamily="34" charset="0"/>
              </a:rPr>
              <a:t>Titelbildschirm</a:t>
            </a:r>
            <a:r>
              <a:rPr lang="de-DE" altLang="de-DE" sz="2000" dirty="0" smtClean="0">
                <a:ea typeface="Verdana" panose="020B0604030504040204" pitchFamily="34" charset="0"/>
                <a:cs typeface="Verdana" panose="020B0604030504040204" pitchFamily="34" charset="0"/>
              </a:rPr>
              <a:t>.</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endParaRPr lang="de-DE" altLang="de-DE" sz="1400" dirty="0">
              <a:ea typeface="Verdana" panose="020B0604030504040204" pitchFamily="34" charset="0"/>
              <a:cs typeface="Verdana" panose="020B0604030504040204" pitchFamily="34" charset="0"/>
            </a:endParaRPr>
          </a:p>
          <a:p>
            <a:pPr marL="0" indent="0">
              <a:lnSpc>
                <a:spcPct val="100000"/>
              </a:lnSpc>
              <a:spcBef>
                <a:spcPts val="0"/>
              </a:spcBef>
              <a:buNone/>
            </a:pPr>
            <a:r>
              <a:rPr lang="de-DE" altLang="de-DE" sz="2000" dirty="0">
                <a:ea typeface="Verdana" panose="020B0604030504040204" pitchFamily="34" charset="0"/>
                <a:cs typeface="Verdana" panose="020B0604030504040204" pitchFamily="34" charset="0"/>
              </a:rPr>
              <a:t>Wenn die bevorzugte Informationsquelle zur Bestimmung des Namens nicht ausreicht, werden die </a:t>
            </a:r>
            <a:r>
              <a:rPr lang="de-DE" altLang="de-DE" sz="2000" b="1" dirty="0">
                <a:ea typeface="Verdana" panose="020B0604030504040204" pitchFamily="34" charset="0"/>
                <a:cs typeface="Verdana" panose="020B0604030504040204" pitchFamily="34" charset="0"/>
              </a:rPr>
              <a:t>gesamte </a:t>
            </a:r>
            <a:r>
              <a:rPr lang="de-DE" altLang="de-DE" sz="2000" b="1"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und </a:t>
            </a:r>
            <a:r>
              <a:rPr lang="de-DE" altLang="de-DE" sz="2000" b="1" dirty="0">
                <a:ea typeface="Verdana" panose="020B0604030504040204" pitchFamily="34" charset="0"/>
                <a:cs typeface="Verdana" panose="020B0604030504040204" pitchFamily="34" charset="0"/>
              </a:rPr>
              <a:t>weitere Informationsquellen </a:t>
            </a:r>
            <a:r>
              <a:rPr lang="de-DE" altLang="de-DE" sz="2000" dirty="0">
                <a:ea typeface="Verdana" panose="020B0604030504040204" pitchFamily="34" charset="0"/>
                <a:cs typeface="Verdana" panose="020B0604030504040204" pitchFamily="34" charset="0"/>
              </a:rPr>
              <a:t>wie </a:t>
            </a:r>
            <a:r>
              <a:rPr lang="de-DE" altLang="de-DE" sz="2000" b="1" dirty="0">
                <a:ea typeface="Verdana" panose="020B0604030504040204" pitchFamily="34" charset="0"/>
                <a:cs typeface="Verdana" panose="020B0604030504040204" pitchFamily="34" charset="0"/>
              </a:rPr>
              <a:t>Nachschlagewerke</a:t>
            </a:r>
            <a:r>
              <a:rPr lang="de-DE" altLang="de-DE" sz="2000" dirty="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herangezogen.</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1400" dirty="0" smtClean="0">
                <a:ea typeface="Verdana" panose="020B0604030504040204" pitchFamily="34" charset="0"/>
                <a:cs typeface="Verdana" panose="020B0604030504040204" pitchFamily="34" charset="0"/>
              </a:rPr>
              <a:t> </a:t>
            </a:r>
          </a:p>
          <a:p>
            <a:pPr marL="0" indent="0">
              <a:lnSpc>
                <a:spcPct val="100000"/>
              </a:lnSpc>
              <a:spcBef>
                <a:spcPts val="0"/>
              </a:spcBef>
              <a:buNone/>
            </a:pPr>
            <a:r>
              <a:rPr lang="de-DE" altLang="de-DE" sz="2000" dirty="0">
                <a:ea typeface="Verdana" panose="020B0604030504040204" pitchFamily="34" charset="0"/>
                <a:cs typeface="Verdana" panose="020B0604030504040204" pitchFamily="34" charset="0"/>
              </a:rPr>
              <a:t>In der Sacherschließung gilt die gesamte Vorlage als </a:t>
            </a:r>
            <a:r>
              <a:rPr lang="de-DE" altLang="de-DE" sz="2000" dirty="0" err="1" smtClean="0">
                <a:ea typeface="Verdana" panose="020B0604030504040204" pitchFamily="34" charset="0"/>
                <a:cs typeface="Verdana" panose="020B0604030504040204" pitchFamily="34" charset="0"/>
              </a:rPr>
              <a:t>Informa-tionsquelle</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und muss ggf. an </a:t>
            </a:r>
            <a:r>
              <a:rPr lang="de-DE" altLang="de-DE" sz="2000" b="1" dirty="0">
                <a:ea typeface="Verdana" panose="020B0604030504040204" pitchFamily="34" charset="0"/>
                <a:cs typeface="Verdana" panose="020B0604030504040204" pitchFamily="34" charset="0"/>
              </a:rPr>
              <a:t>Nachschlagewerken</a:t>
            </a:r>
            <a:r>
              <a:rPr lang="de-DE" altLang="de-DE" sz="2000" dirty="0">
                <a:ea typeface="Verdana" panose="020B0604030504040204" pitchFamily="34" charset="0"/>
                <a:cs typeface="Verdana" panose="020B0604030504040204" pitchFamily="34" charset="0"/>
              </a:rPr>
              <a:t> verifiziert werden.</a:t>
            </a:r>
          </a:p>
          <a:p>
            <a:pPr marL="0" indent="0">
              <a:lnSpc>
                <a:spcPct val="100000"/>
              </a:lnSpc>
              <a:spcBef>
                <a:spcPts val="0"/>
              </a:spcBef>
              <a:buNone/>
            </a:pPr>
            <a:endParaRPr lang="de-DE" altLang="de-DE" sz="2000" dirty="0" smtClean="0">
              <a:ea typeface="Verdana" panose="020B0604030504040204" pitchFamily="34" charset="0"/>
              <a:cs typeface="Verdana" panose="020B0604030504040204"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solidFill>
                  <a:prstClr val="white">
                    <a:lumMod val="50000"/>
                  </a:prstClr>
                </a:solidFill>
              </a:rPr>
              <a:pPr/>
              <a:t>8</a:t>
            </a:fld>
            <a:endParaRPr lang="de-DE" dirty="0">
              <a:solidFill>
                <a:prstClr val="white">
                  <a:lumMod val="50000"/>
                </a:prstClr>
              </a:solidFill>
            </a:endParaRPr>
          </a:p>
        </p:txBody>
      </p:sp>
      <p:sp>
        <p:nvSpPr>
          <p:cNvPr id="6"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3334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ea typeface="Verdana" panose="020B0604030504040204" pitchFamily="34" charset="0"/>
                <a:cs typeface="Verdana" panose="020B0604030504040204" pitchFamily="34" charset="0"/>
              </a:rPr>
              <a:t>Informationsquellen</a:t>
            </a:r>
            <a:endParaRPr lang="de-DE" dirty="0"/>
          </a:p>
        </p:txBody>
      </p:sp>
      <p:sp>
        <p:nvSpPr>
          <p:cNvPr id="3" name="Textplatzhalter 2"/>
          <p:cNvSpPr>
            <a:spLocks noGrp="1"/>
          </p:cNvSpPr>
          <p:nvPr>
            <p:ph type="body" sz="quarter" idx="13"/>
          </p:nvPr>
        </p:nvSpPr>
        <p:spPr/>
        <p:txBody>
          <a:bodyPr wrap="square"/>
          <a:lstStyle/>
          <a:p>
            <a:pPr marL="0" indent="0">
              <a:spcBef>
                <a:spcPts val="0"/>
              </a:spcBef>
              <a:buFont typeface="Verdana" pitchFamily="34" charset="0"/>
              <a:buNone/>
            </a:pPr>
            <a:r>
              <a:rPr lang="de-DE" altLang="de-DE" dirty="0">
                <a:ea typeface="Verdana" panose="020B0604030504040204" pitchFamily="34" charset="0"/>
                <a:cs typeface="Verdana" panose="020B0604030504040204" pitchFamily="34" charset="0"/>
              </a:rPr>
              <a:t>Informationsquellen zur Erfassung von Körperschaften </a:t>
            </a:r>
          </a:p>
          <a:p>
            <a:pPr marL="0" indent="0">
              <a:spcBef>
                <a:spcPts val="1675"/>
              </a:spcBef>
              <a:buFont typeface="Verdana" pitchFamily="34" charset="0"/>
              <a:buNone/>
            </a:pPr>
            <a:endParaRPr lang="de-DE" altLang="de-DE" sz="2000" u="sng" dirty="0" smtClean="0">
              <a:solidFill>
                <a:srgbClr val="0070C0"/>
              </a:solidFill>
              <a:ea typeface="Verdana" panose="020B0604030504040204" pitchFamily="34" charset="0"/>
              <a:cs typeface="Verdana" panose="020B0604030504040204" pitchFamily="34" charset="0"/>
              <a:hlinkClick r:id="rId2"/>
            </a:endParaRPr>
          </a:p>
          <a:p>
            <a:pPr marL="0" indent="0">
              <a:spcBef>
                <a:spcPts val="1675"/>
              </a:spcBef>
              <a:buFont typeface="Verdana" pitchFamily="34" charset="0"/>
              <a:buNone/>
            </a:pPr>
            <a:r>
              <a:rPr lang="de-DE" altLang="de-DE" sz="2000" u="sng" dirty="0" smtClean="0">
                <a:solidFill>
                  <a:schemeClr val="accent1">
                    <a:lumMod val="75000"/>
                  </a:schemeClr>
                </a:solidFill>
                <a:ea typeface="Verdana" panose="020B0604030504040204" pitchFamily="34" charset="0"/>
                <a:cs typeface="Verdana" panose="020B0604030504040204" pitchFamily="34" charset="0"/>
                <a:hlinkClick r:id="rId2"/>
              </a:rPr>
              <a:t>ERL</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 </a:t>
            </a:r>
            <a:r>
              <a:rPr lang="de-DE" altLang="de-DE" sz="2000" u="sng" dirty="0" smtClean="0">
                <a:solidFill>
                  <a:schemeClr val="accent1">
                    <a:lumMod val="75000"/>
                  </a:schemeClr>
                </a:solidFill>
                <a:ea typeface="Verdana" panose="020B0604030504040204" pitchFamily="34" charset="0"/>
                <a:cs typeface="Verdana" panose="020B0604030504040204" pitchFamily="34" charset="0"/>
                <a:hlinkClick r:id="rId2"/>
              </a:rPr>
              <a:t>zu</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 </a:t>
            </a:r>
            <a:r>
              <a:rPr lang="de-DE" altLang="de-DE" sz="2000" b="1" u="sng" dirty="0">
                <a:solidFill>
                  <a:schemeClr val="accent1">
                    <a:lumMod val="75000"/>
                  </a:schemeClr>
                </a:solidFill>
                <a:ea typeface="Verdana" panose="020B0604030504040204" pitchFamily="34" charset="0"/>
                <a:cs typeface="Verdana" panose="020B0604030504040204" pitchFamily="34" charset="0"/>
                <a:hlinkClick r:id="rId2"/>
              </a:rPr>
              <a:t>RDA </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11.2.2.2</a:t>
            </a:r>
            <a:r>
              <a:rPr lang="de-DE" altLang="de-DE" sz="2000" dirty="0" smtClean="0">
                <a:ea typeface="Verdana" panose="020B0604030504040204" pitchFamily="34" charset="0"/>
                <a:cs typeface="Verdana" panose="020B0604030504040204" pitchFamily="34" charset="0"/>
              </a:rPr>
              <a:t>:</a:t>
            </a:r>
            <a:endParaRPr lang="de-DE" altLang="de-DE" sz="2000" dirty="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Zu den mit einer Körperschaft in </a:t>
            </a:r>
            <a:r>
              <a:rPr lang="de-DE" altLang="de-DE" sz="2000" b="1" dirty="0">
                <a:ea typeface="Verdana" panose="020B0604030504040204" pitchFamily="34" charset="0"/>
                <a:cs typeface="Verdana" panose="020B0604030504040204" pitchFamily="34" charset="0"/>
              </a:rPr>
              <a:t>Verbindung stehenden Ressourcen </a:t>
            </a:r>
            <a:r>
              <a:rPr lang="de-DE" altLang="de-DE" sz="2000" dirty="0">
                <a:ea typeface="Verdana" panose="020B0604030504040204" pitchFamily="34" charset="0"/>
                <a:cs typeface="Verdana" panose="020B0604030504040204" pitchFamily="34" charset="0"/>
              </a:rPr>
              <a:t>gehört auch die </a:t>
            </a:r>
            <a:r>
              <a:rPr lang="de-DE" altLang="de-DE" sz="2000" b="1" dirty="0">
                <a:ea typeface="Verdana" panose="020B0604030504040204" pitchFamily="34" charset="0"/>
                <a:cs typeface="Verdana" panose="020B0604030504040204" pitchFamily="34" charset="0"/>
              </a:rPr>
              <a:t>Website</a:t>
            </a:r>
            <a:r>
              <a:rPr lang="de-DE" altLang="de-DE" sz="2000" dirty="0">
                <a:ea typeface="Verdana" panose="020B0604030504040204" pitchFamily="34" charset="0"/>
                <a:cs typeface="Verdana" panose="020B0604030504040204" pitchFamily="34" charset="0"/>
              </a:rPr>
              <a:t> der Körperschaft. </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Wenn weder die bevorzugten Quellen noch die in Verbindung stehenden Ressourcen wie die Website zur Ermittlung des Namens der Körperschaft zur Verfügung stehen bzw. ausreichen, werden die </a:t>
            </a:r>
            <a:r>
              <a:rPr lang="de-DE" altLang="de-DE" sz="2000" b="1" dirty="0">
                <a:ea typeface="Verdana" panose="020B0604030504040204" pitchFamily="34" charset="0"/>
                <a:cs typeface="Verdana" panose="020B0604030504040204" pitchFamily="34" charset="0"/>
              </a:rPr>
              <a:t>Nachschlagewerke</a:t>
            </a:r>
            <a:r>
              <a:rPr lang="de-DE" altLang="de-DE" sz="2000" dirty="0">
                <a:ea typeface="Verdana" panose="020B0604030504040204" pitchFamily="34" charset="0"/>
                <a:cs typeface="Verdana" panose="020B0604030504040204" pitchFamily="34" charset="0"/>
              </a:rPr>
              <a:t> gemäß der Rangfolge der „</a:t>
            </a:r>
            <a:r>
              <a:rPr lang="de-DE" altLang="de-DE" sz="2000" dirty="0">
                <a:ea typeface="Verdana" panose="020B0604030504040204" pitchFamily="34" charset="0"/>
                <a:cs typeface="Verdana" panose="020B0604030504040204" pitchFamily="34" charset="0"/>
                <a:hlinkClick r:id="rId3"/>
              </a:rPr>
              <a:t>Liste der fachlichen Nachschlagewerke für die GND</a:t>
            </a:r>
            <a:r>
              <a:rPr lang="de-DE" altLang="de-DE" sz="2000" dirty="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genutzt.</a:t>
            </a:r>
            <a:endParaRPr lang="de-DE" altLang="de-DE" sz="2000" dirty="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3876</Words>
  <Application>Microsoft Office PowerPoint</Application>
  <PresentationFormat>Bildschirmpräsentation (4:3)</PresentationFormat>
  <Paragraphs>779</Paragraphs>
  <Slides>43</Slides>
  <Notes>41</Notes>
  <HiddenSlides>0</HiddenSlides>
  <MMClips>0</MMClips>
  <ScaleCrop>false</ScaleCrop>
  <HeadingPairs>
    <vt:vector size="4" baseType="variant">
      <vt:variant>
        <vt:lpstr>Design</vt:lpstr>
      </vt:variant>
      <vt:variant>
        <vt:i4>1</vt:i4>
      </vt:variant>
      <vt:variant>
        <vt:lpstr>Folientitel</vt:lpstr>
      </vt:variant>
      <vt:variant>
        <vt:i4>43</vt:i4>
      </vt:variant>
    </vt:vector>
  </HeadingPairs>
  <TitlesOfParts>
    <vt:vector size="44" baseType="lpstr">
      <vt:lpstr>9_Larissa</vt:lpstr>
      <vt:lpstr>Schulungsunterlagen der AG RDA</vt:lpstr>
      <vt:lpstr>PowerPoint-Präsentation</vt:lpstr>
      <vt:lpstr>RDA-Elemente dieser Präsentation</vt:lpstr>
      <vt:lpstr>Körperschaften - Definition</vt:lpstr>
      <vt:lpstr>Körperschaften - Definition</vt:lpstr>
      <vt:lpstr>Körperschaften - Definition</vt:lpstr>
      <vt:lpstr>Informationsquellen</vt:lpstr>
      <vt:lpstr>Bevorzugte Informationsquelle</vt:lpstr>
      <vt:lpstr>Informationsquellen</vt:lpstr>
      <vt:lpstr>Name</vt:lpstr>
      <vt:lpstr>Bevorzugter Name</vt:lpstr>
      <vt:lpstr>Verschiedene Formen desselben Namens</vt:lpstr>
      <vt:lpstr>Förmlich präsentierter Name</vt:lpstr>
      <vt:lpstr>Bindestriche</vt:lpstr>
      <vt:lpstr>Abweichende Schreibweisen</vt:lpstr>
      <vt:lpstr>Mehrere Sprachformen</vt:lpstr>
      <vt:lpstr>Internationale Körperschaften</vt:lpstr>
      <vt:lpstr>Internationale Körperschaften</vt:lpstr>
      <vt:lpstr>Gebräuchlicher Name</vt:lpstr>
      <vt:lpstr>Gebräuchlicher Name</vt:lpstr>
      <vt:lpstr>Namensänderung</vt:lpstr>
      <vt:lpstr>Namensänderung</vt:lpstr>
      <vt:lpstr>Namensänderung</vt:lpstr>
      <vt:lpstr>Namensänderung</vt:lpstr>
      <vt:lpstr>Initialen</vt:lpstr>
      <vt:lpstr>Einleitende Artikel</vt:lpstr>
      <vt:lpstr>Gesellschaftsform, sonstige Termini</vt:lpstr>
      <vt:lpstr>Transliteration</vt:lpstr>
      <vt:lpstr>Abweichender Name</vt:lpstr>
      <vt:lpstr>Abweichender Name</vt:lpstr>
      <vt:lpstr>Abweichender Name</vt:lpstr>
      <vt:lpstr>Darstellung der RDA in der GND</vt:lpstr>
      <vt:lpstr>Normierter Sucheinstieg</vt:lpstr>
      <vt:lpstr>Sonstige identifizierende Merkmale</vt:lpstr>
      <vt:lpstr>Sonstige identifizierende Merkmale</vt:lpstr>
      <vt:lpstr>Sonstige identifizierende Merkmale</vt:lpstr>
      <vt:lpstr>Sonstige identifizierende Merkmale</vt:lpstr>
      <vt:lpstr>Sonstige identifizierende Merkmale</vt:lpstr>
      <vt:lpstr>Sonstige identifizierende Merkmale</vt:lpstr>
      <vt:lpstr>Sonstige identifizierende Merkmale</vt:lpstr>
      <vt:lpstr>Körperschaften allgemein</vt:lpstr>
      <vt:lpstr>Körperschaften allgemein</vt:lpstr>
      <vt:lpstr>Körperschaften allgemein</vt:lpstr>
    </vt:vector>
  </TitlesOfParts>
  <Company>GBV Zentrale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Bufalino, Cinzia</cp:lastModifiedBy>
  <cp:revision>906</cp:revision>
  <cp:lastPrinted>2014-04-09T11:55:19Z</cp:lastPrinted>
  <dcterms:created xsi:type="dcterms:W3CDTF">2014-02-19T15:17:52Z</dcterms:created>
  <dcterms:modified xsi:type="dcterms:W3CDTF">2017-11-02T12:39:36Z</dcterms:modified>
</cp:coreProperties>
</file>