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notesMasterIdLst>
    <p:notesMasterId r:id="rId66"/>
  </p:notesMasterIdLst>
  <p:sldIdLst>
    <p:sldId id="390" r:id="rId2"/>
    <p:sldId id="391" r:id="rId3"/>
    <p:sldId id="335" r:id="rId4"/>
    <p:sldId id="323" r:id="rId5"/>
    <p:sldId id="400" r:id="rId6"/>
    <p:sldId id="401" r:id="rId7"/>
    <p:sldId id="402" r:id="rId8"/>
    <p:sldId id="403" r:id="rId9"/>
    <p:sldId id="393" r:id="rId10"/>
    <p:sldId id="394" r:id="rId11"/>
    <p:sldId id="395" r:id="rId12"/>
    <p:sldId id="396" r:id="rId13"/>
    <p:sldId id="419" r:id="rId14"/>
    <p:sldId id="398" r:id="rId15"/>
    <p:sldId id="279" r:id="rId16"/>
    <p:sldId id="422" r:id="rId17"/>
    <p:sldId id="325" r:id="rId18"/>
    <p:sldId id="326" r:id="rId19"/>
    <p:sldId id="327" r:id="rId20"/>
    <p:sldId id="406" r:id="rId21"/>
    <p:sldId id="407" r:id="rId22"/>
    <p:sldId id="338" r:id="rId23"/>
    <p:sldId id="408" r:id="rId24"/>
    <p:sldId id="409" r:id="rId25"/>
    <p:sldId id="410" r:id="rId26"/>
    <p:sldId id="411" r:id="rId27"/>
    <p:sldId id="412" r:id="rId28"/>
    <p:sldId id="413" r:id="rId29"/>
    <p:sldId id="414" r:id="rId30"/>
    <p:sldId id="415" r:id="rId31"/>
    <p:sldId id="416" r:id="rId32"/>
    <p:sldId id="345" r:id="rId33"/>
    <p:sldId id="346" r:id="rId34"/>
    <p:sldId id="347" r:id="rId35"/>
    <p:sldId id="348" r:id="rId36"/>
    <p:sldId id="349" r:id="rId37"/>
    <p:sldId id="350" r:id="rId38"/>
    <p:sldId id="352" r:id="rId39"/>
    <p:sldId id="388" r:id="rId40"/>
    <p:sldId id="353" r:id="rId41"/>
    <p:sldId id="420" r:id="rId42"/>
    <p:sldId id="389" r:id="rId43"/>
    <p:sldId id="356" r:id="rId44"/>
    <p:sldId id="357" r:id="rId45"/>
    <p:sldId id="383" r:id="rId46"/>
    <p:sldId id="360" r:id="rId47"/>
    <p:sldId id="361" r:id="rId48"/>
    <p:sldId id="362" r:id="rId49"/>
    <p:sldId id="363" r:id="rId50"/>
    <p:sldId id="364" r:id="rId51"/>
    <p:sldId id="365" r:id="rId52"/>
    <p:sldId id="366" r:id="rId53"/>
    <p:sldId id="367" r:id="rId54"/>
    <p:sldId id="418" r:id="rId55"/>
    <p:sldId id="369" r:id="rId56"/>
    <p:sldId id="370" r:id="rId57"/>
    <p:sldId id="371" r:id="rId58"/>
    <p:sldId id="372" r:id="rId59"/>
    <p:sldId id="373" r:id="rId60"/>
    <p:sldId id="374" r:id="rId61"/>
    <p:sldId id="375" r:id="rId62"/>
    <p:sldId id="376" r:id="rId63"/>
    <p:sldId id="377" r:id="rId64"/>
    <p:sldId id="421" r:id="rId6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9151" autoAdjust="0"/>
  </p:normalViewPr>
  <p:slideViewPr>
    <p:cSldViewPr>
      <p:cViewPr>
        <p:scale>
          <a:sx n="70" d="100"/>
          <a:sy n="70" d="100"/>
        </p:scale>
        <p:origin x="-1320" y="-22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6B92F3-505D-4B81-9B23-834C215C03B0}" type="datetimeFigureOut">
              <a:rPr lang="de-DE" smtClean="0"/>
              <a:t>17.08.2017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403EF7-23A0-4B9D-A784-FD3C4F9BCBB4}" type="slidenum">
              <a:rPr lang="de-DE" smtClean="0"/>
              <a:t>‹Nr.›</a:t>
            </a:fld>
            <a:endParaRPr lang="de-DE"/>
          </a:p>
        </p:txBody>
      </p:sp>
    </p:spTree>
    <p:extLst>
      <p:ext uri="{BB962C8B-B14F-4D97-AF65-F5344CB8AC3E}">
        <p14:creationId xmlns:p14="http://schemas.microsoft.com/office/powerpoint/2010/main" val="3400852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Arial" charset="0"/>
              <a:ea typeface="+mn-ea"/>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21</a:t>
            </a:fld>
            <a:endParaRPr lang="de-DE">
              <a:solidFill>
                <a:prstClr val="black"/>
              </a:solidFill>
            </a:endParaRPr>
          </a:p>
        </p:txBody>
      </p:sp>
    </p:spTree>
    <p:extLst>
      <p:ext uri="{BB962C8B-B14F-4D97-AF65-F5344CB8AC3E}">
        <p14:creationId xmlns:p14="http://schemas.microsoft.com/office/powerpoint/2010/main" val="34023938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t>ERL</a:t>
            </a:r>
            <a:r>
              <a:rPr lang="de-DE" baseline="0" dirty="0" smtClean="0"/>
              <a:t> 1 zu 9.2.2.9.5: </a:t>
            </a:r>
            <a:r>
              <a:rPr lang="de-DE" sz="1200" kern="1200" dirty="0" smtClean="0">
                <a:solidFill>
                  <a:schemeClr val="tx1"/>
                </a:solidFill>
                <a:latin typeface="Arial" charset="0"/>
                <a:ea typeface="+mn-ea"/>
                <a:cs typeface="Arial" charset="0"/>
              </a:rPr>
              <a:t>Orientalische Verwandtschaftsbezeichnungen, die in RDA nicht aufgeführt sind (z. B. </a:t>
            </a:r>
            <a:r>
              <a:rPr lang="de-DE" sz="1200" kern="1200" dirty="0" err="1" smtClean="0">
                <a:solidFill>
                  <a:schemeClr val="tx1"/>
                </a:solidFill>
                <a:latin typeface="Arial" charset="0"/>
                <a:ea typeface="+mn-ea"/>
                <a:cs typeface="Arial" charset="0"/>
              </a:rPr>
              <a:t>ogly</a:t>
            </a:r>
            <a:r>
              <a:rPr lang="de-DE" sz="1200" kern="1200" dirty="0" smtClean="0">
                <a:solidFill>
                  <a:schemeClr val="tx1"/>
                </a:solidFill>
                <a:latin typeface="Arial" charset="0"/>
                <a:ea typeface="+mn-ea"/>
                <a:cs typeface="Arial" charset="0"/>
              </a:rPr>
              <a:t>, </a:t>
            </a:r>
            <a:r>
              <a:rPr lang="de-DE" sz="1200" kern="1200" dirty="0" err="1" smtClean="0">
                <a:solidFill>
                  <a:schemeClr val="tx1"/>
                </a:solidFill>
                <a:latin typeface="Arial" charset="0"/>
                <a:ea typeface="+mn-ea"/>
                <a:cs typeface="Arial" charset="0"/>
              </a:rPr>
              <a:t>uly</a:t>
            </a:r>
            <a:r>
              <a:rPr lang="de-DE" sz="1200" kern="1200" dirty="0" smtClean="0">
                <a:solidFill>
                  <a:schemeClr val="tx1"/>
                </a:solidFill>
                <a:latin typeface="Arial" charset="0"/>
                <a:ea typeface="+mn-ea"/>
                <a:cs typeface="Arial" charset="0"/>
              </a:rPr>
              <a:t>, </a:t>
            </a:r>
            <a:r>
              <a:rPr lang="de-DE" sz="1200" kern="1200" dirty="0" err="1" smtClean="0">
                <a:solidFill>
                  <a:schemeClr val="tx1"/>
                </a:solidFill>
                <a:latin typeface="Arial" charset="0"/>
                <a:ea typeface="+mn-ea"/>
                <a:cs typeface="Arial" charset="0"/>
              </a:rPr>
              <a:t>zade</a:t>
            </a:r>
            <a:r>
              <a:rPr lang="de-DE" sz="1200" kern="1200" dirty="0" smtClean="0">
                <a:solidFill>
                  <a:schemeClr val="tx1"/>
                </a:solidFill>
                <a:latin typeface="Arial" charset="0"/>
                <a:ea typeface="+mn-ea"/>
                <a:cs typeface="Arial" charset="0"/>
              </a:rPr>
              <a:t>), werden analog der Regelung für portugiesische Namen behandelt und dem Familiennamen hinzugefügt; sie werden nicht mit Komma abgetrennt.</a:t>
            </a: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22</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23</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24</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25</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26</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27</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28</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29</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30</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31</a:t>
            </a:fld>
            <a:endParaRPr lang="de-DE">
              <a:solidFill>
                <a:prstClr val="black"/>
              </a:solidFill>
            </a:endParaRPr>
          </a:p>
        </p:txBody>
      </p:sp>
    </p:spTree>
    <p:extLst>
      <p:ext uri="{BB962C8B-B14F-4D97-AF65-F5344CB8AC3E}">
        <p14:creationId xmlns:p14="http://schemas.microsoft.com/office/powerpoint/2010/main" val="1653307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33</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34</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35</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36</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37</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38</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39</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40</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3</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41</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42</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43</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44</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45</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46</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47</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48</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49</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50</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51</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52</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53</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54</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55</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56</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57</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58</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59</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60</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61</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62</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63</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64</a:t>
            </a:fld>
            <a:endParaRPr lang="de-DE">
              <a:solidFill>
                <a:prstClr val="black"/>
              </a:solidFill>
            </a:endParaRPr>
          </a:p>
        </p:txBody>
      </p:sp>
    </p:spTree>
    <p:extLst>
      <p:ext uri="{BB962C8B-B14F-4D97-AF65-F5344CB8AC3E}">
        <p14:creationId xmlns:p14="http://schemas.microsoft.com/office/powerpoint/2010/main" val="1300084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75960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Arial" charset="0"/>
              <a:ea typeface="+mn-ea"/>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5989155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Arial" charset="0"/>
              <a:ea typeface="+mn-ea"/>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4023938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Arial" charset="0"/>
              <a:ea typeface="+mn-ea"/>
              <a:cs typeface="Arial"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20</a:t>
            </a:fld>
            <a:endParaRPr lang="de-DE">
              <a:solidFill>
                <a:prstClr val="black"/>
              </a:solidFill>
            </a:endParaRPr>
          </a:p>
        </p:txBody>
      </p:sp>
    </p:spTree>
    <p:extLst>
      <p:ext uri="{BB962C8B-B14F-4D97-AF65-F5344CB8AC3E}">
        <p14:creationId xmlns:p14="http://schemas.microsoft.com/office/powerpoint/2010/main" val="34023938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85000"/>
                  </a:prstClr>
                </a:solidFill>
              </a:rPr>
              <a:pPr/>
              <a:t>‹Nr.›</a:t>
            </a:fld>
            <a:endParaRPr lang="de-DE" dirty="0">
              <a:solidFill>
                <a:prstClr val="white">
                  <a:lumMod val="85000"/>
                </a:prstClr>
              </a:solidFill>
            </a:endParaRPr>
          </a:p>
        </p:txBody>
      </p:sp>
    </p:spTree>
    <p:extLst>
      <p:ext uri="{BB962C8B-B14F-4D97-AF65-F5344CB8AC3E}">
        <p14:creationId xmlns:p14="http://schemas.microsoft.com/office/powerpoint/2010/main" val="25675952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874941586"/>
      </p:ext>
    </p:extLst>
  </p:cSld>
  <p:clrMap bg1="lt1" tx1="dk1" bg2="lt2" tx2="dk2" accent1="accent1" accent2="accent2" accent3="accent3" accent4="accent4" accent5="accent5" accent6="accent6" hlink="hlink" folHlink="folHlink"/>
  <p:sldLayoutIdLst>
    <p:sldLayoutId id="2147483682"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9-de_rda9-1123.html" TargetMode="External"/><Relationship Id="rId2" Type="http://schemas.openxmlformats.org/officeDocument/2006/relationships/hyperlink" Target="http://access.rdatoolkit.org/nlgpschp9_nlgps09-62.html" TargetMode="External"/><Relationship Id="rId1" Type="http://schemas.openxmlformats.org/officeDocument/2006/relationships/slideLayout" Target="../slideLayouts/slideLayout1.xml"/><Relationship Id="rId6" Type="http://schemas.openxmlformats.org/officeDocument/2006/relationships/hyperlink" Target="http://access.rdatoolkit.org/rdachp9-de_rda9-821.html" TargetMode="External"/><Relationship Id="rId5" Type="http://schemas.openxmlformats.org/officeDocument/2006/relationships/hyperlink" Target="http://access.rdatoolkit.org/rdachp9-de_rda9-1764.html" TargetMode="External"/><Relationship Id="rId4" Type="http://schemas.openxmlformats.org/officeDocument/2006/relationships/hyperlink" Target="http://access.rdatoolkit.org/rdachp9-de_rda9-1208.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nlgpschp9_nlgps09-103.html" TargetMode="External"/><Relationship Id="rId2" Type="http://schemas.openxmlformats.org/officeDocument/2006/relationships/hyperlink" Target="http://access.rdatoolkit.org/rdachp9-de_rda9-1791.html" TargetMode="Externa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hyperlink" Target="http://access.rdatoolkit.org/document.php?id=rdachp9-de&amp;target=rda9-1123#rda9-1123"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nlgpschp9_nlgps09-184.html" TargetMode="External"/><Relationship Id="rId2" Type="http://schemas.openxmlformats.org/officeDocument/2006/relationships/hyperlink" Target="http://access.rdatoolkit.org/rdachp9-de_rda9-2361.html" TargetMode="External"/><Relationship Id="rId1" Type="http://schemas.openxmlformats.org/officeDocument/2006/relationships/slideLayout" Target="../slideLayouts/slideLayout1.xml"/><Relationship Id="rId4" Type="http://schemas.openxmlformats.org/officeDocument/2006/relationships/hyperlink" Target="http://access.rdatoolkit.org/rdaappf_rdaf-722.html"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https://wiki.dnb.de/download/attachments/90411361/EH-P-05.pd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appa-de_rdaa-2063.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wiki.dnb.de/download/attachments/90411361/EH-P-05.pdf" TargetMode="External"/><Relationship Id="rId4" Type="http://schemas.openxmlformats.org/officeDocument/2006/relationships/hyperlink" Target="http://access.rdatoolkit.org/rdachp9-de_rda9-240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8_rda8-273.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9-de_rda9-2234.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hyperlink" Target="http://access.rdatoolkit.org/rdachp9-de_rda9-2405.html" TargetMode="External"/><Relationship Id="rId5" Type="http://schemas.openxmlformats.org/officeDocument/2006/relationships/hyperlink" Target="http://access.rdatoolkit.org/rdachp9-de_rda9-2382.html" TargetMode="External"/><Relationship Id="rId4" Type="http://schemas.openxmlformats.org/officeDocument/2006/relationships/hyperlink" Target="http://access.rdatoolkit.org/nlgpschp9_nlgps09-168.html" TargetMode="Externa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9_rda9-2690.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access.rdatoolkit.org/nlgpschp9_nlgps09-1040.html"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appf_rdaf-80.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document.php?id=rdaappf-de&amp;target=rdaf-197#rdaf-197"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appf_rdaf-614.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ownload/attachments/90411361/EH-P-15.pdf?version=15&amp;modificationDate=1443175739000&amp;api=v2"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9_rda9-2834.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hyperlink" Target="http://access.rdatoolkit.org/rdachp9_rda9-2931.html"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access.rdatoolkit.org/rdachp9-de_rda9-3589.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hyperlink" Target="http://access.rdatoolkit.org/rdachp9_rda9-2951.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nlgpschp9_nlgps09-278.html"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iki.dnb.de/download/attachments/90411361/EH-P-06.pdf"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hyperlink" Target="http://access.rdatoolkit.org/rdachp9-de_rda9-1870.html"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http://access.rdatoolkit.org/nlgpschp9_nlgps09-127.html" TargetMode="Externa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hyperlink" Target="https://wiki.dnb.de/download/attachments/90411361/EH-P-09.pdf"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hyperlink" Target="https://wiki.dnb.de/download/attachments/90411361/EH-P-10.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hyperlink" Target="http://access.rdatoolkit.org/rdachp9-de_rda9-4784.html"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hyperlink" Target="http://access.rdatoolkit.org/nlgpschp9_nlgps09-425.html"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access.rdatoolkit.org/rdachp9-de_rda9-4784.html"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4" Type="http://schemas.openxmlformats.org/officeDocument/2006/relationships/hyperlink" Target="http://access.rdatoolkit.org/nlgpschp9_nlgps09-425.html" TargetMode="External"/></Relationships>
</file>

<file path=ppt/slides/_rels/slide52.xml.rels><?xml version="1.0" encoding="UTF-8" standalone="yes"?>
<Relationships xmlns="http://schemas.openxmlformats.org/package/2006/relationships"><Relationship Id="rId3" Type="http://schemas.openxmlformats.org/officeDocument/2006/relationships/hyperlink" Target="http://access.rdatoolkit.org/rdachp9-de_rda9-4817.html"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4" Type="http://schemas.openxmlformats.org/officeDocument/2006/relationships/hyperlink" Target="http://access.rdatoolkit.org/nlgpschp9_nlgps09-449.html"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access.rdatoolkit.org/rdachp9-de_rda9-4817.html" TargetMode="External"/><Relationship Id="rId2" Type="http://schemas.openxmlformats.org/officeDocument/2006/relationships/notesSlide" Target="../notesSlides/notesSlide42.xml"/><Relationship Id="rId1" Type="http://schemas.openxmlformats.org/officeDocument/2006/relationships/slideLayout" Target="../slideLayouts/slideLayout1.xml"/><Relationship Id="rId4" Type="http://schemas.openxmlformats.org/officeDocument/2006/relationships/hyperlink" Target="http://access.rdatoolkit.org/nlgpschp9_nlgps09-449.html" TargetMode="External"/></Relationships>
</file>

<file path=ppt/slides/_rels/slide54.xml.rels><?xml version="1.0" encoding="UTF-8" standalone="yes"?>
<Relationships xmlns="http://schemas.openxmlformats.org/package/2006/relationships"><Relationship Id="rId3" Type="http://schemas.openxmlformats.org/officeDocument/2006/relationships/hyperlink" Target="http://access.rdatoolkit.org/rdachp9-de_rda9-4995.html" TargetMode="External"/><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hyperlink" Target="http://access.rdatoolkit.org/nlgpschp9_nlgps09-522.html" TargetMode="External"/></Relationships>
</file>

<file path=ppt/slides/_rels/slide55.xml.rels><?xml version="1.0" encoding="UTF-8" standalone="yes"?>
<Relationships xmlns="http://schemas.openxmlformats.org/package/2006/relationships"><Relationship Id="rId3" Type="http://schemas.openxmlformats.org/officeDocument/2006/relationships/hyperlink" Target="https://wiki.dnb.de/download/attachments/90411361/EH-P-08.pdf" TargetMode="External"/><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hyperlink" Target="http://access.rdatoolkit.org/rdachp9-de_rda9-2439.html" TargetMode="External"/><Relationship Id="rId2" Type="http://schemas.openxmlformats.org/officeDocument/2006/relationships/notesSlide" Target="../notesSlides/notesSlide45.xml"/><Relationship Id="rId1" Type="http://schemas.openxmlformats.org/officeDocument/2006/relationships/slideLayout" Target="../slideLayouts/slideLayout1.xml"/><Relationship Id="rId4" Type="http://schemas.openxmlformats.org/officeDocument/2006/relationships/hyperlink" Target="http://access.rdatoolkit.org/nlgpschp9_nlgps09-217.html" TargetMode="Externa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http://access.rdatoolkit.org/rdachp9-de_rda9-2439.html" TargetMode="External"/><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hyperlink" Target="http://access.rdatoolkit.org/nlgpschp9_nlgps09-217.html"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access.rdatoolkit.org/rdachp9-de_rda9-2744.html" TargetMode="External"/><Relationship Id="rId2" Type="http://schemas.openxmlformats.org/officeDocument/2006/relationships/notesSlide" Target="../notesSlides/notesSlide48.xml"/><Relationship Id="rId1" Type="http://schemas.openxmlformats.org/officeDocument/2006/relationships/slideLayout" Target="../slideLayouts/slideLayout1.xml"/><Relationship Id="rId4" Type="http://schemas.openxmlformats.org/officeDocument/2006/relationships/hyperlink" Target="http://access.rdatoolkit.org/nlgpschp9_nlgps09-265.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s://wiki.dnb.de/download/attachments/90411361/EH-P-14.pdf" TargetMode="External"/><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hyperlink" Target="http://access.rdatoolkit.org/rdachp9-de_rda9-1208.html" TargetMode="External"/><Relationship Id="rId2" Type="http://schemas.openxmlformats.org/officeDocument/2006/relationships/notesSlide" Target="../notesSlides/notesSlide50.xml"/><Relationship Id="rId1" Type="http://schemas.openxmlformats.org/officeDocument/2006/relationships/slideLayout" Target="../slideLayouts/slideLayout1.xml"/><Relationship Id="rId5" Type="http://schemas.openxmlformats.org/officeDocument/2006/relationships/hyperlink" Target="http://access.rdatoolkit.org/rdaappa-de_rdaa-1968.html" TargetMode="External"/><Relationship Id="rId4" Type="http://schemas.openxmlformats.org/officeDocument/2006/relationships/hyperlink" Target="https://wiki.dnb.de/download/attachments/106042227/AH-004.pdf" TargetMode="External"/></Relationships>
</file>

<file path=ppt/slides/_rels/slide62.xml.rels><?xml version="1.0" encoding="UTF-8" standalone="yes"?>
<Relationships xmlns="http://schemas.openxmlformats.org/package/2006/relationships"><Relationship Id="rId3" Type="http://schemas.openxmlformats.org/officeDocument/2006/relationships/hyperlink" Target="http://access.rdatoolkit.org/rdachp9-de_rda9-1208.html" TargetMode="External"/><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hyperlink" Target="http://access.rdatoolkit.org/rdachp9-de_rda9-1208.html" TargetMode="External"/><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hyperlink" Target="https://wiki.dnb.de/display/ILTIS/Informationsseite+zur+GND" TargetMode="External"/><Relationship Id="rId7" Type="http://schemas.openxmlformats.org/officeDocument/2006/relationships/image" Target="../media/image18.pn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hyperlink" Target="mailto:rda-info@dnb.de" TargetMode="External"/><Relationship Id="rId5" Type="http://schemas.openxmlformats.org/officeDocument/2006/relationships/hyperlink" Target="https://wiki.dnb.de/display/RDAINFO/RDA-Info" TargetMode="External"/><Relationship Id="rId4" Type="http://schemas.openxmlformats.org/officeDocument/2006/relationships/hyperlink" Target="http://access.rdatoolkit.org/"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iki.dnb.de/download/attachments/90411361/EH-P-01.pdf" TargetMode="External"/><Relationship Id="rId2" Type="http://schemas.openxmlformats.org/officeDocument/2006/relationships/hyperlink" Target="http://access.rdatoolkit.org/rdachp9-de_rda9-5621.html" TargetMode="External"/><Relationship Id="rId1" Type="http://schemas.openxmlformats.org/officeDocument/2006/relationships/slideLayout" Target="../slideLayouts/slideLayout1.xml"/><Relationship Id="rId4" Type="http://schemas.openxmlformats.org/officeDocument/2006/relationships/hyperlink" Target="https://wiki.dnb.de/download/attachments/90411361/EH-P-02.pdf?"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wiki.dnb.de/download/attachments/90411361/EH-P-16.pdf"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rdachp9-de_rda9-832.html" TargetMode="External"/><Relationship Id="rId2" Type="http://schemas.openxmlformats.org/officeDocument/2006/relationships/hyperlink" Target="http://access.rdatoolkit.org/rdachp9-de_rda9-812.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36082944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544616"/>
          </a:xfrm>
        </p:spPr>
        <p:txBody>
          <a:bodyPr wrap="square"/>
          <a:lstStyle/>
          <a:p>
            <a:r>
              <a:rPr lang="de-DE" sz="2000" dirty="0">
                <a:ea typeface="Verdana" panose="020B0604030504040204" pitchFamily="34" charset="0"/>
                <a:cs typeface="Verdana" panose="020B0604030504040204" pitchFamily="34" charset="0"/>
              </a:rPr>
              <a:t>Sprache</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hlinkClick r:id="rId2"/>
              </a:rPr>
              <a:t>ERL</a:t>
            </a:r>
            <a:r>
              <a:rPr lang="de-DE" sz="2000" dirty="0">
                <a:ea typeface="Verdana" panose="020B0604030504040204" pitchFamily="34" charset="0"/>
                <a:cs typeface="Verdana" panose="020B0604030504040204" pitchFamily="34" charset="0"/>
              </a:rPr>
              <a:t> zu </a:t>
            </a:r>
            <a:r>
              <a:rPr lang="de-DE" sz="2000" b="1" dirty="0">
                <a:solidFill>
                  <a:schemeClr val="accent1">
                    <a:lumMod val="75000"/>
                  </a:schemeClr>
                </a:solidFill>
                <a:ea typeface="Verdana" panose="020B0604030504040204" pitchFamily="34" charset="0"/>
                <a:cs typeface="Verdana" panose="020B0604030504040204" pitchFamily="34" charset="0"/>
                <a:hlinkClick r:id="rId3"/>
              </a:rPr>
              <a:t>RDA </a:t>
            </a:r>
            <a:r>
              <a:rPr lang="de-DE" sz="2000" b="1" dirty="0" smtClean="0">
                <a:solidFill>
                  <a:schemeClr val="accent1">
                    <a:lumMod val="75000"/>
                  </a:schemeClr>
                </a:solidFill>
                <a:ea typeface="Verdana" panose="020B0604030504040204" pitchFamily="34" charset="0"/>
                <a:cs typeface="Verdana" panose="020B0604030504040204" pitchFamily="34" charset="0"/>
                <a:hlinkClick r:id="rId3"/>
              </a:rPr>
              <a:t>9.2.2.5.2</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der Name, der in den meisten originalsprachlichen Ressourcen vorkommt; Referenz ist ein größerer Katalog </a:t>
            </a:r>
            <a:r>
              <a:rPr lang="de-DE" sz="2000" dirty="0" smtClean="0">
                <a:ea typeface="Verdana" panose="020B0604030504040204" pitchFamily="34" charset="0"/>
                <a:cs typeface="Verdana" panose="020B0604030504040204" pitchFamily="34" charset="0"/>
              </a:rPr>
              <a:t>(z. B. </a:t>
            </a:r>
            <a:r>
              <a:rPr lang="de-DE" sz="2000" dirty="0">
                <a:ea typeface="Verdana" panose="020B0604030504040204" pitchFamily="34" charset="0"/>
                <a:cs typeface="Verdana" panose="020B0604030504040204" pitchFamily="34" charset="0"/>
              </a:rPr>
              <a:t>im Verbund)</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Nicht bevorzugte Schrift:   </a:t>
            </a:r>
            <a:r>
              <a:rPr lang="de-DE" sz="2000" b="1" dirty="0" smtClean="0">
                <a:ea typeface="Verdana" panose="020B0604030504040204" pitchFamily="34" charset="0"/>
                <a:cs typeface="Verdana" panose="020B0604030504040204" pitchFamily="34" charset="0"/>
                <a:hlinkClick r:id="rId4"/>
              </a:rPr>
              <a:t>RDA 9.2.2.5.3</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Transliteration</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Abweichende Schreibweisen:   </a:t>
            </a:r>
            <a:r>
              <a:rPr lang="de-DE" sz="2000" b="1" dirty="0" smtClean="0">
                <a:ea typeface="Verdana" panose="020B0604030504040204" pitchFamily="34" charset="0"/>
                <a:cs typeface="Verdana" panose="020B0604030504040204" pitchFamily="34" charset="0"/>
                <a:hlinkClick r:id="rId5"/>
              </a:rPr>
              <a:t>RDA 9.2.2.5.4</a:t>
            </a: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ressourcenspezifisch </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sym typeface="Wingdings" panose="05000000000000000000" pitchFamily="2" charset="2"/>
              </a:rPr>
              <a:t>Weitere Namensformen können grundsätzlich als abweichende Namen erfasst werden.</a:t>
            </a:r>
            <a:endParaRPr lang="de-DE" sz="2000"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Bevorzugter Name </a:t>
            </a:r>
            <a:r>
              <a:rPr lang="de-DE" dirty="0">
                <a:solidFill>
                  <a:prstClr val="black"/>
                </a:solidFill>
                <a:ea typeface="Verdana" panose="020B0604030504040204" pitchFamily="34" charset="0"/>
                <a:cs typeface="Verdana" panose="020B0604030504040204" pitchFamily="34" charset="0"/>
                <a:hlinkClick r:id="rId6"/>
              </a:rPr>
              <a:t>RDA 9.2.2</a:t>
            </a:r>
            <a:endParaRPr lang="de-DE" dirty="0"/>
          </a:p>
        </p:txBody>
      </p:sp>
    </p:spTree>
    <p:extLst>
      <p:ext uri="{BB962C8B-B14F-4D97-AF65-F5344CB8AC3E}">
        <p14:creationId xmlns:p14="http://schemas.microsoft.com/office/powerpoint/2010/main" val="33605516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lvl="0" indent="0">
              <a:lnSpc>
                <a:spcPct val="120000"/>
              </a:lnSpc>
              <a:buNone/>
            </a:pPr>
            <a:r>
              <a:rPr lang="de-DE" sz="2000" b="1" dirty="0" smtClean="0">
                <a:ea typeface="Verdana" panose="020B0604030504040204" pitchFamily="34" charset="0"/>
                <a:cs typeface="Verdana" panose="020B0604030504040204" pitchFamily="34" charset="0"/>
                <a:hlinkClick r:id="rId2"/>
              </a:rPr>
              <a:t>RDA </a:t>
            </a:r>
            <a:r>
              <a:rPr lang="de-DE" sz="2000" b="1" dirty="0">
                <a:ea typeface="Verdana" panose="020B0604030504040204" pitchFamily="34" charset="0"/>
                <a:cs typeface="Verdana" panose="020B0604030504040204" pitchFamily="34" charset="0"/>
                <a:hlinkClick r:id="rId2"/>
              </a:rPr>
              <a:t>9.2.2.7</a:t>
            </a:r>
            <a:r>
              <a:rPr lang="de-DE" sz="2000" b="1"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hlinkClick r:id="rId3"/>
              </a:rPr>
              <a:t>ERL zu </a:t>
            </a:r>
            <a:r>
              <a:rPr lang="de-DE" sz="2000" b="1" dirty="0">
                <a:ea typeface="Verdana" panose="020B0604030504040204" pitchFamily="34" charset="0"/>
                <a:cs typeface="Verdana" panose="020B0604030504040204" pitchFamily="34" charset="0"/>
                <a:hlinkClick r:id="rId3"/>
              </a:rPr>
              <a:t>RDA </a:t>
            </a:r>
            <a:r>
              <a:rPr lang="de-DE" sz="2000" b="1" dirty="0" smtClean="0">
                <a:ea typeface="Verdana" panose="020B0604030504040204" pitchFamily="34" charset="0"/>
                <a:cs typeface="Verdana" panose="020B0604030504040204" pitchFamily="34" charset="0"/>
                <a:hlinkClick r:id="rId3"/>
              </a:rPr>
              <a:t>9.2.2.7</a:t>
            </a:r>
            <a:endParaRPr lang="de-DE" sz="2000" b="1" dirty="0" smtClean="0">
              <a:ea typeface="Verdana" panose="020B0604030504040204" pitchFamily="34" charset="0"/>
              <a:cs typeface="Verdana" panose="020B0604030504040204" pitchFamily="34" charset="0"/>
            </a:endParaRPr>
          </a:p>
          <a:p>
            <a:pPr marL="0" lvl="0" indent="0">
              <a:lnSpc>
                <a:spcPct val="120000"/>
              </a:lnSpc>
              <a:buNone/>
            </a:pPr>
            <a:endParaRPr lang="de-DE" sz="2000"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Autorenmeldung</a:t>
            </a:r>
            <a:r>
              <a:rPr lang="de-DE" sz="2000" dirty="0">
                <a:ea typeface="Verdana" panose="020B0604030504040204" pitchFamily="34" charset="0"/>
                <a:cs typeface="Verdana" panose="020B0604030504040204" pitchFamily="34" charset="0"/>
              </a:rPr>
              <a:t> an GND-Redaktion</a:t>
            </a:r>
          </a:p>
          <a:p>
            <a:pPr marL="0" lvl="0" indent="0">
              <a:lnSpc>
                <a:spcPct val="120000"/>
              </a:lnSpc>
              <a:buNone/>
            </a:pPr>
            <a:endParaRPr lang="de-DE" sz="2000"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Änderung eines Namens </a:t>
            </a:r>
            <a:r>
              <a:rPr lang="de-DE" sz="2000" b="1" dirty="0">
                <a:ea typeface="Verdana" panose="020B0604030504040204" pitchFamily="34" charset="0"/>
                <a:cs typeface="Verdana" panose="020B0604030504040204" pitchFamily="34" charset="0"/>
              </a:rPr>
              <a:t>aus rechtlichen Gründen </a:t>
            </a:r>
            <a:r>
              <a:rPr lang="de-DE" sz="2000" dirty="0">
                <a:ea typeface="Verdana" panose="020B0604030504040204" pitchFamily="34" charset="0"/>
                <a:cs typeface="Verdana" panose="020B0604030504040204" pitchFamily="34" charset="0"/>
              </a:rPr>
              <a:t>(offizielle Namensänderung)</a:t>
            </a:r>
            <a:endParaRPr lang="de-DE" sz="2000" b="1" dirty="0">
              <a:ea typeface="Verdana" panose="020B0604030504040204" pitchFamily="34" charset="0"/>
              <a:cs typeface="Verdana" panose="020B0604030504040204" pitchFamily="34" charset="0"/>
            </a:endParaRPr>
          </a:p>
          <a:p>
            <a:pPr marL="0" lvl="0" indent="0">
              <a:lnSpc>
                <a:spcPct val="120000"/>
              </a:lnSpc>
              <a:buNone/>
            </a:pPr>
            <a:endParaRPr lang="de-DE" sz="2000" b="1" dirty="0">
              <a:ea typeface="Verdana" panose="020B0604030504040204" pitchFamily="34" charset="0"/>
              <a:cs typeface="Verdana" panose="020B0604030504040204" pitchFamily="34" charset="0"/>
            </a:endParaRPr>
          </a:p>
          <a:p>
            <a:pPr lvl="0">
              <a:lnSpc>
                <a:spcPct val="120000"/>
              </a:lnSpc>
            </a:pPr>
            <a:r>
              <a:rPr lang="de-DE" sz="2000" dirty="0">
                <a:ea typeface="Verdana" panose="020B0604030504040204" pitchFamily="34" charset="0"/>
                <a:cs typeface="Verdana" panose="020B0604030504040204" pitchFamily="34" charset="0"/>
              </a:rPr>
              <a:t>bei offensichtlichen </a:t>
            </a:r>
            <a:r>
              <a:rPr lang="de-DE" sz="2000" b="1" dirty="0">
                <a:ea typeface="Verdana" panose="020B0604030504040204" pitchFamily="34" charset="0"/>
                <a:cs typeface="Verdana" panose="020B0604030504040204" pitchFamily="34" charset="0"/>
              </a:rPr>
              <a:t>Schreib- und Zeichenfehlern </a:t>
            </a:r>
            <a:r>
              <a:rPr lang="de-DE" sz="2000" dirty="0">
                <a:ea typeface="Verdana" panose="020B0604030504040204" pitchFamily="34" charset="0"/>
                <a:cs typeface="Verdana" panose="020B0604030504040204" pitchFamily="34" charset="0"/>
              </a:rPr>
              <a:t>(fehlerhafte Erfassung zu einem früheren Zeitpunkt)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Tree>
    <p:extLst>
      <p:ext uri="{BB962C8B-B14F-4D97-AF65-F5344CB8AC3E}">
        <p14:creationId xmlns:p14="http://schemas.microsoft.com/office/powerpoint/2010/main" val="3088079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328592"/>
          </a:xfrm>
        </p:spPr>
        <p:txBody>
          <a:bodyPr wrap="square"/>
          <a:lstStyle/>
          <a:p>
            <a:pPr lvl="0"/>
            <a:r>
              <a:rPr lang="de-DE" sz="2000" dirty="0" smtClean="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lebenden deutschsprachigen Personen</a:t>
            </a:r>
            <a:r>
              <a:rPr lang="de-DE" sz="2000" dirty="0">
                <a:ea typeface="Verdana" panose="020B0604030504040204" pitchFamily="34" charset="0"/>
                <a:cs typeface="Verdana" panose="020B0604030504040204" pitchFamily="34" charset="0"/>
              </a:rPr>
              <a:t>: wenn eine bisherige abweichende Namensform in originalsprachigen Veröffentlichungen als bevorzugt verwendete Form zahlenmäßig überwiegt und in mindestens 10 aufeinanderfolgenden Ausgaben der Person verwendet wird</a:t>
            </a:r>
          </a:p>
          <a:p>
            <a:pPr marL="0" lvl="0" indent="0">
              <a:buNone/>
            </a:pPr>
            <a:endParaRPr lang="de-DE" sz="2000" dirty="0">
              <a:ea typeface="Verdana" panose="020B0604030504040204" pitchFamily="34" charset="0"/>
              <a:cs typeface="Verdana" panose="020B0604030504040204" pitchFamily="34" charset="0"/>
            </a:endParaRPr>
          </a:p>
          <a:p>
            <a:pPr lvl="0"/>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verstorbenen deutschsprachigen Personen (ab 1500)</a:t>
            </a:r>
            <a:r>
              <a:rPr lang="de-DE" sz="2000" dirty="0">
                <a:ea typeface="Verdana" panose="020B0604030504040204" pitchFamily="34" charset="0"/>
                <a:cs typeface="Verdana" panose="020B0604030504040204" pitchFamily="34" charset="0"/>
              </a:rPr>
              <a:t>: bei abweichendem Namen in zur Recherche herangezogenen </a:t>
            </a:r>
            <a:r>
              <a:rPr lang="de-DE" sz="2000" dirty="0" smtClean="0">
                <a:ea typeface="Verdana" panose="020B0604030504040204" pitchFamily="34" charset="0"/>
                <a:cs typeface="Verdana" panose="020B0604030504040204" pitchFamily="34" charset="0"/>
              </a:rPr>
              <a:t>Nachschlagewerken</a:t>
            </a:r>
            <a:endParaRPr lang="de-DE" sz="2000" dirty="0">
              <a:ea typeface="Verdana" panose="020B0604030504040204" pitchFamily="34" charset="0"/>
              <a:cs typeface="Verdana" panose="020B0604030504040204" pitchFamily="34" charset="0"/>
            </a:endParaRPr>
          </a:p>
        </p:txBody>
      </p:sp>
      <p:sp>
        <p:nvSpPr>
          <p:cNvPr id="5"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12</a:t>
            </a:fld>
            <a:endParaRPr lang="de-DE" dirty="0">
              <a:ea typeface="Verdana" panose="020B0604030504040204" pitchFamily="34" charset="0"/>
              <a:cs typeface="Verdana" panose="020B0604030504040204" pitchFamily="34" charset="0"/>
            </a:endParaRPr>
          </a:p>
        </p:txBody>
      </p:sp>
      <p:sp>
        <p:nvSpPr>
          <p:cNvPr id="7"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0" name="Titel 9"/>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Tree>
    <p:extLst>
      <p:ext uri="{BB962C8B-B14F-4D97-AF65-F5344CB8AC3E}">
        <p14:creationId xmlns:p14="http://schemas.microsoft.com/office/powerpoint/2010/main" val="36616837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328592"/>
          </a:xfrm>
        </p:spPr>
        <p:txBody>
          <a:bodyPr wrap="square"/>
          <a:lstStyle/>
          <a:p>
            <a:pPr lvl="0"/>
            <a:r>
              <a:rPr lang="de-DE" sz="2000" dirty="0">
                <a:solidFill>
                  <a:prstClr val="black"/>
                </a:solidFill>
                <a:ea typeface="Verdana" panose="020B0604030504040204" pitchFamily="34" charset="0"/>
                <a:cs typeface="Verdana" panose="020B0604030504040204" pitchFamily="34" charset="0"/>
              </a:rPr>
              <a:t>bei </a:t>
            </a:r>
            <a:r>
              <a:rPr lang="de-DE" sz="2000" b="1" dirty="0">
                <a:solidFill>
                  <a:prstClr val="black"/>
                </a:solidFill>
                <a:ea typeface="Verdana" panose="020B0604030504040204" pitchFamily="34" charset="0"/>
                <a:cs typeface="Verdana" panose="020B0604030504040204" pitchFamily="34" charset="0"/>
              </a:rPr>
              <a:t>lebenden und verstorbenen Personen aus Staaten mit anderen Sprachen in lateinischer Schrift (ab 1500)</a:t>
            </a:r>
            <a:r>
              <a:rPr lang="de-DE" sz="2000" dirty="0">
                <a:solidFill>
                  <a:prstClr val="black"/>
                </a:solidFill>
                <a:ea typeface="Verdana" panose="020B0604030504040204" pitchFamily="34" charset="0"/>
                <a:cs typeface="Verdana" panose="020B0604030504040204" pitchFamily="34" charset="0"/>
              </a:rPr>
              <a:t>: wenn in LC </a:t>
            </a:r>
            <a:r>
              <a:rPr lang="de-DE" sz="2000" dirty="0" err="1">
                <a:solidFill>
                  <a:prstClr val="black"/>
                </a:solidFill>
                <a:ea typeface="Verdana" panose="020B0604030504040204" pitchFamily="34" charset="0"/>
                <a:cs typeface="Verdana" panose="020B0604030504040204" pitchFamily="34" charset="0"/>
              </a:rPr>
              <a:t>Authorities</a:t>
            </a:r>
            <a:r>
              <a:rPr lang="de-DE" sz="2000" dirty="0">
                <a:solidFill>
                  <a:prstClr val="black"/>
                </a:solidFill>
                <a:ea typeface="Verdana" panose="020B0604030504040204" pitchFamily="34" charset="0"/>
                <a:cs typeface="Verdana" panose="020B0604030504040204" pitchFamily="34" charset="0"/>
              </a:rPr>
              <a:t> ein anderer Name als bevorzugter Name ermittelt wird</a:t>
            </a:r>
          </a:p>
          <a:p>
            <a:pPr marL="0" lvl="0" indent="0">
              <a:buNone/>
            </a:pPr>
            <a:endParaRPr lang="de-DE" sz="2000" dirty="0">
              <a:solidFill>
                <a:prstClr val="black"/>
              </a:solidFill>
              <a:ea typeface="Verdana" panose="020B0604030504040204" pitchFamily="34" charset="0"/>
              <a:cs typeface="Verdana" panose="020B0604030504040204" pitchFamily="34" charset="0"/>
            </a:endParaRPr>
          </a:p>
          <a:p>
            <a:pPr lvl="0"/>
            <a:r>
              <a:rPr lang="de-DE" sz="2000" dirty="0">
                <a:solidFill>
                  <a:prstClr val="black"/>
                </a:solidFill>
                <a:ea typeface="Verdana" panose="020B0604030504040204" pitchFamily="34" charset="0"/>
                <a:cs typeface="Verdana" panose="020B0604030504040204" pitchFamily="34" charset="0"/>
              </a:rPr>
              <a:t>bei </a:t>
            </a:r>
            <a:r>
              <a:rPr lang="de-DE" sz="2000" b="1" dirty="0">
                <a:solidFill>
                  <a:prstClr val="black"/>
                </a:solidFill>
                <a:ea typeface="Verdana" panose="020B0604030504040204" pitchFamily="34" charset="0"/>
                <a:cs typeface="Verdana" panose="020B0604030504040204" pitchFamily="34" charset="0"/>
              </a:rPr>
              <a:t>lebenden und verstorbenen Personen aus Staaten mit Sprachen mit zu transliterierenden Schriften (ab 1500)</a:t>
            </a:r>
            <a:r>
              <a:rPr lang="de-DE" sz="2000" dirty="0">
                <a:solidFill>
                  <a:prstClr val="black"/>
                </a:solidFill>
                <a:ea typeface="Verdana" panose="020B0604030504040204" pitchFamily="34" charset="0"/>
                <a:cs typeface="Verdana" panose="020B0604030504040204" pitchFamily="34" charset="0"/>
              </a:rPr>
              <a:t>: wenn die zuständige Sprachredaktion einen anderen regelgerechten Namen festlegt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Änderung des bevorzugten Namens</a:t>
            </a:r>
            <a:endParaRPr lang="de-DE" dirty="0"/>
          </a:p>
        </p:txBody>
      </p:sp>
    </p:spTree>
    <p:extLst>
      <p:ext uri="{BB962C8B-B14F-4D97-AF65-F5344CB8AC3E}">
        <p14:creationId xmlns:p14="http://schemas.microsoft.com/office/powerpoint/2010/main" val="42518790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00600"/>
          </a:xfrm>
        </p:spPr>
        <p:txBody>
          <a:bodyPr wrap="square"/>
          <a:lstStyle/>
          <a:p>
            <a:pPr marL="0" lvl="0" indent="0">
              <a:buNone/>
            </a:pPr>
            <a:r>
              <a:rPr lang="de-DE" sz="2000" b="1" dirty="0" smtClean="0">
                <a:ea typeface="Verdana" panose="020B0604030504040204" pitchFamily="34" charset="0"/>
                <a:cs typeface="Verdana" panose="020B0604030504040204" pitchFamily="34" charset="0"/>
                <a:hlinkClick r:id="rId2"/>
              </a:rPr>
              <a:t>RDA </a:t>
            </a:r>
            <a:r>
              <a:rPr lang="de-DE" sz="2000" b="1" dirty="0">
                <a:ea typeface="Verdana" panose="020B0604030504040204" pitchFamily="34" charset="0"/>
                <a:cs typeface="Verdana" panose="020B0604030504040204" pitchFamily="34" charset="0"/>
                <a:hlinkClick r:id="rId2"/>
              </a:rPr>
              <a:t>9.2.2.5.2</a:t>
            </a:r>
            <a:endParaRPr lang="de-DE" sz="2000" b="1" dirty="0">
              <a:ea typeface="Verdana" panose="020B0604030504040204" pitchFamily="34" charset="0"/>
              <a:cs typeface="Verdana" panose="020B0604030504040204" pitchFamily="34" charset="0"/>
            </a:endParaRPr>
          </a:p>
          <a:p>
            <a:pPr marL="0" lvl="0" indent="0">
              <a:buNone/>
            </a:pPr>
            <a:endParaRPr lang="de-DE" sz="2000" dirty="0">
              <a:ea typeface="Verdana" panose="020B0604030504040204" pitchFamily="34" charset="0"/>
              <a:cs typeface="Verdana" panose="020B0604030504040204" pitchFamily="34" charset="0"/>
            </a:endParaRPr>
          </a:p>
          <a:p>
            <a:pPr marL="0" lvl="0" indent="0">
              <a:buNone/>
            </a:pPr>
            <a:r>
              <a:rPr lang="de-DE" sz="2000" dirty="0">
                <a:ea typeface="Verdana" panose="020B0604030504040204" pitchFamily="34" charset="0"/>
                <a:cs typeface="Verdana" panose="020B0604030504040204" pitchFamily="34" charset="0"/>
              </a:rPr>
              <a:t>Gehen Sie vom Jahr </a:t>
            </a:r>
            <a:r>
              <a:rPr lang="de-DE" sz="2000" b="1" dirty="0">
                <a:ea typeface="Verdana" panose="020B0604030504040204" pitchFamily="34" charset="0"/>
                <a:cs typeface="Verdana" panose="020B0604030504040204" pitchFamily="34" charset="0"/>
              </a:rPr>
              <a:t>1500 als Ende des Mittelalters </a:t>
            </a:r>
            <a:r>
              <a:rPr lang="de-DE" sz="2000" dirty="0">
                <a:ea typeface="Verdana" panose="020B0604030504040204" pitchFamily="34" charset="0"/>
                <a:cs typeface="Verdana" panose="020B0604030504040204" pitchFamily="34" charset="0"/>
              </a:rPr>
              <a:t>aus. </a:t>
            </a:r>
          </a:p>
          <a:p>
            <a:pPr marL="0" lvl="0" indent="0">
              <a:buNone/>
            </a:pPr>
            <a:endParaRPr lang="de-DE" sz="2000" dirty="0">
              <a:ea typeface="Verdana" panose="020B0604030504040204" pitchFamily="34" charset="0"/>
              <a:cs typeface="Verdana" panose="020B0604030504040204" pitchFamily="34" charset="0"/>
            </a:endParaRPr>
          </a:p>
          <a:p>
            <a:pPr marL="0" lvl="0" indent="0">
              <a:buNone/>
            </a:pPr>
            <a:r>
              <a:rPr lang="de-DE" sz="2000" dirty="0">
                <a:ea typeface="Verdana" panose="020B0604030504040204" pitchFamily="34" charset="0"/>
                <a:cs typeface="Verdana" panose="020B0604030504040204" pitchFamily="34" charset="0"/>
              </a:rPr>
              <a:t>Die Zahl 1500 ist nicht absolut zu sehen, sondern ein Richtwert dafür, wann ein Name als Familienname in Gebrauch kam. Für die Entscheidung über die Bildung des bevorzugten Namens ist zu berücksichtigen, ob die Wirkungszeit vor bzw. nach 1500 liegt.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14</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Zeitliche Einordnung</a:t>
            </a:r>
            <a:endParaRPr lang="de-DE" dirty="0"/>
          </a:p>
        </p:txBody>
      </p:sp>
    </p:spTree>
    <p:extLst>
      <p:ext uri="{BB962C8B-B14F-4D97-AF65-F5344CB8AC3E}">
        <p14:creationId xmlns:p14="http://schemas.microsoft.com/office/powerpoint/2010/main" val="37186800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Sonderformen moderner Namen</a:t>
            </a:r>
            <a:endPar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15</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86108706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00600"/>
          </a:xfrm>
        </p:spPr>
        <p:txBody>
          <a:bodyPr wrap="square"/>
          <a:lstStyle/>
          <a:p>
            <a:pPr>
              <a:spcBef>
                <a:spcPts val="1800"/>
              </a:spcBef>
              <a:buNone/>
            </a:pPr>
            <a:r>
              <a:rPr lang="de-DE" sz="2000" b="1" dirty="0" smtClean="0">
                <a:ea typeface="Verdana" panose="020B0604030504040204" pitchFamily="34" charset="0"/>
                <a:cs typeface="Verdana" panose="020B0604030504040204" pitchFamily="34" charset="0"/>
                <a:hlinkClick r:id="rId2"/>
              </a:rPr>
              <a:t>RDA </a:t>
            </a:r>
            <a:r>
              <a:rPr lang="de-DE" sz="2000" b="1" dirty="0">
                <a:ea typeface="Verdana" panose="020B0604030504040204" pitchFamily="34" charset="0"/>
                <a:cs typeface="Verdana" panose="020B0604030504040204" pitchFamily="34" charset="0"/>
                <a:hlinkClick r:id="rId2"/>
              </a:rPr>
              <a:t>9.2.2.11.1</a:t>
            </a:r>
            <a:r>
              <a:rPr lang="de-DE" sz="2000" b="1"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und </a:t>
            </a:r>
            <a:r>
              <a:rPr lang="de-DE" sz="2000" dirty="0">
                <a:ea typeface="Verdana" panose="020B0604030504040204" pitchFamily="34" charset="0"/>
                <a:cs typeface="Verdana" panose="020B0604030504040204" pitchFamily="34" charset="0"/>
                <a:hlinkClick r:id="rId3"/>
              </a:rPr>
              <a:t>ERL</a:t>
            </a:r>
            <a:r>
              <a:rPr lang="de-DE" sz="2000" dirty="0">
                <a:ea typeface="Verdana" panose="020B0604030504040204" pitchFamily="34" charset="0"/>
                <a:cs typeface="Verdana" panose="020B0604030504040204" pitchFamily="34" charset="0"/>
              </a:rPr>
              <a:t> dazu, sowie </a:t>
            </a:r>
            <a:r>
              <a:rPr lang="de-DE" sz="2000" b="1" dirty="0">
                <a:ea typeface="Verdana" panose="020B0604030504040204" pitchFamily="34" charset="0"/>
                <a:cs typeface="Verdana" panose="020B0604030504040204" pitchFamily="34" charset="0"/>
                <a:hlinkClick r:id="rId4"/>
              </a:rPr>
              <a:t>RDA F.11</a:t>
            </a:r>
            <a:endParaRPr lang="de-DE" sz="2000" b="1" dirty="0">
              <a:ea typeface="Verdana" panose="020B0604030504040204" pitchFamily="34" charset="0"/>
              <a:cs typeface="Verdana" panose="020B0604030504040204" pitchFamily="34" charset="0"/>
            </a:endParaRPr>
          </a:p>
          <a:p>
            <a:pPr marL="0" indent="0">
              <a:spcBef>
                <a:spcPts val="1800"/>
              </a:spcBef>
              <a:buNone/>
            </a:pPr>
            <a:r>
              <a:rPr lang="de-DE" sz="2000" dirty="0">
                <a:ea typeface="Verdana" panose="020B0604030504040204" pitchFamily="34" charset="0"/>
                <a:cs typeface="Verdana" panose="020B0604030504040204" pitchFamily="34" charset="0"/>
              </a:rPr>
              <a:t>Zur Bestimmung des ersten Ordnungselements werden alphabetische Listen in der Sprache der Person oder in der Sprache ihres Wohnortes oder Wirkungsortes herangezogen </a:t>
            </a:r>
          </a:p>
          <a:p>
            <a:pPr>
              <a:spcBef>
                <a:spcPts val="1800"/>
              </a:spcBef>
              <a:buNone/>
            </a:pPr>
            <a:r>
              <a:rPr lang="de-DE" sz="2000" dirty="0">
                <a:ea typeface="Verdana" panose="020B0604030504040204" pitchFamily="34" charset="0"/>
                <a:cs typeface="Verdana" panose="020B0604030504040204" pitchFamily="34" charset="0"/>
              </a:rPr>
              <a:t>Einzelne Sprachen sind geregelt im Anhang </a:t>
            </a:r>
            <a:r>
              <a:rPr lang="de-DE" sz="2000" b="1" dirty="0">
                <a:ea typeface="Verdana" panose="020B0604030504040204" pitchFamily="34" charset="0"/>
                <a:cs typeface="Verdana" panose="020B0604030504040204" pitchFamily="34" charset="0"/>
                <a:hlinkClick r:id="rId4"/>
              </a:rPr>
              <a:t>RDA F.11</a:t>
            </a:r>
            <a:endParaRPr lang="de-DE" sz="2000" b="1"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16</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Artikel, Präfixe und Präpositionen</a:t>
            </a:r>
            <a:endParaRPr lang="de-DE" dirty="0"/>
          </a:p>
        </p:txBody>
      </p:sp>
    </p:spTree>
    <p:extLst>
      <p:ext uri="{BB962C8B-B14F-4D97-AF65-F5344CB8AC3E}">
        <p14:creationId xmlns:p14="http://schemas.microsoft.com/office/powerpoint/2010/main" val="41130702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79383" cy="5328592"/>
          </a:xfrm>
        </p:spPr>
        <p:txBody>
          <a:bodyPr>
            <a:noAutofit/>
          </a:bodyPr>
          <a:lstStyle/>
          <a:p>
            <a:pPr lvl="0">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Hat die Person Werke in mehreren Sprachen publiziert, werden für den normierten Sucheinstieg die Regelungen für diejenige Sprache herangezogen, in der die Person die meisten ihrer Werke veröffentlichte.</a:t>
            </a:r>
          </a:p>
          <a:p>
            <a:pPr>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Kann hier keine klare Entscheidung getroffen werden, ist folgende Bearbeitungsreihenfolge zu beachten:</a:t>
            </a:r>
            <a:br>
              <a:rPr lang="de-DE" sz="2000" dirty="0" smtClean="0">
                <a:latin typeface="Verdana" panose="020B0604030504040204" pitchFamily="34" charset="0"/>
                <a:ea typeface="Verdana" panose="020B0604030504040204" pitchFamily="34" charset="0"/>
                <a:cs typeface="Verdana" panose="020B0604030504040204" pitchFamily="34" charset="0"/>
              </a:rPr>
            </a:b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893763" lvl="1" indent="-436563">
              <a:spcBef>
                <a:spcPts val="0"/>
              </a:spcBef>
              <a:buFont typeface="+mj-lt"/>
              <a:buAutoNum type="arabicPeriod"/>
            </a:pPr>
            <a:r>
              <a:rPr lang="de-DE" sz="2000" dirty="0" smtClean="0">
                <a:latin typeface="Verdana" panose="020B0604030504040204" pitchFamily="34" charset="0"/>
                <a:ea typeface="Verdana" panose="020B0604030504040204" pitchFamily="34" charset="0"/>
                <a:cs typeface="Verdana" panose="020B0604030504040204" pitchFamily="34" charset="0"/>
              </a:rPr>
              <a:t>falls die Person in Deutsch veröffentlicht hat, wird der normierte Sucheinstieg nach den deutschen Namensregeln erfasst,</a:t>
            </a:r>
          </a:p>
          <a:p>
            <a:pPr marL="893763" lvl="1" indent="-436563">
              <a:spcBef>
                <a:spcPts val="0"/>
              </a:spcBef>
              <a:buFont typeface="+mj-lt"/>
              <a:buAutoNum type="arabicPeriod"/>
            </a:pPr>
            <a:r>
              <a:rPr lang="de-DE" sz="2000" dirty="0" smtClean="0">
                <a:latin typeface="Verdana" panose="020B0604030504040204" pitchFamily="34" charset="0"/>
                <a:ea typeface="Verdana" panose="020B0604030504040204" pitchFamily="34" charset="0"/>
                <a:cs typeface="Verdana" panose="020B0604030504040204" pitchFamily="34" charset="0"/>
              </a:rPr>
              <a:t>ansonsten sind die Regelungen für das Land heranzuziehen, in dem die Person zur Zeit lebt oder arbeitet.</a:t>
            </a:r>
          </a:p>
          <a:p>
            <a:pPr marL="893763" lvl="1" indent="-436563">
              <a:spcBef>
                <a:spcPts val="0"/>
              </a:spcBef>
              <a:buFont typeface="+mj-lt"/>
              <a:buAutoNum type="arabicPeriod"/>
            </a:pPr>
            <a:r>
              <a:rPr lang="de-DE" sz="2000" dirty="0" smtClean="0">
                <a:latin typeface="Verdana" panose="020B0604030504040204" pitchFamily="34" charset="0"/>
                <a:ea typeface="Verdana" panose="020B0604030504040204" pitchFamily="34" charset="0"/>
                <a:cs typeface="Verdana" panose="020B0604030504040204" pitchFamily="34" charset="0"/>
              </a:rPr>
              <a:t>Wenn das nicht weiterführt, dann die Regeln für die Sprache des Namens anwenden. </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17</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Artikel, Präfixe und Präpositionen</a:t>
            </a:r>
            <a:endParaRPr lang="de-DE" dirty="0"/>
          </a:p>
        </p:txBody>
      </p:sp>
    </p:spTree>
    <p:extLst>
      <p:ext uri="{BB962C8B-B14F-4D97-AF65-F5344CB8AC3E}">
        <p14:creationId xmlns:p14="http://schemas.microsoft.com/office/powerpoint/2010/main" val="27104886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07375" cy="5400600"/>
          </a:xfrm>
        </p:spPr>
        <p:txBody>
          <a:bodyPr>
            <a:noAutofit/>
          </a:bodyPr>
          <a:lstStyle/>
          <a:p>
            <a:pPr marL="0" indent="0">
              <a:spcBef>
                <a:spcPts val="0"/>
              </a:spcBef>
              <a:buNone/>
            </a:pPr>
            <a:r>
              <a:rPr lang="de-DE" sz="2000" dirty="0">
                <a:latin typeface="Verdana" panose="020B0604030504040204" pitchFamily="34" charset="0"/>
                <a:ea typeface="Verdana" panose="020B0604030504040204" pitchFamily="34" charset="0"/>
                <a:cs typeface="Verdana" panose="020B0604030504040204" pitchFamily="34" charset="0"/>
              </a:rPr>
              <a:t>Für </a:t>
            </a:r>
            <a:r>
              <a:rPr lang="de-DE" sz="2000" dirty="0" smtClean="0">
                <a:latin typeface="Verdana" panose="020B0604030504040204" pitchFamily="34" charset="0"/>
                <a:ea typeface="Verdana" panose="020B0604030504040204" pitchFamily="34" charset="0"/>
                <a:cs typeface="Verdana" panose="020B0604030504040204" pitchFamily="34" charset="0"/>
              </a:rPr>
              <a:t>ALLE deutschen </a:t>
            </a:r>
            <a:r>
              <a:rPr lang="de-DE" sz="2000" dirty="0">
                <a:latin typeface="Verdana" panose="020B0604030504040204" pitchFamily="34" charset="0"/>
                <a:ea typeface="Verdana" panose="020B0604030504040204" pitchFamily="34" charset="0"/>
                <a:cs typeface="Verdana" panose="020B0604030504040204" pitchFamily="34" charset="0"/>
              </a:rPr>
              <a:t>oder in einem deutschsprachigen Land </a:t>
            </a:r>
            <a:r>
              <a:rPr lang="de-DE" sz="2000" dirty="0" smtClean="0">
                <a:latin typeface="Verdana" panose="020B0604030504040204" pitchFamily="34" charset="0"/>
                <a:ea typeface="Verdana" panose="020B0604030504040204" pitchFamily="34" charset="0"/>
                <a:cs typeface="Verdana" panose="020B0604030504040204" pitchFamily="34" charset="0"/>
              </a:rPr>
              <a:t>lebenden </a:t>
            </a:r>
            <a:r>
              <a:rPr lang="de-DE" sz="2000" dirty="0">
                <a:latin typeface="Verdana" panose="020B0604030504040204" pitchFamily="34" charset="0"/>
                <a:ea typeface="Verdana" panose="020B0604030504040204" pitchFamily="34" charset="0"/>
                <a:cs typeface="Verdana" panose="020B0604030504040204" pitchFamily="34" charset="0"/>
              </a:rPr>
              <a:t>Personen gilt </a:t>
            </a:r>
            <a:r>
              <a:rPr lang="de-DE" sz="2000" dirty="0" smtClean="0">
                <a:latin typeface="Verdana" panose="020B0604030504040204" pitchFamily="34" charset="0"/>
                <a:ea typeface="Verdana" panose="020B0604030504040204" pitchFamily="34" charset="0"/>
                <a:cs typeface="Verdana" panose="020B0604030504040204" pitchFamily="34" charset="0"/>
              </a:rPr>
              <a:t>folgende Regelung (die </a:t>
            </a:r>
            <a:r>
              <a:rPr lang="de-DE" sz="2000" dirty="0">
                <a:latin typeface="Verdana" panose="020B0604030504040204" pitchFamily="34" charset="0"/>
                <a:ea typeface="Verdana" panose="020B0604030504040204" pitchFamily="34" charset="0"/>
                <a:cs typeface="Verdana" panose="020B0604030504040204" pitchFamily="34" charset="0"/>
              </a:rPr>
              <a:t>für die aus dem niederländischen stammenden Namen von RDA </a:t>
            </a:r>
            <a:r>
              <a:rPr lang="de-DE" sz="2000" dirty="0" smtClean="0">
                <a:latin typeface="Verdana" panose="020B0604030504040204" pitchFamily="34" charset="0"/>
                <a:ea typeface="Verdana" panose="020B0604030504040204" pitchFamily="34" charset="0"/>
                <a:cs typeface="Verdana" panose="020B0604030504040204" pitchFamily="34" charset="0"/>
              </a:rPr>
              <a:t>abweicht) </a:t>
            </a:r>
          </a:p>
          <a:p>
            <a:pPr marL="0" indent="0">
              <a:spcBef>
                <a:spcPts val="0"/>
              </a:spcBef>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buFont typeface="+mj-lt"/>
              <a:buAutoNum type="arabicPeriod"/>
            </a:pPr>
            <a:r>
              <a:rPr lang="de-DE" sz="2000" dirty="0" smtClean="0">
                <a:latin typeface="Verdana" panose="020B0604030504040204" pitchFamily="34" charset="0"/>
                <a:ea typeface="Verdana" panose="020B0604030504040204" pitchFamily="34" charset="0"/>
                <a:cs typeface="Verdana" panose="020B0604030504040204" pitchFamily="34" charset="0"/>
              </a:rPr>
              <a:t>Wenn </a:t>
            </a:r>
            <a:r>
              <a:rPr lang="de-DE" sz="2000" dirty="0">
                <a:latin typeface="Verdana" panose="020B0604030504040204" pitchFamily="34" charset="0"/>
                <a:ea typeface="Verdana" panose="020B0604030504040204" pitchFamily="34" charset="0"/>
                <a:cs typeface="Verdana" panose="020B0604030504040204" pitchFamily="34" charset="0"/>
              </a:rPr>
              <a:t>der </a:t>
            </a:r>
            <a:r>
              <a:rPr lang="de-DE" sz="2000" b="1" dirty="0">
                <a:latin typeface="Verdana" panose="020B0604030504040204" pitchFamily="34" charset="0"/>
                <a:ea typeface="Verdana" panose="020B0604030504040204" pitchFamily="34" charset="0"/>
                <a:cs typeface="Verdana" panose="020B0604030504040204" pitchFamily="34" charset="0"/>
              </a:rPr>
              <a:t>Name deutsch</a:t>
            </a:r>
            <a:r>
              <a:rPr lang="de-DE" sz="2000" dirty="0">
                <a:latin typeface="Verdana" panose="020B0604030504040204" pitchFamily="34" charset="0"/>
                <a:ea typeface="Verdana" panose="020B0604030504040204" pitchFamily="34" charset="0"/>
                <a:cs typeface="Verdana" panose="020B0604030504040204" pitchFamily="34" charset="0"/>
              </a:rPr>
              <a:t> ist und das </a:t>
            </a:r>
            <a:r>
              <a:rPr lang="de-DE" sz="2000" b="1" dirty="0">
                <a:latin typeface="Verdana" panose="020B0604030504040204" pitchFamily="34" charset="0"/>
                <a:ea typeface="Verdana" panose="020B0604030504040204" pitchFamily="34" charset="0"/>
                <a:cs typeface="Verdana" panose="020B0604030504040204" pitchFamily="34" charset="0"/>
              </a:rPr>
              <a:t>Präfix aus einem Artikel oder einer Verschmelzung eines Artikels mit einer Präposition</a:t>
            </a:r>
            <a:r>
              <a:rPr lang="de-DE" sz="2000" dirty="0">
                <a:latin typeface="Verdana" panose="020B0604030504040204" pitchFamily="34" charset="0"/>
                <a:ea typeface="Verdana" panose="020B0604030504040204" pitchFamily="34" charset="0"/>
                <a:cs typeface="Verdana" panose="020B0604030504040204" pitchFamily="34" charset="0"/>
              </a:rPr>
              <a:t> besteht, erfassen Sie das Präfix als erstes Element.</a:t>
            </a:r>
          </a:p>
          <a:p>
            <a:pPr lvl="0">
              <a:spcBef>
                <a:spcPts val="0"/>
              </a:spcBef>
              <a:buFont typeface="+mj-lt"/>
              <a:buAutoNum type="arabicPeriod"/>
            </a:pPr>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b="1" dirty="0" smtClean="0">
                <a:latin typeface="Verdana" panose="020B0604030504040204" pitchFamily="34" charset="0"/>
                <a:ea typeface="Verdana" panose="020B0604030504040204" pitchFamily="34" charset="0"/>
                <a:cs typeface="Verdana" panose="020B0604030504040204" pitchFamily="34" charset="0"/>
              </a:rPr>
              <a:t>sonstige Präfixe in deutschen Namen </a:t>
            </a:r>
            <a:r>
              <a:rPr lang="de-DE" sz="2000" dirty="0">
                <a:latin typeface="Verdana" panose="020B0604030504040204" pitchFamily="34" charset="0"/>
                <a:ea typeface="Verdana" panose="020B0604030504040204" pitchFamily="34" charset="0"/>
                <a:cs typeface="Verdana" panose="020B0604030504040204" pitchFamily="34" charset="0"/>
              </a:rPr>
              <a:t>erfassen Sie den Teil des Namens hinter dem Präfix als erstes Element.</a:t>
            </a:r>
          </a:p>
          <a:p>
            <a:pPr lvl="0">
              <a:spcBef>
                <a:spcPts val="0"/>
              </a:spcBef>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Für </a:t>
            </a:r>
            <a:r>
              <a:rPr lang="de-DE" sz="2000" b="1" dirty="0" smtClean="0">
                <a:latin typeface="Verdana" panose="020B0604030504040204" pitchFamily="34" charset="0"/>
                <a:ea typeface="Verdana" panose="020B0604030504040204" pitchFamily="34" charset="0"/>
                <a:cs typeface="Verdana" panose="020B0604030504040204" pitchFamily="34" charset="0"/>
              </a:rPr>
              <a:t>Namen mit Präfixen, </a:t>
            </a:r>
            <a:r>
              <a:rPr lang="de-DE" sz="2000" b="1" dirty="0">
                <a:latin typeface="Verdana" panose="020B0604030504040204" pitchFamily="34" charset="0"/>
                <a:ea typeface="Verdana" panose="020B0604030504040204" pitchFamily="34" charset="0"/>
                <a:cs typeface="Verdana" panose="020B0604030504040204" pitchFamily="34" charset="0"/>
              </a:rPr>
              <a:t>die nicht deutsch</a:t>
            </a:r>
            <a:r>
              <a:rPr lang="de-DE" sz="2000" dirty="0">
                <a:latin typeface="Verdana" panose="020B0604030504040204" pitchFamily="34" charset="0"/>
                <a:ea typeface="Verdana" panose="020B0604030504040204" pitchFamily="34" charset="0"/>
                <a:cs typeface="Verdana" panose="020B0604030504040204" pitchFamily="34" charset="0"/>
              </a:rPr>
              <a:t> sind, folgen Sie den Bestimmungen für die Sprache des </a:t>
            </a:r>
            <a:r>
              <a:rPr lang="de-DE" sz="2000" dirty="0" smtClean="0">
                <a:latin typeface="Verdana" panose="020B0604030504040204" pitchFamily="34" charset="0"/>
                <a:ea typeface="Verdana" panose="020B0604030504040204" pitchFamily="34" charset="0"/>
                <a:cs typeface="Verdana" panose="020B0604030504040204" pitchFamily="34" charset="0"/>
              </a:rPr>
              <a:t>Namens.</a:t>
            </a:r>
          </a:p>
          <a:p>
            <a:pPr lvl="0">
              <a:spcBef>
                <a:spcPts val="0"/>
              </a:spcBef>
              <a:buFont typeface="+mj-lt"/>
              <a:buAutoNum type="arabicPeriod"/>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lvl="0" indent="0">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hlinkClick r:id="rId3"/>
              </a:rPr>
              <a:t>Erfassungshilfe EH-P-05</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lvl="1">
              <a:spcBef>
                <a:spcPts val="180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18</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Artikel, Präfixe und Präpositionen</a:t>
            </a:r>
            <a:endParaRPr lang="de-DE" dirty="0"/>
          </a:p>
        </p:txBody>
      </p:sp>
    </p:spTree>
    <p:extLst>
      <p:ext uri="{BB962C8B-B14F-4D97-AF65-F5344CB8AC3E}">
        <p14:creationId xmlns:p14="http://schemas.microsoft.com/office/powerpoint/2010/main" val="6654022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96944" cy="5472608"/>
          </a:xfrm>
        </p:spPr>
        <p:txBody>
          <a:bodyPr>
            <a:noAutofit/>
          </a:bodyPr>
          <a:lstStyle/>
          <a:p>
            <a:pPr marL="0" indent="0">
              <a:spcBef>
                <a:spcPts val="180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Beispiele zu den auf der vorangegangenen Folie genannten Fällen:</a:t>
            </a:r>
          </a:p>
          <a:p>
            <a:pPr>
              <a:spcBef>
                <a:spcPts val="600"/>
              </a:spcBef>
              <a:buAutoNum type="arabicPeriod"/>
            </a:pPr>
            <a:r>
              <a:rPr lang="de-DE" sz="1800" b="1" dirty="0" smtClean="0">
                <a:latin typeface="Verdana" panose="020B0604030504040204" pitchFamily="34" charset="0"/>
                <a:ea typeface="Verdana" panose="020B0604030504040204" pitchFamily="34" charset="0"/>
                <a:cs typeface="Verdana" panose="020B0604030504040204" pitchFamily="34" charset="0"/>
              </a:rPr>
              <a:t>Zur Mühlen, Heinrich von</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smtClean="0">
                <a:latin typeface="Verdana" panose="020B0604030504040204" pitchFamily="34" charset="0"/>
                <a:ea typeface="Verdana" panose="020B0604030504040204" pitchFamily="34" charset="0"/>
                <a:cs typeface="Verdana" panose="020B0604030504040204" pitchFamily="34" charset="0"/>
              </a:rPr>
              <a:t>Vom Berg, Friedrich</a:t>
            </a:r>
          </a:p>
          <a:p>
            <a:pPr>
              <a:spcBef>
                <a:spcPts val="600"/>
              </a:spcBef>
              <a:spcAft>
                <a:spcPts val="600"/>
              </a:spcAft>
              <a:buAutoNum type="arabicPeriod"/>
            </a:pPr>
            <a:r>
              <a:rPr lang="de-DE" sz="1800" b="1" dirty="0" smtClean="0">
                <a:latin typeface="Verdana" panose="020B0604030504040204" pitchFamily="34" charset="0"/>
                <a:ea typeface="Verdana" panose="020B0604030504040204" pitchFamily="34" charset="0"/>
                <a:cs typeface="Verdana" panose="020B0604030504040204" pitchFamily="34" charset="0"/>
              </a:rPr>
              <a:t>Kleist, Heinrich von</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smtClean="0">
                <a:latin typeface="Verdana" panose="020B0604030504040204" pitchFamily="34" charset="0"/>
                <a:ea typeface="Verdana" panose="020B0604030504040204" pitchFamily="34" charset="0"/>
                <a:cs typeface="Verdana" panose="020B0604030504040204" pitchFamily="34" charset="0"/>
              </a:rPr>
              <a:t>Maur, Brigitte auf der</a:t>
            </a:r>
          </a:p>
          <a:p>
            <a:pPr>
              <a:spcBef>
                <a:spcPts val="0"/>
              </a:spcBef>
              <a:buAutoNum type="arabicPeriod"/>
            </a:pPr>
            <a:r>
              <a:rPr lang="de-DE" sz="1800" b="1" dirty="0" smtClean="0">
                <a:latin typeface="Verdana" panose="020B0604030504040204" pitchFamily="34" charset="0"/>
                <a:ea typeface="Verdana" panose="020B0604030504040204" pitchFamily="34" charset="0"/>
                <a:cs typeface="Verdana" panose="020B0604030504040204" pitchFamily="34" charset="0"/>
              </a:rPr>
              <a:t>Boor, Hans Otto de</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smtClean="0">
                <a:latin typeface="Verdana" panose="020B0604030504040204" pitchFamily="34" charset="0"/>
                <a:ea typeface="Verdana" panose="020B0604030504040204" pitchFamily="34" charset="0"/>
                <a:cs typeface="Verdana" panose="020B0604030504040204" pitchFamily="34" charset="0"/>
              </a:rPr>
              <a:t>Le Fort, Gertrud von</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smtClean="0">
                <a:latin typeface="Verdana" panose="020B0604030504040204" pitchFamily="34" charset="0"/>
                <a:ea typeface="Verdana" panose="020B0604030504040204" pitchFamily="34" charset="0"/>
                <a:cs typeface="Verdana" panose="020B0604030504040204" pitchFamily="34" charset="0"/>
              </a:rPr>
              <a:t>Di Fabio, Udo</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smtClean="0">
                <a:latin typeface="Verdana" panose="020B0604030504040204" pitchFamily="34" charset="0"/>
                <a:ea typeface="Verdana" panose="020B0604030504040204" pitchFamily="34" charset="0"/>
                <a:cs typeface="Verdana" panose="020B0604030504040204" pitchFamily="34" charset="0"/>
              </a:rPr>
              <a:t>Du Bois-Reymond, Emil Heinrich</a:t>
            </a:r>
          </a:p>
          <a:p>
            <a:pPr marL="0" indent="0">
              <a:spcBef>
                <a:spcPts val="600"/>
              </a:spcBef>
              <a:spcAft>
                <a:spcPts val="1200"/>
              </a:spcAft>
              <a:buNone/>
            </a:pPr>
            <a:r>
              <a:rPr lang="de-DE" sz="1600" dirty="0" smtClean="0">
                <a:latin typeface="Verdana" panose="020B0604030504040204" pitchFamily="34" charset="0"/>
                <a:ea typeface="Verdana" panose="020B0604030504040204" pitchFamily="34" charset="0"/>
                <a:cs typeface="Verdana" panose="020B0604030504040204" pitchFamily="34" charset="0"/>
              </a:rPr>
              <a:t>Anmerkung 1: </a:t>
            </a:r>
            <a:r>
              <a:rPr lang="de-DE" sz="1600" dirty="0">
                <a:latin typeface="Verdana" panose="020B0604030504040204" pitchFamily="34" charset="0"/>
                <a:ea typeface="Verdana" panose="020B0604030504040204" pitchFamily="34" charset="0"/>
                <a:cs typeface="Verdana" panose="020B0604030504040204" pitchFamily="34" charset="0"/>
              </a:rPr>
              <a:t>Präfixe in französischen Personennamen werden groß </a:t>
            </a:r>
            <a:r>
              <a:rPr lang="de-DE" sz="1600" dirty="0" smtClean="0">
                <a:latin typeface="Verdana" panose="020B0604030504040204" pitchFamily="34" charset="0"/>
                <a:ea typeface="Verdana" panose="020B0604030504040204" pitchFamily="34" charset="0"/>
                <a:cs typeface="Verdana" panose="020B0604030504040204" pitchFamily="34" charset="0"/>
              </a:rPr>
              <a:t>geschrieben</a:t>
            </a:r>
            <a:r>
              <a:rPr lang="de-DE" sz="1600" dirty="0">
                <a:latin typeface="Verdana" panose="020B0604030504040204" pitchFamily="34" charset="0"/>
                <a:ea typeface="Verdana" panose="020B0604030504040204" pitchFamily="34" charset="0"/>
                <a:cs typeface="Verdana" panose="020B0604030504040204" pitchFamily="34" charset="0"/>
              </a:rPr>
              <a:t>, wenn es sich um einen Artikel oder die Verschmelzung </a:t>
            </a:r>
            <a:r>
              <a:rPr lang="de-DE" sz="1600" dirty="0" smtClean="0">
                <a:latin typeface="Verdana" panose="020B0604030504040204" pitchFamily="34" charset="0"/>
                <a:ea typeface="Verdana" panose="020B0604030504040204" pitchFamily="34" charset="0"/>
                <a:cs typeface="Verdana" panose="020B0604030504040204" pitchFamily="34" charset="0"/>
              </a:rPr>
              <a:t>eines </a:t>
            </a:r>
            <a:r>
              <a:rPr lang="de-DE" sz="1600" dirty="0">
                <a:latin typeface="Verdana" panose="020B0604030504040204" pitchFamily="34" charset="0"/>
                <a:ea typeface="Verdana" panose="020B0604030504040204" pitchFamily="34" charset="0"/>
                <a:cs typeface="Verdana" panose="020B0604030504040204" pitchFamily="34" charset="0"/>
              </a:rPr>
              <a:t>Artikels und einer Präposition handelt </a:t>
            </a:r>
            <a:r>
              <a:rPr lang="de-DE" sz="1600" b="1" dirty="0" smtClean="0">
                <a:latin typeface="Verdana" panose="020B0604030504040204" pitchFamily="34" charset="0"/>
                <a:ea typeface="Verdana" panose="020B0604030504040204" pitchFamily="34" charset="0"/>
                <a:cs typeface="Verdana" panose="020B0604030504040204" pitchFamily="34" charset="0"/>
                <a:hlinkClick r:id="rId3"/>
              </a:rPr>
              <a:t>RDA A.40.3</a:t>
            </a:r>
            <a:r>
              <a:rPr lang="de-DE" sz="1600" dirty="0">
                <a:latin typeface="Verdana" panose="020B0604030504040204" pitchFamily="34" charset="0"/>
                <a:ea typeface="Verdana" panose="020B0604030504040204" pitchFamily="34" charset="0"/>
                <a:cs typeface="Verdana" panose="020B0604030504040204" pitchFamily="34" charset="0"/>
              </a:rPr>
              <a:t/>
            </a:r>
            <a:br>
              <a:rPr lang="de-DE" sz="1600" dirty="0">
                <a:latin typeface="Verdana" panose="020B0604030504040204" pitchFamily="34" charset="0"/>
                <a:ea typeface="Verdana" panose="020B0604030504040204" pitchFamily="34" charset="0"/>
                <a:cs typeface="Verdana" panose="020B0604030504040204" pitchFamily="34" charset="0"/>
              </a:rPr>
            </a:br>
            <a:r>
              <a:rPr lang="de-DE" sz="1600" dirty="0">
                <a:latin typeface="Verdana" panose="020B0604030504040204" pitchFamily="34" charset="0"/>
                <a:ea typeface="Verdana" panose="020B0604030504040204" pitchFamily="34" charset="0"/>
                <a:cs typeface="Verdana" panose="020B0604030504040204" pitchFamily="34" charset="0"/>
              </a:rPr>
              <a:t>Anmerkung 2: Wenn Nachnamen aus mehreren Teilen bestehen, einer davon ein Präfix enthält und die Teile mit </a:t>
            </a:r>
            <a:r>
              <a:rPr lang="de-DE" sz="1600" dirty="0" smtClean="0">
                <a:latin typeface="Verdana" panose="020B0604030504040204" pitchFamily="34" charset="0"/>
                <a:ea typeface="Verdana" panose="020B0604030504040204" pitchFamily="34" charset="0"/>
                <a:cs typeface="Verdana" panose="020B0604030504040204" pitchFamily="34" charset="0"/>
              </a:rPr>
              <a:t>einem </a:t>
            </a:r>
            <a:r>
              <a:rPr lang="de-DE" sz="1600" dirty="0">
                <a:latin typeface="Verdana" panose="020B0604030504040204" pitchFamily="34" charset="0"/>
                <a:ea typeface="Verdana" panose="020B0604030504040204" pitchFamily="34" charset="0"/>
                <a:cs typeface="Verdana" panose="020B0604030504040204" pitchFamily="34" charset="0"/>
              </a:rPr>
              <a:t>Bindestrich verbunden sind, erfassen Sie den Bindestrich </a:t>
            </a:r>
            <a:r>
              <a:rPr lang="de-DE" sz="1600" dirty="0" smtClean="0">
                <a:latin typeface="Verdana" panose="020B0604030504040204" pitchFamily="34" charset="0"/>
                <a:ea typeface="Verdana" panose="020B0604030504040204" pitchFamily="34" charset="0"/>
                <a:cs typeface="Verdana" panose="020B0604030504040204" pitchFamily="34" charset="0"/>
              </a:rPr>
              <a:t>so, </a:t>
            </a:r>
            <a:r>
              <a:rPr lang="de-DE" sz="1600" dirty="0">
                <a:latin typeface="Verdana" panose="020B0604030504040204" pitchFamily="34" charset="0"/>
                <a:ea typeface="Verdana" panose="020B0604030504040204" pitchFamily="34" charset="0"/>
                <a:cs typeface="Verdana" panose="020B0604030504040204" pitchFamily="34" charset="0"/>
              </a:rPr>
              <a:t>wie er in den Ressourcen steht</a:t>
            </a:r>
            <a:r>
              <a:rPr lang="de-DE" sz="1600" dirty="0" smtClean="0">
                <a:latin typeface="Verdana" panose="020B0604030504040204" pitchFamily="34" charset="0"/>
                <a:ea typeface="Verdana" panose="020B0604030504040204" pitchFamily="34" charset="0"/>
                <a:cs typeface="Verdana" panose="020B0604030504040204" pitchFamily="34" charset="0"/>
              </a:rPr>
              <a:t>, die </a:t>
            </a:r>
            <a:r>
              <a:rPr lang="de-DE" sz="1600" dirty="0">
                <a:latin typeface="Verdana" panose="020B0604030504040204" pitchFamily="34" charset="0"/>
                <a:ea typeface="Verdana" panose="020B0604030504040204" pitchFamily="34" charset="0"/>
                <a:cs typeface="Verdana" panose="020B0604030504040204" pitchFamily="34" charset="0"/>
              </a:rPr>
              <a:t>mit der Person verbunden sind</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b="1" dirty="0" smtClean="0">
                <a:latin typeface="Verdana" panose="020B0604030504040204" pitchFamily="34" charset="0"/>
                <a:ea typeface="Verdana" panose="020B0604030504040204" pitchFamily="34" charset="0"/>
                <a:cs typeface="Verdana" panose="020B0604030504040204" pitchFamily="34" charset="0"/>
                <a:hlinkClick r:id="rId4"/>
              </a:rPr>
              <a:t>RDA 9.2.2.12</a:t>
            </a:r>
            <a:r>
              <a:rPr lang="de-DE" sz="1600" b="1" dirty="0" smtClean="0">
                <a:latin typeface="Verdana" panose="020B0604030504040204" pitchFamily="34" charset="0"/>
                <a:ea typeface="Verdana" panose="020B0604030504040204" pitchFamily="34" charset="0"/>
                <a:cs typeface="Verdana" panose="020B0604030504040204" pitchFamily="34" charset="0"/>
              </a:rPr>
              <a:t> </a:t>
            </a:r>
            <a:r>
              <a:rPr lang="de-DE" sz="1600" dirty="0" smtClean="0">
                <a:latin typeface="Verdana" panose="020B0604030504040204" pitchFamily="34" charset="0"/>
                <a:ea typeface="Verdana" panose="020B0604030504040204" pitchFamily="34" charset="0"/>
                <a:cs typeface="Verdana" panose="020B0604030504040204" pitchFamily="34" charset="0"/>
              </a:rPr>
              <a:t>und </a:t>
            </a:r>
            <a:r>
              <a:rPr lang="de-DE" sz="1600" b="1" dirty="0" smtClean="0">
                <a:latin typeface="Verdana" panose="020B0604030504040204" pitchFamily="34" charset="0"/>
                <a:ea typeface="Verdana" panose="020B0604030504040204" pitchFamily="34" charset="0"/>
                <a:cs typeface="Verdana" panose="020B0604030504040204" pitchFamily="34" charset="0"/>
                <a:hlinkClick r:id="rId5"/>
              </a:rPr>
              <a:t>EH-P-05</a:t>
            </a:r>
            <a:r>
              <a:rPr lang="de-DE" sz="1600" dirty="0" smtClean="0">
                <a:latin typeface="Verdana" panose="020B0604030504040204" pitchFamily="34" charset="0"/>
                <a:ea typeface="Verdana" panose="020B0604030504040204" pitchFamily="34" charset="0"/>
                <a:cs typeface="Verdana" panose="020B0604030504040204" pitchFamily="34" charset="0"/>
              </a:rPr>
              <a:t>, S. 5</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19</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Artikel, Präfixe und Präpositionen</a:t>
            </a:r>
            <a:endParaRPr lang="de-DE" dirty="0"/>
          </a:p>
        </p:txBody>
      </p:sp>
    </p:spTree>
    <p:extLst>
      <p:ext uri="{BB962C8B-B14F-4D97-AF65-F5344CB8AC3E}">
        <p14:creationId xmlns:p14="http://schemas.microsoft.com/office/powerpoint/2010/main" val="16087925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a:t/>
            </a:r>
            <a:br>
              <a:rPr lang="de-DE" dirty="0"/>
            </a:br>
            <a:r>
              <a:rPr lang="de-DE" dirty="0"/>
              <a:t>Personen</a:t>
            </a:r>
            <a:br>
              <a:rPr lang="de-DE" dirty="0"/>
            </a:br>
            <a:r>
              <a:rPr lang="de-DE" dirty="0"/>
              <a:t/>
            </a:r>
            <a:br>
              <a:rPr lang="de-DE" dirty="0"/>
            </a:br>
            <a:r>
              <a:rPr lang="de-DE" sz="2400" dirty="0"/>
              <a:t>DNB-Schulung auf der Grundlage von </a:t>
            </a:r>
            <a:br>
              <a:rPr lang="de-DE" sz="2400" dirty="0"/>
            </a:br>
            <a:r>
              <a:rPr lang="de-DE" sz="2400" dirty="0"/>
              <a:t>Modul </a:t>
            </a:r>
            <a:r>
              <a:rPr lang="de-DE" sz="2400" dirty="0" smtClean="0"/>
              <a:t>4: Normdaten</a:t>
            </a:r>
            <a:r>
              <a:rPr lang="de-DE" sz="2400" dirty="0"/>
              <a:t/>
            </a:r>
            <a:br>
              <a:rPr lang="de-DE" sz="2400" dirty="0"/>
            </a:br>
            <a:r>
              <a:rPr lang="de-DE" sz="2400" dirty="0"/>
              <a:t>der offiziellen Schulungsunterlagen der AG RDA</a:t>
            </a:r>
            <a:r>
              <a:rPr lang="de-DE" sz="2400" b="1" dirty="0">
                <a:ea typeface="Verdana" panose="020B0604030504040204" pitchFamily="34" charset="0"/>
                <a:cs typeface="Verdana" panose="020B0604030504040204" pitchFamily="34" charset="0"/>
              </a:rPr>
              <a:t/>
            </a:r>
            <a:br>
              <a:rPr lang="de-DE" sz="2400" b="1" dirty="0">
                <a:ea typeface="Verdana" panose="020B0604030504040204" pitchFamily="34" charset="0"/>
                <a:cs typeface="Verdana" panose="020B0604030504040204" pitchFamily="34" charset="0"/>
              </a:rPr>
            </a:br>
            <a:r>
              <a:rPr lang="de-DE" dirty="0"/>
              <a:t/>
            </a:r>
            <a:br>
              <a:rPr lang="de-DE" dirty="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a:t>
            </a:fld>
            <a:endParaRPr lang="de-DE" dirty="0">
              <a:ea typeface="Verdana" panose="020B0604030504040204" pitchFamily="34" charset="0"/>
              <a:cs typeface="Verdana" panose="020B0604030504040204" pitchFamily="34" charset="0"/>
            </a:endParaRPr>
          </a:p>
        </p:txBody>
      </p:sp>
      <p:sp>
        <p:nvSpPr>
          <p:cNvPr id="7"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399498877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07375" cy="5328592"/>
          </a:xfrm>
        </p:spPr>
        <p:txBody>
          <a:bodyPr>
            <a:noAutofit/>
          </a:bodyPr>
          <a:lstStyle/>
          <a:p>
            <a:pPr marL="0" indent="0">
              <a:spcBef>
                <a:spcPts val="1800"/>
              </a:spcBef>
              <a:buNone/>
            </a:pPr>
            <a:r>
              <a:rPr lang="de-DE" sz="2000" dirty="0">
                <a:latin typeface="Verdana" panose="020B0604030504040204" pitchFamily="34" charset="0"/>
                <a:ea typeface="Verdana" panose="020B0604030504040204" pitchFamily="34" charset="0"/>
                <a:cs typeface="Verdana" panose="020B0604030504040204" pitchFamily="34" charset="0"/>
              </a:rPr>
              <a:t>Als abweichender Name werden jeweils die weiteren Bestandteile des Namens als erstes Element eingetragen.</a:t>
            </a:r>
          </a:p>
          <a:p>
            <a:pPr lvl="1">
              <a:spcBef>
                <a:spcPts val="1800"/>
              </a:spcBef>
              <a:buNone/>
            </a:pPr>
            <a:r>
              <a:rPr lang="de-DE" sz="1800" i="1" dirty="0">
                <a:latin typeface="Verdana" panose="020B0604030504040204" pitchFamily="34" charset="0"/>
                <a:ea typeface="Verdana" panose="020B0604030504040204" pitchFamily="34" charset="0"/>
                <a:cs typeface="Verdana" panose="020B0604030504040204" pitchFamily="34" charset="0"/>
              </a:rPr>
              <a:t>Beispiele:</a:t>
            </a:r>
          </a:p>
          <a:p>
            <a:pPr lvl="1">
              <a:buNone/>
            </a:pPr>
            <a:r>
              <a:rPr lang="de-DE" sz="1800" dirty="0">
                <a:latin typeface="Verdana" panose="020B0604030504040204" pitchFamily="34" charset="0"/>
                <a:ea typeface="Verdana" panose="020B0604030504040204" pitchFamily="34" charset="0"/>
                <a:cs typeface="Verdana" panose="020B0604030504040204" pitchFamily="34" charset="0"/>
              </a:rPr>
              <a:t>Bevorzugter Name:    </a:t>
            </a:r>
            <a:r>
              <a:rPr lang="de-DE" sz="1800" b="1" dirty="0">
                <a:latin typeface="Verdana" panose="020B0604030504040204" pitchFamily="34" charset="0"/>
                <a:ea typeface="Verdana" panose="020B0604030504040204" pitchFamily="34" charset="0"/>
                <a:cs typeface="Verdana" panose="020B0604030504040204" pitchFamily="34" charset="0"/>
              </a:rPr>
              <a:t>Am </a:t>
            </a:r>
            <a:r>
              <a:rPr lang="de-DE" sz="1800" b="1" dirty="0" err="1">
                <a:latin typeface="Verdana" panose="020B0604030504040204" pitchFamily="34" charset="0"/>
                <a:ea typeface="Verdana" panose="020B0604030504040204" pitchFamily="34" charset="0"/>
                <a:cs typeface="Verdana" panose="020B0604030504040204" pitchFamily="34" charset="0"/>
              </a:rPr>
              <a:t>Acher</a:t>
            </a:r>
            <a:r>
              <a:rPr lang="de-DE" sz="1800" b="1" dirty="0">
                <a:latin typeface="Verdana" panose="020B0604030504040204" pitchFamily="34" charset="0"/>
                <a:ea typeface="Verdana" panose="020B0604030504040204" pitchFamily="34" charset="0"/>
                <a:cs typeface="Verdana" panose="020B0604030504040204" pitchFamily="34" charset="0"/>
              </a:rPr>
              <a:t>, Paul</a:t>
            </a:r>
          </a:p>
          <a:p>
            <a:pPr lvl="1">
              <a:buNone/>
            </a:pPr>
            <a:r>
              <a:rPr lang="de-DE" sz="1800" dirty="0">
                <a:latin typeface="Verdana" panose="020B0604030504040204" pitchFamily="34" charset="0"/>
                <a:ea typeface="Verdana" panose="020B0604030504040204" pitchFamily="34" charset="0"/>
                <a:cs typeface="Verdana" panose="020B0604030504040204" pitchFamily="34" charset="0"/>
              </a:rPr>
              <a:t>Abweichender Name:  </a:t>
            </a:r>
            <a:r>
              <a:rPr lang="de-DE" sz="1800" dirty="0" err="1">
                <a:latin typeface="Verdana" panose="020B0604030504040204" pitchFamily="34" charset="0"/>
                <a:ea typeface="Verdana" panose="020B0604030504040204" pitchFamily="34" charset="0"/>
                <a:cs typeface="Verdana" panose="020B0604030504040204" pitchFamily="34" charset="0"/>
              </a:rPr>
              <a:t>Acher</a:t>
            </a:r>
            <a:r>
              <a:rPr lang="de-DE" sz="1800" dirty="0">
                <a:latin typeface="Verdana" panose="020B0604030504040204" pitchFamily="34" charset="0"/>
                <a:ea typeface="Verdana" panose="020B0604030504040204" pitchFamily="34" charset="0"/>
                <a:cs typeface="Verdana" panose="020B0604030504040204" pitchFamily="34" charset="0"/>
              </a:rPr>
              <a:t>, Paul Am</a:t>
            </a:r>
          </a:p>
          <a:p>
            <a:pPr lvl="1">
              <a:buNone/>
            </a:pPr>
            <a:endParaRPr lang="de-DE" sz="1800" dirty="0">
              <a:latin typeface="Verdana" panose="020B0604030504040204" pitchFamily="34" charset="0"/>
              <a:ea typeface="Verdana" panose="020B0604030504040204" pitchFamily="34" charset="0"/>
              <a:cs typeface="Verdana" panose="020B0604030504040204" pitchFamily="34" charset="0"/>
            </a:endParaRPr>
          </a:p>
          <a:p>
            <a:pPr lvl="1">
              <a:buNone/>
            </a:pPr>
            <a:r>
              <a:rPr lang="de-DE" sz="1800" dirty="0">
                <a:latin typeface="Verdana" panose="020B0604030504040204" pitchFamily="34" charset="0"/>
                <a:ea typeface="Verdana" panose="020B0604030504040204" pitchFamily="34" charset="0"/>
                <a:cs typeface="Verdana" panose="020B0604030504040204" pitchFamily="34" charset="0"/>
              </a:rPr>
              <a:t>Bevorzugter Name:    </a:t>
            </a:r>
            <a:r>
              <a:rPr lang="de-DE" sz="1800" b="1" dirty="0">
                <a:latin typeface="Verdana" panose="020B0604030504040204" pitchFamily="34" charset="0"/>
                <a:ea typeface="Verdana" panose="020B0604030504040204" pitchFamily="34" charset="0"/>
                <a:cs typeface="Verdana" panose="020B0604030504040204" pitchFamily="34" charset="0"/>
              </a:rPr>
              <a:t>Le Fort, Gertrud von</a:t>
            </a:r>
          </a:p>
          <a:p>
            <a:pPr lvl="1">
              <a:buNone/>
            </a:pPr>
            <a:r>
              <a:rPr lang="de-DE" sz="1800" dirty="0">
                <a:latin typeface="Verdana" panose="020B0604030504040204" pitchFamily="34" charset="0"/>
                <a:ea typeface="Verdana" panose="020B0604030504040204" pitchFamily="34" charset="0"/>
                <a:cs typeface="Verdana" panose="020B0604030504040204" pitchFamily="34" charset="0"/>
              </a:rPr>
              <a:t>Abweichender Name:  Fort, Gertrud von le</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Artikel, Präfixe und Präpositionen</a:t>
            </a:r>
            <a:endParaRPr lang="de-DE" dirty="0"/>
          </a:p>
        </p:txBody>
      </p:sp>
    </p:spTree>
    <p:extLst>
      <p:ext uri="{BB962C8B-B14F-4D97-AF65-F5344CB8AC3E}">
        <p14:creationId xmlns:p14="http://schemas.microsoft.com/office/powerpoint/2010/main" val="7911039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07375" cy="5328592"/>
          </a:xfrm>
        </p:spPr>
        <p:txBody>
          <a:bodyPr>
            <a:noAutofit/>
          </a:bodyPr>
          <a:lstStyle/>
          <a:p>
            <a:pPr marL="0" indent="0">
              <a:spcBef>
                <a:spcPts val="1800"/>
              </a:spcBef>
              <a:buNone/>
            </a:pP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8.5.4</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Akzente und sonstige diakritische Zeichen werden so erfasst, wie sie in der Vorlage erscheinen.</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Ist sicher, dass Akzente oder diakritische Zeichen wesentlicher Bestandteil des Namens sind und in der Vorlage weggelassen wurden, sind sie zu ergänzen.</a:t>
            </a:r>
          </a:p>
          <a:p>
            <a:pPr lvl="1">
              <a:spcBef>
                <a:spcPts val="1200"/>
              </a:spcBef>
              <a:buFont typeface="Courier New" panose="02070309020205020404" pitchFamily="49" charset="0"/>
              <a:buChar char="o"/>
            </a:pPr>
            <a:r>
              <a:rPr lang="de-DE" dirty="0">
                <a:latin typeface="Verdana" panose="020B0604030504040204" pitchFamily="34" charset="0"/>
                <a:ea typeface="Verdana" panose="020B0604030504040204" pitchFamily="34" charset="0"/>
                <a:cs typeface="Verdana" panose="020B0604030504040204" pitchFamily="34" charset="0"/>
              </a:rPr>
              <a:t>Grundlage sind die Rechtschreibregeln der Sprache, in der die Daten erfasst werden.</a:t>
            </a:r>
            <a:br>
              <a:rPr lang="de-DE" dirty="0">
                <a:latin typeface="Verdana" panose="020B0604030504040204" pitchFamily="34" charset="0"/>
                <a:ea typeface="Verdana" panose="020B0604030504040204" pitchFamily="34" charset="0"/>
                <a:cs typeface="Verdana" panose="020B0604030504040204" pitchFamily="34" charset="0"/>
              </a:rPr>
            </a:br>
            <a:endParaRPr lang="de-DE" dirty="0">
              <a:latin typeface="Verdana" panose="020B0604030504040204" pitchFamily="34" charset="0"/>
              <a:ea typeface="Verdana" panose="020B0604030504040204" pitchFamily="34" charset="0"/>
              <a:cs typeface="Verdana" panose="020B0604030504040204" pitchFamily="34" charset="0"/>
            </a:endParaRPr>
          </a:p>
          <a:p>
            <a:pPr marL="457200" lvl="1" indent="0">
              <a:spcBef>
                <a:spcPts val="0"/>
              </a:spcBef>
              <a:buNone/>
            </a:pPr>
            <a:r>
              <a:rPr lang="de-DE" i="1" dirty="0">
                <a:latin typeface="Verdana" panose="020B0604030504040204" pitchFamily="34" charset="0"/>
                <a:ea typeface="Verdana" panose="020B0604030504040204" pitchFamily="34" charset="0"/>
                <a:cs typeface="Verdana" panose="020B0604030504040204" pitchFamily="34" charset="0"/>
              </a:rPr>
              <a:t>Beispiel: </a:t>
            </a:r>
          </a:p>
          <a:p>
            <a:pPr marL="457200" lvl="1" indent="0">
              <a:spcBef>
                <a:spcPts val="0"/>
              </a:spcBef>
              <a:buNone/>
            </a:pPr>
            <a:r>
              <a:rPr lang="de-DE" b="1" dirty="0">
                <a:latin typeface="Verdana" panose="020B0604030504040204" pitchFamily="34" charset="0"/>
                <a:ea typeface="Verdana" panose="020B0604030504040204" pitchFamily="34" charset="0"/>
                <a:cs typeface="Verdana" panose="020B0604030504040204" pitchFamily="34" charset="0"/>
              </a:rPr>
              <a:t>Ben </a:t>
            </a:r>
            <a:r>
              <a:rPr lang="de-DE" b="1" dirty="0" err="1">
                <a:latin typeface="Verdana" panose="020B0604030504040204" pitchFamily="34" charset="0"/>
                <a:ea typeface="Verdana" panose="020B0604030504040204" pitchFamily="34" charset="0"/>
                <a:cs typeface="Verdana" panose="020B0604030504040204" pitchFamily="34" charset="0"/>
              </a:rPr>
              <a:t>Achour</a:t>
            </a:r>
            <a:r>
              <a:rPr lang="de-DE" b="1" dirty="0">
                <a:latin typeface="Verdana" panose="020B0604030504040204" pitchFamily="34" charset="0"/>
                <a:ea typeface="Verdana" panose="020B0604030504040204" pitchFamily="34" charset="0"/>
                <a:cs typeface="Verdana" panose="020B0604030504040204" pitchFamily="34" charset="0"/>
              </a:rPr>
              <a:t>, </a:t>
            </a:r>
            <a:r>
              <a:rPr lang="de-DE" b="1" dirty="0" err="1">
                <a:latin typeface="Verdana" panose="020B0604030504040204" pitchFamily="34" charset="0"/>
                <a:ea typeface="Verdana" panose="020B0604030504040204" pitchFamily="34" charset="0"/>
                <a:cs typeface="Verdana" panose="020B0604030504040204" pitchFamily="34" charset="0"/>
              </a:rPr>
              <a:t>Rafâa</a:t>
            </a:r>
            <a:endParaRPr lang="de-DE" b="1"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Akzente und sonstige diakritische Zeichen</a:t>
            </a:r>
            <a:endParaRPr lang="de-DE" dirty="0"/>
          </a:p>
        </p:txBody>
      </p:sp>
    </p:spTree>
    <p:extLst>
      <p:ext uri="{BB962C8B-B14F-4D97-AF65-F5344CB8AC3E}">
        <p14:creationId xmlns:p14="http://schemas.microsoft.com/office/powerpoint/2010/main" val="21886172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784976" cy="5328592"/>
          </a:xfrm>
        </p:spPr>
        <p:txBody>
          <a:bodyPr>
            <a:noAutofit/>
          </a:bodyPr>
          <a:lstStyle/>
          <a:p>
            <a:pPr>
              <a:lnSpc>
                <a:spcPct val="120000"/>
              </a:lnSpc>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Verwandtschaftsbezeichnungen </a:t>
            </a: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9.2.2.9.5</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hlinkClick r:id="rId4"/>
              </a:rPr>
              <a:t>ERL 1</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hlinkClick r:id="rId5"/>
              </a:rPr>
              <a:t>9.2.2.11.2</a:t>
            </a:r>
            <a:r>
              <a:rPr lang="de-DE" sz="2000" dirty="0">
                <a:latin typeface="Verdana" panose="020B0604030504040204" pitchFamily="34" charset="0"/>
                <a:ea typeface="Verdana" panose="020B0604030504040204" pitchFamily="34" charset="0"/>
                <a:cs typeface="Verdana" panose="020B0604030504040204" pitchFamily="34" charset="0"/>
              </a:rPr>
              <a:t> und </a:t>
            </a:r>
            <a:r>
              <a:rPr lang="de-DE" sz="2000" b="1" dirty="0">
                <a:latin typeface="Verdana" panose="020B0604030504040204" pitchFamily="34" charset="0"/>
                <a:ea typeface="Verdana" panose="020B0604030504040204" pitchFamily="34" charset="0"/>
                <a:cs typeface="Verdana" panose="020B0604030504040204" pitchFamily="34" charset="0"/>
                <a:hlinkClick r:id="rId6"/>
              </a:rPr>
              <a:t>9.2.2.12</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a:lnSpc>
                <a:spcPct val="120000"/>
              </a:lnSpc>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sind </a:t>
            </a:r>
            <a:r>
              <a:rPr lang="de-DE" sz="2000" dirty="0">
                <a:latin typeface="Verdana" panose="020B0604030504040204" pitchFamily="34" charset="0"/>
                <a:ea typeface="Verdana" panose="020B0604030504040204" pitchFamily="34" charset="0"/>
                <a:cs typeface="Verdana" panose="020B0604030504040204" pitchFamily="34" charset="0"/>
              </a:rPr>
              <a:t>u.a. Ó, Mac, Fitz, Abu, Ibn, Ben, </a:t>
            </a:r>
            <a:r>
              <a:rPr lang="de-DE" sz="2000" dirty="0" err="1">
                <a:latin typeface="Verdana" panose="020B0604030504040204" pitchFamily="34" charset="0"/>
                <a:ea typeface="Verdana" panose="020B0604030504040204" pitchFamily="34" charset="0"/>
                <a:cs typeface="Verdana" panose="020B0604030504040204" pitchFamily="34" charset="0"/>
              </a:rPr>
              <a:t>Filho</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Neto</a:t>
            </a:r>
            <a:r>
              <a:rPr lang="de-DE" sz="2000" dirty="0">
                <a:latin typeface="Verdana" panose="020B0604030504040204" pitchFamily="34" charset="0"/>
                <a:ea typeface="Verdana" panose="020B0604030504040204" pitchFamily="34" charset="0"/>
                <a:cs typeface="Verdana" panose="020B0604030504040204" pitchFamily="34" charset="0"/>
              </a:rPr>
              <a:t>, Junior, </a:t>
            </a:r>
            <a:r>
              <a:rPr lang="de-DE" sz="2000" dirty="0" err="1">
                <a:latin typeface="Verdana" panose="020B0604030504040204" pitchFamily="34" charset="0"/>
                <a:ea typeface="Verdana" panose="020B0604030504040204" pitchFamily="34" charset="0"/>
                <a:cs typeface="Verdana" panose="020B0604030504040204" pitchFamily="34" charset="0"/>
              </a:rPr>
              <a:t>Ogly</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smtClean="0">
                <a:latin typeface="Verdana" panose="020B0604030504040204" pitchFamily="34" charset="0"/>
                <a:ea typeface="Verdana" panose="020B0604030504040204" pitchFamily="34" charset="0"/>
                <a:cs typeface="Verdana" panose="020B0604030504040204" pitchFamily="34" charset="0"/>
              </a:rPr>
              <a:t>Zade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lnSpc>
                <a:spcPct val="120000"/>
              </a:lnSpc>
              <a:spcBef>
                <a:spcPts val="0"/>
              </a:spcBef>
            </a:pPr>
            <a:r>
              <a:rPr lang="de-DE" sz="2000" dirty="0">
                <a:latin typeface="Verdana" panose="020B0604030504040204" pitchFamily="34" charset="0"/>
                <a:ea typeface="Verdana" panose="020B0604030504040204" pitchFamily="34" charset="0"/>
                <a:cs typeface="Verdana" panose="020B0604030504040204" pitchFamily="34" charset="0"/>
              </a:rPr>
              <a:t>können am Anfang oder am Ende eines Familiennamens stehen.</a:t>
            </a:r>
          </a:p>
          <a:p>
            <a:pPr>
              <a:lnSpc>
                <a:spcPct val="120000"/>
              </a:lnSpc>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werden </a:t>
            </a:r>
            <a:r>
              <a:rPr lang="de-DE" sz="2000" dirty="0">
                <a:latin typeface="Verdana" panose="020B0604030504040204" pitchFamily="34" charset="0"/>
                <a:ea typeface="Verdana" panose="020B0604030504040204" pitchFamily="34" charset="0"/>
                <a:cs typeface="Verdana" panose="020B0604030504040204" pitchFamily="34" charset="0"/>
              </a:rPr>
              <a:t>als erstes Element vor dem Nachnamen erfasst.</a:t>
            </a:r>
          </a:p>
          <a:p>
            <a:pPr>
              <a:lnSpc>
                <a:spcPct val="120000"/>
              </a:lnSpc>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gelten </a:t>
            </a:r>
            <a:r>
              <a:rPr lang="de-DE" sz="2000" dirty="0">
                <a:latin typeface="Verdana" panose="020B0604030504040204" pitchFamily="34" charset="0"/>
                <a:ea typeface="Verdana" panose="020B0604030504040204" pitchFamily="34" charset="0"/>
                <a:cs typeface="Verdana" panose="020B0604030504040204" pitchFamily="34" charset="0"/>
              </a:rPr>
              <a:t>als Präfixe, die weder ein Artikel, noch eine Präposition, noch eine Kombination aus beidem sind</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lnSpc>
                <a:spcPct val="110000"/>
              </a:lnSpc>
              <a:spcBef>
                <a:spcPts val="0"/>
              </a:spcBef>
              <a:spcAft>
                <a:spcPts val="1200"/>
              </a:spcAft>
              <a:buNone/>
            </a:pPr>
            <a:r>
              <a:rPr lang="de-DE" sz="2000" i="1" dirty="0" smtClean="0">
                <a:latin typeface="Verdana" panose="020B0604030504040204" pitchFamily="34" charset="0"/>
                <a:ea typeface="Verdana" panose="020B0604030504040204" pitchFamily="34" charset="0"/>
                <a:cs typeface="Verdana" panose="020B0604030504040204" pitchFamily="34" charset="0"/>
              </a:rPr>
              <a:t>    Beispiele:</a:t>
            </a:r>
          </a:p>
          <a:p>
            <a:pPr marL="0"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Abū</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Zahrah</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Muḥammad</a:t>
            </a:r>
            <a:endParaRPr lang="de-DE" sz="2000" b="1"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    Ben </a:t>
            </a:r>
            <a:r>
              <a:rPr lang="de-DE" sz="2000" b="1" dirty="0" err="1">
                <a:latin typeface="Verdana" panose="020B0604030504040204" pitchFamily="34" charset="0"/>
                <a:ea typeface="Verdana" panose="020B0604030504040204" pitchFamily="34" charset="0"/>
                <a:cs typeface="Verdana" panose="020B0604030504040204" pitchFamily="34" charset="0"/>
              </a:rPr>
              <a:t>Harosh</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Mosheh</a:t>
            </a:r>
            <a:endParaRPr lang="de-DE" sz="2000" b="1"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   Fitz </a:t>
            </a:r>
            <a:r>
              <a:rPr lang="de-DE" sz="2000" b="1" dirty="0">
                <a:latin typeface="Verdana" panose="020B0604030504040204" pitchFamily="34" charset="0"/>
                <a:ea typeface="Verdana" panose="020B0604030504040204" pitchFamily="34" charset="0"/>
                <a:cs typeface="Verdana" panose="020B0604030504040204" pitchFamily="34" charset="0"/>
              </a:rPr>
              <a:t>Gerald, </a:t>
            </a:r>
            <a:r>
              <a:rPr lang="de-DE" sz="2000" b="1" dirty="0" smtClean="0">
                <a:latin typeface="Verdana" panose="020B0604030504040204" pitchFamily="34" charset="0"/>
                <a:ea typeface="Verdana" panose="020B0604030504040204" pitchFamily="34" charset="0"/>
                <a:cs typeface="Verdana" panose="020B0604030504040204" pitchFamily="34" charset="0"/>
              </a:rPr>
              <a:t>Gregory </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Ó </a:t>
            </a:r>
            <a:r>
              <a:rPr lang="de-DE" sz="2000" b="1" dirty="0" err="1">
                <a:latin typeface="Verdana" panose="020B0604030504040204" pitchFamily="34" charset="0"/>
                <a:ea typeface="Verdana" panose="020B0604030504040204" pitchFamily="34" charset="0"/>
                <a:cs typeface="Verdana" panose="020B0604030504040204" pitchFamily="34" charset="0"/>
              </a:rPr>
              <a:t>Faoláin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Dónal</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22</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Verwandtschaftsbezeichnungen</a:t>
            </a:r>
            <a:endParaRPr lang="de-DE" dirty="0"/>
          </a:p>
        </p:txBody>
      </p:sp>
    </p:spTree>
    <p:extLst>
      <p:ext uri="{BB962C8B-B14F-4D97-AF65-F5344CB8AC3E}">
        <p14:creationId xmlns:p14="http://schemas.microsoft.com/office/powerpoint/2010/main" val="276261747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2289" y="836712"/>
            <a:ext cx="8424167" cy="5256584"/>
          </a:xfrm>
        </p:spPr>
        <p:txBody>
          <a:bodyPr>
            <a:normAutofit lnSpcReduction="10000"/>
          </a:bodyPr>
          <a:lstStyle/>
          <a:p>
            <a:pPr>
              <a:spcBef>
                <a:spcPts val="600"/>
              </a:spcBef>
            </a:pPr>
            <a:r>
              <a:rPr lang="de-DE" sz="2000" dirty="0" smtClean="0">
                <a:latin typeface="Verdana" panose="020B0604030504040204" pitchFamily="34" charset="0"/>
                <a:ea typeface="Verdana" panose="020B0604030504040204" pitchFamily="34" charset="0"/>
                <a:cs typeface="Verdana" panose="020B0604030504040204" pitchFamily="34" charset="0"/>
              </a:rPr>
              <a:t>Dies </a:t>
            </a:r>
            <a:r>
              <a:rPr lang="de-DE" sz="2000" dirty="0">
                <a:latin typeface="Verdana" panose="020B0604030504040204" pitchFamily="34" charset="0"/>
                <a:ea typeface="Verdana" panose="020B0604030504040204" pitchFamily="34" charset="0"/>
                <a:cs typeface="Verdana" panose="020B0604030504040204" pitchFamily="34" charset="0"/>
              </a:rPr>
              <a:t>gilt auch, wenn die Verwandtschaftsbezeichnung mit einem Bindestrich bzw. direkt mit dem Nachnamen verbunden </a:t>
            </a:r>
            <a:r>
              <a:rPr lang="de-DE" sz="2000" dirty="0" smtClean="0">
                <a:latin typeface="Verdana" panose="020B0604030504040204" pitchFamily="34" charset="0"/>
                <a:ea typeface="Verdana" panose="020B0604030504040204" pitchFamily="34" charset="0"/>
                <a:cs typeface="Verdana" panose="020B0604030504040204" pitchFamily="34" charset="0"/>
              </a:rPr>
              <a:t>ist.</a:t>
            </a:r>
          </a:p>
          <a:p>
            <a:pPr marL="0" indent="0">
              <a:spcBef>
                <a:spcPts val="0"/>
              </a:spcBef>
              <a:buNone/>
            </a:pPr>
            <a:r>
              <a:rPr lang="de-DE" sz="2800" i="1" dirty="0" smtClean="0">
                <a:latin typeface="Verdana" panose="020B0604030504040204" pitchFamily="34" charset="0"/>
                <a:ea typeface="Verdana" panose="020B0604030504040204" pitchFamily="34" charset="0"/>
                <a:cs typeface="Verdana" panose="020B0604030504040204" pitchFamily="34" charset="0"/>
              </a:rPr>
              <a:t>   </a:t>
            </a:r>
            <a:r>
              <a:rPr lang="de-DE" sz="2000" i="1" dirty="0" smtClean="0">
                <a:latin typeface="Verdana" panose="020B0604030504040204" pitchFamily="34" charset="0"/>
                <a:ea typeface="Verdana" panose="020B0604030504040204" pitchFamily="34" charset="0"/>
                <a:cs typeface="Verdana" panose="020B0604030504040204" pitchFamily="34" charset="0"/>
              </a:rPr>
              <a:t>Beispiele:</a:t>
            </a:r>
          </a:p>
          <a:p>
            <a:pPr marL="0" indent="0">
              <a:spcBef>
                <a:spcPts val="0"/>
              </a:spcBef>
              <a:spcAft>
                <a:spcPts val="1200"/>
              </a:spcAft>
              <a:buNone/>
            </a:pP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MacDonald, William</a:t>
            </a:r>
          </a:p>
          <a:p>
            <a:pPr>
              <a:spcBef>
                <a:spcPts val="0"/>
              </a:spcBef>
              <a:spcAft>
                <a:spcPts val="1200"/>
              </a:spcAft>
              <a:buNone/>
            </a:pPr>
            <a:r>
              <a:rPr lang="de-DE" sz="2000" b="1" dirty="0">
                <a:latin typeface="Verdana" panose="020B0604030504040204" pitchFamily="34" charset="0"/>
                <a:ea typeface="Verdana" panose="020B0604030504040204" pitchFamily="34" charset="0"/>
                <a:cs typeface="Verdana" panose="020B0604030504040204" pitchFamily="34" charset="0"/>
              </a:rPr>
              <a:t>	Ter-Horst, Joannes </a:t>
            </a:r>
            <a:r>
              <a:rPr lang="de-DE" sz="2000" b="1" dirty="0" err="1">
                <a:latin typeface="Verdana" panose="020B0604030504040204" pitchFamily="34" charset="0"/>
                <a:ea typeface="Verdana" panose="020B0604030504040204" pitchFamily="34" charset="0"/>
                <a:cs typeface="Verdana" panose="020B0604030504040204" pitchFamily="34" charset="0"/>
              </a:rPr>
              <a:t>Hermannus</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800" dirty="0">
                <a:latin typeface="Verdana" panose="020B0604030504040204" pitchFamily="34" charset="0"/>
                <a:ea typeface="Verdana" panose="020B0604030504040204" pitchFamily="34" charset="0"/>
                <a:cs typeface="Verdana" panose="020B0604030504040204" pitchFamily="34" charset="0"/>
              </a:rPr>
              <a:t>	</a:t>
            </a:r>
          </a:p>
          <a:p>
            <a:pPr>
              <a:spcBef>
                <a:spcPts val="600"/>
              </a:spcBef>
            </a:pPr>
            <a:r>
              <a:rPr lang="de-DE" sz="2000" dirty="0">
                <a:latin typeface="Verdana" panose="020B0604030504040204" pitchFamily="34" charset="0"/>
                <a:ea typeface="Verdana" panose="020B0604030504040204" pitchFamily="34" charset="0"/>
                <a:cs typeface="Verdana" panose="020B0604030504040204" pitchFamily="34" charset="0"/>
              </a:rPr>
              <a:t>Von der Form mit dem Nachnamen als erstes Element kann verwiesen werden.</a:t>
            </a:r>
          </a:p>
          <a:p>
            <a:pPr marL="0" indent="0">
              <a:spcBef>
                <a:spcPts val="0"/>
              </a:spcBef>
              <a:buNone/>
            </a:pPr>
            <a:r>
              <a:rPr lang="de-DE" sz="2800" i="1" dirty="0">
                <a:latin typeface="Verdana" panose="020B0604030504040204" pitchFamily="34" charset="0"/>
                <a:ea typeface="Verdana" panose="020B0604030504040204" pitchFamily="34" charset="0"/>
                <a:cs typeface="Verdana" panose="020B0604030504040204" pitchFamily="34" charset="0"/>
              </a:rPr>
              <a:t>   </a:t>
            </a:r>
            <a:r>
              <a:rPr lang="de-DE" sz="2000" i="1" dirty="0" smtClean="0">
                <a:latin typeface="Verdana" panose="020B0604030504040204" pitchFamily="34" charset="0"/>
                <a:ea typeface="Verdana" panose="020B0604030504040204" pitchFamily="34" charset="0"/>
                <a:cs typeface="Verdana" panose="020B0604030504040204" pitchFamily="34" charset="0"/>
              </a:rPr>
              <a:t>Beispiel</a:t>
            </a:r>
            <a:r>
              <a:rPr lang="de-DE" sz="2000" i="1" dirty="0">
                <a:latin typeface="Verdana" panose="020B0604030504040204" pitchFamily="34" charset="0"/>
                <a:ea typeface="Verdana" panose="020B0604030504040204" pitchFamily="34" charset="0"/>
                <a:cs typeface="Verdana" panose="020B0604030504040204" pitchFamily="34" charset="0"/>
              </a:rPr>
              <a:t>:</a:t>
            </a:r>
            <a:r>
              <a:rPr lang="de-DE" sz="2000" b="1" dirty="0">
                <a:latin typeface="Verdana" panose="020B0604030504040204" pitchFamily="34" charset="0"/>
                <a:ea typeface="Verdana" panose="020B0604030504040204" pitchFamily="34" charset="0"/>
                <a:cs typeface="Verdana" panose="020B0604030504040204" pitchFamily="34" charset="0"/>
              </a:rPr>
              <a:t/>
            </a:r>
            <a:br>
              <a:rPr lang="de-DE" sz="2000" b="1" dirty="0">
                <a:latin typeface="Verdana" panose="020B0604030504040204" pitchFamily="34" charset="0"/>
                <a:ea typeface="Verdana" panose="020B0604030504040204" pitchFamily="34" charset="0"/>
                <a:cs typeface="Verdana" panose="020B0604030504040204" pitchFamily="34" charset="0"/>
              </a:rPr>
            </a:b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Bevorzugter </a:t>
            </a:r>
            <a:r>
              <a:rPr lang="de-DE" sz="2000" dirty="0">
                <a:latin typeface="Verdana" panose="020B0604030504040204" pitchFamily="34" charset="0"/>
                <a:ea typeface="Verdana" panose="020B0604030504040204" pitchFamily="34" charset="0"/>
                <a:cs typeface="Verdana" panose="020B0604030504040204" pitchFamily="34" charset="0"/>
              </a:rPr>
              <a:t>Name:    </a:t>
            </a:r>
            <a:r>
              <a:rPr lang="de-DE" sz="2000" b="1" dirty="0" err="1">
                <a:latin typeface="Verdana" panose="020B0604030504040204" pitchFamily="34" charset="0"/>
                <a:ea typeface="Verdana" panose="020B0604030504040204" pitchFamily="34" charset="0"/>
                <a:cs typeface="Verdana" panose="020B0604030504040204" pitchFamily="34" charset="0"/>
              </a:rPr>
              <a:t>Mc</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Allister</a:t>
            </a:r>
            <a:r>
              <a:rPr lang="de-DE" sz="2000" b="1" dirty="0">
                <a:latin typeface="Verdana" panose="020B0604030504040204" pitchFamily="34" charset="0"/>
                <a:ea typeface="Verdana" panose="020B0604030504040204" pitchFamily="34" charset="0"/>
                <a:cs typeface="Verdana" panose="020B0604030504040204" pitchFamily="34" charset="0"/>
              </a:rPr>
              <a:t>, Jamie</a:t>
            </a:r>
          </a:p>
          <a:p>
            <a:pPr>
              <a:spcBef>
                <a:spcPts val="0"/>
              </a:spcBef>
              <a:buNone/>
              <a:tabLst>
                <a:tab pos="989013" algn="l"/>
                <a:tab pos="2065338" algn="l"/>
              </a:tabLst>
            </a:pP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Abweichender </a:t>
            </a:r>
            <a:r>
              <a:rPr lang="de-DE" sz="2000" dirty="0">
                <a:latin typeface="Verdana" panose="020B0604030504040204" pitchFamily="34" charset="0"/>
                <a:ea typeface="Verdana" panose="020B0604030504040204" pitchFamily="34" charset="0"/>
                <a:cs typeface="Verdana" panose="020B0604030504040204" pitchFamily="34" charset="0"/>
              </a:rPr>
              <a:t>Name: </a:t>
            </a:r>
            <a:r>
              <a:rPr lang="de-DE" sz="2000" dirty="0" err="1">
                <a:latin typeface="Verdana" panose="020B0604030504040204" pitchFamily="34" charset="0"/>
                <a:ea typeface="Verdana" panose="020B0604030504040204" pitchFamily="34" charset="0"/>
                <a:cs typeface="Verdana" panose="020B0604030504040204" pitchFamily="34" charset="0"/>
              </a:rPr>
              <a:t>Allister</a:t>
            </a:r>
            <a:r>
              <a:rPr lang="de-DE" sz="2000" dirty="0">
                <a:latin typeface="Verdana" panose="020B0604030504040204" pitchFamily="34" charset="0"/>
                <a:ea typeface="Verdana" panose="020B0604030504040204" pitchFamily="34" charset="0"/>
                <a:cs typeface="Verdana" panose="020B0604030504040204" pitchFamily="34" charset="0"/>
              </a:rPr>
              <a:t>, Jamie </a:t>
            </a:r>
            <a:r>
              <a:rPr lang="de-DE" sz="2000" dirty="0" err="1">
                <a:latin typeface="Verdana" panose="020B0604030504040204" pitchFamily="34" charset="0"/>
                <a:ea typeface="Verdana" panose="020B0604030504040204" pitchFamily="34" charset="0"/>
                <a:cs typeface="Verdana" panose="020B0604030504040204" pitchFamily="34" charset="0"/>
              </a:rPr>
              <a:t>Mc</a:t>
            </a:r>
            <a:endParaRPr lang="de-DE" sz="2000" dirty="0">
              <a:latin typeface="Verdana" panose="020B0604030504040204" pitchFamily="34" charset="0"/>
              <a:ea typeface="Verdana" panose="020B0604030504040204" pitchFamily="34" charset="0"/>
              <a:cs typeface="Verdana" panose="020B0604030504040204" pitchFamily="34" charset="0"/>
            </a:endParaRP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Im Falle von „</a:t>
            </a:r>
            <a:r>
              <a:rPr lang="de-DE" sz="2000" dirty="0" err="1">
                <a:latin typeface="Verdana" panose="020B0604030504040204" pitchFamily="34" charset="0"/>
                <a:ea typeface="Verdana" panose="020B0604030504040204" pitchFamily="34" charset="0"/>
                <a:cs typeface="Verdana" panose="020B0604030504040204" pitchFamily="34" charset="0"/>
              </a:rPr>
              <a:t>Mc</a:t>
            </a:r>
            <a:r>
              <a:rPr lang="de-DE" sz="2000" dirty="0">
                <a:latin typeface="Verdana" panose="020B0604030504040204" pitchFamily="34" charset="0"/>
                <a:ea typeface="Verdana" panose="020B0604030504040204" pitchFamily="34" charset="0"/>
                <a:cs typeface="Verdana" panose="020B0604030504040204" pitchFamily="34" charset="0"/>
              </a:rPr>
              <a:t>“ usw. ist die Erfassung der abweichenden Namensform mit dem Präfix „Mac“ nicht obligatorisch.</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Verwandtschaftsbezeichnungen</a:t>
            </a:r>
            <a:endParaRPr lang="de-DE" dirty="0"/>
          </a:p>
        </p:txBody>
      </p:sp>
    </p:spTree>
    <p:extLst>
      <p:ext uri="{BB962C8B-B14F-4D97-AF65-F5344CB8AC3E}">
        <p14:creationId xmlns:p14="http://schemas.microsoft.com/office/powerpoint/2010/main" val="333923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184577"/>
          </a:xfrm>
        </p:spPr>
        <p:txBody>
          <a:bodyPr>
            <a:normAutofit lnSpcReduction="10000"/>
          </a:bodyPr>
          <a:lstStyle/>
          <a:p>
            <a:pPr>
              <a:spcBef>
                <a:spcPts val="0"/>
              </a:spcBef>
              <a:tabLst>
                <a:tab pos="989013" algn="l"/>
                <a:tab pos="4751388" algn="l"/>
              </a:tabLst>
            </a:pPr>
            <a:r>
              <a:rPr lang="de-DE" sz="2000" dirty="0" smtClean="0">
                <a:latin typeface="Verdana" panose="020B0604030504040204" pitchFamily="34" charset="0"/>
                <a:ea typeface="Verdana" panose="020B0604030504040204" pitchFamily="34" charset="0"/>
                <a:cs typeface="Verdana" panose="020B0604030504040204" pitchFamily="34" charset="0"/>
              </a:rPr>
              <a:t>Portugiesische </a:t>
            </a:r>
            <a:r>
              <a:rPr lang="de-DE" sz="2000" dirty="0">
                <a:latin typeface="Verdana" panose="020B0604030504040204" pitchFamily="34" charset="0"/>
                <a:ea typeface="Verdana" panose="020B0604030504040204" pitchFamily="34" charset="0"/>
                <a:cs typeface="Verdana" panose="020B0604030504040204" pitchFamily="34" charset="0"/>
              </a:rPr>
              <a:t>Verwandtschaftsbezeichnungen wie </a:t>
            </a:r>
            <a:r>
              <a:rPr lang="de-DE" sz="2000" dirty="0" err="1">
                <a:latin typeface="Verdana" panose="020B0604030504040204" pitchFamily="34" charset="0"/>
                <a:ea typeface="Verdana" panose="020B0604030504040204" pitchFamily="34" charset="0"/>
                <a:cs typeface="Verdana" panose="020B0604030504040204" pitchFamily="34" charset="0"/>
              </a:rPr>
              <a:t>Filho</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Junior, </a:t>
            </a:r>
            <a:r>
              <a:rPr lang="de-DE" sz="2000" dirty="0" err="1">
                <a:ea typeface="Verdana" panose="020B0604030504040204" pitchFamily="34" charset="0"/>
                <a:cs typeface="Verdana" panose="020B0604030504040204" pitchFamily="34" charset="0"/>
              </a:rPr>
              <a:t>Neto</a:t>
            </a:r>
            <a:r>
              <a:rPr lang="de-DE" sz="2000" dirty="0">
                <a:ea typeface="Verdana" panose="020B0604030504040204" pitchFamily="34" charset="0"/>
                <a:cs typeface="Verdana" panose="020B0604030504040204" pitchFamily="34" charset="0"/>
              </a:rPr>
              <a:t>, </a:t>
            </a:r>
            <a:r>
              <a:rPr lang="de-DE" sz="2000" dirty="0" err="1">
                <a:ea typeface="Verdana" panose="020B0604030504040204" pitchFamily="34" charset="0"/>
                <a:cs typeface="Verdana" panose="020B0604030504040204" pitchFamily="34" charset="0"/>
              </a:rPr>
              <a:t>Sobrinho</a:t>
            </a:r>
            <a:r>
              <a:rPr lang="de-DE" sz="2000" dirty="0">
                <a:ea typeface="Verdana" panose="020B0604030504040204" pitchFamily="34" charset="0"/>
                <a:cs typeface="Verdana" panose="020B0604030504040204" pitchFamily="34" charset="0"/>
              </a:rPr>
              <a:t> werden als Teil des Nachnamens erfasst.</a:t>
            </a:r>
          </a:p>
          <a:p>
            <a:pPr>
              <a:spcBef>
                <a:spcPts val="0"/>
              </a:spcBef>
              <a:spcAft>
                <a:spcPts val="1200"/>
              </a:spcAft>
              <a:buNone/>
            </a:pPr>
            <a:r>
              <a:rPr lang="de-DE" sz="2000" dirty="0">
                <a:ea typeface="Verdana" panose="020B0604030504040204" pitchFamily="34" charset="0"/>
                <a:cs typeface="Verdana" panose="020B0604030504040204" pitchFamily="34" charset="0"/>
              </a:rPr>
              <a:t>	</a:t>
            </a:r>
            <a:r>
              <a:rPr lang="de-DE" sz="2000" dirty="0" smtClean="0">
                <a:ea typeface="Verdana" panose="020B0604030504040204" pitchFamily="34" charset="0"/>
                <a:cs typeface="Verdana" panose="020B0604030504040204" pitchFamily="34" charset="0"/>
              </a:rPr>
              <a:t/>
            </a:r>
            <a:br>
              <a:rPr lang="de-DE" sz="2000" dirty="0" smtClean="0">
                <a:ea typeface="Verdana" panose="020B0604030504040204" pitchFamily="34" charset="0"/>
                <a:cs typeface="Verdana" panose="020B0604030504040204" pitchFamily="34" charset="0"/>
              </a:rPr>
            </a:br>
            <a:r>
              <a:rPr lang="de-DE" sz="2000" i="1" dirty="0" smtClean="0">
                <a:ea typeface="Verdana" panose="020B0604030504040204" pitchFamily="34" charset="0"/>
                <a:cs typeface="Verdana" panose="020B0604030504040204" pitchFamily="34" charset="0"/>
              </a:rPr>
              <a:t>Beispiel:</a:t>
            </a:r>
            <a:endParaRPr lang="de-DE" sz="2000" i="1" dirty="0">
              <a:ea typeface="Verdana" panose="020B0604030504040204" pitchFamily="34" charset="0"/>
              <a:cs typeface="Verdana" panose="020B0604030504040204" pitchFamily="34" charset="0"/>
            </a:endParaRPr>
          </a:p>
          <a:p>
            <a:pPr>
              <a:spcBef>
                <a:spcPts val="0"/>
              </a:spcBef>
              <a:spcAft>
                <a:spcPts val="1200"/>
              </a:spcAft>
              <a:buNone/>
            </a:pPr>
            <a:r>
              <a:rPr lang="de-DE" sz="2000" b="1" i="1" dirty="0" smtClean="0">
                <a:ea typeface="Verdana" panose="020B0604030504040204" pitchFamily="34" charset="0"/>
                <a:cs typeface="Verdana" panose="020B0604030504040204" pitchFamily="34" charset="0"/>
              </a:rPr>
              <a:t>	</a:t>
            </a:r>
            <a:r>
              <a:rPr lang="pt-BR" sz="2000" b="1" dirty="0" smtClean="0">
                <a:ea typeface="Verdana" panose="020B0604030504040204" pitchFamily="34" charset="0"/>
                <a:cs typeface="Verdana" panose="020B0604030504040204" pitchFamily="34" charset="0"/>
              </a:rPr>
              <a:t>Castro </a:t>
            </a:r>
            <a:r>
              <a:rPr lang="pt-BR" sz="2000" b="1" dirty="0">
                <a:ea typeface="Verdana" panose="020B0604030504040204" pitchFamily="34" charset="0"/>
                <a:cs typeface="Verdana" panose="020B0604030504040204" pitchFamily="34" charset="0"/>
              </a:rPr>
              <a:t>Sobrinho, Antonio Ribeiro de </a:t>
            </a:r>
            <a:endParaRPr lang="pt-BR" sz="2000" b="1" dirty="0" smtClean="0">
              <a:ea typeface="Verdana" panose="020B0604030504040204" pitchFamily="34" charset="0"/>
              <a:cs typeface="Verdana" panose="020B0604030504040204" pitchFamily="34" charset="0"/>
            </a:endParaRPr>
          </a:p>
          <a:p>
            <a:pPr>
              <a:spcBef>
                <a:spcPts val="0"/>
              </a:spcBef>
              <a:spcAft>
                <a:spcPts val="1200"/>
              </a:spcAft>
              <a:buNone/>
            </a:pPr>
            <a:r>
              <a:rPr lang="pt-BR" sz="2000" b="1" dirty="0">
                <a:ea typeface="Verdana" panose="020B0604030504040204" pitchFamily="34" charset="0"/>
                <a:cs typeface="Verdana" panose="020B0604030504040204" pitchFamily="34" charset="0"/>
              </a:rPr>
              <a:t>	</a:t>
            </a:r>
            <a:r>
              <a:rPr lang="de-DE" sz="2000" b="1" dirty="0" smtClean="0">
                <a:ea typeface="Verdana" panose="020B0604030504040204" pitchFamily="34" charset="0"/>
                <a:cs typeface="Verdana" panose="020B0604030504040204" pitchFamily="34" charset="0"/>
              </a:rPr>
              <a:t>Marques </a:t>
            </a:r>
            <a:r>
              <a:rPr lang="de-DE" sz="2000" b="1" dirty="0">
                <a:ea typeface="Verdana" panose="020B0604030504040204" pitchFamily="34" charset="0"/>
                <a:cs typeface="Verdana" panose="020B0604030504040204" pitchFamily="34" charset="0"/>
              </a:rPr>
              <a:t>Junior, Milton</a:t>
            </a:r>
          </a:p>
          <a:p>
            <a:pPr>
              <a:spcBef>
                <a:spcPts val="1800"/>
              </a:spcBef>
            </a:pPr>
            <a:r>
              <a:rPr lang="de-DE" sz="2000" dirty="0">
                <a:ea typeface="Verdana" panose="020B0604030504040204" pitchFamily="34" charset="0"/>
                <a:cs typeface="Verdana" panose="020B0604030504040204" pitchFamily="34" charset="0"/>
              </a:rPr>
              <a:t>Orientalische Verwandtschaftsbezeichnungen </a:t>
            </a:r>
            <a:r>
              <a:rPr lang="de-DE" sz="2000" dirty="0">
                <a:latin typeface="Verdana" panose="020B0604030504040204" pitchFamily="34" charset="0"/>
                <a:ea typeface="Verdana" panose="020B0604030504040204" pitchFamily="34" charset="0"/>
                <a:cs typeface="Verdana" panose="020B0604030504040204" pitchFamily="34" charset="0"/>
              </a:rPr>
              <a:t>werden analog zu den Portugiesischen behandelt.</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Für andere Sprachen außer dem Portugiesischen werden Abkürzungen wie Jr., Sr., </a:t>
            </a:r>
            <a:r>
              <a:rPr lang="de-DE" sz="2000" dirty="0" err="1">
                <a:latin typeface="Verdana" panose="020B0604030504040204" pitchFamily="34" charset="0"/>
                <a:ea typeface="Verdana" panose="020B0604030504040204" pitchFamily="34" charset="0"/>
                <a:cs typeface="Verdana" panose="020B0604030504040204" pitchFamily="34" charset="0"/>
              </a:rPr>
              <a:t>fils</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père</a:t>
            </a:r>
            <a:r>
              <a:rPr lang="de-DE" sz="2000" dirty="0">
                <a:latin typeface="Verdana" panose="020B0604030504040204" pitchFamily="34" charset="0"/>
                <a:ea typeface="Verdana" panose="020B0604030504040204" pitchFamily="34" charset="0"/>
                <a:cs typeface="Verdana" panose="020B0604030504040204" pitchFamily="34" charset="0"/>
              </a:rPr>
              <a:t> und Ziffern (z. B. III) nach dem Vornamen nicht mit Komma und Spatium angefügt sondern in einem eigenen Unterfeld erfasst.</a:t>
            </a:r>
          </a:p>
          <a:p>
            <a:pPr>
              <a:spcBef>
                <a:spcPts val="0"/>
              </a:spcBef>
              <a:buNone/>
            </a:pPr>
            <a:r>
              <a:rPr lang="de-DE" sz="2000" dirty="0">
                <a:latin typeface="Verdana" panose="020B0604030504040204" pitchFamily="34" charset="0"/>
                <a:ea typeface="Verdana" panose="020B0604030504040204" pitchFamily="34" charset="0"/>
                <a:cs typeface="Verdana" panose="020B0604030504040204" pitchFamily="34" charset="0"/>
              </a:rPr>
              <a:t>		</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24</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Verwandtschaftsbezeichnungen</a:t>
            </a:r>
            <a:endParaRPr lang="de-DE" dirty="0"/>
          </a:p>
        </p:txBody>
      </p:sp>
    </p:spTree>
    <p:extLst>
      <p:ext uri="{BB962C8B-B14F-4D97-AF65-F5344CB8AC3E}">
        <p14:creationId xmlns:p14="http://schemas.microsoft.com/office/powerpoint/2010/main" val="8023304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328592"/>
          </a:xfrm>
        </p:spPr>
        <p:txBody>
          <a:bodyPr>
            <a:normAutofit/>
          </a:bodyPr>
          <a:lstStyle/>
          <a:p>
            <a:pPr>
              <a:spcBef>
                <a:spcPts val="180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9.2.2.19</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hlinkClick r:id="rId4"/>
              </a:rPr>
              <a:t>ERL</a:t>
            </a:r>
            <a:endParaRPr lang="de-DE" sz="2000" dirty="0">
              <a:latin typeface="Verdana" panose="020B0604030504040204" pitchFamily="34" charset="0"/>
              <a:ea typeface="Verdana" panose="020B0604030504040204" pitchFamily="34" charset="0"/>
              <a:cs typeface="Verdana" panose="020B0604030504040204" pitchFamily="34" charset="0"/>
            </a:endParaRP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Werden als weiterer Vorname angesehen.</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Beim normierten Sucheinstieg ist das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nach dem ersten Vornamen zu erfassen.</a:t>
            </a:r>
          </a:p>
          <a:p>
            <a:pPr marL="266700" indent="-266700" defTabSz="893763">
              <a:spcBef>
                <a:spcPts val="1800"/>
              </a:spcBef>
              <a:buNone/>
              <a:tabLst>
                <a:tab pos="755650" algn="l"/>
              </a:tabLst>
            </a:pP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sym typeface="Wingdings"/>
              </a:rPr>
              <a:t>	</a:t>
            </a:r>
            <a:r>
              <a:rPr lang="de-DE" sz="2000" dirty="0">
                <a:latin typeface="Verdana" panose="020B0604030504040204" pitchFamily="34" charset="0"/>
                <a:ea typeface="Verdana" panose="020B0604030504040204" pitchFamily="34" charset="0"/>
                <a:cs typeface="Verdana" panose="020B0604030504040204" pitchFamily="34" charset="0"/>
              </a:rPr>
              <a:t>Steht das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beim selbstgebrauchten</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	Namen an erster Stelle, müssen die Vornamen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	umgestellt und der erste Vorname als erstes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	Element erfasst werden.</a:t>
            </a:r>
          </a:p>
          <a:p>
            <a:pPr>
              <a:spcBef>
                <a:spcPts val="1800"/>
              </a:spcBef>
              <a:tabLst>
                <a:tab pos="717550" algn="l"/>
              </a:tabLst>
            </a:pPr>
            <a:r>
              <a:rPr lang="de-DE" sz="2000" dirty="0">
                <a:latin typeface="Verdana" panose="020B0604030504040204" pitchFamily="34" charset="0"/>
                <a:ea typeface="Verdana" panose="020B0604030504040204" pitchFamily="34" charset="0"/>
                <a:cs typeface="Verdana" panose="020B0604030504040204" pitchFamily="34" charset="0"/>
              </a:rPr>
              <a:t>Als abweichender Name wird die Variante mit dem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an erster Stelle eingetragen.</a:t>
            </a:r>
          </a:p>
          <a:p>
            <a:pPr>
              <a:spcBef>
                <a:spcPts val="0"/>
              </a:spcBef>
              <a:buNone/>
            </a:pPr>
            <a:r>
              <a:rPr lang="de-DE" sz="2000" dirty="0">
                <a:latin typeface="Verdana" panose="020B0604030504040204" pitchFamily="34" charset="0"/>
                <a:ea typeface="Verdana" panose="020B0604030504040204" pitchFamily="34" charset="0"/>
                <a:cs typeface="Verdana" panose="020B0604030504040204" pitchFamily="34" charset="0"/>
              </a:rPr>
              <a:t>		</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25</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Allgemeines</a:t>
            </a:r>
            <a:endParaRPr lang="de-DE" dirty="0"/>
          </a:p>
        </p:txBody>
      </p:sp>
    </p:spTree>
    <p:extLst>
      <p:ext uri="{BB962C8B-B14F-4D97-AF65-F5344CB8AC3E}">
        <p14:creationId xmlns:p14="http://schemas.microsoft.com/office/powerpoint/2010/main" val="37929533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328591"/>
          </a:xfrm>
        </p:spPr>
        <p:txBody>
          <a:bodyPr>
            <a:normAutofit/>
          </a:bodyPr>
          <a:lstStyle/>
          <a:p>
            <a:pPr>
              <a:buNone/>
            </a:pPr>
            <a:r>
              <a:rPr lang="de-DE" sz="2000" i="1" dirty="0" smtClean="0">
                <a:latin typeface="Verdana" panose="020B0604030504040204" pitchFamily="34" charset="0"/>
                <a:ea typeface="Verdana" panose="020B0604030504040204" pitchFamily="34" charset="0"/>
                <a:cs typeface="Verdana" panose="020B0604030504040204" pitchFamily="34" charset="0"/>
              </a:rPr>
              <a:t>Beispiele:</a:t>
            </a:r>
            <a:br>
              <a:rPr lang="de-DE" sz="2000" i="1" dirty="0" smtClean="0">
                <a:latin typeface="Verdana" panose="020B0604030504040204" pitchFamily="34" charset="0"/>
                <a:ea typeface="Verdana" panose="020B0604030504040204" pitchFamily="34" charset="0"/>
                <a:cs typeface="Verdana" panose="020B0604030504040204" pitchFamily="34" charset="0"/>
              </a:rPr>
            </a:br>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b="1" dirty="0" err="1">
                <a:latin typeface="Verdana" panose="020B0604030504040204" pitchFamily="34" charset="0"/>
                <a:ea typeface="Verdana" panose="020B0604030504040204" pitchFamily="34" charset="0"/>
                <a:cs typeface="Verdana" panose="020B0604030504040204" pitchFamily="34" charset="0"/>
              </a:rPr>
              <a:t>ʾAbé</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Gubañā</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273050" lvl="1" indent="82550">
              <a:spcBef>
                <a:spcPts val="0"/>
              </a:spcBef>
              <a:spcAft>
                <a:spcPts val="1200"/>
              </a:spcAft>
              <a:buNone/>
              <a:tabLst>
                <a:tab pos="1254125" algn="l"/>
              </a:tabLst>
            </a:pPr>
            <a:r>
              <a:rPr lang="de-DE" sz="2000" dirty="0">
                <a:latin typeface="Verdana" panose="020B0604030504040204" pitchFamily="34" charset="0"/>
                <a:ea typeface="Verdana" panose="020B0604030504040204" pitchFamily="34" charset="0"/>
                <a:cs typeface="Verdana" panose="020B0604030504040204" pitchFamily="34" charset="0"/>
              </a:rPr>
              <a:t>Vorname: </a:t>
            </a:r>
            <a:r>
              <a:rPr lang="de-DE" sz="2000" b="1" dirty="0" err="1">
                <a:latin typeface="Verdana" panose="020B0604030504040204" pitchFamily="34" charset="0"/>
                <a:ea typeface="Verdana" panose="020B0604030504040204" pitchFamily="34" charset="0"/>
                <a:cs typeface="Verdana" panose="020B0604030504040204" pitchFamily="34" charset="0"/>
              </a:rPr>
              <a:t>ʾAbé</a:t>
            </a:r>
            <a:r>
              <a:rPr lang="de-DE" sz="2000" dirty="0">
                <a:latin typeface="Verdana" panose="020B0604030504040204" pitchFamily="34" charset="0"/>
                <a:ea typeface="Verdana" panose="020B0604030504040204" pitchFamily="34" charset="0"/>
                <a:cs typeface="Verdana" panose="020B0604030504040204" pitchFamily="34" charset="0"/>
              </a:rPr>
              <a:t> ; Vatersname: </a:t>
            </a:r>
            <a:r>
              <a:rPr lang="de-DE" sz="2000" b="1" dirty="0" err="1">
                <a:latin typeface="Verdana" panose="020B0604030504040204" pitchFamily="34" charset="0"/>
                <a:ea typeface="Verdana" panose="020B0604030504040204" pitchFamily="34" charset="0"/>
                <a:cs typeface="Verdana" panose="020B0604030504040204" pitchFamily="34" charset="0"/>
              </a:rPr>
              <a:t>Gubañā</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342900" lvl="1" indent="-342900">
              <a:spcBef>
                <a:spcPts val="0"/>
              </a:spcBef>
              <a:spcAft>
                <a:spcPts val="1200"/>
              </a:spcAft>
              <a:buFont typeface="Arial" panose="020B0604020202020204" pitchFamily="34" charset="0"/>
              <a:buChar char="•"/>
            </a:pPr>
            <a:r>
              <a:rPr lang="de-DE" sz="2000" b="1" dirty="0">
                <a:latin typeface="Verdana" panose="020B0604030504040204" pitchFamily="34" charset="0"/>
                <a:ea typeface="Verdana" panose="020B0604030504040204" pitchFamily="34" charset="0"/>
                <a:cs typeface="Verdana" panose="020B0604030504040204" pitchFamily="34" charset="0"/>
              </a:rPr>
              <a:t>Solomon </a:t>
            </a:r>
            <a:r>
              <a:rPr lang="de-DE" sz="2000" b="1" dirty="0" err="1">
                <a:latin typeface="Verdana" panose="020B0604030504040204" pitchFamily="34" charset="0"/>
                <a:ea typeface="Verdana" panose="020B0604030504040204" pitchFamily="34" charset="0"/>
                <a:cs typeface="Verdana" panose="020B0604030504040204" pitchFamily="34" charset="0"/>
              </a:rPr>
              <a:t>Gebre</a:t>
            </a:r>
            <a:r>
              <a:rPr lang="de-DE" sz="2000" b="1" dirty="0">
                <a:latin typeface="Verdana" panose="020B0604030504040204" pitchFamily="34" charset="0"/>
                <a:ea typeface="Verdana" panose="020B0604030504040204" pitchFamily="34" charset="0"/>
                <a:cs typeface="Verdana" panose="020B0604030504040204" pitchFamily="34" charset="0"/>
              </a:rPr>
              <a:t> Christos</a:t>
            </a:r>
            <a:r>
              <a:rPr lang="de-DE" sz="2000" dirty="0">
                <a:latin typeface="Verdana" panose="020B0604030504040204" pitchFamily="34" charset="0"/>
                <a:ea typeface="Verdana" panose="020B0604030504040204" pitchFamily="34" charset="0"/>
                <a:cs typeface="Verdana" panose="020B0604030504040204" pitchFamily="34" charset="0"/>
              </a:rPr>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Vorname: </a:t>
            </a:r>
            <a:r>
              <a:rPr lang="de-DE" sz="2000" b="1" dirty="0">
                <a:latin typeface="Verdana" panose="020B0604030504040204" pitchFamily="34" charset="0"/>
                <a:ea typeface="Verdana" panose="020B0604030504040204" pitchFamily="34" charset="0"/>
                <a:cs typeface="Verdana" panose="020B0604030504040204" pitchFamily="34" charset="0"/>
              </a:rPr>
              <a:t>Solomon</a:t>
            </a:r>
            <a:r>
              <a:rPr lang="de-DE" sz="2000" dirty="0">
                <a:latin typeface="Verdana" panose="020B0604030504040204" pitchFamily="34" charset="0"/>
                <a:ea typeface="Verdana" panose="020B0604030504040204" pitchFamily="34" charset="0"/>
                <a:cs typeface="Verdana" panose="020B0604030504040204" pitchFamily="34" charset="0"/>
              </a:rPr>
              <a:t> ; Vatersname: </a:t>
            </a:r>
            <a:r>
              <a:rPr lang="de-DE" sz="2000" b="1" dirty="0" err="1">
                <a:latin typeface="Verdana" panose="020B0604030504040204" pitchFamily="34" charset="0"/>
                <a:ea typeface="Verdana" panose="020B0604030504040204" pitchFamily="34" charset="0"/>
                <a:cs typeface="Verdana" panose="020B0604030504040204" pitchFamily="34" charset="0"/>
              </a:rPr>
              <a:t>Gebre</a:t>
            </a:r>
            <a:r>
              <a:rPr lang="de-DE" sz="2000" b="1" dirty="0">
                <a:latin typeface="Verdana" panose="020B0604030504040204" pitchFamily="34" charset="0"/>
                <a:ea typeface="Verdana" panose="020B0604030504040204" pitchFamily="34" charset="0"/>
                <a:cs typeface="Verdana" panose="020B0604030504040204" pitchFamily="34" charset="0"/>
              </a:rPr>
              <a:t> Christos</a:t>
            </a:r>
          </a:p>
          <a:p>
            <a:pPr marL="342900" lvl="1" indent="-342900">
              <a:spcBef>
                <a:spcPts val="0"/>
              </a:spcBef>
              <a:spcAft>
                <a:spcPts val="1200"/>
              </a:spcAft>
              <a:buFont typeface="Arial" panose="020B0604020202020204" pitchFamily="34" charset="0"/>
              <a:buChar char="•"/>
            </a:pPr>
            <a:r>
              <a:rPr lang="de-DE" sz="2000" b="1" dirty="0" err="1">
                <a:latin typeface="Verdana" panose="020B0604030504040204" pitchFamily="34" charset="0"/>
                <a:ea typeface="Verdana" panose="020B0604030504040204" pitchFamily="34" charset="0"/>
                <a:cs typeface="Verdana" panose="020B0604030504040204" pitchFamily="34" charset="0"/>
              </a:rPr>
              <a:t>Kidāna</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Māryām</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Gétāhun</a:t>
            </a:r>
            <a:r>
              <a:rPr lang="de-DE" sz="2000" dirty="0">
                <a:latin typeface="Verdana" panose="020B0604030504040204" pitchFamily="34" charset="0"/>
                <a:ea typeface="Verdana" panose="020B0604030504040204" pitchFamily="34" charset="0"/>
                <a:cs typeface="Verdana" panose="020B0604030504040204" pitchFamily="34" charset="0"/>
              </a:rPr>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Vornamen: </a:t>
            </a:r>
            <a:r>
              <a:rPr lang="de-DE" sz="2000" b="1" dirty="0" err="1">
                <a:latin typeface="Verdana" panose="020B0604030504040204" pitchFamily="34" charset="0"/>
                <a:ea typeface="Verdana" panose="020B0604030504040204" pitchFamily="34" charset="0"/>
                <a:cs typeface="Verdana" panose="020B0604030504040204" pitchFamily="34" charset="0"/>
              </a:rPr>
              <a:t>Kidāna</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Māryām</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Vatersname: </a:t>
            </a:r>
            <a:r>
              <a:rPr lang="de-DE" sz="2000" b="1" dirty="0" err="1">
                <a:latin typeface="Verdana" panose="020B0604030504040204" pitchFamily="34" charset="0"/>
                <a:ea typeface="Verdana" panose="020B0604030504040204" pitchFamily="34" charset="0"/>
                <a:cs typeface="Verdana" panose="020B0604030504040204" pitchFamily="34" charset="0"/>
              </a:rPr>
              <a:t>Gétāhun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324000" lvl="1" indent="-342900">
              <a:spcBef>
                <a:spcPts val="0"/>
              </a:spcBef>
              <a:spcAft>
                <a:spcPts val="1200"/>
              </a:spcAft>
              <a:buFont typeface="Arial" panose="020B0604020202020204" pitchFamily="34" charset="0"/>
              <a:buChar char="•"/>
            </a:pPr>
            <a:r>
              <a:rPr lang="de-DE" sz="2000" b="1" dirty="0" err="1">
                <a:latin typeface="Verdana" panose="020B0604030504040204" pitchFamily="34" charset="0"/>
                <a:ea typeface="Verdana" panose="020B0604030504040204" pitchFamily="34" charset="0"/>
                <a:cs typeface="Verdana" panose="020B0604030504040204" pitchFamily="34" charset="0"/>
              </a:rPr>
              <a:t>Germāčaw</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Takla</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Ḥawāryāt</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Vorname: </a:t>
            </a:r>
            <a:r>
              <a:rPr lang="de-DE" sz="2000" b="1" dirty="0" err="1">
                <a:latin typeface="Verdana" panose="020B0604030504040204" pitchFamily="34" charset="0"/>
                <a:ea typeface="Verdana" panose="020B0604030504040204" pitchFamily="34" charset="0"/>
                <a:cs typeface="Verdana" panose="020B0604030504040204" pitchFamily="34" charset="0"/>
              </a:rPr>
              <a:t>Germāčaw</a:t>
            </a:r>
            <a:r>
              <a:rPr lang="de-DE" sz="2000" dirty="0">
                <a:latin typeface="Verdana" panose="020B0604030504040204" pitchFamily="34" charset="0"/>
                <a:ea typeface="Verdana" panose="020B0604030504040204" pitchFamily="34" charset="0"/>
                <a:cs typeface="Verdana" panose="020B0604030504040204" pitchFamily="34" charset="0"/>
              </a:rPr>
              <a:t> ; Vatersname: </a:t>
            </a:r>
            <a:r>
              <a:rPr lang="de-DE" sz="2000" b="1" dirty="0" err="1">
                <a:latin typeface="Verdana" panose="020B0604030504040204" pitchFamily="34" charset="0"/>
                <a:ea typeface="Verdana" panose="020B0604030504040204" pitchFamily="34" charset="0"/>
                <a:cs typeface="Verdana" panose="020B0604030504040204" pitchFamily="34" charset="0"/>
              </a:rPr>
              <a:t>Takla</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Ḥawāryāt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342900" lvl="1" indent="-342900">
              <a:buFont typeface="Arial" panose="020B0604020202020204" pitchFamily="34" charset="0"/>
              <a:buChar char="•"/>
            </a:pPr>
            <a:r>
              <a:rPr lang="de-DE" sz="2000" b="1" dirty="0">
                <a:latin typeface="Verdana" panose="020B0604030504040204" pitchFamily="34" charset="0"/>
                <a:ea typeface="Verdana" panose="020B0604030504040204" pitchFamily="34" charset="0"/>
                <a:cs typeface="Verdana" panose="020B0604030504040204" pitchFamily="34" charset="0"/>
              </a:rPr>
              <a:t>Isaac </a:t>
            </a:r>
            <a:r>
              <a:rPr lang="de-DE" sz="2000" b="1" dirty="0" err="1">
                <a:latin typeface="Verdana" panose="020B0604030504040204" pitchFamily="34" charset="0"/>
                <a:ea typeface="Verdana" panose="020B0604030504040204" pitchFamily="34" charset="0"/>
                <a:cs typeface="Verdana" panose="020B0604030504040204" pitchFamily="34" charset="0"/>
              </a:rPr>
              <a:t>ben</a:t>
            </a:r>
            <a:r>
              <a:rPr lang="de-DE" sz="2000" b="1" dirty="0">
                <a:latin typeface="Verdana" panose="020B0604030504040204" pitchFamily="34" charset="0"/>
                <a:ea typeface="Verdana" panose="020B0604030504040204" pitchFamily="34" charset="0"/>
                <a:cs typeface="Verdana" panose="020B0604030504040204" pitchFamily="34" charset="0"/>
              </a:rPr>
              <a:t> Aaron</a:t>
            </a:r>
            <a:r>
              <a:rPr lang="de-DE" sz="2000" dirty="0">
                <a:latin typeface="Verdana" panose="020B0604030504040204" pitchFamily="34" charset="0"/>
                <a:ea typeface="Verdana" panose="020B0604030504040204" pitchFamily="34" charset="0"/>
                <a:cs typeface="Verdana" panose="020B0604030504040204" pitchFamily="34" charset="0"/>
              </a:rPr>
              <a:t>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Vorname: </a:t>
            </a:r>
            <a:r>
              <a:rPr lang="de-DE" sz="2000" b="1" dirty="0">
                <a:latin typeface="Verdana" panose="020B0604030504040204" pitchFamily="34" charset="0"/>
                <a:ea typeface="Verdana" panose="020B0604030504040204" pitchFamily="34" charset="0"/>
                <a:cs typeface="Verdana" panose="020B0604030504040204" pitchFamily="34" charset="0"/>
              </a:rPr>
              <a:t>Isaac</a:t>
            </a:r>
            <a:r>
              <a:rPr lang="de-DE" sz="2000" dirty="0">
                <a:latin typeface="Verdana" panose="020B0604030504040204" pitchFamily="34" charset="0"/>
                <a:ea typeface="Verdana" panose="020B0604030504040204" pitchFamily="34" charset="0"/>
                <a:cs typeface="Verdana" panose="020B0604030504040204" pitchFamily="34" charset="0"/>
              </a:rPr>
              <a:t> ; Vatersname: </a:t>
            </a:r>
            <a:r>
              <a:rPr lang="de-DE" sz="2000" b="1" dirty="0" err="1">
                <a:latin typeface="Verdana" panose="020B0604030504040204" pitchFamily="34" charset="0"/>
                <a:ea typeface="Verdana" panose="020B0604030504040204" pitchFamily="34" charset="0"/>
                <a:cs typeface="Verdana" panose="020B0604030504040204" pitchFamily="34" charset="0"/>
              </a:rPr>
              <a:t>ben</a:t>
            </a:r>
            <a:r>
              <a:rPr lang="de-DE" sz="2000" b="1" dirty="0">
                <a:latin typeface="Verdana" panose="020B0604030504040204" pitchFamily="34" charset="0"/>
                <a:ea typeface="Verdana" panose="020B0604030504040204" pitchFamily="34" charset="0"/>
                <a:cs typeface="Verdana" panose="020B0604030504040204" pitchFamily="34" charset="0"/>
              </a:rPr>
              <a:t> Aaron</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26</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Allgemeines</a:t>
            </a:r>
            <a:endParaRPr lang="de-DE" dirty="0"/>
          </a:p>
        </p:txBody>
      </p:sp>
    </p:spTree>
    <p:extLst>
      <p:ext uri="{BB962C8B-B14F-4D97-AF65-F5344CB8AC3E}">
        <p14:creationId xmlns:p14="http://schemas.microsoft.com/office/powerpoint/2010/main" val="6770728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328592"/>
          </a:xfrm>
        </p:spPr>
        <p:txBody>
          <a:bodyPr>
            <a:normAutofit/>
          </a:bodyPr>
          <a:lstStyle/>
          <a:p>
            <a:pPr>
              <a:spcBef>
                <a:spcPts val="180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Anhang F.1</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Anhang F.1 gilt nur für arabische Namen, die ursprünglich in arabisch geschrieben sind und über keinen Nachnamen verfügen.</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Beim normierten Sucheinstieg wird das erste Element mit Hilfe der angegebenen Nachschlagewerke festgelegt.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Dies ist der Teil des Namens, unter dem die Person am bekanntesten ist.</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Nach dem ersten Element werden die anderen Namensbestandteile in folgender Reihenfolge erfasst: </a:t>
            </a:r>
            <a:r>
              <a:rPr lang="de-DE" sz="2000" dirty="0" err="1">
                <a:latin typeface="Verdana" panose="020B0604030504040204" pitchFamily="34" charset="0"/>
                <a:ea typeface="Verdana" panose="020B0604030504040204" pitchFamily="34" charset="0"/>
                <a:cs typeface="Verdana" panose="020B0604030504040204" pitchFamily="34" charset="0"/>
              </a:rPr>
              <a:t>khiṭāb</a:t>
            </a:r>
            <a:r>
              <a:rPr lang="de-DE" sz="2000" dirty="0">
                <a:latin typeface="Verdana" panose="020B0604030504040204" pitchFamily="34" charset="0"/>
                <a:ea typeface="Verdana" panose="020B0604030504040204" pitchFamily="34" charset="0"/>
                <a:cs typeface="Verdana" panose="020B0604030504040204" pitchFamily="34" charset="0"/>
              </a:rPr>
              <a:t> (Ehrenname), </a:t>
            </a:r>
            <a:r>
              <a:rPr lang="de-DE" sz="2000" dirty="0" err="1">
                <a:latin typeface="Verdana" panose="020B0604030504040204" pitchFamily="34" charset="0"/>
                <a:ea typeface="Verdana" panose="020B0604030504040204" pitchFamily="34" charset="0"/>
                <a:cs typeface="Verdana" panose="020B0604030504040204" pitchFamily="34" charset="0"/>
              </a:rPr>
              <a:t>kunyah</a:t>
            </a:r>
            <a:r>
              <a:rPr lang="de-DE" sz="2000" dirty="0">
                <a:latin typeface="Verdana" panose="020B0604030504040204" pitchFamily="34" charset="0"/>
                <a:ea typeface="Verdana" panose="020B0604030504040204" pitchFamily="34" charset="0"/>
                <a:cs typeface="Verdana" panose="020B0604030504040204" pitchFamily="34" charset="0"/>
              </a:rPr>
              <a:t> (Kompositum), </a:t>
            </a:r>
            <a:r>
              <a:rPr lang="de-DE" sz="2000" dirty="0" err="1">
                <a:latin typeface="Verdana" panose="020B0604030504040204" pitchFamily="34" charset="0"/>
                <a:ea typeface="Verdana" panose="020B0604030504040204" pitchFamily="34" charset="0"/>
                <a:cs typeface="Verdana" panose="020B0604030504040204" pitchFamily="34" charset="0"/>
              </a:rPr>
              <a:t>ism</a:t>
            </a:r>
            <a:r>
              <a:rPr lang="de-DE" sz="2000" dirty="0">
                <a:latin typeface="Verdana" panose="020B0604030504040204" pitchFamily="34" charset="0"/>
                <a:ea typeface="Verdana" panose="020B0604030504040204" pitchFamily="34" charset="0"/>
                <a:cs typeface="Verdana" panose="020B0604030504040204" pitchFamily="34" charset="0"/>
              </a:rPr>
              <a:t> (Vorname),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und sonstige Namen</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27</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Arabische Namen</a:t>
            </a:r>
            <a:endParaRPr lang="de-DE" dirty="0"/>
          </a:p>
        </p:txBody>
      </p:sp>
    </p:spTree>
    <p:extLst>
      <p:ext uri="{BB962C8B-B14F-4D97-AF65-F5344CB8AC3E}">
        <p14:creationId xmlns:p14="http://schemas.microsoft.com/office/powerpoint/2010/main" val="22363949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328591"/>
          </a:xfrm>
        </p:spPr>
        <p:txBody>
          <a:bodyPr>
            <a:normAutofit/>
          </a:bodyPr>
          <a:lstStyle/>
          <a:p>
            <a:pPr>
              <a:spcBef>
                <a:spcPts val="0"/>
              </a:spcBef>
            </a:pPr>
            <a:r>
              <a:rPr lang="de-DE" sz="2000" dirty="0" err="1" smtClean="0">
                <a:latin typeface="Verdana" panose="020B0604030504040204" pitchFamily="34" charset="0"/>
                <a:ea typeface="Verdana" panose="020B0604030504040204" pitchFamily="34" charset="0"/>
                <a:cs typeface="Verdana" panose="020B0604030504040204" pitchFamily="34" charset="0"/>
              </a:rPr>
              <a:t>Khiṭāb</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(Ehrenbestandteil, dessen letzter Teil typischerweise al-</a:t>
            </a:r>
            <a:r>
              <a:rPr lang="de-DE" sz="2000" dirty="0" err="1">
                <a:latin typeface="Verdana" panose="020B0604030504040204" pitchFamily="34" charset="0"/>
                <a:ea typeface="Verdana" panose="020B0604030504040204" pitchFamily="34" charset="0"/>
                <a:cs typeface="Verdana" panose="020B0604030504040204" pitchFamily="34" charset="0"/>
              </a:rPr>
              <a:t>Dīn</a:t>
            </a:r>
            <a:r>
              <a:rPr lang="de-DE" sz="2000" dirty="0">
                <a:latin typeface="Verdana" panose="020B0604030504040204" pitchFamily="34" charset="0"/>
                <a:ea typeface="Verdana" panose="020B0604030504040204" pitchFamily="34" charset="0"/>
                <a:cs typeface="Verdana" panose="020B0604030504040204" pitchFamily="34" charset="0"/>
              </a:rPr>
              <a:t> ist): </a:t>
            </a:r>
            <a:r>
              <a:rPr lang="de-DE" sz="2000" b="1" dirty="0">
                <a:solidFill>
                  <a:srgbClr val="7030A0"/>
                </a:solidFill>
                <a:latin typeface="Verdana" panose="020B0604030504040204" pitchFamily="34" charset="0"/>
                <a:ea typeface="Verdana" panose="020B0604030504040204" pitchFamily="34" charset="0"/>
                <a:cs typeface="Verdana" panose="020B0604030504040204" pitchFamily="34" charset="0"/>
              </a:rPr>
              <a:t>     </a:t>
            </a:r>
            <a:r>
              <a:rPr lang="de-DE" sz="20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Rashīd</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al-</a:t>
            </a:r>
            <a:r>
              <a:rPr lang="de-DE" sz="2000" b="1" dirty="0" err="1">
                <a:latin typeface="Verdana" panose="020B0604030504040204" pitchFamily="34" charset="0"/>
                <a:ea typeface="Verdana" panose="020B0604030504040204" pitchFamily="34" charset="0"/>
                <a:cs typeface="Verdana" panose="020B0604030504040204" pitchFamily="34" charset="0"/>
              </a:rPr>
              <a:t>Dīn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Ṭabīb</a:t>
            </a:r>
            <a:endParaRPr lang="de-DE" sz="2000" b="1"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endParaRPr lang="de-DE" sz="1000" b="1" dirty="0">
              <a:latin typeface="Verdana" panose="020B0604030504040204" pitchFamily="34" charset="0"/>
              <a:ea typeface="Verdana" panose="020B0604030504040204" pitchFamily="34" charset="0"/>
              <a:cs typeface="Verdana" panose="020B0604030504040204" pitchFamily="34" charset="0"/>
            </a:endParaRPr>
          </a:p>
          <a:p>
            <a:pPr marL="342900" lvl="1" indent="-342900">
              <a:spcBef>
                <a:spcPts val="0"/>
              </a:spcBef>
              <a:buFont typeface="Arial" panose="020B0604020202020204" pitchFamily="34" charset="0"/>
              <a:buChar char="•"/>
            </a:pPr>
            <a:r>
              <a:rPr lang="de-DE" sz="2000" dirty="0" err="1">
                <a:latin typeface="Verdana" panose="020B0604030504040204" pitchFamily="34" charset="0"/>
                <a:ea typeface="Verdana" panose="020B0604030504040204" pitchFamily="34" charset="0"/>
                <a:cs typeface="Verdana" panose="020B0604030504040204" pitchFamily="34" charset="0"/>
              </a:rPr>
              <a:t>Kunyah</a:t>
            </a:r>
            <a:r>
              <a:rPr lang="de-DE" sz="2000" dirty="0">
                <a:latin typeface="Verdana" panose="020B0604030504040204" pitchFamily="34" charset="0"/>
                <a:ea typeface="Verdana" panose="020B0604030504040204" pitchFamily="34" charset="0"/>
                <a:cs typeface="Verdana" panose="020B0604030504040204" pitchFamily="34" charset="0"/>
              </a:rPr>
              <a:t> (meist ein Kompositum mit </a:t>
            </a:r>
            <a:r>
              <a:rPr lang="de-DE" sz="2000" dirty="0" err="1">
                <a:latin typeface="Verdana" panose="020B0604030504040204" pitchFamily="34" charset="0"/>
                <a:ea typeface="Verdana" panose="020B0604030504040204" pitchFamily="34" charset="0"/>
                <a:cs typeface="Verdana" panose="020B0604030504040204" pitchFamily="34" charset="0"/>
              </a:rPr>
              <a:t>Abū</a:t>
            </a:r>
            <a:r>
              <a:rPr lang="de-DE" sz="2000" dirty="0">
                <a:latin typeface="Verdana" panose="020B0604030504040204" pitchFamily="34" charset="0"/>
                <a:ea typeface="Verdana" panose="020B0604030504040204" pitchFamily="34" charset="0"/>
                <a:cs typeface="Verdana" panose="020B0604030504040204" pitchFamily="34" charset="0"/>
              </a:rPr>
              <a:t> oder </a:t>
            </a:r>
            <a:r>
              <a:rPr lang="de-DE" sz="2000" dirty="0" err="1">
                <a:latin typeface="Verdana" panose="020B0604030504040204" pitchFamily="34" charset="0"/>
                <a:ea typeface="Verdana" panose="020B0604030504040204" pitchFamily="34" charset="0"/>
                <a:cs typeface="Verdana" panose="020B0604030504040204" pitchFamily="34" charset="0"/>
              </a:rPr>
              <a:t>Umm</a:t>
            </a:r>
            <a:r>
              <a:rPr lang="de-DE" sz="2000" dirty="0">
                <a:latin typeface="Verdana" panose="020B0604030504040204" pitchFamily="34" charset="0"/>
                <a:ea typeface="Verdana" panose="020B0604030504040204" pitchFamily="34" charset="0"/>
                <a:cs typeface="Verdana" panose="020B0604030504040204" pitchFamily="34" charset="0"/>
              </a:rPr>
              <a:t> als erstem Wort): </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Abū</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al-</a:t>
            </a:r>
            <a:r>
              <a:rPr lang="de-DE" sz="2000" b="1" dirty="0" err="1">
                <a:latin typeface="Verdana" panose="020B0604030504040204" pitchFamily="34" charset="0"/>
                <a:ea typeface="Verdana" panose="020B0604030504040204" pitchFamily="34" charset="0"/>
                <a:cs typeface="Verdana" panose="020B0604030504040204" pitchFamily="34" charset="0"/>
              </a:rPr>
              <a:t>Barakāt</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Hibat</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Allāh</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ibn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ʿAlī</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742950" lvl="2" indent="-34290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Umm</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Kulthūm</a:t>
            </a:r>
            <a:r>
              <a:rPr lang="de-DE" sz="2000" b="1" dirty="0" smtClean="0">
                <a:latin typeface="Verdana" panose="020B0604030504040204" pitchFamily="34" charset="0"/>
                <a:ea typeface="Verdana" panose="020B0604030504040204" pitchFamily="34" charset="0"/>
                <a:cs typeface="Verdana" panose="020B0604030504040204" pitchFamily="34" charset="0"/>
              </a:rPr>
              <a:t/>
            </a:r>
            <a:br>
              <a:rPr lang="de-DE" sz="2000" b="1" dirty="0" smtClean="0">
                <a:latin typeface="Verdana" panose="020B0604030504040204" pitchFamily="34" charset="0"/>
                <a:ea typeface="Verdana" panose="020B0604030504040204" pitchFamily="34" charset="0"/>
                <a:cs typeface="Verdana" panose="020B0604030504040204" pitchFamily="34" charset="0"/>
              </a:rPr>
            </a:br>
            <a:endParaRPr lang="de-DE" sz="1000" b="1" dirty="0" smtClean="0">
              <a:latin typeface="Verdana" panose="020B0604030504040204" pitchFamily="34" charset="0"/>
              <a:ea typeface="Verdana" panose="020B0604030504040204" pitchFamily="34" charset="0"/>
              <a:cs typeface="Verdana" panose="020B0604030504040204" pitchFamily="34" charset="0"/>
            </a:endParaRPr>
          </a:p>
          <a:p>
            <a:pPr marL="342900" lvl="1" indent="-342900">
              <a:spcBef>
                <a:spcPts val="0"/>
              </a:spcBef>
              <a:buFont typeface="Arial" panose="020B0604020202020204" pitchFamily="34" charset="0"/>
              <a:buChar char="•"/>
            </a:pPr>
            <a:r>
              <a:rPr lang="de-DE" sz="2000" dirty="0" err="1" smtClean="0">
                <a:latin typeface="Verdana" panose="020B0604030504040204" pitchFamily="34" charset="0"/>
                <a:ea typeface="Verdana" panose="020B0604030504040204" pitchFamily="34" charset="0"/>
                <a:cs typeface="Verdana" panose="020B0604030504040204" pitchFamily="34" charset="0"/>
              </a:rPr>
              <a:t>Ism</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(Vorname): </a:t>
            </a:r>
            <a:r>
              <a:rPr lang="de-DE" sz="2000" b="1" dirty="0" err="1" smtClean="0">
                <a:latin typeface="Verdana" panose="020B0604030504040204" pitchFamily="34" charset="0"/>
                <a:ea typeface="Verdana" panose="020B0604030504040204" pitchFamily="34" charset="0"/>
                <a:cs typeface="Verdana" panose="020B0604030504040204" pitchFamily="34" charset="0"/>
              </a:rPr>
              <a:t>Alī</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ibn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Abī</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Ṭālib</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Caliph</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742950" lvl="2" indent="-34290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Bashshār</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ibn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Burd</a:t>
            </a:r>
            <a:endParaRPr lang="de-DE" sz="2000" b="1" dirty="0" smtClean="0">
              <a:latin typeface="Verdana" panose="020B0604030504040204" pitchFamily="34" charset="0"/>
              <a:ea typeface="Verdana" panose="020B0604030504040204" pitchFamily="34" charset="0"/>
              <a:cs typeface="Verdana" panose="020B0604030504040204" pitchFamily="34" charset="0"/>
            </a:endParaRPr>
          </a:p>
          <a:p>
            <a:pPr marL="742950" lvl="2" indent="-342900">
              <a:spcBef>
                <a:spcPts val="0"/>
              </a:spcBef>
              <a:buNone/>
            </a:pPr>
            <a:endParaRPr lang="de-DE" sz="1000" b="1" dirty="0">
              <a:latin typeface="Verdana" panose="020B0604030504040204" pitchFamily="34" charset="0"/>
              <a:ea typeface="Verdana" panose="020B0604030504040204" pitchFamily="34" charset="0"/>
              <a:cs typeface="Verdana" panose="020B0604030504040204" pitchFamily="34" charset="0"/>
            </a:endParaRPr>
          </a:p>
          <a:p>
            <a:pPr marL="342900" lvl="1" indent="-342900">
              <a:spcBef>
                <a:spcPts val="0"/>
              </a:spcBef>
              <a:buFont typeface="Arial" panose="020B0604020202020204" pitchFamily="34" charset="0"/>
              <a:buChar char="•"/>
            </a:pP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(meist ein Kompositum mit Ibn oder Bin (Sohn von) oder </a:t>
            </a:r>
            <a:r>
              <a:rPr lang="de-DE" sz="2000" dirty="0" err="1">
                <a:latin typeface="Verdana" panose="020B0604030504040204" pitchFamily="34" charset="0"/>
                <a:ea typeface="Verdana" panose="020B0604030504040204" pitchFamily="34" charset="0"/>
                <a:cs typeface="Verdana" panose="020B0604030504040204" pitchFamily="34" charset="0"/>
              </a:rPr>
              <a:t>Bint</a:t>
            </a:r>
            <a:r>
              <a:rPr lang="de-DE" sz="2000" dirty="0">
                <a:latin typeface="Verdana" panose="020B0604030504040204" pitchFamily="34" charset="0"/>
                <a:ea typeface="Verdana" panose="020B0604030504040204" pitchFamily="34" charset="0"/>
                <a:cs typeface="Verdana" panose="020B0604030504040204" pitchFamily="34" charset="0"/>
              </a:rPr>
              <a:t> (Tochter von) als erstem Wort):</a:t>
            </a:r>
          </a:p>
          <a:p>
            <a:pPr marL="742950" lvl="2" indent="-34290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   Ibn </a:t>
            </a:r>
            <a:r>
              <a:rPr lang="de-DE" sz="2000" b="1" dirty="0" err="1">
                <a:latin typeface="Verdana" panose="020B0604030504040204" pitchFamily="34" charset="0"/>
                <a:ea typeface="Verdana" panose="020B0604030504040204" pitchFamily="34" charset="0"/>
                <a:cs typeface="Verdana" panose="020B0604030504040204" pitchFamily="34" charset="0"/>
              </a:rPr>
              <a:t>Hishām</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ʿAbd</a:t>
            </a:r>
            <a:r>
              <a:rPr lang="de-DE" sz="2000" b="1" dirty="0">
                <a:latin typeface="Verdana" panose="020B0604030504040204" pitchFamily="34" charset="0"/>
                <a:ea typeface="Verdana" panose="020B0604030504040204" pitchFamily="34" charset="0"/>
                <a:cs typeface="Verdana" panose="020B0604030504040204" pitchFamily="34" charset="0"/>
              </a:rPr>
              <a:t> al-Malik</a:t>
            </a:r>
          </a:p>
          <a:p>
            <a:pPr marL="742950" lvl="2" indent="-34290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Bint</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Ṭalāl</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smtClean="0">
                <a:latin typeface="Verdana" panose="020B0604030504040204" pitchFamily="34" charset="0"/>
                <a:ea typeface="Verdana" panose="020B0604030504040204" pitchFamily="34" charset="0"/>
                <a:cs typeface="Verdana" panose="020B0604030504040204" pitchFamily="34" charset="0"/>
              </a:rPr>
              <a:t>Basmah</a:t>
            </a:r>
            <a:r>
              <a:rPr lang="de-DE" sz="2000" b="1" dirty="0" smtClean="0">
                <a:latin typeface="Verdana" panose="020B0604030504040204" pitchFamily="34" charset="0"/>
                <a:ea typeface="Verdana" panose="020B0604030504040204" pitchFamily="34" charset="0"/>
                <a:cs typeface="Verdana" panose="020B0604030504040204" pitchFamily="34" charset="0"/>
              </a:rPr>
              <a:t/>
            </a:r>
            <a:br>
              <a:rPr lang="de-DE" sz="2000" b="1" dirty="0" smtClean="0">
                <a:latin typeface="Verdana" panose="020B0604030504040204" pitchFamily="34" charset="0"/>
                <a:ea typeface="Verdana" panose="020B0604030504040204" pitchFamily="34" charset="0"/>
                <a:cs typeface="Verdana" panose="020B0604030504040204" pitchFamily="34" charset="0"/>
              </a:rPr>
            </a:br>
            <a:endParaRPr lang="de-DE" sz="1000" b="1" dirty="0">
              <a:latin typeface="Verdana" panose="020B0604030504040204" pitchFamily="34" charset="0"/>
              <a:ea typeface="Verdana" panose="020B0604030504040204" pitchFamily="34" charset="0"/>
              <a:cs typeface="Verdana" panose="020B0604030504040204" pitchFamily="34" charset="0"/>
            </a:endParaRPr>
          </a:p>
          <a:p>
            <a:pPr marL="342900" lvl="1" indent="-342900">
              <a:spcBef>
                <a:spcPts val="0"/>
              </a:spcBef>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Sonstige Namen: </a:t>
            </a:r>
            <a:r>
              <a:rPr lang="de-DE" sz="2000" dirty="0" err="1">
                <a:latin typeface="Verdana" panose="020B0604030504040204" pitchFamily="34" charset="0"/>
                <a:ea typeface="Verdana" panose="020B0604030504040204" pitchFamily="34" charset="0"/>
                <a:cs typeface="Verdana" panose="020B0604030504040204" pitchFamily="34" charset="0"/>
              </a:rPr>
              <a:t>Laqab</a:t>
            </a:r>
            <a:r>
              <a:rPr lang="de-DE" sz="2000" dirty="0">
                <a:latin typeface="Verdana" panose="020B0604030504040204" pitchFamily="34" charset="0"/>
                <a:ea typeface="Verdana" panose="020B0604030504040204" pitchFamily="34" charset="0"/>
                <a:cs typeface="Verdana" panose="020B0604030504040204" pitchFamily="34" charset="0"/>
              </a:rPr>
              <a:t> (beschreibender Beiname):</a:t>
            </a:r>
          </a:p>
          <a:p>
            <a:pPr marL="0" lvl="1" indent="0">
              <a:spcBef>
                <a:spcPts val="0"/>
              </a:spcBef>
              <a:buNone/>
            </a:pPr>
            <a:r>
              <a:rPr lang="de-DE" sz="2000" b="1" dirty="0">
                <a:solidFill>
                  <a:srgbClr val="7030A0"/>
                </a:solidFill>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Abū</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Shāmah</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ʿAbd</a:t>
            </a:r>
            <a:r>
              <a:rPr lang="de-DE" sz="2000" b="1" dirty="0">
                <a:latin typeface="Verdana" panose="020B0604030504040204" pitchFamily="34" charset="0"/>
                <a:ea typeface="Verdana" panose="020B0604030504040204" pitchFamily="34" charset="0"/>
                <a:cs typeface="Verdana" panose="020B0604030504040204" pitchFamily="34" charset="0"/>
              </a:rPr>
              <a:t> al-</a:t>
            </a:r>
            <a:r>
              <a:rPr lang="de-DE" sz="2000" b="1" dirty="0" err="1">
                <a:latin typeface="Verdana" panose="020B0604030504040204" pitchFamily="34" charset="0"/>
                <a:ea typeface="Verdana" panose="020B0604030504040204" pitchFamily="34" charset="0"/>
                <a:cs typeface="Verdana" panose="020B0604030504040204" pitchFamily="34" charset="0"/>
              </a:rPr>
              <a:t>Raḥmān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ibn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Ismāʿīl</a:t>
            </a:r>
            <a:endParaRPr lang="de-DE" sz="2000" b="1"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28</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Arabische Namen</a:t>
            </a:r>
            <a:endParaRPr lang="de-DE" dirty="0"/>
          </a:p>
        </p:txBody>
      </p:sp>
    </p:spTree>
    <p:extLst>
      <p:ext uri="{BB962C8B-B14F-4D97-AF65-F5344CB8AC3E}">
        <p14:creationId xmlns:p14="http://schemas.microsoft.com/office/powerpoint/2010/main" val="2860051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400600"/>
          </a:xfrm>
        </p:spPr>
        <p:txBody>
          <a:bodyPr>
            <a:normAutofit/>
          </a:bodyPr>
          <a:lstStyle/>
          <a:p>
            <a:pPr>
              <a:spcBef>
                <a:spcPts val="1800"/>
              </a:spcBef>
            </a:pPr>
            <a:r>
              <a:rPr lang="de-DE" sz="2000" dirty="0" smtClean="0">
                <a:latin typeface="Verdana" panose="020B0604030504040204" pitchFamily="34" charset="0"/>
                <a:ea typeface="Verdana" panose="020B0604030504040204" pitchFamily="34" charset="0"/>
                <a:cs typeface="Verdana" panose="020B0604030504040204" pitchFamily="34" charset="0"/>
              </a:rPr>
              <a:t>Ein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kann auch als erstes Element erfasst werden, sofern es vom Namen des Vaters abgeleitet ist.</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Erfüllt das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nicht die oben erwähnte Voraussetzung, wird es weggelassen.</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Wenn der Name auch mit einem anderen Element an erster Stelle sinnvoll ist, wird ein abweichender Name mit diesem anderen Teil als erstes Element erfasst.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29</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Arabische Namen</a:t>
            </a:r>
            <a:endParaRPr lang="de-DE" dirty="0"/>
          </a:p>
        </p:txBody>
      </p:sp>
    </p:spTree>
    <p:extLst>
      <p:ext uri="{BB962C8B-B14F-4D97-AF65-F5344CB8AC3E}">
        <p14:creationId xmlns:p14="http://schemas.microsoft.com/office/powerpoint/2010/main" val="7345940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09343" y="1484784"/>
            <a:ext cx="8229600" cy="4248472"/>
          </a:xfrm>
        </p:spPr>
        <p:txBody>
          <a:bodyPr>
            <a:normAutofit/>
          </a:bodyPr>
          <a:lstStyle/>
          <a:p>
            <a:pPr algn="ctr"/>
            <a:r>
              <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Personen</a:t>
            </a:r>
            <a:r>
              <a:rPr lang="de-DE" sz="2000" b="1" dirty="0">
                <a:ea typeface="Verdana" panose="020B0604030504040204" pitchFamily="34" charset="0"/>
                <a:cs typeface="Verdana" panose="020B0604030504040204" pitchFamily="34" charset="0"/>
              </a:rPr>
              <a:t/>
            </a:r>
            <a:br>
              <a:rPr lang="de-DE" sz="2000" b="1" dirty="0">
                <a:ea typeface="Verdana" panose="020B0604030504040204" pitchFamily="34" charset="0"/>
                <a:cs typeface="Verdana" panose="020B0604030504040204" pitchFamily="34" charset="0"/>
              </a:rPr>
            </a:br>
            <a:r>
              <a:rPr lang="de-DE" sz="2000" b="1" dirty="0" smtClean="0">
                <a:ea typeface="Verdana" panose="020B0604030504040204" pitchFamily="34" charset="0"/>
                <a:cs typeface="Verdana" panose="020B0604030504040204" pitchFamily="34" charset="0"/>
              </a:rPr>
              <a:t/>
            </a:r>
            <a:br>
              <a:rPr lang="de-DE" sz="2000" b="1" dirty="0" smtClean="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
            </a:r>
            <a:br>
              <a:rPr lang="de-DE" sz="2400" dirty="0" smtClean="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Moderne </a:t>
            </a:r>
            <a:r>
              <a:rPr lang="de-DE" sz="2400" dirty="0">
                <a:latin typeface="Verdana" panose="020B0604030504040204" pitchFamily="34" charset="0"/>
                <a:ea typeface="Verdana" panose="020B0604030504040204" pitchFamily="34" charset="0"/>
                <a:cs typeface="Verdana" panose="020B0604030504040204" pitchFamily="34" charset="0"/>
              </a:rPr>
              <a:t>Namen</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Sonderformen moderner </a:t>
            </a:r>
            <a:r>
              <a:rPr lang="de-DE" sz="2400" dirty="0">
                <a:latin typeface="Verdana" panose="020B0604030504040204" pitchFamily="34" charset="0"/>
                <a:ea typeface="Verdana" panose="020B0604030504040204" pitchFamily="34" charset="0"/>
                <a:cs typeface="Verdana" panose="020B0604030504040204" pitchFamily="34" charset="0"/>
              </a:rPr>
              <a:t>Namen</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Sonderformen „</a:t>
            </a:r>
            <a:r>
              <a:rPr lang="de-DE" sz="2400" dirty="0">
                <a:latin typeface="Verdana" panose="020B0604030504040204" pitchFamily="34" charset="0"/>
                <a:ea typeface="Verdana" panose="020B0604030504040204" pitchFamily="34" charset="0"/>
                <a:cs typeface="Verdana" panose="020B0604030504040204" pitchFamily="34" charset="0"/>
              </a:rPr>
              <a:t>Notnamen“</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Pseudonyme</a:t>
            </a:r>
            <a:r>
              <a:rPr lang="de-DE" sz="2400" dirty="0">
                <a:latin typeface="Verdana" panose="020B0604030504040204" pitchFamily="34" charset="0"/>
                <a:ea typeface="Verdana" panose="020B0604030504040204" pitchFamily="34" charset="0"/>
                <a:cs typeface="Verdana" panose="020B0604030504040204" pitchFamily="34" charset="0"/>
              </a:rPr>
              <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smtClean="0">
                <a:latin typeface="Verdana" panose="020B0604030504040204" pitchFamily="34" charset="0"/>
                <a:ea typeface="Verdana" panose="020B0604030504040204" pitchFamily="34" charset="0"/>
                <a:cs typeface="Verdana" panose="020B0604030504040204" pitchFamily="34" charset="0"/>
              </a:rPr>
              <a:t>Religiöse </a:t>
            </a:r>
            <a:r>
              <a:rPr lang="de-DE" sz="2400" dirty="0">
                <a:latin typeface="Verdana" panose="020B0604030504040204" pitchFamily="34" charset="0"/>
                <a:ea typeface="Verdana" panose="020B0604030504040204" pitchFamily="34" charset="0"/>
                <a:cs typeface="Verdana" panose="020B0604030504040204" pitchFamily="34" charset="0"/>
              </a:rPr>
              <a:t>Personen</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rPr>
              <a:t>Fürsten und Adelige</a:t>
            </a:r>
            <a:br>
              <a:rPr lang="de-DE" sz="2400" dirty="0">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rPr>
              <a:t>Namen in einer nicht </a:t>
            </a:r>
            <a:r>
              <a:rPr lang="de-DE" sz="2400" dirty="0" smtClean="0">
                <a:latin typeface="Verdana" panose="020B0604030504040204" pitchFamily="34" charset="0"/>
                <a:ea typeface="Verdana" panose="020B0604030504040204" pitchFamily="34" charset="0"/>
                <a:cs typeface="Verdana" panose="020B0604030504040204" pitchFamily="34" charset="0"/>
              </a:rPr>
              <a:t>bevorzugten </a:t>
            </a:r>
            <a:r>
              <a:rPr lang="de-DE" sz="2400" dirty="0">
                <a:latin typeface="Verdana" panose="020B0604030504040204" pitchFamily="34" charset="0"/>
                <a:ea typeface="Verdana" panose="020B0604030504040204" pitchFamily="34" charset="0"/>
                <a:cs typeface="Verdana" panose="020B0604030504040204" pitchFamily="34" charset="0"/>
              </a:rPr>
              <a:t>Schrift</a:t>
            </a: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6935089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02769" cy="5328592"/>
          </a:xfrm>
        </p:spPr>
        <p:txBody>
          <a:bodyPr>
            <a:noAutofit/>
          </a:bodyPr>
          <a:lstStyle/>
          <a:p>
            <a:pPr lvl="0">
              <a:spcBef>
                <a:spcPts val="0"/>
              </a:spcBef>
              <a:spcAft>
                <a:spcPts val="600"/>
              </a:spcAft>
            </a:pPr>
            <a:r>
              <a:rPr lang="de-DE" sz="1900" dirty="0" smtClean="0">
                <a:solidFill>
                  <a:prstClr val="black"/>
                </a:solidFill>
                <a:latin typeface="Verdana" panose="020B0604030504040204" pitchFamily="34" charset="0"/>
              </a:rPr>
              <a:t>Die </a:t>
            </a:r>
            <a:r>
              <a:rPr lang="de-DE" sz="1900" dirty="0">
                <a:solidFill>
                  <a:prstClr val="black"/>
                </a:solidFill>
                <a:latin typeface="Verdana" panose="020B0604030504040204" pitchFamily="34" charset="0"/>
              </a:rPr>
              <a:t>Ansetzungsform des Sucheinstiegs wird als persönlicher Name in der Form Vorname – </a:t>
            </a:r>
            <a:r>
              <a:rPr lang="de-DE" sz="1900" dirty="0" err="1">
                <a:solidFill>
                  <a:prstClr val="black"/>
                </a:solidFill>
                <a:latin typeface="Verdana" panose="020B0604030504040204" pitchFamily="34" charset="0"/>
              </a:rPr>
              <a:t>Patronym</a:t>
            </a:r>
            <a:r>
              <a:rPr lang="de-DE" sz="1900" dirty="0">
                <a:solidFill>
                  <a:prstClr val="black"/>
                </a:solidFill>
                <a:latin typeface="Verdana" panose="020B0604030504040204" pitchFamily="34" charset="0"/>
              </a:rPr>
              <a:t> – Familienname angegeben. </a:t>
            </a:r>
          </a:p>
          <a:p>
            <a:pPr lvl="0">
              <a:spcBef>
                <a:spcPts val="0"/>
              </a:spcBef>
              <a:spcAft>
                <a:spcPts val="600"/>
              </a:spcAft>
            </a:pPr>
            <a:r>
              <a:rPr lang="de-DE" sz="1900" dirty="0">
                <a:solidFill>
                  <a:prstClr val="black"/>
                </a:solidFill>
                <a:latin typeface="Verdana" panose="020B0604030504040204" pitchFamily="34" charset="0"/>
              </a:rPr>
              <a:t>Folgt nach dem Vornamen oder dem </a:t>
            </a:r>
            <a:r>
              <a:rPr lang="de-DE" sz="1900" dirty="0" err="1">
                <a:solidFill>
                  <a:prstClr val="black"/>
                </a:solidFill>
                <a:latin typeface="Verdana" panose="020B0604030504040204" pitchFamily="34" charset="0"/>
              </a:rPr>
              <a:t>Patronym</a:t>
            </a:r>
            <a:r>
              <a:rPr lang="de-DE" sz="1900" dirty="0">
                <a:solidFill>
                  <a:prstClr val="black"/>
                </a:solidFill>
                <a:latin typeface="Verdana" panose="020B0604030504040204" pitchFamily="34" charset="0"/>
              </a:rPr>
              <a:t> eine Ortsbezeichnung, wird diese als integraler Bestandteil des Namens behandelt.</a:t>
            </a:r>
          </a:p>
          <a:p>
            <a:pPr lvl="0">
              <a:spcBef>
                <a:spcPts val="0"/>
              </a:spcBef>
              <a:spcAft>
                <a:spcPts val="600"/>
              </a:spcAft>
            </a:pPr>
            <a:r>
              <a:rPr lang="de-DE" sz="1900" dirty="0">
                <a:solidFill>
                  <a:prstClr val="black"/>
                </a:solidFill>
                <a:latin typeface="Verdana" panose="020B0604030504040204" pitchFamily="34" charset="0"/>
              </a:rPr>
              <a:t>Als abweichende Namen werden folgende Teile jeweils als erstes Element erfasst:</a:t>
            </a:r>
          </a:p>
          <a:p>
            <a:pPr lvl="1">
              <a:spcBef>
                <a:spcPts val="0"/>
              </a:spcBef>
              <a:spcAft>
                <a:spcPts val="600"/>
              </a:spcAft>
            </a:pPr>
            <a:r>
              <a:rPr lang="de-DE" sz="1900" dirty="0">
                <a:solidFill>
                  <a:prstClr val="black"/>
                </a:solidFill>
                <a:latin typeface="Verdana" panose="020B0604030504040204" pitchFamily="34" charset="0"/>
              </a:rPr>
              <a:t>das </a:t>
            </a:r>
            <a:r>
              <a:rPr lang="de-DE" sz="1900" dirty="0" err="1">
                <a:solidFill>
                  <a:prstClr val="black"/>
                </a:solidFill>
                <a:latin typeface="Verdana" panose="020B0604030504040204" pitchFamily="34" charset="0"/>
              </a:rPr>
              <a:t>Patronym</a:t>
            </a:r>
            <a:r>
              <a:rPr lang="de-DE" sz="1900" dirty="0">
                <a:solidFill>
                  <a:prstClr val="black"/>
                </a:solidFill>
                <a:latin typeface="Verdana" panose="020B0604030504040204" pitchFamily="34" charset="0"/>
              </a:rPr>
              <a:t> </a:t>
            </a:r>
          </a:p>
          <a:p>
            <a:pPr lvl="1">
              <a:spcBef>
                <a:spcPts val="0"/>
              </a:spcBef>
            </a:pPr>
            <a:r>
              <a:rPr lang="de-DE" sz="1900" dirty="0">
                <a:solidFill>
                  <a:prstClr val="black"/>
                </a:solidFill>
                <a:latin typeface="Verdana" panose="020B0604030504040204" pitchFamily="34" charset="0"/>
              </a:rPr>
              <a:t>der Familienname</a:t>
            </a:r>
          </a:p>
          <a:p>
            <a:pPr lvl="0">
              <a:spcBef>
                <a:spcPts val="0"/>
              </a:spcBef>
              <a:buNone/>
            </a:pPr>
            <a:endParaRPr lang="de-DE" sz="1900" i="1" dirty="0" smtClean="0">
              <a:solidFill>
                <a:prstClr val="black"/>
              </a:solidFill>
              <a:latin typeface="Verdana" panose="020B0604030504040204" pitchFamily="34" charset="0"/>
            </a:endParaRPr>
          </a:p>
          <a:p>
            <a:pPr lvl="0">
              <a:spcBef>
                <a:spcPts val="0"/>
              </a:spcBef>
              <a:buNone/>
            </a:pPr>
            <a:r>
              <a:rPr lang="de-DE" sz="1900" i="1" dirty="0" smtClean="0">
                <a:solidFill>
                  <a:prstClr val="black"/>
                </a:solidFill>
                <a:latin typeface="Verdana" panose="020B0604030504040204" pitchFamily="34" charset="0"/>
              </a:rPr>
              <a:t>Beispiel</a:t>
            </a:r>
            <a:r>
              <a:rPr lang="de-DE" sz="1900" i="1" dirty="0">
                <a:solidFill>
                  <a:prstClr val="black"/>
                </a:solidFill>
                <a:latin typeface="Verdana" panose="020B0604030504040204" pitchFamily="34" charset="0"/>
              </a:rPr>
              <a:t>:</a:t>
            </a:r>
            <a:r>
              <a:rPr lang="de-DE" sz="1900" b="1" dirty="0">
                <a:solidFill>
                  <a:prstClr val="black"/>
                </a:solidFill>
                <a:latin typeface="Verdana" panose="020B0604030504040204" pitchFamily="34" charset="0"/>
              </a:rPr>
              <a:t>  </a:t>
            </a:r>
          </a:p>
          <a:p>
            <a:pPr lvl="0">
              <a:spcBef>
                <a:spcPts val="0"/>
              </a:spcBef>
              <a:buNone/>
            </a:pPr>
            <a:r>
              <a:rPr lang="de-DE" sz="1900" dirty="0">
                <a:solidFill>
                  <a:prstClr val="black"/>
                </a:solidFill>
                <a:latin typeface="Verdana" panose="020B0604030504040204" pitchFamily="34" charset="0"/>
              </a:rPr>
              <a:t>Vorname:</a:t>
            </a:r>
            <a:r>
              <a:rPr lang="de-DE" sz="1900" b="1" dirty="0">
                <a:solidFill>
                  <a:prstClr val="black"/>
                </a:solidFill>
                <a:latin typeface="Verdana" panose="020B0604030504040204" pitchFamily="34" charset="0"/>
              </a:rPr>
              <a:t> </a:t>
            </a:r>
            <a:r>
              <a:rPr lang="de-DE" sz="1900" b="1" dirty="0" err="1">
                <a:solidFill>
                  <a:prstClr val="black"/>
                </a:solidFill>
                <a:latin typeface="Verdana" panose="020B0604030504040204" pitchFamily="34" charset="0"/>
              </a:rPr>
              <a:t>Bjarni</a:t>
            </a:r>
            <a:r>
              <a:rPr lang="de-DE" sz="1900" b="1" dirty="0">
                <a:solidFill>
                  <a:prstClr val="black"/>
                </a:solidFill>
                <a:latin typeface="Verdana" panose="020B0604030504040204" pitchFamily="34" charset="0"/>
              </a:rPr>
              <a:t> </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Patronym</a:t>
            </a:r>
            <a:r>
              <a:rPr lang="de-DE" sz="1900" dirty="0">
                <a:solidFill>
                  <a:prstClr val="black"/>
                </a:solidFill>
                <a:latin typeface="Verdana" panose="020B0604030504040204" pitchFamily="34" charset="0"/>
              </a:rPr>
              <a:t>: </a:t>
            </a:r>
            <a:r>
              <a:rPr lang="de-DE" sz="1900" b="1" dirty="0" err="1">
                <a:solidFill>
                  <a:prstClr val="black"/>
                </a:solidFill>
                <a:latin typeface="Verdana" panose="020B0604030504040204" pitchFamily="34" charset="0"/>
              </a:rPr>
              <a:t>Benediktsson</a:t>
            </a:r>
            <a:r>
              <a:rPr lang="de-DE" sz="1900" dirty="0">
                <a:solidFill>
                  <a:prstClr val="black"/>
                </a:solidFill>
                <a:latin typeface="Verdana" panose="020B0604030504040204" pitchFamily="34" charset="0"/>
              </a:rPr>
              <a:t> ;	Ortsbezeichnung: </a:t>
            </a:r>
            <a:r>
              <a:rPr lang="de-DE" sz="1900" b="1" dirty="0" err="1">
                <a:solidFill>
                  <a:prstClr val="black"/>
                </a:solidFill>
                <a:latin typeface="Verdana" panose="020B0604030504040204" pitchFamily="34" charset="0"/>
              </a:rPr>
              <a:t>frá</a:t>
            </a:r>
            <a:endParaRPr lang="de-DE" sz="1900" b="1" dirty="0">
              <a:solidFill>
                <a:prstClr val="black"/>
              </a:solidFill>
              <a:latin typeface="Verdana" panose="020B0604030504040204" pitchFamily="34" charset="0"/>
            </a:endParaRPr>
          </a:p>
          <a:p>
            <a:pPr lvl="0">
              <a:spcBef>
                <a:spcPts val="0"/>
              </a:spcBef>
              <a:buNone/>
            </a:pPr>
            <a:r>
              <a:rPr lang="de-DE" sz="1900" b="1" dirty="0" err="1">
                <a:solidFill>
                  <a:prstClr val="black"/>
                </a:solidFill>
                <a:latin typeface="Verdana" panose="020B0604030504040204" pitchFamily="34" charset="0"/>
              </a:rPr>
              <a:t>Hofteigi</a:t>
            </a:r>
            <a:endParaRPr lang="de-DE" sz="1900" b="1" dirty="0">
              <a:solidFill>
                <a:prstClr val="black"/>
              </a:solidFill>
              <a:latin typeface="Verdana" panose="020B0604030504040204" pitchFamily="34" charset="0"/>
            </a:endParaRPr>
          </a:p>
          <a:p>
            <a:pPr lvl="0">
              <a:spcBef>
                <a:spcPts val="0"/>
              </a:spcBef>
              <a:buNone/>
            </a:pPr>
            <a:r>
              <a:rPr lang="de-DE" sz="1900" dirty="0">
                <a:solidFill>
                  <a:prstClr val="black"/>
                </a:solidFill>
                <a:latin typeface="Verdana" panose="020B0604030504040204" pitchFamily="34" charset="0"/>
              </a:rPr>
              <a:t>    Bevorzugter Name:      </a:t>
            </a:r>
            <a:r>
              <a:rPr lang="de-DE" sz="1900" b="1" dirty="0" err="1">
                <a:solidFill>
                  <a:prstClr val="black"/>
                </a:solidFill>
                <a:latin typeface="Verdana" panose="020B0604030504040204" pitchFamily="34" charset="0"/>
              </a:rPr>
              <a:t>Bjarni</a:t>
            </a:r>
            <a:r>
              <a:rPr lang="de-DE" sz="1900" b="1" dirty="0">
                <a:solidFill>
                  <a:prstClr val="black"/>
                </a:solidFill>
                <a:latin typeface="Verdana" panose="020B0604030504040204" pitchFamily="34" charset="0"/>
              </a:rPr>
              <a:t> </a:t>
            </a:r>
            <a:r>
              <a:rPr lang="de-DE" sz="1900" b="1" dirty="0" err="1">
                <a:solidFill>
                  <a:prstClr val="black"/>
                </a:solidFill>
                <a:latin typeface="Verdana" panose="020B0604030504040204" pitchFamily="34" charset="0"/>
              </a:rPr>
              <a:t>Benediktsson</a:t>
            </a:r>
            <a:r>
              <a:rPr lang="de-DE" sz="1900" b="1" dirty="0">
                <a:solidFill>
                  <a:prstClr val="black"/>
                </a:solidFill>
                <a:latin typeface="Verdana" panose="020B0604030504040204" pitchFamily="34" charset="0"/>
              </a:rPr>
              <a:t> </a:t>
            </a:r>
            <a:r>
              <a:rPr lang="de-DE" sz="1900" b="1" dirty="0" err="1">
                <a:solidFill>
                  <a:prstClr val="black"/>
                </a:solidFill>
                <a:latin typeface="Verdana" panose="020B0604030504040204" pitchFamily="34" charset="0"/>
              </a:rPr>
              <a:t>frá</a:t>
            </a:r>
            <a:r>
              <a:rPr lang="de-DE" sz="1900" b="1" dirty="0">
                <a:solidFill>
                  <a:prstClr val="black"/>
                </a:solidFill>
                <a:latin typeface="Verdana" panose="020B0604030504040204" pitchFamily="34" charset="0"/>
              </a:rPr>
              <a:t> </a:t>
            </a:r>
            <a:r>
              <a:rPr lang="de-DE" sz="1900" b="1" dirty="0" err="1">
                <a:solidFill>
                  <a:prstClr val="black"/>
                </a:solidFill>
                <a:latin typeface="Verdana" panose="020B0604030504040204" pitchFamily="34" charset="0"/>
              </a:rPr>
              <a:t>Hofteigi</a:t>
            </a:r>
            <a:r>
              <a:rPr lang="de-DE" sz="1900" dirty="0">
                <a:solidFill>
                  <a:prstClr val="black"/>
                </a:solidFill>
                <a:latin typeface="Verdana" panose="020B0604030504040204" pitchFamily="34" charset="0"/>
              </a:rPr>
              <a:t>   Abweichender Name:   </a:t>
            </a:r>
            <a:r>
              <a:rPr lang="de-DE" sz="1900" dirty="0" err="1">
                <a:solidFill>
                  <a:prstClr val="black"/>
                </a:solidFill>
                <a:latin typeface="Verdana" panose="020B0604030504040204" pitchFamily="34" charset="0"/>
              </a:rPr>
              <a:t>Benediktsson</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frá</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Hofteigi</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Bjarni</a:t>
            </a:r>
            <a:endParaRPr lang="de-DE" sz="1900" dirty="0">
              <a:solidFill>
                <a:prstClr val="black"/>
              </a:solidFill>
              <a:latin typeface="Verdana" panose="020B0604030504040204" pitchFamily="34" charset="0"/>
            </a:endParaRPr>
          </a:p>
          <a:p>
            <a:pPr lvl="0">
              <a:spcBef>
                <a:spcPts val="0"/>
              </a:spcBef>
              <a:buNone/>
            </a:pPr>
            <a:r>
              <a:rPr lang="de-DE" sz="1900" dirty="0">
                <a:solidFill>
                  <a:prstClr val="black"/>
                </a:solidFill>
                <a:latin typeface="Verdana" panose="020B0604030504040204" pitchFamily="34" charset="0"/>
              </a:rPr>
              <a:t>    Abweichender Name:   </a:t>
            </a:r>
            <a:r>
              <a:rPr lang="de-DE" sz="1900" dirty="0" err="1">
                <a:solidFill>
                  <a:prstClr val="black"/>
                </a:solidFill>
                <a:latin typeface="Verdana" panose="020B0604030504040204" pitchFamily="34" charset="0"/>
              </a:rPr>
              <a:t>Frá</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Hofteigi</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Bjarni</a:t>
            </a:r>
            <a:r>
              <a:rPr lang="de-DE" sz="1900" dirty="0">
                <a:solidFill>
                  <a:prstClr val="black"/>
                </a:solidFill>
                <a:latin typeface="Verdana" panose="020B0604030504040204" pitchFamily="34" charset="0"/>
              </a:rPr>
              <a:t> </a:t>
            </a:r>
            <a:r>
              <a:rPr lang="de-DE" sz="1900" dirty="0" err="1">
                <a:solidFill>
                  <a:prstClr val="black"/>
                </a:solidFill>
                <a:latin typeface="Verdana" panose="020B0604030504040204" pitchFamily="34" charset="0"/>
              </a:rPr>
              <a:t>Benediktsson</a:t>
            </a:r>
            <a:r>
              <a:rPr lang="de-DE" sz="1900" b="1" dirty="0">
                <a:solidFill>
                  <a:prstClr val="black"/>
                </a:solidFill>
                <a:latin typeface="Verdana" panose="020B0604030504040204" pitchFamily="34" charset="0"/>
              </a:rPr>
              <a:t>    </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pPr lvl="0"/>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Isländische </a:t>
            </a:r>
            <a:r>
              <a:rPr lang="de-DE" dirty="0" smtClean="0">
                <a:ea typeface="Verdana" panose="020B0604030504040204" pitchFamily="34" charset="0"/>
                <a:cs typeface="Verdana" panose="020B0604030504040204" pitchFamily="34" charset="0"/>
              </a:rPr>
              <a:t>Namen </a:t>
            </a:r>
            <a:r>
              <a:rPr lang="de-DE" dirty="0">
                <a:solidFill>
                  <a:prstClr val="black"/>
                </a:solidFill>
                <a:hlinkClick r:id="rId3"/>
              </a:rPr>
              <a:t>RDA </a:t>
            </a:r>
            <a:r>
              <a:rPr lang="de-DE" dirty="0" smtClean="0">
                <a:solidFill>
                  <a:prstClr val="black"/>
                </a:solidFill>
                <a:hlinkClick r:id="rId3"/>
              </a:rPr>
              <a:t>F.4</a:t>
            </a:r>
            <a:endParaRPr lang="de-DE" dirty="0"/>
          </a:p>
        </p:txBody>
      </p:sp>
    </p:spTree>
    <p:extLst>
      <p:ext uri="{BB962C8B-B14F-4D97-AF65-F5344CB8AC3E}">
        <p14:creationId xmlns:p14="http://schemas.microsoft.com/office/powerpoint/2010/main" val="320442028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424167" cy="5400600"/>
          </a:xfrm>
        </p:spPr>
        <p:txBody>
          <a:bodyPr>
            <a:normAutofit/>
          </a:bodyPr>
          <a:lstStyle/>
          <a:p>
            <a:pPr>
              <a:spcBef>
                <a:spcPts val="1800"/>
              </a:spcBef>
              <a:buNone/>
            </a:pPr>
            <a:r>
              <a:rPr lang="de-DE" sz="2000" dirty="0">
                <a:latin typeface="Verdana" panose="020B0604030504040204" pitchFamily="34" charset="0"/>
                <a:ea typeface="Verdana" panose="020B0604030504040204" pitchFamily="34" charset="0"/>
                <a:cs typeface="Verdana" panose="020B0604030504040204" pitchFamily="34" charset="0"/>
              </a:rPr>
              <a:t>vgl.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Anhang F.9</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Das </a:t>
            </a:r>
            <a:r>
              <a:rPr lang="de-DE" sz="2000" dirty="0" err="1">
                <a:latin typeface="Verdana" panose="020B0604030504040204" pitchFamily="34" charset="0"/>
                <a:ea typeface="Verdana" panose="020B0604030504040204" pitchFamily="34" charset="0"/>
                <a:cs typeface="Verdana" panose="020B0604030504040204" pitchFamily="34" charset="0"/>
              </a:rPr>
              <a:t>Patronym</a:t>
            </a:r>
            <a:r>
              <a:rPr lang="de-DE" sz="2000" dirty="0">
                <a:latin typeface="Verdana" panose="020B0604030504040204" pitchFamily="34" charset="0"/>
                <a:ea typeface="Verdana" panose="020B0604030504040204" pitchFamily="34" charset="0"/>
                <a:cs typeface="Verdana" panose="020B0604030504040204" pitchFamily="34" charset="0"/>
              </a:rPr>
              <a:t> mit dem Suffix „</a:t>
            </a:r>
            <a:r>
              <a:rPr lang="de-DE" sz="2000" b="1" dirty="0">
                <a:latin typeface="Verdana" panose="020B0604030504040204" pitchFamily="34" charset="0"/>
                <a:ea typeface="Verdana" panose="020B0604030504040204" pitchFamily="34" charset="0"/>
                <a:cs typeface="Verdana" panose="020B0604030504040204" pitchFamily="34" charset="0"/>
              </a:rPr>
              <a:t>ade</a:t>
            </a:r>
            <a:r>
              <a:rPr lang="de-DE" sz="2000" dirty="0">
                <a:latin typeface="Verdana" panose="020B0604030504040204" pitchFamily="34" charset="0"/>
                <a:ea typeface="Verdana" panose="020B0604030504040204" pitchFamily="34" charset="0"/>
                <a:cs typeface="Verdana" panose="020B0604030504040204" pitchFamily="34" charset="0"/>
              </a:rPr>
              <a:t>“ wird als erstes Element erfasst.</a:t>
            </a:r>
          </a:p>
          <a:p>
            <a:pPr marL="452438" lvl="1" indent="4763">
              <a:spcBef>
                <a:spcPts val="1800"/>
              </a:spcBef>
              <a:buNone/>
            </a:pPr>
            <a:r>
              <a:rPr lang="de-DE" sz="2000" i="1" dirty="0">
                <a:latin typeface="Verdana" panose="020B0604030504040204" pitchFamily="34" charset="0"/>
                <a:ea typeface="Verdana" panose="020B0604030504040204" pitchFamily="34" charset="0"/>
                <a:cs typeface="Verdana" panose="020B0604030504040204" pitchFamily="34" charset="0"/>
              </a:rPr>
              <a:t>Beispiel:</a:t>
            </a:r>
            <a:r>
              <a:rPr lang="de-DE" sz="2000" b="1" dirty="0">
                <a:latin typeface="Verdana" panose="020B0604030504040204" pitchFamily="34" charset="0"/>
                <a:ea typeface="Verdana" panose="020B0604030504040204" pitchFamily="34" charset="0"/>
                <a:cs typeface="Verdana" panose="020B0604030504040204" pitchFamily="34" charset="0"/>
              </a:rPr>
              <a:t/>
            </a:r>
            <a:br>
              <a:rPr lang="de-DE" sz="2000" b="1" dirty="0">
                <a:latin typeface="Verdana" panose="020B0604030504040204" pitchFamily="34" charset="0"/>
                <a:ea typeface="Verdana" panose="020B0604030504040204" pitchFamily="34" charset="0"/>
                <a:cs typeface="Verdana" panose="020B0604030504040204" pitchFamily="34" charset="0"/>
              </a:rPr>
            </a:br>
            <a:r>
              <a:rPr lang="vi-VN" sz="2000" b="1" dirty="0">
                <a:latin typeface="Verdana" panose="020B0604030504040204" pitchFamily="34" charset="0"/>
                <a:ea typeface="Verdana" panose="020B0604030504040204" pitchFamily="34" charset="0"/>
                <a:cs typeface="Verdana" panose="020B0604030504040204" pitchFamily="34" charset="0"/>
              </a:rPr>
              <a:t>Heliade Rădulescu, Ion</a:t>
            </a:r>
            <a:r>
              <a:rPr lang="de-DE" sz="2000" dirty="0">
                <a:latin typeface="Verdana" panose="020B0604030504040204" pitchFamily="34" charset="0"/>
                <a:ea typeface="Verdana" panose="020B0604030504040204" pitchFamily="34" charset="0"/>
                <a:cs typeface="Verdana" panose="020B0604030504040204" pitchFamily="34" charset="0"/>
              </a:rPr>
              <a:t>			</a:t>
            </a:r>
          </a:p>
          <a:p>
            <a:pPr>
              <a:spcBef>
                <a:spcPts val="1800"/>
              </a:spcBef>
            </a:pPr>
            <a:r>
              <a:rPr lang="de-DE" sz="2000" dirty="0">
                <a:latin typeface="Verdana" panose="020B0604030504040204" pitchFamily="34" charset="0"/>
                <a:ea typeface="Verdana" panose="020B0604030504040204" pitchFamily="34" charset="0"/>
                <a:cs typeface="Verdana" panose="020B0604030504040204" pitchFamily="34" charset="0"/>
              </a:rPr>
              <a:t>Es wird kein abweichender Name eingetragen.</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err="1">
                <a:ea typeface="Verdana" panose="020B0604030504040204" pitchFamily="34" charset="0"/>
                <a:cs typeface="Verdana" panose="020B0604030504040204" pitchFamily="34" charset="0"/>
              </a:rPr>
              <a:t>Patronyme</a:t>
            </a:r>
            <a:r>
              <a:rPr lang="de-DE" dirty="0">
                <a:ea typeface="Verdana" panose="020B0604030504040204" pitchFamily="34" charset="0"/>
                <a:cs typeface="Verdana" panose="020B0604030504040204" pitchFamily="34" charset="0"/>
              </a:rPr>
              <a:t> - Rumänische Namen</a:t>
            </a:r>
            <a:endParaRPr lang="de-DE" dirty="0"/>
          </a:p>
        </p:txBody>
      </p:sp>
    </p:spTree>
    <p:extLst>
      <p:ext uri="{BB962C8B-B14F-4D97-AF65-F5344CB8AC3E}">
        <p14:creationId xmlns:p14="http://schemas.microsoft.com/office/powerpoint/2010/main" val="2585746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Sonderformen, „Notnamen“</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hlinkClick r:id="rId3"/>
              </a:rPr>
              <a:t>Erfassungshilfe EH-P-15</a:t>
            </a:r>
            <a:endParaRPr lang="de-DE" sz="24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a:t>
            </a:r>
            <a:r>
              <a:rPr lang="de-DE" b="1" dirty="0">
                <a:solidFill>
                  <a:prstClr val="black"/>
                </a:solidFill>
                <a:latin typeface="Verdana" panose="020B0604030504040204" pitchFamily="34" charset="0"/>
                <a:ea typeface="Verdana" panose="020B0604030504040204" pitchFamily="34" charset="0"/>
                <a:cs typeface="Verdana" panose="020B0604030504040204" pitchFamily="34" charset="0"/>
              </a:rPr>
              <a:t>4</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32</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108811112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indent="0">
              <a:spcBef>
                <a:spcPts val="120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9.2.2.22</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und</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9.2.2.23</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0" indent="0">
              <a:spcBef>
                <a:spcPts val="120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Ein </a:t>
            </a:r>
            <a:r>
              <a:rPr lang="de-DE" sz="2000" dirty="0">
                <a:latin typeface="Verdana" panose="020B0604030504040204" pitchFamily="34" charset="0"/>
                <a:ea typeface="Verdana" panose="020B0604030504040204" pitchFamily="34" charset="0"/>
                <a:cs typeface="Verdana" panose="020B0604030504040204" pitchFamily="34" charset="0"/>
              </a:rPr>
              <a:t>Name, der</a:t>
            </a:r>
          </a:p>
          <a:p>
            <a:pPr>
              <a:spcBef>
                <a:spcPts val="0"/>
              </a:spcBef>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aus </a:t>
            </a:r>
            <a:r>
              <a:rPr lang="de-DE" sz="2000" dirty="0">
                <a:latin typeface="Verdana" panose="020B0604030504040204" pitchFamily="34" charset="0"/>
                <a:ea typeface="Verdana" panose="020B0604030504040204" pitchFamily="34" charset="0"/>
                <a:cs typeface="Verdana" panose="020B0604030504040204" pitchFamily="34" charset="0"/>
              </a:rPr>
              <a:t>einer Phrase oder Benennung besteht, die keinen Vornamen enthält</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oder</a:t>
            </a:r>
          </a:p>
          <a:p>
            <a:pPr>
              <a:spcBef>
                <a:spcPts val="0"/>
              </a:spcBef>
            </a:pPr>
            <a:r>
              <a:rPr lang="de-DE" sz="2000" dirty="0">
                <a:latin typeface="Verdana" panose="020B0604030504040204" pitchFamily="34" charset="0"/>
                <a:ea typeface="Verdana" panose="020B0604030504040204" pitchFamily="34" charset="0"/>
                <a:cs typeface="Verdana" panose="020B0604030504040204" pitchFamily="34" charset="0"/>
              </a:rPr>
              <a:t>aus einer Phrase besteht, die aus einem oder mehreren Vornamen besteht, denen andere Wörter vorangehen, die aber keine Anrede oder Berufs- oder Amtsbezeichnung darstellen</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a:spcBef>
                <a:spcPts val="0"/>
              </a:spcBef>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dirty="0">
                <a:latin typeface="Verdana" panose="020B0604030504040204" pitchFamily="34" charset="0"/>
                <a:ea typeface="Verdana" panose="020B0604030504040204" pitchFamily="34" charset="0"/>
                <a:cs typeface="Verdana" panose="020B0604030504040204" pitchFamily="34" charset="0"/>
              </a:rPr>
              <a:t>wird im Allgemeinen in der vorliegenden Reihenfolge erfasst.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Namen, die aus einer Phrase bestehen</a:t>
            </a:r>
            <a:endParaRPr lang="de-DE" dirty="0"/>
          </a:p>
        </p:txBody>
      </p:sp>
    </p:spTree>
    <p:extLst>
      <p:ext uri="{BB962C8B-B14F-4D97-AF65-F5344CB8AC3E}">
        <p14:creationId xmlns:p14="http://schemas.microsoft.com/office/powerpoint/2010/main" val="40421351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a:spcBef>
                <a:spcPts val="0"/>
              </a:spcBef>
              <a:buNone/>
            </a:pPr>
            <a:r>
              <a:rPr lang="de-DE" sz="2000" i="1" dirty="0">
                <a:latin typeface="Verdana" panose="020B0604030504040204" pitchFamily="34" charset="0"/>
                <a:ea typeface="Verdana" panose="020B0604030504040204" pitchFamily="34" charset="0"/>
                <a:cs typeface="Verdana" panose="020B0604030504040204" pitchFamily="34" charset="0"/>
              </a:rPr>
              <a:t>Beispiele</a:t>
            </a:r>
            <a:r>
              <a:rPr lang="de-DE" sz="2000" i="1" dirty="0" smtClean="0">
                <a:latin typeface="Verdana" panose="020B0604030504040204" pitchFamily="34" charset="0"/>
                <a:ea typeface="Verdana" panose="020B0604030504040204" pitchFamily="34" charset="0"/>
                <a:cs typeface="Verdana" panose="020B0604030504040204" pitchFamily="34" charset="0"/>
              </a:rPr>
              <a:t>:</a:t>
            </a:r>
          </a:p>
          <a:p>
            <a:pPr marL="2244725" indent="0">
              <a:spcBef>
                <a:spcPts val="0"/>
              </a:spcBef>
              <a:buNone/>
            </a:pPr>
            <a:r>
              <a:rPr lang="de-DE" sz="2000" b="1" dirty="0" err="1" smtClean="0">
                <a:latin typeface="Verdana" panose="020B0604030504040204" pitchFamily="34" charset="0"/>
                <a:ea typeface="Verdana" panose="020B0604030504040204" pitchFamily="34" charset="0"/>
                <a:cs typeface="Verdana" panose="020B0604030504040204" pitchFamily="34" charset="0"/>
              </a:rPr>
              <a:t>El</a:t>
            </a:r>
            <a:r>
              <a:rPr lang="de-DE" sz="2000" b="1" dirty="0" smtClean="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Greco</a:t>
            </a:r>
          </a:p>
          <a:p>
            <a:pPr marL="2244725"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Boy </a:t>
            </a:r>
            <a:r>
              <a:rPr lang="de-DE" sz="2000" b="1" dirty="0">
                <a:latin typeface="Verdana" panose="020B0604030504040204" pitchFamily="34" charset="0"/>
                <a:ea typeface="Verdana" panose="020B0604030504040204" pitchFamily="34" charset="0"/>
                <a:cs typeface="Verdana" panose="020B0604030504040204" pitchFamily="34" charset="0"/>
              </a:rPr>
              <a:t>George</a:t>
            </a:r>
          </a:p>
          <a:p>
            <a:pPr marL="2244725"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Little </a:t>
            </a:r>
            <a:r>
              <a:rPr lang="de-DE" sz="2000" b="1" dirty="0">
                <a:latin typeface="Verdana" panose="020B0604030504040204" pitchFamily="34" charset="0"/>
                <a:ea typeface="Verdana" panose="020B0604030504040204" pitchFamily="34" charset="0"/>
                <a:cs typeface="Verdana" panose="020B0604030504040204" pitchFamily="34" charset="0"/>
              </a:rPr>
              <a:t>Richard			     </a:t>
            </a:r>
          </a:p>
          <a:p>
            <a:pPr marL="2244725"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DJ</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err="1">
                <a:latin typeface="Verdana" panose="020B0604030504040204" pitchFamily="34" charset="0"/>
                <a:ea typeface="Verdana" panose="020B0604030504040204" pitchFamily="34" charset="0"/>
                <a:cs typeface="Verdana" panose="020B0604030504040204" pitchFamily="34" charset="0"/>
              </a:rPr>
              <a:t>Jazzy</a:t>
            </a:r>
            <a:r>
              <a:rPr lang="de-DE" sz="2000" b="1" dirty="0">
                <a:latin typeface="Verdana" panose="020B0604030504040204" pitchFamily="34" charset="0"/>
                <a:ea typeface="Verdana" panose="020B0604030504040204" pitchFamily="34" charset="0"/>
                <a:cs typeface="Verdana" panose="020B0604030504040204" pitchFamily="34" charset="0"/>
              </a:rPr>
              <a:t> Jeff</a:t>
            </a:r>
          </a:p>
          <a:p>
            <a:pPr marL="2244725"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Meister </a:t>
            </a:r>
            <a:r>
              <a:rPr lang="de-DE" sz="2000" b="1" dirty="0">
                <a:latin typeface="Verdana" panose="020B0604030504040204" pitchFamily="34" charset="0"/>
                <a:ea typeface="Verdana" panose="020B0604030504040204" pitchFamily="34" charset="0"/>
                <a:cs typeface="Verdana" panose="020B0604030504040204" pitchFamily="34" charset="0"/>
              </a:rPr>
              <a:t>des Aachener Altars</a:t>
            </a:r>
          </a:p>
          <a:p>
            <a:pPr marL="2244725" indent="0">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Big </a:t>
            </a:r>
            <a:r>
              <a:rPr lang="de-DE" sz="2000" b="1" dirty="0">
                <a:latin typeface="Verdana" panose="020B0604030504040204" pitchFamily="34" charset="0"/>
                <a:ea typeface="Verdana" panose="020B0604030504040204" pitchFamily="34" charset="0"/>
                <a:cs typeface="Verdana" panose="020B0604030504040204" pitchFamily="34" charset="0"/>
              </a:rPr>
              <a:t>Hand </a:t>
            </a:r>
            <a:r>
              <a:rPr lang="de-DE" sz="2000" dirty="0">
                <a:latin typeface="Verdana" panose="020B0604030504040204" pitchFamily="34" charset="0"/>
                <a:ea typeface="Verdana" panose="020B0604030504040204" pitchFamily="34" charset="0"/>
                <a:cs typeface="Verdana" panose="020B0604030504040204" pitchFamily="34" charset="0"/>
              </a:rPr>
              <a:t>(Musiker) </a:t>
            </a:r>
          </a:p>
          <a:p>
            <a:pPr marL="2244725" indent="0">
              <a:spcBef>
                <a:spcPts val="0"/>
              </a:spcBef>
              <a:buNone/>
            </a:pPr>
            <a:r>
              <a:rPr lang="de-DE" sz="2000" i="1" dirty="0" smtClean="0">
                <a:latin typeface="Verdana" panose="020B0604030504040204" pitchFamily="34" charset="0"/>
                <a:ea typeface="Verdana" panose="020B0604030504040204" pitchFamily="34" charset="0"/>
                <a:cs typeface="Verdana" panose="020B0604030504040204" pitchFamily="34" charset="0"/>
              </a:rPr>
              <a:t>(</a:t>
            </a:r>
            <a:r>
              <a:rPr lang="de-DE" sz="2000" i="1" dirty="0">
                <a:latin typeface="Verdana" panose="020B0604030504040204" pitchFamily="34" charset="0"/>
                <a:ea typeface="Verdana" panose="020B0604030504040204" pitchFamily="34" charset="0"/>
                <a:cs typeface="Verdana" panose="020B0604030504040204" pitchFamily="34" charset="0"/>
              </a:rPr>
              <a:t>Benennung lässt nicht an eine </a:t>
            </a:r>
            <a:r>
              <a:rPr lang="de-DE" sz="2000" i="1" dirty="0" smtClean="0">
                <a:latin typeface="Verdana" panose="020B0604030504040204" pitchFamily="34" charset="0"/>
                <a:ea typeface="Verdana" panose="020B0604030504040204" pitchFamily="34" charset="0"/>
                <a:cs typeface="Verdana" panose="020B0604030504040204" pitchFamily="34" charset="0"/>
              </a:rPr>
              <a:t>Person</a:t>
            </a:r>
            <a:r>
              <a:rPr lang="de-DE" sz="2000" i="1" dirty="0">
                <a:latin typeface="Verdana" panose="020B0604030504040204" pitchFamily="34" charset="0"/>
                <a:ea typeface="Verdana" panose="020B0604030504040204" pitchFamily="34" charset="0"/>
                <a:cs typeface="Verdana" panose="020B0604030504040204" pitchFamily="34" charset="0"/>
              </a:rPr>
              <a:t> denken)</a:t>
            </a:r>
            <a:r>
              <a:rPr lang="de-DE" sz="2000" i="1"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120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Nach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9.2.3.10</a:t>
            </a:r>
            <a:r>
              <a:rPr lang="de-DE" sz="2000" dirty="0">
                <a:latin typeface="Verdana" panose="020B0604030504040204" pitchFamily="34" charset="0"/>
                <a:ea typeface="Verdana" panose="020B0604030504040204" pitchFamily="34" charset="0"/>
                <a:cs typeface="Verdana" panose="020B0604030504040204" pitchFamily="34" charset="0"/>
              </a:rPr>
              <a:t> wird die invertierte Form der Benennung als abweichender Name </a:t>
            </a:r>
            <a:r>
              <a:rPr lang="de-DE" sz="2000" dirty="0" smtClean="0">
                <a:latin typeface="Verdana" panose="020B0604030504040204" pitchFamily="34" charset="0"/>
                <a:ea typeface="Verdana" panose="020B0604030504040204" pitchFamily="34" charset="0"/>
                <a:cs typeface="Verdana" panose="020B0604030504040204" pitchFamily="34" charset="0"/>
              </a:rPr>
              <a:t>erfasst.</a:t>
            </a:r>
            <a:r>
              <a:rPr lang="de-DE" sz="2000" dirty="0">
                <a:latin typeface="Verdana" panose="020B0604030504040204" pitchFamily="34" charset="0"/>
                <a:ea typeface="Verdana" panose="020B0604030504040204" pitchFamily="34" charset="0"/>
                <a:cs typeface="Verdana" panose="020B0604030504040204" pitchFamily="34" charset="0"/>
              </a:rPr>
              <a:t>	</a:t>
            </a:r>
          </a:p>
          <a:p>
            <a:pPr>
              <a:spcBef>
                <a:spcPts val="0"/>
              </a:spcBef>
              <a:buNone/>
            </a:pPr>
            <a:r>
              <a:rPr lang="de-DE" sz="2000" i="1" dirty="0" smtClean="0">
                <a:latin typeface="Verdana" panose="020B0604030504040204" pitchFamily="34" charset="0"/>
                <a:ea typeface="Verdana" panose="020B0604030504040204" pitchFamily="34" charset="0"/>
                <a:cs typeface="Verdana" panose="020B0604030504040204" pitchFamily="34" charset="0"/>
              </a:rPr>
              <a:t>Beispiele</a:t>
            </a:r>
            <a:r>
              <a:rPr lang="de-DE" sz="2000" i="1" dirty="0">
                <a:latin typeface="Verdana" panose="020B0604030504040204" pitchFamily="34" charset="0"/>
                <a:ea typeface="Verdana" panose="020B0604030504040204" pitchFamily="34" charset="0"/>
                <a:cs typeface="Verdana" panose="020B0604030504040204" pitchFamily="34" charset="0"/>
              </a:rPr>
              <a:t>: 	</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2243138" indent="1588">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Greco</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err="1">
                <a:latin typeface="Verdana" panose="020B0604030504040204" pitchFamily="34" charset="0"/>
                <a:ea typeface="Verdana" panose="020B0604030504040204" pitchFamily="34" charset="0"/>
                <a:cs typeface="Verdana" panose="020B0604030504040204" pitchFamily="34" charset="0"/>
              </a:rPr>
              <a:t>El</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2243138" indent="1588">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George</a:t>
            </a:r>
            <a:r>
              <a:rPr lang="de-DE" sz="2000" dirty="0">
                <a:latin typeface="Verdana" panose="020B0604030504040204" pitchFamily="34" charset="0"/>
                <a:ea typeface="Verdana" panose="020B0604030504040204" pitchFamily="34" charset="0"/>
                <a:cs typeface="Verdana" panose="020B0604030504040204" pitchFamily="34" charset="0"/>
              </a:rPr>
              <a:t>, Boy</a:t>
            </a:r>
          </a:p>
          <a:p>
            <a:pPr marL="2243138" indent="1588">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Richard</a:t>
            </a:r>
            <a:r>
              <a:rPr lang="de-DE" sz="2000" dirty="0">
                <a:latin typeface="Verdana" panose="020B0604030504040204" pitchFamily="34" charset="0"/>
                <a:ea typeface="Verdana" panose="020B0604030504040204" pitchFamily="34" charset="0"/>
                <a:cs typeface="Verdana" panose="020B0604030504040204" pitchFamily="34" charset="0"/>
              </a:rPr>
              <a:t>, Little	</a:t>
            </a:r>
            <a:r>
              <a:rPr lang="de-DE" sz="800" dirty="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34</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Namen, die aus einer Phrase bestehen</a:t>
            </a:r>
            <a:endParaRPr lang="de-DE" dirty="0"/>
          </a:p>
        </p:txBody>
      </p:sp>
    </p:spTree>
    <p:extLst>
      <p:ext uri="{BB962C8B-B14F-4D97-AF65-F5344CB8AC3E}">
        <p14:creationId xmlns:p14="http://schemas.microsoft.com/office/powerpoint/2010/main" val="208336803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buNone/>
            </a:pPr>
            <a:r>
              <a:rPr lang="de-DE" sz="2000" i="1" dirty="0">
                <a:latin typeface="Verdana" panose="020B0604030504040204" pitchFamily="34" charset="0"/>
                <a:ea typeface="Verdana" panose="020B0604030504040204" pitchFamily="34" charset="0"/>
                <a:cs typeface="Verdana" panose="020B0604030504040204" pitchFamily="34" charset="0"/>
              </a:rPr>
              <a:t>Phrase, die den Namen einer anderen Person enthält</a:t>
            </a:r>
            <a:endParaRPr lang="de-DE" sz="2000" b="1" i="1" dirty="0">
              <a:latin typeface="Verdana" panose="020B0604030504040204" pitchFamily="34" charset="0"/>
              <a:ea typeface="Verdana" panose="020B0604030504040204" pitchFamily="34" charset="0"/>
              <a:cs typeface="Verdana" panose="020B0604030504040204" pitchFamily="34" charset="0"/>
            </a:endParaRPr>
          </a:p>
          <a:p>
            <a:pPr marL="0" indent="0">
              <a:spcAft>
                <a:spcPts val="600"/>
              </a:spcAft>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9.2.2.24</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sowie die zugehörige</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ERL</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Eine Phrase, die den Namen einer anderen Person enthält, wird in der vorliegenden Reihenfolge erfasst</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de-DE" sz="1800" i="1" dirty="0" smtClean="0">
                <a:latin typeface="Verdana" panose="020B0604030504040204" pitchFamily="34" charset="0"/>
                <a:ea typeface="Verdana" panose="020B0604030504040204" pitchFamily="34" charset="0"/>
                <a:cs typeface="Verdana" panose="020B0604030504040204" pitchFamily="34" charset="0"/>
              </a:rPr>
              <a:t>    </a:t>
            </a:r>
            <a:r>
              <a:rPr lang="de-DE" sz="2000" i="1" dirty="0" smtClean="0">
                <a:latin typeface="Verdana" panose="020B0604030504040204" pitchFamily="34" charset="0"/>
                <a:ea typeface="Verdana" panose="020B0604030504040204" pitchFamily="34" charset="0"/>
                <a:cs typeface="Verdana" panose="020B0604030504040204" pitchFamily="34" charset="0"/>
              </a:rPr>
              <a:t>Beispiel</a:t>
            </a:r>
            <a:r>
              <a:rPr lang="de-DE" sz="2000" i="1" dirty="0">
                <a:latin typeface="Verdana" panose="020B0604030504040204" pitchFamily="34" charset="0"/>
                <a:ea typeface="Verdana" panose="020B0604030504040204" pitchFamily="34" charset="0"/>
                <a:cs typeface="Verdana" panose="020B0604030504040204" pitchFamily="34" charset="0"/>
              </a:rPr>
              <a:t>:</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de-DE" sz="2000" b="1" dirty="0" smtClean="0">
                <a:latin typeface="Verdana" panose="020B0604030504040204" pitchFamily="34" charset="0"/>
                <a:ea typeface="Verdana" panose="020B0604030504040204" pitchFamily="34" charset="0"/>
                <a:cs typeface="Verdana" panose="020B0604030504040204" pitchFamily="34" charset="0"/>
              </a:rPr>
              <a:t>    Pseudo-Aristoteles</a:t>
            </a:r>
          </a:p>
          <a:p>
            <a:pPr>
              <a:spcBef>
                <a:spcPts val="600"/>
              </a:spcBef>
              <a:spcAft>
                <a:spcPts val="600"/>
              </a:spcAft>
              <a:buNone/>
            </a:pPr>
            <a:endParaRPr lang="de-DE" sz="2000" b="1" dirty="0">
              <a:solidFill>
                <a:srgbClr val="7030A0"/>
              </a:solidFill>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2000" dirty="0">
                <a:latin typeface="Verdana" panose="020B0604030504040204" pitchFamily="34" charset="0"/>
                <a:ea typeface="Verdana" panose="020B0604030504040204" pitchFamily="34" charset="0"/>
                <a:cs typeface="Verdana" panose="020B0604030504040204" pitchFamily="34" charset="0"/>
              </a:rPr>
              <a:t>Bisher: keine eigenen Datensätze mit dem Sucheinstieg „Pseudo-“ , sondern Verweisungen zur realen Person. Datensätze in der GND müssen mit der Anwendung von RDA korrigiert werden (ERL).</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35</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Namen, die aus einer Phrase bestehen</a:t>
            </a:r>
            <a:endParaRPr lang="de-DE" dirty="0"/>
          </a:p>
        </p:txBody>
      </p:sp>
    </p:spTree>
    <p:extLst>
      <p:ext uri="{BB962C8B-B14F-4D97-AF65-F5344CB8AC3E}">
        <p14:creationId xmlns:p14="http://schemas.microsoft.com/office/powerpoint/2010/main" val="11407221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Pseudonyme</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hlinkClick r:id="rId3"/>
              </a:rPr>
              <a:t>Erfassungshilfe EH-P-06</a:t>
            </a:r>
            <a:endParaRPr lang="de-DE" sz="24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36</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3645730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9.2.2.8</a:t>
            </a:r>
            <a:r>
              <a:rPr lang="de-DE" sz="2000" b="1" dirty="0">
                <a:latin typeface="Verdana" panose="020B0604030504040204" pitchFamily="34" charset="0"/>
                <a:ea typeface="Verdana" panose="020B0604030504040204" pitchFamily="34" charset="0"/>
                <a:cs typeface="Verdana" panose="020B0604030504040204" pitchFamily="34" charset="0"/>
              </a:rPr>
              <a:t> +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ERL</a:t>
            </a:r>
            <a:r>
              <a:rPr lang="de-DE" sz="2000" b="1" dirty="0">
                <a:latin typeface="Verdana" panose="020B0604030504040204" pitchFamily="34" charset="0"/>
                <a:ea typeface="Verdana" panose="020B0604030504040204" pitchFamily="34" charset="0"/>
                <a:cs typeface="Verdana" panose="020B0604030504040204" pitchFamily="34" charset="0"/>
              </a:rPr>
              <a:t> </a:t>
            </a:r>
            <a:br>
              <a:rPr lang="de-DE" sz="2000" b="1"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Individuen mit mehreren Identitäten</a:t>
            </a:r>
            <a:br>
              <a:rPr lang="de-DE" sz="2000" dirty="0">
                <a:latin typeface="Verdana" panose="020B0604030504040204" pitchFamily="34" charset="0"/>
                <a:ea typeface="Verdana" panose="020B0604030504040204" pitchFamily="34" charset="0"/>
                <a:cs typeface="Verdana" panose="020B0604030504040204" pitchFamily="34" charset="0"/>
              </a:rPr>
            </a:b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b="1" dirty="0">
                <a:latin typeface="Verdana" panose="020B0604030504040204" pitchFamily="34" charset="0"/>
                <a:ea typeface="Verdana" panose="020B0604030504040204" pitchFamily="34" charset="0"/>
                <a:cs typeface="Verdana" panose="020B0604030504040204" pitchFamily="34" charset="0"/>
              </a:rPr>
              <a:t>Pseudonyme und wirkliche Namen </a:t>
            </a:r>
            <a:r>
              <a:rPr lang="de-DE" sz="2000" dirty="0">
                <a:latin typeface="Verdana" panose="020B0604030504040204" pitchFamily="34" charset="0"/>
                <a:ea typeface="Verdana" panose="020B0604030504040204" pitchFamily="34" charset="0"/>
                <a:cs typeface="Verdana" panose="020B0604030504040204" pitchFamily="34" charset="0"/>
              </a:rPr>
              <a:t>sind nach RDA meist als </a:t>
            </a:r>
            <a:r>
              <a:rPr lang="de-DE" sz="2000" b="1" dirty="0">
                <a:latin typeface="Verdana" panose="020B0604030504040204" pitchFamily="34" charset="0"/>
                <a:ea typeface="Verdana" panose="020B0604030504040204" pitchFamily="34" charset="0"/>
                <a:cs typeface="Verdana" panose="020B0604030504040204" pitchFamily="34" charset="0"/>
              </a:rPr>
              <a:t>jeweils eigene Datensätze </a:t>
            </a:r>
            <a:r>
              <a:rPr lang="de-DE" sz="2000" dirty="0">
                <a:latin typeface="Verdana" panose="020B0604030504040204" pitchFamily="34" charset="0"/>
                <a:ea typeface="Verdana" panose="020B0604030504040204" pitchFamily="34" charset="0"/>
                <a:cs typeface="Verdana" panose="020B0604030504040204" pitchFamily="34" charset="0"/>
              </a:rPr>
              <a:t>zu erfassen</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
            </a:r>
            <a:br>
              <a:rPr lang="de-DE" sz="2000" dirty="0">
                <a:latin typeface="Verdana" panose="020B0604030504040204" pitchFamily="34" charset="0"/>
                <a:ea typeface="Verdana" panose="020B0604030504040204" pitchFamily="34" charset="0"/>
                <a:cs typeface="Verdana" panose="020B0604030504040204" pitchFamily="34" charset="0"/>
              </a:rPr>
            </a:b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Dabei werden </a:t>
            </a:r>
            <a:r>
              <a:rPr lang="de-DE" sz="2000" dirty="0" smtClean="0">
                <a:latin typeface="Verdana" panose="020B0604030504040204" pitchFamily="34" charset="0"/>
                <a:ea typeface="Verdana" panose="020B0604030504040204" pitchFamily="34" charset="0"/>
                <a:cs typeface="Verdana" panose="020B0604030504040204" pitchFamily="34" charset="0"/>
              </a:rPr>
              <a:t>verschiedene </a:t>
            </a:r>
            <a:r>
              <a:rPr lang="de-DE" sz="2000" dirty="0">
                <a:latin typeface="Verdana" panose="020B0604030504040204" pitchFamily="34" charset="0"/>
                <a:ea typeface="Verdana" panose="020B0604030504040204" pitchFamily="34" charset="0"/>
                <a:cs typeface="Verdana" panose="020B0604030504040204" pitchFamily="34" charset="0"/>
              </a:rPr>
              <a:t>Fälle unterschieden:</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37</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3570142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Fall 1 </a:t>
            </a:r>
            <a:r>
              <a:rPr lang="de-DE" sz="2000" dirty="0">
                <a:latin typeface="Verdana" panose="020B0604030504040204" pitchFamily="34" charset="0"/>
                <a:ea typeface="Verdana" panose="020B0604030504040204" pitchFamily="34" charset="0"/>
                <a:cs typeface="Verdana" panose="020B0604030504040204" pitchFamily="34" charset="0"/>
              </a:rPr>
              <a:t>– Eine Person benutzt </a:t>
            </a:r>
            <a:r>
              <a:rPr lang="de-DE" sz="2000" u="sng" dirty="0">
                <a:latin typeface="Verdana" panose="020B0604030504040204" pitchFamily="34" charset="0"/>
                <a:ea typeface="Verdana" panose="020B0604030504040204" pitchFamily="34" charset="0"/>
                <a:cs typeface="Verdana" panose="020B0604030504040204" pitchFamily="34" charset="0"/>
              </a:rPr>
              <a:t>nur</a:t>
            </a:r>
            <a:r>
              <a:rPr lang="de-DE" sz="2000" dirty="0">
                <a:latin typeface="Verdana" panose="020B0604030504040204" pitchFamily="34" charset="0"/>
                <a:ea typeface="Verdana" panose="020B0604030504040204" pitchFamily="34" charset="0"/>
                <a:cs typeface="Verdana" panose="020B0604030504040204" pitchFamily="34" charset="0"/>
              </a:rPr>
              <a:t> ein Pseudonym und </a:t>
            </a:r>
            <a:r>
              <a:rPr lang="de-DE" sz="2000" u="sng" dirty="0">
                <a:latin typeface="Verdana" panose="020B0604030504040204" pitchFamily="34" charset="0"/>
                <a:ea typeface="Verdana" panose="020B0604030504040204" pitchFamily="34" charset="0"/>
                <a:cs typeface="Verdana" panose="020B0604030504040204" pitchFamily="34" charset="0"/>
              </a:rPr>
              <a:t>nie</a:t>
            </a:r>
            <a:r>
              <a:rPr lang="de-DE" sz="2000" dirty="0">
                <a:latin typeface="Verdana" panose="020B0604030504040204" pitchFamily="34" charset="0"/>
                <a:ea typeface="Verdana" panose="020B0604030504040204" pitchFamily="34" charset="0"/>
                <a:cs typeface="Verdana" panose="020B0604030504040204" pitchFamily="34" charset="0"/>
              </a:rPr>
              <a:t> den wirklichen Namen. </a:t>
            </a:r>
            <a:r>
              <a:rPr lang="de-DE" sz="2000" dirty="0"/>
              <a:t/>
            </a:r>
            <a:br>
              <a:rPr lang="de-DE" sz="2000" dirty="0"/>
            </a:br>
            <a:r>
              <a:rPr lang="de-DE" sz="2000" dirty="0">
                <a:latin typeface="Verdana" panose="020B0604030504040204" pitchFamily="34" charset="0"/>
                <a:ea typeface="Verdana" panose="020B0604030504040204" pitchFamily="34" charset="0"/>
                <a:cs typeface="Verdana" panose="020B0604030504040204" pitchFamily="34" charset="0"/>
              </a:rPr>
              <a:t>Es wird nur ein Datensatz erfasst! Der bevorzugte Name ist das Pseudonym und der wirkliche Name wird als abweichender Name erfasst.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Bevorzugter </a:t>
            </a:r>
            <a:r>
              <a:rPr lang="de-DE" sz="2000" dirty="0">
                <a:latin typeface="Verdana" panose="020B0604030504040204" pitchFamily="34" charset="0"/>
                <a:ea typeface="Verdana" panose="020B0604030504040204" pitchFamily="34" charset="0"/>
                <a:cs typeface="Verdana" panose="020B0604030504040204" pitchFamily="34" charset="0"/>
              </a:rPr>
              <a:t>Name</a:t>
            </a:r>
            <a:r>
              <a:rPr lang="de-DE" sz="2000" dirty="0" smtClean="0">
                <a:latin typeface="Verdana" panose="020B0604030504040204" pitchFamily="34" charset="0"/>
                <a:ea typeface="Verdana" panose="020B0604030504040204" pitchFamily="34" charset="0"/>
                <a:cs typeface="Verdana" panose="020B0604030504040204" pitchFamily="34" charset="0"/>
              </a:rPr>
              <a:t>:     </a:t>
            </a:r>
            <a:r>
              <a:rPr lang="de-DE" sz="2000" b="1" dirty="0" smtClean="0">
                <a:latin typeface="Verdana" panose="020B0604030504040204" pitchFamily="34" charset="0"/>
                <a:ea typeface="Verdana" panose="020B0604030504040204" pitchFamily="34" charset="0"/>
                <a:cs typeface="Verdana" panose="020B0604030504040204" pitchFamily="34" charset="0"/>
              </a:rPr>
              <a:t>Novalis</a:t>
            </a: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Abweichender </a:t>
            </a:r>
            <a:r>
              <a:rPr lang="de-DE" sz="2000" dirty="0">
                <a:latin typeface="Verdana" panose="020B0604030504040204" pitchFamily="34" charset="0"/>
                <a:ea typeface="Verdana" panose="020B0604030504040204" pitchFamily="34" charset="0"/>
                <a:cs typeface="Verdana" panose="020B0604030504040204" pitchFamily="34" charset="0"/>
              </a:rPr>
              <a:t>Name: </a:t>
            </a:r>
            <a:r>
              <a:rPr lang="de-DE" sz="2000" dirty="0" smtClean="0">
                <a:latin typeface="Verdana" panose="020B0604030504040204" pitchFamily="34" charset="0"/>
                <a:ea typeface="Verdana" panose="020B0604030504040204" pitchFamily="34" charset="0"/>
                <a:cs typeface="Verdana" panose="020B0604030504040204" pitchFamily="34" charset="0"/>
              </a:rPr>
              <a:t> Georg </a:t>
            </a:r>
            <a:r>
              <a:rPr lang="de-DE" sz="2000" dirty="0">
                <a:latin typeface="Verdana" panose="020B0604030504040204" pitchFamily="34" charset="0"/>
                <a:ea typeface="Verdana" panose="020B0604030504040204" pitchFamily="34" charset="0"/>
                <a:cs typeface="Verdana" panose="020B0604030504040204" pitchFamily="34" charset="0"/>
              </a:rPr>
              <a:t>Philipp Friedrich von </a:t>
            </a:r>
            <a:r>
              <a:rPr lang="de-DE" sz="2000" dirty="0" smtClean="0">
                <a:latin typeface="Verdana" panose="020B0604030504040204" pitchFamily="34" charset="0"/>
                <a:ea typeface="Verdana" panose="020B0604030504040204" pitchFamily="34" charset="0"/>
                <a:cs typeface="Verdana" panose="020B0604030504040204" pitchFamily="34" charset="0"/>
              </a:rPr>
              <a:t>Hardenberg</a:t>
            </a:r>
          </a:p>
          <a:p>
            <a:pPr marL="0" indent="0">
              <a:buNone/>
            </a:pPr>
            <a:r>
              <a:rPr lang="de-DE" sz="2000" i="1" dirty="0" smtClean="0">
                <a:latin typeface="Verdana" panose="020B0604030504040204" pitchFamily="34" charset="0"/>
                <a:ea typeface="Verdana" panose="020B0604030504040204" pitchFamily="34" charset="0"/>
                <a:cs typeface="Verdana" panose="020B0604030504040204" pitchFamily="34" charset="0"/>
              </a:rPr>
              <a:t>Beispiel für einen Datensatz:</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Ellipse 3"/>
          <p:cNvSpPr/>
          <p:nvPr/>
        </p:nvSpPr>
        <p:spPr>
          <a:xfrm>
            <a:off x="1187624" y="4077072"/>
            <a:ext cx="6120680" cy="172819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Novalis</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p>
          <a:p>
            <a:pPr algn="ctr"/>
            <a:endPar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Hardenberg, Georg Philipp Friedrich</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Wirklicher Name</a:t>
            </a:r>
          </a:p>
          <a:p>
            <a:pPr algn="ct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8" name="Gerade Verbindung 7"/>
          <p:cNvCxnSpPr>
            <a:stCxn id="4" idx="2"/>
            <a:endCxn id="4" idx="6"/>
          </p:cNvCxnSpPr>
          <p:nvPr/>
        </p:nvCxnSpPr>
        <p:spPr>
          <a:xfrm>
            <a:off x="1187624" y="4941168"/>
            <a:ext cx="6120680"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38</a:t>
            </a:fld>
            <a:endParaRPr lang="de-DE" dirty="0">
              <a:ea typeface="Verdana" panose="020B0604030504040204" pitchFamily="34" charset="0"/>
              <a:cs typeface="Verdana" panose="020B0604030504040204" pitchFamily="34" charset="0"/>
            </a:endParaRPr>
          </a:p>
        </p:txBody>
      </p:sp>
      <p:sp>
        <p:nvSpPr>
          <p:cNvPr id="14"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5" name="Titel 14"/>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25383368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2289" y="836712"/>
            <a:ext cx="8280151" cy="5256584"/>
          </a:xfrm>
          <a:ln cap="flat">
            <a:noFill/>
          </a:ln>
        </p:spPr>
        <p:txBody>
          <a:bodyPr>
            <a:noAutofit/>
          </a:bodyPr>
          <a:lstStyle/>
          <a:p>
            <a:pPr marL="0" indent="0">
              <a:spcBef>
                <a:spcPts val="600"/>
              </a:spcBef>
              <a:buNone/>
            </a:pPr>
            <a:r>
              <a:rPr lang="de-DE" sz="2000" b="1" dirty="0">
                <a:latin typeface="Verdana" panose="020B0604030504040204" pitchFamily="34" charset="0"/>
                <a:ea typeface="Verdana" panose="020B0604030504040204" pitchFamily="34" charset="0"/>
                <a:cs typeface="Verdana" panose="020B0604030504040204" pitchFamily="34" charset="0"/>
              </a:rPr>
              <a:t>Fall 2 </a:t>
            </a:r>
            <a:r>
              <a:rPr lang="de-DE" sz="2000" dirty="0">
                <a:latin typeface="Verdana" panose="020B0604030504040204" pitchFamily="34" charset="0"/>
                <a:ea typeface="Verdana" panose="020B0604030504040204" pitchFamily="34" charset="0"/>
                <a:cs typeface="Verdana" panose="020B0604030504040204" pitchFamily="34" charset="0"/>
              </a:rPr>
              <a:t>– Eine Person benutzt sowohl ihren wirklichen Namen als auch </a:t>
            </a:r>
            <a:r>
              <a:rPr lang="de-DE" sz="2000" u="sng" dirty="0">
                <a:latin typeface="Verdana" panose="020B0604030504040204" pitchFamily="34" charset="0"/>
                <a:ea typeface="Verdana" panose="020B0604030504040204" pitchFamily="34" charset="0"/>
                <a:cs typeface="Verdana" panose="020B0604030504040204" pitchFamily="34" charset="0"/>
              </a:rPr>
              <a:t>ein</a:t>
            </a:r>
            <a:r>
              <a:rPr lang="de-DE" sz="2000" dirty="0">
                <a:latin typeface="Verdana" panose="020B0604030504040204" pitchFamily="34" charset="0"/>
                <a:ea typeface="Verdana" panose="020B0604030504040204" pitchFamily="34" charset="0"/>
                <a:cs typeface="Verdana" panose="020B0604030504040204" pitchFamily="34" charset="0"/>
              </a:rPr>
              <a:t> Pseudonym</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dirty="0" smtClean="0"/>
              <a:t/>
            </a:r>
            <a:br>
              <a:rPr lang="de-DE" sz="2000" dirty="0" smtClean="0"/>
            </a:b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Pseudonym und der wirkliche Name werden als bevorzugte Namen in getrennten Sätzen erfasst und diese miteinander verlinkt. </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r>
              <a:rPr lang="de-DE" sz="1800" dirty="0">
                <a:latin typeface="Verdana" panose="020B0604030504040204" pitchFamily="34" charset="0"/>
                <a:ea typeface="Verdana" panose="020B0604030504040204" pitchFamily="34" charset="0"/>
                <a:cs typeface="Verdana" panose="020B0604030504040204" pitchFamily="34" charset="0"/>
              </a:rPr>
              <a:t>	</a:t>
            </a:r>
            <a:r>
              <a:rPr lang="de-DE" sz="18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
            </a:r>
            <a:br>
              <a:rPr lang="de-DE" sz="18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br>
            <a:endParaRPr lang="de-DE" sz="1800" b="1" dirty="0" smtClean="0">
              <a:solidFill>
                <a:srgbClr val="7030A0"/>
              </a:solidFill>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endParaRPr lang="de-DE" sz="1800" b="1" dirty="0">
              <a:solidFill>
                <a:srgbClr val="7030A0"/>
              </a:solidFill>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endParaRPr lang="de-DE" sz="1800" b="1" dirty="0" smtClean="0">
              <a:solidFill>
                <a:srgbClr val="7030A0"/>
              </a:solidFill>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endParaRPr lang="de-DE" sz="1800" b="1" dirty="0" smtClean="0">
              <a:solidFill>
                <a:srgbClr val="7030A0"/>
              </a:solidFill>
              <a:latin typeface="Verdana" panose="020B0604030504040204" pitchFamily="34" charset="0"/>
              <a:ea typeface="Verdana" panose="020B0604030504040204" pitchFamily="34" charset="0"/>
              <a:cs typeface="Verdana" panose="020B0604030504040204" pitchFamily="34" charset="0"/>
            </a:endParaRPr>
          </a:p>
          <a:p>
            <a:pPr marL="0" indent="0">
              <a:spcBef>
                <a:spcPts val="600"/>
              </a:spcBef>
              <a:buNone/>
            </a:pPr>
            <a:endParaRPr lang="de-DE" sz="1800" b="1" dirty="0">
              <a:solidFill>
                <a:srgbClr val="7030A0"/>
              </a:solidFill>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solidFill>
                <a:srgbClr val="7030A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395535" y="2852936"/>
            <a:ext cx="3528392" cy="1177280"/>
          </a:xfrm>
          <a:prstGeom prst="ellipse">
            <a:avLst/>
          </a:prstGeom>
          <a:solidFill>
            <a:schemeClr val="tx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Carroll, Lewis</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Ellipse 9"/>
          <p:cNvSpPr/>
          <p:nvPr/>
        </p:nvSpPr>
        <p:spPr>
          <a:xfrm>
            <a:off x="4571999" y="2852936"/>
            <a:ext cx="3888433" cy="117728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Dodgson, Charles L.</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Wirklicher Name</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Ellipse 10"/>
          <p:cNvSpPr/>
          <p:nvPr/>
        </p:nvSpPr>
        <p:spPr>
          <a:xfrm>
            <a:off x="395535" y="4450706"/>
            <a:ext cx="3528392" cy="1163686"/>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King, Stephen</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Wirklicher Name</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Ellipse 11"/>
          <p:cNvSpPr/>
          <p:nvPr/>
        </p:nvSpPr>
        <p:spPr>
          <a:xfrm>
            <a:off x="4571999" y="4450706"/>
            <a:ext cx="3888432" cy="1163686"/>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Bachman</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Richard</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4" name="Gerade Verbindung mit Pfeil 13"/>
          <p:cNvCxnSpPr>
            <a:endCxn id="10" idx="2"/>
          </p:cNvCxnSpPr>
          <p:nvPr/>
        </p:nvCxnSpPr>
        <p:spPr>
          <a:xfrm>
            <a:off x="3923927" y="3441576"/>
            <a:ext cx="648072" cy="0"/>
          </a:xfrm>
          <a:prstGeom prst="straightConnector1">
            <a:avLst/>
          </a:prstGeom>
          <a:ln w="38100" cmpd="sng">
            <a:headEnd type="triangle" w="lg" len="lg"/>
            <a:tailEnd type="triangle" w="lg" len="lg"/>
          </a:ln>
        </p:spPr>
        <p:style>
          <a:lnRef idx="1">
            <a:schemeClr val="accent1"/>
          </a:lnRef>
          <a:fillRef idx="0">
            <a:schemeClr val="accent1"/>
          </a:fillRef>
          <a:effectRef idx="0">
            <a:schemeClr val="accent1"/>
          </a:effectRef>
          <a:fontRef idx="minor">
            <a:schemeClr val="tx1"/>
          </a:fontRef>
        </p:style>
      </p:cxnSp>
      <p:pic>
        <p:nvPicPr>
          <p:cNvPr id="2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5994" y="4843636"/>
            <a:ext cx="1023937" cy="37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39</a:t>
            </a:fld>
            <a:endParaRPr lang="de-DE" dirty="0">
              <a:ea typeface="Verdana" panose="020B0604030504040204" pitchFamily="34" charset="0"/>
              <a:cs typeface="Verdana" panose="020B0604030504040204" pitchFamily="34" charset="0"/>
            </a:endParaRPr>
          </a:p>
        </p:txBody>
      </p:sp>
      <p:sp>
        <p:nvSpPr>
          <p:cNvPr id="18"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6" name="Titel 15"/>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11262953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rm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Moderne Namen</a:t>
            </a:r>
            <a:endPar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a:t>
            </a:fld>
            <a:endParaRPr lang="de-DE" dirty="0">
              <a:ea typeface="Verdana" panose="020B0604030504040204" pitchFamily="34" charset="0"/>
              <a:cs typeface="Verdana" panose="020B0604030504040204" pitchFamily="34" charset="0"/>
            </a:endParaRPr>
          </a:p>
        </p:txBody>
      </p:sp>
      <p:sp>
        <p:nvSpPr>
          <p:cNvPr id="14"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77015893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Fall 2 </a:t>
            </a:r>
            <a:r>
              <a:rPr lang="de-DE" sz="2000" dirty="0">
                <a:latin typeface="Verdana" panose="020B0604030504040204" pitchFamily="34" charset="0"/>
                <a:ea typeface="Verdana" panose="020B0604030504040204" pitchFamily="34" charset="0"/>
                <a:cs typeface="Verdana" panose="020B0604030504040204" pitchFamily="34" charset="0"/>
              </a:rPr>
              <a:t>– Eine Person benutzt sowohl ihren wirklichen Namen als auch </a:t>
            </a:r>
            <a:r>
              <a:rPr lang="de-DE" sz="2000" u="sng" dirty="0">
                <a:latin typeface="Verdana" panose="020B0604030504040204" pitchFamily="34" charset="0"/>
                <a:ea typeface="Verdana" panose="020B0604030504040204" pitchFamily="34" charset="0"/>
                <a:cs typeface="Verdana" panose="020B0604030504040204" pitchFamily="34" charset="0"/>
              </a:rPr>
              <a:t>ein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Pseudonym.</a:t>
            </a:r>
          </a:p>
          <a:p>
            <a:pPr marL="0" indent="0">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a:t>
            </a:r>
            <a:r>
              <a:rPr lang="de-DE" sz="2000" u="sng" dirty="0">
                <a:latin typeface="Verdana" panose="020B0604030504040204" pitchFamily="34" charset="0"/>
                <a:ea typeface="Verdana" panose="020B0604030504040204" pitchFamily="34" charset="0"/>
                <a:cs typeface="Verdana" panose="020B0604030504040204" pitchFamily="34" charset="0"/>
              </a:rPr>
              <a:t>zwei</a:t>
            </a:r>
            <a:r>
              <a:rPr lang="de-DE" sz="2000" dirty="0">
                <a:latin typeface="Verdana" panose="020B0604030504040204" pitchFamily="34" charset="0"/>
                <a:ea typeface="Verdana" panose="020B0604030504040204" pitchFamily="34" charset="0"/>
                <a:cs typeface="Verdana" panose="020B0604030504040204" pitchFamily="34" charset="0"/>
              </a:rPr>
              <a:t> Datensätze erfasst und in der </a:t>
            </a:r>
            <a:r>
              <a:rPr lang="de-DE" sz="2000" i="1" dirty="0">
                <a:latin typeface="Verdana" panose="020B0604030504040204" pitchFamily="34" charset="0"/>
                <a:ea typeface="Verdana" panose="020B0604030504040204" pitchFamily="34" charset="0"/>
                <a:cs typeface="Verdana" panose="020B0604030504040204" pitchFamily="34" charset="0"/>
              </a:rPr>
              <a:t>Formalerschließung</a:t>
            </a:r>
            <a:r>
              <a:rPr lang="de-DE" sz="2000" dirty="0">
                <a:latin typeface="Verdana" panose="020B0604030504040204" pitchFamily="34" charset="0"/>
                <a:ea typeface="Verdana" panose="020B0604030504040204" pitchFamily="34" charset="0"/>
                <a:cs typeface="Verdana" panose="020B0604030504040204" pitchFamily="34" charset="0"/>
              </a:rPr>
              <a:t> die jeweils zugehörigen Publikationen verknüpft</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marL="0" indent="0">
              <a:spcBef>
                <a:spcPts val="0"/>
              </a:spcBef>
              <a:buNone/>
            </a:pPr>
            <a:endParaRPr lang="de-DE" sz="1000" dirty="0">
              <a:latin typeface="Verdana" panose="020B0604030504040204" pitchFamily="34" charset="0"/>
              <a:ea typeface="Verdana" panose="020B0604030504040204" pitchFamily="34" charset="0"/>
              <a:cs typeface="Verdana" panose="020B0604030504040204" pitchFamily="34" charset="0"/>
            </a:endParaRPr>
          </a:p>
          <a:p>
            <a:pPr>
              <a:spcBef>
                <a:spcPts val="0"/>
              </a:spcBef>
            </a:pPr>
            <a:r>
              <a:rPr lang="de-DE" sz="2000" dirty="0">
                <a:latin typeface="Verdana" panose="020B0604030504040204" pitchFamily="34" charset="0"/>
                <a:ea typeface="Verdana" panose="020B0604030504040204" pitchFamily="34" charset="0"/>
                <a:cs typeface="Verdana" panose="020B0604030504040204" pitchFamily="34" charset="0"/>
              </a:rPr>
              <a:t>In der </a:t>
            </a:r>
            <a:r>
              <a:rPr lang="de-DE" sz="2000" i="1" dirty="0">
                <a:latin typeface="Verdana" panose="020B0604030504040204" pitchFamily="34" charset="0"/>
                <a:ea typeface="Verdana" panose="020B0604030504040204" pitchFamily="34" charset="0"/>
                <a:cs typeface="Verdana" panose="020B0604030504040204" pitchFamily="34" charset="0"/>
              </a:rPr>
              <a:t>Sacherschließung</a:t>
            </a:r>
            <a:r>
              <a:rPr lang="de-DE" sz="2000" dirty="0">
                <a:latin typeface="Verdana" panose="020B0604030504040204" pitchFamily="34" charset="0"/>
                <a:ea typeface="Verdana" panose="020B0604030504040204" pitchFamily="34" charset="0"/>
                <a:cs typeface="Verdana" panose="020B0604030504040204" pitchFamily="34" charset="0"/>
              </a:rPr>
              <a:t> wird nur </a:t>
            </a:r>
            <a:r>
              <a:rPr lang="de-DE" sz="2000" u="sng" dirty="0">
                <a:latin typeface="Verdana" panose="020B0604030504040204" pitchFamily="34" charset="0"/>
                <a:ea typeface="Verdana" panose="020B0604030504040204" pitchFamily="34" charset="0"/>
                <a:cs typeface="Verdana" panose="020B0604030504040204" pitchFamily="34" charset="0"/>
              </a:rPr>
              <a:t>ein</a:t>
            </a:r>
            <a:r>
              <a:rPr lang="de-DE" sz="2000" dirty="0">
                <a:latin typeface="Verdana" panose="020B0604030504040204" pitchFamily="34" charset="0"/>
                <a:ea typeface="Verdana" panose="020B0604030504040204" pitchFamily="34" charset="0"/>
                <a:cs typeface="Verdana" panose="020B0604030504040204" pitchFamily="34" charset="0"/>
              </a:rPr>
              <a:t> Datensatz benutzt; dieser ist der sogenannte </a:t>
            </a:r>
            <a:r>
              <a:rPr lang="de-DE" sz="2000" b="1" dirty="0">
                <a:latin typeface="Verdana" panose="020B0604030504040204" pitchFamily="34" charset="0"/>
                <a:ea typeface="Verdana" panose="020B0604030504040204" pitchFamily="34" charset="0"/>
                <a:cs typeface="Verdana" panose="020B0604030504040204" pitchFamily="34" charset="0"/>
              </a:rPr>
              <a:t>„Basic </a:t>
            </a:r>
            <a:r>
              <a:rPr lang="de-DE" sz="2000" b="1" dirty="0" err="1">
                <a:latin typeface="Verdana" panose="020B0604030504040204" pitchFamily="34" charset="0"/>
                <a:ea typeface="Verdana" panose="020B0604030504040204" pitchFamily="34" charset="0"/>
                <a:cs typeface="Verdana" panose="020B0604030504040204" pitchFamily="34" charset="0"/>
              </a:rPr>
              <a:t>Heading</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(Bevorzugter Normdatensatz, Basis-Normdatensatz).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Das ist je nach Quellenlage entweder der wirkliche Name oder das Pseudonym; bei der Verwendung mehrerer Pseudonyme immer das </a:t>
            </a:r>
            <a:r>
              <a:rPr lang="de-DE" sz="2000" dirty="0" smtClean="0">
                <a:latin typeface="Verdana" panose="020B0604030504040204" pitchFamily="34" charset="0"/>
                <a:ea typeface="Verdana" panose="020B0604030504040204" pitchFamily="34" charset="0"/>
                <a:cs typeface="Verdana" panose="020B0604030504040204" pitchFamily="34" charset="0"/>
              </a:rPr>
              <a:t>bekannteste.</a:t>
            </a:r>
          </a:p>
          <a:p>
            <a:pPr>
              <a:spcBef>
                <a:spcPts val="0"/>
              </a:spcBef>
            </a:pPr>
            <a:r>
              <a:rPr lang="de-DE" sz="2000" dirty="0" smtClean="0">
                <a:latin typeface="Verdana" panose="020B0604030504040204" pitchFamily="34" charset="0"/>
                <a:ea typeface="Verdana" panose="020B0604030504040204" pitchFamily="34" charset="0"/>
                <a:cs typeface="Verdana" panose="020B0604030504040204" pitchFamily="34" charset="0"/>
              </a:rPr>
              <a:t>Sonderfall: wird unter dem Pseudonym nicht publiziert, wird es analog zu Fall 1 als weitere Namensform erfasst, als Pseudonym codiert und mittels einer Bemerkung gekennzeichnet (z. B. </a:t>
            </a:r>
            <a:r>
              <a:rPr lang="de-DE" sz="2000" dirty="0">
                <a:latin typeface="Verdana" panose="020B0604030504040204" pitchFamily="34" charset="0"/>
                <a:ea typeface="Verdana" panose="020B0604030504040204" pitchFamily="34" charset="0"/>
                <a:cs typeface="Verdana" panose="020B0604030504040204" pitchFamily="34" charset="0"/>
              </a:rPr>
              <a:t>Deckname, </a:t>
            </a:r>
            <a:r>
              <a:rPr lang="de-DE" sz="2000" dirty="0" smtClean="0">
                <a:latin typeface="Verdana" panose="020B0604030504040204" pitchFamily="34" charset="0"/>
                <a:ea typeface="Verdana" panose="020B0604030504040204" pitchFamily="34" charset="0"/>
                <a:cs typeface="Verdana" panose="020B0604030504040204" pitchFamily="34" charset="0"/>
              </a:rPr>
              <a:t>Künstlername usw.)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30180613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rPr>
              <a:t>Fall 3 </a:t>
            </a:r>
            <a:r>
              <a:rPr lang="de-DE" sz="2000" dirty="0">
                <a:latin typeface="Verdana" panose="020B0604030504040204" pitchFamily="34" charset="0"/>
                <a:ea typeface="Verdana" panose="020B0604030504040204" pitchFamily="34" charset="0"/>
                <a:cs typeface="Verdana" panose="020B0604030504040204" pitchFamily="34" charset="0"/>
              </a:rPr>
              <a:t>– Eine Person benutzt </a:t>
            </a:r>
            <a:r>
              <a:rPr lang="de-DE" sz="2000" u="sng" dirty="0">
                <a:latin typeface="Verdana" panose="020B0604030504040204" pitchFamily="34" charset="0"/>
                <a:ea typeface="Verdana" panose="020B0604030504040204" pitchFamily="34" charset="0"/>
                <a:cs typeface="Verdana" panose="020B0604030504040204" pitchFamily="34" charset="0"/>
              </a:rPr>
              <a:t>mehrere</a:t>
            </a:r>
            <a:r>
              <a:rPr lang="de-DE" sz="2000" dirty="0">
                <a:latin typeface="Verdana" panose="020B0604030504040204" pitchFamily="34" charset="0"/>
                <a:ea typeface="Verdana" panose="020B0604030504040204" pitchFamily="34" charset="0"/>
                <a:cs typeface="Verdana" panose="020B0604030504040204" pitchFamily="34" charset="0"/>
              </a:rPr>
              <a:t> Pseudonyme und ggf. auch ihren wirklichen Namen.</a:t>
            </a:r>
          </a:p>
          <a:p>
            <a:pPr marL="0" indent="0">
              <a:spcBef>
                <a:spcPts val="0"/>
              </a:spcBef>
              <a:spcAft>
                <a:spcPts val="600"/>
              </a:spcAft>
              <a:buNone/>
            </a:pPr>
            <a:r>
              <a:rPr lang="de-DE" sz="2000" dirty="0">
                <a:latin typeface="Verdana" panose="020B0604030504040204" pitchFamily="34" charset="0"/>
                <a:ea typeface="Verdana" panose="020B0604030504040204" pitchFamily="34" charset="0"/>
                <a:cs typeface="Verdana" panose="020B0604030504040204" pitchFamily="34" charset="0"/>
              </a:rPr>
              <a:t>Jeder dieser Namen wird als bevorzugter Name in einem eigenen Datensatz erfasst. Alle Datensätze werden jeweils sowohl mit dem „Basic </a:t>
            </a:r>
            <a:r>
              <a:rPr lang="de-DE" sz="2000" dirty="0" err="1">
                <a:latin typeface="Verdana" panose="020B0604030504040204" pitchFamily="34" charset="0"/>
                <a:ea typeface="Verdana" panose="020B0604030504040204" pitchFamily="34" charset="0"/>
                <a:cs typeface="Verdana" panose="020B0604030504040204" pitchFamily="34" charset="0"/>
              </a:rPr>
              <a:t>Heading</a:t>
            </a:r>
            <a:r>
              <a:rPr lang="de-DE" sz="2000" dirty="0">
                <a:latin typeface="Verdana" panose="020B0604030504040204" pitchFamily="34" charset="0"/>
                <a:ea typeface="Verdana" panose="020B0604030504040204" pitchFamily="34" charset="0"/>
                <a:cs typeface="Verdana" panose="020B0604030504040204" pitchFamily="34" charset="0"/>
              </a:rPr>
              <a:t>“ als auch untereinander verlinkt.</a:t>
            </a:r>
          </a:p>
          <a:p>
            <a:pPr marL="0" indent="0">
              <a:spcBef>
                <a:spcPts val="0"/>
              </a:spcBef>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i="1" dirty="0" smtClean="0">
                <a:latin typeface="Verdana" panose="020B0604030504040204" pitchFamily="34" charset="0"/>
                <a:ea typeface="Verdana" panose="020B0604030504040204" pitchFamily="34" charset="0"/>
                <a:cs typeface="Verdana" panose="020B0604030504040204" pitchFamily="34" charset="0"/>
              </a:rPr>
              <a:t>Beispiel</a:t>
            </a:r>
            <a:r>
              <a:rPr lang="de-DE" sz="2000" i="1" dirty="0">
                <a:latin typeface="Verdana" panose="020B0604030504040204" pitchFamily="34" charset="0"/>
                <a:ea typeface="Verdana" panose="020B0604030504040204" pitchFamily="34" charset="0"/>
                <a:cs typeface="Verdana" panose="020B0604030504040204" pitchFamily="34" charset="0"/>
              </a:rPr>
              <a:t>:</a:t>
            </a:r>
          </a:p>
          <a:p>
            <a:pPr marL="0" indent="0">
              <a:spcBef>
                <a:spcPts val="0"/>
              </a:spcBef>
              <a:spcAft>
                <a:spcPts val="600"/>
              </a:spcAft>
              <a:buNone/>
            </a:pPr>
            <a:r>
              <a:rPr lang="de-DE" sz="2000" dirty="0" err="1">
                <a:latin typeface="Verdana" panose="020B0604030504040204" pitchFamily="34" charset="0"/>
                <a:ea typeface="Verdana" panose="020B0604030504040204" pitchFamily="34" charset="0"/>
                <a:cs typeface="Verdana" panose="020B0604030504040204" pitchFamily="34" charset="0"/>
              </a:rPr>
              <a:t>Hauptp</a:t>
            </a:r>
            <a:r>
              <a:rPr lang="en-US" sz="2000" dirty="0" err="1">
                <a:latin typeface="Verdana" panose="020B0604030504040204" pitchFamily="34" charset="0"/>
                <a:ea typeface="Verdana" panose="020B0604030504040204" pitchFamily="34" charset="0"/>
                <a:cs typeface="Verdana" panose="020B0604030504040204" pitchFamily="34" charset="0"/>
              </a:rPr>
              <a:t>seudonym</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b="1" dirty="0">
                <a:latin typeface="Verdana" panose="020B0604030504040204" pitchFamily="34" charset="0"/>
                <a:ea typeface="Verdana" panose="020B0604030504040204" pitchFamily="34" charset="0"/>
                <a:cs typeface="Verdana" panose="020B0604030504040204" pitchFamily="34" charset="0"/>
              </a:rPr>
              <a:t>Peters, Ellis</a:t>
            </a:r>
          </a:p>
          <a:p>
            <a:pPr marL="0" indent="0">
              <a:spcBef>
                <a:spcPts val="0"/>
              </a:spcBef>
              <a:spcAft>
                <a:spcPts val="600"/>
              </a:spcAft>
              <a:buNone/>
            </a:pPr>
            <a:r>
              <a:rPr lang="en-US" sz="2000" dirty="0" err="1">
                <a:latin typeface="Verdana" panose="020B0604030504040204" pitchFamily="34" charset="0"/>
                <a:ea typeface="Verdana" panose="020B0604030504040204" pitchFamily="34" charset="0"/>
                <a:cs typeface="Verdana" panose="020B0604030504040204" pitchFamily="34" charset="0"/>
              </a:rPr>
              <a:t>weitere</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Pseudonyme</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b="1" dirty="0" err="1" smtClean="0">
                <a:latin typeface="Verdana" panose="020B0604030504040204" pitchFamily="34" charset="0"/>
                <a:ea typeface="Verdana" panose="020B0604030504040204" pitchFamily="34" charset="0"/>
                <a:cs typeface="Verdana" panose="020B0604030504040204" pitchFamily="34" charset="0"/>
              </a:rPr>
              <a:t>Carr</a:t>
            </a:r>
            <a:r>
              <a:rPr lang="en-US" sz="2000" b="1" dirty="0">
                <a:latin typeface="Verdana" panose="020B0604030504040204" pitchFamily="34" charset="0"/>
                <a:ea typeface="Verdana" panose="020B0604030504040204" pitchFamily="34" charset="0"/>
                <a:cs typeface="Verdana" panose="020B0604030504040204" pitchFamily="34" charset="0"/>
              </a:rPr>
              <a:t>, Jolyon; Benedict, Peter; </a:t>
            </a:r>
            <a:br>
              <a:rPr lang="en-US" sz="2000" b="1" dirty="0">
                <a:latin typeface="Verdana" panose="020B0604030504040204" pitchFamily="34" charset="0"/>
                <a:ea typeface="Verdana" panose="020B0604030504040204" pitchFamily="34" charset="0"/>
                <a:cs typeface="Verdana" panose="020B0604030504040204" pitchFamily="34" charset="0"/>
              </a:rPr>
            </a:br>
            <a:r>
              <a:rPr lang="en-US" sz="2000" b="1" dirty="0">
                <a:latin typeface="Verdana" panose="020B0604030504040204" pitchFamily="34" charset="0"/>
                <a:ea typeface="Verdana" panose="020B0604030504040204" pitchFamily="34" charset="0"/>
                <a:cs typeface="Verdana" panose="020B0604030504040204" pitchFamily="34" charset="0"/>
              </a:rPr>
              <a:t>			 Redfern, John </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dirty="0">
                <a:latin typeface="Verdana" panose="020B0604030504040204" pitchFamily="34" charset="0"/>
                <a:ea typeface="Verdana" panose="020B0604030504040204" pitchFamily="34" charset="0"/>
                <a:cs typeface="Verdana" panose="020B0604030504040204" pitchFamily="34" charset="0"/>
              </a:rPr>
              <a:t>Wirklicher Name:	 </a:t>
            </a:r>
            <a:r>
              <a:rPr lang="de-DE" sz="2000" b="1" dirty="0" err="1">
                <a:latin typeface="Verdana" panose="020B0604030504040204" pitchFamily="34" charset="0"/>
                <a:ea typeface="Verdana" panose="020B0604030504040204" pitchFamily="34" charset="0"/>
                <a:cs typeface="Verdana" panose="020B0604030504040204" pitchFamily="34" charset="0"/>
              </a:rPr>
              <a:t>Pargeter</a:t>
            </a:r>
            <a:r>
              <a:rPr lang="de-DE" sz="2000" b="1" dirty="0">
                <a:latin typeface="Verdana" panose="020B0604030504040204" pitchFamily="34" charset="0"/>
                <a:ea typeface="Verdana" panose="020B0604030504040204" pitchFamily="34" charset="0"/>
                <a:cs typeface="Verdana" panose="020B0604030504040204" pitchFamily="34" charset="0"/>
              </a:rPr>
              <a:t>, Edith</a:t>
            </a:r>
          </a:p>
          <a:p>
            <a:pPr marL="0" indent="0">
              <a:spcBef>
                <a:spcPts val="0"/>
              </a:spcBef>
              <a:buNone/>
            </a:pPr>
            <a:endParaRPr lang="de-DE" sz="2000" b="1" dirty="0">
              <a:solidFill>
                <a:srgbClr val="7030A0"/>
              </a:solidFill>
              <a:latin typeface="Verdana" panose="020B0604030504040204" pitchFamily="34" charset="0"/>
              <a:ea typeface="Verdana" panose="020B0604030504040204" pitchFamily="34" charset="0"/>
              <a:cs typeface="Verdana" panose="020B0604030504040204" pitchFamily="34" charset="0"/>
            </a:endParaRPr>
          </a:p>
          <a:p>
            <a:pPr>
              <a:spcBef>
                <a:spcPts val="0"/>
              </a:spcBef>
              <a:buFont typeface="Wingdings"/>
              <a:buChar char="à"/>
            </a:pPr>
            <a:r>
              <a:rPr lang="de-DE" sz="2000" dirty="0">
                <a:latin typeface="Verdana" panose="020B0604030504040204" pitchFamily="34" charset="0"/>
                <a:ea typeface="Verdana" panose="020B0604030504040204" pitchFamily="34" charset="0"/>
                <a:cs typeface="Verdana" panose="020B0604030504040204" pitchFamily="34" charset="0"/>
              </a:rPr>
              <a:t>FE: Es werden mehrere Datensätze erfasst und die jeweils zugehörigen Publikationen verknüpft.</a:t>
            </a:r>
          </a:p>
          <a:p>
            <a:pPr>
              <a:lnSpc>
                <a:spcPct val="120000"/>
              </a:lnSpc>
              <a:spcBef>
                <a:spcPts val="0"/>
              </a:spcBef>
              <a:buFont typeface="Wingdings"/>
              <a:buChar char="à"/>
            </a:pPr>
            <a:r>
              <a:rPr lang="de-DE" sz="2000" dirty="0">
                <a:latin typeface="Verdana" panose="020B0604030504040204" pitchFamily="34" charset="0"/>
                <a:ea typeface="Verdana" panose="020B0604030504040204" pitchFamily="34" charset="0"/>
                <a:cs typeface="Verdana" panose="020B0604030504040204" pitchFamily="34" charset="0"/>
              </a:rPr>
              <a:t>SE: nur der „Basic </a:t>
            </a:r>
            <a:r>
              <a:rPr lang="de-DE" sz="2000" dirty="0" err="1">
                <a:latin typeface="Verdana" panose="020B0604030504040204" pitchFamily="34" charset="0"/>
                <a:ea typeface="Verdana" panose="020B0604030504040204" pitchFamily="34" charset="0"/>
                <a:cs typeface="Verdana" panose="020B0604030504040204" pitchFamily="34" charset="0"/>
              </a:rPr>
              <a:t>Heading</a:t>
            </a:r>
            <a:r>
              <a:rPr lang="de-DE" sz="2000" dirty="0">
                <a:latin typeface="Verdana" panose="020B0604030504040204" pitchFamily="34" charset="0"/>
                <a:ea typeface="Verdana" panose="020B0604030504040204" pitchFamily="34" charset="0"/>
                <a:cs typeface="Verdana" panose="020B0604030504040204" pitchFamily="34" charset="0"/>
              </a:rPr>
              <a:t>“ wird benutzt.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25135680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307379" cy="5436266"/>
          </a:xfrm>
        </p:spPr>
        <p:txBody>
          <a:bodyPr>
            <a:noAutofit/>
          </a:bodyPr>
          <a:lstStyle/>
          <a:p>
            <a:pPr marL="0" lvl="0" indent="0">
              <a:spcBef>
                <a:spcPts val="0"/>
              </a:spcBef>
              <a:buNone/>
            </a:pPr>
            <a:r>
              <a:rPr lang="de-DE" sz="20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Fall </a:t>
            </a:r>
            <a:r>
              <a:rPr lang="de-DE" sz="2000" b="1" dirty="0">
                <a:solidFill>
                  <a:prstClr val="black"/>
                </a:solidFill>
                <a:latin typeface="Verdana" panose="020B0604030504040204" pitchFamily="34" charset="0"/>
                <a:ea typeface="Verdana" panose="020B0604030504040204" pitchFamily="34" charset="0"/>
                <a:cs typeface="Verdana" panose="020B0604030504040204" pitchFamily="34" charset="0"/>
              </a:rPr>
              <a:t>3 </a:t>
            </a: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 Eine Person benutzt </a:t>
            </a:r>
            <a:r>
              <a:rPr lang="de-DE" sz="2000" u="sng" dirty="0">
                <a:solidFill>
                  <a:prstClr val="black"/>
                </a:solidFill>
                <a:latin typeface="Verdana" panose="020B0604030504040204" pitchFamily="34" charset="0"/>
                <a:ea typeface="Verdana" panose="020B0604030504040204" pitchFamily="34" charset="0"/>
                <a:cs typeface="Verdana" panose="020B0604030504040204" pitchFamily="34" charset="0"/>
              </a:rPr>
              <a:t>mehrere</a:t>
            </a:r>
            <a:r>
              <a:rPr lang="de-DE" sz="2000" dirty="0">
                <a:solidFill>
                  <a:prstClr val="black"/>
                </a:solidFill>
                <a:latin typeface="Verdana" panose="020B0604030504040204" pitchFamily="34" charset="0"/>
                <a:ea typeface="Verdana" panose="020B0604030504040204" pitchFamily="34" charset="0"/>
                <a:cs typeface="Verdana" panose="020B0604030504040204" pitchFamily="34" charset="0"/>
              </a:rPr>
              <a:t> Pseudonyme und ggf. auch ihren wirklichen Namen.</a:t>
            </a:r>
          </a:p>
          <a:p>
            <a:pPr marL="0" indent="0">
              <a:spcBef>
                <a:spcPts val="0"/>
              </a:spcBef>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7" name="Ellipse 16"/>
          <p:cNvSpPr/>
          <p:nvPr/>
        </p:nvSpPr>
        <p:spPr>
          <a:xfrm>
            <a:off x="6084168" y="3356992"/>
            <a:ext cx="1944216" cy="1080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Redfern</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John</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23" name="Ellipse 22"/>
          <p:cNvSpPr/>
          <p:nvPr/>
        </p:nvSpPr>
        <p:spPr>
          <a:xfrm>
            <a:off x="3203748" y="3356992"/>
            <a:ext cx="2412000" cy="1088565"/>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Peters, Ellis</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Basic </a:t>
            </a:r>
            <a:r>
              <a:rPr lang="de-DE" sz="16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Heading</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9" name="Ellipse 58"/>
          <p:cNvSpPr/>
          <p:nvPr/>
        </p:nvSpPr>
        <p:spPr>
          <a:xfrm>
            <a:off x="3203749" y="1844824"/>
            <a:ext cx="2411999" cy="1080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Pargeter</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Edith</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Wirklicher Name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8" name="Ellipse 57"/>
          <p:cNvSpPr/>
          <p:nvPr/>
        </p:nvSpPr>
        <p:spPr>
          <a:xfrm>
            <a:off x="3203748" y="4869160"/>
            <a:ext cx="2412000" cy="1043778"/>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Carr, </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Jolyon</a:t>
            </a: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0" name="Ellipse 59"/>
          <p:cNvSpPr/>
          <p:nvPr/>
        </p:nvSpPr>
        <p:spPr>
          <a:xfrm>
            <a:off x="755576" y="3356992"/>
            <a:ext cx="2016224" cy="108000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Benedict, Peter</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Pseudonym</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72" name="Gekrümmte Verbindung 71"/>
          <p:cNvCxnSpPr>
            <a:stCxn id="17" idx="0"/>
            <a:endCxn id="59" idx="6"/>
          </p:cNvCxnSpPr>
          <p:nvPr/>
        </p:nvCxnSpPr>
        <p:spPr>
          <a:xfrm rot="16200000" flipV="1">
            <a:off x="5849928" y="2150644"/>
            <a:ext cx="972168" cy="1440528"/>
          </a:xfrm>
          <a:prstGeom prst="curved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Gekrümmte Verbindung 76"/>
          <p:cNvCxnSpPr>
            <a:stCxn id="59" idx="2"/>
            <a:endCxn id="60" idx="0"/>
          </p:cNvCxnSpPr>
          <p:nvPr/>
        </p:nvCxnSpPr>
        <p:spPr>
          <a:xfrm rot="10800000" flipV="1">
            <a:off x="1763689" y="2384824"/>
            <a:ext cx="1440061" cy="972168"/>
          </a:xfrm>
          <a:prstGeom prst="curved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Gekrümmte Verbindung 80"/>
          <p:cNvCxnSpPr>
            <a:stCxn id="60" idx="4"/>
            <a:endCxn id="58" idx="2"/>
          </p:cNvCxnSpPr>
          <p:nvPr/>
        </p:nvCxnSpPr>
        <p:spPr>
          <a:xfrm rot="16200000" flipH="1">
            <a:off x="2006690" y="4193990"/>
            <a:ext cx="954057" cy="1440060"/>
          </a:xfrm>
          <a:prstGeom prst="curved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4" name="Gekrümmte Verbindung 83"/>
          <p:cNvCxnSpPr>
            <a:stCxn id="17" idx="4"/>
            <a:endCxn id="58" idx="6"/>
          </p:cNvCxnSpPr>
          <p:nvPr/>
        </p:nvCxnSpPr>
        <p:spPr>
          <a:xfrm rot="5400000">
            <a:off x="5858984" y="4193756"/>
            <a:ext cx="954057" cy="1440528"/>
          </a:xfrm>
          <a:prstGeom prst="curvedConnector2">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8" name="Gerade Verbindung mit Pfeil 87"/>
          <p:cNvCxnSpPr>
            <a:stCxn id="60" idx="6"/>
            <a:endCxn id="23" idx="2"/>
          </p:cNvCxnSpPr>
          <p:nvPr/>
        </p:nvCxnSpPr>
        <p:spPr>
          <a:xfrm>
            <a:off x="2771800" y="3896992"/>
            <a:ext cx="431948" cy="42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90" name="Gerade Verbindung mit Pfeil 89"/>
          <p:cNvCxnSpPr>
            <a:stCxn id="23" idx="6"/>
            <a:endCxn id="17" idx="2"/>
          </p:cNvCxnSpPr>
          <p:nvPr/>
        </p:nvCxnSpPr>
        <p:spPr>
          <a:xfrm flipV="1">
            <a:off x="5615748" y="3896992"/>
            <a:ext cx="468420" cy="428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94" name="Gerade Verbindung mit Pfeil 93"/>
          <p:cNvCxnSpPr>
            <a:stCxn id="59" idx="4"/>
            <a:endCxn id="23" idx="0"/>
          </p:cNvCxnSpPr>
          <p:nvPr/>
        </p:nvCxnSpPr>
        <p:spPr>
          <a:xfrm flipH="1">
            <a:off x="4409748" y="2924824"/>
            <a:ext cx="1" cy="432168"/>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96" name="Gerade Verbindung mit Pfeil 95"/>
          <p:cNvCxnSpPr>
            <a:stCxn id="23" idx="4"/>
            <a:endCxn id="58" idx="0"/>
          </p:cNvCxnSpPr>
          <p:nvPr/>
        </p:nvCxnSpPr>
        <p:spPr>
          <a:xfrm>
            <a:off x="4409748" y="4445557"/>
            <a:ext cx="0" cy="423603"/>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42" name="Gekrümmte Verbindung 141"/>
          <p:cNvCxnSpPr>
            <a:stCxn id="59" idx="6"/>
            <a:endCxn id="58" idx="6"/>
          </p:cNvCxnSpPr>
          <p:nvPr/>
        </p:nvCxnSpPr>
        <p:spPr>
          <a:xfrm>
            <a:off x="5615748" y="2384824"/>
            <a:ext cx="12700" cy="3006225"/>
          </a:xfrm>
          <a:prstGeom prst="curvedConnector3">
            <a:avLst>
              <a:gd name="adj1" fmla="val 1800000"/>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149" name="Gekrümmte Verbindung 148"/>
          <p:cNvCxnSpPr>
            <a:stCxn id="60" idx="0"/>
            <a:endCxn id="17" idx="0"/>
          </p:cNvCxnSpPr>
          <p:nvPr/>
        </p:nvCxnSpPr>
        <p:spPr>
          <a:xfrm rot="5400000" flipH="1" flipV="1">
            <a:off x="4409982" y="710698"/>
            <a:ext cx="12700" cy="5292588"/>
          </a:xfrm>
          <a:prstGeom prst="curvedConnector3">
            <a:avLst>
              <a:gd name="adj1" fmla="val 1800000"/>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26"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42</a:t>
            </a:fld>
            <a:endParaRPr lang="de-DE" dirty="0">
              <a:ea typeface="Verdana" panose="020B0604030504040204" pitchFamily="34" charset="0"/>
              <a:cs typeface="Verdana" panose="020B0604030504040204" pitchFamily="34" charset="0"/>
            </a:endParaRPr>
          </a:p>
        </p:txBody>
      </p:sp>
      <p:sp>
        <p:nvSpPr>
          <p:cNvPr id="27"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0" name="Titel 9"/>
          <p:cNvSpPr>
            <a:spLocks noGrp="1"/>
          </p:cNvSpPr>
          <p:nvPr>
            <p:ph type="title"/>
          </p:nvPr>
        </p:nvSpPr>
        <p:spPr/>
        <p:txBody>
          <a:bodyPr/>
          <a:lstStyle/>
          <a:p>
            <a:r>
              <a:rPr lang="de-DE" dirty="0">
                <a:ea typeface="Verdana" panose="020B0604030504040204" pitchFamily="34" charset="0"/>
                <a:cs typeface="Verdana" panose="020B0604030504040204" pitchFamily="34" charset="0"/>
              </a:rPr>
              <a:t>Individuen mit mehreren Identitäten</a:t>
            </a:r>
            <a:endParaRPr lang="de-DE" dirty="0"/>
          </a:p>
        </p:txBody>
      </p:sp>
    </p:spTree>
    <p:extLst>
      <p:ext uri="{BB962C8B-B14F-4D97-AF65-F5344CB8AC3E}">
        <p14:creationId xmlns:p14="http://schemas.microsoft.com/office/powerpoint/2010/main" val="154104843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921" cy="5256584"/>
          </a:xfrm>
        </p:spPr>
        <p:txBody>
          <a:bodyPr>
            <a:noAutofit/>
          </a:bodyPr>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Ein </a:t>
            </a:r>
            <a:r>
              <a:rPr lang="de-DE" sz="2000" b="1" dirty="0">
                <a:latin typeface="Verdana" panose="020B0604030504040204" pitchFamily="34" charset="0"/>
                <a:ea typeface="Verdana" panose="020B0604030504040204" pitchFamily="34" charset="0"/>
                <a:cs typeface="Verdana" panose="020B0604030504040204" pitchFamily="34" charset="0"/>
              </a:rPr>
              <a:t>Sammelpseudonym</a:t>
            </a:r>
            <a:r>
              <a:rPr lang="de-DE" sz="2000" dirty="0">
                <a:latin typeface="Verdana" panose="020B0604030504040204" pitchFamily="34" charset="0"/>
                <a:ea typeface="Verdana" panose="020B0604030504040204" pitchFamily="34" charset="0"/>
                <a:cs typeface="Verdana" panose="020B0604030504040204" pitchFamily="34" charset="0"/>
              </a:rPr>
              <a:t> ist zu vermuten, wenn die Autoren die Veröffentlichung zusammen verfassen (meist ohne unterscheidbare Anteile) und wenn der Name von den Autoren gewählt wird.</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Ein </a:t>
            </a:r>
            <a:r>
              <a:rPr lang="de-DE" sz="2000" b="1" dirty="0">
                <a:latin typeface="Verdana" panose="020B0604030504040204" pitchFamily="34" charset="0"/>
                <a:ea typeface="Verdana" panose="020B0604030504040204" pitchFamily="34" charset="0"/>
                <a:cs typeface="Verdana" panose="020B0604030504040204" pitchFamily="34" charset="0"/>
              </a:rPr>
              <a:t>Verlagspseudonym</a:t>
            </a:r>
            <a:r>
              <a:rPr lang="de-DE" sz="2000" dirty="0">
                <a:latin typeface="Verdana" panose="020B0604030504040204" pitchFamily="34" charset="0"/>
                <a:ea typeface="Verdana" panose="020B0604030504040204" pitchFamily="34" charset="0"/>
                <a:cs typeface="Verdana" panose="020B0604030504040204" pitchFamily="34" charset="0"/>
              </a:rPr>
              <a:t> ist zu vermuten, wenn der Name vom Verlag vorgegeben wird und die Autoren nicht zusammen, sondern nacheinander schreiben. Kommt </a:t>
            </a:r>
            <a:r>
              <a:rPr lang="de-DE" sz="2000" dirty="0" smtClean="0">
                <a:latin typeface="Verdana" panose="020B0604030504040204" pitchFamily="34" charset="0"/>
                <a:ea typeface="Verdana" panose="020B0604030504040204" pitchFamily="34" charset="0"/>
                <a:cs typeface="Verdana" panose="020B0604030504040204" pitchFamily="34" charset="0"/>
              </a:rPr>
              <a:t>in der Regel </a:t>
            </a:r>
            <a:r>
              <a:rPr lang="de-DE" sz="2000" dirty="0">
                <a:latin typeface="Verdana" panose="020B0604030504040204" pitchFamily="34" charset="0"/>
                <a:ea typeface="Verdana" panose="020B0604030504040204" pitchFamily="34" charset="0"/>
                <a:cs typeface="Verdana" panose="020B0604030504040204" pitchFamily="34" charset="0"/>
              </a:rPr>
              <a:t>bei Heftchenreihen oder anderer Trivialliteratur vor. </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Sammel- und Verlagspseudonyme</a:t>
            </a:r>
            <a:endParaRPr lang="de-DE" dirty="0"/>
          </a:p>
        </p:txBody>
      </p:sp>
    </p:spTree>
    <p:extLst>
      <p:ext uri="{BB962C8B-B14F-4D97-AF65-F5344CB8AC3E}">
        <p14:creationId xmlns:p14="http://schemas.microsoft.com/office/powerpoint/2010/main" val="23723751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184576"/>
          </a:xfrm>
        </p:spPr>
        <p:txBody>
          <a:bodyPr>
            <a:noAutofit/>
          </a:bodyPr>
          <a:lstStyle/>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Fall 4 </a:t>
            </a:r>
            <a:r>
              <a:rPr lang="de-DE" sz="2000" dirty="0">
                <a:latin typeface="Verdana" panose="020B0604030504040204" pitchFamily="34" charset="0"/>
                <a:ea typeface="Verdana" panose="020B0604030504040204" pitchFamily="34" charset="0"/>
                <a:cs typeface="Verdana" panose="020B0604030504040204" pitchFamily="34" charset="0"/>
              </a:rPr>
              <a:t>– Sammelpseudonym für 2 oder mehr Personen; keine Titel unter den wirklichen Namen verfasst.</a:t>
            </a:r>
            <a:r>
              <a:rPr lang="de-DE" sz="1200" dirty="0"/>
              <a:t/>
            </a:r>
            <a:br>
              <a:rPr lang="de-DE" sz="1200" dirty="0"/>
            </a:b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Das Sammelpseudonym wird als bevorzugter Name gewählt und die wirklichen Namen als abweichende Namen erfasst. </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1800" dirty="0" smtClean="0">
                <a:latin typeface="Verdana" panose="020B0604030504040204" pitchFamily="34" charset="0"/>
                <a:ea typeface="Verdana" panose="020B0604030504040204" pitchFamily="34" charset="0"/>
                <a:cs typeface="Verdana" panose="020B0604030504040204" pitchFamily="34" charset="0"/>
              </a:rPr>
              <a:t>Sammelpseudonym: </a:t>
            </a:r>
            <a:r>
              <a:rPr lang="de-DE" sz="1800" b="1" dirty="0" smtClean="0">
                <a:latin typeface="Verdana" panose="020B0604030504040204" pitchFamily="34" charset="0"/>
                <a:ea typeface="Verdana" panose="020B0604030504040204" pitchFamily="34" charset="0"/>
                <a:cs typeface="Verdana" panose="020B0604030504040204" pitchFamily="34" charset="0"/>
              </a:rPr>
              <a:t>Henry</a:t>
            </a:r>
            <a:r>
              <a:rPr lang="de-DE" sz="1800" b="1" dirty="0">
                <a:latin typeface="Verdana" panose="020B0604030504040204" pitchFamily="34" charset="0"/>
                <a:ea typeface="Verdana" panose="020B0604030504040204" pitchFamily="34" charset="0"/>
                <a:cs typeface="Verdana" panose="020B0604030504040204" pitchFamily="34" charset="0"/>
              </a:rPr>
              <a:t>, Kim</a:t>
            </a:r>
          </a:p>
          <a:p>
            <a:pPr marL="0" indent="0">
              <a:buNone/>
            </a:pPr>
            <a:r>
              <a:rPr lang="de-DE" sz="1800" dirty="0">
                <a:latin typeface="Verdana" panose="020B0604030504040204" pitchFamily="34" charset="0"/>
                <a:ea typeface="Verdana" panose="020B0604030504040204" pitchFamily="34" charset="0"/>
                <a:cs typeface="Verdana" panose="020B0604030504040204" pitchFamily="34" charset="0"/>
              </a:rPr>
              <a:t>Name von Person </a:t>
            </a:r>
            <a:r>
              <a:rPr lang="de-DE" sz="1800" dirty="0" smtClean="0">
                <a:latin typeface="Verdana" panose="020B0604030504040204" pitchFamily="34" charset="0"/>
                <a:ea typeface="Verdana" panose="020B0604030504040204" pitchFamily="34" charset="0"/>
                <a:cs typeface="Verdana" panose="020B0604030504040204" pitchFamily="34" charset="0"/>
              </a:rPr>
              <a:t>1: </a:t>
            </a:r>
            <a:r>
              <a:rPr lang="de-DE" sz="1800" dirty="0" err="1" smtClean="0">
                <a:latin typeface="Verdana" panose="020B0604030504040204" pitchFamily="34" charset="0"/>
                <a:ea typeface="Verdana" panose="020B0604030504040204" pitchFamily="34" charset="0"/>
                <a:cs typeface="Verdana" panose="020B0604030504040204" pitchFamily="34" charset="0"/>
              </a:rPr>
              <a:t>Vexborg</a:t>
            </a:r>
            <a:r>
              <a:rPr lang="de-DE" sz="1800" dirty="0">
                <a:latin typeface="Verdana" panose="020B0604030504040204" pitchFamily="34" charset="0"/>
                <a:ea typeface="Verdana" panose="020B0604030504040204" pitchFamily="34" charset="0"/>
                <a:cs typeface="Verdana" panose="020B0604030504040204" pitchFamily="34" charset="0"/>
              </a:rPr>
              <a:t>, Corinna</a:t>
            </a:r>
          </a:p>
          <a:p>
            <a:pPr marL="0" indent="0">
              <a:buNone/>
            </a:pPr>
            <a:r>
              <a:rPr lang="de-DE" sz="1800" dirty="0">
                <a:latin typeface="Verdana" panose="020B0604030504040204" pitchFamily="34" charset="0"/>
                <a:ea typeface="Verdana" panose="020B0604030504040204" pitchFamily="34" charset="0"/>
                <a:cs typeface="Verdana" panose="020B0604030504040204" pitchFamily="34" charset="0"/>
              </a:rPr>
              <a:t>Name von Person </a:t>
            </a:r>
            <a:r>
              <a:rPr lang="de-DE" sz="1800" dirty="0" smtClean="0">
                <a:latin typeface="Verdana" panose="020B0604030504040204" pitchFamily="34" charset="0"/>
                <a:ea typeface="Verdana" panose="020B0604030504040204" pitchFamily="34" charset="0"/>
                <a:cs typeface="Verdana" panose="020B0604030504040204" pitchFamily="34" charset="0"/>
              </a:rPr>
              <a:t>2: </a:t>
            </a:r>
            <a:r>
              <a:rPr lang="de-DE" sz="1800" dirty="0" err="1" smtClean="0">
                <a:latin typeface="Verdana" panose="020B0604030504040204" pitchFamily="34" charset="0"/>
                <a:ea typeface="Verdana" panose="020B0604030504040204" pitchFamily="34" charset="0"/>
                <a:cs typeface="Verdana" panose="020B0604030504040204" pitchFamily="34" charset="0"/>
              </a:rPr>
              <a:t>Wellemin</a:t>
            </a:r>
            <a:r>
              <a:rPr lang="de-DE" sz="1800" dirty="0">
                <a:latin typeface="Verdana" panose="020B0604030504040204" pitchFamily="34" charset="0"/>
                <a:ea typeface="Verdana" panose="020B0604030504040204" pitchFamily="34" charset="0"/>
                <a:cs typeface="Verdana" panose="020B0604030504040204" pitchFamily="34" charset="0"/>
              </a:rPr>
              <a:t>, Nicole</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a:latin typeface="Verdana" panose="020B0604030504040204" pitchFamily="34" charset="0"/>
                <a:ea typeface="Verdana" panose="020B0604030504040204" pitchFamily="34" charset="0"/>
                <a:cs typeface="Verdana" panose="020B0604030504040204" pitchFamily="34" charset="0"/>
              </a:rPr>
              <a:t>Es wird nur </a:t>
            </a:r>
            <a:r>
              <a:rPr lang="de-DE" sz="2000" b="1" u="sng" dirty="0">
                <a:latin typeface="Verdana" panose="020B0604030504040204" pitchFamily="34" charset="0"/>
                <a:ea typeface="Verdana" panose="020B0604030504040204" pitchFamily="34" charset="0"/>
                <a:cs typeface="Verdana" panose="020B0604030504040204" pitchFamily="34" charset="0"/>
              </a:rPr>
              <a:t>ein Datensatz </a:t>
            </a:r>
            <a:r>
              <a:rPr lang="de-DE" sz="2000" dirty="0">
                <a:latin typeface="Verdana" panose="020B0604030504040204" pitchFamily="34" charset="0"/>
                <a:ea typeface="Verdana" panose="020B0604030504040204" pitchFamily="34" charset="0"/>
                <a:cs typeface="Verdana" panose="020B0604030504040204" pitchFamily="34" charset="0"/>
              </a:rPr>
              <a:t>erstellt, in diesem werden das </a:t>
            </a:r>
            <a:r>
              <a:rPr lang="de-DE" sz="2000" i="1" dirty="0">
                <a:latin typeface="Verdana" panose="020B0604030504040204" pitchFamily="34" charset="0"/>
                <a:ea typeface="Verdana" panose="020B0604030504040204" pitchFamily="34" charset="0"/>
                <a:cs typeface="Verdana" panose="020B0604030504040204" pitchFamily="34" charset="0"/>
              </a:rPr>
              <a:t>Sammelpseudonym als bevorzugter Name </a:t>
            </a:r>
            <a:r>
              <a:rPr lang="de-DE" sz="2000" dirty="0">
                <a:latin typeface="Verdana" panose="020B0604030504040204" pitchFamily="34" charset="0"/>
                <a:ea typeface="Verdana" panose="020B0604030504040204" pitchFamily="34" charset="0"/>
                <a:cs typeface="Verdana" panose="020B0604030504040204" pitchFamily="34" charset="0"/>
              </a:rPr>
              <a:t>und die </a:t>
            </a:r>
            <a:r>
              <a:rPr lang="de-DE" sz="2000" i="1" dirty="0">
                <a:latin typeface="Verdana" panose="020B0604030504040204" pitchFamily="34" charset="0"/>
                <a:ea typeface="Verdana" panose="020B0604030504040204" pitchFamily="34" charset="0"/>
                <a:cs typeface="Verdana" panose="020B0604030504040204" pitchFamily="34" charset="0"/>
              </a:rPr>
              <a:t>wirklichen Namen als abweichende Namen</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erfasst.</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Ellipse 3"/>
          <p:cNvSpPr/>
          <p:nvPr/>
        </p:nvSpPr>
        <p:spPr>
          <a:xfrm>
            <a:off x="5216804" y="2708920"/>
            <a:ext cx="3424728" cy="1440160"/>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spcAft>
                <a:spcPts val="600"/>
              </a:spcAft>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Henry, Kim</a:t>
            </a:r>
          </a:p>
          <a:p>
            <a:pPr algn="ct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Vexborg</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Corinna</a:t>
            </a:r>
          </a:p>
          <a:p>
            <a:pPr algn="ctr"/>
            <a:r>
              <a:rPr lang="de-DE"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Wellemin</a:t>
            </a: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Nicole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8" name="Gerade Verbindung 7"/>
          <p:cNvCxnSpPr>
            <a:stCxn id="4" idx="2"/>
            <a:endCxn id="4" idx="6"/>
          </p:cNvCxnSpPr>
          <p:nvPr/>
        </p:nvCxnSpPr>
        <p:spPr>
          <a:xfrm>
            <a:off x="5216804" y="3429000"/>
            <a:ext cx="3424728"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44</a:t>
            </a:fld>
            <a:endParaRPr lang="de-DE" dirty="0">
              <a:ea typeface="Verdana" panose="020B0604030504040204" pitchFamily="34" charset="0"/>
              <a:cs typeface="Verdana" panose="020B0604030504040204" pitchFamily="34" charset="0"/>
            </a:endParaRPr>
          </a:p>
        </p:txBody>
      </p:sp>
      <p:sp>
        <p:nvSpPr>
          <p:cNvPr id="14"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5" name="Titel 14"/>
          <p:cNvSpPr>
            <a:spLocks noGrp="1"/>
          </p:cNvSpPr>
          <p:nvPr>
            <p:ph type="title"/>
          </p:nvPr>
        </p:nvSpPr>
        <p:spPr/>
        <p:txBody>
          <a:bodyPr/>
          <a:lstStyle/>
          <a:p>
            <a:r>
              <a:rPr lang="de-DE" dirty="0">
                <a:ea typeface="Verdana" panose="020B0604030504040204" pitchFamily="34" charset="0"/>
                <a:cs typeface="Verdana" panose="020B0604030504040204" pitchFamily="34" charset="0"/>
              </a:rPr>
              <a:t>Sammel- und Verlagspseudonyme</a:t>
            </a:r>
            <a:endParaRPr lang="de-DE" dirty="0"/>
          </a:p>
        </p:txBody>
      </p:sp>
    </p:spTree>
    <p:extLst>
      <p:ext uri="{BB962C8B-B14F-4D97-AF65-F5344CB8AC3E}">
        <p14:creationId xmlns:p14="http://schemas.microsoft.com/office/powerpoint/2010/main" val="39643684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Fall </a:t>
            </a:r>
            <a:r>
              <a:rPr lang="de-DE" sz="2000" b="1" dirty="0">
                <a:latin typeface="Verdana" panose="020B0604030504040204" pitchFamily="34" charset="0"/>
                <a:ea typeface="Verdana" panose="020B0604030504040204" pitchFamily="34" charset="0"/>
                <a:cs typeface="Verdana" panose="020B0604030504040204" pitchFamily="34" charset="0"/>
              </a:rPr>
              <a:t>5 </a:t>
            </a:r>
            <a:r>
              <a:rPr lang="de-DE" sz="2000" dirty="0">
                <a:latin typeface="Verdana" panose="020B0604030504040204" pitchFamily="34" charset="0"/>
                <a:ea typeface="Verdana" panose="020B0604030504040204" pitchFamily="34" charset="0"/>
                <a:cs typeface="Verdana" panose="020B0604030504040204" pitchFamily="34" charset="0"/>
              </a:rPr>
              <a:t>– Sammelpseudonym für 2 oder mehr Personen; im Katalog gibt es Titel unter mindestens einem wirklichen Namen.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Sowohl </a:t>
            </a:r>
            <a:r>
              <a:rPr lang="de-DE" sz="2000" dirty="0">
                <a:latin typeface="Verdana" panose="020B0604030504040204" pitchFamily="34" charset="0"/>
                <a:ea typeface="Verdana" panose="020B0604030504040204" pitchFamily="34" charset="0"/>
                <a:cs typeface="Verdana" panose="020B0604030504040204" pitchFamily="34" charset="0"/>
              </a:rPr>
              <a:t>Sammelpseudonym als auch die wirklichen Namen werden als bevorzugte Namen in separaten Datensätzen gewählt. Die wirklichen Namen werden nur mit dem Sammelpseudonym, aber nicht untereinander verlinkt.</a:t>
            </a:r>
          </a:p>
          <a:p>
            <a:pPr marL="0" indent="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i="1" dirty="0" smtClean="0">
                <a:latin typeface="Verdana" panose="020B0604030504040204" pitchFamily="34" charset="0"/>
                <a:ea typeface="Verdana" panose="020B0604030504040204" pitchFamily="34" charset="0"/>
                <a:cs typeface="Verdana" panose="020B0604030504040204" pitchFamily="34" charset="0"/>
              </a:rPr>
              <a:t>Beispiel:</a:t>
            </a:r>
          </a:p>
          <a:p>
            <a:pPr marL="0" indent="0">
              <a:spcBef>
                <a:spcPts val="1200"/>
              </a:spcBef>
              <a:buNone/>
            </a:pPr>
            <a:r>
              <a:rPr lang="de-DE" sz="1200" dirty="0">
                <a:latin typeface="Verdana" panose="020B0604030504040204" pitchFamily="34" charset="0"/>
                <a:ea typeface="Verdana" panose="020B0604030504040204" pitchFamily="34" charset="0"/>
                <a:cs typeface="Verdana" panose="020B0604030504040204" pitchFamily="34" charset="0"/>
              </a:rPr>
              <a:t/>
            </a:r>
            <a:br>
              <a:rPr lang="de-DE" sz="1200" dirty="0">
                <a:latin typeface="Verdana" panose="020B0604030504040204" pitchFamily="34" charset="0"/>
                <a:ea typeface="Verdana" panose="020B0604030504040204" pitchFamily="34" charset="0"/>
                <a:cs typeface="Verdana" panose="020B0604030504040204" pitchFamily="34" charset="0"/>
              </a:rPr>
            </a:br>
            <a:r>
              <a:rPr lang="en-US" sz="1200" dirty="0">
                <a:latin typeface="Verdana" panose="020B0604030504040204" pitchFamily="34" charset="0"/>
                <a:ea typeface="Verdana" panose="020B0604030504040204" pitchFamily="34" charset="0"/>
                <a:cs typeface="Verdana" panose="020B0604030504040204" pitchFamily="34" charset="0"/>
              </a:rPr>
              <a:t/>
            </a:r>
            <a:br>
              <a:rPr lang="en-US" sz="1200" dirty="0">
                <a:latin typeface="Verdana" panose="020B0604030504040204" pitchFamily="34" charset="0"/>
                <a:ea typeface="Verdana" panose="020B0604030504040204" pitchFamily="34" charset="0"/>
                <a:cs typeface="Verdana" panose="020B0604030504040204" pitchFamily="34" charset="0"/>
              </a:rPr>
            </a:br>
            <a:endParaRPr lang="en-US" sz="12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ts val="1200"/>
              </a:spcBef>
              <a:buNone/>
            </a:pPr>
            <a:endParaRPr lang="de-DE" sz="12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spcBef>
                <a:spcPts val="1200"/>
              </a:spcBef>
              <a:buNone/>
            </a:pPr>
            <a:endPar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endParaRPr>
          </a:p>
          <a:p>
            <a:pPr marL="0" indent="0">
              <a:spcBef>
                <a:spcPts val="1200"/>
              </a:spcBef>
              <a:buNone/>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a:t>
            </a:r>
            <a:r>
              <a:rPr lang="de-DE" sz="2000" dirty="0">
                <a:latin typeface="Verdana" panose="020B0604030504040204" pitchFamily="34" charset="0"/>
                <a:ea typeface="Verdana" panose="020B0604030504040204" pitchFamily="34" charset="0"/>
                <a:cs typeface="Verdana" panose="020B0604030504040204" pitchFamily="34" charset="0"/>
              </a:rPr>
              <a:t>Es werden separate Datensätze erstellt und die jeweils zugehörigen Veröffentlichungen verknüpft</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6" name="Ellipse 5"/>
          <p:cNvSpPr/>
          <p:nvPr/>
        </p:nvSpPr>
        <p:spPr>
          <a:xfrm>
            <a:off x="2820403" y="3753667"/>
            <a:ext cx="3168352" cy="959737"/>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French, </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Nicci</a:t>
            </a:r>
            <a:endPar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Sammelpseudonym</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595391" y="4546447"/>
            <a:ext cx="1934478" cy="898777"/>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French, Sean</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Person 1</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Ellipse 8"/>
          <p:cNvSpPr/>
          <p:nvPr/>
        </p:nvSpPr>
        <p:spPr>
          <a:xfrm>
            <a:off x="6300191" y="4460494"/>
            <a:ext cx="1934814" cy="914401"/>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Gerrard</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Nicci</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ctr"/>
            <a:r>
              <a:rPr lang="de-DE"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Person 2</a:t>
            </a:r>
            <a:endParaRPr lang="de-DE" sz="16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0" name="Gerade Verbindung mit Pfeil 19"/>
          <p:cNvCxnSpPr/>
          <p:nvPr/>
        </p:nvCxnSpPr>
        <p:spPr>
          <a:xfrm flipH="1">
            <a:off x="2239335" y="4233535"/>
            <a:ext cx="581068" cy="420593"/>
          </a:xfrm>
          <a:prstGeom prst="straightConnector1">
            <a:avLst/>
          </a:prstGeom>
          <a:ln w="28575" cmpd="sng">
            <a:headEnd type="arrow"/>
            <a:tailEnd type="arrow" w="lg" len="med"/>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p:nvPr/>
        </p:nvCxnSpPr>
        <p:spPr>
          <a:xfrm>
            <a:off x="6014502" y="4233535"/>
            <a:ext cx="571379" cy="348431"/>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sp>
        <p:nvSpPr>
          <p:cNvPr id="16"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45</a:t>
            </a:fld>
            <a:endParaRPr lang="de-DE" dirty="0">
              <a:ea typeface="Verdana" panose="020B0604030504040204" pitchFamily="34" charset="0"/>
              <a:cs typeface="Verdana" panose="020B0604030504040204" pitchFamily="34" charset="0"/>
            </a:endParaRPr>
          </a:p>
        </p:txBody>
      </p:sp>
      <p:sp>
        <p:nvSpPr>
          <p:cNvPr id="17"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4" name="Titel 13"/>
          <p:cNvSpPr>
            <a:spLocks noGrp="1"/>
          </p:cNvSpPr>
          <p:nvPr>
            <p:ph type="title"/>
          </p:nvPr>
        </p:nvSpPr>
        <p:spPr/>
        <p:txBody>
          <a:bodyPr/>
          <a:lstStyle/>
          <a:p>
            <a:r>
              <a:rPr lang="de-DE" dirty="0">
                <a:ea typeface="Verdana" panose="020B0604030504040204" pitchFamily="34" charset="0"/>
                <a:cs typeface="Verdana" panose="020B0604030504040204" pitchFamily="34" charset="0"/>
              </a:rPr>
              <a:t>Sammel- und Verlagspseudonyme</a:t>
            </a:r>
            <a:endParaRPr lang="de-DE" dirty="0"/>
          </a:p>
        </p:txBody>
      </p:sp>
    </p:spTree>
    <p:extLst>
      <p:ext uri="{BB962C8B-B14F-4D97-AF65-F5344CB8AC3E}">
        <p14:creationId xmlns:p14="http://schemas.microsoft.com/office/powerpoint/2010/main" val="259418719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280151" cy="5256584"/>
          </a:xfrm>
        </p:spPr>
        <p:txBody>
          <a:bodyPr>
            <a:noAutofit/>
          </a:bodyPr>
          <a:lstStyle/>
          <a:p>
            <a:pPr marL="0" indent="0">
              <a:spcAft>
                <a:spcPts val="600"/>
              </a:spcAft>
              <a:buNone/>
            </a:pPr>
            <a:r>
              <a:rPr lang="de-DE" sz="2000" b="1" dirty="0">
                <a:latin typeface="Verdana" panose="020B0604030504040204" pitchFamily="34" charset="0"/>
                <a:ea typeface="Verdana" panose="020B0604030504040204" pitchFamily="34" charset="0"/>
                <a:cs typeface="Verdana" panose="020B0604030504040204" pitchFamily="34" charset="0"/>
              </a:rPr>
              <a:t>Fall 6 </a:t>
            </a:r>
            <a:r>
              <a:rPr lang="de-DE" sz="2000" dirty="0">
                <a:latin typeface="Verdana" panose="020B0604030504040204" pitchFamily="34" charset="0"/>
                <a:ea typeface="Verdana" panose="020B0604030504040204" pitchFamily="34" charset="0"/>
                <a:cs typeface="Verdana" panose="020B0604030504040204" pitchFamily="34" charset="0"/>
              </a:rPr>
              <a:t>– Ein Pseudonym wird von mehreren Personen benutzt (</a:t>
            </a:r>
            <a:r>
              <a:rPr lang="de-DE" sz="2000" dirty="0" smtClean="0">
                <a:latin typeface="Verdana" panose="020B0604030504040204" pitchFamily="34" charset="0"/>
                <a:ea typeface="Verdana" panose="020B0604030504040204" pitchFamily="34" charset="0"/>
                <a:cs typeface="Verdana" panose="020B0604030504040204" pitchFamily="34" charset="0"/>
              </a:rPr>
              <a:t>Verlagspseudonym</a:t>
            </a:r>
            <a:r>
              <a:rPr lang="de-DE" sz="2000" dirty="0">
                <a:latin typeface="Verdana" panose="020B0604030504040204" pitchFamily="34" charset="0"/>
                <a:ea typeface="Verdana" panose="020B0604030504040204" pitchFamily="34" charset="0"/>
                <a:cs typeface="Verdana" panose="020B0604030504040204" pitchFamily="34" charset="0"/>
              </a:rPr>
              <a:t>).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Sowohl das Pseudonym als auch die wirklichen Namen werden als bevorzugte Namen erfasst und die wirklichen Namen mit dem Sammelpseudonym verlinkt. Es werden separate Datensätze erstellt und die jeweils zugehörigen Veröffentlichungen verknüpft. </a:t>
            </a: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wirklichen Namen werden mit dem Sammelpseudonym verlinkt. (vgl. Fall 5</a:t>
            </a:r>
            <a:r>
              <a:rPr lang="de-DE" sz="2000" dirty="0" smtClean="0">
                <a:latin typeface="Verdana" panose="020B0604030504040204" pitchFamily="34" charset="0"/>
                <a:ea typeface="Verdana" panose="020B0604030504040204" pitchFamily="34" charset="0"/>
                <a:cs typeface="Verdana" panose="020B0604030504040204" pitchFamily="34" charset="0"/>
              </a:rPr>
              <a:t>)</a:t>
            </a:r>
          </a:p>
          <a:p>
            <a:pPr marL="0" indent="0">
              <a:spcAft>
                <a:spcPts val="600"/>
              </a:spcAft>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a:buFont typeface="Wingdings"/>
              <a:buChar char="à"/>
            </a:pPr>
            <a:r>
              <a:rPr lang="de-DE" sz="2000" b="1" i="1" dirty="0">
                <a:latin typeface="Verdana" panose="020B0604030504040204" pitchFamily="34" charset="0"/>
                <a:ea typeface="Verdana" panose="020B0604030504040204" pitchFamily="34" charset="0"/>
                <a:cs typeface="Verdana" panose="020B0604030504040204" pitchFamily="34" charset="0"/>
              </a:rPr>
              <a:t>Das gilt nur, wenn die jeweiligen Personen selbst das Pseudonym lüften; im anderen Fall wird nur das Verlagspseudonym ohne Verlinkung zum wirklichen Namen </a:t>
            </a:r>
            <a:r>
              <a:rPr lang="de-DE" sz="2000" b="1" i="1" dirty="0" smtClean="0">
                <a:latin typeface="Verdana" panose="020B0604030504040204" pitchFamily="34" charset="0"/>
                <a:ea typeface="Verdana" panose="020B0604030504040204" pitchFamily="34" charset="0"/>
                <a:cs typeface="Verdana" panose="020B0604030504040204" pitchFamily="34" charset="0"/>
              </a:rPr>
              <a:t>benutzt.</a:t>
            </a:r>
          </a:p>
          <a:p>
            <a:pPr>
              <a:spcBef>
                <a:spcPts val="0"/>
              </a:spcBef>
              <a:buFont typeface="Wingdings"/>
              <a:buChar char="à"/>
            </a:pPr>
            <a:r>
              <a:rPr lang="de-DE" sz="2000" dirty="0" smtClean="0">
                <a:latin typeface="Verdana" panose="020B0604030504040204" pitchFamily="34" charset="0"/>
                <a:ea typeface="Verdana" panose="020B0604030504040204" pitchFamily="34" charset="0"/>
                <a:cs typeface="Verdana" panose="020B0604030504040204" pitchFamily="34" charset="0"/>
              </a:rPr>
              <a:t>Verlagspseudonym</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b="1" dirty="0">
                <a:latin typeface="Verdana" panose="020B0604030504040204" pitchFamily="34" charset="0"/>
                <a:ea typeface="Verdana" panose="020B0604030504040204" pitchFamily="34" charset="0"/>
                <a:cs typeface="Verdana" panose="020B0604030504040204" pitchFamily="34" charset="0"/>
              </a:rPr>
              <a:t>Cotton, </a:t>
            </a:r>
            <a:r>
              <a:rPr lang="de-DE" sz="2000" b="1" dirty="0" smtClean="0">
                <a:latin typeface="Verdana" panose="020B0604030504040204" pitchFamily="34" charset="0"/>
                <a:ea typeface="Verdana" panose="020B0604030504040204" pitchFamily="34" charset="0"/>
                <a:cs typeface="Verdana" panose="020B0604030504040204" pitchFamily="34" charset="0"/>
              </a:rPr>
              <a:t>Jerry</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buFont typeface="Wingdings"/>
              <a:buChar char="à"/>
            </a:pPr>
            <a:r>
              <a:rPr lang="de-DE" sz="2000" dirty="0" smtClean="0">
                <a:latin typeface="Verdana" panose="020B0604030504040204" pitchFamily="34" charset="0"/>
                <a:ea typeface="Verdana" panose="020B0604030504040204" pitchFamily="34" charset="0"/>
                <a:cs typeface="Verdana" panose="020B0604030504040204" pitchFamily="34" charset="0"/>
                <a:sym typeface="Wingdings"/>
              </a:rPr>
              <a:t>die </a:t>
            </a:r>
            <a:r>
              <a:rPr lang="de-DE" sz="2000" dirty="0">
                <a:latin typeface="Verdana" panose="020B0604030504040204" pitchFamily="34" charset="0"/>
                <a:ea typeface="Verdana" panose="020B0604030504040204" pitchFamily="34" charset="0"/>
                <a:cs typeface="Verdana" panose="020B0604030504040204" pitchFamily="34" charset="0"/>
              </a:rPr>
              <a:t>Gesamtheit der beteiligten Personen unbekannt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46</a:t>
            </a:fld>
            <a:endParaRPr lang="de-DE" dirty="0">
              <a:ea typeface="Verdana" panose="020B0604030504040204" pitchFamily="34" charset="0"/>
              <a:cs typeface="Verdana" panose="020B0604030504040204" pitchFamily="34" charset="0"/>
            </a:endParaRPr>
          </a:p>
        </p:txBody>
      </p:sp>
      <p:sp>
        <p:nvSpPr>
          <p:cNvPr id="13"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0" name="Titel 9"/>
          <p:cNvSpPr>
            <a:spLocks noGrp="1"/>
          </p:cNvSpPr>
          <p:nvPr>
            <p:ph type="title"/>
          </p:nvPr>
        </p:nvSpPr>
        <p:spPr/>
        <p:txBody>
          <a:bodyPr/>
          <a:lstStyle/>
          <a:p>
            <a:r>
              <a:rPr lang="de-DE" dirty="0">
                <a:ea typeface="Verdana" panose="020B0604030504040204" pitchFamily="34" charset="0"/>
                <a:cs typeface="Verdana" panose="020B0604030504040204" pitchFamily="34" charset="0"/>
              </a:rPr>
              <a:t>Sammel- und Verlagspseudonyme</a:t>
            </a:r>
            <a:endParaRPr lang="de-DE" dirty="0"/>
          </a:p>
        </p:txBody>
      </p:sp>
    </p:spTree>
    <p:extLst>
      <p:ext uri="{BB962C8B-B14F-4D97-AF65-F5344CB8AC3E}">
        <p14:creationId xmlns:p14="http://schemas.microsoft.com/office/powerpoint/2010/main" val="82379877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457200" lvl="0" indent="-457200">
              <a:spcAft>
                <a:spcPts val="600"/>
              </a:spcAft>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Personen, die zwar nicht „schreiben“, aber zu Ressourcen gehörig sind </a:t>
            </a:r>
            <a:r>
              <a:rPr lang="de-DE" sz="2000" dirty="0" smtClean="0">
                <a:latin typeface="Verdana" panose="020B0604030504040204" pitchFamily="34" charset="0"/>
                <a:ea typeface="Verdana" panose="020B0604030504040204" pitchFamily="34" charset="0"/>
                <a:cs typeface="Verdana" panose="020B0604030504040204" pitchFamily="34" charset="0"/>
              </a:rPr>
              <a:t>(z. B. </a:t>
            </a:r>
            <a:r>
              <a:rPr lang="de-DE" sz="2000" dirty="0">
                <a:latin typeface="Verdana" panose="020B0604030504040204" pitchFamily="34" charset="0"/>
                <a:ea typeface="Verdana" panose="020B0604030504040204" pitchFamily="34" charset="0"/>
                <a:cs typeface="Verdana" panose="020B0604030504040204" pitchFamily="34" charset="0"/>
              </a:rPr>
              <a:t>Hrsg., Illustratoren, Fotografen, Sprecher), werden in diesem Kontext wie Autoren behandelt. </a:t>
            </a:r>
          </a:p>
          <a:p>
            <a:pPr marL="457200" lvl="0" indent="-457200">
              <a:spcAft>
                <a:spcPts val="600"/>
              </a:spcAft>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Ausnahme: Künstler, Schauspieler und andere Personen, die nicht selbst veröffentlicht haben und nicht anhand der Ressourcen zugeordnet werden können, werden wie bisher nach den Nachschlagewerken angesetzt. Wenn eine dieser Personen allerdings als Verantwortlicher einer Publikation genannt ist, gilt 1. </a:t>
            </a:r>
          </a:p>
          <a:p>
            <a:pPr marL="0" lvl="0" indent="0">
              <a:buNone/>
            </a:pPr>
            <a:r>
              <a:rPr lang="de-DE" sz="2000" dirty="0">
                <a:latin typeface="Verdana" panose="020B0604030504040204" pitchFamily="34" charset="0"/>
                <a:ea typeface="Verdana" panose="020B0604030504040204" pitchFamily="34" charset="0"/>
                <a:cs typeface="Verdana" panose="020B0604030504040204" pitchFamily="34" charset="0"/>
              </a:rPr>
              <a:t>3. </a:t>
            </a:r>
            <a:r>
              <a:rPr lang="de-DE" sz="2000" b="1" dirty="0">
                <a:latin typeface="Verdana" panose="020B0604030504040204" pitchFamily="34" charset="0"/>
                <a:ea typeface="Verdana" panose="020B0604030504040204" pitchFamily="34" charset="0"/>
                <a:cs typeface="Verdana" panose="020B0604030504040204" pitchFamily="34" charset="0"/>
              </a:rPr>
              <a:t>Pseudonyme müssen </a:t>
            </a:r>
            <a:r>
              <a:rPr lang="de-DE" sz="2000" b="1" dirty="0" smtClean="0">
                <a:latin typeface="Verdana" panose="020B0604030504040204" pitchFamily="34" charset="0"/>
                <a:ea typeface="Verdana" panose="020B0604030504040204" pitchFamily="34" charset="0"/>
                <a:cs typeface="Verdana" panose="020B0604030504040204" pitchFamily="34" charset="0"/>
              </a:rPr>
              <a:t>offiziell gelüftet </a:t>
            </a:r>
            <a:r>
              <a:rPr lang="de-DE" sz="2000" b="1" dirty="0">
                <a:latin typeface="Verdana" panose="020B0604030504040204" pitchFamily="34" charset="0"/>
                <a:ea typeface="Verdana" panose="020B0604030504040204" pitchFamily="34" charset="0"/>
                <a:cs typeface="Verdana" panose="020B0604030504040204" pitchFamily="34" charset="0"/>
              </a:rPr>
              <a:t>sein  </a:t>
            </a:r>
            <a:br>
              <a:rPr lang="de-DE" sz="2000" b="1" dirty="0">
                <a:latin typeface="Verdana" panose="020B0604030504040204" pitchFamily="34" charset="0"/>
                <a:ea typeface="Verdana" panose="020B0604030504040204" pitchFamily="34" charset="0"/>
                <a:cs typeface="Verdana" panose="020B0604030504040204" pitchFamily="34" charset="0"/>
              </a:rPr>
            </a:b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(Nachschlagewerke, eigene Veröffentlichungen, </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    Homepage, usw</a:t>
            </a:r>
            <a:r>
              <a:rPr lang="de-DE" sz="2000" dirty="0" smtClean="0">
                <a:latin typeface="Verdana" panose="020B0604030504040204" pitchFamily="34" charset="0"/>
                <a:ea typeface="Verdana" panose="020B0604030504040204" pitchFamily="34" charset="0"/>
                <a:cs typeface="Verdana" panose="020B0604030504040204" pitchFamily="34" charset="0"/>
              </a:rPr>
              <a:t>., nicht Wikipedia!) </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47</a:t>
            </a:fld>
            <a:endParaRPr lang="de-DE" dirty="0">
              <a:ea typeface="Verdana" panose="020B0604030504040204" pitchFamily="34" charset="0"/>
              <a:cs typeface="Verdana" panose="020B0604030504040204" pitchFamily="34" charset="0"/>
            </a:endParaRPr>
          </a:p>
        </p:txBody>
      </p:sp>
      <p:sp>
        <p:nvSpPr>
          <p:cNvPr id="13"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0" name="Titel 9"/>
          <p:cNvSpPr>
            <a:spLocks noGrp="1"/>
          </p:cNvSpPr>
          <p:nvPr>
            <p:ph type="title"/>
          </p:nvPr>
        </p:nvSpPr>
        <p:spPr/>
        <p:txBody>
          <a:bodyPr/>
          <a:lstStyle/>
          <a:p>
            <a:r>
              <a:rPr lang="de-DE" dirty="0">
                <a:ea typeface="Verdana" panose="020B0604030504040204" pitchFamily="34" charset="0"/>
                <a:cs typeface="Verdana" panose="020B0604030504040204" pitchFamily="34" charset="0"/>
              </a:rPr>
              <a:t>Hinweise</a:t>
            </a:r>
            <a:endParaRPr lang="de-DE" dirty="0"/>
          </a:p>
        </p:txBody>
      </p:sp>
    </p:spTree>
    <p:extLst>
      <p:ext uri="{BB962C8B-B14F-4D97-AF65-F5344CB8AC3E}">
        <p14:creationId xmlns:p14="http://schemas.microsoft.com/office/powerpoint/2010/main" val="288542434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lvl="0" indent="0">
              <a:spcAft>
                <a:spcPts val="600"/>
              </a:spcAft>
              <a:buNone/>
            </a:pPr>
            <a:r>
              <a:rPr lang="de-DE" sz="2000" dirty="0">
                <a:latin typeface="Verdana" panose="020B0604030504040204" pitchFamily="34" charset="0"/>
                <a:ea typeface="Verdana" panose="020B0604030504040204" pitchFamily="34" charset="0"/>
                <a:cs typeface="Verdana" panose="020B0604030504040204" pitchFamily="34" charset="0"/>
              </a:rPr>
              <a:t>Zuordnung von Veröffentlichungen nach </a:t>
            </a:r>
            <a:r>
              <a:rPr lang="de-DE" sz="2000" dirty="0" smtClean="0">
                <a:latin typeface="Verdana" panose="020B0604030504040204" pitchFamily="34" charset="0"/>
                <a:ea typeface="Verdana" panose="020B0604030504040204" pitchFamily="34" charset="0"/>
                <a:cs typeface="Verdana" panose="020B0604030504040204" pitchFamily="34" charset="0"/>
              </a:rPr>
              <a:t>Aufwandsabschätzung</a:t>
            </a:r>
          </a:p>
          <a:p>
            <a:pPr marL="457200" lvl="0" indent="-457200">
              <a:spcAft>
                <a:spcPts val="600"/>
              </a:spcAft>
              <a:buFont typeface="+mj-lt"/>
              <a:buAutoNum type="arabicPeriod"/>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Nur </a:t>
            </a:r>
            <a:r>
              <a:rPr lang="de-DE" sz="2000" b="1" dirty="0">
                <a:latin typeface="Verdana" panose="020B0604030504040204" pitchFamily="34" charset="0"/>
                <a:ea typeface="Verdana" panose="020B0604030504040204" pitchFamily="34" charset="0"/>
                <a:cs typeface="Verdana" panose="020B0604030504040204" pitchFamily="34" charset="0"/>
              </a:rPr>
              <a:t>eindeutige Zuordnungen</a:t>
            </a:r>
            <a:r>
              <a:rPr lang="de-DE" sz="2000" dirty="0">
                <a:latin typeface="Verdana" panose="020B0604030504040204" pitchFamily="34" charset="0"/>
                <a:ea typeface="Verdana" panose="020B0604030504040204" pitchFamily="34" charset="0"/>
                <a:cs typeface="Verdana" panose="020B0604030504040204" pitchFamily="34" charset="0"/>
              </a:rPr>
              <a:t>, aber immer der Hinweis </a:t>
            </a:r>
            <a:r>
              <a:rPr lang="de-DE" sz="2000" dirty="0" smtClean="0">
                <a:latin typeface="Verdana" panose="020B0604030504040204" pitchFamily="34" charset="0"/>
                <a:ea typeface="Verdana" panose="020B0604030504040204" pitchFamily="34" charset="0"/>
                <a:cs typeface="Verdana" panose="020B0604030504040204" pitchFamily="34" charset="0"/>
              </a:rPr>
              <a:t>in </a:t>
            </a:r>
            <a:r>
              <a:rPr lang="de-DE" sz="2000" dirty="0">
                <a:latin typeface="Verdana" panose="020B0604030504040204" pitchFamily="34" charset="0"/>
                <a:ea typeface="Verdana" panose="020B0604030504040204" pitchFamily="34" charset="0"/>
                <a:cs typeface="Verdana" panose="020B0604030504040204" pitchFamily="34" charset="0"/>
              </a:rPr>
              <a:t>den beteiligten Datensätzen: </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Weitere Titel finden Sie ggf. auch unter dem Pseudonym bzw. dem wirklichen Namen</a:t>
            </a:r>
          </a:p>
          <a:p>
            <a:pPr marL="0" indent="0">
              <a:buNone/>
            </a:pPr>
            <a:endParaRPr lang="de-DE" sz="11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48</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Hinweise</a:t>
            </a:r>
            <a:endParaRPr lang="de-DE" dirty="0"/>
          </a:p>
        </p:txBody>
      </p:sp>
    </p:spTree>
    <p:extLst>
      <p:ext uri="{BB962C8B-B14F-4D97-AF65-F5344CB8AC3E}">
        <p14:creationId xmlns:p14="http://schemas.microsoft.com/office/powerpoint/2010/main" val="9938477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Religiöse Personen</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altLang="de-DE" sz="2400" dirty="0">
                <a:latin typeface="Verdana" pitchFamily="34" charset="0"/>
                <a:ea typeface="Verdana" pitchFamily="34" charset="0"/>
                <a:cs typeface="Verdana" pitchFamily="34" charset="0"/>
                <a:hlinkClick r:id="rId3"/>
              </a:rPr>
              <a:t>Erfassungshilfe EH-P-09</a:t>
            </a:r>
            <a:r>
              <a:rPr lang="de-DE" altLang="de-DE" sz="2400" dirty="0">
                <a:latin typeface="Verdana" pitchFamily="34" charset="0"/>
                <a:ea typeface="Verdana" pitchFamily="34" charset="0"/>
                <a:cs typeface="Verdana" pitchFamily="34" charset="0"/>
              </a:rPr>
              <a:t>,</a:t>
            </a:r>
            <a:br>
              <a:rPr lang="de-DE" altLang="de-DE" sz="2400" dirty="0">
                <a:latin typeface="Verdana" pitchFamily="34" charset="0"/>
                <a:ea typeface="Verdana" pitchFamily="34" charset="0"/>
                <a:cs typeface="Verdana" pitchFamily="34" charset="0"/>
              </a:rPr>
            </a:br>
            <a:r>
              <a:rPr lang="de-DE" altLang="de-DE" sz="2400" dirty="0">
                <a:latin typeface="Verdana" pitchFamily="34" charset="0"/>
                <a:ea typeface="Verdana" pitchFamily="34" charset="0"/>
                <a:cs typeface="Verdana" pitchFamily="34" charset="0"/>
                <a:hlinkClick r:id="rId4"/>
              </a:rPr>
              <a:t>Erfassungshilfe EH-P-10</a:t>
            </a:r>
            <a:r>
              <a:rPr lang="de-DE" altLang="de-DE" sz="2400" dirty="0">
                <a:latin typeface="Verdana" pitchFamily="34" charset="0"/>
                <a:ea typeface="Verdana" pitchFamily="34" charset="0"/>
                <a:cs typeface="Verdana" pitchFamily="34" charset="0"/>
              </a:rPr>
              <a:t/>
            </a:r>
            <a:br>
              <a:rPr lang="de-DE" altLang="de-DE" sz="2400" dirty="0">
                <a:latin typeface="Verdana" pitchFamily="34" charset="0"/>
                <a:ea typeface="Verdana" pitchFamily="34" charset="0"/>
                <a:cs typeface="Verdana" pitchFamily="34" charset="0"/>
              </a:rPr>
            </a:br>
            <a:endParaRPr lang="de-DE" sz="24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49</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41364370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r>
              <a:rPr lang="de-DE" sz="2000" dirty="0" smtClean="0">
                <a:ea typeface="Verdana" panose="020B0604030504040204" pitchFamily="34" charset="0"/>
                <a:cs typeface="Verdana" panose="020B0604030504040204" pitchFamily="34" charset="0"/>
              </a:rPr>
              <a:t>RDA </a:t>
            </a:r>
            <a:r>
              <a:rPr lang="de-DE" sz="2000" dirty="0">
                <a:ea typeface="Verdana" panose="020B0604030504040204" pitchFamily="34" charset="0"/>
                <a:cs typeface="Verdana" panose="020B0604030504040204" pitchFamily="34" charset="0"/>
              </a:rPr>
              <a:t>Kap. 9 (RDA 9.19.1-7, 9.2.2.7, 9.2.2.5)</a:t>
            </a:r>
            <a:br>
              <a:rPr lang="de-DE" sz="2000" dirty="0">
                <a:ea typeface="Verdana" panose="020B0604030504040204" pitchFamily="34" charset="0"/>
                <a:cs typeface="Verdana" panose="020B0604030504040204" pitchFamily="34" charset="0"/>
              </a:rPr>
            </a:b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AWR und ERL zu Kap. 9</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RDA, AWR und ERL</a:t>
            </a:r>
            <a:endParaRPr lang="de-DE" dirty="0"/>
          </a:p>
        </p:txBody>
      </p:sp>
    </p:spTree>
    <p:extLst>
      <p:ext uri="{BB962C8B-B14F-4D97-AF65-F5344CB8AC3E}">
        <p14:creationId xmlns:p14="http://schemas.microsoft.com/office/powerpoint/2010/main" val="8263249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spcBef>
                <a:spcPct val="0"/>
              </a:spcBef>
              <a:spcAft>
                <a:spcPts val="1200"/>
              </a:spcAft>
              <a:buNone/>
              <a:defRPr/>
            </a:pP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9.4.1.7</a:t>
            </a:r>
            <a:r>
              <a:rPr lang="de-DE" sz="2000" dirty="0">
                <a:latin typeface="Verdana" panose="020B0604030504040204" pitchFamily="34" charset="0"/>
                <a:ea typeface="Verdana" panose="020B0604030504040204" pitchFamily="34" charset="0"/>
                <a:cs typeface="Verdana" panose="020B0604030504040204" pitchFamily="34" charset="0"/>
              </a:rPr>
              <a:t> + </a:t>
            </a:r>
            <a:r>
              <a:rPr lang="de-DE" sz="2000" dirty="0" smtClean="0">
                <a:latin typeface="Verdana" panose="020B0604030504040204" pitchFamily="34" charset="0"/>
                <a:ea typeface="Verdana" panose="020B0604030504040204" pitchFamily="34" charset="0"/>
                <a:cs typeface="Verdana" panose="020B0604030504040204" pitchFamily="34" charset="0"/>
                <a:hlinkClick r:id="rId4"/>
              </a:rPr>
              <a:t>ERL</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buFont typeface="Arial" charset="0"/>
              <a:buChar char="•"/>
              <a:defRPr/>
            </a:pPr>
            <a:r>
              <a:rPr lang="de-DE" alt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altLang="de-DE" sz="2000" dirty="0">
                <a:latin typeface="Verdana" panose="020B0604030504040204" pitchFamily="34" charset="0"/>
                <a:ea typeface="Verdana" panose="020B0604030504040204" pitchFamily="34" charset="0"/>
                <a:cs typeface="Verdana" panose="020B0604030504040204" pitchFamily="34" charset="0"/>
              </a:rPr>
              <a:t>normierte Sucheinstieg für </a:t>
            </a:r>
            <a:r>
              <a:rPr lang="de-DE" altLang="de-DE" sz="2000" b="1" dirty="0">
                <a:latin typeface="Verdana" panose="020B0604030504040204" pitchFamily="34" charset="0"/>
                <a:ea typeface="Verdana" panose="020B0604030504040204" pitchFamily="34" charset="0"/>
                <a:cs typeface="Verdana" panose="020B0604030504040204" pitchFamily="34" charset="0"/>
              </a:rPr>
              <a:t>Bischöfe</a:t>
            </a:r>
            <a:r>
              <a:rPr lang="de-DE" altLang="de-DE" sz="2000" dirty="0">
                <a:latin typeface="Verdana" panose="020B0604030504040204" pitchFamily="34" charset="0"/>
                <a:ea typeface="Verdana" panose="020B0604030504040204" pitchFamily="34" charset="0"/>
                <a:cs typeface="Verdana" panose="020B0604030504040204" pitchFamily="34" charset="0"/>
              </a:rPr>
              <a:t> und </a:t>
            </a:r>
            <a:r>
              <a:rPr lang="de-DE" altLang="de-DE" sz="2000" b="1" dirty="0">
                <a:latin typeface="Verdana" panose="020B0604030504040204" pitchFamily="34" charset="0"/>
                <a:ea typeface="Verdana" panose="020B0604030504040204" pitchFamily="34" charset="0"/>
                <a:cs typeface="Verdana" panose="020B0604030504040204" pitchFamily="34" charset="0"/>
              </a:rPr>
              <a:t>Erzbischöfe</a:t>
            </a:r>
            <a:r>
              <a:rPr lang="de-DE" altLang="de-DE" sz="2000" dirty="0">
                <a:latin typeface="Verdana" panose="020B0604030504040204" pitchFamily="34" charset="0"/>
                <a:ea typeface="Verdana" panose="020B0604030504040204" pitchFamily="34" charset="0"/>
                <a:cs typeface="Verdana" panose="020B0604030504040204" pitchFamily="34" charset="0"/>
              </a:rPr>
              <a:t>, bei denen der Sucheinstieg </a:t>
            </a:r>
            <a:r>
              <a:rPr lang="de-DE" altLang="de-DE" sz="2000" b="1" dirty="0">
                <a:latin typeface="Verdana" panose="020B0604030504040204" pitchFamily="34" charset="0"/>
                <a:ea typeface="Verdana" panose="020B0604030504040204" pitchFamily="34" charset="0"/>
                <a:cs typeface="Verdana" panose="020B0604030504040204" pitchFamily="34" charset="0"/>
              </a:rPr>
              <a:t>mit einem persönlichen Namen </a:t>
            </a:r>
            <a:r>
              <a:rPr lang="de-DE" altLang="de-DE" sz="2000" dirty="0">
                <a:latin typeface="Verdana" panose="020B0604030504040204" pitchFamily="34" charset="0"/>
                <a:ea typeface="Verdana" panose="020B0604030504040204" pitchFamily="34" charset="0"/>
                <a:cs typeface="Verdana" panose="020B0604030504040204" pitchFamily="34" charset="0"/>
              </a:rPr>
              <a:t>beginnt, besteht aus: </a:t>
            </a:r>
            <a:r>
              <a:rPr lang="de-DE" altLang="de-DE" sz="2000" i="1" dirty="0">
                <a:latin typeface="Verdana" panose="020B0604030504040204" pitchFamily="34" charset="0"/>
                <a:ea typeface="Verdana" panose="020B0604030504040204" pitchFamily="34" charset="0"/>
                <a:cs typeface="Verdana" panose="020B0604030504040204" pitchFamily="34" charset="0"/>
              </a:rPr>
              <a:t>persönlicher Name</a:t>
            </a:r>
            <a:r>
              <a:rPr lang="de-DE" altLang="de-DE" sz="2000" dirty="0">
                <a:latin typeface="Verdana" panose="020B0604030504040204" pitchFamily="34" charset="0"/>
                <a:ea typeface="Verdana" panose="020B0604030504040204" pitchFamily="34" charset="0"/>
                <a:cs typeface="Verdana" panose="020B0604030504040204" pitchFamily="34" charset="0"/>
              </a:rPr>
              <a:t> in der im Deutschen gebräuchlichen Form, ggf. </a:t>
            </a:r>
            <a:r>
              <a:rPr lang="de-DE" altLang="de-DE" sz="2000" i="1" dirty="0">
                <a:latin typeface="Verdana" panose="020B0604030504040204" pitchFamily="34" charset="0"/>
                <a:ea typeface="Verdana" panose="020B0604030504040204" pitchFamily="34" charset="0"/>
                <a:cs typeface="Verdana" panose="020B0604030504040204" pitchFamily="34" charset="0"/>
              </a:rPr>
              <a:t>Zählung</a:t>
            </a:r>
            <a:r>
              <a:rPr lang="de-DE" altLang="de-DE" sz="2000" dirty="0">
                <a:latin typeface="Verdana" panose="020B0604030504040204" pitchFamily="34" charset="0"/>
                <a:ea typeface="Verdana" panose="020B0604030504040204" pitchFamily="34" charset="0"/>
                <a:cs typeface="Verdana" panose="020B0604030504040204" pitchFamily="34" charset="0"/>
              </a:rPr>
              <a:t> in römischen Ziffern durch Punkt abgeschlossen, Name des </a:t>
            </a:r>
            <a:r>
              <a:rPr lang="de-DE" altLang="de-DE" sz="2000" i="1" dirty="0">
                <a:latin typeface="Verdana" panose="020B0604030504040204" pitchFamily="34" charset="0"/>
                <a:ea typeface="Verdana" panose="020B0604030504040204" pitchFamily="34" charset="0"/>
                <a:cs typeface="Verdana" panose="020B0604030504040204" pitchFamily="34" charset="0"/>
              </a:rPr>
              <a:t>zuletzt innegehabten (Erz-) Bistums </a:t>
            </a:r>
            <a:r>
              <a:rPr lang="de-DE" altLang="de-DE" sz="2000" dirty="0">
                <a:latin typeface="Verdana" panose="020B0604030504040204" pitchFamily="34" charset="0"/>
                <a:ea typeface="Verdana" panose="020B0604030504040204" pitchFamily="34" charset="0"/>
                <a:cs typeface="Verdana" panose="020B0604030504040204" pitchFamily="34" charset="0"/>
              </a:rPr>
              <a:t>in der im Deutschen gebräuchlichen Form, </a:t>
            </a:r>
            <a:r>
              <a:rPr lang="de-DE" altLang="de-DE" sz="2000" i="1" dirty="0">
                <a:latin typeface="Verdana" panose="020B0604030504040204" pitchFamily="34" charset="0"/>
                <a:ea typeface="Verdana" panose="020B0604030504040204" pitchFamily="34" charset="0"/>
                <a:cs typeface="Verdana" panose="020B0604030504040204" pitchFamily="34" charset="0"/>
              </a:rPr>
              <a:t>Titel</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i="1" dirty="0">
                <a:latin typeface="Verdana" panose="020B0604030504040204" pitchFamily="34" charset="0"/>
                <a:ea typeface="Verdana" panose="020B0604030504040204" pitchFamily="34" charset="0"/>
                <a:cs typeface="Verdana" panose="020B0604030504040204" pitchFamily="34" charset="0"/>
              </a:rPr>
              <a:t>(Erz-) Bischof</a:t>
            </a: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a:spcBef>
                <a:spcPts val="0"/>
              </a:spcBef>
              <a:buFont typeface="Arial" charset="0"/>
              <a:buChar char="•"/>
              <a:defRPr/>
            </a:pPr>
            <a:r>
              <a:rPr lang="de-DE" altLang="de-DE" sz="2000" dirty="0">
                <a:latin typeface="Verdana" panose="020B0604030504040204" pitchFamily="34" charset="0"/>
                <a:ea typeface="Verdana" panose="020B0604030504040204" pitchFamily="34" charset="0"/>
                <a:cs typeface="Verdana" panose="020B0604030504040204" pitchFamily="34" charset="0"/>
              </a:rPr>
              <a:t>Zählung und Titel werden in je eigenen Unterfeldern erfasst</a:t>
            </a:r>
          </a:p>
          <a:p>
            <a:pPr>
              <a:spcBef>
                <a:spcPts val="0"/>
              </a:spcBef>
              <a:buFont typeface="Arial" charset="0"/>
              <a:buChar char="•"/>
              <a:defRPr/>
            </a:pPr>
            <a:r>
              <a:rPr lang="de-DE" sz="2000" dirty="0">
                <a:latin typeface="Verdana" panose="020B0604030504040204" pitchFamily="34" charset="0"/>
                <a:ea typeface="Verdana" panose="020B0604030504040204" pitchFamily="34" charset="0"/>
                <a:cs typeface="Verdana" panose="020B0604030504040204" pitchFamily="34" charset="0"/>
              </a:rPr>
              <a:t>(Erz-)Bistum und Titel stehen in demselben Unterfeld, getrennt durch Komma und Spatium</a:t>
            </a:r>
          </a:p>
          <a:p>
            <a:pPr>
              <a:spcBef>
                <a:spcPts val="0"/>
              </a:spcBef>
              <a:buFont typeface="Arial" charset="0"/>
              <a:buChar char="•"/>
              <a:defRPr/>
            </a:pPr>
            <a:r>
              <a:rPr lang="de-DE" altLang="de-DE" sz="2000" dirty="0">
                <a:latin typeface="Verdana" panose="020B0604030504040204" pitchFamily="34" charset="0"/>
                <a:ea typeface="Verdana" panose="020B0604030504040204" pitchFamily="34" charset="0"/>
                <a:cs typeface="Verdana" panose="020B0604030504040204" pitchFamily="34" charset="0"/>
              </a:rPr>
              <a:t>führt eine Person mehrere </a:t>
            </a:r>
            <a:r>
              <a:rPr lang="de-DE" altLang="de-DE" sz="2000" b="1" dirty="0">
                <a:latin typeface="Verdana" panose="020B0604030504040204" pitchFamily="34" charset="0"/>
                <a:ea typeface="Verdana" panose="020B0604030504040204" pitchFamily="34" charset="0"/>
                <a:cs typeface="Verdana" panose="020B0604030504040204" pitchFamily="34" charset="0"/>
              </a:rPr>
              <a:t>Titel</a:t>
            </a:r>
            <a:r>
              <a:rPr lang="de-DE" altLang="de-DE" sz="2000" dirty="0">
                <a:latin typeface="Verdana" panose="020B0604030504040204" pitchFamily="34" charset="0"/>
                <a:ea typeface="Verdana" panose="020B0604030504040204" pitchFamily="34" charset="0"/>
                <a:cs typeface="Verdana" panose="020B0604030504040204" pitchFamily="34" charset="0"/>
              </a:rPr>
              <a:t>, so wird der </a:t>
            </a:r>
            <a:r>
              <a:rPr lang="de-DE" altLang="de-DE" sz="2000" b="1" dirty="0">
                <a:latin typeface="Verdana" panose="020B0604030504040204" pitchFamily="34" charset="0"/>
                <a:ea typeface="Verdana" panose="020B0604030504040204" pitchFamily="34" charset="0"/>
                <a:cs typeface="Verdana" panose="020B0604030504040204" pitchFamily="34" charset="0"/>
              </a:rPr>
              <a:t>ranghöchste</a:t>
            </a:r>
            <a:r>
              <a:rPr lang="de-DE" altLang="de-DE" sz="2000" dirty="0">
                <a:latin typeface="Verdana" panose="020B0604030504040204" pitchFamily="34" charset="0"/>
                <a:ea typeface="Verdana" panose="020B0604030504040204" pitchFamily="34" charset="0"/>
                <a:cs typeface="Verdana" panose="020B0604030504040204" pitchFamily="34" charset="0"/>
              </a:rPr>
              <a:t> zur Bildung des normierten Sucheinstiegs herangezogen</a:t>
            </a:r>
            <a:endParaRPr lang="de-DE" altLang="de-DE" sz="2000" dirty="0">
              <a:solidFill>
                <a:srgbClr val="000066"/>
              </a:solidFill>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sz="2000" dirty="0" smtClean="0">
                <a:latin typeface="Verdana" panose="020B0604030504040204" pitchFamily="34" charset="0"/>
                <a:ea typeface="Verdana" panose="020B0604030504040204" pitchFamily="34" charset="0"/>
                <a:cs typeface="Verdana" panose="020B0604030504040204" pitchFamily="34" charset="0"/>
              </a:rPr>
              <a:t> </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Geistliche Würdenträger (</a:t>
            </a:r>
            <a:r>
              <a:rPr lang="de-DE" dirty="0" smtClean="0">
                <a:ea typeface="Verdana" panose="020B0604030504040204" pitchFamily="34" charset="0"/>
                <a:cs typeface="Verdana" panose="020B0604030504040204" pitchFamily="34" charset="0"/>
              </a:rPr>
              <a:t>christliche)</a:t>
            </a:r>
            <a:endParaRPr lang="de-DE" dirty="0"/>
          </a:p>
        </p:txBody>
      </p:sp>
    </p:spTree>
    <p:extLst>
      <p:ext uri="{BB962C8B-B14F-4D97-AF65-F5344CB8AC3E}">
        <p14:creationId xmlns:p14="http://schemas.microsoft.com/office/powerpoint/2010/main" val="47824829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112568"/>
          </a:xfrm>
        </p:spPr>
        <p:txBody>
          <a:bodyPr>
            <a:noAutofit/>
          </a:bodyPr>
          <a:lstStyle/>
          <a:p>
            <a:pPr marL="0" indent="0">
              <a:buNone/>
            </a:pPr>
            <a:r>
              <a:rPr lang="de-DE" sz="20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hlinkClick r:id="rId3"/>
              </a:rPr>
              <a:t>RDA 9.4.1.7</a:t>
            </a:r>
            <a:r>
              <a:rPr lang="de-DE" sz="2000" b="1"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2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t>
            </a:r>
            <a:r>
              <a:rPr lang="de-DE" sz="2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hlinkClick r:id="rId4"/>
              </a:rPr>
              <a:t>ERL</a:t>
            </a:r>
            <a:endParaRPr lang="de-DE" altLang="de-DE" sz="2000" i="1" dirty="0" smtClean="0">
              <a:latin typeface="Verdana" pitchFamily="34" charset="0"/>
              <a:ea typeface="Verdana" pitchFamily="34" charset="0"/>
              <a:cs typeface="Verdana" pitchFamily="34" charset="0"/>
            </a:endParaRPr>
          </a:p>
          <a:p>
            <a:pPr marL="0" indent="0">
              <a:buNone/>
            </a:pPr>
            <a:endParaRPr lang="de-DE" altLang="de-DE" sz="1800" i="1" dirty="0" smtClean="0">
              <a:latin typeface="Verdana" pitchFamily="34" charset="0"/>
              <a:ea typeface="Verdana" pitchFamily="34" charset="0"/>
              <a:cs typeface="Verdana" pitchFamily="34" charset="0"/>
            </a:endParaRPr>
          </a:p>
          <a:p>
            <a:pPr marL="0" indent="0">
              <a:buNone/>
            </a:pPr>
            <a:r>
              <a:rPr lang="de-DE" altLang="de-DE" sz="2000" i="1" dirty="0" smtClean="0">
                <a:latin typeface="Verdana" pitchFamily="34" charset="0"/>
                <a:ea typeface="Verdana" pitchFamily="34" charset="0"/>
                <a:cs typeface="Verdana" pitchFamily="34" charset="0"/>
              </a:rPr>
              <a:t>Beispiele:</a:t>
            </a:r>
            <a:endParaRPr lang="de-DE" altLang="de-DE" sz="2000" i="1" dirty="0">
              <a:latin typeface="Verdana" pitchFamily="34" charset="0"/>
              <a:ea typeface="Verdana" pitchFamily="34" charset="0"/>
              <a:cs typeface="Verdana" pitchFamily="34" charset="0"/>
            </a:endParaRPr>
          </a:p>
          <a:p>
            <a:pPr marL="0" indent="0">
              <a:spcAft>
                <a:spcPts val="600"/>
              </a:spcAft>
              <a:buNone/>
            </a:pPr>
            <a:r>
              <a:rPr lang="de-DE" altLang="de-DE" sz="2000" b="1" dirty="0" err="1">
                <a:latin typeface="Verdana" pitchFamily="34" charset="0"/>
                <a:ea typeface="Verdana" pitchFamily="34" charset="0"/>
                <a:cs typeface="Verdana" pitchFamily="34" charset="0"/>
              </a:rPr>
              <a:t>Hinkmar</a:t>
            </a:r>
            <a:r>
              <a:rPr lang="de-DE" altLang="de-DE" sz="2000" b="1" dirty="0">
                <a:latin typeface="Verdana" pitchFamily="34" charset="0"/>
                <a:ea typeface="Verdana" pitchFamily="34" charset="0"/>
                <a:cs typeface="Verdana" pitchFamily="34" charset="0"/>
              </a:rPr>
              <a:t>, Reims, Erzbischof, 806-882</a:t>
            </a:r>
          </a:p>
          <a:p>
            <a:pPr marL="0" indent="0">
              <a:spcAft>
                <a:spcPts val="600"/>
              </a:spcAft>
              <a:buNone/>
            </a:pPr>
            <a:r>
              <a:rPr lang="de-DE" altLang="de-DE" sz="2000" b="1" dirty="0">
                <a:latin typeface="Verdana" pitchFamily="34" charset="0"/>
                <a:ea typeface="Verdana" pitchFamily="34" charset="0"/>
                <a:cs typeface="Verdana" pitchFamily="34" charset="0"/>
              </a:rPr>
              <a:t>Adalbert I., Bremen, Erzbischof, 1000-1072</a:t>
            </a:r>
          </a:p>
          <a:p>
            <a:pPr marL="0" indent="0">
              <a:spcAft>
                <a:spcPts val="600"/>
              </a:spcAft>
              <a:buNone/>
            </a:pPr>
            <a:r>
              <a:rPr lang="de-DE" altLang="de-DE" sz="2000" b="1" dirty="0" err="1">
                <a:latin typeface="Verdana" pitchFamily="34" charset="0"/>
                <a:ea typeface="Verdana" pitchFamily="34" charset="0"/>
                <a:cs typeface="Verdana" pitchFamily="34" charset="0"/>
              </a:rPr>
              <a:t>Agiulf</a:t>
            </a:r>
            <a:r>
              <a:rPr lang="de-DE" altLang="de-DE" sz="2000" b="1" dirty="0">
                <a:latin typeface="Verdana" pitchFamily="34" charset="0"/>
                <a:ea typeface="Verdana" pitchFamily="34" charset="0"/>
                <a:cs typeface="Verdana" pitchFamily="34" charset="0"/>
              </a:rPr>
              <a:t>, Halberstadt, Bischof, -894</a:t>
            </a:r>
          </a:p>
          <a:p>
            <a:pPr marL="0" indent="0">
              <a:spcAft>
                <a:spcPts val="600"/>
              </a:spcAft>
              <a:buNone/>
            </a:pPr>
            <a:r>
              <a:rPr lang="de-DE" altLang="de-DE" sz="2000" b="1" dirty="0" err="1">
                <a:latin typeface="Verdana" pitchFamily="34" charset="0"/>
                <a:ea typeface="Verdana" pitchFamily="34" charset="0"/>
                <a:cs typeface="Verdana" pitchFamily="34" charset="0"/>
              </a:rPr>
              <a:t>Lantbert</a:t>
            </a:r>
            <a:r>
              <a:rPr lang="de-DE" altLang="de-DE" sz="2000" b="1" dirty="0">
                <a:latin typeface="Verdana" pitchFamily="34" charset="0"/>
                <a:ea typeface="Verdana" pitchFamily="34" charset="0"/>
                <a:cs typeface="Verdana" pitchFamily="34" charset="0"/>
              </a:rPr>
              <a:t>, Freising, Bischof, -957</a:t>
            </a:r>
          </a:p>
          <a:p>
            <a:pPr marL="0" indent="0">
              <a:spcAft>
                <a:spcPts val="600"/>
              </a:spcAft>
              <a:buNone/>
            </a:pPr>
            <a:r>
              <a:rPr lang="de-DE" altLang="de-DE" sz="2000" b="1" dirty="0" err="1">
                <a:latin typeface="Verdana" pitchFamily="34" charset="0"/>
                <a:ea typeface="Verdana" pitchFamily="34" charset="0"/>
                <a:cs typeface="Verdana" pitchFamily="34" charset="0"/>
              </a:rPr>
              <a:t>Uberto</a:t>
            </a:r>
            <a:r>
              <a:rPr lang="de-DE" altLang="de-DE" sz="2000" b="1" dirty="0">
                <a:latin typeface="Verdana" pitchFamily="34" charset="0"/>
                <a:ea typeface="Verdana" pitchFamily="34" charset="0"/>
                <a:cs typeface="Verdana" pitchFamily="34" charset="0"/>
              </a:rPr>
              <a:t> III., Rimini, Bischof, -1065</a:t>
            </a:r>
          </a:p>
          <a:p>
            <a:pPr marL="0" indent="0">
              <a:spcAft>
                <a:spcPts val="600"/>
              </a:spcAft>
              <a:buNone/>
            </a:pPr>
            <a:r>
              <a:rPr lang="de-DE" altLang="de-DE" sz="2000" b="1" dirty="0" err="1">
                <a:latin typeface="Verdana" pitchFamily="34" charset="0"/>
                <a:ea typeface="Verdana" pitchFamily="34" charset="0"/>
                <a:cs typeface="Verdana" pitchFamily="34" charset="0"/>
              </a:rPr>
              <a:t>Guichard</a:t>
            </a:r>
            <a:r>
              <a:rPr lang="de-DE" altLang="de-DE" sz="2000" b="1" dirty="0">
                <a:latin typeface="Verdana" pitchFamily="34" charset="0"/>
                <a:ea typeface="Verdana" pitchFamily="34" charset="0"/>
                <a:cs typeface="Verdana" pitchFamily="34" charset="0"/>
              </a:rPr>
              <a:t>, Troyes, Bischof, 1250-1317</a:t>
            </a: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Geistliche Würdenträger (</a:t>
            </a:r>
            <a:r>
              <a:rPr lang="de-DE" dirty="0" smtClean="0">
                <a:ea typeface="Verdana" panose="020B0604030504040204" pitchFamily="34" charset="0"/>
                <a:cs typeface="Verdana" panose="020B0604030504040204" pitchFamily="34" charset="0"/>
              </a:rPr>
              <a:t>christliche)</a:t>
            </a:r>
            <a:endParaRPr lang="de-DE" dirty="0"/>
          </a:p>
        </p:txBody>
      </p:sp>
    </p:spTree>
    <p:extLst>
      <p:ext uri="{BB962C8B-B14F-4D97-AF65-F5344CB8AC3E}">
        <p14:creationId xmlns:p14="http://schemas.microsoft.com/office/powerpoint/2010/main" val="107712302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920" cy="5256584"/>
          </a:xfrm>
        </p:spPr>
        <p:txBody>
          <a:bodyPr>
            <a:noAutofit/>
          </a:bodyPr>
          <a:lstStyle/>
          <a:p>
            <a:pPr marL="0" indent="0">
              <a:spcBef>
                <a:spcPct val="0"/>
              </a:spcBef>
              <a:buNone/>
              <a:defRPr/>
            </a:pP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9.4.1.8</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hlinkClick r:id="rId4"/>
              </a:rPr>
              <a:t>ERL</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ct val="0"/>
              </a:spcBef>
              <a:buNone/>
              <a:defRP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spcBef>
                <a:spcPct val="0"/>
              </a:spcBef>
              <a:buFont typeface="Arial" charset="0"/>
              <a:buChar char="•"/>
              <a:defRPr/>
            </a:pPr>
            <a:r>
              <a:rPr lang="de-DE" altLang="de-DE" sz="2000" dirty="0" smtClean="0">
                <a:latin typeface="Verdana" panose="020B0604030504040204" pitchFamily="34" charset="0"/>
                <a:ea typeface="Verdana" panose="020B0604030504040204" pitchFamily="34" charset="0"/>
                <a:cs typeface="Verdana" panose="020B0604030504040204" pitchFamily="34" charset="0"/>
              </a:rPr>
              <a:t>Sonstige </a:t>
            </a:r>
            <a:r>
              <a:rPr lang="de-DE" altLang="de-DE" sz="2000" dirty="0">
                <a:latin typeface="Verdana" panose="020B0604030504040204" pitchFamily="34" charset="0"/>
                <a:ea typeface="Verdana" panose="020B0604030504040204" pitchFamily="34" charset="0"/>
                <a:cs typeface="Verdana" panose="020B0604030504040204" pitchFamily="34" charset="0"/>
              </a:rPr>
              <a:t>Personen mit religiöser Berufung erhalten den religiösen </a:t>
            </a:r>
            <a:r>
              <a:rPr lang="de-DE" altLang="de-DE" sz="2000" b="1" dirty="0">
                <a:latin typeface="Verdana" panose="020B0604030504040204" pitchFamily="34" charset="0"/>
                <a:ea typeface="Verdana" panose="020B0604030504040204" pitchFamily="34" charset="0"/>
                <a:cs typeface="Verdana" panose="020B0604030504040204" pitchFamily="34" charset="0"/>
              </a:rPr>
              <a:t>Titel </a:t>
            </a:r>
            <a:r>
              <a:rPr lang="de-DE" altLang="de-DE" sz="2000" dirty="0">
                <a:latin typeface="Verdana" panose="020B0604030504040204" pitchFamily="34" charset="0"/>
                <a:ea typeface="Verdana" panose="020B0604030504040204" pitchFamily="34" charset="0"/>
                <a:cs typeface="Verdana" panose="020B0604030504040204" pitchFamily="34" charset="0"/>
              </a:rPr>
              <a:t>als Teil des normierten Sucheinstiegs</a:t>
            </a:r>
            <a:r>
              <a:rPr lang="de-DE" altLang="de-DE" sz="2000" b="1" dirty="0">
                <a:latin typeface="Verdana" panose="020B0604030504040204" pitchFamily="34" charset="0"/>
                <a:ea typeface="Verdana" panose="020B0604030504040204" pitchFamily="34" charset="0"/>
                <a:cs typeface="Verdana" panose="020B0604030504040204" pitchFamily="34" charset="0"/>
              </a:rPr>
              <a:t> nur</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b="1" dirty="0">
                <a:latin typeface="Verdana" panose="020B0604030504040204" pitchFamily="34" charset="0"/>
                <a:ea typeface="Verdana" panose="020B0604030504040204" pitchFamily="34" charset="0"/>
                <a:cs typeface="Verdana" panose="020B0604030504040204" pitchFamily="34" charset="0"/>
              </a:rPr>
              <a:t>wenn</a:t>
            </a:r>
            <a:r>
              <a:rPr lang="de-DE" altLang="de-DE" sz="2000" dirty="0">
                <a:latin typeface="Verdana" panose="020B0604030504040204" pitchFamily="34" charset="0"/>
                <a:ea typeface="Verdana" panose="020B0604030504040204" pitchFamily="34" charset="0"/>
                <a:cs typeface="Verdana" panose="020B0604030504040204" pitchFamily="34" charset="0"/>
              </a:rPr>
              <a:t> sie ihn </a:t>
            </a:r>
            <a:r>
              <a:rPr lang="de-DE" altLang="de-DE" sz="2000" b="1" dirty="0">
                <a:latin typeface="Verdana" panose="020B0604030504040204" pitchFamily="34" charset="0"/>
                <a:ea typeface="Verdana" panose="020B0604030504040204" pitchFamily="34" charset="0"/>
                <a:cs typeface="Verdana" panose="020B0604030504040204" pitchFamily="34" charset="0"/>
              </a:rPr>
              <a:t>selbst gebrauchen </a:t>
            </a:r>
            <a:r>
              <a:rPr lang="de-DE" altLang="de-DE" sz="2000" dirty="0">
                <a:latin typeface="Verdana" panose="020B0604030504040204" pitchFamily="34" charset="0"/>
                <a:ea typeface="Verdana" panose="020B0604030504040204" pitchFamily="34" charset="0"/>
                <a:cs typeface="Verdana" panose="020B0604030504040204" pitchFamily="34" charset="0"/>
              </a:rPr>
              <a:t>oder wenn er in den Ressourcen bzw. Nachschlagewerken </a:t>
            </a:r>
            <a:r>
              <a:rPr lang="de-DE" altLang="de-DE" sz="2000" b="1" dirty="0">
                <a:latin typeface="Verdana" panose="020B0604030504040204" pitchFamily="34" charset="0"/>
                <a:ea typeface="Verdana" panose="020B0604030504040204" pitchFamily="34" charset="0"/>
                <a:cs typeface="Verdana" panose="020B0604030504040204" pitchFamily="34" charset="0"/>
              </a:rPr>
              <a:t>überwiegend mit ihrem persönlichen Namen verbunden</a:t>
            </a:r>
            <a:r>
              <a:rPr lang="de-DE" altLang="de-DE" sz="2000" dirty="0">
                <a:latin typeface="Verdana" panose="020B0604030504040204" pitchFamily="34" charset="0"/>
                <a:ea typeface="Verdana" panose="020B0604030504040204" pitchFamily="34" charset="0"/>
                <a:cs typeface="Verdana" panose="020B0604030504040204" pitchFamily="34" charset="0"/>
              </a:rPr>
              <a:t>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 typeface="Arial" charset="0"/>
              <a:buChar char="•"/>
              <a:defRPr/>
            </a:pPr>
            <a:r>
              <a:rPr lang="de-DE" altLang="de-DE" sz="2000" dirty="0">
                <a:latin typeface="Verdana" panose="020B0604030504040204" pitchFamily="34" charset="0"/>
                <a:ea typeface="Verdana" panose="020B0604030504040204" pitchFamily="34" charset="0"/>
                <a:cs typeface="Verdana" panose="020B0604030504040204" pitchFamily="34" charset="0"/>
              </a:rPr>
              <a:t>die selbst gebrauchte Namensform hat Vorrang vor der Namensform, die in den Nachschlagewerken verzeichnet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 typeface="Arial" charset="0"/>
              <a:buChar char="•"/>
              <a:defRPr/>
            </a:pPr>
            <a:r>
              <a:rPr lang="de-DE" altLang="de-DE" sz="2000" dirty="0">
                <a:latin typeface="Verdana" panose="020B0604030504040204" pitchFamily="34" charset="0"/>
                <a:ea typeface="Verdana" panose="020B0604030504040204" pitchFamily="34" charset="0"/>
                <a:cs typeface="Verdana" panose="020B0604030504040204" pitchFamily="34" charset="0"/>
              </a:rPr>
              <a:t>hat eine Person einen religiösen und einen weltlichen Namen, so wird der Name, der nicht der bevorzugte Name ist, als abweichender Name </a:t>
            </a:r>
            <a:r>
              <a:rPr lang="de-DE" altLang="de-DE" sz="2000" dirty="0" smtClean="0">
                <a:latin typeface="Verdana" panose="020B0604030504040204" pitchFamily="34" charset="0"/>
                <a:ea typeface="Verdana" panose="020B0604030504040204" pitchFamily="34" charset="0"/>
                <a:cs typeface="Verdana" panose="020B0604030504040204" pitchFamily="34" charset="0"/>
              </a:rPr>
              <a:t>erfasst</a:t>
            </a: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 typeface="Arial" charset="0"/>
              <a:buChar char="•"/>
              <a:defRPr/>
            </a:pPr>
            <a:r>
              <a:rPr lang="de-DE" altLang="de-DE" sz="2000" dirty="0">
                <a:latin typeface="Verdana" panose="020B0604030504040204" pitchFamily="34" charset="0"/>
                <a:ea typeface="Verdana" panose="020B0604030504040204" pitchFamily="34" charset="0"/>
                <a:cs typeface="Verdana" panose="020B0604030504040204" pitchFamily="34" charset="0"/>
              </a:rPr>
              <a:t>der normierte Sucheinstieg für </a:t>
            </a:r>
            <a:r>
              <a:rPr lang="de-DE" altLang="de-DE" sz="2000" b="1" dirty="0">
                <a:latin typeface="Verdana" panose="020B0604030504040204" pitchFamily="34" charset="0"/>
                <a:ea typeface="Verdana" panose="020B0604030504040204" pitchFamily="34" charset="0"/>
                <a:cs typeface="Verdana" panose="020B0604030504040204" pitchFamily="34" charset="0"/>
              </a:rPr>
              <a:t>Personen der Neuzeit</a:t>
            </a:r>
            <a:r>
              <a:rPr lang="de-DE" altLang="de-DE" sz="2000" dirty="0">
                <a:latin typeface="Verdana" panose="020B0604030504040204" pitchFamily="34" charset="0"/>
                <a:ea typeface="Verdana" panose="020B0604030504040204" pitchFamily="34" charset="0"/>
                <a:cs typeface="Verdana" panose="020B0604030504040204" pitchFamily="34" charset="0"/>
              </a:rPr>
              <a:t>, bei denen der Sucheinstieg die Form </a:t>
            </a:r>
            <a:r>
              <a:rPr lang="de-DE" altLang="de-DE" sz="2000" b="1" i="1" dirty="0">
                <a:latin typeface="Verdana" panose="020B0604030504040204" pitchFamily="34" charset="0"/>
                <a:ea typeface="Verdana" panose="020B0604030504040204" pitchFamily="34" charset="0"/>
                <a:cs typeface="Verdana" panose="020B0604030504040204" pitchFamily="34" charset="0"/>
              </a:rPr>
              <a:t>Nachname, Vorname </a:t>
            </a:r>
            <a:r>
              <a:rPr lang="de-DE" altLang="de-DE" sz="2000" dirty="0">
                <a:latin typeface="Verdana" panose="020B0604030504040204" pitchFamily="34" charset="0"/>
                <a:ea typeface="Verdana" panose="020B0604030504040204" pitchFamily="34" charset="0"/>
                <a:cs typeface="Verdana" panose="020B0604030504040204" pitchFamily="34" charset="0"/>
              </a:rPr>
              <a:t>hat, wird </a:t>
            </a:r>
            <a:r>
              <a:rPr lang="de-DE" altLang="de-DE" sz="2000" b="1" dirty="0">
                <a:latin typeface="Verdana" panose="020B0604030504040204" pitchFamily="34" charset="0"/>
                <a:ea typeface="Verdana" panose="020B0604030504040204" pitchFamily="34" charset="0"/>
                <a:cs typeface="Verdana" panose="020B0604030504040204" pitchFamily="34" charset="0"/>
              </a:rPr>
              <a:t>ohne Hinzufügung des Titels</a:t>
            </a:r>
            <a:r>
              <a:rPr lang="de-DE" altLang="de-DE" sz="2000" dirty="0">
                <a:latin typeface="Verdana" panose="020B0604030504040204" pitchFamily="34" charset="0"/>
                <a:ea typeface="Verdana" panose="020B0604030504040204" pitchFamily="34" charset="0"/>
                <a:cs typeface="Verdana" panose="020B0604030504040204" pitchFamily="34" charset="0"/>
              </a:rPr>
              <a:t> gebildet</a:t>
            </a: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52</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Sonstige Personen mit religiöser Berufung</a:t>
            </a:r>
            <a:endParaRPr lang="de-DE" dirty="0"/>
          </a:p>
        </p:txBody>
      </p:sp>
    </p:spTree>
    <p:extLst>
      <p:ext uri="{BB962C8B-B14F-4D97-AF65-F5344CB8AC3E}">
        <p14:creationId xmlns:p14="http://schemas.microsoft.com/office/powerpoint/2010/main" val="95011020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920" cy="5256584"/>
          </a:xfrm>
        </p:spPr>
        <p:txBody>
          <a:bodyPr>
            <a:noAutofit/>
          </a:bodyPr>
          <a:lstStyle/>
          <a:p>
            <a:pPr marL="0" indent="0">
              <a:spcBef>
                <a:spcPts val="0"/>
              </a:spcBef>
              <a:buNone/>
            </a:pP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9.4.1.8</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hlinkClick r:id="rId4"/>
              </a:rPr>
              <a:t>ERL</a:t>
            </a:r>
            <a:endParaRPr lang="de-DE" altLang="de-DE" sz="2000" i="1" dirty="0" smtClean="0">
              <a:latin typeface="Verdana" pitchFamily="34" charset="0"/>
              <a:ea typeface="Verdana" pitchFamily="34" charset="0"/>
              <a:cs typeface="Verdana" pitchFamily="34" charset="0"/>
            </a:endParaRPr>
          </a:p>
          <a:p>
            <a:pPr marL="0" indent="0">
              <a:spcBef>
                <a:spcPts val="0"/>
              </a:spcBef>
              <a:buNone/>
            </a:pPr>
            <a:r>
              <a:rPr lang="de-DE" altLang="de-DE" sz="2000" i="1" dirty="0" smtClean="0">
                <a:latin typeface="Verdana" pitchFamily="34" charset="0"/>
                <a:ea typeface="Verdana" pitchFamily="34" charset="0"/>
                <a:cs typeface="Verdana" pitchFamily="34" charset="0"/>
              </a:rPr>
              <a:t/>
            </a:r>
            <a:br>
              <a:rPr lang="de-DE" altLang="de-DE" sz="2000" i="1" dirty="0" smtClean="0">
                <a:latin typeface="Verdana" pitchFamily="34" charset="0"/>
                <a:ea typeface="Verdana" pitchFamily="34" charset="0"/>
                <a:cs typeface="Verdana" pitchFamily="34" charset="0"/>
              </a:rPr>
            </a:br>
            <a:r>
              <a:rPr lang="de-DE" altLang="de-DE" sz="2000" i="1" dirty="0" smtClean="0">
                <a:latin typeface="Verdana" pitchFamily="34" charset="0"/>
                <a:ea typeface="Verdana" pitchFamily="34" charset="0"/>
                <a:cs typeface="Verdana" pitchFamily="34" charset="0"/>
              </a:rPr>
              <a:t>Beispiele:</a:t>
            </a:r>
            <a:endParaRPr lang="de-DE" altLang="de-DE" sz="2000" i="1" dirty="0">
              <a:latin typeface="Verdana" pitchFamily="34" charset="0"/>
              <a:ea typeface="Verdana" pitchFamily="34" charset="0"/>
              <a:cs typeface="Verdana" pitchFamily="34" charset="0"/>
            </a:endParaRPr>
          </a:p>
          <a:p>
            <a:pPr marL="0" indent="0">
              <a:spcBef>
                <a:spcPts val="0"/>
              </a:spcBef>
              <a:buNone/>
            </a:pPr>
            <a:r>
              <a:rPr lang="de-DE" altLang="de-DE" sz="2000" b="1" dirty="0">
                <a:latin typeface="Verdana" pitchFamily="34" charset="0"/>
                <a:ea typeface="Verdana" pitchFamily="34" charset="0"/>
                <a:cs typeface="Verdana" pitchFamily="34" charset="0"/>
              </a:rPr>
              <a:t>Löw, Rabbi, 1525-1609</a:t>
            </a:r>
          </a:p>
          <a:p>
            <a:pPr marL="0" indent="0">
              <a:spcBef>
                <a:spcPts val="0"/>
              </a:spcBef>
              <a:buNone/>
            </a:pPr>
            <a:r>
              <a:rPr lang="de-DE" altLang="de-DE" sz="2000" b="1" dirty="0" err="1">
                <a:latin typeface="Verdana" pitchFamily="34" charset="0"/>
                <a:ea typeface="Verdana" pitchFamily="34" charset="0"/>
                <a:cs typeface="Verdana" pitchFamily="34" charset="0"/>
              </a:rPr>
              <a:t>Śrīharṣa</a:t>
            </a:r>
            <a:r>
              <a:rPr lang="de-DE" altLang="de-DE" sz="2000" b="1" dirty="0">
                <a:latin typeface="Verdana" pitchFamily="34" charset="0"/>
                <a:ea typeface="Verdana" pitchFamily="34" charset="0"/>
                <a:cs typeface="Verdana" pitchFamily="34" charset="0"/>
              </a:rPr>
              <a:t>, 12. Jh.</a:t>
            </a:r>
          </a:p>
          <a:p>
            <a:pPr marL="0" indent="0">
              <a:spcBef>
                <a:spcPts val="0"/>
              </a:spcBef>
              <a:buNone/>
            </a:pPr>
            <a:r>
              <a:rPr lang="de-DE" altLang="de-DE" sz="2000" b="1" dirty="0" err="1">
                <a:latin typeface="Verdana" pitchFamily="34" charset="0"/>
                <a:ea typeface="Verdana" pitchFamily="34" charset="0"/>
                <a:cs typeface="Verdana" pitchFamily="34" charset="0"/>
              </a:rPr>
              <a:t>Ramana</a:t>
            </a:r>
            <a:r>
              <a:rPr lang="de-DE" altLang="de-DE" sz="2000" b="1" dirty="0">
                <a:latin typeface="Verdana" pitchFamily="34" charset="0"/>
                <a:ea typeface="Verdana" pitchFamily="34" charset="0"/>
                <a:cs typeface="Verdana" pitchFamily="34" charset="0"/>
              </a:rPr>
              <a:t>, </a:t>
            </a:r>
            <a:r>
              <a:rPr lang="de-DE" altLang="de-DE" sz="2000" b="1" dirty="0" err="1">
                <a:latin typeface="Verdana" pitchFamily="34" charset="0"/>
                <a:ea typeface="Verdana" pitchFamily="34" charset="0"/>
                <a:cs typeface="Verdana" pitchFamily="34" charset="0"/>
              </a:rPr>
              <a:t>Maharshi</a:t>
            </a:r>
            <a:r>
              <a:rPr lang="de-DE" altLang="de-DE" sz="2000" b="1" dirty="0">
                <a:latin typeface="Verdana" pitchFamily="34" charset="0"/>
                <a:ea typeface="Verdana" pitchFamily="34" charset="0"/>
                <a:cs typeface="Verdana" pitchFamily="34" charset="0"/>
              </a:rPr>
              <a:t>, 1879-1950</a:t>
            </a:r>
          </a:p>
          <a:p>
            <a:pPr marL="0" indent="0">
              <a:spcBef>
                <a:spcPts val="0"/>
              </a:spcBef>
              <a:buNone/>
            </a:pPr>
            <a:r>
              <a:rPr lang="en-US" altLang="de-DE" sz="2000" b="1" dirty="0" err="1">
                <a:latin typeface="Verdana" pitchFamily="34" charset="0"/>
                <a:ea typeface="Verdana" pitchFamily="34" charset="0"/>
                <a:cs typeface="Verdana" pitchFamily="34" charset="0"/>
              </a:rPr>
              <a:t>Bhuridatta</a:t>
            </a:r>
            <a:r>
              <a:rPr lang="en-US" altLang="de-DE" sz="2000" b="1" dirty="0">
                <a:latin typeface="Verdana" pitchFamily="34" charset="0"/>
                <a:ea typeface="Verdana" pitchFamily="34" charset="0"/>
                <a:cs typeface="Verdana" pitchFamily="34" charset="0"/>
              </a:rPr>
              <a:t>, </a:t>
            </a:r>
            <a:r>
              <a:rPr lang="en-US" altLang="de-DE" sz="2000" b="1" dirty="0" err="1">
                <a:latin typeface="Verdana" pitchFamily="34" charset="0"/>
                <a:ea typeface="Verdana" pitchFamily="34" charset="0"/>
                <a:cs typeface="Verdana" pitchFamily="34" charset="0"/>
              </a:rPr>
              <a:t>Phikku</a:t>
            </a:r>
            <a:r>
              <a:rPr lang="en-US" altLang="de-DE" sz="2000" b="1" dirty="0">
                <a:latin typeface="Verdana" pitchFamily="34" charset="0"/>
                <a:ea typeface="Verdana" pitchFamily="34" charset="0"/>
                <a:cs typeface="Verdana" pitchFamily="34" charset="0"/>
              </a:rPr>
              <a:t>, 1870-1949</a:t>
            </a:r>
          </a:p>
          <a:p>
            <a:pPr marL="0" indent="0">
              <a:spcBef>
                <a:spcPts val="0"/>
              </a:spcBef>
              <a:buNone/>
            </a:pPr>
            <a:r>
              <a:rPr lang="en-US" altLang="de-DE" sz="2000" b="1" dirty="0" err="1">
                <a:latin typeface="Verdana" pitchFamily="34" charset="0"/>
                <a:ea typeface="Verdana" pitchFamily="34" charset="0"/>
                <a:cs typeface="Verdana" pitchFamily="34" charset="0"/>
              </a:rPr>
              <a:t>Phra</a:t>
            </a:r>
            <a:r>
              <a:rPr lang="en-US" altLang="de-DE" sz="2000" b="1" dirty="0">
                <a:latin typeface="Verdana" pitchFamily="34" charset="0"/>
                <a:ea typeface="Verdana" pitchFamily="34" charset="0"/>
                <a:cs typeface="Verdana" pitchFamily="34" charset="0"/>
              </a:rPr>
              <a:t> </a:t>
            </a:r>
            <a:r>
              <a:rPr lang="en-US" altLang="de-DE" sz="2000" b="1" dirty="0" err="1">
                <a:latin typeface="Verdana" pitchFamily="34" charset="0"/>
                <a:ea typeface="Verdana" pitchFamily="34" charset="0"/>
                <a:cs typeface="Verdana" pitchFamily="34" charset="0"/>
              </a:rPr>
              <a:t>Thēpwisutthimēthi</a:t>
            </a:r>
            <a:r>
              <a:rPr lang="en-US" altLang="de-DE" sz="2000" b="1" dirty="0">
                <a:latin typeface="Verdana" pitchFamily="34" charset="0"/>
                <a:ea typeface="Verdana" pitchFamily="34" charset="0"/>
                <a:cs typeface="Verdana" pitchFamily="34" charset="0"/>
              </a:rPr>
              <a:t> (</a:t>
            </a:r>
            <a:r>
              <a:rPr lang="en-US" altLang="de-DE" sz="2000" b="1" dirty="0" err="1">
                <a:latin typeface="Verdana" pitchFamily="34" charset="0"/>
                <a:ea typeface="Verdana" pitchFamily="34" charset="0"/>
                <a:cs typeface="Verdana" pitchFamily="34" charset="0"/>
              </a:rPr>
              <a:t>Ngūám</a:t>
            </a:r>
            <a:r>
              <a:rPr lang="en-US" altLang="de-DE" sz="2000" b="1" dirty="0">
                <a:latin typeface="Verdana" pitchFamily="34" charset="0"/>
                <a:ea typeface="Verdana" pitchFamily="34" charset="0"/>
                <a:cs typeface="Verdana" pitchFamily="34" charset="0"/>
              </a:rPr>
              <a:t>), 1906-1993 </a:t>
            </a:r>
            <a:br>
              <a:rPr lang="en-US" altLang="de-DE" sz="2000" b="1" dirty="0">
                <a:latin typeface="Verdana" pitchFamily="34" charset="0"/>
                <a:ea typeface="Verdana" pitchFamily="34" charset="0"/>
                <a:cs typeface="Verdana" pitchFamily="34" charset="0"/>
              </a:rPr>
            </a:br>
            <a:r>
              <a:rPr lang="en-US" altLang="de-DE" sz="2000" dirty="0">
                <a:latin typeface="Verdana" pitchFamily="34" charset="0"/>
                <a:ea typeface="Verdana" pitchFamily="34" charset="0"/>
                <a:cs typeface="Verdana" pitchFamily="34" charset="0"/>
              </a:rPr>
              <a:t>[</a:t>
            </a:r>
            <a:r>
              <a:rPr lang="en-US" altLang="de-DE" sz="2000" i="1" dirty="0">
                <a:latin typeface="Verdana" pitchFamily="34" charset="0"/>
                <a:ea typeface="Verdana" pitchFamily="34" charset="0"/>
                <a:cs typeface="Verdana" pitchFamily="34" charset="0"/>
              </a:rPr>
              <a:t>RDA-</a:t>
            </a:r>
            <a:r>
              <a:rPr lang="en-US" altLang="de-DE" sz="2000" i="1" dirty="0" err="1">
                <a:latin typeface="Verdana" pitchFamily="34" charset="0"/>
                <a:ea typeface="Verdana" pitchFamily="34" charset="0"/>
                <a:cs typeface="Verdana" pitchFamily="34" charset="0"/>
              </a:rPr>
              <a:t>Anzeigeform</a:t>
            </a:r>
            <a:r>
              <a:rPr lang="en-US" altLang="de-DE" sz="2000" dirty="0" smtClean="0">
                <a:latin typeface="Verdana" pitchFamily="34" charset="0"/>
                <a:ea typeface="Verdana" pitchFamily="34" charset="0"/>
                <a:cs typeface="Verdana" pitchFamily="34" charset="0"/>
              </a:rPr>
              <a:t>] [</a:t>
            </a:r>
            <a:r>
              <a:rPr lang="en-US" altLang="de-DE" sz="2000" i="1" dirty="0">
                <a:latin typeface="Verdana" pitchFamily="34" charset="0"/>
                <a:ea typeface="Verdana" pitchFamily="34" charset="0"/>
                <a:cs typeface="Verdana" pitchFamily="34" charset="0"/>
              </a:rPr>
              <a:t>GND-</a:t>
            </a:r>
            <a:r>
              <a:rPr lang="en-US" altLang="de-DE" sz="2000" i="1" dirty="0" err="1">
                <a:latin typeface="Verdana" pitchFamily="34" charset="0"/>
                <a:ea typeface="Verdana" pitchFamily="34" charset="0"/>
                <a:cs typeface="Verdana" pitchFamily="34" charset="0"/>
              </a:rPr>
              <a:t>Anzeigeform</a:t>
            </a:r>
            <a:r>
              <a:rPr lang="en-US" altLang="de-DE" sz="2000" i="1" dirty="0">
                <a:latin typeface="Verdana" pitchFamily="34" charset="0"/>
                <a:ea typeface="Verdana" pitchFamily="34" charset="0"/>
                <a:cs typeface="Verdana" pitchFamily="34" charset="0"/>
              </a:rPr>
              <a:t>: </a:t>
            </a:r>
            <a:r>
              <a:rPr lang="en-US" altLang="de-DE" sz="2000" dirty="0" err="1">
                <a:latin typeface="Verdana" pitchFamily="34" charset="0"/>
                <a:ea typeface="Verdana" pitchFamily="34" charset="0"/>
                <a:cs typeface="Verdana" pitchFamily="34" charset="0"/>
              </a:rPr>
              <a:t>Phra</a:t>
            </a:r>
            <a:r>
              <a:rPr lang="en-US" altLang="de-DE" sz="2000" dirty="0">
                <a:latin typeface="Verdana" pitchFamily="34" charset="0"/>
                <a:ea typeface="Verdana" pitchFamily="34" charset="0"/>
                <a:cs typeface="Verdana" pitchFamily="34" charset="0"/>
              </a:rPr>
              <a:t> </a:t>
            </a:r>
            <a:r>
              <a:rPr lang="en-US" altLang="de-DE" sz="2000" dirty="0" err="1">
                <a:latin typeface="Verdana" pitchFamily="34" charset="0"/>
                <a:ea typeface="Verdana" pitchFamily="34" charset="0"/>
                <a:cs typeface="Verdana" pitchFamily="34" charset="0"/>
              </a:rPr>
              <a:t>Thēpwisutthimēthi</a:t>
            </a:r>
            <a:r>
              <a:rPr lang="en-US" altLang="de-DE" sz="2000" dirty="0">
                <a:latin typeface="Verdana" pitchFamily="34" charset="0"/>
                <a:ea typeface="Verdana" pitchFamily="34" charset="0"/>
                <a:cs typeface="Verdana" pitchFamily="34" charset="0"/>
              </a:rPr>
              <a:t>, </a:t>
            </a:r>
            <a:r>
              <a:rPr lang="en-US" altLang="de-DE" sz="2000" dirty="0" err="1">
                <a:latin typeface="Verdana" pitchFamily="34" charset="0"/>
                <a:ea typeface="Verdana" pitchFamily="34" charset="0"/>
                <a:cs typeface="Verdana" pitchFamily="34" charset="0"/>
              </a:rPr>
              <a:t>Ngūám</a:t>
            </a:r>
            <a:r>
              <a:rPr lang="en-US" altLang="de-DE" sz="2000" dirty="0">
                <a:latin typeface="Verdana" pitchFamily="34" charset="0"/>
                <a:ea typeface="Verdana" pitchFamily="34" charset="0"/>
                <a:cs typeface="Verdana" pitchFamily="34" charset="0"/>
              </a:rPr>
              <a:t>, 1906-1993</a:t>
            </a:r>
            <a:r>
              <a:rPr lang="en-US" altLang="de-DE" sz="2000" dirty="0" smtClean="0">
                <a:latin typeface="Verdana" pitchFamily="34" charset="0"/>
                <a:ea typeface="Verdana" pitchFamily="34" charset="0"/>
                <a:cs typeface="Verdana" pitchFamily="34" charset="0"/>
              </a:rPr>
              <a:t>]</a:t>
            </a:r>
          </a:p>
          <a:p>
            <a:pPr marL="0" indent="0">
              <a:spcBef>
                <a:spcPts val="0"/>
              </a:spcBef>
              <a:buNone/>
            </a:pPr>
            <a:endParaRPr lang="en-US" altLang="de-DE" sz="1000" dirty="0">
              <a:latin typeface="Verdana" pitchFamily="34" charset="0"/>
              <a:ea typeface="Verdana" pitchFamily="34" charset="0"/>
              <a:cs typeface="Verdana" pitchFamily="34" charset="0"/>
            </a:endParaRPr>
          </a:p>
          <a:p>
            <a:pPr marL="0" indent="0">
              <a:spcBef>
                <a:spcPts val="0"/>
              </a:spcBef>
              <a:buNone/>
            </a:pPr>
            <a:endParaRPr lang="de-DE" altLang="de-DE" sz="2000" b="1" dirty="0" smtClean="0">
              <a:solidFill>
                <a:srgbClr val="C00000"/>
              </a:solidFill>
              <a:latin typeface="Verdana" pitchFamily="34" charset="0"/>
              <a:ea typeface="Verdana" pitchFamily="34" charset="0"/>
              <a:cs typeface="Verdana" pitchFamily="34" charset="0"/>
            </a:endParaRPr>
          </a:p>
          <a:p>
            <a:pPr marL="0" indent="0">
              <a:spcBef>
                <a:spcPts val="0"/>
              </a:spcBef>
              <a:buNone/>
            </a:pPr>
            <a:r>
              <a:rPr lang="de-DE" altLang="de-DE" sz="2000" b="1" dirty="0" smtClean="0">
                <a:solidFill>
                  <a:srgbClr val="C00000"/>
                </a:solidFill>
                <a:latin typeface="Verdana" pitchFamily="34" charset="0"/>
                <a:ea typeface="Verdana" pitchFamily="34" charset="0"/>
                <a:cs typeface="Verdana" pitchFamily="34" charset="0"/>
              </a:rPr>
              <a:t>Aber</a:t>
            </a:r>
            <a:endParaRPr lang="de-DE" altLang="de-DE" sz="2000" b="1" dirty="0">
              <a:solidFill>
                <a:srgbClr val="C00000"/>
              </a:solidFill>
              <a:latin typeface="Verdana" pitchFamily="34" charset="0"/>
              <a:ea typeface="Verdana" pitchFamily="34" charset="0"/>
              <a:cs typeface="Verdana" pitchFamily="34" charset="0"/>
            </a:endParaRPr>
          </a:p>
          <a:p>
            <a:pPr marL="0" indent="0">
              <a:spcBef>
                <a:spcPts val="0"/>
              </a:spcBef>
              <a:buNone/>
            </a:pPr>
            <a:r>
              <a:rPr lang="de-DE" altLang="de-DE" sz="2000" b="1" dirty="0">
                <a:latin typeface="Verdana" pitchFamily="34" charset="0"/>
                <a:ea typeface="Verdana" pitchFamily="34" charset="0"/>
                <a:cs typeface="Verdana" pitchFamily="34" charset="0"/>
              </a:rPr>
              <a:t>Idriz, Benjamin, </a:t>
            </a:r>
            <a:r>
              <a:rPr lang="de-DE" altLang="de-DE" sz="2000" b="1" dirty="0" smtClean="0">
                <a:latin typeface="Verdana" pitchFamily="34" charset="0"/>
                <a:ea typeface="Verdana" pitchFamily="34" charset="0"/>
                <a:cs typeface="Verdana" pitchFamily="34" charset="0"/>
              </a:rPr>
              <a:t>1972- </a:t>
            </a:r>
            <a:r>
              <a:rPr lang="de-DE" altLang="de-DE" sz="2000" dirty="0" smtClean="0">
                <a:latin typeface="Verdana" pitchFamily="34" charset="0"/>
                <a:ea typeface="Verdana" pitchFamily="34" charset="0"/>
                <a:cs typeface="Verdana" pitchFamily="34" charset="0"/>
              </a:rPr>
              <a:t>[</a:t>
            </a:r>
            <a:r>
              <a:rPr lang="de-DE" altLang="de-DE" sz="2000" i="1" dirty="0">
                <a:latin typeface="Verdana" pitchFamily="34" charset="0"/>
                <a:ea typeface="Verdana" pitchFamily="34" charset="0"/>
                <a:cs typeface="Verdana" pitchFamily="34" charset="0"/>
              </a:rPr>
              <a:t>nicht: </a:t>
            </a:r>
            <a:r>
              <a:rPr lang="de-DE" altLang="de-DE" sz="2000" dirty="0">
                <a:latin typeface="Verdana" pitchFamily="34" charset="0"/>
                <a:ea typeface="Verdana" pitchFamily="34" charset="0"/>
                <a:cs typeface="Verdana" pitchFamily="34" charset="0"/>
              </a:rPr>
              <a:t>Idriz, Benjamin, Imam, 1972-]</a:t>
            </a:r>
          </a:p>
          <a:p>
            <a:pPr marL="0" indent="0">
              <a:spcBef>
                <a:spcPts val="0"/>
              </a:spcBef>
              <a:buNone/>
            </a:pPr>
            <a:r>
              <a:rPr lang="de-DE" altLang="de-DE" sz="2000" b="1" dirty="0">
                <a:latin typeface="Verdana" pitchFamily="34" charset="0"/>
                <a:ea typeface="Verdana" pitchFamily="34" charset="0"/>
                <a:cs typeface="Verdana" pitchFamily="34" charset="0"/>
              </a:rPr>
              <a:t>Neuberger, Julia, </a:t>
            </a:r>
            <a:r>
              <a:rPr lang="de-DE" altLang="de-DE" sz="2000" b="1" dirty="0" smtClean="0">
                <a:latin typeface="Verdana" pitchFamily="34" charset="0"/>
                <a:ea typeface="Verdana" pitchFamily="34" charset="0"/>
                <a:cs typeface="Verdana" pitchFamily="34" charset="0"/>
              </a:rPr>
              <a:t>1950-</a:t>
            </a:r>
            <a:r>
              <a:rPr lang="de-DE" altLang="de-DE" sz="2000" dirty="0" smtClean="0">
                <a:latin typeface="Verdana" pitchFamily="34" charset="0"/>
                <a:ea typeface="Verdana" pitchFamily="34" charset="0"/>
                <a:cs typeface="Verdana" pitchFamily="34" charset="0"/>
              </a:rPr>
              <a:t>[</a:t>
            </a:r>
            <a:r>
              <a:rPr lang="de-DE" altLang="de-DE" sz="2000" i="1" dirty="0">
                <a:latin typeface="Verdana" pitchFamily="34" charset="0"/>
                <a:ea typeface="Verdana" pitchFamily="34" charset="0"/>
                <a:cs typeface="Verdana" pitchFamily="34" charset="0"/>
              </a:rPr>
              <a:t>nicht: </a:t>
            </a:r>
            <a:r>
              <a:rPr lang="de-DE" altLang="de-DE" sz="2000" dirty="0" smtClean="0">
                <a:latin typeface="Verdana" pitchFamily="34" charset="0"/>
                <a:ea typeface="Verdana" pitchFamily="34" charset="0"/>
                <a:cs typeface="Verdana" pitchFamily="34" charset="0"/>
              </a:rPr>
              <a:t>Neuberger, Julia</a:t>
            </a:r>
            <a:r>
              <a:rPr lang="de-DE" altLang="de-DE" sz="2000" dirty="0">
                <a:latin typeface="Verdana" pitchFamily="34" charset="0"/>
                <a:ea typeface="Verdana" pitchFamily="34" charset="0"/>
                <a:cs typeface="Verdana" pitchFamily="34" charset="0"/>
              </a:rPr>
              <a:t>, Rabbinerin, </a:t>
            </a:r>
            <a:r>
              <a:rPr lang="de-DE" altLang="de-DE" sz="2000" dirty="0" smtClean="0">
                <a:latin typeface="Verdana" pitchFamily="34" charset="0"/>
                <a:ea typeface="Verdana" pitchFamily="34" charset="0"/>
                <a:cs typeface="Verdana" pitchFamily="34" charset="0"/>
              </a:rPr>
              <a:t>1950-]</a:t>
            </a:r>
            <a:endParaRPr lang="de-DE" altLang="de-DE" sz="2000" dirty="0">
              <a:latin typeface="Verdana" pitchFamily="34" charset="0"/>
              <a:ea typeface="Verdana" pitchFamily="34" charset="0"/>
              <a:cs typeface="Verdana" pitchFamily="34" charset="0"/>
            </a:endParaRPr>
          </a:p>
          <a:p>
            <a:pPr marL="0" indent="0">
              <a:buNone/>
            </a:pPr>
            <a:endParaRPr lang="de-DE" altLang="de-DE" sz="20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Sonstige Personen mit religiöser Berufung</a:t>
            </a:r>
            <a:endParaRPr lang="de-DE" dirty="0"/>
          </a:p>
        </p:txBody>
      </p:sp>
    </p:spTree>
    <p:extLst>
      <p:ext uri="{BB962C8B-B14F-4D97-AF65-F5344CB8AC3E}">
        <p14:creationId xmlns:p14="http://schemas.microsoft.com/office/powerpoint/2010/main" val="11418681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indent="0">
              <a:spcBef>
                <a:spcPct val="0"/>
              </a:spcBef>
              <a:buNone/>
              <a:defRPr/>
            </a:pP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9.6.1.4</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hlinkClick r:id="rId4"/>
              </a:rPr>
              <a:t>ERL</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spcBef>
                <a:spcPct val="0"/>
              </a:spcBef>
              <a:buNone/>
              <a:defRPr/>
            </a:pPr>
            <a:endParaRPr lang="de-DE" sz="2000" dirty="0">
              <a:latin typeface="Verdana" panose="020B0604030504040204" pitchFamily="34" charset="0"/>
              <a:ea typeface="Verdana" panose="020B0604030504040204" pitchFamily="34" charset="0"/>
              <a:cs typeface="Verdana" panose="020B0604030504040204" pitchFamily="34" charset="0"/>
            </a:endParaRP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Für christliche </a:t>
            </a:r>
            <a:r>
              <a:rPr lang="de-DE" altLang="de-DE" sz="1800" b="1" dirty="0">
                <a:latin typeface="Verdana" panose="020B0604030504040204" pitchFamily="34" charset="0"/>
                <a:ea typeface="Verdana" panose="020B0604030504040204" pitchFamily="34" charset="0"/>
                <a:cs typeface="Verdana" panose="020B0604030504040204" pitchFamily="34" charset="0"/>
              </a:rPr>
              <a:t>Heilige</a:t>
            </a:r>
            <a:r>
              <a:rPr lang="de-DE" altLang="de-DE" sz="1800" dirty="0">
                <a:latin typeface="Verdana" panose="020B0604030504040204" pitchFamily="34" charset="0"/>
                <a:ea typeface="Verdana" panose="020B0604030504040204" pitchFamily="34" charset="0"/>
                <a:cs typeface="Verdana" panose="020B0604030504040204" pitchFamily="34" charset="0"/>
              </a:rPr>
              <a:t> wird obligatorisch als Kennzeichnung </a:t>
            </a:r>
            <a:r>
              <a:rPr lang="de-DE" altLang="de-DE" sz="1800" i="1" dirty="0">
                <a:latin typeface="Verdana" panose="020B0604030504040204" pitchFamily="34" charset="0"/>
                <a:ea typeface="Verdana" panose="020B0604030504040204" pitchFamily="34" charset="0"/>
                <a:cs typeface="Verdana" panose="020B0604030504040204" pitchFamily="34" charset="0"/>
              </a:rPr>
              <a:t>Heiliger</a:t>
            </a:r>
            <a:r>
              <a:rPr lang="de-DE" altLang="de-DE" sz="1800" dirty="0">
                <a:latin typeface="Verdana" panose="020B0604030504040204" pitchFamily="34" charset="0"/>
                <a:ea typeface="Verdana" panose="020B0604030504040204" pitchFamily="34" charset="0"/>
                <a:cs typeface="Verdana" panose="020B0604030504040204" pitchFamily="34" charset="0"/>
              </a:rPr>
              <a:t> bzw. </a:t>
            </a:r>
            <a:r>
              <a:rPr lang="de-DE" altLang="de-DE" sz="1800" i="1" dirty="0">
                <a:latin typeface="Verdana" panose="020B0604030504040204" pitchFamily="34" charset="0"/>
                <a:ea typeface="Verdana" panose="020B0604030504040204" pitchFamily="34" charset="0"/>
                <a:cs typeface="Verdana" panose="020B0604030504040204" pitchFamily="34" charset="0"/>
              </a:rPr>
              <a:t>Heilige</a:t>
            </a:r>
            <a:r>
              <a:rPr lang="de-DE" altLang="de-DE" sz="1800" baseline="30000" dirty="0">
                <a:latin typeface="Verdana" panose="020B0604030504040204" pitchFamily="34" charset="0"/>
                <a:ea typeface="Verdana" panose="020B0604030504040204" pitchFamily="34" charset="0"/>
                <a:cs typeface="Verdana" panose="020B0604030504040204" pitchFamily="34" charset="0"/>
              </a:rPr>
              <a:t> </a:t>
            </a:r>
            <a:r>
              <a:rPr lang="de-DE" altLang="de-DE" sz="1800" dirty="0">
                <a:latin typeface="Verdana" panose="020B0604030504040204" pitchFamily="34" charset="0"/>
                <a:ea typeface="Verdana" panose="020B0604030504040204" pitchFamily="34" charset="0"/>
                <a:cs typeface="Verdana" panose="020B0604030504040204" pitchFamily="34" charset="0"/>
              </a:rPr>
              <a:t>erfasst;</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der bevorzugte Name für Heilige wird analog zu sonstigen Personen ihrer Zeit gebildet;</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die deutschsprachigen </a:t>
            </a:r>
            <a:r>
              <a:rPr lang="de-DE" altLang="de-DE" sz="1800" b="1" dirty="0">
                <a:latin typeface="Verdana" panose="020B0604030504040204" pitchFamily="34" charset="0"/>
                <a:ea typeface="Verdana" panose="020B0604030504040204" pitchFamily="34" charset="0"/>
                <a:cs typeface="Verdana" panose="020B0604030504040204" pitchFamily="34" charset="0"/>
              </a:rPr>
              <a:t>Gattungsbezeichnungen </a:t>
            </a:r>
            <a:r>
              <a:rPr lang="de-DE" altLang="de-DE" sz="1800" b="1" i="1" dirty="0">
                <a:latin typeface="Verdana" panose="020B0604030504040204" pitchFamily="34" charset="0"/>
                <a:ea typeface="Verdana" panose="020B0604030504040204" pitchFamily="34" charset="0"/>
                <a:cs typeface="Verdana" panose="020B0604030504040204" pitchFamily="34" charset="0"/>
              </a:rPr>
              <a:t>Heiliger</a:t>
            </a:r>
            <a:r>
              <a:rPr lang="de-DE" altLang="de-DE" sz="1800" b="1" dirty="0">
                <a:latin typeface="Verdana" panose="020B0604030504040204" pitchFamily="34" charset="0"/>
                <a:ea typeface="Verdana" panose="020B0604030504040204" pitchFamily="34" charset="0"/>
                <a:cs typeface="Verdana" panose="020B0604030504040204" pitchFamily="34" charset="0"/>
              </a:rPr>
              <a:t>, </a:t>
            </a:r>
            <a:r>
              <a:rPr lang="de-DE" altLang="de-DE" sz="1800" b="1" i="1" dirty="0">
                <a:latin typeface="Verdana" panose="020B0604030504040204" pitchFamily="34" charset="0"/>
                <a:ea typeface="Verdana" panose="020B0604030504040204" pitchFamily="34" charset="0"/>
                <a:cs typeface="Verdana" panose="020B0604030504040204" pitchFamily="34" charset="0"/>
              </a:rPr>
              <a:t>Heilige</a:t>
            </a:r>
            <a:r>
              <a:rPr lang="de-DE" altLang="de-DE" sz="1800" b="1" dirty="0">
                <a:latin typeface="Verdana" panose="020B0604030504040204" pitchFamily="34" charset="0"/>
                <a:ea typeface="Verdana" panose="020B0604030504040204" pitchFamily="34" charset="0"/>
                <a:cs typeface="Verdana" panose="020B0604030504040204" pitchFamily="34" charset="0"/>
              </a:rPr>
              <a:t> </a:t>
            </a:r>
            <a:r>
              <a:rPr lang="de-DE" altLang="de-DE" sz="1800" dirty="0">
                <a:latin typeface="Verdana" panose="020B0604030504040204" pitchFamily="34" charset="0"/>
                <a:ea typeface="Verdana" panose="020B0604030504040204" pitchFamily="34" charset="0"/>
                <a:cs typeface="Verdana" panose="020B0604030504040204" pitchFamily="34" charset="0"/>
              </a:rPr>
              <a:t>sind kein Namensbestandteil;</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sie werden aber – </a:t>
            </a:r>
            <a:r>
              <a:rPr lang="de-DE" altLang="de-DE" sz="1800" b="1" dirty="0">
                <a:latin typeface="Verdana" panose="020B0604030504040204" pitchFamily="34" charset="0"/>
                <a:ea typeface="Verdana" panose="020B0604030504040204" pitchFamily="34" charset="0"/>
                <a:cs typeface="Verdana" panose="020B0604030504040204" pitchFamily="34" charset="0"/>
              </a:rPr>
              <a:t>außer bei Päpsten, Kaisern und Königen </a:t>
            </a:r>
            <a:r>
              <a:rPr lang="de-DE" altLang="de-DE" sz="1800" dirty="0">
                <a:latin typeface="Verdana" panose="020B0604030504040204" pitchFamily="34" charset="0"/>
                <a:ea typeface="Verdana" panose="020B0604030504040204" pitchFamily="34" charset="0"/>
                <a:cs typeface="Verdana" panose="020B0604030504040204" pitchFamily="34" charset="0"/>
              </a:rPr>
              <a:t>– im normierten Sucheinstieg und in den zusätzlichen Sucheinstiegen </a:t>
            </a:r>
            <a:r>
              <a:rPr lang="de-DE" altLang="de-DE" sz="1800" b="1" dirty="0">
                <a:latin typeface="Verdana" panose="020B0604030504040204" pitchFamily="34" charset="0"/>
                <a:ea typeface="Verdana" panose="020B0604030504040204" pitchFamily="34" charset="0"/>
                <a:cs typeface="Verdana" panose="020B0604030504040204" pitchFamily="34" charset="0"/>
              </a:rPr>
              <a:t>stets dem Namen hinzugefügt</a:t>
            </a:r>
            <a:r>
              <a:rPr lang="de-DE" altLang="de-DE" sz="1800" dirty="0">
                <a:latin typeface="Verdana" panose="020B0604030504040204" pitchFamily="34" charset="0"/>
                <a:ea typeface="Verdana" panose="020B0604030504040204" pitchFamily="34" charset="0"/>
                <a:cs typeface="Verdana" panose="020B0604030504040204" pitchFamily="34" charset="0"/>
              </a:rPr>
              <a:t>, durch Komma und Spatium getrennt;</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die Gattungsbezeichnung wird in einem eigenen Unterfeld erfasst, auch bei abweichenden Namensformen;</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hat ein Heiliger noch andere Titel, steht </a:t>
            </a:r>
            <a:r>
              <a:rPr lang="de-DE" altLang="de-DE" sz="1800" i="1" dirty="0">
                <a:latin typeface="Verdana" panose="020B0604030504040204" pitchFamily="34" charset="0"/>
                <a:ea typeface="Verdana" panose="020B0604030504040204" pitchFamily="34" charset="0"/>
                <a:cs typeface="Verdana" panose="020B0604030504040204" pitchFamily="34" charset="0"/>
              </a:rPr>
              <a:t>Heiliger </a:t>
            </a:r>
            <a:r>
              <a:rPr lang="de-DE" altLang="de-DE" sz="1800" dirty="0">
                <a:latin typeface="Verdana" panose="020B0604030504040204" pitchFamily="34" charset="0"/>
                <a:ea typeface="Verdana" panose="020B0604030504040204" pitchFamily="34" charset="0"/>
                <a:cs typeface="Verdana" panose="020B0604030504040204" pitchFamily="34" charset="0"/>
              </a:rPr>
              <a:t>am Ende aller Namenszusätze;</a:t>
            </a:r>
          </a:p>
          <a:p>
            <a:pPr>
              <a:spcBef>
                <a:spcPct val="0"/>
              </a:spcBef>
              <a:buFont typeface="Arial" charset="0"/>
              <a:buChar char="•"/>
              <a:defRPr/>
            </a:pPr>
            <a:r>
              <a:rPr lang="de-DE" altLang="de-DE" sz="1800" dirty="0">
                <a:latin typeface="Verdana" panose="020B0604030504040204" pitchFamily="34" charset="0"/>
                <a:ea typeface="Verdana" panose="020B0604030504040204" pitchFamily="34" charset="0"/>
                <a:cs typeface="Verdana" panose="020B0604030504040204" pitchFamily="34" charset="0"/>
              </a:rPr>
              <a:t>die Gattungsbezeichnung wird außerdem als getrenntes Element (Beziehung) erfasst und mit </a:t>
            </a:r>
            <a:r>
              <a:rPr lang="de-DE" altLang="de-DE" sz="1800" i="1" dirty="0" err="1">
                <a:latin typeface="Verdana" panose="020B0604030504040204" pitchFamily="34" charset="0"/>
                <a:ea typeface="Verdana" panose="020B0604030504040204" pitchFamily="34" charset="0"/>
                <a:cs typeface="Verdana" panose="020B0604030504040204" pitchFamily="34" charset="0"/>
              </a:rPr>
              <a:t>obin</a:t>
            </a:r>
            <a:r>
              <a:rPr lang="de-DE" altLang="de-DE" sz="1800" dirty="0">
                <a:latin typeface="Verdana" panose="020B0604030504040204" pitchFamily="34" charset="0"/>
                <a:ea typeface="Verdana" panose="020B0604030504040204" pitchFamily="34" charset="0"/>
                <a:cs typeface="Verdana" panose="020B0604030504040204" pitchFamily="34" charset="0"/>
              </a:rPr>
              <a:t> codiert</a:t>
            </a: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54</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Heilige</a:t>
            </a:r>
            <a:endParaRPr lang="de-DE" dirty="0"/>
          </a:p>
        </p:txBody>
      </p:sp>
    </p:spTree>
    <p:extLst>
      <p:ext uri="{BB962C8B-B14F-4D97-AF65-F5344CB8AC3E}">
        <p14:creationId xmlns:p14="http://schemas.microsoft.com/office/powerpoint/2010/main" val="18882076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Fürsten und Adlige</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hlinkClick r:id="rId3"/>
              </a:rPr>
              <a:t>Erfassungshilfe EH-P-08</a:t>
            </a:r>
            <a:r>
              <a:rPr lang="de-DE" altLang="de-DE" sz="2400" dirty="0">
                <a:latin typeface="Verdana" pitchFamily="34" charset="0"/>
                <a:ea typeface="Verdana" pitchFamily="34" charset="0"/>
                <a:cs typeface="Verdana" pitchFamily="34" charset="0"/>
              </a:rPr>
              <a:t/>
            </a:r>
            <a:br>
              <a:rPr lang="de-DE" altLang="de-DE" sz="2400" dirty="0">
                <a:latin typeface="Verdana" pitchFamily="34" charset="0"/>
                <a:ea typeface="Verdana" pitchFamily="34" charset="0"/>
                <a:cs typeface="Verdana" pitchFamily="34" charset="0"/>
              </a:rPr>
            </a:br>
            <a:endParaRPr lang="de-DE" sz="24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55</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60007618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2289" y="1268760"/>
            <a:ext cx="8280151" cy="4392488"/>
          </a:xfrm>
        </p:spPr>
        <p:txBody>
          <a:bodyPr>
            <a:noAutofit/>
          </a:bodyPr>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9.2.2.14</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und zugehörige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ERL</a:t>
            </a:r>
            <a:endParaRPr lang="de-DE" sz="2000" b="1" dirty="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Der Adelstitel wird nur dann dem bevorzugten Namen hinzugefügt, wenn er von der Person selbst verwendet wird. Dabei wird die Sprache gewählt, in der der Titel verliehen wurde. Der Titel wird dann durch Komma getrennt angegeben.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Adelstitel werden außerdem in der GND (zusätzlich) in einem eigenen Datenfeld erfasst.</a:t>
            </a: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56</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a:xfrm>
            <a:off x="251520" y="399802"/>
            <a:ext cx="8640960" cy="508918"/>
          </a:xfrm>
        </p:spPr>
        <p:txBody>
          <a:bodyPr/>
          <a:lstStyle/>
          <a:p>
            <a:r>
              <a:rPr lang="de-DE" dirty="0">
                <a:ea typeface="Verdana" panose="020B0604030504040204" pitchFamily="34" charset="0"/>
                <a:cs typeface="Verdana" panose="020B0604030504040204" pitchFamily="34" charset="0"/>
              </a:rPr>
              <a:t>Allgemeine Richtlinien zum Erfassen von Adelstiteln</a:t>
            </a:r>
            <a:endParaRPr lang="de-DE" dirty="0"/>
          </a:p>
        </p:txBody>
      </p:sp>
    </p:spTree>
    <p:extLst>
      <p:ext uri="{BB962C8B-B14F-4D97-AF65-F5344CB8AC3E}">
        <p14:creationId xmlns:p14="http://schemas.microsoft.com/office/powerpoint/2010/main" val="19108956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268760"/>
            <a:ext cx="8280151" cy="5100634"/>
          </a:xfrm>
        </p:spPr>
        <p:txBody>
          <a:bodyPr>
            <a:noAutofit/>
          </a:bodyPr>
          <a:lstStyle/>
          <a:p>
            <a:pPr>
              <a:buNone/>
            </a:pPr>
            <a:r>
              <a:rPr lang="de-DE" sz="2000" i="1" dirty="0">
                <a:latin typeface="Verdana" panose="020B0604030504040204" pitchFamily="34" charset="0"/>
                <a:ea typeface="Verdana" panose="020B0604030504040204" pitchFamily="34" charset="0"/>
                <a:cs typeface="Verdana" panose="020B0604030504040204" pitchFamily="34" charset="0"/>
              </a:rPr>
              <a:t>Beispiele für den normierten Sucheinstieg:</a:t>
            </a:r>
          </a:p>
          <a:p>
            <a:pPr>
              <a:buNone/>
            </a:pPr>
            <a:endParaRPr lang="de-DE" sz="2000" i="1" dirty="0">
              <a:latin typeface="Verdana" panose="020B0604030504040204" pitchFamily="34" charset="0"/>
              <a:ea typeface="Verdana" panose="020B0604030504040204" pitchFamily="34" charset="0"/>
              <a:cs typeface="Verdana" panose="020B0604030504040204" pitchFamily="34" charset="0"/>
            </a:endParaRPr>
          </a:p>
          <a:p>
            <a:pPr>
              <a:buNone/>
            </a:pPr>
            <a:r>
              <a:rPr lang="de-DE" sz="2000" b="1" dirty="0" smtClean="0">
                <a:latin typeface="Verdana" panose="020B0604030504040204" pitchFamily="34" charset="0"/>
                <a:ea typeface="Verdana" panose="020B0604030504040204" pitchFamily="34" charset="0"/>
                <a:cs typeface="Verdana" panose="020B0604030504040204" pitchFamily="34" charset="0"/>
              </a:rPr>
              <a:t>Dönhoff</a:t>
            </a:r>
            <a:r>
              <a:rPr lang="de-DE" sz="2000" b="1" dirty="0">
                <a:latin typeface="Verdana" panose="020B0604030504040204" pitchFamily="34" charset="0"/>
                <a:ea typeface="Verdana" panose="020B0604030504040204" pitchFamily="34" charset="0"/>
                <a:cs typeface="Verdana" panose="020B0604030504040204" pitchFamily="34" charset="0"/>
              </a:rPr>
              <a:t>, Marion, Gräfin, 1909-2002</a:t>
            </a:r>
          </a:p>
          <a:p>
            <a:pPr>
              <a:buNone/>
            </a:pPr>
            <a:r>
              <a:rPr lang="de-DE" sz="2000" i="1" dirty="0" smtClean="0">
                <a:latin typeface="Verdana" panose="020B0604030504040204" pitchFamily="34" charset="0"/>
                <a:ea typeface="Verdana" panose="020B0604030504040204" pitchFamily="34" charset="0"/>
                <a:cs typeface="Verdana" panose="020B0604030504040204" pitchFamily="34" charset="0"/>
              </a:rPr>
              <a:t>(</a:t>
            </a:r>
            <a:r>
              <a:rPr lang="de-DE" sz="2000" i="1" dirty="0">
                <a:latin typeface="Verdana" panose="020B0604030504040204" pitchFamily="34" charset="0"/>
                <a:ea typeface="Verdana" panose="020B0604030504040204" pitchFamily="34" charset="0"/>
                <a:cs typeface="Verdana" panose="020B0604030504040204" pitchFamily="34" charset="0"/>
              </a:rPr>
              <a:t>der Adelstitel wurde selbst gebraucht, deshalb wird er </a:t>
            </a:r>
            <a:r>
              <a:rPr lang="de-DE" sz="2000" i="1" dirty="0" smtClean="0">
                <a:latin typeface="Verdana" panose="020B0604030504040204" pitchFamily="34" charset="0"/>
                <a:ea typeface="Verdana" panose="020B0604030504040204" pitchFamily="34" charset="0"/>
                <a:cs typeface="Verdana" panose="020B0604030504040204" pitchFamily="34" charset="0"/>
              </a:rPr>
              <a:t>dem</a:t>
            </a:r>
          </a:p>
          <a:p>
            <a:pPr>
              <a:buNone/>
            </a:pPr>
            <a:r>
              <a:rPr lang="de-DE" sz="2000" i="1" dirty="0" smtClean="0">
                <a:latin typeface="Verdana" panose="020B0604030504040204" pitchFamily="34" charset="0"/>
                <a:ea typeface="Verdana" panose="020B0604030504040204" pitchFamily="34" charset="0"/>
                <a:cs typeface="Verdana" panose="020B0604030504040204" pitchFamily="34" charset="0"/>
              </a:rPr>
              <a:t> </a:t>
            </a:r>
            <a:r>
              <a:rPr lang="de-DE" sz="2000" i="1" dirty="0">
                <a:latin typeface="Verdana" panose="020B0604030504040204" pitchFamily="34" charset="0"/>
                <a:ea typeface="Verdana" panose="020B0604030504040204" pitchFamily="34" charset="0"/>
                <a:cs typeface="Verdana" panose="020B0604030504040204" pitchFamily="34" charset="0"/>
              </a:rPr>
              <a:t>bevorzugten Namen hinzugefügt. Zusätzlich wird </a:t>
            </a:r>
            <a:r>
              <a:rPr lang="de-DE" sz="2000" i="1" dirty="0" smtClean="0">
                <a:latin typeface="Verdana" panose="020B0604030504040204" pitchFamily="34" charset="0"/>
                <a:ea typeface="Verdana" panose="020B0604030504040204" pitchFamily="34" charset="0"/>
                <a:cs typeface="Verdana" panose="020B0604030504040204" pitchFamily="34" charset="0"/>
              </a:rPr>
              <a:t>er </a:t>
            </a:r>
            <a:r>
              <a:rPr lang="de-DE" sz="2000" i="1" dirty="0">
                <a:latin typeface="Verdana" panose="020B0604030504040204" pitchFamily="34" charset="0"/>
                <a:ea typeface="Verdana" panose="020B0604030504040204" pitchFamily="34" charset="0"/>
                <a:cs typeface="Verdana" panose="020B0604030504040204" pitchFamily="34" charset="0"/>
              </a:rPr>
              <a:t>in </a:t>
            </a:r>
            <a:r>
              <a:rPr lang="de-DE" sz="2000" i="1" dirty="0" smtClean="0">
                <a:latin typeface="Verdana" panose="020B0604030504040204" pitchFamily="34" charset="0"/>
                <a:ea typeface="Verdana" panose="020B0604030504040204" pitchFamily="34" charset="0"/>
                <a:cs typeface="Verdana" panose="020B0604030504040204" pitchFamily="34" charset="0"/>
              </a:rPr>
              <a:t>einem</a:t>
            </a:r>
          </a:p>
          <a:p>
            <a:pPr>
              <a:buNone/>
            </a:pPr>
            <a:r>
              <a:rPr lang="de-DE" sz="2000" i="1" dirty="0" smtClean="0">
                <a:latin typeface="Verdana" panose="020B0604030504040204" pitchFamily="34" charset="0"/>
                <a:ea typeface="Verdana" panose="020B0604030504040204" pitchFamily="34" charset="0"/>
                <a:cs typeface="Verdana" panose="020B0604030504040204" pitchFamily="34" charset="0"/>
              </a:rPr>
              <a:t> </a:t>
            </a:r>
            <a:r>
              <a:rPr lang="de-DE" sz="2000" i="1" dirty="0">
                <a:latin typeface="Verdana" panose="020B0604030504040204" pitchFamily="34" charset="0"/>
                <a:ea typeface="Verdana" panose="020B0604030504040204" pitchFamily="34" charset="0"/>
                <a:cs typeface="Verdana" panose="020B0604030504040204" pitchFamily="34" charset="0"/>
              </a:rPr>
              <a:t>eigenen Datenfeld erfasst) </a:t>
            </a:r>
          </a:p>
          <a:p>
            <a:pPr marL="0" indent="0">
              <a:buNone/>
            </a:pPr>
            <a:endParaRPr lang="de-DE" altLang="de-DE" sz="2000" i="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fr-FR" sz="2000" b="1" dirty="0" smtClean="0">
                <a:latin typeface="Verdana" panose="020B0604030504040204" pitchFamily="34" charset="0"/>
                <a:ea typeface="Verdana" panose="020B0604030504040204" pitchFamily="34" charset="0"/>
                <a:cs typeface="Verdana" panose="020B0604030504040204" pitchFamily="34" charset="0"/>
              </a:rPr>
              <a:t>Weizsäcker</a:t>
            </a:r>
            <a:r>
              <a:rPr lang="fr-FR" sz="2000" b="1" dirty="0">
                <a:latin typeface="Verdana" panose="020B0604030504040204" pitchFamily="34" charset="0"/>
                <a:ea typeface="Verdana" panose="020B0604030504040204" pitchFamily="34" charset="0"/>
                <a:cs typeface="Verdana" panose="020B0604030504040204" pitchFamily="34" charset="0"/>
              </a:rPr>
              <a:t>, Richard </a:t>
            </a:r>
            <a:r>
              <a:rPr lang="fr-FR" sz="2000" b="1" dirty="0" err="1">
                <a:latin typeface="Verdana" panose="020B0604030504040204" pitchFamily="34" charset="0"/>
                <a:ea typeface="Verdana" panose="020B0604030504040204" pitchFamily="34" charset="0"/>
                <a:cs typeface="Verdana" panose="020B0604030504040204" pitchFamily="34" charset="0"/>
              </a:rPr>
              <a:t>von</a:t>
            </a:r>
            <a:r>
              <a:rPr lang="fr-FR" sz="2000" b="1" dirty="0">
                <a:latin typeface="Verdana" panose="020B0604030504040204" pitchFamily="34" charset="0"/>
                <a:ea typeface="Verdana" panose="020B0604030504040204" pitchFamily="34" charset="0"/>
                <a:cs typeface="Verdana" panose="020B0604030504040204" pitchFamily="34" charset="0"/>
              </a:rPr>
              <a:t>, 1920-2015</a:t>
            </a:r>
          </a:p>
          <a:p>
            <a:pPr marL="0" indent="0">
              <a:buNone/>
            </a:pPr>
            <a:r>
              <a:rPr lang="fr-FR" sz="2000" i="1" dirty="0" smtClean="0">
                <a:latin typeface="Verdana" panose="020B0604030504040204" pitchFamily="34" charset="0"/>
                <a:ea typeface="Verdana" panose="020B0604030504040204" pitchFamily="34" charset="0"/>
                <a:cs typeface="Verdana" panose="020B0604030504040204" pitchFamily="34" charset="0"/>
              </a:rPr>
              <a:t>(</a:t>
            </a:r>
            <a:r>
              <a:rPr lang="fr-FR" sz="2000" i="1" dirty="0">
                <a:latin typeface="Verdana" panose="020B0604030504040204" pitchFamily="34" charset="0"/>
                <a:ea typeface="Verdana" panose="020B0604030504040204" pitchFamily="34" charset="0"/>
                <a:cs typeface="Verdana" panose="020B0604030504040204" pitchFamily="34" charset="0"/>
              </a:rPr>
              <a:t>der </a:t>
            </a:r>
            <a:r>
              <a:rPr lang="de-DE" sz="2000" i="1" dirty="0">
                <a:latin typeface="Verdana" panose="020B0604030504040204" pitchFamily="34" charset="0"/>
                <a:ea typeface="Verdana" panose="020B0604030504040204" pitchFamily="34" charset="0"/>
                <a:cs typeface="Verdana" panose="020B0604030504040204" pitchFamily="34" charset="0"/>
              </a:rPr>
              <a:t>Adelstitel „Freiherr“ wurde nicht selbst gebraucht, 	deshalb wird er dem bevorzugten Namen </a:t>
            </a:r>
            <a:r>
              <a:rPr lang="de-DE" sz="2000" i="1" dirty="0" smtClean="0">
                <a:latin typeface="Verdana" panose="020B0604030504040204" pitchFamily="34" charset="0"/>
                <a:ea typeface="Verdana" panose="020B0604030504040204" pitchFamily="34" charset="0"/>
                <a:cs typeface="Verdana" panose="020B0604030504040204" pitchFamily="34" charset="0"/>
              </a:rPr>
              <a:t>nicht hinzugefügt, sondern </a:t>
            </a:r>
            <a:r>
              <a:rPr lang="de-DE" sz="2000" i="1" dirty="0">
                <a:latin typeface="Verdana" panose="020B0604030504040204" pitchFamily="34" charset="0"/>
                <a:ea typeface="Verdana" panose="020B0604030504040204" pitchFamily="34" charset="0"/>
                <a:cs typeface="Verdana" panose="020B0604030504040204" pitchFamily="34" charset="0"/>
              </a:rPr>
              <a:t>nur in einem eigenen Datenfeld </a:t>
            </a:r>
            <a:r>
              <a:rPr lang="de-DE" sz="2000" i="1" dirty="0" smtClean="0">
                <a:latin typeface="Verdana" panose="020B0604030504040204" pitchFamily="34" charset="0"/>
                <a:ea typeface="Verdana" panose="020B0604030504040204" pitchFamily="34" charset="0"/>
                <a:cs typeface="Verdana" panose="020B0604030504040204" pitchFamily="34" charset="0"/>
              </a:rPr>
              <a:t>erfasst</a:t>
            </a:r>
            <a:r>
              <a:rPr lang="fr-FR" sz="2000" i="1" dirty="0">
                <a:latin typeface="Verdana" panose="020B0604030504040204" pitchFamily="34" charset="0"/>
                <a:ea typeface="Verdana" panose="020B0604030504040204" pitchFamily="34" charset="0"/>
                <a:cs typeface="Verdana" panose="020B0604030504040204" pitchFamily="34" charset="0"/>
              </a:rPr>
              <a:t>)</a:t>
            </a: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57</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a:xfrm>
            <a:off x="251520" y="399802"/>
            <a:ext cx="8640960" cy="508918"/>
          </a:xfrm>
        </p:spPr>
        <p:txBody>
          <a:bodyPr/>
          <a:lstStyle/>
          <a:p>
            <a:r>
              <a:rPr lang="de-DE" dirty="0">
                <a:ea typeface="Verdana" panose="020B0604030504040204" pitchFamily="34" charset="0"/>
                <a:cs typeface="Verdana" panose="020B0604030504040204" pitchFamily="34" charset="0"/>
              </a:rPr>
              <a:t>Allgemeine Richtlinien zum Erfassen von Adelstiteln</a:t>
            </a:r>
            <a:endParaRPr lang="de-DE" dirty="0"/>
          </a:p>
        </p:txBody>
      </p:sp>
    </p:spTree>
    <p:extLst>
      <p:ext uri="{BB962C8B-B14F-4D97-AF65-F5344CB8AC3E}">
        <p14:creationId xmlns:p14="http://schemas.microsoft.com/office/powerpoint/2010/main" val="58147110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268760"/>
            <a:ext cx="8280151" cy="4896544"/>
          </a:xfrm>
        </p:spPr>
        <p:txBody>
          <a:bodyPr>
            <a:noAutofit/>
          </a:bodyPr>
          <a:lstStyle/>
          <a:p>
            <a:pPr marL="0" indent="0">
              <a:spcAft>
                <a:spcPts val="1200"/>
              </a:spcAft>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9.2.2.14</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und zugehörige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ERL</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lnSpc>
                <a:spcPct val="120000"/>
              </a:lnSpc>
              <a:spcAft>
                <a:spcPts val="1200"/>
              </a:spcAft>
              <a:buNone/>
            </a:pPr>
            <a:r>
              <a:rPr lang="de-DE" sz="2000" dirty="0">
                <a:latin typeface="Verdana" panose="020B0604030504040204" pitchFamily="34" charset="0"/>
                <a:ea typeface="Verdana" panose="020B0604030504040204" pitchFamily="34" charset="0"/>
                <a:cs typeface="Verdana" panose="020B0604030504040204" pitchFamily="34" charset="0"/>
              </a:rPr>
              <a:t>Wenn ein Adelstitel nicht nur den Rang bezeichnet, sondern einen Eigennamen beinhaltet, beginnt der bevorzugte Name mit dem Eigennamen. Vorname und ggf. Familienname folgen, danach kommt die Rangbezeichnung.</a:t>
            </a:r>
          </a:p>
          <a:p>
            <a:pPr>
              <a:spcBef>
                <a:spcPts val="0"/>
              </a:spcBef>
              <a:buNone/>
            </a:pPr>
            <a:r>
              <a:rPr lang="de-DE" sz="1800" i="1" dirty="0">
                <a:latin typeface="Verdana" panose="020B0604030504040204" pitchFamily="34" charset="0"/>
                <a:ea typeface="Verdana" panose="020B0604030504040204" pitchFamily="34" charset="0"/>
                <a:cs typeface="Verdana" panose="020B0604030504040204" pitchFamily="34" charset="0"/>
              </a:rPr>
              <a:t>Beispiele für den normierten Sucheinstieg</a:t>
            </a:r>
            <a:r>
              <a:rPr lang="de-DE" sz="1800" i="1" dirty="0" smtClean="0">
                <a:latin typeface="Verdana" panose="020B0604030504040204" pitchFamily="34" charset="0"/>
                <a:ea typeface="Verdana" panose="020B0604030504040204" pitchFamily="34" charset="0"/>
                <a:cs typeface="Verdana" panose="020B0604030504040204" pitchFamily="34" charset="0"/>
              </a:rPr>
              <a:t>:</a:t>
            </a:r>
          </a:p>
          <a:p>
            <a:pPr>
              <a:spcBef>
                <a:spcPts val="0"/>
              </a:spcBef>
              <a:buNone/>
            </a:pPr>
            <a:endParaRPr lang="de-DE" sz="1800" i="1" dirty="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de-DE" sz="1800" b="1" dirty="0" smtClean="0">
                <a:latin typeface="Verdana" panose="020B0604030504040204" pitchFamily="34" charset="0"/>
                <a:ea typeface="Verdana" panose="020B0604030504040204" pitchFamily="34" charset="0"/>
                <a:cs typeface="Verdana" panose="020B0604030504040204" pitchFamily="34" charset="0"/>
              </a:rPr>
              <a:t>Marlborough</a:t>
            </a:r>
            <a:r>
              <a:rPr lang="de-DE" sz="1800" b="1" dirty="0">
                <a:latin typeface="Verdana" panose="020B0604030504040204" pitchFamily="34" charset="0"/>
                <a:ea typeface="Verdana" panose="020B0604030504040204" pitchFamily="34" charset="0"/>
                <a:cs typeface="Verdana" panose="020B0604030504040204" pitchFamily="34" charset="0"/>
              </a:rPr>
              <a:t>, John Spencer-Churchill, Duke </a:t>
            </a:r>
            <a:r>
              <a:rPr lang="de-DE" sz="1800" b="1" dirty="0" err="1">
                <a:latin typeface="Verdana" panose="020B0604030504040204" pitchFamily="34" charset="0"/>
                <a:ea typeface="Verdana" panose="020B0604030504040204" pitchFamily="34" charset="0"/>
                <a:cs typeface="Verdana" panose="020B0604030504040204" pitchFamily="34" charset="0"/>
              </a:rPr>
              <a:t>of</a:t>
            </a:r>
            <a:r>
              <a:rPr lang="de-DE" sz="1800" b="1" dirty="0">
                <a:latin typeface="Verdana" panose="020B0604030504040204" pitchFamily="34" charset="0"/>
                <a:ea typeface="Verdana" panose="020B0604030504040204" pitchFamily="34" charset="0"/>
                <a:cs typeface="Verdana" panose="020B0604030504040204" pitchFamily="34" charset="0"/>
              </a:rPr>
              <a:t>, 1822-1883 </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endParaRPr lang="de-DE" sz="1800" b="1" dirty="0">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fr-FR" sz="1800" b="1" dirty="0" smtClean="0">
                <a:latin typeface="Verdana" panose="020B0604030504040204" pitchFamily="34" charset="0"/>
                <a:ea typeface="Verdana" panose="020B0604030504040204" pitchFamily="34" charset="0"/>
                <a:cs typeface="Verdana" panose="020B0604030504040204" pitchFamily="34" charset="0"/>
              </a:rPr>
              <a:t>Pompadour</a:t>
            </a:r>
            <a:r>
              <a:rPr lang="fr-FR" sz="1800" b="1" dirty="0">
                <a:latin typeface="Verdana" panose="020B0604030504040204" pitchFamily="34" charset="0"/>
                <a:ea typeface="Verdana" panose="020B0604030504040204" pitchFamily="34" charset="0"/>
                <a:cs typeface="Verdana" panose="020B0604030504040204" pitchFamily="34" charset="0"/>
              </a:rPr>
              <a:t>, Jeanne Antoinette Poisson, </a:t>
            </a:r>
            <a:r>
              <a:rPr lang="fr-FR" sz="1800" b="1" dirty="0" smtClean="0">
                <a:latin typeface="Verdana" panose="020B0604030504040204" pitchFamily="34" charset="0"/>
                <a:ea typeface="Verdana" panose="020B0604030504040204" pitchFamily="34" charset="0"/>
                <a:cs typeface="Verdana" panose="020B0604030504040204" pitchFamily="34" charset="0"/>
              </a:rPr>
              <a:t>marquise </a:t>
            </a:r>
            <a:r>
              <a:rPr lang="fr-FR" sz="1800" b="1" dirty="0">
                <a:latin typeface="Verdana" panose="020B0604030504040204" pitchFamily="34" charset="0"/>
                <a:ea typeface="Verdana" panose="020B0604030504040204" pitchFamily="34" charset="0"/>
                <a:cs typeface="Verdana" panose="020B0604030504040204" pitchFamily="34" charset="0"/>
              </a:rPr>
              <a:t>de, </a:t>
            </a:r>
            <a:r>
              <a:rPr lang="fr-FR" sz="1800" b="1" dirty="0" smtClean="0">
                <a:latin typeface="Verdana" panose="020B0604030504040204" pitchFamily="34" charset="0"/>
                <a:ea typeface="Verdana" panose="020B0604030504040204" pitchFamily="34" charset="0"/>
                <a:cs typeface="Verdana" panose="020B0604030504040204" pitchFamily="34" charset="0"/>
              </a:rPr>
              <a:t>1721-</a:t>
            </a:r>
          </a:p>
          <a:p>
            <a:pPr>
              <a:spcBef>
                <a:spcPts val="0"/>
              </a:spcBef>
              <a:buNone/>
            </a:pPr>
            <a:r>
              <a:rPr lang="fr-FR" sz="1800" b="1" dirty="0" smtClean="0">
                <a:latin typeface="Verdana" panose="020B0604030504040204" pitchFamily="34" charset="0"/>
                <a:ea typeface="Verdana" panose="020B0604030504040204" pitchFamily="34" charset="0"/>
                <a:cs typeface="Verdana" panose="020B0604030504040204" pitchFamily="34" charset="0"/>
              </a:rPr>
              <a:t>1764</a:t>
            </a:r>
            <a:endParaRPr lang="fr-FR" sz="1800" b="1" dirty="0">
              <a:latin typeface="Verdana" panose="020B0604030504040204" pitchFamily="34" charset="0"/>
              <a:ea typeface="Verdana" panose="020B0604030504040204" pitchFamily="34" charset="0"/>
              <a:cs typeface="Verdana" panose="020B0604030504040204" pitchFamily="34" charset="0"/>
            </a:endParaRP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58</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a:xfrm>
            <a:off x="251520" y="399802"/>
            <a:ext cx="8640960" cy="508918"/>
          </a:xfrm>
        </p:spPr>
        <p:txBody>
          <a:bodyPr/>
          <a:lstStyle/>
          <a:p>
            <a:r>
              <a:rPr lang="de-DE" dirty="0">
                <a:ea typeface="Verdana" panose="020B0604030504040204" pitchFamily="34" charset="0"/>
                <a:cs typeface="Verdana" panose="020B0604030504040204" pitchFamily="34" charset="0"/>
              </a:rPr>
              <a:t>Allgemeine Richtlinien zum Erfassen von Adelstiteln</a:t>
            </a:r>
            <a:endParaRPr lang="de-DE" dirty="0"/>
          </a:p>
        </p:txBody>
      </p:sp>
    </p:spTree>
    <p:extLst>
      <p:ext uri="{BB962C8B-B14F-4D97-AF65-F5344CB8AC3E}">
        <p14:creationId xmlns:p14="http://schemas.microsoft.com/office/powerpoint/2010/main" val="2487221775"/>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328592"/>
          </a:xfrm>
        </p:spPr>
        <p:txBody>
          <a:bodyPr>
            <a:noAutofit/>
          </a:bodyPr>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9.2.2.20</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und zugehörige </a:t>
            </a:r>
            <a:r>
              <a:rPr lang="de-DE" sz="2000" b="1" dirty="0">
                <a:latin typeface="Verdana" panose="020B0604030504040204" pitchFamily="34" charset="0"/>
                <a:ea typeface="Verdana" panose="020B0604030504040204" pitchFamily="34" charset="0"/>
                <a:cs typeface="Verdana" panose="020B0604030504040204" pitchFamily="34" charset="0"/>
                <a:hlinkClick r:id="rId4"/>
              </a:rPr>
              <a:t>ERL 1</a:t>
            </a:r>
            <a:endParaRPr lang="de-DE" sz="2000" b="1" dirty="0">
              <a:latin typeface="Verdana" panose="020B0604030504040204" pitchFamily="34" charset="0"/>
              <a:ea typeface="Verdana" panose="020B0604030504040204" pitchFamily="34" charset="0"/>
              <a:cs typeface="Verdana" panose="020B0604030504040204" pitchFamily="34" charset="0"/>
            </a:endParaRPr>
          </a:p>
          <a:p>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Zählungen, die zu einem persönlichen Namen gehören, auf den ein zweiter persönlicher Name folgt, werden als Wortfolge „Vorname Zählung. Vorname“ erfasst.</a:t>
            </a:r>
          </a:p>
          <a:p>
            <a:endParaRPr lang="de-DE" sz="2000" i="1"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spcBef>
                <a:spcPts val="0"/>
              </a:spcBef>
              <a:buNone/>
            </a:pPr>
            <a:r>
              <a:rPr lang="de-DE" sz="2000" i="1" dirty="0">
                <a:latin typeface="Verdana" panose="020B0604030504040204" pitchFamily="34" charset="0"/>
                <a:ea typeface="Verdana" panose="020B0604030504040204" pitchFamily="34" charset="0"/>
                <a:cs typeface="Verdana" panose="020B0604030504040204" pitchFamily="34" charset="0"/>
              </a:rPr>
              <a:t>Beispiel für den normierten Sucheinstieg</a:t>
            </a:r>
            <a:r>
              <a:rPr lang="de-DE" sz="2000" i="1" dirty="0" smtClean="0">
                <a:latin typeface="Verdana" panose="020B0604030504040204" pitchFamily="34" charset="0"/>
                <a:ea typeface="Verdana" panose="020B0604030504040204" pitchFamily="34" charset="0"/>
                <a:cs typeface="Verdana" panose="020B0604030504040204" pitchFamily="34" charset="0"/>
              </a:rPr>
              <a:t>:</a:t>
            </a:r>
          </a:p>
          <a:p>
            <a:pPr>
              <a:spcBef>
                <a:spcPts val="0"/>
              </a:spcBef>
              <a:buNone/>
            </a:pP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0" indent="0">
              <a:spcBef>
                <a:spcPts val="0"/>
              </a:spcBef>
              <a:buNone/>
            </a:pPr>
            <a:r>
              <a:rPr lang="de-DE" altLang="de-DE" sz="2000" b="1" dirty="0" smtClean="0">
                <a:latin typeface="Verdana" panose="020B0604030504040204" pitchFamily="34" charset="0"/>
                <a:ea typeface="Verdana" panose="020B0604030504040204" pitchFamily="34" charset="0"/>
                <a:cs typeface="Verdana" panose="020B0604030504040204" pitchFamily="34" charset="0"/>
              </a:rPr>
              <a:t>Gustav </a:t>
            </a:r>
            <a:r>
              <a:rPr lang="de-DE" altLang="de-DE" sz="2000" b="1" dirty="0">
                <a:latin typeface="Verdana" panose="020B0604030504040204" pitchFamily="34" charset="0"/>
                <a:ea typeface="Verdana" panose="020B0604030504040204" pitchFamily="34" charset="0"/>
                <a:cs typeface="Verdana" panose="020B0604030504040204" pitchFamily="34" charset="0"/>
              </a:rPr>
              <a:t>IV. Adolf, Schweden, König, 1778-1837</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59</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Namen von Fürsten</a:t>
            </a:r>
            <a:endParaRPr lang="de-DE" dirty="0"/>
          </a:p>
        </p:txBody>
      </p:sp>
    </p:spTree>
    <p:extLst>
      <p:ext uri="{BB962C8B-B14F-4D97-AF65-F5344CB8AC3E}">
        <p14:creationId xmlns:p14="http://schemas.microsoft.com/office/powerpoint/2010/main" val="5949694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r>
              <a:rPr lang="de-DE" sz="2000" dirty="0" smtClean="0">
                <a:ea typeface="Verdana" panose="020B0604030504040204" pitchFamily="34" charset="0"/>
                <a:cs typeface="Verdana" panose="020B0604030504040204" pitchFamily="34" charset="0"/>
              </a:rPr>
              <a:t>Struktur</a:t>
            </a:r>
            <a:r>
              <a:rPr lang="de-DE" sz="2000" dirty="0">
                <a:ea typeface="Verdana" panose="020B0604030504040204" pitchFamily="34" charset="0"/>
                <a:cs typeface="Verdana" panose="020B0604030504040204" pitchFamily="34" charset="0"/>
              </a:rPr>
              <a:t>:</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		</a:t>
            </a:r>
            <a:r>
              <a:rPr lang="de-DE" sz="2000" b="1" dirty="0">
                <a:ea typeface="Verdana" panose="020B0604030504040204" pitchFamily="34" charset="0"/>
                <a:cs typeface="Verdana" panose="020B0604030504040204" pitchFamily="34" charset="0"/>
              </a:rPr>
              <a:t>Nachname, Vorname</a:t>
            </a:r>
          </a:p>
          <a:p>
            <a:pPr marL="0" indent="0">
              <a:buNone/>
            </a:pPr>
            <a:r>
              <a:rPr lang="de-DE" sz="2000" dirty="0">
                <a:ea typeface="Verdana" panose="020B0604030504040204" pitchFamily="34" charset="0"/>
                <a:cs typeface="Verdana" panose="020B0604030504040204" pitchFamily="34" charset="0"/>
              </a:rPr>
              <a:t>    bzw.</a:t>
            </a:r>
            <a:r>
              <a:rPr lang="de-DE" sz="2000" b="1" dirty="0">
                <a:ea typeface="Verdana" panose="020B0604030504040204" pitchFamily="34" charset="0"/>
                <a:cs typeface="Verdana" panose="020B0604030504040204" pitchFamily="34" charset="0"/>
              </a:rPr>
              <a:t>	Persönlicher Name</a:t>
            </a:r>
          </a:p>
          <a:p>
            <a:pPr marL="0" indent="0">
              <a:buNone/>
            </a:pPr>
            <a:r>
              <a:rPr lang="de-DE" sz="2000" b="1" dirty="0">
                <a:ea typeface="Verdana" panose="020B0604030504040204" pitchFamily="34" charset="0"/>
                <a:cs typeface="Verdana" panose="020B0604030504040204" pitchFamily="34" charset="0"/>
              </a:rPr>
              <a:t/>
            </a:r>
            <a:br>
              <a:rPr lang="de-DE" sz="2000" b="1" dirty="0">
                <a:ea typeface="Verdana" panose="020B0604030504040204" pitchFamily="34" charset="0"/>
                <a:cs typeface="Verdana" panose="020B0604030504040204" pitchFamily="34" charset="0"/>
              </a:rPr>
            </a:br>
            <a:endParaRPr lang="de-DE" sz="2000" b="1" dirty="0">
              <a:ea typeface="Verdana" panose="020B0604030504040204" pitchFamily="34" charset="0"/>
              <a:cs typeface="Verdana" panose="020B0604030504040204" pitchFamily="34" charset="0"/>
            </a:endParaRPr>
          </a:p>
          <a:p>
            <a:pPr>
              <a:spcAft>
                <a:spcPts val="600"/>
              </a:spcAft>
            </a:pPr>
            <a:r>
              <a:rPr lang="de-DE" sz="2000" dirty="0">
                <a:ea typeface="Verdana" panose="020B0604030504040204" pitchFamily="34" charset="0"/>
                <a:cs typeface="Verdana" panose="020B0604030504040204" pitchFamily="34" charset="0"/>
              </a:rPr>
              <a:t>In RDA ist die Unterscheidung bei Gleichnamigkeit (Disambiguierung) vorgesehen.</a:t>
            </a:r>
          </a:p>
          <a:p>
            <a:pPr>
              <a:spcAft>
                <a:spcPts val="600"/>
              </a:spcAft>
            </a:pPr>
            <a:endParaRPr lang="de-DE" sz="20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sym typeface="Wingdings"/>
              </a:rPr>
              <a:t>     	</a:t>
            </a:r>
            <a:r>
              <a:rPr lang="de-DE" sz="2000" dirty="0">
                <a:ea typeface="Verdana" panose="020B0604030504040204" pitchFamily="34" charset="0"/>
                <a:cs typeface="Verdana" panose="020B0604030504040204" pitchFamily="34" charset="0"/>
              </a:rPr>
              <a:t>Gleichnamige Personen werden durch 	individualisierende Angaben eindeutig </a:t>
            </a:r>
            <a:r>
              <a:rPr lang="de-DE" sz="2000" dirty="0" smtClean="0">
                <a:ea typeface="Verdana" panose="020B0604030504040204" pitchFamily="34" charset="0"/>
                <a:cs typeface="Verdana" panose="020B0604030504040204" pitchFamily="34" charset="0"/>
              </a:rPr>
              <a:t>voneinander  </a:t>
            </a:r>
          </a:p>
          <a:p>
            <a:pPr marL="0" indent="0">
              <a:spcBef>
                <a:spcPts val="0"/>
              </a:spcBef>
              <a:buNone/>
            </a:pPr>
            <a:r>
              <a:rPr lang="de-DE" sz="2000" dirty="0">
                <a:ea typeface="Verdana" panose="020B0604030504040204" pitchFamily="34" charset="0"/>
                <a:cs typeface="Verdana" panose="020B0604030504040204" pitchFamily="34" charset="0"/>
              </a:rPr>
              <a:t> </a:t>
            </a:r>
            <a:r>
              <a:rPr lang="de-DE" sz="2000" dirty="0" smtClean="0">
                <a:ea typeface="Verdana" panose="020B0604030504040204" pitchFamily="34" charset="0"/>
                <a:cs typeface="Verdana" panose="020B0604030504040204" pitchFamily="34" charset="0"/>
              </a:rPr>
              <a:t>         unterschieden</a:t>
            </a:r>
            <a:endParaRPr lang="de-DE" sz="2000"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Allgemeines</a:t>
            </a:r>
            <a:endParaRPr lang="de-DE" dirty="0"/>
          </a:p>
        </p:txBody>
      </p:sp>
    </p:spTree>
    <p:extLst>
      <p:ext uri="{BB962C8B-B14F-4D97-AF65-F5344CB8AC3E}">
        <p14:creationId xmlns:p14="http://schemas.microsoft.com/office/powerpoint/2010/main" val="5779977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11932" y="2564904"/>
            <a:ext cx="8229600" cy="1143000"/>
          </a:xfrm>
        </p:spPr>
        <p:txBody>
          <a:bodyPr>
            <a:noAutofit/>
          </a:bodyPr>
          <a:lstStyle/>
          <a:p>
            <a:pPr algn="ct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Namen </a:t>
            </a:r>
            <a:r>
              <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in einer nicht </a:t>
            </a:r>
            <a:br>
              <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bevorzugten </a:t>
            </a: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Schrift</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
            </a:r>
            <a:br>
              <a:rPr lang="de-DE" sz="28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br>
            <a:r>
              <a:rPr lang="de-DE" sz="2400" dirty="0">
                <a:latin typeface="Verdana" panose="020B0604030504040204" pitchFamily="34" charset="0"/>
                <a:ea typeface="Verdana" panose="020B0604030504040204" pitchFamily="34" charset="0"/>
                <a:cs typeface="Verdana" panose="020B0604030504040204" pitchFamily="34" charset="0"/>
                <a:hlinkClick r:id="rId3"/>
              </a:rPr>
              <a:t>Erfassungshilfe EH-P-14</a:t>
            </a:r>
            <a:endParaRPr lang="de-DE" sz="24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60</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04239857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256584"/>
          </a:xfrm>
        </p:spPr>
        <p:txBody>
          <a:bodyPr>
            <a:noAutofit/>
          </a:bodyPr>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9.2.2.5.3</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Namen, die in einer nicht bevorzugten Schrift gefunden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Wenn der Name einer Person in einer Schrift gefunden wird, die von der bevorzugten Schrift der Agentur abweicht, transliterieren Sie den Namen.</a:t>
            </a:r>
          </a:p>
          <a:p>
            <a:r>
              <a:rPr lang="de-DE" sz="2000" dirty="0">
                <a:latin typeface="Verdana" panose="020B0604030504040204" pitchFamily="34" charset="0"/>
                <a:ea typeface="Verdana" panose="020B0604030504040204" pitchFamily="34" charset="0"/>
                <a:cs typeface="Verdana" panose="020B0604030504040204" pitchFamily="34" charset="0"/>
              </a:rPr>
              <a:t>Dazu benutzen Sie die gültigen </a:t>
            </a:r>
            <a:r>
              <a:rPr lang="de-DE" sz="2000" dirty="0">
                <a:latin typeface="Verdana" panose="020B0604030504040204" pitchFamily="34" charset="0"/>
                <a:ea typeface="Verdana" panose="020B0604030504040204" pitchFamily="34" charset="0"/>
                <a:cs typeface="Verdana" panose="020B0604030504040204" pitchFamily="34" charset="0"/>
                <a:hlinkClick r:id="rId4"/>
              </a:rPr>
              <a:t>Transliterationstabellen</a:t>
            </a:r>
            <a:r>
              <a:rPr lang="de-DE" sz="2000" dirty="0">
                <a:latin typeface="Verdana" panose="020B0604030504040204" pitchFamily="34" charset="0"/>
                <a:ea typeface="Verdana" panose="020B0604030504040204" pitchFamily="34" charset="0"/>
                <a:cs typeface="Verdana" panose="020B0604030504040204" pitchFamily="34" charset="0"/>
              </a:rPr>
              <a:t>.</a:t>
            </a:r>
          </a:p>
          <a:p>
            <a:r>
              <a:rPr lang="de-DE" sz="2000" dirty="0">
                <a:latin typeface="Verdana" panose="020B0604030504040204" pitchFamily="34" charset="0"/>
                <a:ea typeface="Verdana" panose="020B0604030504040204" pitchFamily="34" charset="0"/>
                <a:cs typeface="Verdana" panose="020B0604030504040204" pitchFamily="34" charset="0"/>
              </a:rPr>
              <a:t>Die Groß- und Kleinschreibung richtet sich nach den Regeln der jeweiligen Sprache; s. dazu </a:t>
            </a:r>
            <a:r>
              <a:rPr lang="de-DE" sz="2000" dirty="0">
                <a:latin typeface="Verdana" panose="020B0604030504040204" pitchFamily="34" charset="0"/>
                <a:ea typeface="Verdana" panose="020B0604030504040204" pitchFamily="34" charset="0"/>
                <a:cs typeface="Verdana" panose="020B0604030504040204" pitchFamily="34" charset="0"/>
                <a:hlinkClick r:id="rId5"/>
              </a:rPr>
              <a:t>RDA Anhang A</a:t>
            </a:r>
            <a:r>
              <a:rPr lang="de-DE" sz="2000" dirty="0">
                <a:latin typeface="Verdana" panose="020B0604030504040204" pitchFamily="34" charset="0"/>
                <a:ea typeface="Verdana" panose="020B0604030504040204" pitchFamily="34" charset="0"/>
                <a:cs typeface="Verdana" panose="020B0604030504040204" pitchFamily="34" charset="0"/>
              </a:rPr>
              <a:t> (A.32 – A.55).</a:t>
            </a: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61</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Transliteration</a:t>
            </a:r>
            <a:endParaRPr lang="de-DE" dirty="0"/>
          </a:p>
        </p:txBody>
      </p:sp>
    </p:spTree>
    <p:extLst>
      <p:ext uri="{BB962C8B-B14F-4D97-AF65-F5344CB8AC3E}">
        <p14:creationId xmlns:p14="http://schemas.microsoft.com/office/powerpoint/2010/main" val="5290099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280151" cy="5400600"/>
          </a:xfrm>
        </p:spPr>
        <p:txBody>
          <a:bodyPr>
            <a:noAutofit/>
          </a:bodyPr>
          <a:lstStyle/>
          <a:p>
            <a:r>
              <a:rPr lang="de-DE" sz="2000" dirty="0">
                <a:latin typeface="Verdana" panose="020B0604030504040204" pitchFamily="34" charset="0"/>
                <a:ea typeface="Verdana" panose="020B0604030504040204" pitchFamily="34" charset="0"/>
                <a:cs typeface="Verdana" panose="020B0604030504040204" pitchFamily="34" charset="0"/>
              </a:rPr>
              <a:t>Bei Personen, die nicht in lateinischer Schrift veröffentlichen und deren Publikationen in Übersetzungen vorliegen, wird möglichst eine originalschriftliche Form der Transliteration zugrunde gelegt.</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Alternative unter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RDA 9.2.2.5.3</a:t>
            </a:r>
            <a:r>
              <a:rPr lang="de-DE" sz="2000" b="1" dirty="0">
                <a:latin typeface="Verdana" panose="020B0604030504040204" pitchFamily="34" charset="0"/>
                <a:ea typeface="Verdana" panose="020B0604030504040204" pitchFamily="34" charset="0"/>
                <a:cs typeface="Verdana" panose="020B0604030504040204" pitchFamily="34" charset="0"/>
              </a:rPr>
              <a:t> </a:t>
            </a:r>
            <a:r>
              <a:rPr lang="de-DE" sz="2000" dirty="0">
                <a:latin typeface="Verdana" panose="020B0604030504040204" pitchFamily="34" charset="0"/>
                <a:ea typeface="Verdana" panose="020B0604030504040204" pitchFamily="34" charset="0"/>
                <a:cs typeface="Verdana" panose="020B0604030504040204" pitchFamily="34" charset="0"/>
              </a:rPr>
              <a:t>wird nicht angewendet.</a:t>
            </a:r>
          </a:p>
          <a:p>
            <a:pPr marL="0" indent="0">
              <a:spcBef>
                <a:spcPct val="0"/>
              </a:spcBef>
              <a:buNone/>
              <a:defRPr/>
            </a:pPr>
            <a:endParaRPr lang="de-DE" alt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62</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Transliteration</a:t>
            </a:r>
            <a:endParaRPr lang="de-DE" dirty="0"/>
          </a:p>
        </p:txBody>
      </p:sp>
    </p:spTree>
    <p:extLst>
      <p:ext uri="{BB962C8B-B14F-4D97-AF65-F5344CB8AC3E}">
        <p14:creationId xmlns:p14="http://schemas.microsoft.com/office/powerpoint/2010/main" val="221207320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908720"/>
            <a:ext cx="8280151" cy="5328592"/>
          </a:xfrm>
        </p:spPr>
        <p:txBody>
          <a:bodyPr>
            <a:noAutofit/>
          </a:bodyPr>
          <a:lstStyle/>
          <a:p>
            <a:r>
              <a:rPr lang="de-DE" sz="2000" b="1" dirty="0" smtClean="0">
                <a:latin typeface="Verdana" panose="020B0604030504040204" pitchFamily="34" charset="0"/>
                <a:ea typeface="Verdana" panose="020B0604030504040204" pitchFamily="34" charset="0"/>
                <a:cs typeface="Verdana" panose="020B0604030504040204" pitchFamily="34" charset="0"/>
                <a:hlinkClick r:id="rId3"/>
              </a:rPr>
              <a:t>RDA </a:t>
            </a:r>
            <a:r>
              <a:rPr lang="de-DE" sz="2000" b="1" dirty="0">
                <a:latin typeface="Verdana" panose="020B0604030504040204" pitchFamily="34" charset="0"/>
                <a:ea typeface="Verdana" panose="020B0604030504040204" pitchFamily="34" charset="0"/>
                <a:cs typeface="Verdana" panose="020B0604030504040204" pitchFamily="34" charset="0"/>
                <a:hlinkClick r:id="rId3"/>
              </a:rPr>
              <a:t>9.2.2.5.3</a:t>
            </a:r>
            <a:r>
              <a:rPr lang="de-DE" sz="2000" dirty="0">
                <a:latin typeface="Verdana" panose="020B0604030504040204" pitchFamily="34" charset="0"/>
                <a:ea typeface="Verdana" panose="020B0604030504040204" pitchFamily="34" charset="0"/>
                <a:cs typeface="Verdana" panose="020B0604030504040204" pitchFamily="34" charset="0"/>
              </a:rPr>
              <a:t>:</a:t>
            </a:r>
            <a:br>
              <a:rPr lang="de-DE" sz="2000" dirty="0">
                <a:latin typeface="Verdana" panose="020B0604030504040204" pitchFamily="34" charset="0"/>
                <a:ea typeface="Verdana" panose="020B0604030504040204" pitchFamily="34" charset="0"/>
                <a:cs typeface="Verdana" panose="020B0604030504040204" pitchFamily="34" charset="0"/>
              </a:rPr>
            </a:br>
            <a:r>
              <a:rPr lang="de-DE" sz="2000" dirty="0">
                <a:latin typeface="Verdana" panose="020B0604030504040204" pitchFamily="34" charset="0"/>
                <a:ea typeface="Verdana" panose="020B0604030504040204" pitchFamily="34" charset="0"/>
                <a:cs typeface="Verdana" panose="020B0604030504040204" pitchFamily="34" charset="0"/>
              </a:rPr>
              <a:t>Erfassen Sie andere Formen des transliterierten Namens als abweichende Namen. </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Originalschriftliche Formen können als abweichende Namen erfasst werden oder als „Bevorzugter Name in Originalschrift“. Letzterer ist die originalschriftliche Entsprechung des bevorzugten Namens und kann bei der Erschließung originalschriftlicher Titel statt dessen benutzt werden.</a:t>
            </a:r>
          </a:p>
          <a:p>
            <a:pPr marL="0" indent="0">
              <a:buNone/>
            </a:pPr>
            <a:endParaRPr lang="de-DE" altLang="de-DE" sz="1800" b="1" dirty="0">
              <a:solidFill>
                <a:srgbClr val="000066"/>
              </a:solidFill>
              <a:latin typeface="Arial"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63</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Abweichende Namen</a:t>
            </a:r>
            <a:endParaRPr lang="de-DE" dirty="0"/>
          </a:p>
        </p:txBody>
      </p:sp>
    </p:spTree>
    <p:extLst>
      <p:ext uri="{BB962C8B-B14F-4D97-AF65-F5344CB8AC3E}">
        <p14:creationId xmlns:p14="http://schemas.microsoft.com/office/powerpoint/2010/main" val="3371166876"/>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468313" y="1412776"/>
            <a:ext cx="8280151" cy="4752528"/>
          </a:xfrm>
        </p:spPr>
        <p:txBody>
          <a:bodyPr>
            <a:noAutofit/>
          </a:bodyPr>
          <a:lstStyle/>
          <a:p>
            <a:endParaRPr lang="de-DE" sz="1800" dirty="0" smtClean="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smtClean="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smtClean="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a:latin typeface="Verdana" panose="020B0604030504040204" pitchFamily="34" charset="0"/>
              <a:ea typeface="Verdana" panose="020B0604030504040204" pitchFamily="34" charset="0"/>
              <a:cs typeface="Verdana" panose="020B0604030504040204" pitchFamily="34" charset="0"/>
              <a:hlinkClick r:id="rId3"/>
            </a:endParaRPr>
          </a:p>
          <a:p>
            <a:endParaRPr lang="de-DE" sz="1800" dirty="0" smtClean="0">
              <a:latin typeface="Verdana" panose="020B0604030504040204" pitchFamily="34" charset="0"/>
              <a:ea typeface="Verdana" panose="020B0604030504040204" pitchFamily="34" charset="0"/>
              <a:cs typeface="Verdana" panose="020B0604030504040204" pitchFamily="34" charset="0"/>
              <a:hlinkClick r:id="rId3"/>
            </a:endParaRPr>
          </a:p>
          <a:p>
            <a:r>
              <a:rPr lang="de-DE" sz="1800" dirty="0" smtClean="0">
                <a:latin typeface="Verdana" panose="020B0604030504040204" pitchFamily="34" charset="0"/>
                <a:ea typeface="Verdana" panose="020B0604030504040204" pitchFamily="34" charset="0"/>
                <a:cs typeface="Verdana" panose="020B0604030504040204" pitchFamily="34" charset="0"/>
                <a:hlinkClick r:id="rId3"/>
              </a:rPr>
              <a:t>https</a:t>
            </a:r>
            <a:r>
              <a:rPr lang="de-DE" sz="1800" dirty="0">
                <a:latin typeface="Verdana" panose="020B0604030504040204" pitchFamily="34" charset="0"/>
                <a:ea typeface="Verdana" panose="020B0604030504040204" pitchFamily="34" charset="0"/>
                <a:cs typeface="Verdana" panose="020B0604030504040204" pitchFamily="34" charset="0"/>
                <a:hlinkClick r:id="rId3"/>
              </a:rPr>
              <a:t>://wiki.dnb.de/display/ILTIS/Informationsseite+zur+GND</a:t>
            </a:r>
            <a:endParaRPr lang="de-DE" sz="1800" dirty="0">
              <a:latin typeface="Verdana" panose="020B0604030504040204" pitchFamily="34" charset="0"/>
              <a:ea typeface="Verdana" panose="020B0604030504040204" pitchFamily="34" charset="0"/>
              <a:cs typeface="Verdana" panose="020B0604030504040204" pitchFamily="34" charset="0"/>
              <a:hlinkClick r:id="rId4"/>
            </a:endParaRPr>
          </a:p>
          <a:p>
            <a:endParaRPr lang="de-DE" sz="1800" dirty="0">
              <a:latin typeface="Verdana" panose="020B0604030504040204" pitchFamily="34" charset="0"/>
              <a:ea typeface="Verdana" panose="020B0604030504040204" pitchFamily="34" charset="0"/>
              <a:cs typeface="Verdana" panose="020B0604030504040204" pitchFamily="34" charset="0"/>
              <a:hlinkClick r:id="rId4"/>
            </a:endParaRPr>
          </a:p>
          <a:p>
            <a:r>
              <a:rPr lang="de-DE" sz="1800" dirty="0">
                <a:latin typeface="Verdana" panose="020B0604030504040204" pitchFamily="34" charset="0"/>
                <a:ea typeface="Verdana" panose="020B0604030504040204" pitchFamily="34" charset="0"/>
                <a:cs typeface="Verdana" panose="020B0604030504040204" pitchFamily="34" charset="0"/>
                <a:hlinkClick r:id="rId4"/>
              </a:rPr>
              <a:t>http://access.rdatoolkit.org/ </a:t>
            </a:r>
            <a:endParaRPr lang="de-DE" sz="1800" dirty="0">
              <a:latin typeface="Verdana" panose="020B0604030504040204" pitchFamily="34" charset="0"/>
              <a:ea typeface="Verdana" panose="020B0604030504040204" pitchFamily="34" charset="0"/>
              <a:cs typeface="Verdana" panose="020B0604030504040204" pitchFamily="34" charset="0"/>
            </a:endParaRPr>
          </a:p>
          <a:p>
            <a:endParaRPr lang="de-DE" sz="1800" dirty="0">
              <a:latin typeface="Verdana" panose="020B0604030504040204" pitchFamily="34" charset="0"/>
              <a:ea typeface="Verdana" panose="020B0604030504040204" pitchFamily="34" charset="0"/>
              <a:cs typeface="Verdana" panose="020B0604030504040204" pitchFamily="34" charset="0"/>
              <a:hlinkClick r:id="rId5"/>
            </a:endParaRPr>
          </a:p>
          <a:p>
            <a:r>
              <a:rPr lang="de-DE" sz="1800" dirty="0">
                <a:latin typeface="Verdana" panose="020B0604030504040204" pitchFamily="34" charset="0"/>
                <a:ea typeface="Verdana" panose="020B0604030504040204" pitchFamily="34" charset="0"/>
                <a:cs typeface="Verdana" panose="020B0604030504040204" pitchFamily="34" charset="0"/>
                <a:hlinkClick r:id="rId5"/>
              </a:rPr>
              <a:t>https://wiki.dnb.de/display/RDAINFO/RDA-Info</a:t>
            </a:r>
            <a:endParaRPr lang="de-DE" sz="1800" dirty="0">
              <a:latin typeface="Verdana" panose="020B0604030504040204" pitchFamily="34" charset="0"/>
              <a:ea typeface="Verdana" panose="020B0604030504040204" pitchFamily="34" charset="0"/>
              <a:cs typeface="Verdana" panose="020B0604030504040204" pitchFamily="34" charset="0"/>
            </a:endParaRPr>
          </a:p>
          <a:p>
            <a:endParaRPr lang="de-DE" sz="1800" dirty="0">
              <a:latin typeface="Verdana" panose="020B0604030504040204" pitchFamily="34" charset="0"/>
              <a:ea typeface="Verdana" panose="020B0604030504040204" pitchFamily="34" charset="0"/>
              <a:cs typeface="Verdana" panose="020B0604030504040204" pitchFamily="34" charset="0"/>
            </a:endParaRPr>
          </a:p>
          <a:p>
            <a:r>
              <a:rPr lang="de-DE" sz="1800" dirty="0">
                <a:latin typeface="Verdana" panose="020B0604030504040204" pitchFamily="34" charset="0"/>
                <a:ea typeface="Verdana" panose="020B0604030504040204" pitchFamily="34" charset="0"/>
                <a:cs typeface="Verdana" panose="020B0604030504040204" pitchFamily="34" charset="0"/>
                <a:hlinkClick r:id="rId6"/>
              </a:rPr>
              <a:t>rda-info@dnb.de</a:t>
            </a:r>
            <a:endParaRPr lang="de-DE" sz="18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altLang="de-DE" sz="1800" b="1" dirty="0">
              <a:solidFill>
                <a:srgbClr val="000066"/>
              </a:solidFill>
              <a:latin typeface="Arial" pitchFamily="34" charset="0"/>
            </a:endParaRPr>
          </a:p>
        </p:txBody>
      </p:sp>
      <p:pic>
        <p:nvPicPr>
          <p:cNvPr id="8"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35175" t="37337" r="34828" b="40417"/>
          <a:stretch/>
        </p:blipFill>
        <p:spPr bwMode="auto">
          <a:xfrm>
            <a:off x="2031023" y="1459523"/>
            <a:ext cx="4800083" cy="2224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64</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Tree>
    <p:extLst>
      <p:ext uri="{BB962C8B-B14F-4D97-AF65-F5344CB8AC3E}">
        <p14:creationId xmlns:p14="http://schemas.microsoft.com/office/powerpoint/2010/main" val="20147563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marL="0" lvl="0" indent="0">
              <a:spcAft>
                <a:spcPts val="1200"/>
              </a:spcAft>
              <a:buNone/>
            </a:pPr>
            <a:r>
              <a:rPr lang="de-DE" sz="2000" b="1" dirty="0">
                <a:ea typeface="Verdana" panose="020B0604030504040204" pitchFamily="34" charset="0"/>
                <a:cs typeface="Verdana" panose="020B0604030504040204" pitchFamily="34" charset="0"/>
                <a:hlinkClick r:id="rId2"/>
              </a:rPr>
              <a:t>RDA 9.19.1.3</a:t>
            </a:r>
            <a:r>
              <a:rPr lang="de-DE" sz="2000" b="1" dirty="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sowie 9.19.1.4-7</a:t>
            </a:r>
          </a:p>
          <a:p>
            <a:pPr>
              <a:spcAft>
                <a:spcPts val="600"/>
              </a:spcAft>
            </a:pPr>
            <a:r>
              <a:rPr lang="de-DE" sz="2000" dirty="0">
                <a:ea typeface="Verdana" panose="020B0604030504040204" pitchFamily="34" charset="0"/>
                <a:cs typeface="Verdana" panose="020B0604030504040204" pitchFamily="34" charset="0"/>
              </a:rPr>
              <a:t>Es gibt Personen- und Namenssätze in der GND.</a:t>
            </a:r>
          </a:p>
          <a:p>
            <a:pPr>
              <a:spcAft>
                <a:spcPts val="600"/>
              </a:spcAft>
            </a:pPr>
            <a:r>
              <a:rPr lang="de-DE" sz="2000" dirty="0">
                <a:ea typeface="Verdana" panose="020B0604030504040204" pitchFamily="34" charset="0"/>
                <a:cs typeface="Verdana" panose="020B0604030504040204" pitchFamily="34" charset="0"/>
              </a:rPr>
              <a:t>Die Unterscheidung gleichnamiger Personen geschieht im Anzeigeformat und im Datenaustausch durch Hinzuziehen der Lebensjahre zum bevorzugten Namen, nicht aber durch die weiteren in RDA vorgesehen Merkmale (RDA 9.19.1.4-9.19.1.7: vollständigerer Name, Wirkungszeitraum, Beruf und Ähnliches) </a:t>
            </a:r>
          </a:p>
          <a:p>
            <a:pPr>
              <a:spcAft>
                <a:spcPts val="600"/>
              </a:spcAft>
            </a:pPr>
            <a:r>
              <a:rPr lang="de-DE" sz="2000" dirty="0">
                <a:ea typeface="Verdana" panose="020B0604030504040204" pitchFamily="34" charset="0"/>
                <a:cs typeface="Verdana" panose="020B0604030504040204" pitchFamily="34" charset="0"/>
              </a:rPr>
              <a:t>Die weiteren Elemente werden als Teil des Normdatensatzes erfasst, sind aber nicht Teil des normierten Sucheinstiegs.</a:t>
            </a:r>
          </a:p>
          <a:p>
            <a:pPr>
              <a:spcAft>
                <a:spcPts val="600"/>
              </a:spcAft>
            </a:pPr>
            <a:r>
              <a:rPr lang="de-DE" sz="2000" dirty="0">
                <a:ea typeface="Verdana" panose="020B0604030504040204" pitchFamily="34" charset="0"/>
                <a:cs typeface="Verdana" panose="020B0604030504040204" pitchFamily="34" charset="0"/>
              </a:rPr>
              <a:t>Siehe dazu auch </a:t>
            </a:r>
            <a:r>
              <a:rPr lang="de-DE" sz="2000" dirty="0">
                <a:ea typeface="Verdana" panose="020B0604030504040204" pitchFamily="34" charset="0"/>
                <a:cs typeface="Verdana" panose="020B0604030504040204" pitchFamily="34" charset="0"/>
                <a:hlinkClick r:id="rId3"/>
              </a:rPr>
              <a:t>Erfassungshilfe EH-P-01</a:t>
            </a:r>
            <a:r>
              <a:rPr lang="de-DE" sz="2000" dirty="0">
                <a:ea typeface="Verdana" panose="020B0604030504040204" pitchFamily="34" charset="0"/>
                <a:cs typeface="Verdana" panose="020B0604030504040204" pitchFamily="34" charset="0"/>
              </a:rPr>
              <a:t> </a:t>
            </a:r>
          </a:p>
          <a:p>
            <a:pPr>
              <a:spcAft>
                <a:spcPts val="600"/>
              </a:spcAft>
            </a:pPr>
            <a:r>
              <a:rPr lang="de-DE" sz="2000" dirty="0">
                <a:ea typeface="Verdana" panose="020B0604030504040204" pitchFamily="34" charset="0"/>
                <a:cs typeface="Verdana" panose="020B0604030504040204" pitchFamily="34" charset="0"/>
              </a:rPr>
              <a:t>Zur Erfassung von Lebensdaten s. </a:t>
            </a:r>
            <a:r>
              <a:rPr lang="de-DE" sz="2000" dirty="0">
                <a:ea typeface="Verdana" panose="020B0604030504040204" pitchFamily="34" charset="0"/>
                <a:cs typeface="Verdana" panose="020B0604030504040204" pitchFamily="34" charset="0"/>
                <a:hlinkClick r:id="rId4"/>
              </a:rPr>
              <a:t>Erfassungshilfe EH-P-02</a:t>
            </a:r>
            <a:endParaRPr lang="de-DE" sz="2000" dirty="0">
              <a:ea typeface="Verdana" panose="020B0604030504040204" pitchFamily="34" charset="0"/>
              <a:cs typeface="Verdana" panose="020B0604030504040204" pitchFamily="34" charset="0"/>
            </a:endParaRPr>
          </a:p>
          <a:p>
            <a:pPr>
              <a:spcAft>
                <a:spcPts val="600"/>
              </a:spcAft>
            </a:pPr>
            <a:endParaRPr lang="de-DE" sz="2000"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7</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solidFill>
                  <a:srgbClr val="4F81BD">
                    <a:lumMod val="75000"/>
                  </a:srgbClr>
                </a:solidFill>
                <a:ea typeface="Verdana" panose="020B0604030504040204" pitchFamily="34" charset="0"/>
                <a:cs typeface="Verdana" panose="020B0604030504040204" pitchFamily="34" charset="0"/>
              </a:rPr>
              <a:t>Unterscheidung gleichnamiger Personen</a:t>
            </a:r>
            <a:endParaRPr lang="de-DE" dirty="0"/>
          </a:p>
        </p:txBody>
      </p:sp>
    </p:spTree>
    <p:extLst>
      <p:ext uri="{BB962C8B-B14F-4D97-AF65-F5344CB8AC3E}">
        <p14:creationId xmlns:p14="http://schemas.microsoft.com/office/powerpoint/2010/main" val="22610009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a:spcAft>
                <a:spcPts val="1200"/>
              </a:spcAft>
            </a:pPr>
            <a:r>
              <a:rPr lang="de-DE" sz="2000" dirty="0">
                <a:ea typeface="Verdana" panose="020B0604030504040204" pitchFamily="34" charset="0"/>
                <a:cs typeface="Verdana" panose="020B0604030504040204" pitchFamily="34" charset="0"/>
              </a:rPr>
              <a:t>Bei fehlenden Lebensdaten bleiben die entsprechenden Datensätze nicht-RDA-konform (Lebensdaten zählen zu den Kernelementen!). Bei Wiederaufgreifen des Datensatzes werden sie aber nach Möglichkeit ergänzt.</a:t>
            </a:r>
          </a:p>
          <a:p>
            <a:pPr>
              <a:spcAft>
                <a:spcPts val="1200"/>
              </a:spcAft>
            </a:pPr>
            <a:r>
              <a:rPr lang="de-DE" sz="2000" dirty="0">
                <a:ea typeface="Verdana" panose="020B0604030504040204" pitchFamily="34" charset="0"/>
                <a:cs typeface="Verdana" panose="020B0604030504040204" pitchFamily="34" charset="0"/>
              </a:rPr>
              <a:t>Nur wenn keine identifizierenden Angaben vorhanden sind, die zur Unterscheidung gleichnamiger Personen dienen, soll ein Namenssatz angelegt bzw. ein Name benutzt werden.</a:t>
            </a:r>
          </a:p>
          <a:p>
            <a:r>
              <a:rPr lang="de-DE" sz="2000" dirty="0">
                <a:ea typeface="Verdana" panose="020B0604030504040204" pitchFamily="34" charset="0"/>
                <a:cs typeface="Verdana" panose="020B0604030504040204" pitchFamily="34" charset="0"/>
              </a:rPr>
              <a:t>siehe dazu </a:t>
            </a:r>
            <a:r>
              <a:rPr lang="de-DE" sz="2000" dirty="0">
                <a:ea typeface="Verdana" panose="020B0604030504040204" pitchFamily="34" charset="0"/>
                <a:cs typeface="Verdana" panose="020B0604030504040204" pitchFamily="34" charset="0"/>
                <a:hlinkClick r:id="rId2"/>
              </a:rPr>
              <a:t>EH-P-16 - Individualisierungsrichtlinie</a:t>
            </a:r>
            <a:endParaRPr lang="de-DE" sz="2000" dirty="0">
              <a:ea typeface="Verdana" panose="020B0604030504040204" pitchFamily="34" charset="0"/>
              <a:cs typeface="Verdana" panose="020B0604030504040204" pitchFamily="34" charset="0"/>
            </a:endParaRPr>
          </a:p>
          <a:p>
            <a:pPr>
              <a:spcAft>
                <a:spcPts val="600"/>
              </a:spcAft>
            </a:pPr>
            <a:endParaRPr lang="de-DE" sz="2000"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8</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solidFill>
                  <a:srgbClr val="4F81BD">
                    <a:lumMod val="75000"/>
                  </a:srgbClr>
                </a:solidFill>
                <a:ea typeface="Verdana" panose="020B0604030504040204" pitchFamily="34" charset="0"/>
                <a:cs typeface="Verdana" panose="020B0604030504040204" pitchFamily="34" charset="0"/>
              </a:rPr>
              <a:t>Unterscheidung gleichnamiger Personen</a:t>
            </a:r>
            <a:endParaRPr lang="de-DE" dirty="0"/>
          </a:p>
        </p:txBody>
      </p:sp>
    </p:spTree>
    <p:extLst>
      <p:ext uri="{BB962C8B-B14F-4D97-AF65-F5344CB8AC3E}">
        <p14:creationId xmlns:p14="http://schemas.microsoft.com/office/powerpoint/2010/main" val="27291771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836712"/>
            <a:ext cx="8640960" cy="5472608"/>
          </a:xfrm>
        </p:spPr>
        <p:txBody>
          <a:bodyPr wrap="square"/>
          <a:lstStyle/>
          <a:p>
            <a:pPr>
              <a:spcAft>
                <a:spcPts val="600"/>
              </a:spcAft>
            </a:pPr>
            <a:r>
              <a:rPr lang="de-DE" sz="2000" dirty="0" smtClean="0">
                <a:ea typeface="Verdana" panose="020B0604030504040204" pitchFamily="34" charset="0"/>
                <a:cs typeface="Verdana" panose="020B0604030504040204" pitchFamily="34" charset="0"/>
              </a:rPr>
              <a:t>Namen </a:t>
            </a:r>
            <a:r>
              <a:rPr lang="de-DE" sz="2000" dirty="0">
                <a:ea typeface="Verdana" panose="020B0604030504040204" pitchFamily="34" charset="0"/>
                <a:cs typeface="Verdana" panose="020B0604030504040204" pitchFamily="34" charset="0"/>
              </a:rPr>
              <a:t>und identifizierende Merkmale von Personen / Familien / Körperschaften können grundsätzlich jeder Quelle entnommen werden. </a:t>
            </a:r>
            <a:r>
              <a:rPr lang="de-DE" sz="2000" b="1" dirty="0" smtClean="0">
                <a:ea typeface="Verdana" panose="020B0604030504040204" pitchFamily="34" charset="0"/>
                <a:cs typeface="Verdana" panose="020B0604030504040204" pitchFamily="34" charset="0"/>
                <a:hlinkClick r:id="rId2"/>
              </a:rPr>
              <a:t>RDA 9.2.1.2</a:t>
            </a:r>
            <a:endParaRPr lang="de-DE" sz="2000" dirty="0">
              <a:ea typeface="Verdana" panose="020B0604030504040204" pitchFamily="34" charset="0"/>
              <a:cs typeface="Verdana" panose="020B0604030504040204" pitchFamily="34" charset="0"/>
            </a:endParaRPr>
          </a:p>
          <a:p>
            <a:pPr>
              <a:spcAft>
                <a:spcPts val="600"/>
              </a:spcAft>
            </a:pPr>
            <a:r>
              <a:rPr lang="de-DE" sz="2000" dirty="0">
                <a:ea typeface="Verdana" panose="020B0604030504040204" pitchFamily="34" charset="0"/>
                <a:cs typeface="Verdana" panose="020B0604030504040204" pitchFamily="34" charset="0"/>
              </a:rPr>
              <a:t>Für die Bestimmung des bevorzugten Namens </a:t>
            </a:r>
            <a:br>
              <a:rPr lang="de-DE" sz="2000" dirty="0">
                <a:ea typeface="Verdana" panose="020B0604030504040204" pitchFamily="34" charset="0"/>
                <a:cs typeface="Verdana" panose="020B0604030504040204" pitchFamily="34" charset="0"/>
              </a:rPr>
            </a:br>
            <a:r>
              <a:rPr lang="de-DE" sz="2000" b="1" dirty="0" smtClean="0">
                <a:solidFill>
                  <a:schemeClr val="accent1">
                    <a:lumMod val="75000"/>
                  </a:schemeClr>
                </a:solidFill>
                <a:ea typeface="Verdana" panose="020B0604030504040204" pitchFamily="34" charset="0"/>
                <a:cs typeface="Verdana" panose="020B0604030504040204" pitchFamily="34" charset="0"/>
                <a:hlinkClick r:id="rId3"/>
              </a:rPr>
              <a:t>RDA 9.2.2.2</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gilt:</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Vorlagen bzw. Ressourcen, die mit der Person in    Verbindung stehen (z. B. Veröffentlichung der Person, aber auch externe Ressourcen wie </a:t>
            </a:r>
            <a:r>
              <a:rPr lang="de-DE" sz="1800" dirty="0" smtClean="0">
                <a:ea typeface="Verdana" panose="020B0604030504040204" pitchFamily="34" charset="0"/>
                <a:cs typeface="Verdana" panose="020B0604030504040204" pitchFamily="34" charset="0"/>
              </a:rPr>
              <a:t>z. B. </a:t>
            </a:r>
            <a:r>
              <a:rPr lang="de-DE" sz="1800" dirty="0">
                <a:ea typeface="Verdana" panose="020B0604030504040204" pitchFamily="34" charset="0"/>
                <a:cs typeface="Verdana" panose="020B0604030504040204" pitchFamily="34" charset="0"/>
              </a:rPr>
              <a:t>Homepages)</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sonst: Angaben aus Ressourcen über diese Person</a:t>
            </a:r>
          </a:p>
          <a:p>
            <a:pPr lvl="1">
              <a:spcAft>
                <a:spcPts val="600"/>
              </a:spcAft>
              <a:buFont typeface="Courier New" panose="02070309020205020404" pitchFamily="49" charset="0"/>
              <a:buChar char="o"/>
            </a:pPr>
            <a:r>
              <a:rPr lang="de-DE" sz="1800" dirty="0">
                <a:ea typeface="Verdana" panose="020B0604030504040204" pitchFamily="34" charset="0"/>
                <a:cs typeface="Verdana" panose="020B0604030504040204" pitchFamily="34" charset="0"/>
              </a:rPr>
              <a:t>sonst: weitere Quellen/Nachschlagewerke</a:t>
            </a:r>
          </a:p>
          <a:p>
            <a:pPr>
              <a:spcBef>
                <a:spcPts val="0"/>
              </a:spcBef>
            </a:pPr>
            <a:r>
              <a:rPr lang="de-DE" sz="2000" dirty="0">
                <a:ea typeface="Verdana" panose="020B0604030504040204" pitchFamily="34" charset="0"/>
                <a:cs typeface="Verdana" panose="020B0604030504040204" pitchFamily="34" charset="0"/>
              </a:rPr>
              <a:t>Weitere abweichende Namen: </a:t>
            </a:r>
          </a:p>
          <a:p>
            <a:pPr marL="0" indent="0">
              <a:spcBef>
                <a:spcPts val="0"/>
              </a:spcBef>
              <a:buNone/>
            </a:pPr>
            <a:r>
              <a:rPr lang="de-DE" sz="2000" dirty="0">
                <a:ea typeface="Verdana" panose="020B0604030504040204" pitchFamily="34" charset="0"/>
                <a:cs typeface="Verdana" panose="020B0604030504040204" pitchFamily="34" charset="0"/>
              </a:rPr>
              <a:t>    Namen, die ein Benutzer bei der Suche verwenden     </a:t>
            </a:r>
          </a:p>
          <a:p>
            <a:pPr marL="0" indent="0">
              <a:spcBef>
                <a:spcPts val="0"/>
              </a:spcBef>
              <a:buNone/>
            </a:pPr>
            <a:r>
              <a:rPr lang="de-DE" sz="2000" dirty="0">
                <a:ea typeface="Verdana" panose="020B0604030504040204" pitchFamily="34" charset="0"/>
                <a:cs typeface="Verdana" panose="020B0604030504040204" pitchFamily="34" charset="0"/>
              </a:rPr>
              <a:t>    könnte</a:t>
            </a:r>
          </a:p>
        </p:txBody>
      </p:sp>
      <p:sp>
        <p:nvSpPr>
          <p:cNvPr id="5"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9</a:t>
            </a:fld>
            <a:endParaRPr lang="de-DE" dirty="0">
              <a:ea typeface="Verdana" panose="020B0604030504040204" pitchFamily="34" charset="0"/>
              <a:cs typeface="Verdana" panose="020B0604030504040204" pitchFamily="34" charset="0"/>
            </a:endParaRPr>
          </a:p>
        </p:txBody>
      </p:sp>
      <p:sp>
        <p:nvSpPr>
          <p:cNvPr id="11" name="Fußzeilenplatzhalter 1"/>
          <p:cNvSpPr txBox="1">
            <a:spLocks/>
          </p:cNvSpPr>
          <p:nvPr/>
        </p:nvSpPr>
        <p:spPr>
          <a:xfrm>
            <a:off x="8428776" y="6344986"/>
            <a:ext cx="425513" cy="365125"/>
          </a:xfrm>
          <a:prstGeom prst="rect">
            <a:avLst/>
          </a:prstGeom>
        </p:spPr>
        <p:txBody>
          <a:bodyPr vert="horz" lIns="91440" tIns="45720" rIns="91440" bIns="45720" rtlCol="0" anchor="ctr"/>
          <a:lstStyle>
            <a:defPPr>
              <a:defRPr lang="de-DE"/>
            </a:defPPr>
            <a:lvl1pPr marL="0" algn="ctr" defTabSz="914400" rtl="0" eaLnBrk="1" latinLnBrk="0" hangingPunct="1">
              <a:defRPr sz="1000" kern="1200" baseline="0">
                <a:solidFill>
                  <a:schemeClr val="tx1">
                    <a:lumMod val="50000"/>
                    <a:lumOff val="50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C822ABC2-5D00-44FF-BEDB-7AAE6181BE50}" type="slidenum">
              <a:rPr lang="de-DE" smtClean="0">
                <a:ea typeface="Verdana" panose="020B0604030504040204" pitchFamily="34" charset="0"/>
                <a:cs typeface="Verdana" panose="020B0604030504040204" pitchFamily="34" charset="0"/>
              </a:rPr>
              <a:pPr algn="l"/>
              <a:t>9</a:t>
            </a:fld>
            <a:endParaRPr lang="de-DE" dirty="0">
              <a:ea typeface="Verdana" panose="020B0604030504040204" pitchFamily="34" charset="0"/>
              <a:cs typeface="Verdana" panose="020B0604030504040204" pitchFamily="34" charset="0"/>
            </a:endParaRPr>
          </a:p>
        </p:txBody>
      </p:sp>
      <p:sp>
        <p:nvSpPr>
          <p:cNvPr id="12" name="Fußzeilenplatzhalter 6"/>
          <p:cNvSpPr>
            <a:spLocks noGrp="1"/>
          </p:cNvSpPr>
          <p:nvPr>
            <p:ph type="ftr" sz="quarter" idx="14"/>
          </p:nvPr>
        </p:nvSpPr>
        <p:spPr>
          <a:xfrm>
            <a:off x="467544" y="6376243"/>
            <a:ext cx="7704856" cy="365125"/>
          </a:xfrm>
        </p:spPr>
        <p:txBody>
          <a:bodyPr/>
          <a:lstStyle/>
          <a:p>
            <a:r>
              <a:rPr lang="de-DE" smtClean="0">
                <a:solidFill>
                  <a:srgbClr val="4F81BD">
                    <a:lumMod val="75000"/>
                  </a:srgbClr>
                </a:solidFill>
              </a:rPr>
              <a:t>Auf Grundlage der offiziellen Schulungsunterlagen der AG RDA – Modul 4.02.01: Normdaten: Personen | Stand: September 2017 | CC BY-NC-SA</a:t>
            </a:r>
            <a:endParaRPr lang="de-DE" dirty="0">
              <a:solidFill>
                <a:srgbClr val="4F81BD">
                  <a:lumMod val="75000"/>
                </a:srgbClr>
              </a:solidFill>
            </a:endParaRPr>
          </a:p>
        </p:txBody>
      </p:sp>
      <p:sp>
        <p:nvSpPr>
          <p:cNvPr id="13" name="Titel 12"/>
          <p:cNvSpPr>
            <a:spLocks noGrp="1"/>
          </p:cNvSpPr>
          <p:nvPr>
            <p:ph type="title"/>
          </p:nvPr>
        </p:nvSpPr>
        <p:spPr/>
        <p:txBody>
          <a:bodyPr/>
          <a:lstStyle/>
          <a:p>
            <a:r>
              <a:rPr lang="de-DE" dirty="0">
                <a:ea typeface="Verdana" panose="020B0604030504040204" pitchFamily="34" charset="0"/>
                <a:cs typeface="Verdana" panose="020B0604030504040204" pitchFamily="34" charset="0"/>
              </a:rPr>
              <a:t>Informationsquellen</a:t>
            </a:r>
            <a:endParaRPr lang="de-DE" dirty="0"/>
          </a:p>
        </p:txBody>
      </p:sp>
    </p:spTree>
    <p:extLst>
      <p:ext uri="{BB962C8B-B14F-4D97-AF65-F5344CB8AC3E}">
        <p14:creationId xmlns:p14="http://schemas.microsoft.com/office/powerpoint/2010/main" val="1942339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4204</Words>
  <Application>Microsoft Office PowerPoint</Application>
  <PresentationFormat>Bildschirmpräsentation (4:3)</PresentationFormat>
  <Paragraphs>647</Paragraphs>
  <Slides>64</Slides>
  <Notes>53</Notes>
  <HiddenSlides>0</HiddenSlides>
  <MMClips>0</MMClips>
  <ScaleCrop>false</ScaleCrop>
  <HeadingPairs>
    <vt:vector size="4" baseType="variant">
      <vt:variant>
        <vt:lpstr>Design</vt:lpstr>
      </vt:variant>
      <vt:variant>
        <vt:i4>1</vt:i4>
      </vt:variant>
      <vt:variant>
        <vt:lpstr>Folientitel</vt:lpstr>
      </vt:variant>
      <vt:variant>
        <vt:i4>64</vt:i4>
      </vt:variant>
    </vt:vector>
  </HeadingPairs>
  <TitlesOfParts>
    <vt:vector size="65" baseType="lpstr">
      <vt:lpstr>9_Larissa</vt:lpstr>
      <vt:lpstr>Schulungsunterlagen der AG RDA</vt:lpstr>
      <vt:lpstr>  Personen  DNB-Schulung auf der Grundlage von  Modul 4: Normdaten der offiziellen Schulungsunterlagen der AG RDA  </vt:lpstr>
      <vt:lpstr>Personen   Moderne Namen Sonderformen moderner Namen Sonderformen „Notnamen“ Pseudonyme Religiöse Personen Fürsten und Adelige Namen in einer nicht bevorzugten Schrift</vt:lpstr>
      <vt:lpstr> Moderne Namen</vt:lpstr>
      <vt:lpstr>RDA, AWR und ERL</vt:lpstr>
      <vt:lpstr>Allgemeines</vt:lpstr>
      <vt:lpstr>Unterscheidung gleichnamiger Personen</vt:lpstr>
      <vt:lpstr>Unterscheidung gleichnamiger Personen</vt:lpstr>
      <vt:lpstr>Informationsquellen</vt:lpstr>
      <vt:lpstr>Bevorzugter Name RDA 9.2.2</vt:lpstr>
      <vt:lpstr>Änderung des bevorzugten Namens</vt:lpstr>
      <vt:lpstr>Änderung des bevorzugten Namens</vt:lpstr>
      <vt:lpstr>Änderung des bevorzugten Namens</vt:lpstr>
      <vt:lpstr>Zeitliche Einordnung</vt:lpstr>
      <vt:lpstr>Sonderformen moderner Namen</vt:lpstr>
      <vt:lpstr>Artikel, Präfixe und Präpositionen</vt:lpstr>
      <vt:lpstr>Artikel, Präfixe und Präpositionen</vt:lpstr>
      <vt:lpstr>Artikel, Präfixe und Präpositionen</vt:lpstr>
      <vt:lpstr>Artikel, Präfixe und Präpositionen</vt:lpstr>
      <vt:lpstr>Artikel, Präfixe und Präpositionen</vt:lpstr>
      <vt:lpstr>Akzente und sonstige diakritische Zeichen</vt:lpstr>
      <vt:lpstr>Verwandtschaftsbezeichnungen</vt:lpstr>
      <vt:lpstr>Verwandtschaftsbezeichnungen</vt:lpstr>
      <vt:lpstr>Verwandtschaftsbezeichnungen</vt:lpstr>
      <vt:lpstr>Patronyme - Allgemeines</vt:lpstr>
      <vt:lpstr>Patronyme - Allgemeines</vt:lpstr>
      <vt:lpstr>Patronyme - Arabische Namen</vt:lpstr>
      <vt:lpstr>Patronyme - Arabische Namen</vt:lpstr>
      <vt:lpstr>Patronyme - Arabische Namen</vt:lpstr>
      <vt:lpstr>Patronyme - Isländische Namen RDA F.4</vt:lpstr>
      <vt:lpstr>Patronyme - Rumänische Namen</vt:lpstr>
      <vt:lpstr>Sonderformen, „Notnamen“  Erfassungshilfe EH-P-15</vt:lpstr>
      <vt:lpstr>Namen, die aus einer Phrase bestehen</vt:lpstr>
      <vt:lpstr>Namen, die aus einer Phrase bestehen</vt:lpstr>
      <vt:lpstr>Namen, die aus einer Phrase bestehen</vt:lpstr>
      <vt:lpstr>Pseudonyme  Erfassungshilfe EH-P-06</vt:lpstr>
      <vt:lpstr>Individuen mit mehreren Identitäten</vt:lpstr>
      <vt:lpstr>Individuen mit mehreren Identitäten</vt:lpstr>
      <vt:lpstr>Individuen mit mehreren Identitäten</vt:lpstr>
      <vt:lpstr>Individuen mit mehreren Identitäten</vt:lpstr>
      <vt:lpstr>Individuen mit mehreren Identitäten</vt:lpstr>
      <vt:lpstr>Individuen mit mehreren Identitäten</vt:lpstr>
      <vt:lpstr>Sammel- und Verlagspseudonyme</vt:lpstr>
      <vt:lpstr>Sammel- und Verlagspseudonyme</vt:lpstr>
      <vt:lpstr>Sammel- und Verlagspseudonyme</vt:lpstr>
      <vt:lpstr>Sammel- und Verlagspseudonyme</vt:lpstr>
      <vt:lpstr>Hinweise</vt:lpstr>
      <vt:lpstr>Hinweise</vt:lpstr>
      <vt:lpstr>Religiöse Personen  Erfassungshilfe EH-P-09, Erfassungshilfe EH-P-10 </vt:lpstr>
      <vt:lpstr>Geistliche Würdenträger (christliche)</vt:lpstr>
      <vt:lpstr>Geistliche Würdenträger (christliche)</vt:lpstr>
      <vt:lpstr>Sonstige Personen mit religiöser Berufung</vt:lpstr>
      <vt:lpstr>Sonstige Personen mit religiöser Berufung</vt:lpstr>
      <vt:lpstr>Heilige</vt:lpstr>
      <vt:lpstr>Fürsten und Adlige  Erfassungshilfe EH-P-08 </vt:lpstr>
      <vt:lpstr>Allgemeine Richtlinien zum Erfassen von Adelstiteln</vt:lpstr>
      <vt:lpstr>Allgemeine Richtlinien zum Erfassen von Adelstiteln</vt:lpstr>
      <vt:lpstr>Allgemeine Richtlinien zum Erfassen von Adelstiteln</vt:lpstr>
      <vt:lpstr>Namen von Fürsten</vt:lpstr>
      <vt:lpstr>Namen in einer nicht  bevorzugten Schrift  Erfassungshilfe EH-P-14</vt:lpstr>
      <vt:lpstr>Transliteration</vt:lpstr>
      <vt:lpstr>Transliteration</vt:lpstr>
      <vt:lpstr>Abweichende Namen</vt:lpstr>
      <vt:lpstr>PowerPoint-Präsentation</vt:lpstr>
    </vt:vector>
  </TitlesOfParts>
  <Company>Deutsche Nationalbibliothek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senftleben</dc:creator>
  <cp:lastModifiedBy>Bufalino, Cinzia</cp:lastModifiedBy>
  <cp:revision>452</cp:revision>
  <dcterms:created xsi:type="dcterms:W3CDTF">2014-03-14T10:23:34Z</dcterms:created>
  <dcterms:modified xsi:type="dcterms:W3CDTF">2017-08-17T10:52:45Z</dcterms:modified>
</cp:coreProperties>
</file>