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85" r:id="rId2"/>
    <p:sldId id="259" r:id="rId3"/>
    <p:sldId id="287" r:id="rId4"/>
    <p:sldId id="331" r:id="rId5"/>
    <p:sldId id="332" r:id="rId6"/>
    <p:sldId id="333" r:id="rId7"/>
    <p:sldId id="302" r:id="rId8"/>
    <p:sldId id="303" r:id="rId9"/>
    <p:sldId id="306" r:id="rId10"/>
    <p:sldId id="307" r:id="rId11"/>
    <p:sldId id="308" r:id="rId12"/>
    <p:sldId id="335" r:id="rId13"/>
    <p:sldId id="309" r:id="rId14"/>
    <p:sldId id="310" r:id="rId15"/>
    <p:sldId id="311" r:id="rId16"/>
    <p:sldId id="336" r:id="rId17"/>
    <p:sldId id="329" r:id="rId18"/>
    <p:sldId id="337" r:id="rId19"/>
    <p:sldId id="330" r:id="rId20"/>
    <p:sldId id="326" r:id="rId21"/>
    <p:sldId id="312" r:id="rId22"/>
    <p:sldId id="313" r:id="rId23"/>
    <p:sldId id="354" r:id="rId24"/>
    <p:sldId id="339" r:id="rId25"/>
    <p:sldId id="340" r:id="rId26"/>
    <p:sldId id="341" r:id="rId27"/>
    <p:sldId id="304" r:id="rId28"/>
    <p:sldId id="344" r:id="rId29"/>
    <p:sldId id="345" r:id="rId30"/>
    <p:sldId id="346" r:id="rId31"/>
    <p:sldId id="318" r:id="rId32"/>
    <p:sldId id="342" r:id="rId33"/>
    <p:sldId id="319" r:id="rId34"/>
    <p:sldId id="347" r:id="rId35"/>
    <p:sldId id="320" r:id="rId36"/>
    <p:sldId id="348" r:id="rId37"/>
    <p:sldId id="327" r:id="rId38"/>
    <p:sldId id="353" r:id="rId39"/>
    <p:sldId id="322" r:id="rId40"/>
    <p:sldId id="323" r:id="rId41"/>
    <p:sldId id="349" r:id="rId42"/>
    <p:sldId id="351" r:id="rId43"/>
    <p:sldId id="350" r:id="rId44"/>
    <p:sldId id="352" r:id="rId45"/>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60" autoAdjust="0"/>
    <p:restoredTop sz="92189" autoAdjust="0"/>
  </p:normalViewPr>
  <p:slideViewPr>
    <p:cSldViewPr>
      <p:cViewPr varScale="1">
        <p:scale>
          <a:sx n="80" d="100"/>
          <a:sy n="80" d="100"/>
        </p:scale>
        <p:origin x="-104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16.08.2017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16.08.2017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10</a:t>
            </a:fld>
            <a:endParaRPr lang="de-DE" altLang="de-DE"/>
          </a:p>
        </p:txBody>
      </p:sp>
    </p:spTree>
    <p:extLst>
      <p:ext uri="{BB962C8B-B14F-4D97-AF65-F5344CB8AC3E}">
        <p14:creationId xmlns:p14="http://schemas.microsoft.com/office/powerpoint/2010/main" val="41914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4.1: Normdaten: Werke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4.1: Normdaten: Werke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a:t>
            </a:r>
            <a:r>
              <a:rPr lang="de-DE" sz="2200" smtClean="0"/>
              <a:t>gelten sinngemäß </a:t>
            </a:r>
            <a:r>
              <a:rPr lang="de-DE" sz="2200" dirty="0" smtClean="0"/>
              <a:t>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pPr marL="0" indent="0">
              <a:buNone/>
            </a:pPr>
            <a:endParaRPr lang="de-DE" dirty="0" smtClean="0"/>
          </a:p>
          <a:p>
            <a:r>
              <a:rPr lang="de-DE" dirty="0" smtClean="0"/>
              <a:t>Der </a:t>
            </a:r>
            <a:r>
              <a:rPr lang="de-DE" dirty="0"/>
              <a:t>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r>
              <a:rPr lang="de-DE" smtClean="0"/>
              <a:t>Alternativtitel </a:t>
            </a:r>
            <a:r>
              <a:rPr lang="de-DE" dirty="0"/>
              <a:t>werden nicht als Teil des bevorzugten Titels berücksichtigt</a:t>
            </a:r>
            <a:r>
              <a:rPr lang="de-DE" smtClean="0"/>
              <a:t>. </a:t>
            </a:r>
          </a:p>
          <a:p>
            <a:endParaRPr lang="de-DE"/>
          </a:p>
          <a:p>
            <a:r>
              <a:rPr lang="de-DE" smtClean="0"/>
              <a:t>Alternativtitel werden nach Möglichkeit im Werknormsatz als abweichender Titel erfasst.</a:t>
            </a:r>
            <a:endParaRPr lang="de-DE" dirty="0" smtClean="0"/>
          </a:p>
          <a:p>
            <a:endParaRPr lang="de-DE" smtClean="0"/>
          </a:p>
          <a:p>
            <a:endParaRPr lang="de-DE"/>
          </a:p>
          <a:p>
            <a:pPr marL="0" indent="0">
              <a:buNone/>
            </a:pPr>
            <a:endParaRPr lang="de-DE"/>
          </a:p>
          <a:p>
            <a:endParaRPr lang="de-DE"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38035263"/>
              </p:ext>
            </p:extLst>
          </p:nvPr>
        </p:nvGraphicFramePr>
        <p:xfrm>
          <a:off x="539552" y="3068960"/>
          <a:ext cx="8064896" cy="3068576"/>
        </p:xfrm>
        <a:graphic>
          <a:graphicData uri="http://schemas.openxmlformats.org/drawingml/2006/table">
            <a:tbl>
              <a:tblPr firstRow="1" bandRow="1">
                <a:tableStyleId>{5C22544A-7EE6-4342-B048-85BDC9FD1C3A}</a:tableStyleId>
              </a:tblPr>
              <a:tblGrid>
                <a:gridCol w="1402591"/>
                <a:gridCol w="3389594"/>
                <a:gridCol w="3272711"/>
              </a:tblGrid>
              <a:tr h="61902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756580">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a:t>
                      </a:r>
                      <a:r>
                        <a:rPr lang="de-DE" sz="1800"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a:t>
                      </a:r>
                      <a:r>
                        <a:rPr lang="de-DE" sz="1800" b="0" dirty="0" smtClean="0">
                          <a:latin typeface="Verdana" panose="020B0604030504040204" pitchFamily="34" charset="0"/>
                          <a:ea typeface="Verdana" panose="020B0604030504040204" pitchFamily="34" charset="0"/>
                          <a:cs typeface="Verdana" panose="020B0604030504040204" pitchFamily="34" charset="0"/>
                        </a:rPr>
                        <a:t>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 oder 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026345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a:t>
            </a:r>
            <a:r>
              <a:rPr lang="de-DE"/>
              <a:t>ersten </a:t>
            </a:r>
            <a:r>
              <a:rPr lang="de-DE" smtClean="0"/>
              <a:t>Ausgabe in der Originalsprache des Werks (RDA </a:t>
            </a:r>
            <a:r>
              <a:rPr lang="de-DE" dirty="0"/>
              <a:t>2.3.2) </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p>
          <a:p>
            <a:pPr marL="0" indent="0">
              <a:buNone/>
            </a:pPr>
            <a:r>
              <a:rPr lang="de-DE" dirty="0" smtClean="0"/>
              <a:t/>
            </a:r>
            <a:br>
              <a:rPr lang="de-DE" dirty="0" smtClean="0"/>
            </a:br>
            <a:r>
              <a:rPr lang="de-DE" dirty="0" smtClean="0"/>
              <a:t>-&gt; </a:t>
            </a:r>
            <a:r>
              <a:rPr lang="de-DE" dirty="0"/>
              <a:t>Haupttitel der </a:t>
            </a:r>
            <a:r>
              <a:rPr lang="de-DE" dirty="0" smtClean="0"/>
              <a:t>Ausgabe in Originalsprache wird als bevorzugter Titel bestimmt.</a:t>
            </a:r>
          </a:p>
          <a:p>
            <a:pPr marL="0" indent="0">
              <a:buNone/>
            </a:pPr>
            <a:endParaRPr lang="de-DE" dirty="0"/>
          </a:p>
          <a:p>
            <a:pPr marL="0" indent="0">
              <a:buNone/>
            </a:pPr>
            <a:r>
              <a:rPr lang="de-DE" dirty="0" smtClean="0"/>
              <a:t>-&gt; Die Titel in anderen Sprachen können als abweichender Titel erfasst werden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a:t>
            </a:r>
            <a:r>
              <a:rPr lang="de-DE" dirty="0" smtClean="0"/>
              <a:t>gelegt</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555308645"/>
              </p:ext>
            </p:extLst>
          </p:nvPr>
        </p:nvGraphicFramePr>
        <p:xfrm>
          <a:off x="467544" y="3933056"/>
          <a:ext cx="7992888" cy="1765804"/>
        </p:xfrm>
        <a:graphic>
          <a:graphicData uri="http://schemas.openxmlformats.org/drawingml/2006/table">
            <a:tbl>
              <a:tblPr firstRow="1" bandRow="1">
                <a:tableStyleId>{5C22544A-7EE6-4342-B048-85BDC9FD1C3A}</a:tableStyleId>
              </a:tblPr>
              <a:tblGrid>
                <a:gridCol w="911541"/>
                <a:gridCol w="3840987"/>
                <a:gridCol w="3240360"/>
              </a:tblGrid>
              <a:tr h="50405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Die Dreiflüssestadt</a:t>
                      </a:r>
                      <a:r>
                        <a:rPr lang="de-DE" sz="1800" b="0" baseline="0" smtClean="0">
                          <a:latin typeface="Verdana" panose="020B0604030504040204" pitchFamily="34" charset="0"/>
                          <a:ea typeface="Verdana" panose="020B0604030504040204" pitchFamily="34" charset="0"/>
                          <a:cs typeface="Verdana" panose="020B0604030504040204" pitchFamily="34" charset="0"/>
                        </a:rPr>
                        <a:t> Passau</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Stad van </a:t>
                      </a:r>
                      <a:r>
                        <a:rPr lang="de-DE" sz="1800" dirty="0" err="1" smtClean="0">
                          <a:latin typeface="Verdana" panose="020B0604030504040204" pitchFamily="34" charset="0"/>
                          <a:ea typeface="Verdana" panose="020B0604030504040204" pitchFamily="34" charset="0"/>
                          <a:cs typeface="Verdana" panose="020B0604030504040204" pitchFamily="34" charset="0"/>
                        </a:rPr>
                        <a:t>drie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rivieren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213770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wird gleichzeitig in verschiedenen Sprachen veröffentlicht und die Originalsprache kann nicht bestimmt </a:t>
            </a:r>
            <a:r>
              <a:rPr lang="de-DE" dirty="0" smtClean="0"/>
              <a:t>werden</a:t>
            </a:r>
          </a:p>
          <a:p>
            <a:pPr marL="0" indent="0">
              <a:buNone/>
            </a:pPr>
            <a:r>
              <a:rPr lang="de-DE" dirty="0"/>
              <a:t/>
            </a:r>
            <a:br>
              <a:rPr lang="de-DE" dirty="0"/>
            </a:br>
            <a:r>
              <a:rPr lang="de-DE" dirty="0"/>
              <a:t>-&gt; Haupttitel der ersten vorliegenden Ressource </a:t>
            </a:r>
            <a:r>
              <a:rPr lang="de-DE" dirty="0" smtClean="0"/>
              <a:t>wird als </a:t>
            </a:r>
            <a:r>
              <a:rPr lang="de-DE" dirty="0"/>
              <a:t>bevorzugter </a:t>
            </a:r>
            <a:r>
              <a:rPr lang="de-DE" dirty="0" smtClean="0"/>
              <a:t>Titel bestimmt</a:t>
            </a:r>
          </a:p>
          <a:p>
            <a:pPr marL="0" indent="0">
              <a:buNone/>
            </a:pPr>
            <a:endParaRPr lang="de-DE" dirty="0"/>
          </a:p>
          <a:p>
            <a:pPr marL="0" indent="0">
              <a:buNone/>
            </a:pPr>
            <a:r>
              <a:rPr lang="de-DE" dirty="0" smtClean="0"/>
              <a:t>-&gt; Die Titel in anderen Sprachen können als abweichende Titel erfasst werden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br>
              <a:rPr lang="de-DE" dirty="0" smtClean="0"/>
            </a:br>
            <a:endParaRPr lang="de-DE" dirty="0" smtClean="0"/>
          </a:p>
          <a:p>
            <a:pPr marL="0" indent="0">
              <a:buNone/>
            </a:pPr>
            <a:r>
              <a:rPr lang="de-DE" dirty="0" smtClean="0"/>
              <a:t>Das </a:t>
            </a:r>
            <a:r>
              <a:rPr lang="de-DE" dirty="0"/>
              <a:t>Werk ist in vielen verschiedenen Sprachen erschienen, die deutsche Ausgabe lag zuerst zum Katalogisieren vor</a:t>
            </a:r>
            <a:r>
              <a:rPr lang="de-DE" dirty="0" smtClean="0"/>
              <a:t>.</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400129427"/>
              </p:ext>
            </p:extLst>
          </p:nvPr>
        </p:nvGraphicFramePr>
        <p:xfrm>
          <a:off x="539552" y="3284985"/>
          <a:ext cx="7920880" cy="2914492"/>
        </p:xfrm>
        <a:graphic>
          <a:graphicData uri="http://schemas.openxmlformats.org/drawingml/2006/table">
            <a:tbl>
              <a:tblPr firstRow="1" bandRow="1">
                <a:tableStyleId>{5C22544A-7EE6-4342-B048-85BDC9FD1C3A}</a:tableStyleId>
              </a:tblPr>
              <a:tblGrid>
                <a:gridCol w="1008112"/>
                <a:gridCol w="3240360"/>
                <a:gridCol w="3672408"/>
              </a:tblGrid>
              <a:tr h="62815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62459">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The single</a:t>
                      </a:r>
                      <a:r>
                        <a:rPr lang="de-DE" sz="1800" baseline="0" smtClean="0">
                          <a:latin typeface="Verdana" panose="020B0604030504040204" pitchFamily="34" charset="0"/>
                          <a:ea typeface="Verdana" panose="020B0604030504040204" pitchFamily="34" charset="0"/>
                          <a:cs typeface="Verdana" panose="020B0604030504040204" pitchFamily="34" charset="0"/>
                        </a:rPr>
                        <a:t>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a-DK" smtClean="0">
                          <a:latin typeface="Verdana" panose="020B0604030504040204" pitchFamily="34" charset="0"/>
                          <a:ea typeface="Verdana" panose="020B0604030504040204" pitchFamily="34" charset="0"/>
                          <a:cs typeface="Verdana" panose="020B0604030504040204" pitchFamily="34" charset="0"/>
                        </a:rPr>
                        <a:t>Den faelles pengepolitik i Euroomr°adet </a:t>
                      </a:r>
                      <a:r>
                        <a:rPr lang="de-DE" sz="1800" smtClean="0">
                          <a:latin typeface="Verdana" panose="020B0604030504040204" pitchFamily="34" charset="0"/>
                          <a:ea typeface="Verdana" panose="020B0604030504040204" pitchFamily="34" charset="0"/>
                          <a:cs typeface="Verdana" panose="020B0604030504040204" pitchFamily="34" charset="0"/>
                        </a:rPr>
                        <a:t>i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9277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Yhteinen</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rahapolitiikka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Euroalueella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442386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smtClean="0"/>
              <a:t>Werke - Normdaten</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4.1: Normdaten: Werke | Stand: 29.02.2016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1500" dirty="0" smtClean="0"/>
          </a:p>
          <a:p>
            <a:pPr marL="0" indent="0">
              <a:buNone/>
            </a:pPr>
            <a:r>
              <a:rPr lang="de-DE" dirty="0" smtClean="0"/>
              <a:t>Beispiel: </a:t>
            </a:r>
            <a:br>
              <a:rPr lang="de-DE" dirty="0" smtClean="0"/>
            </a:br>
            <a:r>
              <a:rPr lang="de-DE" dirty="0" smtClean="0"/>
              <a:t>Dieses </a:t>
            </a:r>
            <a:r>
              <a:rPr lang="de-DE" dirty="0"/>
              <a:t>Werk wurde im </a:t>
            </a:r>
            <a:r>
              <a:rPr lang="de-DE" dirty="0" smtClean="0"/>
              <a:t>selben Jahr </a:t>
            </a:r>
            <a:r>
              <a:rPr lang="de-DE" dirty="0"/>
              <a:t>in England unter dem Titel „Aphrodite </a:t>
            </a:r>
            <a:r>
              <a:rPr lang="de-DE" dirty="0" err="1"/>
              <a:t>means</a:t>
            </a:r>
            <a:r>
              <a:rPr lang="de-DE" dirty="0"/>
              <a:t> </a:t>
            </a:r>
            <a:r>
              <a:rPr lang="de-DE" dirty="0" err="1"/>
              <a:t>death</a:t>
            </a:r>
            <a:r>
              <a:rPr lang="de-DE" dirty="0"/>
              <a:t>“ und in Amerika unter dem Titel „The </a:t>
            </a:r>
            <a:r>
              <a:rPr lang="de-DE" dirty="0" err="1"/>
              <a:t>arms</a:t>
            </a:r>
            <a:r>
              <a:rPr lang="de-DE" dirty="0"/>
              <a:t> </a:t>
            </a:r>
            <a:r>
              <a:rPr lang="de-DE" dirty="0" err="1"/>
              <a:t>of</a:t>
            </a:r>
            <a:r>
              <a:rPr lang="de-DE" dirty="0"/>
              <a:t> Venus“ veröffentlicht. Die englische Ausgabe lag zuerst zum Katalogisieren vor. </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92993967"/>
              </p:ext>
            </p:extLst>
          </p:nvPr>
        </p:nvGraphicFramePr>
        <p:xfrm>
          <a:off x="539552" y="4791518"/>
          <a:ext cx="7920880" cy="1517802"/>
        </p:xfrm>
        <a:graphic>
          <a:graphicData uri="http://schemas.openxmlformats.org/drawingml/2006/table">
            <a:tbl>
              <a:tblPr firstRow="1" bandRow="1">
                <a:tableStyleId>{5C22544A-7EE6-4342-B048-85BDC9FD1C3A}</a:tableStyleId>
              </a:tblPr>
              <a:tblGrid>
                <a:gridCol w="864096"/>
                <a:gridCol w="3842514"/>
                <a:gridCol w="3214270"/>
              </a:tblGrid>
              <a:tr h="36013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760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76015">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smtClean="0"/>
              <a:t>Abweichende Titel sind kein Standardelement</a:t>
            </a:r>
          </a:p>
          <a:p>
            <a:r>
              <a:rPr lang="de-DE" smtClean="0"/>
              <a:t>Können im Normdatensatz erfasst werden und bieten so zusätzliche Recherchemöglichkeiten</a:t>
            </a:r>
          </a:p>
          <a:p>
            <a:pPr marL="0" indent="0">
              <a:buNone/>
            </a:pPr>
            <a:endParaRPr lang="de-DE" smtClean="0"/>
          </a:p>
          <a:p>
            <a:pPr marL="0" lvl="0" indent="0">
              <a:buNone/>
            </a:pPr>
            <a:r>
              <a:rPr lang="de-DE">
                <a:solidFill>
                  <a:prstClr val="black"/>
                </a:solidFill>
              </a:rPr>
              <a:t>Als abweichende Titel zählen</a:t>
            </a:r>
          </a:p>
          <a:p>
            <a:pPr marL="0" lvl="0" indent="0">
              <a:buNone/>
            </a:pPr>
            <a:endParaRPr lang="de-DE">
              <a:solidFill>
                <a:prstClr val="black"/>
              </a:solidFill>
            </a:endParaRPr>
          </a:p>
          <a:p>
            <a:pPr lvl="0"/>
            <a:r>
              <a:rPr lang="de-DE">
                <a:solidFill>
                  <a:prstClr val="black"/>
                </a:solidFill>
              </a:rPr>
              <a:t> Titelvarianten in anderen Sprachen </a:t>
            </a:r>
          </a:p>
          <a:p>
            <a:pPr lvl="0"/>
            <a:r>
              <a:rPr lang="de-DE">
                <a:solidFill>
                  <a:prstClr val="black"/>
                </a:solidFill>
              </a:rPr>
              <a:t> Titelvarianten in einer anderen Schrift  </a:t>
            </a:r>
          </a:p>
          <a:p>
            <a:pPr lvl="0"/>
            <a:r>
              <a:rPr lang="de-DE">
                <a:solidFill>
                  <a:prstClr val="black"/>
                </a:solidFill>
              </a:rPr>
              <a:t> Titelvarianten mit einer anderen Schreibweise </a:t>
            </a:r>
          </a:p>
          <a:p>
            <a:pPr lvl="0"/>
            <a:r>
              <a:rPr lang="de-DE">
                <a:solidFill>
                  <a:prstClr val="black"/>
                </a:solidFill>
              </a:rPr>
              <a:t> Titelvarianten aufgrund einer anderen Methode</a:t>
            </a:r>
            <a:br>
              <a:rPr lang="de-DE">
                <a:solidFill>
                  <a:prstClr val="black"/>
                </a:solidFill>
              </a:rPr>
            </a:br>
            <a:r>
              <a:rPr lang="de-DE">
                <a:solidFill>
                  <a:prstClr val="black"/>
                </a:solidFill>
              </a:rPr>
              <a:t> der Umschrift</a:t>
            </a:r>
          </a:p>
          <a:p>
            <a:pPr lvl="0"/>
            <a:r>
              <a:rPr lang="de-DE">
                <a:solidFill>
                  <a:prstClr val="black"/>
                </a:solidFill>
              </a:rPr>
              <a:t> weitere Titel, unter denen das Werk bekannt ist</a:t>
            </a:r>
            <a:br>
              <a:rPr lang="de-DE">
                <a:solidFill>
                  <a:prstClr val="black"/>
                </a:solidFill>
              </a:rPr>
            </a:br>
            <a:r>
              <a:rPr lang="de-DE">
                <a:solidFill>
                  <a:prstClr val="black"/>
                </a:solidFill>
              </a:rPr>
              <a:t> bzw. die in Nachschlagewerken zu finden sind</a:t>
            </a:r>
          </a:p>
          <a:p>
            <a:pPr lvl="0"/>
            <a:endParaRPr lang="de-DE">
              <a:solidFill>
                <a:prstClr val="black"/>
              </a:solidFill>
            </a:endParaRP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65561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dirty="0" smtClean="0"/>
              <a:t>Ist die Originalsprache des Werks nicht Deutsch</a:t>
            </a:r>
          </a:p>
          <a:p>
            <a:pPr marL="0" indent="0">
              <a:buNone/>
            </a:pPr>
            <a:r>
              <a:rPr lang="de-DE" dirty="0" smtClean="0">
                <a:solidFill>
                  <a:prstClr val="black"/>
                </a:solidFill>
              </a:rPr>
              <a:t>-&gt; ein oder mehrere deutsche Übersetzungstitel können als alternative sprachliche Form erfasst werden.</a:t>
            </a:r>
          </a:p>
          <a:p>
            <a:pPr marL="0" indent="0">
              <a:buNone/>
            </a:pPr>
            <a:endParaRPr lang="de-DE" dirty="0" smtClean="0">
              <a:solidFill>
                <a:prstClr val="black"/>
              </a:solidFill>
            </a:endParaRPr>
          </a:p>
          <a:p>
            <a:pPr marL="0" indent="0">
              <a:buNone/>
            </a:pPr>
            <a:r>
              <a:rPr lang="de-DE" dirty="0" smtClean="0">
                <a:solidFill>
                  <a:prstClr val="black"/>
                </a:solidFill>
              </a:rPr>
              <a:t>Sind mehrere Übersetzungstitel in Informationsquellen nachgewiesen</a:t>
            </a:r>
          </a:p>
          <a:p>
            <a:pPr marL="0" indent="0">
              <a:buNone/>
            </a:pPr>
            <a:r>
              <a:rPr lang="de-DE" dirty="0" smtClean="0">
                <a:solidFill>
                  <a:prstClr val="black"/>
                </a:solidFill>
              </a:rPr>
              <a:t>-&gt; am häufigsten vorkommender wird als sogenannte ÖB-Alternative gekennzeichnet</a:t>
            </a:r>
            <a:endParaRPr lang="de-DE" dirty="0">
              <a:solidFill>
                <a:prstClr val="black"/>
              </a:solidFill>
            </a:endParaRPr>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532433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851797695"/>
              </p:ext>
            </p:extLst>
          </p:nvPr>
        </p:nvGraphicFramePr>
        <p:xfrm>
          <a:off x="539551" y="1772816"/>
          <a:ext cx="7920882" cy="2016223"/>
        </p:xfrm>
        <a:graphic>
          <a:graphicData uri="http://schemas.openxmlformats.org/drawingml/2006/table">
            <a:tbl>
              <a:tblPr firstRow="1" bandRow="1">
                <a:tableStyleId>{5C22544A-7EE6-4342-B048-85BDC9FD1C3A}</a:tableStyleId>
              </a:tblPr>
              <a:tblGrid>
                <a:gridCol w="864097"/>
                <a:gridCol w="3888432"/>
                <a:gridCol w="3168353"/>
              </a:tblGrid>
              <a:tr h="57494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593467">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The world</a:t>
                      </a:r>
                      <a:r>
                        <a:rPr lang="de-DE" baseline="0" smtClean="0">
                          <a:latin typeface="Verdana" panose="020B0604030504040204" pitchFamily="34" charset="0"/>
                          <a:ea typeface="Verdana" panose="020B0604030504040204" pitchFamily="34" charset="0"/>
                          <a:cs typeface="Verdana" panose="020B0604030504040204" pitchFamily="34" charset="0"/>
                        </a:rPr>
                        <a:t> according to garp </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80119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Garp</a:t>
                      </a:r>
                      <a:r>
                        <a:rPr lang="de-DE" dirty="0" smtClean="0">
                          <a:latin typeface="Verdana" panose="020B0604030504040204" pitchFamily="34" charset="0"/>
                          <a:ea typeface="Verdana" panose="020B0604030504040204" pitchFamily="34" charset="0"/>
                          <a:cs typeface="Verdana" panose="020B0604030504040204" pitchFamily="34" charset="0"/>
                        </a:rPr>
                        <a:t> und wie er die Welt sah (ÖB-Alternative)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84868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62063918"/>
              </p:ext>
            </p:extLst>
          </p:nvPr>
        </p:nvGraphicFramePr>
        <p:xfrm>
          <a:off x="395536" y="1700808"/>
          <a:ext cx="7920880" cy="3744416"/>
        </p:xfrm>
        <a:graphic>
          <a:graphicData uri="http://schemas.openxmlformats.org/drawingml/2006/table">
            <a:tbl>
              <a:tblPr firstRow="1" bandRow="1">
                <a:tableStyleId>{5C22544A-7EE6-4342-B048-85BDC9FD1C3A}</a:tableStyleId>
              </a:tblPr>
              <a:tblGrid>
                <a:gridCol w="1122520"/>
                <a:gridCol w="3399180"/>
                <a:gridCol w="3399180"/>
              </a:tblGrid>
              <a:tr h="561251">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64309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L'éducation sentimentale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Gefühls (ÖB-Alternative)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Herzens</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70267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Erziehung des Herzens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198672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p>
          <a:p>
            <a:pPr marL="0" indent="0">
              <a:buNone/>
            </a:pPr>
            <a:r>
              <a:rPr lang="de-DE" dirty="0" smtClean="0"/>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1612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689689306"/>
              </p:ext>
            </p:extLst>
          </p:nvPr>
        </p:nvGraphicFramePr>
        <p:xfrm>
          <a:off x="539552" y="1340768"/>
          <a:ext cx="7920880" cy="2915990"/>
        </p:xfrm>
        <a:graphic>
          <a:graphicData uri="http://schemas.openxmlformats.org/drawingml/2006/table">
            <a:tbl>
              <a:tblPr firstRow="1" bandRow="1">
                <a:tableStyleId>{5C22544A-7EE6-4342-B048-85BDC9FD1C3A}</a:tableStyleId>
              </a:tblPr>
              <a:tblGrid>
                <a:gridCol w="1080120"/>
                <a:gridCol w="3744416"/>
                <a:gridCol w="3096344"/>
              </a:tblGrid>
              <a:tr h="42932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4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2859">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47208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2132855"/>
            <a:ext cx="8642350" cy="2952329"/>
          </a:xfrm>
        </p:spPr>
        <p:txBody>
          <a:bodyPr/>
          <a:lstStyle/>
          <a:p>
            <a:r>
              <a:rPr lang="de-DE" smtClean="0"/>
              <a:t>Definition „Werk“ (RDA 5.1.2): </a:t>
            </a:r>
            <a:br>
              <a:rPr lang="de-DE" smtClean="0"/>
            </a:br>
            <a:r>
              <a:rPr lang="de-DE" altLang="de-DE" smtClean="0"/>
              <a:t>Der Begriff Werk bezieht sich auf eine individuelle intellektuelle bzw. künstlerische Schöpfung (d. h. den intellektuellen oder künstlerischen Inhalt)</a:t>
            </a:r>
            <a:endParaRPr lang="de-DE" smtClean="0"/>
          </a:p>
          <a:p>
            <a:pPr marL="457200" lvl="1" indent="0">
              <a:buNone/>
            </a:pPr>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Grundsätzliches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Mehrere geistige Schöpfer sind für die Schaffung des Werks verantwortlich</a:t>
            </a:r>
            <a:r>
              <a:rPr lang="de-DE" smtClean="0"/>
              <a:t>: </a:t>
            </a:r>
          </a:p>
          <a:p>
            <a:endParaRPr lang="de-DE"/>
          </a:p>
          <a:p>
            <a:endParaRPr lang="de-DE" sz="2000" smtClean="0"/>
          </a:p>
          <a:p>
            <a:pPr marL="0" indent="0">
              <a:buNone/>
            </a:pPr>
            <a:r>
              <a:rPr lang="de-DE" sz="2000" dirty="0" smtClean="0"/>
              <a:t/>
            </a:r>
            <a:br>
              <a:rPr lang="de-DE" sz="2000" dirty="0" smtClean="0"/>
            </a:br>
            <a:r>
              <a:rPr lang="de-DE" dirty="0" smtClean="0"/>
              <a:t>normierter Sucheinstieg für den geistigen Schöpfer mit der </a:t>
            </a:r>
            <a:r>
              <a:rPr lang="de-DE" b="1" dirty="0" smtClean="0"/>
              <a:t>Hauptverantwortlichkeit</a:t>
            </a:r>
            <a:r>
              <a:rPr lang="de-DE" dirty="0" smtClean="0"/>
              <a:t> </a:t>
            </a:r>
            <a:r>
              <a:rPr lang="de-DE" b="1" dirty="0" smtClean="0"/>
              <a:t>bzw. der erstgenannte geistige Schöpfer </a:t>
            </a:r>
            <a:r>
              <a:rPr lang="de-DE" dirty="0" smtClean="0"/>
              <a:t> + bevorzugter Titel des Werks, ggf. mit einem oder mehreren unterscheidenden Merkmalen </a:t>
            </a:r>
            <a:br>
              <a:rPr lang="de-DE" dirty="0" smtClean="0"/>
            </a:br>
            <a:r>
              <a:rPr lang="de-DE" dirty="0" smtClean="0"/>
              <a:t>= </a:t>
            </a:r>
            <a:r>
              <a:rPr lang="de-DE" smtClean="0"/>
              <a:t>normierter Sucheinstieg</a:t>
            </a: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414277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smtClean="0"/>
              <a:t>Die Geschichtschronik wurde erstmals unter dem Namen </a:t>
            </a:r>
            <a:r>
              <a:rPr lang="de-DE" dirty="0" err="1" smtClean="0"/>
              <a:t>Carions</a:t>
            </a:r>
            <a:r>
              <a:rPr lang="de-DE" dirty="0" smtClean="0"/>
              <a:t> veröffentlicht. Melanchthon gilt als Mitverfasser, wie groß sein Anteil am Werk ist, gilt in der Forschung als umstritten.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126205618"/>
              </p:ext>
            </p:extLst>
          </p:nvPr>
        </p:nvGraphicFramePr>
        <p:xfrm>
          <a:off x="539552" y="2924943"/>
          <a:ext cx="7920880" cy="3240359"/>
        </p:xfrm>
        <a:graphic>
          <a:graphicData uri="http://schemas.openxmlformats.org/drawingml/2006/table">
            <a:tbl>
              <a:tblPr firstRow="1" bandRow="1">
                <a:tableStyleId>{5C22544A-7EE6-4342-B048-85BDC9FD1C3A}</a:tableStyleId>
              </a:tblPr>
              <a:tblGrid>
                <a:gridCol w="1008112"/>
                <a:gridCol w="3312368"/>
                <a:gridCol w="3600400"/>
              </a:tblGrid>
              <a:tr h="37641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123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0322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Carion,</a:t>
                      </a:r>
                      <a:r>
                        <a:rPr lang="de-DE" sz="1800" baseline="0" smtClean="0">
                          <a:latin typeface="Verdana" panose="020B0604030504040204" pitchFamily="34" charset="0"/>
                          <a:ea typeface="Verdana" panose="020B0604030504040204" pitchFamily="34" charset="0"/>
                          <a:cs typeface="Verdana" panose="020B0604030504040204" pitchFamily="34" charset="0"/>
                        </a:rPr>
                        <a:t> Johannes, 1499-1537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1350">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br>
                        <a:rPr lang="de-DE" sz="1800" b="0" smtClean="0">
                          <a:latin typeface="Verdana" panose="020B0604030504040204" pitchFamily="34" charset="0"/>
                          <a:ea typeface="Verdana" panose="020B0604030504040204" pitchFamily="34" charset="0"/>
                          <a:cs typeface="Verdana" panose="020B0604030504040204" pitchFamily="34" charset="0"/>
                        </a:rPr>
                      </a:b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Melanchthon,</a:t>
                      </a:r>
                      <a:r>
                        <a:rPr lang="de-DE" sz="1800" baseline="0" smtClean="0">
                          <a:latin typeface="Verdana" panose="020B0604030504040204" pitchFamily="34" charset="0"/>
                          <a:ea typeface="Verdana" panose="020B0604030504040204" pitchFamily="34" charset="0"/>
                          <a:cs typeface="Verdana" panose="020B0604030504040204" pitchFamily="34" charset="0"/>
                        </a:rPr>
                        <a:t> Philipp, 1497-1560</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mtClean="0">
                          <a:latin typeface="Verdana" panose="020B0604030504040204" pitchFamily="34" charset="0"/>
                          <a:ea typeface="Verdana" panose="020B0604030504040204" pitchFamily="34" charset="0"/>
                          <a:cs typeface="Verdana" panose="020B0604030504040204" pitchFamily="34" charset="0"/>
                        </a:rPr>
                        <a:t>Carion, Johannes,</a:t>
                      </a:r>
                      <a:r>
                        <a:rPr lang="de-DE" sz="1800" baseline="0" smtClean="0">
                          <a:latin typeface="Verdana" panose="020B0604030504040204" pitchFamily="34" charset="0"/>
                          <a:ea typeface="Verdana" panose="020B0604030504040204" pitchFamily="34" charset="0"/>
                          <a:cs typeface="Verdana" panose="020B0604030504040204" pitchFamily="34" charset="0"/>
                        </a:rPr>
                        <a:t> 1499-1537. 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sz="2000" dirty="0" smtClean="0"/>
              <a:t>Beispiel: </a:t>
            </a:r>
          </a:p>
          <a:p>
            <a:pPr marL="0" indent="0">
              <a:buNone/>
            </a:pPr>
            <a:r>
              <a:rPr lang="de-DE" sz="2000" dirty="0"/>
              <a:t>Verantwortlichkeitsangabe in der 1. Auflage: Jürgen Knorre, Bernhard Hector</a:t>
            </a:r>
          </a:p>
          <a:p>
            <a:pPr marL="0" indent="0">
              <a:buNone/>
            </a:pPr>
            <a:r>
              <a:rPr lang="de-DE" sz="2000" dirty="0"/>
              <a:t>Verantwortlichkeitsangabe in der 3. Auflage: Bernhard Hector, Jürgen Knorre</a:t>
            </a:r>
          </a:p>
          <a:p>
            <a:pPr marL="0" indent="0">
              <a:buNone/>
            </a:pPr>
            <a:r>
              <a:rPr lang="de-DE" sz="2000" dirty="0"/>
              <a:t>Da es keine Konsistenz in der Reihenfolge der verantwortlichen Personen gibt, wird die Person, die auf der zuerst vorliegenden Ressource zuerst genannt ist, </a:t>
            </a:r>
            <a:r>
              <a:rPr lang="de-DE" sz="2000" dirty="0" smtClean="0"/>
              <a:t>genommen.</a:t>
            </a:r>
            <a:endParaRPr lang="de-DE" sz="2000"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040638332"/>
              </p:ext>
            </p:extLst>
          </p:nvPr>
        </p:nvGraphicFramePr>
        <p:xfrm>
          <a:off x="539552" y="3553224"/>
          <a:ext cx="7920880" cy="2852970"/>
        </p:xfrm>
        <a:graphic>
          <a:graphicData uri="http://schemas.openxmlformats.org/drawingml/2006/table">
            <a:tbl>
              <a:tblPr firstRow="1" bandRow="1">
                <a:tableStyleId>{5C22544A-7EE6-4342-B048-85BDC9FD1C3A}</a:tableStyleId>
              </a:tblPr>
              <a:tblGrid>
                <a:gridCol w="1008112"/>
                <a:gridCol w="3744416"/>
                <a:gridCol w="3168352"/>
              </a:tblGrid>
              <a:tr h="3476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73129">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00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0020">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1095">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1095">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3129">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5145776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endParaRPr lang="de-DE"/>
          </a:p>
          <a:p>
            <a:pPr marL="0" indent="0">
              <a:buNone/>
            </a:pPr>
            <a:r>
              <a:rPr lang="de-DE" smtClean="0"/>
              <a:t>Das Gedicht gilt als anonym, mehrere Verfasser werden in der Forschung diskutiert, aber es besteht Unsicherheit im Hinblick auf die/den wahrscheinlichen geistigen Schöpfer</a:t>
            </a:r>
          </a:p>
          <a:p>
            <a:pPr marL="0" indent="0">
              <a:buNone/>
            </a:pPr>
            <a:endParaRPr lang="de-DE"/>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314749307"/>
              </p:ext>
            </p:extLst>
          </p:nvPr>
        </p:nvGraphicFramePr>
        <p:xfrm>
          <a:off x="467544" y="3717032"/>
          <a:ext cx="7992888" cy="1645920"/>
        </p:xfrm>
        <a:graphic>
          <a:graphicData uri="http://schemas.openxmlformats.org/drawingml/2006/table">
            <a:tbl>
              <a:tblPr firstRow="1" bandRow="1">
                <a:tableStyleId>{5C22544A-7EE6-4342-B048-85BDC9FD1C3A}</a:tableStyleId>
              </a:tblPr>
              <a:tblGrid>
                <a:gridCol w="1296144"/>
                <a:gridCol w="4032448"/>
                <a:gridCol w="2664296"/>
              </a:tblGrid>
              <a:tr h="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t>Element</a:t>
                      </a:r>
                      <a:endParaRPr lang="de-DE"/>
                    </a:p>
                  </a:txBody>
                  <a:tcPr/>
                </a:tc>
                <a:tc>
                  <a:txBody>
                    <a:bodyPr/>
                    <a:lstStyle/>
                    <a:p>
                      <a:r>
                        <a:rPr lang="de-DE" smtClean="0"/>
                        <a:t>Erfassung</a:t>
                      </a:r>
                      <a:endParaRPr lang="de-DE"/>
                    </a:p>
                  </a:txBody>
                  <a:tcPr/>
                </a:tc>
              </a:tr>
              <a:tr h="0">
                <a:tc>
                  <a:txBody>
                    <a:bodyPr/>
                    <a:lstStyle/>
                    <a:p>
                      <a:r>
                        <a:rPr lang="de-DE" sz="1800" b="1" kern="1200" smtClean="0">
                          <a:solidFill>
                            <a:schemeClr val="dk1"/>
                          </a:solidFill>
                          <a:effectLst/>
                          <a:latin typeface="Verdana"/>
                          <a:ea typeface="Calibri"/>
                          <a:cs typeface="Times New Roman"/>
                        </a:rPr>
                        <a:t>6.2.2 </a:t>
                      </a:r>
                      <a:endParaRPr lang="de-DE" sz="1800" b="1" kern="1200">
                        <a:solidFill>
                          <a:schemeClr val="dk1"/>
                        </a:solidFill>
                        <a:effectLst/>
                        <a:latin typeface="Verdana"/>
                        <a:ea typeface="Calibri"/>
                        <a:cs typeface="Times New Roman"/>
                      </a:endParaRPr>
                    </a:p>
                  </a:txBody>
                  <a:tcPr/>
                </a:tc>
                <a:tc>
                  <a:txBody>
                    <a:bodyPr/>
                    <a:lstStyle/>
                    <a:p>
                      <a:r>
                        <a:rPr lang="de-DE" sz="1800" b="1" kern="1200" smtClean="0">
                          <a:solidFill>
                            <a:schemeClr val="dk1"/>
                          </a:solidFill>
                          <a:effectLst/>
                          <a:latin typeface="Verdana"/>
                          <a:ea typeface="Calibri"/>
                          <a:cs typeface="Times New Roman"/>
                        </a:rPr>
                        <a:t>Bevorzugter  Titel des Werks</a:t>
                      </a:r>
                      <a:endParaRPr lang="de-DE" sz="1800" b="1"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a:t>
                      </a:r>
                      <a:r>
                        <a:rPr lang="de-DE" smtClean="0"/>
                        <a:t> </a:t>
                      </a:r>
                      <a:r>
                        <a:rPr lang="en-US" sz="1800" smtClean="0">
                          <a:effectLst/>
                          <a:latin typeface="Verdana"/>
                          <a:ea typeface="Calibri"/>
                          <a:cs typeface="Times New Roman"/>
                        </a:rPr>
                        <a:t>de Amarilis a Belardo</a:t>
                      </a:r>
                      <a:endParaRPr lang="de-DE"/>
                    </a:p>
                  </a:txBody>
                  <a:tcPr/>
                </a:tc>
              </a:tr>
              <a:tr h="0">
                <a:tc>
                  <a:txBody>
                    <a:bodyPr/>
                    <a:lstStyle/>
                    <a:p>
                      <a:r>
                        <a:rPr lang="de-DE" sz="1800" kern="1200" smtClean="0">
                          <a:solidFill>
                            <a:schemeClr val="dk1"/>
                          </a:solidFill>
                          <a:effectLst/>
                          <a:latin typeface="Verdana"/>
                          <a:ea typeface="Calibri"/>
                          <a:cs typeface="Times New Roman"/>
                        </a:rPr>
                        <a:t>6.27.1</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Normierter Sucheinstieg, der das Werk repräsentiert</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 </a:t>
                      </a:r>
                      <a:r>
                        <a:rPr lang="en-US" sz="1800" smtClean="0">
                          <a:effectLst/>
                          <a:latin typeface="Verdana"/>
                          <a:ea typeface="Calibri"/>
                          <a:cs typeface="Times New Roman"/>
                        </a:rPr>
                        <a:t>de Amarilis a Belardo</a:t>
                      </a:r>
                      <a:endParaRPr lang="de-DE"/>
                    </a:p>
                  </a:txBody>
                  <a:tcPr/>
                </a:tc>
              </a:tr>
            </a:tbl>
          </a:graphicData>
        </a:graphic>
      </p:graphicFrame>
    </p:spTree>
    <p:extLst>
      <p:ext uri="{BB962C8B-B14F-4D97-AF65-F5344CB8AC3E}">
        <p14:creationId xmlns:p14="http://schemas.microsoft.com/office/powerpoint/2010/main" val="27857189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endParaRPr lang="de-DE"/>
          </a:p>
          <a:p>
            <a:pPr marL="0" indent="0">
              <a:buNone/>
            </a:pPr>
            <a:r>
              <a:rPr lang="de-DE" smtClean="0"/>
              <a:t>Das Werk wurde auch anderen Verfassern zugeschrieben, Nachschlagwerke zeigen aber an, dass Embricho wahrscheinlich für die Schaffung des Werks verantwortlich ist</a:t>
            </a:r>
          </a:p>
          <a:p>
            <a:pPr marL="0" indent="0">
              <a:buNone/>
            </a:pPr>
            <a:endParaRPr lang="de-DE"/>
          </a:p>
          <a:p>
            <a:pPr marL="0" indent="0">
              <a:buNone/>
            </a:pPr>
            <a:endParaRPr lang="de-DE" dirty="0" smtClean="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97092707"/>
              </p:ext>
            </p:extLst>
          </p:nvPr>
        </p:nvGraphicFramePr>
        <p:xfrm>
          <a:off x="395536" y="3645024"/>
          <a:ext cx="8352927" cy="2661920"/>
        </p:xfrm>
        <a:graphic>
          <a:graphicData uri="http://schemas.openxmlformats.org/drawingml/2006/table">
            <a:tbl>
              <a:tblPr firstRow="1" bandRow="1">
                <a:tableStyleId>{5C22544A-7EE6-4342-B048-85BDC9FD1C3A}</a:tableStyleId>
              </a:tblPr>
              <a:tblGrid>
                <a:gridCol w="1080120"/>
                <a:gridCol w="4488498"/>
                <a:gridCol w="2784309"/>
              </a:tblGrid>
              <a:tr h="1390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Vita Mahumeti</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19.2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Embricho, Moguntinensis</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18.5</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Verfasser</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6.27.1</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Embricho, Moguntinensis,</a:t>
                      </a:r>
                      <a:r>
                        <a:rPr lang="de-DE" sz="1800" baseline="0" smtClean="0">
                          <a:latin typeface="Verdana" panose="020B0604030504040204" pitchFamily="34" charset="0"/>
                          <a:ea typeface="Verdana" panose="020B0604030504040204" pitchFamily="34" charset="0"/>
                          <a:cs typeface="Verdana" panose="020B0604030504040204" pitchFamily="34" charset="0"/>
                        </a:rPr>
                        <a:t> 1010-1077. Vita Mahumeti</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8779061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a:t>
            </a:r>
            <a:r>
              <a:rPr lang="de-DE"/>
              <a:t>normierter </a:t>
            </a:r>
            <a:r>
              <a:rPr lang="de-DE" smtClean="0"/>
              <a:t>Sucheinstieg</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endParaRPr lang="de-DE" dirty="0"/>
          </a:p>
          <a:p>
            <a:pPr marL="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783922088"/>
              </p:ext>
            </p:extLst>
          </p:nvPr>
        </p:nvGraphicFramePr>
        <p:xfrm>
          <a:off x="323528" y="2661628"/>
          <a:ext cx="8424936" cy="3647692"/>
        </p:xfrm>
        <a:graphic>
          <a:graphicData uri="http://schemas.openxmlformats.org/drawingml/2006/table">
            <a:tbl>
              <a:tblPr firstRow="1" bandRow="1">
                <a:tableStyleId>{5C22544A-7EE6-4342-B048-85BDC9FD1C3A}</a:tableStyleId>
              </a:tblPr>
              <a:tblGrid>
                <a:gridCol w="1072265"/>
                <a:gridCol w="3369974"/>
                <a:gridCol w="3982697"/>
              </a:tblGrid>
              <a:tr h="410745">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5906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1703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Sonstige Person, Familie oder Körperschaft, die mit dem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1703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Herausgebendes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43815">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Tree>
    <p:extLst>
      <p:ext uri="{BB962C8B-B14F-4D97-AF65-F5344CB8AC3E}">
        <p14:creationId xmlns:p14="http://schemas.microsoft.com/office/powerpoint/2010/main" val="195558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smtClean="0"/>
              <a:t>als Ergänzung zum normierten Sucheinstieg</a:t>
            </a:r>
          </a:p>
          <a:p>
            <a:pPr lvl="1"/>
            <a:r>
              <a:rPr lang="de-DE" smtClean="0"/>
              <a:t>Form des Werks, Datum des Werks und Ursprungsort des Werks immer zusätzlich auch als separates Element</a:t>
            </a: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r>
              <a:rPr lang="de-DE" dirty="0" smtClean="0"/>
              <a:t>Merkmale des Werks sind in Kapitel 6 beschrieben</a:t>
            </a:r>
          </a:p>
          <a:p>
            <a:pPr marL="0" indent="0">
              <a:buNone/>
            </a:pPr>
            <a:endParaRPr lang="de-DE" dirty="0" smtClean="0"/>
          </a:p>
          <a:p>
            <a:r>
              <a:rPr lang="de-DE" altLang="de-DE" dirty="0"/>
              <a:t>Wichtigste Merkmale sind Titel des Werks, Form des Werks, Datum des Werks, Ursprungsort des Werks, sonstige unterscheidende Eigenschaft des Werks, Geschichte des Werks, </a:t>
            </a:r>
            <a:r>
              <a:rPr lang="de-DE" altLang="de-DE" dirty="0" err="1"/>
              <a:t>Identifikator</a:t>
            </a:r>
            <a:r>
              <a:rPr lang="de-DE" altLang="de-DE" dirty="0"/>
              <a:t> für das Werk</a:t>
            </a:r>
          </a:p>
          <a:p>
            <a:endParaRPr lang="de-DE" altLang="de-DE" dirty="0"/>
          </a:p>
          <a:p>
            <a:r>
              <a:rPr lang="de-DE" altLang="de-DE" dirty="0"/>
              <a:t>Der Schöpfer ist im eigentlichen Sinn </a:t>
            </a:r>
            <a:r>
              <a:rPr lang="de-DE" altLang="de-DE" b="1" dirty="0"/>
              <a:t>kein</a:t>
            </a:r>
            <a:r>
              <a:rPr lang="de-DE" altLang="de-DE" dirty="0"/>
              <a:t> Merkmal des Werks, sondern eine eigene Entität, die mit dem Werk in Beziehung steht</a:t>
            </a: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a:t>
            </a:r>
          </a:p>
        </p:txBody>
      </p:sp>
    </p:spTree>
    <p:extLst>
      <p:ext uri="{BB962C8B-B14F-4D97-AF65-F5344CB8AC3E}">
        <p14:creationId xmlns:p14="http://schemas.microsoft.com/office/powerpoint/2010/main" val="697803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728103131"/>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04610232"/>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6.27.1.9 und RDA 5.5 D-A-CH: sonstige identifizierende Merkmale werden auch hinzugefügt, um Sucheinstiege für Werke zu unterscheiden von solchen für andere Entitäten</a:t>
            </a:r>
          </a:p>
          <a:p>
            <a:r>
              <a:rPr lang="de-DE" smtClean="0"/>
              <a:t>Um Verwechslung von zwei normierten Sucheinstiegen zu vermeiden genügt es, wenn einer davon ein oder mehrere identifzierende Merkmale besitzt </a:t>
            </a:r>
          </a:p>
          <a:p>
            <a:endParaRPr lang="de-DE"/>
          </a:p>
          <a:p>
            <a:pPr marL="0" indent="0">
              <a:buNone/>
            </a:pPr>
            <a:r>
              <a:rPr lang="de-DE" smtClean="0">
                <a:solidFill>
                  <a:prstClr val="black"/>
                </a:solidFill>
              </a:rPr>
              <a:t>-&gt; neu hinzukommende Entität erhält das Merkmal, Daten der schon vorhandenen müssen nicht geändert werden</a:t>
            </a:r>
            <a:endParaRPr lang="de-DE" smtClean="0"/>
          </a:p>
          <a:p>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636643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r>
              <a:rPr lang="de-DE" smtClean="0"/>
              <a:t>Die Entität Casablanca als Geografikum ist bereits vorhanden und erhält keinen identifzierenden Zusatz.</a:t>
            </a:r>
          </a:p>
          <a:p>
            <a:pPr marL="0" indent="0">
              <a:buNone/>
            </a:pPr>
            <a:r>
              <a:rPr lang="de-DE" smtClean="0"/>
              <a:t>Die neu hinzukommende Entität erhält als Zusatz die Form des Werks. </a:t>
            </a:r>
          </a:p>
          <a:p>
            <a:pPr marL="0" indent="0">
              <a:buNone/>
            </a:pPr>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67600297"/>
              </p:ext>
            </p:extLst>
          </p:nvPr>
        </p:nvGraphicFramePr>
        <p:xfrm>
          <a:off x="323528" y="2996952"/>
          <a:ext cx="8496944" cy="2728208"/>
        </p:xfrm>
        <a:graphic>
          <a:graphicData uri="http://schemas.openxmlformats.org/drawingml/2006/table">
            <a:tbl>
              <a:tblPr firstRow="1" bandRow="1">
                <a:tableStyleId>{5C22544A-7EE6-4342-B048-85BDC9FD1C3A}</a:tableStyleId>
              </a:tblPr>
              <a:tblGrid>
                <a:gridCol w="1362717"/>
                <a:gridCol w="3161358"/>
                <a:gridCol w="3972869"/>
              </a:tblGrid>
              <a:tr h="80288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86969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19.3: Sonstige Person, Familie oder Körperschaft, die mit einem Werk in Verbindung stehen können</a:t>
            </a:r>
          </a:p>
          <a:p>
            <a:endParaRPr lang="de-DE" smtClean="0"/>
          </a:p>
          <a:p>
            <a:pPr marL="0" indent="0">
              <a:buNone/>
            </a:pPr>
            <a:r>
              <a:rPr lang="de-DE" smtClean="0">
                <a:solidFill>
                  <a:prstClr val="black"/>
                </a:solidFill>
              </a:rPr>
              <a:t>-&gt; keine Standardelemente, außer in bestimmten Fällen im Bereich der juristischen Werke</a:t>
            </a:r>
          </a:p>
          <a:p>
            <a:pPr marL="0" indent="0">
              <a:buNone/>
            </a:pPr>
            <a:endParaRPr lang="de-DE">
              <a:solidFill>
                <a:prstClr val="black"/>
              </a:solidFill>
            </a:endParaRPr>
          </a:p>
          <a:p>
            <a:pPr lvl="0"/>
            <a:r>
              <a:rPr lang="de-DE" smtClean="0">
                <a:solidFill>
                  <a:prstClr val="black"/>
                </a:solidFill>
              </a:rPr>
              <a:t>bei bestimmten Werktypen sollten aber die wichtigsten Personen, Familien oder Körperschaften, die mit dem Werk in Beziehung stehen, erfasst werden (Bsp.: Regisseur bei Filmen, gefeierte Person bei Festschrift)</a:t>
            </a:r>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103097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Die Art der Beziehung wird über eine entsprechende Beziehungskennzeichnung aus Anhang I.2.2 ausgedrückt</a:t>
            </a:r>
          </a:p>
          <a:p>
            <a:r>
              <a:rPr lang="de-DE" smtClean="0"/>
              <a:t>Mapping der GND-Codes zu Anhang I beachten</a:t>
            </a:r>
          </a:p>
          <a:p>
            <a:endParaRPr lang="de-DE"/>
          </a:p>
          <a:p>
            <a:endParaRPr lang="de-DE"/>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083487557"/>
              </p:ext>
            </p:extLst>
          </p:nvPr>
        </p:nvGraphicFramePr>
        <p:xfrm>
          <a:off x="179512" y="2564904"/>
          <a:ext cx="8640960" cy="2763520"/>
        </p:xfrm>
        <a:graphic>
          <a:graphicData uri="http://schemas.openxmlformats.org/drawingml/2006/table">
            <a:tbl>
              <a:tblPr firstRow="1" bandRow="1">
                <a:tableStyleId>{5C22544A-7EE6-4342-B048-85BDC9FD1C3A}</a:tableStyleId>
              </a:tblPr>
              <a:tblGrid>
                <a:gridCol w="1002968"/>
                <a:gridCol w="4757672"/>
                <a:gridCol w="2880320"/>
              </a:tblGrid>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a:t>
                      </a:r>
                      <a:r>
                        <a:rPr lang="de-DE"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a:t>
                      </a:r>
                      <a:r>
                        <a:rPr lang="de-DE" b="1" baseline="0" smtClean="0">
                          <a:latin typeface="Verdana" panose="020B0604030504040204" pitchFamily="34" charset="0"/>
                          <a:ea typeface="Verdana" panose="020B0604030504040204" pitchFamily="34" charset="0"/>
                          <a:cs typeface="Verdana" panose="020B0604030504040204" pitchFamily="34" charset="0"/>
                        </a:rPr>
                        <a:t>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a:t>
                      </a:r>
                      <a:r>
                        <a:rPr lang="de-DE"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19.3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Sonstige Person, die mit einem Werk</a:t>
                      </a:r>
                      <a:r>
                        <a:rPr lang="de-DE" baseline="0" smtClean="0">
                          <a:latin typeface="Verdana" panose="020B0604030504040204" pitchFamily="34" charset="0"/>
                          <a:ea typeface="Verdana" panose="020B0604030504040204" pitchFamily="34" charset="0"/>
                          <a:cs typeface="Verdana" panose="020B0604030504040204" pitchFamily="34" charset="0"/>
                        </a:rPr>
                        <a:t> in Verbindung steht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Curtiz,</a:t>
                      </a:r>
                      <a:r>
                        <a:rPr lang="de-DE" baseline="0" smtClean="0">
                          <a:latin typeface="Verdana" panose="020B0604030504040204" pitchFamily="34" charset="0"/>
                          <a:ea typeface="Verdana" panose="020B0604030504040204" pitchFamily="34" charset="0"/>
                          <a:cs typeface="Verdana" panose="020B0604030504040204" pitchFamily="34" charset="0"/>
                        </a:rPr>
                        <a:t> Michael, 1888-1962</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18.5</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Filmregisseur</a:t>
                      </a:r>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62940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pPr marL="342900" lvl="1" indent="-342900" fontAlgn="auto">
              <a:spcAft>
                <a:spcPts val="0"/>
              </a:spcAft>
              <a:buFont typeface="Arial" panose="020B0604020202020204" pitchFamily="34" charset="0"/>
              <a:buChar char="•"/>
            </a:pPr>
            <a:r>
              <a:rPr lang="de-DE" sz="2400" dirty="0">
                <a:solidFill>
                  <a:prstClr val="black"/>
                </a:solidFill>
              </a:rPr>
              <a:t>es müssen nicht zwingend </a:t>
            </a:r>
            <a:r>
              <a:rPr lang="de-DE" sz="2400" dirty="0" smtClean="0">
                <a:solidFill>
                  <a:prstClr val="black"/>
                </a:solidFill>
              </a:rPr>
              <a:t>alle </a:t>
            </a:r>
            <a:r>
              <a:rPr lang="de-DE" sz="2400" dirty="0">
                <a:solidFill>
                  <a:prstClr val="black"/>
                </a:solidFill>
              </a:rPr>
              <a:t>Merkmale erfasst werden, sondern nur diejenigen, die im </a:t>
            </a:r>
            <a:r>
              <a:rPr lang="de-DE" sz="2400" dirty="0" err="1">
                <a:solidFill>
                  <a:prstClr val="black"/>
                </a:solidFill>
              </a:rPr>
              <a:t>Standardelementeset</a:t>
            </a:r>
            <a:r>
              <a:rPr lang="de-DE" sz="2400" dirty="0">
                <a:solidFill>
                  <a:prstClr val="black"/>
                </a:solidFill>
              </a:rPr>
              <a:t> – Normdaten </a:t>
            </a:r>
            <a:r>
              <a:rPr lang="de-DE" sz="2400" dirty="0" smtClean="0">
                <a:solidFill>
                  <a:prstClr val="black"/>
                </a:solidFill>
              </a:rPr>
              <a:t>aufgeführt sind</a:t>
            </a:r>
            <a:endParaRPr lang="de-DE" sz="2400" dirty="0">
              <a:solidFill>
                <a:prstClr val="black"/>
              </a:solidFill>
            </a:endParaRPr>
          </a:p>
          <a:p>
            <a:pPr marL="0" lvl="1" indent="0" fontAlgn="auto">
              <a:spcAft>
                <a:spcPts val="0"/>
              </a:spcAft>
              <a:buNone/>
            </a:pPr>
            <a:endParaRPr lang="de-DE" sz="2400" dirty="0">
              <a:solidFill>
                <a:prstClr val="black"/>
              </a:solidFill>
            </a:endParaRPr>
          </a:p>
          <a:p>
            <a:pPr marL="457200" lvl="1" indent="0" fontAlgn="auto">
              <a:spcAft>
                <a:spcPts val="0"/>
              </a:spcAft>
              <a:buNone/>
            </a:pPr>
            <a:r>
              <a:rPr lang="de-DE" sz="2400" dirty="0" smtClean="0">
                <a:solidFill>
                  <a:prstClr val="black"/>
                </a:solidFill>
              </a:rPr>
              <a:t>Kernelemente </a:t>
            </a:r>
            <a:r>
              <a:rPr lang="de-DE" sz="2400" dirty="0">
                <a:solidFill>
                  <a:prstClr val="black"/>
                </a:solidFill>
              </a:rPr>
              <a:t>des </a:t>
            </a:r>
            <a:r>
              <a:rPr lang="de-DE" sz="2400" dirty="0" smtClean="0">
                <a:solidFill>
                  <a:prstClr val="black"/>
                </a:solidFill>
              </a:rPr>
              <a:t>Werks sind:</a:t>
            </a:r>
            <a:endParaRPr lang="de-DE" sz="2400" dirty="0">
              <a:solidFill>
                <a:prstClr val="black"/>
              </a:solidFill>
            </a:endParaRPr>
          </a:p>
          <a:p>
            <a:pPr marL="457200" lvl="1" indent="0" fontAlgn="auto">
              <a:spcAft>
                <a:spcPts val="0"/>
              </a:spcAft>
              <a:buNone/>
            </a:pPr>
            <a:endParaRPr lang="de-DE" sz="2400" dirty="0">
              <a:solidFill>
                <a:prstClr val="black"/>
              </a:solidFill>
            </a:endParaRPr>
          </a:p>
          <a:p>
            <a:pPr lvl="1" fontAlgn="auto">
              <a:spcAft>
                <a:spcPts val="0"/>
              </a:spcAft>
              <a:buFontTx/>
              <a:buChar char="-"/>
            </a:pPr>
            <a:r>
              <a:rPr lang="de-DE" sz="2400" dirty="0">
                <a:solidFill>
                  <a:prstClr val="black"/>
                </a:solidFill>
              </a:rPr>
              <a:t>Bevorzugter Titel</a:t>
            </a:r>
          </a:p>
          <a:p>
            <a:pPr lvl="1" fontAlgn="auto">
              <a:spcAft>
                <a:spcPts val="0"/>
              </a:spcAft>
              <a:buFontTx/>
              <a:buChar char="-"/>
            </a:pPr>
            <a:r>
              <a:rPr lang="de-DE" sz="2400" dirty="0" err="1">
                <a:solidFill>
                  <a:prstClr val="black"/>
                </a:solidFill>
              </a:rPr>
              <a:t>Identifikator</a:t>
            </a:r>
            <a:r>
              <a:rPr lang="de-DE" sz="2400" dirty="0">
                <a:solidFill>
                  <a:prstClr val="black"/>
                </a:solidFill>
              </a:rPr>
              <a:t> für das Werk</a:t>
            </a:r>
          </a:p>
          <a:p>
            <a:pPr marL="457200" lvl="1" indent="0" fontAlgn="auto">
              <a:spcAft>
                <a:spcPts val="0"/>
              </a:spcAft>
              <a:buNone/>
            </a:pPr>
            <a:endParaRPr lang="de-DE" dirty="0">
              <a:solidFill>
                <a:prstClr val="black"/>
              </a:solidFill>
            </a:endParaRP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 - Standardelemente</a:t>
            </a:r>
          </a:p>
        </p:txBody>
      </p:sp>
    </p:spTree>
    <p:extLst>
      <p:ext uri="{BB962C8B-B14F-4D97-AF65-F5344CB8AC3E}">
        <p14:creationId xmlns:p14="http://schemas.microsoft.com/office/powerpoint/2010/main" val="3031742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57150" indent="0">
              <a:buNone/>
            </a:pPr>
            <a:r>
              <a:rPr lang="de-DE" dirty="0" smtClean="0">
                <a:solidFill>
                  <a:prstClr val="black"/>
                </a:solidFill>
              </a:rPr>
              <a:t>Kernelemente </a:t>
            </a:r>
            <a:r>
              <a:rPr lang="de-DE" dirty="0">
                <a:solidFill>
                  <a:prstClr val="black"/>
                </a:solidFill>
              </a:rPr>
              <a:t>unter bestimmten </a:t>
            </a:r>
            <a:r>
              <a:rPr lang="de-DE" dirty="0" smtClean="0">
                <a:solidFill>
                  <a:prstClr val="black"/>
                </a:solidFill>
              </a:rPr>
              <a:t>Bedingungen sind:</a:t>
            </a:r>
            <a:endParaRPr lang="de-DE" dirty="0">
              <a:solidFill>
                <a:prstClr val="black"/>
              </a:solidFill>
            </a:endParaRPr>
          </a:p>
          <a:p>
            <a:pPr lvl="1">
              <a:buFontTx/>
              <a:buChar char="-"/>
            </a:pPr>
            <a:r>
              <a:rPr lang="de-DE" sz="2400" dirty="0" smtClean="0">
                <a:solidFill>
                  <a:prstClr val="black"/>
                </a:solidFill>
              </a:rPr>
              <a:t>Form </a:t>
            </a:r>
            <a:r>
              <a:rPr lang="de-DE" sz="2400" dirty="0">
                <a:solidFill>
                  <a:prstClr val="black"/>
                </a:solidFill>
              </a:rPr>
              <a:t>des Werks</a:t>
            </a:r>
          </a:p>
          <a:p>
            <a:pPr lvl="1">
              <a:buFontTx/>
              <a:buChar char="-"/>
            </a:pPr>
            <a:r>
              <a:rPr lang="de-DE" sz="2400" dirty="0">
                <a:solidFill>
                  <a:prstClr val="black"/>
                </a:solidFill>
              </a:rPr>
              <a:t>Datum des </a:t>
            </a:r>
            <a:r>
              <a:rPr lang="de-DE" sz="2400" dirty="0" smtClean="0">
                <a:solidFill>
                  <a:prstClr val="black"/>
                </a:solidFill>
              </a:rPr>
              <a:t>Werks</a:t>
            </a:r>
          </a:p>
          <a:p>
            <a:pPr lvl="1">
              <a:buFontTx/>
              <a:buChar char="-"/>
            </a:pPr>
            <a:r>
              <a:rPr lang="de-DE" sz="2400" dirty="0" smtClean="0">
                <a:solidFill>
                  <a:prstClr val="black"/>
                </a:solidFill>
              </a:rPr>
              <a:t>Ursprungsort des Werks</a:t>
            </a:r>
          </a:p>
          <a:p>
            <a:pPr lvl="1">
              <a:buFontTx/>
              <a:buChar char="-"/>
            </a:pPr>
            <a:r>
              <a:rPr lang="de-DE" sz="2400" dirty="0" smtClean="0">
                <a:solidFill>
                  <a:prstClr val="black"/>
                </a:solidFill>
              </a:rPr>
              <a:t>Sonstige unterscheidende Eigenschaft des Werks</a:t>
            </a:r>
          </a:p>
          <a:p>
            <a:pPr lvl="1">
              <a:buFontTx/>
              <a:buChar char="-"/>
            </a:pPr>
            <a:r>
              <a:rPr lang="de-DE" sz="2400" dirty="0" smtClean="0">
                <a:solidFill>
                  <a:prstClr val="black"/>
                </a:solidFill>
              </a:rPr>
              <a:t>Sonstige Person, Familie oder Körperschaft, die mit einem Werk in Verbindung steht</a:t>
            </a:r>
          </a:p>
          <a:p>
            <a:pPr marL="457200" lvl="1" indent="0">
              <a:buNone/>
            </a:pPr>
            <a:endParaRPr lang="de-DE" sz="2400" dirty="0">
              <a:solidFill>
                <a:prstClr val="black"/>
              </a:solidFill>
            </a:endParaRPr>
          </a:p>
          <a:p>
            <a:pPr marL="57150" indent="0">
              <a:buNone/>
            </a:pPr>
            <a:r>
              <a:rPr lang="de-DE" dirty="0">
                <a:solidFill>
                  <a:prstClr val="black"/>
                </a:solidFill>
              </a:rPr>
              <a:t>Zusatzelemente sind:</a:t>
            </a:r>
          </a:p>
          <a:p>
            <a:pPr lvl="1">
              <a:buFontTx/>
              <a:buChar char="-"/>
            </a:pPr>
            <a:r>
              <a:rPr lang="de-DE" sz="2400" dirty="0" smtClean="0">
                <a:solidFill>
                  <a:prstClr val="black"/>
                </a:solidFill>
              </a:rPr>
              <a:t>Status </a:t>
            </a:r>
            <a:r>
              <a:rPr lang="de-DE" sz="2400" dirty="0">
                <a:solidFill>
                  <a:prstClr val="black"/>
                </a:solidFill>
              </a:rPr>
              <a:t>der Identifizierung</a:t>
            </a:r>
          </a:p>
          <a:p>
            <a:pPr lvl="1">
              <a:buFontTx/>
              <a:buChar char="-"/>
            </a:pPr>
            <a:r>
              <a:rPr lang="de-DE" sz="2400" dirty="0">
                <a:solidFill>
                  <a:prstClr val="black"/>
                </a:solidFill>
              </a:rPr>
              <a:t>Konsultierte Quelle</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4.1: Normdaten: Werke | Stand: 29.02.2016 | CC BY-NC-SA</a:t>
            </a:r>
            <a:endParaRPr lang="de-DE" sz="800" dirty="0"/>
          </a:p>
        </p:txBody>
      </p:sp>
      <p:sp>
        <p:nvSpPr>
          <p:cNvPr id="7" name="Titel 6"/>
          <p:cNvSpPr>
            <a:spLocks noGrp="1"/>
          </p:cNvSpPr>
          <p:nvPr>
            <p:ph type="title"/>
          </p:nvPr>
        </p:nvSpPr>
        <p:spPr/>
        <p:txBody>
          <a:bodyPr/>
          <a:lstStyle/>
          <a:p>
            <a:r>
              <a:rPr lang="de-DE" dirty="0"/>
              <a:t>Merkmale des Werks - Standardelemente</a:t>
            </a:r>
          </a:p>
        </p:txBody>
      </p:sp>
      <p:sp>
        <p:nvSpPr>
          <p:cNvPr id="6" name="Foliennummernplatzhalter 4"/>
          <p:cNvSpPr>
            <a:spLocks noGrp="1"/>
          </p:cNvSpPr>
          <p:nvPr>
            <p:ph type="sldNum" sz="quarter" idx="15"/>
          </p:nvPr>
        </p:nvSpPr>
        <p:spPr>
          <a:xfrm>
            <a:off x="7235825" y="6376988"/>
            <a:ext cx="1450975" cy="365125"/>
          </a:xfrm>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12133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a:t>
            </a:r>
            <a:r>
              <a:rPr lang="de-DE" smtClean="0"/>
              <a:t>ist.“</a:t>
            </a:r>
          </a:p>
          <a:p>
            <a:endParaRPr lang="de-DE" smtClean="0"/>
          </a:p>
          <a:p>
            <a:r>
              <a:rPr lang="de-DE" smtClean="0"/>
              <a:t>zwei </a:t>
            </a:r>
            <a:r>
              <a:rPr lang="de-DE" dirty="0" smtClean="0"/>
              <a:t>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a:t>
            </a:r>
            <a:r>
              <a:rPr lang="de-DE"/>
              <a:t>entnommen </a:t>
            </a:r>
            <a:r>
              <a:rPr lang="de-DE" smtClean="0"/>
              <a:t>werden (aber RDA 6.2.2.2 D-A-CH beachten)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dirty="0" smtClean="0"/>
              <a:t>Titel </a:t>
            </a:r>
            <a:r>
              <a:rPr lang="de-DE" dirty="0"/>
              <a:t>für Werke werden in der vorliegenden Sprache und Schrift übernommen (RDA 5.4</a:t>
            </a:r>
            <a:r>
              <a:rPr lang="de-DE" dirty="0" smtClean="0"/>
              <a:t>).</a:t>
            </a:r>
          </a:p>
          <a:p>
            <a:endParaRPr lang="de-DE" dirty="0"/>
          </a:p>
          <a:p>
            <a:r>
              <a:rPr lang="de-DE" dirty="0" smtClean="0"/>
              <a:t>Die transliterierte </a:t>
            </a:r>
            <a:r>
              <a:rPr lang="de-DE" dirty="0"/>
              <a:t>Form des Titels wird entweder als Ersatz für die Form, die in der Quelle </a:t>
            </a:r>
            <a:r>
              <a:rPr lang="de-DE" dirty="0" smtClean="0"/>
              <a:t>erscheint, </a:t>
            </a:r>
            <a:r>
              <a:rPr lang="de-DE" dirty="0"/>
              <a:t>oder </a:t>
            </a:r>
            <a:r>
              <a:rPr lang="de-DE" dirty="0" smtClean="0"/>
              <a:t>zusätzlich erfasst (RDA 5.4 D-A-CH).</a:t>
            </a:r>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Sprache und Schrift des Titels des Werks</a:t>
            </a:r>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lvl="0"/>
            <a:r>
              <a:rPr lang="de-DE" dirty="0" smtClean="0">
                <a:solidFill>
                  <a:prstClr val="black"/>
                </a:solidFill>
              </a:rPr>
              <a:t>Im </a:t>
            </a:r>
            <a:r>
              <a:rPr lang="de-DE" dirty="0">
                <a:solidFill>
                  <a:prstClr val="black"/>
                </a:solidFill>
              </a:rPr>
              <a:t>deutschsprachigen Raum wird in Normdatensätzen i</a:t>
            </a:r>
            <a:r>
              <a:rPr lang="de-DE" dirty="0" smtClean="0">
                <a:solidFill>
                  <a:prstClr val="black"/>
                </a:solidFill>
              </a:rPr>
              <a:t>. d. R</a:t>
            </a:r>
            <a:r>
              <a:rPr lang="de-DE" dirty="0">
                <a:solidFill>
                  <a:prstClr val="black"/>
                </a:solidFill>
              </a:rPr>
              <a:t>. die transliterierte Form als bevorzugter </a:t>
            </a:r>
            <a:r>
              <a:rPr lang="de-DE">
                <a:solidFill>
                  <a:prstClr val="black"/>
                </a:solidFill>
              </a:rPr>
              <a:t>Titel </a:t>
            </a:r>
            <a:r>
              <a:rPr lang="de-DE" smtClean="0">
                <a:solidFill>
                  <a:prstClr val="black"/>
                </a:solidFill>
              </a:rPr>
              <a:t>erfasst</a:t>
            </a:r>
          </a:p>
          <a:p>
            <a:pPr lvl="0"/>
            <a:r>
              <a:rPr lang="de-DE" smtClean="0">
                <a:solidFill>
                  <a:prstClr val="black"/>
                </a:solidFill>
              </a:rPr>
              <a:t>Die originalschriftliche Form ist dann ein abweichender Titel des Werks</a:t>
            </a:r>
            <a:endParaRPr lang="de-DE" dirty="0">
              <a:solidFill>
                <a:prstClr val="black"/>
              </a:solidFill>
            </a:endParaRPr>
          </a:p>
          <a:p>
            <a:pPr marL="0" lvl="0" indent="0">
              <a:buNone/>
            </a:pPr>
            <a:endParaRPr lang="de-DE" dirty="0">
              <a:solidFill>
                <a:prstClr val="black"/>
              </a:solidFill>
            </a:endParaRPr>
          </a:p>
          <a:p>
            <a:pPr marL="0" indent="0">
              <a:buNone/>
            </a:pPr>
            <a:endParaRPr lang="de-DE" dirty="0" smtClean="0"/>
          </a:p>
          <a:p>
            <a:pPr marL="0" lvl="0" indent="0" fontAlgn="auto">
              <a:lnSpc>
                <a:spcPts val="1600"/>
              </a:lnSpc>
              <a:spcBef>
                <a:spcPts val="600"/>
              </a:spcBef>
              <a:spcAft>
                <a:spcPts val="600"/>
              </a:spcAft>
              <a:buNone/>
            </a:pPr>
            <a:r>
              <a:rPr lang="de-DE" smtClean="0"/>
              <a:t>Beispiel:</a:t>
            </a:r>
          </a:p>
          <a:p>
            <a:pPr marL="0" indent="0" fontAlgn="auto">
              <a:lnSpc>
                <a:spcPts val="1600"/>
              </a:lnSpc>
              <a:spcBef>
                <a:spcPts val="600"/>
              </a:spcBef>
              <a:spcAft>
                <a:spcPts val="600"/>
              </a:spcAft>
              <a:buNone/>
            </a:pPr>
            <a:r>
              <a:rPr lang="de-DE" sz="1800"/>
              <a:t>In der Informationsquelle: </a:t>
            </a:r>
            <a:r>
              <a:rPr lang="ru-RU" sz="1800">
                <a:solidFill>
                  <a:prstClr val="black"/>
                </a:solidFill>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a:solidFill>
                <a:prstClr val="black"/>
              </a:solidFill>
              <a:ea typeface="Verdana" panose="020B0604030504040204" pitchFamily="34" charset="0"/>
              <a:cs typeface="Verdana" panose="020B0604030504040204" pitchFamily="34" charset="0"/>
            </a:endParaRPr>
          </a:p>
          <a:p>
            <a:pPr marL="0" lvl="0" indent="0" fontAlgn="auto">
              <a:lnSpc>
                <a:spcPts val="1600"/>
              </a:lnSpc>
              <a:spcBef>
                <a:spcPts val="600"/>
              </a:spcBef>
              <a:spcAft>
                <a:spcPts val="600"/>
              </a:spcAft>
              <a:buNone/>
            </a:pPr>
            <a:r>
              <a:rPr lang="de-DE" b="1" smtClean="0"/>
              <a:t/>
            </a:r>
            <a:br>
              <a:rPr lang="de-DE" b="1" smtClean="0"/>
            </a:br>
            <a:endParaRPr lang="de-DE" b="1" smtClean="0"/>
          </a:p>
          <a:p>
            <a:endParaRPr lang="de-DE"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4.1: Normdaten: Werke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248878793"/>
              </p:ext>
            </p:extLst>
          </p:nvPr>
        </p:nvGraphicFramePr>
        <p:xfrm>
          <a:off x="395536" y="4629912"/>
          <a:ext cx="7920880" cy="1336706"/>
        </p:xfrm>
        <a:graphic>
          <a:graphicData uri="http://schemas.openxmlformats.org/drawingml/2006/table">
            <a:tbl>
              <a:tblPr firstRow="1" bandRow="1">
                <a:tableStyleId>{5C22544A-7EE6-4342-B048-85BDC9FD1C3A}</a:tableStyleId>
              </a:tblPr>
              <a:tblGrid>
                <a:gridCol w="1320940"/>
                <a:gridCol w="3357864"/>
                <a:gridCol w="3242076"/>
              </a:tblGrid>
              <a:tr h="63565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058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Titel 6"/>
          <p:cNvSpPr>
            <a:spLocks noGrp="1"/>
          </p:cNvSpPr>
          <p:nvPr>
            <p:ph type="title"/>
          </p:nvPr>
        </p:nvSpPr>
        <p:spPr/>
        <p:txBody>
          <a:bodyPr/>
          <a:lstStyle/>
          <a:p>
            <a:r>
              <a:rPr lang="de-DE" dirty="0"/>
              <a:t>Sprache und Schrift des Titels des Werks -2-</a:t>
            </a:r>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2741</Words>
  <Application>Microsoft Office PowerPoint</Application>
  <PresentationFormat>Bildschirmpräsentation (4:3)</PresentationFormat>
  <Paragraphs>525</Paragraphs>
  <Slides>44</Slides>
  <Notes>3</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Larissa</vt:lpstr>
      <vt:lpstr>Schulungsunterlagen der AG RDA</vt:lpstr>
      <vt:lpstr>Werke - Normdaten </vt:lpstr>
      <vt:lpstr>Grundsätzliches</vt:lpstr>
      <vt:lpstr>Merkmale des Werks</vt:lpstr>
      <vt:lpstr>Merkmale des Werks - Standardelemente</vt:lpstr>
      <vt:lpstr>Merkmale des Werks - Standardelemente</vt:lpstr>
      <vt:lpstr>Titel des Werks</vt:lpstr>
      <vt:lpstr>Sprache und Schrift des Titels des Werks</vt:lpstr>
      <vt:lpstr>Sprache und Schrift des Titels des Werks -2-</vt:lpstr>
      <vt:lpstr>Groß-und Kleinschreibung, Symbole etc.</vt:lpstr>
      <vt:lpstr>Bevorzugter Titel des Werks</vt:lpstr>
      <vt:lpstr>Bevorzugter Titel des Werks</vt:lpstr>
      <vt:lpstr>Bestimmung des bevorzugten Titels</vt:lpstr>
      <vt:lpstr>Sprache des bevorzugten Titels -1- </vt:lpstr>
      <vt:lpstr>Sprache des bevorzugten Titels -2- </vt:lpstr>
      <vt:lpstr>Sprache des bevorzugten Titels -2- </vt:lpstr>
      <vt:lpstr>Sprache des bevorzugten Titels -3-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Abweichender Titel des Werks</vt:lpstr>
      <vt:lpstr>Abweichender Titel des Werks</vt:lpstr>
      <vt:lpstr>Abweichender Titel des Werks</vt:lpstr>
      <vt:lpstr>Normierter Sucheinstieg für Werke</vt:lpstr>
      <vt:lpstr>Werke von einem geistigen Schöpfer</vt:lpstr>
      <vt:lpstr>Werke von einem geistigen Schöpfer</vt:lpstr>
      <vt:lpstr>Werke von mehreren geistigen Schöpfern</vt:lpstr>
      <vt:lpstr>Werke von mehreren geistigen Schöpfern</vt:lpstr>
      <vt:lpstr>Werke von mehreren geistigen Schöpfern</vt:lpstr>
      <vt:lpstr>Werke mit unsicherer Verantwortlichkeit</vt:lpstr>
      <vt:lpstr>Werke mit unsicherer Verantwortlichkeit</vt:lpstr>
      <vt:lpstr>Werke mit wahrscheinlicher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Merkmale zur Unterscheidung -2- </vt:lpstr>
      <vt:lpstr> Merkmale zur Unterscheidung -2- </vt:lpstr>
      <vt:lpstr> Sonstige Person, Familie oder Körperschaft </vt:lpstr>
      <vt:lpstr> Sonstige Person, Familie oder Körperschaft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176</cp:revision>
  <dcterms:created xsi:type="dcterms:W3CDTF">2014-02-18T07:01:40Z</dcterms:created>
  <dcterms:modified xsi:type="dcterms:W3CDTF">2017-08-16T11:26:52Z</dcterms:modified>
</cp:coreProperties>
</file>