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0"/>
  </p:notesMasterIdLst>
  <p:handoutMasterIdLst>
    <p:handoutMasterId r:id="rId91"/>
  </p:handoutMasterIdLst>
  <p:sldIdLst>
    <p:sldId id="285" r:id="rId2"/>
    <p:sldId id="259" r:id="rId3"/>
    <p:sldId id="287" r:id="rId4"/>
    <p:sldId id="289" r:id="rId5"/>
    <p:sldId id="288" r:id="rId6"/>
    <p:sldId id="290" r:id="rId7"/>
    <p:sldId id="291" r:id="rId8"/>
    <p:sldId id="292" r:id="rId9"/>
    <p:sldId id="317" r:id="rId10"/>
    <p:sldId id="379" r:id="rId11"/>
    <p:sldId id="294" r:id="rId12"/>
    <p:sldId id="318" r:id="rId13"/>
    <p:sldId id="293" r:id="rId14"/>
    <p:sldId id="295" r:id="rId15"/>
    <p:sldId id="296" r:id="rId16"/>
    <p:sldId id="297" r:id="rId17"/>
    <p:sldId id="299" r:id="rId18"/>
    <p:sldId id="300" r:id="rId19"/>
    <p:sldId id="302" r:id="rId20"/>
    <p:sldId id="298" r:id="rId21"/>
    <p:sldId id="301" r:id="rId22"/>
    <p:sldId id="303" r:id="rId23"/>
    <p:sldId id="304" r:id="rId24"/>
    <p:sldId id="305" r:id="rId25"/>
    <p:sldId id="306" r:id="rId26"/>
    <p:sldId id="370" r:id="rId27"/>
    <p:sldId id="307" r:id="rId28"/>
    <p:sldId id="308" r:id="rId29"/>
    <p:sldId id="309" r:id="rId30"/>
    <p:sldId id="310" r:id="rId31"/>
    <p:sldId id="312" r:id="rId32"/>
    <p:sldId id="313" r:id="rId33"/>
    <p:sldId id="314" r:id="rId34"/>
    <p:sldId id="322" r:id="rId35"/>
    <p:sldId id="323" r:id="rId36"/>
    <p:sldId id="324" r:id="rId37"/>
    <p:sldId id="331" r:id="rId38"/>
    <p:sldId id="325" r:id="rId39"/>
    <p:sldId id="315" r:id="rId40"/>
    <p:sldId id="316" r:id="rId41"/>
    <p:sldId id="321" r:id="rId42"/>
    <p:sldId id="333" r:id="rId43"/>
    <p:sldId id="334" r:id="rId44"/>
    <p:sldId id="336" r:id="rId45"/>
    <p:sldId id="335" r:id="rId46"/>
    <p:sldId id="371" r:id="rId47"/>
    <p:sldId id="327" r:id="rId48"/>
    <p:sldId id="337" r:id="rId49"/>
    <p:sldId id="338" r:id="rId50"/>
    <p:sldId id="339" r:id="rId51"/>
    <p:sldId id="340" r:id="rId52"/>
    <p:sldId id="374" r:id="rId53"/>
    <p:sldId id="328" r:id="rId54"/>
    <p:sldId id="375" r:id="rId55"/>
    <p:sldId id="319" r:id="rId56"/>
    <p:sldId id="341" r:id="rId57"/>
    <p:sldId id="346" r:id="rId58"/>
    <p:sldId id="342" r:id="rId59"/>
    <p:sldId id="343" r:id="rId60"/>
    <p:sldId id="344" r:id="rId61"/>
    <p:sldId id="345" r:id="rId62"/>
    <p:sldId id="347" r:id="rId63"/>
    <p:sldId id="348" r:id="rId64"/>
    <p:sldId id="349" r:id="rId65"/>
    <p:sldId id="350" r:id="rId66"/>
    <p:sldId id="351" r:id="rId67"/>
    <p:sldId id="352" r:id="rId68"/>
    <p:sldId id="353" r:id="rId69"/>
    <p:sldId id="354" r:id="rId70"/>
    <p:sldId id="376" r:id="rId71"/>
    <p:sldId id="356" r:id="rId72"/>
    <p:sldId id="357" r:id="rId73"/>
    <p:sldId id="372" r:id="rId74"/>
    <p:sldId id="358" r:id="rId75"/>
    <p:sldId id="359" r:id="rId76"/>
    <p:sldId id="330" r:id="rId77"/>
    <p:sldId id="360" r:id="rId78"/>
    <p:sldId id="361" r:id="rId79"/>
    <p:sldId id="362" r:id="rId80"/>
    <p:sldId id="363" r:id="rId81"/>
    <p:sldId id="364" r:id="rId82"/>
    <p:sldId id="365" r:id="rId83"/>
    <p:sldId id="366" r:id="rId84"/>
    <p:sldId id="367" r:id="rId85"/>
    <p:sldId id="368" r:id="rId86"/>
    <p:sldId id="377" r:id="rId87"/>
    <p:sldId id="378" r:id="rId88"/>
    <p:sldId id="373" r:id="rId8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82" autoAdjust="0"/>
    <p:restoredTop sz="69593" autoAdjust="0"/>
  </p:normalViewPr>
  <p:slideViewPr>
    <p:cSldViewPr>
      <p:cViewPr varScale="1">
        <p:scale>
          <a:sx n="62" d="100"/>
          <a:sy n="62" d="100"/>
        </p:scale>
        <p:origin x="-1757" y="-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100" d="100"/>
          <a:sy n="100" d="100"/>
        </p:scale>
        <p:origin x="-2748"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02.12.2016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02.12.2016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000" kern="1200">
        <a:solidFill>
          <a:schemeClr val="tx1"/>
        </a:solidFill>
        <a:latin typeface="+mn-lt"/>
        <a:ea typeface="+mn-ea"/>
        <a:cs typeface="+mn-cs"/>
      </a:defRPr>
    </a:lvl2pPr>
    <a:lvl3pPr marL="914400" algn="l" defTabSz="914400" rtl="0" eaLnBrk="1" latinLnBrk="0" hangingPunct="1">
      <a:defRPr sz="1000" kern="1200">
        <a:solidFill>
          <a:schemeClr val="tx1"/>
        </a:solidFill>
        <a:latin typeface="+mn-lt"/>
        <a:ea typeface="+mn-ea"/>
        <a:cs typeface="+mn-cs"/>
      </a:defRPr>
    </a:lvl3pPr>
    <a:lvl4pPr marL="1371600" algn="l" defTabSz="914400" rtl="0" eaLnBrk="1" latinLnBrk="0" hangingPunct="1">
      <a:defRPr sz="1000" kern="1200">
        <a:solidFill>
          <a:schemeClr val="tx1"/>
        </a:solidFill>
        <a:latin typeface="+mn-lt"/>
        <a:ea typeface="+mn-ea"/>
        <a:cs typeface="+mn-cs"/>
      </a:defRPr>
    </a:lvl4pPr>
    <a:lvl5pPr marL="1828800" algn="l" defTabSz="914400" rtl="0" eaLnBrk="1" latinLnBrk="0" hangingPunct="1">
      <a:defRPr sz="10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iki.dnb.de/pages/viewpage.action?pageId=90412131"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verwaltungsvorschriften-im-internet.de/erlassstellen.html"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Hinweis: </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Die geregelte Gebietskörperschaft ist nicht zwingend geistiger Schöpfer. Sie wird in den jeweiligen Formaten dennoch im entsprechenden Feld für den ersten geistigen Schöpfer abgelegt, um die Bildung des normierten Sucheinstieges zu ermöglichen. Später mehr dazu.</a:t>
            </a:r>
            <a:r>
              <a:rPr lang="de-DE" baseline="0" dirty="0" smtClean="0"/>
              <a:t> </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kern="1200" dirty="0" smtClean="0">
                <a:solidFill>
                  <a:schemeClr val="tx1"/>
                </a:solidFill>
                <a:latin typeface="+mn-lt"/>
                <a:ea typeface="+mn-ea"/>
                <a:cs typeface="+mn-cs"/>
              </a:rPr>
              <a:t>Unter dem offiziellen Kurztitel ist der in den offiziellen Verkündungsblättern veröffentlichte Kurztitel zu verstehen. Sofern das Gesetz keinen amtlichen Kurztitel hat, wird als bevorzugte Bezeichnung ein gebräuchlicher </a:t>
            </a:r>
            <a:r>
              <a:rPr lang="de-DE" sz="1000" kern="1200" dirty="0" err="1" smtClean="0">
                <a:solidFill>
                  <a:schemeClr val="tx1"/>
                </a:solidFill>
                <a:latin typeface="+mn-lt"/>
                <a:ea typeface="+mn-ea"/>
                <a:cs typeface="+mn-cs"/>
              </a:rPr>
              <a:t>Zitiertitel</a:t>
            </a:r>
            <a:r>
              <a:rPr lang="de-DE" sz="1000" kern="1200" dirty="0" smtClean="0">
                <a:solidFill>
                  <a:schemeClr val="tx1"/>
                </a:solidFill>
                <a:latin typeface="+mn-lt"/>
                <a:ea typeface="+mn-ea"/>
                <a:cs typeface="+mn-cs"/>
              </a:rPr>
              <a:t> oder der volle offizielle Gesetzestitel gewählt. Bei Fehlen des amtlichen Kurztitels ist der volle Gesetzestitel in der Regel als bevorzugter Titel zu präferieren, da dieser für die amtliche Bezeichnung von Gesetzen eine größere Bedeutung hat, als ein in der Literatur gewählter </a:t>
            </a:r>
            <a:r>
              <a:rPr lang="de-DE" sz="1000" kern="1200" dirty="0" err="1" smtClean="0">
                <a:solidFill>
                  <a:schemeClr val="tx1"/>
                </a:solidFill>
                <a:latin typeface="+mn-lt"/>
                <a:ea typeface="+mn-ea"/>
                <a:cs typeface="+mn-cs"/>
              </a:rPr>
              <a:t>Zitiertitel</a:t>
            </a:r>
            <a:r>
              <a:rPr lang="de-DE" sz="1000" kern="1200" dirty="0" smtClean="0">
                <a:solidFill>
                  <a:schemeClr val="tx1"/>
                </a:solidFill>
                <a:latin typeface="+mn-lt"/>
                <a:ea typeface="+mn-ea"/>
                <a:cs typeface="+mn-cs"/>
              </a:rPr>
              <a:t>. Der Gesetzestitel schließt gegebenenfalls die Jahreszahl und geografische Bestandteile mit ein</a:t>
            </a:r>
            <a:r>
              <a:rPr lang="de-DE" sz="1000" b="1" kern="1200" dirty="0" smtClean="0">
                <a:solidFill>
                  <a:schemeClr val="tx1"/>
                </a:solidFill>
                <a:latin typeface="+mn-lt"/>
                <a:ea typeface="+mn-ea"/>
                <a:cs typeface="+mn-cs"/>
              </a:rPr>
              <a:t> </a:t>
            </a:r>
            <a:r>
              <a:rPr lang="de-DE" sz="1000" kern="1200" dirty="0" smtClean="0">
                <a:solidFill>
                  <a:schemeClr val="tx1"/>
                </a:solidFill>
                <a:latin typeface="+mn-lt"/>
                <a:ea typeface="+mn-ea"/>
                <a:cs typeface="+mn-cs"/>
              </a:rPr>
              <a:t>(RDA 6.19.2.5.2 D-A-CH).</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000" kern="1200" dirty="0" smtClean="0">
              <a:solidFill>
                <a:schemeClr val="tx1"/>
              </a:solidFill>
              <a:latin typeface="+mn-lt"/>
              <a:ea typeface="+mn-ea"/>
              <a:cs typeface="+mn-cs"/>
            </a:endParaRPr>
          </a:p>
          <a:p>
            <a:r>
              <a:rPr lang="de-DE" sz="1000" kern="1200" dirty="0" smtClean="0">
                <a:solidFill>
                  <a:schemeClr val="tx1"/>
                </a:solidFill>
                <a:latin typeface="+mn-lt"/>
                <a:ea typeface="+mn-ea"/>
                <a:cs typeface="+mn-cs"/>
              </a:rPr>
              <a:t>Bestimmen Sie den offiziellen Titel von Einzelgesetzen und Verordnungen vorrangig anhand der offiziellen Verkündungsblätter der gesetzgebenden Körperschaften.</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Die Nachschlagewerke aus der Liste der fachlichen Nachschlagewerke</a:t>
            </a:r>
            <a:r>
              <a:rPr lang="de-DE" sz="1000" kern="1200" baseline="0" dirty="0" smtClean="0">
                <a:solidFill>
                  <a:schemeClr val="tx1"/>
                </a:solidFill>
                <a:latin typeface="+mn-lt"/>
                <a:ea typeface="+mn-ea"/>
                <a:cs typeface="+mn-cs"/>
              </a:rPr>
              <a:t> </a:t>
            </a:r>
            <a:r>
              <a:rPr lang="de-DE" sz="1000" kern="1200" dirty="0" smtClean="0">
                <a:solidFill>
                  <a:schemeClr val="tx1"/>
                </a:solidFill>
                <a:latin typeface="+mn-lt"/>
                <a:ea typeface="+mn-ea"/>
                <a:cs typeface="+mn-cs"/>
              </a:rPr>
              <a:t>(</a:t>
            </a:r>
            <a:r>
              <a:rPr lang="de-DE" sz="1000" kern="1200" dirty="0" smtClean="0">
                <a:solidFill>
                  <a:schemeClr val="tx1"/>
                </a:solidFill>
                <a:latin typeface="+mn-lt"/>
                <a:ea typeface="+mn-ea"/>
                <a:cs typeface="+mn-cs"/>
                <a:hlinkClick r:id="rId3"/>
              </a:rPr>
              <a:t>https://wiki.dnb.de/pages/viewpage.action?pageId=90412131</a:t>
            </a:r>
            <a:r>
              <a:rPr lang="de-DE" sz="1000" kern="1200" dirty="0" smtClean="0">
                <a:solidFill>
                  <a:schemeClr val="tx1"/>
                </a:solidFill>
                <a:latin typeface="+mn-lt"/>
                <a:ea typeface="+mn-ea"/>
                <a:cs typeface="+mn-cs"/>
              </a:rPr>
              <a:t>)  sowie vorliegende Quellen werden nachrangig herangezogen. Das gilt auch für fremdsprachige Rechtsnormen. (RDA 6.19.2.2 D-A-CH)</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In diesem Beispiel handelt es sich um einen Teil eines sogenannten Artikelgesetzes. Bei der Erfassung in der GND ist auch die Erfassungshilfe EH-W-02 „Teile von Werken“(https://wiki.dnb.de/download/attachments/106927515/EH-W-02.pdf)  zu berücksichtigen.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offizielle Titel kann auch über die offiziellen Verkündungsplattformen der gesetzgebenden Körperschaften (Bsp.: RIS -Rechtsinformationssystem des österreichischen Bundeskanzleramts; Systematische Rechtssammlung, das Portal der Schweizer Regierung etc.) ermittelt werden.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kern="1200" dirty="0" smtClean="0">
                <a:solidFill>
                  <a:schemeClr val="tx1"/>
                </a:solidFill>
                <a:latin typeface="+mn-lt"/>
                <a:ea typeface="+mn-ea"/>
                <a:cs typeface="+mn-cs"/>
              </a:rPr>
              <a:t>Für Gesetze usw. von Gebietskörperschaften, in denen mehrere Amtssprachen gelten, können die Titelfassungen der anderen Amtssprachen als abweichende Titel des Werks erfasst werden. Ist eine der Amtssprachen „Deutsch“, wird diese als bevorzugter Titel gewählt. Bei Schweizer Rechtsnormen wird in der Regel als bevorzugter Titel der deutsche Titel gewählt. Die anderen Amtssprachen werden als abweichende Titel erfasst. Bei den einsprachigen Kantonen (z.B.: Waadt (</a:t>
            </a:r>
            <a:r>
              <a:rPr lang="de-DE" sz="1000" kern="1200" dirty="0" err="1" smtClean="0">
                <a:solidFill>
                  <a:schemeClr val="tx1"/>
                </a:solidFill>
                <a:latin typeface="+mn-lt"/>
                <a:ea typeface="+mn-ea"/>
                <a:cs typeface="+mn-cs"/>
              </a:rPr>
              <a:t>Vaud</a:t>
            </a:r>
            <a:r>
              <a:rPr lang="de-DE" sz="1000" kern="1200" dirty="0" smtClean="0">
                <a:solidFill>
                  <a:schemeClr val="tx1"/>
                </a:solidFill>
                <a:latin typeface="+mn-lt"/>
                <a:ea typeface="+mn-ea"/>
                <a:cs typeface="+mn-cs"/>
              </a:rPr>
              <a:t>)) wird der bevorzugte Titel in der Amtssprache gewählt. (RDA</a:t>
            </a:r>
            <a:r>
              <a:rPr lang="de-DE" sz="1000" b="1" kern="1200" dirty="0" smtClean="0">
                <a:solidFill>
                  <a:schemeClr val="tx1"/>
                </a:solidFill>
                <a:latin typeface="+mn-lt"/>
                <a:ea typeface="+mn-ea"/>
                <a:cs typeface="+mn-cs"/>
              </a:rPr>
              <a:t> </a:t>
            </a:r>
            <a:r>
              <a:rPr lang="de-DE" sz="1000" kern="1200" dirty="0" smtClean="0">
                <a:solidFill>
                  <a:schemeClr val="tx1"/>
                </a:solidFill>
                <a:latin typeface="+mn-lt"/>
                <a:ea typeface="+mn-ea"/>
                <a:cs typeface="+mn-cs"/>
              </a:rPr>
              <a:t>6.19.3.4 D-A-CH)</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Der Schweizer</a:t>
            </a:r>
            <a:r>
              <a:rPr lang="de-DE" baseline="0" dirty="0" smtClean="0"/>
              <a:t> Kanton Waadt ist nur französischsprachig.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kern="1200" dirty="0" smtClean="0">
                <a:solidFill>
                  <a:schemeClr val="tx1"/>
                </a:solidFill>
                <a:latin typeface="+mn-lt"/>
                <a:ea typeface="+mn-ea"/>
                <a:cs typeface="+mn-cs"/>
              </a:rPr>
              <a:t>Die Entscheidung, wann es sich bei einem veränderten Werk um ein neues Werk handelt, für das ein neuer normierter Sucheinstieg gebildet werden muss, ist in RDA 6.27.1.5 geregelt. Grundsätzliche Voraussetzung für die Erfassung eines neuen Werktitels ist, dass die Natur und der Inhalt des bereits existierenden Werks substanziell verändert sind.</a:t>
            </a:r>
          </a:p>
          <a:p>
            <a:r>
              <a:rPr lang="de-DE" sz="1000" kern="1200" dirty="0" smtClean="0">
                <a:solidFill>
                  <a:schemeClr val="tx1"/>
                </a:solidFill>
                <a:latin typeface="+mn-lt"/>
                <a:ea typeface="+mn-ea"/>
                <a:cs typeface="+mn-cs"/>
              </a:rPr>
              <a:t>Diese Regelung kann auch auf juristische Werke angewendet werden und gilt im Grundsatz auch für Rechtsnormen. Eine dezidierte Regelung innerhalb der Spezialvorschriften für juristische Werke gibt es nur für Abkommen (RDA 6.29.1.16). Für Gesetze usw. gilt: Als Novellierungen sind Änderungen des Stammgesetzes anzusehen, die die Gültigkeit nicht berühren. Ein Indiz dafür ist der unveränderte Gesetzestitel und der identisch gebliebene Regelungsgegenstand. In diesem Fall wird kein neuer Werktitel gebildet. Wird das Stammgesetz jedoch außer Kraft gesetzt, muss ein neuer Werktitel gebildet werden. Für die Gesetzesneufassung wird auch dann ein neuer Werktitel erfasst, wenn sich der Titel der Rechtsnorm nicht geändert hat. Der neue Werktitel muss dann durch das Hinzufügen des Verkündungsjahres (6.20 RDA) disambiguiert werden. </a:t>
            </a:r>
          </a:p>
          <a:p>
            <a:r>
              <a:rPr lang="de-DE" sz="1000" kern="1200" dirty="0" smtClean="0">
                <a:solidFill>
                  <a:schemeClr val="tx1"/>
                </a:solidFill>
                <a:latin typeface="+mn-lt"/>
                <a:ea typeface="+mn-ea"/>
                <a:cs typeface="+mn-cs"/>
              </a:rPr>
              <a:t>Im Fall der Umbenennung, Teilung oder des Zusammenschlusses der rechtssetzenden Gebietskörperschaft wird ebenfalls ein neuer Werktitel gebildet </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(RDA 6.27.1.5 D-A-CH).</a:t>
            </a:r>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1. https://www.gesetze-im-internet.de/asylvfg_1992/BJNR111260992.html </a:t>
            </a:r>
          </a:p>
          <a:p>
            <a:r>
              <a:rPr lang="de-DE" dirty="0" smtClean="0"/>
              <a:t>2. https://www.ris.bka.gv.at/Dokument.wxe?Abfrage=Bundesnormen&amp;Dokumentnummer=NOR12019651</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kern="1200" dirty="0" smtClean="0">
                <a:solidFill>
                  <a:schemeClr val="tx1"/>
                </a:solidFill>
                <a:latin typeface="+mn-lt"/>
                <a:ea typeface="+mn-ea"/>
                <a:cs typeface="+mn-cs"/>
              </a:rPr>
              <a:t>Verfassungen</a:t>
            </a:r>
            <a:endParaRPr lang="de-DE" sz="1000" kern="1200" dirty="0" smtClean="0">
              <a:solidFill>
                <a:schemeClr val="tx1"/>
              </a:solidFill>
              <a:latin typeface="+mn-lt"/>
              <a:ea typeface="+mn-ea"/>
              <a:cs typeface="+mn-cs"/>
            </a:endParaRPr>
          </a:p>
          <a:p>
            <a:r>
              <a:rPr lang="de-DE" sz="1000" b="1" kern="1200" dirty="0" smtClean="0">
                <a:solidFill>
                  <a:schemeClr val="tx1"/>
                </a:solidFill>
                <a:latin typeface="+mn-lt"/>
                <a:ea typeface="+mn-ea"/>
                <a:cs typeface="+mn-cs"/>
              </a:rPr>
              <a:t>Normierter Sucheinstieg:</a:t>
            </a:r>
            <a:br>
              <a:rPr lang="de-DE" sz="1000" b="1"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Der normierte Sucheinstieg für die Verfassung einer Gebietskörperschaft wird nach RDA 6.29.1.1.2 a)</a:t>
            </a:r>
            <a:r>
              <a:rPr lang="de-DE" sz="1000" b="1" kern="1200" dirty="0" smtClean="0">
                <a:solidFill>
                  <a:schemeClr val="tx1"/>
                </a:solidFill>
                <a:latin typeface="+mn-lt"/>
                <a:ea typeface="+mn-ea"/>
                <a:cs typeface="+mn-cs"/>
              </a:rPr>
              <a:t> </a:t>
            </a:r>
            <a:r>
              <a:rPr lang="de-DE" sz="1000" kern="1200" dirty="0" smtClean="0">
                <a:solidFill>
                  <a:schemeClr val="tx1"/>
                </a:solidFill>
                <a:latin typeface="+mn-lt"/>
                <a:ea typeface="+mn-ea"/>
                <a:cs typeface="+mn-cs"/>
              </a:rPr>
              <a:t>durch Kombination des Sucheinstiegs der die Gebietskörperschaft repräsentiert mit dem bevorzugten Titel (RDA 6.29.1.2) gebildet.</a:t>
            </a:r>
          </a:p>
          <a:p>
            <a:r>
              <a:rPr lang="de-DE" sz="1000" kern="1200" dirty="0" smtClean="0">
                <a:solidFill>
                  <a:schemeClr val="tx1"/>
                </a:solidFill>
                <a:latin typeface="+mn-lt"/>
                <a:ea typeface="+mn-ea"/>
                <a:cs typeface="+mn-cs"/>
              </a:rPr>
              <a:t>Wählen Sie als bevorzugten Titel für Verfassungen, wie bei Gesetzen, den Originaltitel. Ist dieser nicht ermittelbar, wählen Sie den Terminus „Verfassung“ als bevorzugten Titel (RDA 6.19.2 D-A-CH). Zur Unterscheidung gleichnamiger  Werke wird im normierten Sucheinstieg das Verkündungsjahr hinzugefügt. (RDA 6.20).</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kern="1200" dirty="0" smtClean="0">
                <a:solidFill>
                  <a:schemeClr val="tx1"/>
                </a:solidFill>
                <a:latin typeface="+mn-lt"/>
                <a:ea typeface="+mn-ea"/>
                <a:cs typeface="+mn-cs"/>
              </a:rPr>
              <a:t>Weitere sonstige mit einem Gesetzeswerk in Beziehung stehende Körperschaften</a:t>
            </a:r>
            <a:endParaRPr lang="de-DE" sz="1000" kern="1200" dirty="0" smtClean="0">
              <a:solidFill>
                <a:schemeClr val="tx1"/>
              </a:solidFill>
              <a:latin typeface="+mn-lt"/>
              <a:ea typeface="+mn-ea"/>
              <a:cs typeface="+mn-cs"/>
            </a:endParaRPr>
          </a:p>
          <a:p>
            <a:r>
              <a:rPr lang="de-DE" sz="1000" kern="1200" dirty="0" smtClean="0">
                <a:solidFill>
                  <a:schemeClr val="tx1"/>
                </a:solidFill>
                <a:latin typeface="+mn-lt"/>
                <a:ea typeface="+mn-ea"/>
                <a:cs typeface="+mn-cs"/>
              </a:rPr>
              <a:t>Eine Körperschaft, die keine gesetzgebende Körperschaft ist, jedoch für das Herausgeben des Gesetzes verantwortlich ist, kann gemäß RDA 19.3.2.2 mit der Beziehungskennzeichnung „Herausgebendes Organ“ erfasst werden (Anhang I).</a:t>
            </a:r>
          </a:p>
          <a:p>
            <a:r>
              <a:rPr lang="de-DE" sz="1000" kern="1200" dirty="0" smtClean="0">
                <a:solidFill>
                  <a:schemeClr val="tx1"/>
                </a:solidFill>
                <a:latin typeface="+mn-lt"/>
                <a:ea typeface="+mn-ea"/>
                <a:cs typeface="+mn-cs"/>
              </a:rPr>
              <a:t>Wird eine Körperschaft durch die Satzung, Charta usw. einer Gebietskörperschaft (vgl. RDA 6.29.1.13) geregelt, kann sie gemäß RDA 19.3.2.5 mit der Beziehungskennzeichnung „Sonstige </a:t>
            </a:r>
            <a:r>
              <a:rPr lang="de-DE" dirty="0" smtClean="0"/>
              <a:t>Person, Familie oder Körperschaft, die mit einem Werk in Verbindung steht </a:t>
            </a:r>
            <a:r>
              <a:rPr lang="de-DE" sz="1000" kern="1200" dirty="0" smtClean="0">
                <a:solidFill>
                  <a:schemeClr val="tx1"/>
                </a:solidFill>
                <a:latin typeface="+mn-lt"/>
                <a:ea typeface="+mn-ea"/>
                <a:cs typeface="+mn-cs"/>
              </a:rPr>
              <a:t>“ erfasst werden.</a:t>
            </a:r>
          </a:p>
          <a:p>
            <a:r>
              <a:rPr lang="de-DE" sz="1000" kern="1200" dirty="0" smtClean="0">
                <a:solidFill>
                  <a:schemeClr val="tx1"/>
                </a:solidFill>
                <a:latin typeface="+mn-lt"/>
                <a:ea typeface="+mn-ea"/>
                <a:cs typeface="+mn-cs"/>
              </a:rPr>
              <a:t>Für Zusammenstellungen von Gesetzen usw. einer oder mehrerer Gebietskörperschaft siehe Punkt B. 4.</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kern="1200" dirty="0" smtClean="0">
                <a:solidFill>
                  <a:schemeClr val="tx1"/>
                </a:solidFill>
                <a:latin typeface="+mn-lt"/>
                <a:ea typeface="+mn-ea"/>
                <a:cs typeface="+mn-cs"/>
              </a:rPr>
              <a:t>Normierter Sucheinstieg:</a:t>
            </a:r>
            <a:r>
              <a:rPr lang="de-DE" sz="1000" kern="1200" dirty="0" smtClean="0">
                <a:solidFill>
                  <a:schemeClr val="tx1"/>
                </a:solidFill>
                <a:latin typeface="+mn-lt"/>
                <a:ea typeface="+mn-ea"/>
                <a:cs typeface="+mn-cs"/>
              </a:rPr>
              <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Für Gesetzesvorlagen wird der normierte Sucheinstieg  aus der gesetzgebenden Körperschaft (RDA 11.13.1) und dem bevorzugten Titel für den Gesetzentwurf oder die Gesetzesvorlage (RDA 6.19.2) gebildet.</a:t>
            </a:r>
          </a:p>
          <a:p>
            <a:r>
              <a:rPr lang="de-DE" sz="1000" kern="1200" dirty="0" smtClean="0">
                <a:solidFill>
                  <a:schemeClr val="tx1"/>
                </a:solidFill>
                <a:latin typeface="+mn-lt"/>
                <a:ea typeface="+mn-ea"/>
                <a:cs typeface="+mn-cs"/>
              </a:rPr>
              <a:t>Gesetzgebende Körperschaften in Deutschland sind in Art 76 GG genannt</a:t>
            </a:r>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000" kern="1200" dirty="0" smtClean="0">
                <a:solidFill>
                  <a:schemeClr val="tx1"/>
                </a:solidFill>
                <a:latin typeface="+mn-lt"/>
                <a:ea typeface="+mn-ea"/>
                <a:cs typeface="+mn-cs"/>
              </a:rPr>
              <a:t>Für sonstige Gesetzesentwürfe (zum Beispiel Gesetzesentwürfe von Kommissionen oder Einzelpersonen) gelten die allgemeinen Vorschriften in RDA 6.27.1. Es wird ein normierter Sucheinstieg mit dem geistigen Schöpfer und dem bevorzugten Titel für den Entwurf gebildet.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kern="1200" dirty="0" smtClean="0">
                <a:solidFill>
                  <a:schemeClr val="tx1"/>
                </a:solidFill>
                <a:latin typeface="+mn-lt"/>
                <a:ea typeface="+mn-ea"/>
                <a:cs typeface="+mn-cs"/>
              </a:rPr>
              <a:t>Bei </a:t>
            </a:r>
            <a:r>
              <a:rPr lang="de-DE" sz="1000" b="1" kern="1200" dirty="0" smtClean="0">
                <a:solidFill>
                  <a:schemeClr val="tx1"/>
                </a:solidFill>
                <a:latin typeface="+mn-lt"/>
                <a:ea typeface="+mn-ea"/>
                <a:cs typeface="+mn-cs"/>
              </a:rPr>
              <a:t>Verfassungsentwürfen</a:t>
            </a:r>
            <a:r>
              <a:rPr lang="de-DE" sz="1000" kern="1200" dirty="0" smtClean="0">
                <a:solidFill>
                  <a:schemeClr val="tx1"/>
                </a:solidFill>
                <a:latin typeface="+mn-lt"/>
                <a:ea typeface="+mn-ea"/>
                <a:cs typeface="+mn-cs"/>
              </a:rPr>
              <a:t> wird der normierte Sucheinstieg entsprechend den Regelungen bei Gesetzen gebildet. Gibt es keinen spezifischen Titel, wird der Terminus „Verfassung“ gewählt und zur Spezifizierung der Terminus „Entwurf“ ergänzt. (vgl. RDA 6.19.2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kern="1200" dirty="0" smtClean="0">
                <a:solidFill>
                  <a:schemeClr val="tx1"/>
                </a:solidFill>
                <a:latin typeface="+mn-lt"/>
                <a:ea typeface="+mn-ea"/>
                <a:cs typeface="+mn-cs"/>
              </a:rPr>
              <a:t>In bestimmten Gebietskörperschaften werden Verwaltungsvorschriften, Regeln usw. von staatlichen Behörden oder deren Vertretern verkündet. Diese Behörden bzw. deren Vertreter sind dazu kraft Gesetz ermächtigt. Für diese Verwaltungsvorschriften usw. bilden Sie den normierten Sucheinstieg, der das Werk repräsentiert, durch Kombination (in dieser Reihenfolge):</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a) des normierten Sucheinstiegs, der die staatliche Behörde oder den Vertreter repräsentiert (siehe RDA 11.13.1), mit</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b) dem bevorzugten Titel für die Regelungen usw. (siehe RDA 6.19.2).</a:t>
            </a:r>
          </a:p>
          <a:p>
            <a:r>
              <a:rPr lang="de-DE" sz="1000" kern="1200" dirty="0" smtClean="0">
                <a:solidFill>
                  <a:schemeClr val="tx1"/>
                </a:solidFill>
                <a:latin typeface="+mn-lt"/>
                <a:ea typeface="+mn-ea"/>
                <a:cs typeface="+mn-cs"/>
              </a:rPr>
              <a:t> </a:t>
            </a:r>
          </a:p>
          <a:p>
            <a:r>
              <a:rPr lang="de-DE" sz="1000" kern="1200" dirty="0" smtClean="0">
                <a:solidFill>
                  <a:schemeClr val="tx1"/>
                </a:solidFill>
                <a:latin typeface="+mn-lt"/>
                <a:ea typeface="+mn-ea"/>
                <a:cs typeface="+mn-cs"/>
              </a:rPr>
              <a:t>Unter Verwaltungsvorschriften versteht man in den deutschsprachigen Ländern abstrakt-generelle Regelungen innerhalb einer Verwaltungsorganisation, die von übergeordneten Verwaltungsinstanzen oder Vorgesetzten an nachgeordnete Behörden oder Bedienstete ergehen und dazu dienen, Organisation und Handeln der Verwaltung zu bestimmen. Sie gelten verwaltungsintern (RDA 6.29.1.7 D-A-CH).</a:t>
            </a:r>
          </a:p>
          <a:p>
            <a:r>
              <a:rPr lang="de-DE" sz="1000" kern="1200" dirty="0" smtClean="0">
                <a:solidFill>
                  <a:schemeClr val="tx1"/>
                </a:solidFill>
                <a:latin typeface="+mn-lt"/>
                <a:ea typeface="+mn-ea"/>
                <a:cs typeface="+mn-cs"/>
              </a:rPr>
              <a:t>Deutsche Behörden, die zum Erlassen von Verwaltungsvorschriften ermächtigt sind siehe </a:t>
            </a:r>
            <a:r>
              <a:rPr lang="de-DE" sz="1000" b="1" u="none" strike="noStrike" kern="1200" dirty="0" smtClean="0">
                <a:solidFill>
                  <a:schemeClr val="tx1"/>
                </a:solidFill>
                <a:latin typeface="+mn-lt"/>
                <a:ea typeface="+mn-ea"/>
                <a:cs typeface="+mn-cs"/>
                <a:hlinkClick r:id="rId3"/>
              </a:rPr>
              <a:t>http://www.verwaltungsvorschriften-im-internet.de/erlassstellen.html</a:t>
            </a:r>
            <a:r>
              <a:rPr lang="de-DE" sz="1000" kern="1200" dirty="0" smtClean="0">
                <a:solidFill>
                  <a:schemeClr val="tx1"/>
                </a:solidFill>
                <a:latin typeface="+mn-lt"/>
                <a:ea typeface="+mn-ea"/>
                <a:cs typeface="+mn-cs"/>
              </a:rPr>
              <a:t> </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Als „Chartas“ und „Statutes“ sind im Staats- und Völkerrecht grundlegende Urkunden bezeichnet.</a:t>
            </a:r>
          </a:p>
          <a:p>
            <a:endParaRPr lang="de-DE" dirty="0" smtClean="0"/>
          </a:p>
          <a:p>
            <a:endParaRPr lang="de-DE" dirty="0" smtClean="0"/>
          </a:p>
          <a:p>
            <a:r>
              <a:rPr lang="de-DE" sz="1000" b="1" kern="1200" dirty="0" smtClean="0">
                <a:solidFill>
                  <a:schemeClr val="tx1"/>
                </a:solidFill>
                <a:latin typeface="+mn-lt"/>
                <a:ea typeface="+mn-ea"/>
                <a:cs typeface="+mn-cs"/>
              </a:rPr>
              <a:t>Bevorzugter Titel:</a:t>
            </a:r>
            <a:r>
              <a:rPr lang="de-DE" sz="1000" kern="1200" dirty="0" smtClean="0">
                <a:solidFill>
                  <a:schemeClr val="tx1"/>
                </a:solidFill>
                <a:latin typeface="+mn-lt"/>
                <a:ea typeface="+mn-ea"/>
                <a:cs typeface="+mn-cs"/>
              </a:rPr>
              <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Für die Bestimmung des bevorzugten Titels sind als Informationsquellen die Ressource, die das Werk verkörpert oder die Nachschlagewerke heranzuziehen, RDA 6.19.2.2. Die offizielle Internetseite der internationalen Körperschaft kann zur Wahl des bevorzugten Titels herangezogen werden. </a:t>
            </a:r>
          </a:p>
          <a:p>
            <a:r>
              <a:rPr lang="de-DE" sz="1000" kern="1200" dirty="0" smtClean="0">
                <a:solidFill>
                  <a:schemeClr val="tx1"/>
                </a:solidFill>
                <a:latin typeface="+mn-lt"/>
                <a:ea typeface="+mn-ea"/>
                <a:cs typeface="+mn-cs"/>
              </a:rPr>
              <a:t>Für Änderungen an einem solchen Dokument verwenden Sie denselben normierten Sucheinstieg wie der, der für das Dokument verwendet wurde. D. h. Novellierungen führen nicht zu einem neuen normierten Sucheinstieg.</a:t>
            </a:r>
          </a:p>
          <a:p>
            <a:endParaRPr lang="de-DE" dirty="0" smtClean="0"/>
          </a:p>
          <a:p>
            <a:endParaRPr lang="de-DE" sz="1000" kern="1200" dirty="0" smtClean="0">
              <a:solidFill>
                <a:schemeClr val="tx1"/>
              </a:solidFill>
              <a:latin typeface="+mn-lt"/>
              <a:ea typeface="+mn-ea"/>
              <a:cs typeface="+mn-cs"/>
            </a:endParaRPr>
          </a:p>
          <a:p>
            <a:r>
              <a:rPr lang="de-DE" b="1" dirty="0" smtClean="0"/>
              <a:t>Satzungen, Chartas usw. von Gremien, die keine Gebietskörperschaften sind (RDA 6.29.1.14)</a:t>
            </a:r>
            <a:endParaRPr lang="de-DE" dirty="0" smtClean="0"/>
          </a:p>
          <a:p>
            <a:r>
              <a:rPr lang="de-DE" b="1" dirty="0" smtClean="0"/>
              <a:t>Normierter Sucheinstieg:</a:t>
            </a:r>
            <a:r>
              <a:rPr lang="de-DE" dirty="0" smtClean="0"/>
              <a:t/>
            </a:r>
            <a:br>
              <a:rPr lang="de-DE" dirty="0" smtClean="0"/>
            </a:br>
            <a:r>
              <a:rPr lang="de-DE" dirty="0" smtClean="0"/>
              <a:t>Für eine Satzung, eine Charta usw., die von einer Gebietskörperschaft erlassen wurde, die aber für ein Gremium gilt, das keine Gebietskörperschaft ist, bilden Sie den normierten Sucheinstieg, der das Werk repräsentiert, unter Anwendung der Bestimmungen, die für die Art des Dokuments geeignet ist (z. B.: Wenn es sich bei dem Dokument um ein Gesetz handelt, wenden Sie die Bestimmungen unter RDA 6.29.1.2 an). Eine Änderung führt nicht zur Bildung eines neuen normierten Sucheinstiegs.</a:t>
            </a:r>
          </a:p>
          <a:p>
            <a:r>
              <a:rPr lang="de-DE" dirty="0" smtClean="0"/>
              <a:t> </a:t>
            </a:r>
          </a:p>
          <a:p>
            <a:endParaRPr lang="de-DE" sz="10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kern="1200" dirty="0" smtClean="0">
                <a:solidFill>
                  <a:schemeClr val="tx1"/>
                </a:solidFill>
                <a:latin typeface="+mn-lt"/>
                <a:ea typeface="+mn-ea"/>
                <a:cs typeface="+mn-cs"/>
              </a:rPr>
              <a:t>Normierter Sucheinstieg:</a:t>
            </a:r>
            <a:r>
              <a:rPr lang="de-DE" sz="1000" kern="1200" dirty="0" smtClean="0">
                <a:solidFill>
                  <a:schemeClr val="tx1"/>
                </a:solidFill>
                <a:latin typeface="+mn-lt"/>
                <a:ea typeface="+mn-ea"/>
                <a:cs typeface="+mn-cs"/>
              </a:rPr>
              <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Rechtssetzungsakte der Europäischen Union, die den Staatenverbund ihrer Mitglieder repräsentiert und eine eigene Rechtspersönlichkeit besitzt, sind nach den Bestimmungen für Einzelgesetze zu behandeln. Der normierte Sucheinstieg wird durch Kombination des Sucheinstiegs für die Europäische Union und dem bevorzugten Titel für die Rechtsnorm gebildet. Das gilt für Primär- (EU-Verträge usw.) und Sekundärrecht (Richtlinien, Verordnungen usw.) der Europäischen Union.</a:t>
            </a:r>
          </a:p>
          <a:p>
            <a:r>
              <a:rPr lang="de-DE" sz="1000" kern="1200" dirty="0" smtClean="0">
                <a:solidFill>
                  <a:schemeClr val="tx1"/>
                </a:solidFill>
                <a:latin typeface="+mn-lt"/>
                <a:ea typeface="+mn-ea"/>
                <a:cs typeface="+mn-cs"/>
              </a:rPr>
              <a:t> </a:t>
            </a:r>
          </a:p>
          <a:p>
            <a:r>
              <a:rPr lang="de-DE" sz="1000" b="1" kern="1200" dirty="0" smtClean="0">
                <a:solidFill>
                  <a:schemeClr val="tx1"/>
                </a:solidFill>
                <a:latin typeface="+mn-lt"/>
                <a:ea typeface="+mn-ea"/>
                <a:cs typeface="+mn-cs"/>
              </a:rPr>
              <a:t>Bevorzugter Titel:</a:t>
            </a:r>
            <a:br>
              <a:rPr lang="de-DE" sz="1000" b="1"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Für Richtlinien und Verordnungen der Europäischen Union ist für die Mehrzahl der deutschsprachigen Anwender der deutsche Titel als der gemäß RDA 6.27.1.4 „Bekannteste“ anzusehen. Wählen sie als bevorzugte Bezeichnung daher den im Deutschen gebräuchlichsten Namen (Kurztitel).</a:t>
            </a:r>
          </a:p>
          <a:p>
            <a:r>
              <a:rPr lang="de-DE" sz="1000" kern="1200" dirty="0" smtClean="0">
                <a:solidFill>
                  <a:schemeClr val="tx1"/>
                </a:solidFill>
                <a:latin typeface="+mn-lt"/>
                <a:ea typeface="+mn-ea"/>
                <a:cs typeface="+mn-cs"/>
              </a:rPr>
              <a:t> </a:t>
            </a:r>
          </a:p>
          <a:p>
            <a:r>
              <a:rPr lang="de-DE" sz="1000" kern="1200" dirty="0" smtClean="0">
                <a:solidFill>
                  <a:schemeClr val="tx1"/>
                </a:solidFill>
                <a:latin typeface="+mn-lt"/>
                <a:ea typeface="+mn-ea"/>
                <a:cs typeface="+mn-cs"/>
              </a:rPr>
              <a:t>Der volle amtliche Titel der Rechtsnorm wird hier nur in Ermangelung eines gebräuchlichen </a:t>
            </a:r>
            <a:r>
              <a:rPr lang="de-DE" sz="1000" kern="1200" dirty="0" err="1" smtClean="0">
                <a:solidFill>
                  <a:schemeClr val="tx1"/>
                </a:solidFill>
                <a:latin typeface="+mn-lt"/>
                <a:ea typeface="+mn-ea"/>
                <a:cs typeface="+mn-cs"/>
              </a:rPr>
              <a:t>Zitiertitels</a:t>
            </a:r>
            <a:r>
              <a:rPr lang="de-DE" sz="1000" kern="1200" dirty="0" smtClean="0">
                <a:solidFill>
                  <a:schemeClr val="tx1"/>
                </a:solidFill>
                <a:latin typeface="+mn-lt"/>
                <a:ea typeface="+mn-ea"/>
                <a:cs typeface="+mn-cs"/>
              </a:rPr>
              <a:t> als bevorzugter Titel gewählt. Er wird aber als abweichender Titel erfasst werden. Als abweichende Titel können Sie ebenfalls gebräuchliche </a:t>
            </a:r>
            <a:r>
              <a:rPr lang="de-DE" sz="1000" kern="1200" dirty="0" err="1" smtClean="0">
                <a:solidFill>
                  <a:schemeClr val="tx1"/>
                </a:solidFill>
                <a:latin typeface="+mn-lt"/>
                <a:ea typeface="+mn-ea"/>
                <a:cs typeface="+mn-cs"/>
              </a:rPr>
              <a:t>Zitiertitel</a:t>
            </a:r>
            <a:r>
              <a:rPr lang="de-DE" sz="1000" kern="1200" dirty="0" smtClean="0">
                <a:solidFill>
                  <a:schemeClr val="tx1"/>
                </a:solidFill>
                <a:latin typeface="+mn-lt"/>
                <a:ea typeface="+mn-ea"/>
                <a:cs typeface="+mn-cs"/>
              </a:rPr>
              <a:t> weiterer Amtssprachen erfassen (RDA 6.29.1.13 D-A-CH).</a:t>
            </a:r>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kern="1200" dirty="0" smtClean="0">
                <a:solidFill>
                  <a:schemeClr val="tx1"/>
                </a:solidFill>
                <a:latin typeface="+mn-lt"/>
                <a:ea typeface="+mn-ea"/>
                <a:cs typeface="+mn-cs"/>
              </a:rPr>
              <a:t>Der volle amtliche Titel der Rechtsnorm wird nur in Ermangelung eines gebräuchlichen </a:t>
            </a:r>
            <a:r>
              <a:rPr lang="de-DE" sz="1000" kern="1200" dirty="0" err="1" smtClean="0">
                <a:solidFill>
                  <a:schemeClr val="tx1"/>
                </a:solidFill>
                <a:latin typeface="+mn-lt"/>
                <a:ea typeface="+mn-ea"/>
                <a:cs typeface="+mn-cs"/>
              </a:rPr>
              <a:t>Zitiertitels</a:t>
            </a:r>
            <a:r>
              <a:rPr lang="de-DE" sz="1000" kern="1200" dirty="0" smtClean="0">
                <a:solidFill>
                  <a:schemeClr val="tx1"/>
                </a:solidFill>
                <a:latin typeface="+mn-lt"/>
                <a:ea typeface="+mn-ea"/>
                <a:cs typeface="+mn-cs"/>
              </a:rPr>
              <a:t> als bevorzugter Titel gewählt. Er wird aber als abweichender Titel erfasst werden. Als abweichende Titel können Sie ebenfalls gebräuchliche </a:t>
            </a:r>
            <a:r>
              <a:rPr lang="de-DE" sz="1000" kern="1200" dirty="0" err="1" smtClean="0">
                <a:solidFill>
                  <a:schemeClr val="tx1"/>
                </a:solidFill>
                <a:latin typeface="+mn-lt"/>
                <a:ea typeface="+mn-ea"/>
                <a:cs typeface="+mn-cs"/>
              </a:rPr>
              <a:t>Zitiertitel</a:t>
            </a:r>
            <a:r>
              <a:rPr lang="de-DE" sz="1000" kern="1200" dirty="0" smtClean="0">
                <a:solidFill>
                  <a:schemeClr val="tx1"/>
                </a:solidFill>
                <a:latin typeface="+mn-lt"/>
                <a:ea typeface="+mn-ea"/>
                <a:cs typeface="+mn-cs"/>
              </a:rPr>
              <a:t> weiterer Amtssprachen erfassen (RDA 6.29.1.13 D-A-CH).</a:t>
            </a:r>
          </a:p>
          <a:p>
            <a:endParaRPr lang="de-DE" dirty="0" smtClean="0"/>
          </a:p>
          <a:p>
            <a:r>
              <a:rPr lang="de-DE" dirty="0" smtClean="0"/>
              <a:t>*Verordnungen, die bis 1.11.1993 erlassen wurden tragen den Titel „Verordnungen der Europäischen Wirtschaftsgemeinschaft: „Verordnung (EWG)...“, Verordnung, die bis 30.11.2009 erlassen wurden, tragen den Titel Verordnung der Europäischen Gemeinschaft: „Verordnung (EG)...“; ab 1.12.2009 heißen sie Verordnungen der Europäischen Union: "Verordnung (EU)...“</a:t>
            </a:r>
          </a:p>
          <a:p>
            <a:endParaRPr lang="de-DE" dirty="0" smtClean="0"/>
          </a:p>
          <a:p>
            <a:r>
              <a:rPr lang="de-DE" dirty="0" smtClean="0"/>
              <a:t>**Richtlinie, die bis 30.11.2009 erlassen wurden tragen den Titel: „Richtlinie .../EG“; ab dem 1.12.2009: „Richtlinie ...(EU)“ oder „Richtlinie ... (EURATOM)“.</a:t>
            </a:r>
          </a:p>
          <a:p>
            <a:endParaRPr lang="de-DE" sz="10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0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0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kern="1200" dirty="0" smtClean="0">
                <a:solidFill>
                  <a:schemeClr val="tx1"/>
                </a:solidFill>
                <a:latin typeface="+mn-lt"/>
                <a:ea typeface="+mn-ea"/>
                <a:cs typeface="+mn-cs"/>
              </a:rPr>
              <a:t>Ein Abkommen im Sinne der Regelung RDA 6.19.2.7, ist ein völkerrechtlicher Vertrag zwischen nationalen Regierungen, internationalen zwischenstaatlichen Körperschaften, dem Heiligen Stuhl oder Gebietskörperschaften, die unterhalb der nationalen Ebene angesiedelt sind, aber noch Abkommen abschließen können.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r>
              <a:rPr lang="de-DE" b="1" dirty="0" smtClean="0"/>
              <a:t>Novellierungen/Revisionen von Abkommen</a:t>
            </a:r>
            <a:endParaRPr lang="de-DE" dirty="0" smtClean="0"/>
          </a:p>
          <a:p>
            <a:r>
              <a:rPr lang="de-DE" dirty="0" smtClean="0"/>
              <a:t>Nur generelle Novellierungen/Revisionen von Abkommen</a:t>
            </a:r>
            <a:r>
              <a:rPr lang="de-DE" b="1" dirty="0" smtClean="0"/>
              <a:t> </a:t>
            </a:r>
            <a:r>
              <a:rPr lang="de-DE" dirty="0" smtClean="0"/>
              <a:t>sind als ein neues Werk zu behandeln</a:t>
            </a:r>
            <a:r>
              <a:rPr lang="de-DE" b="1" dirty="0" smtClean="0"/>
              <a:t> </a:t>
            </a:r>
            <a:r>
              <a:rPr lang="de-DE" dirty="0" smtClean="0"/>
              <a:t>(RDA 6.29.1.16)</a:t>
            </a:r>
            <a:r>
              <a:rPr lang="de-DE" b="1" dirty="0" smtClean="0"/>
              <a:t> </a:t>
            </a:r>
            <a:r>
              <a:rPr lang="de-DE" dirty="0" smtClean="0"/>
              <a:t>und führen zu einem neuen normierten Sucheinstieg. Bei allen übrigen Änderungen bleiben der Titel des Werks und der normierte Sucheinstieg gleich.</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0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kern="1200" dirty="0" smtClean="0">
                <a:solidFill>
                  <a:schemeClr val="tx1"/>
                </a:solidFill>
                <a:latin typeface="+mn-lt"/>
                <a:ea typeface="+mn-ea"/>
                <a:cs typeface="+mn-cs"/>
              </a:rPr>
              <a:t>Der inoffizielle Kurztitel wird, im Sinne eines in der juristischen Literatur gebräuchlichen und bekannten Titels priorisiert, da er häufig bekannter und für das </a:t>
            </a:r>
            <a:r>
              <a:rPr lang="de-DE" sz="1000" kern="1200" dirty="0" err="1" smtClean="0">
                <a:solidFill>
                  <a:schemeClr val="tx1"/>
                </a:solidFill>
                <a:latin typeface="+mn-lt"/>
                <a:ea typeface="+mn-ea"/>
                <a:cs typeface="+mn-cs"/>
              </a:rPr>
              <a:t>Retrieval</a:t>
            </a:r>
            <a:r>
              <a:rPr lang="de-DE" sz="1000" kern="1200" dirty="0" smtClean="0">
                <a:solidFill>
                  <a:schemeClr val="tx1"/>
                </a:solidFill>
                <a:latin typeface="+mn-lt"/>
                <a:ea typeface="+mn-ea"/>
                <a:cs typeface="+mn-cs"/>
              </a:rPr>
              <a:t> besser geeignet ist. Der offizielle Titel kann als abweichender Titel erfasst werden. Existiert der Vertrag gleichzeitig in mehreren Sprachen und gibt es keine Originalsprache wird der bekannteste Titel bzw. der Titel der zu beschreibenden Ressource gewählt RDA 6.19.2.7, RDA 6.2.2.4.</a:t>
            </a:r>
          </a:p>
          <a:p>
            <a:endParaRPr lang="de-DE" dirty="0" smtClean="0"/>
          </a:p>
          <a:p>
            <a:r>
              <a:rPr lang="de-DE" sz="1000" kern="1200" dirty="0" smtClean="0">
                <a:solidFill>
                  <a:schemeClr val="tx1"/>
                </a:solidFill>
                <a:latin typeface="+mn-lt"/>
                <a:ea typeface="+mn-ea"/>
                <a:cs typeface="+mn-cs"/>
              </a:rPr>
              <a:t>Abweichend zu den anderen Fällen juristischer Werke bei RDA 6.20 ist das Datum eines Abkommens immer Kernelement, auch wenn es nicht zur Unterscheidung beim normierten Sucheinstieg benötigt wird (RDA 6.20.3).</a:t>
            </a:r>
          </a:p>
          <a:p>
            <a:r>
              <a:rPr lang="de-DE" sz="1000" kern="1200" dirty="0" smtClean="0">
                <a:solidFill>
                  <a:schemeClr val="tx1"/>
                </a:solidFill>
                <a:latin typeface="+mn-lt"/>
                <a:ea typeface="+mn-ea"/>
                <a:cs typeface="+mn-cs"/>
              </a:rPr>
              <a:t>Es wird das Unterzeichnungsdatum, d.h. das früheste Datum, an dem ein Abkommen oder ein Protokoll zu einem Abkommen von einer internationalen zwischenstaatlichen Körperschaft oder einer internationalen Konferenz für die Unterzeichnung geöffnet, förmlich unterzeichnet, ratifiziert, öffentlich bekanntgegeben usw. wurde, erfasst (RDA 6.20.3.1). </a:t>
            </a:r>
          </a:p>
          <a:p>
            <a:r>
              <a:rPr lang="de-DE" sz="1000" kern="1200" dirty="0" smtClean="0">
                <a:solidFill>
                  <a:schemeClr val="tx1"/>
                </a:solidFill>
                <a:latin typeface="+mn-lt"/>
                <a:ea typeface="+mn-ea"/>
                <a:cs typeface="+mn-cs"/>
              </a:rPr>
              <a:t>Es wird empfohlen zur Ermittlung des Datums die offiziellen Verkündungsblätter der Verkündungsorgane vorrangig heranzuziehen, sofern das Datum nicht bereits aus der Ressource eindeutig hervorgeht. (RDA 6.29.1.30 D-A-CH in Verbindung mit RDA 6.20.3.2).</a:t>
            </a:r>
          </a:p>
          <a:p>
            <a:r>
              <a:rPr lang="de-DE" sz="1000" kern="1200" dirty="0" smtClean="0">
                <a:solidFill>
                  <a:schemeClr val="tx1"/>
                </a:solidFill>
                <a:latin typeface="+mn-lt"/>
                <a:ea typeface="+mn-ea"/>
                <a:cs typeface="+mn-cs"/>
              </a:rPr>
              <a:t>Das Datum wird in der Form [Jahr] [Monat] [Tag] erfasst.</a:t>
            </a:r>
            <a:r>
              <a:rPr lang="de-DE" sz="1000" kern="1200" baseline="0" dirty="0" smtClean="0">
                <a:solidFill>
                  <a:schemeClr val="tx1"/>
                </a:solidFill>
                <a:latin typeface="+mn-lt"/>
                <a:ea typeface="+mn-ea"/>
                <a:cs typeface="+mn-cs"/>
              </a:rPr>
              <a:t> </a:t>
            </a:r>
            <a:r>
              <a:rPr lang="de-DE" sz="1000" kern="1200" dirty="0" smtClean="0">
                <a:solidFill>
                  <a:schemeClr val="tx1"/>
                </a:solidFill>
                <a:latin typeface="+mn-lt"/>
                <a:ea typeface="+mn-ea"/>
                <a:cs typeface="+mn-cs"/>
              </a:rPr>
              <a:t>Erfassen Sie den Monat auf Deutsch.</a:t>
            </a:r>
          </a:p>
          <a:p>
            <a:endParaRPr lang="de-DE" sz="1000" kern="1200" dirty="0" smtClean="0">
              <a:solidFill>
                <a:schemeClr val="tx1"/>
              </a:solidFill>
              <a:latin typeface="+mn-lt"/>
              <a:ea typeface="+mn-ea"/>
              <a:cs typeface="+mn-cs"/>
            </a:endParaRPr>
          </a:p>
          <a:p>
            <a:r>
              <a:rPr lang="de-DE" sz="1000" b="1" kern="1200" dirty="0" smtClean="0">
                <a:solidFill>
                  <a:schemeClr val="tx1"/>
                </a:solidFill>
                <a:latin typeface="+mn-lt"/>
                <a:ea typeface="+mn-ea"/>
                <a:cs typeface="+mn-cs"/>
              </a:rPr>
              <a:t>Vertragspartner (RDA 6.22, 19.3.2.13)</a:t>
            </a:r>
            <a:endParaRPr lang="de-DE" sz="1000" kern="1200" dirty="0" smtClean="0">
              <a:solidFill>
                <a:schemeClr val="tx1"/>
              </a:solidFill>
              <a:latin typeface="+mn-lt"/>
              <a:ea typeface="+mn-ea"/>
              <a:cs typeface="+mn-cs"/>
            </a:endParaRPr>
          </a:p>
          <a:p>
            <a:r>
              <a:rPr lang="de-DE" sz="1000" kern="1200" dirty="0" smtClean="0">
                <a:solidFill>
                  <a:schemeClr val="tx1"/>
                </a:solidFill>
                <a:latin typeface="+mn-lt"/>
                <a:ea typeface="+mn-ea"/>
                <a:cs typeface="+mn-cs"/>
              </a:rPr>
              <a:t>Gebietskörperschaften und sonstige Körperschaften, die an einem Abkommen als Unterzeichner, Ratifizierende usw. beteiligt sind (RDA 19.3.2.13) können als Beziehung stehend berücksichtigt werden. Dies ist nach </a:t>
            </a:r>
            <a:r>
              <a:rPr lang="de-DE" sz="1000" kern="1200" dirty="0" err="1" smtClean="0">
                <a:solidFill>
                  <a:schemeClr val="tx1"/>
                </a:solidFill>
                <a:latin typeface="+mn-lt"/>
                <a:ea typeface="+mn-ea"/>
                <a:cs typeface="+mn-cs"/>
              </a:rPr>
              <a:t>Standardelementeset</a:t>
            </a:r>
            <a:r>
              <a:rPr lang="de-DE" sz="1000" kern="1200" dirty="0" smtClean="0">
                <a:solidFill>
                  <a:schemeClr val="tx1"/>
                </a:solidFill>
                <a:latin typeface="+mn-lt"/>
                <a:ea typeface="+mn-ea"/>
                <a:cs typeface="+mn-cs"/>
              </a:rPr>
              <a:t> nicht verpflichtend.</a:t>
            </a:r>
          </a:p>
          <a:p>
            <a:endParaRPr lang="de-DE" sz="10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kern="1200" dirty="0" smtClean="0">
                <a:solidFill>
                  <a:schemeClr val="tx1"/>
                </a:solidFill>
                <a:latin typeface="+mn-lt"/>
                <a:ea typeface="+mn-ea"/>
                <a:cs typeface="+mn-cs"/>
              </a:rPr>
              <a:t>Für ein separat erschienenes Protokoll, eine Zusatzvereinbarung, eine Ergänzung oder eine andere Vereinbarung zu einem Abkommen, das keinen eigenständigen Titel hat, bilden Sie den normierten Sucheinstieg durch Kombination (in dieser Reihenfolge):</a:t>
            </a:r>
          </a:p>
          <a:p>
            <a:pPr marL="228600" lvl="0" indent="-228600">
              <a:buFont typeface="+mj-lt"/>
              <a:buAutoNum type="alphaLcPeriod"/>
            </a:pPr>
            <a:r>
              <a:rPr lang="de-DE" sz="1000" kern="1200" dirty="0" smtClean="0">
                <a:solidFill>
                  <a:schemeClr val="tx1"/>
                </a:solidFill>
                <a:latin typeface="+mn-lt"/>
                <a:ea typeface="+mn-ea"/>
                <a:cs typeface="+mn-cs"/>
              </a:rPr>
              <a:t>des normierten Sucheinstiegs, der das Abkommen repräsentiert </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(siehe RDA 6.29.1.15), mit</a:t>
            </a:r>
          </a:p>
          <a:p>
            <a:pPr marL="228600" lvl="0" indent="-228600">
              <a:buFont typeface="+mj-lt"/>
              <a:buAutoNum type="alphaLcPeriod"/>
            </a:pPr>
            <a:r>
              <a:rPr lang="de-DE" sz="1000" kern="1200" dirty="0" smtClean="0">
                <a:solidFill>
                  <a:schemeClr val="tx1"/>
                </a:solidFill>
                <a:latin typeface="+mn-lt"/>
                <a:ea typeface="+mn-ea"/>
                <a:cs typeface="+mn-cs"/>
              </a:rPr>
              <a:t>den Elementen, die unter RDA 6.29.1.30.3 vorgeschrieben sind, sofern zutreffend:</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 Terminus „Protokolle usw.“ (RDA 6.29.1.30.3)</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 Datum des Protokolls (RDA 6.20.3, RDA 6.21.1.3)</a:t>
            </a:r>
          </a:p>
          <a:p>
            <a:pPr marL="228600" lvl="0" indent="-228600">
              <a:buFont typeface="+mj-lt"/>
              <a:buAutoNum type="alphaLcPeriod"/>
            </a:pPr>
            <a:endParaRPr lang="de-DE" sz="1000" kern="1200" dirty="0" smtClean="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None/>
              <a:tabLst/>
              <a:defRPr/>
            </a:pPr>
            <a:r>
              <a:rPr lang="de-DE" sz="1000" kern="1200" dirty="0" smtClean="0">
                <a:solidFill>
                  <a:schemeClr val="tx1"/>
                </a:solidFill>
                <a:latin typeface="+mn-lt"/>
                <a:ea typeface="+mn-ea"/>
                <a:cs typeface="+mn-cs"/>
              </a:rPr>
              <a:t>Hat das separat erschienene Protokoll usw. einen eigenständigen Titel, so bilden Sie den normierten Sucheinstieg nach den allgemeinen Regeln (RDA 6.29.1.16 D-A-CH).</a:t>
            </a:r>
          </a:p>
          <a:p>
            <a:pPr marL="228600" lvl="0" indent="-228600">
              <a:buFont typeface="+mj-lt"/>
              <a:buNone/>
            </a:pPr>
            <a:endParaRPr lang="de-DE" sz="10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kern="1200" dirty="0" smtClean="0">
                <a:solidFill>
                  <a:schemeClr val="tx1"/>
                </a:solidFill>
                <a:latin typeface="+mn-lt"/>
                <a:ea typeface="+mn-ea"/>
                <a:cs typeface="+mn-cs"/>
              </a:rPr>
              <a:t>Entscheidungssammlungen, die einem oder mehreren Berichterstattern namentlich zugeordnet sind (RDA 6.29.1.18.1)</a:t>
            </a:r>
            <a:endParaRPr lang="de-DE" sz="10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000" b="1" kern="1200" dirty="0" smtClean="0">
                <a:solidFill>
                  <a:schemeClr val="tx1"/>
                </a:solidFill>
                <a:latin typeface="+mn-lt"/>
                <a:ea typeface="+mn-ea"/>
                <a:cs typeface="+mn-cs"/>
              </a:rPr>
              <a:t>Normierter Sucheinstieg:</a:t>
            </a:r>
            <a:r>
              <a:rPr lang="de-DE" sz="1000" kern="1200" dirty="0" smtClean="0">
                <a:solidFill>
                  <a:schemeClr val="tx1"/>
                </a:solidFill>
                <a:latin typeface="+mn-lt"/>
                <a:ea typeface="+mn-ea"/>
                <a:cs typeface="+mn-cs"/>
              </a:rPr>
              <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Der normierte Sucheinstieg für eine Entscheidungssammlung eines Gerichts wird durch Kombination aus dem bevorzugten Titel, der die Sammlung repräsentiert und dem Sucheinstieg für den Berichterstatter (Berichterstatter im Sinne der im amerikanischen etablierten Position des „</a:t>
            </a:r>
            <a:r>
              <a:rPr lang="de-DE" sz="1000" kern="1200" dirty="0" err="1" smtClean="0">
                <a:solidFill>
                  <a:schemeClr val="tx1"/>
                </a:solidFill>
                <a:latin typeface="+mn-lt"/>
                <a:ea typeface="+mn-ea"/>
                <a:cs typeface="+mn-cs"/>
              </a:rPr>
              <a:t>reporter</a:t>
            </a:r>
            <a:r>
              <a:rPr lang="de-DE" sz="1000" kern="1200" dirty="0" smtClean="0">
                <a:solidFill>
                  <a:schemeClr val="tx1"/>
                </a:solidFill>
                <a:latin typeface="+mn-lt"/>
                <a:ea typeface="+mn-ea"/>
                <a:cs typeface="+mn-cs"/>
              </a:rPr>
              <a:t> </a:t>
            </a:r>
            <a:r>
              <a:rPr lang="de-DE" sz="1000" kern="1200" dirty="0" err="1" smtClean="0">
                <a:solidFill>
                  <a:schemeClr val="tx1"/>
                </a:solidFill>
                <a:latin typeface="+mn-lt"/>
                <a:ea typeface="+mn-ea"/>
                <a:cs typeface="+mn-cs"/>
              </a:rPr>
              <a:t>of</a:t>
            </a:r>
            <a:r>
              <a:rPr lang="de-DE" sz="1000" kern="1200" dirty="0" smtClean="0">
                <a:solidFill>
                  <a:schemeClr val="tx1"/>
                </a:solidFill>
                <a:latin typeface="+mn-lt"/>
                <a:ea typeface="+mn-ea"/>
                <a:cs typeface="+mn-cs"/>
              </a:rPr>
              <a:t> a </a:t>
            </a:r>
            <a:r>
              <a:rPr lang="de-DE" sz="1000" kern="1200" dirty="0" err="1" smtClean="0">
                <a:solidFill>
                  <a:schemeClr val="tx1"/>
                </a:solidFill>
                <a:latin typeface="+mn-lt"/>
                <a:ea typeface="+mn-ea"/>
                <a:cs typeface="+mn-cs"/>
              </a:rPr>
              <a:t>court</a:t>
            </a:r>
            <a:r>
              <a:rPr lang="de-DE" sz="1000" kern="1200" dirty="0" smtClean="0">
                <a:solidFill>
                  <a:schemeClr val="tx1"/>
                </a:solidFill>
                <a:latin typeface="+mn-lt"/>
                <a:ea typeface="+mn-ea"/>
                <a:cs typeface="+mn-cs"/>
              </a:rPr>
              <a:t>“), dem sie zugeordnet wird, gebildet </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(RDA 6.29.1.18.1-6.29.1.19). Bei mehreren Berichterstattern wird der bedeutendere oder der erste gewählt. Als Beziehungskennzeichnung für den geistigen Schöpfer wird „Berichterstatter“ erfasst.</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0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Bei einzelnen Urteilen eines Gerichts wird der normierte Sucheinstieg durch Kombination des normierten Sucheinstieg des Gerichts mit dem bevorzugten Titel des Urteils gebildet.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Bei Urteilsbegründungen einzelner Richter wird der normierte Sucheinstieg mit dem bevorzugten normierten Sucheinstieg des Richters mit dem bevorzugten Titel der Urteilsbegründung gebildet. </a:t>
            </a:r>
            <a:endParaRPr lang="de-DE" sz="1000" kern="1200" dirty="0" smtClean="0">
              <a:solidFill>
                <a:schemeClr val="tx1"/>
              </a:solidFill>
              <a:latin typeface="+mn-lt"/>
              <a:ea typeface="+mn-ea"/>
              <a:cs typeface="+mn-cs"/>
            </a:endParaRP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Juristische Kommentare sind Werke, die den amtlichen Text von Rechtsnormen mit Erläuterungen dazu enthalten, wobei in der Regel direkt nach dem Text jedes einzelnen Paragraphen oder Artikels die jeweils zugehörigen Erläuterungen folgen, also z. B. § 1 im Volltext, Erläuterungen zu § 1, § 2 im Volltext, Erläuterungen zu § 2 etc.</a:t>
            </a:r>
          </a:p>
          <a:p>
            <a:r>
              <a:rPr lang="de-DE" dirty="0" smtClean="0"/>
              <a:t> </a:t>
            </a:r>
          </a:p>
          <a:p>
            <a:r>
              <a:rPr lang="de-DE" dirty="0" smtClean="0"/>
              <a:t>Die Erläuterungen (Synonym: Kommentierungen) enthalten eine Vielzahl weiterführender Hinweise zur betreffenden Rechtsnorm, insbesondere Angaben zur Entstehungsgeschichte und zum Normzweck, Definitionen einzelner Tatbestandsmerkmale, Hinweise auf einschlägige Rechtsprechung, Hinweise auf in der juristischen Literatur vertretene Meinungen sowie Bibliografien zum Thema der Norm oder eines Normkomplexes. Die Erläuterungen sind nicht rechtsverbindlich, sondern dienen der Gesetzesauslegung. Zu diesem Zweck werden die Kommentare in Praxis, Wissenschaft und Studium herangezogen.</a:t>
            </a:r>
          </a:p>
          <a:p>
            <a:r>
              <a:rPr lang="de-DE" dirty="0" smtClean="0"/>
              <a:t> </a:t>
            </a:r>
          </a:p>
          <a:p>
            <a:r>
              <a:rPr lang="de-DE" dirty="0" smtClean="0"/>
              <a:t>Kommentare können unterschiedliche Ausgestaltungen haben: Es kann ein einzelnes Gesetz samt Erläuterungen, aber auch mehrere Gesetze oder einzelne Teile eines oder mehrerer Gesetze samt Erläuterungen darin enthalten sein. Nicht selten sind neben dem eigentlichen Kommentarteil noch weitere Rechtsquellen im Volltext ohne Erläuterungen (reine Normtexte) enthalten. Außerdem gibt es Kommentare, die neben oder anstelle von Rechtsnormen sonstige rechtliche Regelungen im Volltext mit abschnittsweiser Erläuterung enthalten, z. B. Mustervertragsbedingungen.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55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000" b="1" kern="1200" dirty="0" smtClean="0">
              <a:solidFill>
                <a:schemeClr val="tx1"/>
              </a:solidFill>
              <a:latin typeface="+mn-lt"/>
              <a:ea typeface="+mn-ea"/>
              <a:cs typeface="+mn-cs"/>
            </a:endParaRPr>
          </a:p>
          <a:p>
            <a:r>
              <a:rPr lang="de-DE" sz="1000" b="1" kern="1200" dirty="0" smtClean="0">
                <a:solidFill>
                  <a:schemeClr val="tx1"/>
                </a:solidFill>
                <a:latin typeface="+mn-lt"/>
                <a:ea typeface="+mn-ea"/>
                <a:cs typeface="+mn-cs"/>
              </a:rPr>
              <a:t>Bildung des normierten Sucheinstiegs</a:t>
            </a:r>
          </a:p>
          <a:p>
            <a:r>
              <a:rPr lang="de-DE" sz="1000" kern="1200" dirty="0" smtClean="0">
                <a:solidFill>
                  <a:schemeClr val="tx1"/>
                </a:solidFill>
                <a:latin typeface="+mn-lt"/>
                <a:ea typeface="+mn-ea"/>
                <a:cs typeface="+mn-cs"/>
              </a:rPr>
              <a:t>Der normierte Sucheinstieg für das Kommentarwerk wird mit der Person, Familie oder Körperschaft, die für die Schaffung des Kommentars verantwortlich ist und dem bevorzugten Titel sowie ggf. weitere </a:t>
            </a:r>
            <a:r>
              <a:rPr lang="de-DE" sz="1000" kern="1200" dirty="0" err="1" smtClean="0">
                <a:solidFill>
                  <a:schemeClr val="tx1"/>
                </a:solidFill>
                <a:latin typeface="+mn-lt"/>
                <a:ea typeface="+mn-ea"/>
                <a:cs typeface="+mn-cs"/>
              </a:rPr>
              <a:t>identfizierende</a:t>
            </a:r>
            <a:r>
              <a:rPr lang="de-DE" sz="1000" kern="1200" dirty="0" smtClean="0">
                <a:solidFill>
                  <a:schemeClr val="tx1"/>
                </a:solidFill>
                <a:latin typeface="+mn-lt"/>
                <a:ea typeface="+mn-ea"/>
                <a:cs typeface="+mn-cs"/>
              </a:rPr>
              <a:t> Merkmale für den Kommentar gebildet.</a:t>
            </a:r>
          </a:p>
          <a:p>
            <a:r>
              <a:rPr lang="de-DE" sz="1000" kern="1200" dirty="0" smtClean="0">
                <a:solidFill>
                  <a:schemeClr val="tx1"/>
                </a:solidFill>
                <a:latin typeface="+mn-lt"/>
                <a:ea typeface="+mn-ea"/>
                <a:cs typeface="+mn-cs"/>
              </a:rPr>
              <a:t>Wenn mehrere Kommentatoren für die Kommentierung verantwortlich sind, handelt es sich um ein gemeinschaftliches Werk im Sinne von RDA 6.27.1.3. Für den normierten Sucheinstieg muss dann der Hauptverantwortliche für das Werk bestimmt werden.</a:t>
            </a:r>
          </a:p>
          <a:p>
            <a:r>
              <a:rPr lang="de-DE" sz="1000" kern="1200" dirty="0" smtClean="0">
                <a:solidFill>
                  <a:schemeClr val="tx1"/>
                </a:solidFill>
                <a:latin typeface="+mn-lt"/>
                <a:ea typeface="+mn-ea"/>
                <a:cs typeface="+mn-cs"/>
              </a:rPr>
              <a:t>Sind mehrere Bearbeiter als hauptverantwortlich anzusehen, wird der Hervorgehobene oder Erstgenannte herangezogen. </a:t>
            </a:r>
          </a:p>
          <a:p>
            <a:r>
              <a:rPr lang="de-DE" sz="1000" kern="1200" dirty="0" smtClean="0">
                <a:solidFill>
                  <a:schemeClr val="tx1"/>
                </a:solidFill>
                <a:latin typeface="+mn-lt"/>
                <a:ea typeface="+mn-ea"/>
                <a:cs typeface="+mn-cs"/>
              </a:rPr>
              <a:t>Ist kein Hauptverantwortlicher erkennbar, wird der erstgenannte Bearbeiter gewählt.</a:t>
            </a:r>
          </a:p>
          <a:p>
            <a:r>
              <a:rPr lang="de-DE" sz="1000" kern="1200" dirty="0" smtClean="0">
                <a:solidFill>
                  <a:schemeClr val="tx1"/>
                </a:solidFill>
                <a:latin typeface="+mn-lt"/>
                <a:ea typeface="+mn-ea"/>
                <a:cs typeface="+mn-cs"/>
              </a:rPr>
              <a:t>Es wird empfohlen alle über dem Haupttitel genannten Personen entsprechend ihrer Beteiligung am Werk in der Verantwortlichkeitsangabe zu erfassen, um den </a:t>
            </a:r>
            <a:r>
              <a:rPr lang="de-DE" sz="1000" kern="1200" dirty="0" err="1" smtClean="0">
                <a:solidFill>
                  <a:schemeClr val="tx1"/>
                </a:solidFill>
                <a:latin typeface="+mn-lt"/>
                <a:ea typeface="+mn-ea"/>
                <a:cs typeface="+mn-cs"/>
              </a:rPr>
              <a:t>Zitiergepflogenheiten</a:t>
            </a:r>
            <a:r>
              <a:rPr lang="de-DE" sz="1000" kern="1200" dirty="0" smtClean="0">
                <a:solidFill>
                  <a:schemeClr val="tx1"/>
                </a:solidFill>
                <a:latin typeface="+mn-lt"/>
                <a:ea typeface="+mn-ea"/>
                <a:cs typeface="+mn-cs"/>
              </a:rPr>
              <a:t> im Wissenschaftsgebiet Rechnung zu tragen.</a:t>
            </a:r>
          </a:p>
          <a:p>
            <a:endParaRPr lang="de-DE" sz="1000" kern="1200" dirty="0" smtClean="0">
              <a:solidFill>
                <a:schemeClr val="tx1"/>
              </a:solidFill>
              <a:latin typeface="+mn-lt"/>
              <a:ea typeface="+mn-ea"/>
              <a:cs typeface="+mn-cs"/>
            </a:endParaRPr>
          </a:p>
          <a:p>
            <a:endParaRPr lang="de-DE" sz="10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000" kern="1200" dirty="0" smtClean="0">
                <a:solidFill>
                  <a:schemeClr val="tx1"/>
                </a:solidFill>
                <a:latin typeface="+mn-lt"/>
                <a:ea typeface="+mn-ea"/>
                <a:cs typeface="+mn-cs"/>
              </a:rPr>
              <a:t>*Auch dann, wenn die Zuständigkeiten für einzelne</a:t>
            </a:r>
            <a:r>
              <a:rPr lang="de-DE" sz="1000" kern="1200" baseline="0" dirty="0" smtClean="0">
                <a:solidFill>
                  <a:schemeClr val="tx1"/>
                </a:solidFill>
                <a:latin typeface="+mn-lt"/>
                <a:ea typeface="+mn-ea"/>
                <a:cs typeface="+mn-cs"/>
              </a:rPr>
              <a:t> Normbereiche klar abgegrenzt sind. </a:t>
            </a:r>
            <a:endParaRPr lang="de-DE" sz="10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Aus Anhang</a:t>
            </a:r>
            <a:r>
              <a:rPr lang="de-DE" baseline="0" dirty="0" smtClean="0"/>
              <a:t> I: </a:t>
            </a:r>
          </a:p>
          <a:p>
            <a:r>
              <a:rPr lang="de-DE" baseline="0" dirty="0" smtClean="0"/>
              <a:t>„</a:t>
            </a:r>
            <a:r>
              <a:rPr lang="de-DE" i="1" baseline="0" dirty="0" smtClean="0"/>
              <a:t>Kommentarverfasser</a:t>
            </a:r>
          </a:p>
          <a:p>
            <a:r>
              <a:rPr lang="de-DE" dirty="0" smtClean="0"/>
              <a:t>Eine Person, eine Familie oder eine Körperschaft, die an einer Expression eines Werks mitwirkt, indem sie eine Interpretation oder eine kritische Erläuterung des Originalwerks verfasst.“</a:t>
            </a:r>
          </a:p>
          <a:p>
            <a:endParaRPr lang="de-DE" dirty="0" smtClean="0"/>
          </a:p>
          <a:p>
            <a:r>
              <a:rPr lang="de-DE" dirty="0" smtClean="0"/>
              <a:t>Kommentarverfasser wird nur dann als Beziehungskennzeichnung verwendet, wenn sich die Ressource als Ausgabe des Hauptwerkes</a:t>
            </a:r>
            <a:r>
              <a:rPr lang="de-DE" baseline="0" dirty="0" smtClean="0"/>
              <a:t> präsentiert und nicht als Kommentar. Die Verfasser von beigefügten Kommentaren können dann als „Kommentarverfasser“ berücksichtigt werden.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kern="1200" dirty="0" smtClean="0">
                <a:solidFill>
                  <a:schemeClr val="tx1"/>
                </a:solidFill>
                <a:latin typeface="+mn-lt"/>
                <a:ea typeface="+mn-ea"/>
                <a:cs typeface="+mn-cs"/>
              </a:rPr>
              <a:t>Fall K1:</a:t>
            </a:r>
          </a:p>
          <a:p>
            <a:r>
              <a:rPr lang="de-DE" sz="1000" kern="1200" dirty="0" smtClean="0">
                <a:solidFill>
                  <a:schemeClr val="tx1"/>
                </a:solidFill>
                <a:latin typeface="+mn-lt"/>
                <a:ea typeface="+mn-ea"/>
                <a:cs typeface="+mn-cs"/>
              </a:rPr>
              <a:t>Für den juristischen Kommentar einer oder mehrerer Rechtsnormen ist nur ein Kommentator verantwortlich. Dieser Kommentator ist der geistige Schöpfer des Kommentars.</a:t>
            </a:r>
          </a:p>
          <a:p>
            <a:r>
              <a:rPr lang="de-DE" sz="1000" kern="1200" dirty="0" smtClean="0">
                <a:solidFill>
                  <a:schemeClr val="tx1"/>
                </a:solidFill>
                <a:latin typeface="+mn-lt"/>
                <a:ea typeface="+mn-ea"/>
                <a:cs typeface="+mn-cs"/>
              </a:rPr>
              <a:t>Der normierte Sucheinstieg wird mit dem normierten Sucheinstieg für den geistigen Schöpfer (Kommentator) und dem bevorzugten Titel für das Kommentarwerk gebildet. Der geistige Schöpfer (Kommentator) erhält die Beziehungskennzeichnung „Verfasser“.</a:t>
            </a:r>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kern="1200" dirty="0" smtClean="0">
                <a:solidFill>
                  <a:schemeClr val="tx1"/>
                </a:solidFill>
                <a:latin typeface="+mn-lt"/>
                <a:ea typeface="+mn-ea"/>
                <a:cs typeface="+mn-cs"/>
              </a:rPr>
              <a:t>Fall</a:t>
            </a:r>
            <a:r>
              <a:rPr lang="de-DE" sz="1000" b="1" kern="1200" baseline="0" dirty="0" smtClean="0">
                <a:solidFill>
                  <a:schemeClr val="tx1"/>
                </a:solidFill>
                <a:latin typeface="+mn-lt"/>
                <a:ea typeface="+mn-ea"/>
                <a:cs typeface="+mn-cs"/>
              </a:rPr>
              <a:t> K2a:</a:t>
            </a:r>
            <a:endParaRPr lang="de-DE" sz="1000" b="1" kern="1200" dirty="0" smtClean="0">
              <a:solidFill>
                <a:schemeClr val="tx1"/>
              </a:solidFill>
              <a:latin typeface="+mn-lt"/>
              <a:ea typeface="+mn-ea"/>
              <a:cs typeface="+mn-cs"/>
            </a:endParaRPr>
          </a:p>
          <a:p>
            <a:r>
              <a:rPr lang="de-DE" sz="1000" kern="1200" dirty="0" smtClean="0">
                <a:solidFill>
                  <a:schemeClr val="tx1"/>
                </a:solidFill>
                <a:latin typeface="+mn-lt"/>
                <a:ea typeface="+mn-ea"/>
                <a:cs typeface="+mn-cs"/>
              </a:rPr>
              <a:t>Für ein Kommentarwerk sind mehrere Personen als Kommentatoren verantwortlich. Alle verantwortlichen Kommentatoren sind geistige Schöpfer. </a:t>
            </a:r>
          </a:p>
          <a:p>
            <a:r>
              <a:rPr lang="de-DE" sz="1000" kern="1200" dirty="0" smtClean="0">
                <a:solidFill>
                  <a:schemeClr val="tx1"/>
                </a:solidFill>
                <a:latin typeface="+mn-lt"/>
                <a:ea typeface="+mn-ea"/>
                <a:cs typeface="+mn-cs"/>
              </a:rPr>
              <a:t>Der normierte Sucheinstieg wird mit dem normierten Sucheinstieg für den hervorgehobenen oder erstgenannten geistigen Schöpfer (Kommentator) und dem bevorzugten Titel für das Kommentarwerk gebildet (RDA 19.2). Der geistige Schöpfer (Kommentator) erhält die Beziehungskennzeichnung „Verfasser“.</a:t>
            </a:r>
          </a:p>
          <a:p>
            <a:r>
              <a:rPr lang="de-DE" sz="1000" kern="1200" dirty="0" smtClean="0">
                <a:solidFill>
                  <a:schemeClr val="tx1"/>
                </a:solidFill>
                <a:latin typeface="+mn-lt"/>
                <a:ea typeface="+mn-ea"/>
                <a:cs typeface="+mn-cs"/>
              </a:rPr>
              <a:t>Die Erfassung von Beziehungen zu allen anderen geistigen Schöpfern (Kommentatoren) wird empfohlen. Sie erhalten die Beziehungskennzeichnung „Verfasser“</a:t>
            </a:r>
          </a:p>
          <a:p>
            <a:r>
              <a:rPr lang="de-DE" sz="1000" kern="1200" dirty="0" smtClean="0">
                <a:solidFill>
                  <a:schemeClr val="tx1"/>
                </a:solidFill>
                <a:latin typeface="+mn-lt"/>
                <a:ea typeface="+mn-ea"/>
                <a:cs typeface="+mn-cs"/>
              </a:rPr>
              <a:t>Weitere Mitwirkende wie Herausgeber und Begründer werden als in Beziehung stehend erfasst, wenn sie einen bedeutenden Anteil an der Ressource haben. Sie erhalten eine entsprechende Beziehungskennzeichnung zum Beispiel: Herausgeber (D-A-CH RDA 20.2.1.3).</a:t>
            </a:r>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kern="1200" dirty="0" smtClean="0">
                <a:solidFill>
                  <a:schemeClr val="tx1"/>
                </a:solidFill>
                <a:latin typeface="+mn-lt"/>
                <a:ea typeface="+mn-ea"/>
                <a:cs typeface="+mn-cs"/>
              </a:rPr>
              <a:t>Die Bestimmungen zum Erfassen der Merkmale juristischer Werke und Expressionen von juristischen Werken gelten für Primär- sowie Sekundärliteratur, d.h. für Werke juristischen Inhalts sowie für die Rechtsmaterialien, die unter RDA 6.29.1 im Einzelnen aufgeführt sind.</a:t>
            </a:r>
            <a:endParaRPr lang="de-DE" sz="1200" b="1" kern="1200" dirty="0" smtClean="0">
              <a:solidFill>
                <a:schemeClr val="tx1"/>
              </a:solidFill>
              <a:latin typeface="+mn-lt"/>
              <a:ea typeface="+mn-ea"/>
              <a:cs typeface="+mn-cs"/>
            </a:endParaRPr>
          </a:p>
          <a:p>
            <a:endParaRPr lang="de-DE" sz="1200" b="1"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latin typeface="+mn-lt"/>
                <a:ea typeface="+mn-ea"/>
                <a:cs typeface="+mn-cs"/>
              </a:rPr>
              <a:t>*</a:t>
            </a:r>
            <a:r>
              <a:rPr lang="de-DE" sz="1200" b="1" kern="1200" baseline="0" dirty="0" smtClean="0">
                <a:solidFill>
                  <a:schemeClr val="tx1"/>
                </a:solidFill>
                <a:latin typeface="+mn-lt"/>
                <a:ea typeface="+mn-ea"/>
                <a:cs typeface="+mn-cs"/>
              </a:rPr>
              <a:t>„Erlass“ </a:t>
            </a:r>
            <a:r>
              <a:rPr lang="de-DE" sz="1200" kern="1200" baseline="0" dirty="0" smtClean="0">
                <a:solidFill>
                  <a:schemeClr val="tx1"/>
                </a:solidFill>
                <a:latin typeface="+mn-lt"/>
                <a:ea typeface="+mn-ea"/>
                <a:cs typeface="+mn-cs"/>
              </a:rPr>
              <a:t>ist ein Begriff, der in der deutschsprachigen Praxis im Titel einzelner Verwaltungsvorschriften vorkommt. Dies ist hier allerdings nicht gemeint. RDA versteht unter Erlassen „</a:t>
            </a:r>
            <a:r>
              <a:rPr lang="en-US" sz="1200" dirty="0" smtClean="0"/>
              <a:t>decrees of political jurisdictions (including fundamental laws such as constitutions, charters, etc.)” (RDA 6.29.1.1.2).</a:t>
            </a:r>
            <a:r>
              <a:rPr lang="en-US" sz="1200" baseline="0" dirty="0" smtClean="0"/>
              <a:t> </a:t>
            </a:r>
            <a:endParaRPr lang="de-DE" sz="1200" b="1" kern="1200" dirty="0" smtClean="0">
              <a:solidFill>
                <a:schemeClr val="tx1"/>
              </a:solidFill>
              <a:latin typeface="+mn-lt"/>
              <a:ea typeface="+mn-ea"/>
              <a:cs typeface="+mn-cs"/>
            </a:endParaRPr>
          </a:p>
          <a:p>
            <a:endParaRPr lang="de-DE" sz="1200" b="1" kern="1200" dirty="0" smtClean="0">
              <a:solidFill>
                <a:schemeClr val="tx1"/>
              </a:solidFill>
              <a:latin typeface="+mn-lt"/>
              <a:ea typeface="+mn-ea"/>
              <a:cs typeface="+mn-cs"/>
            </a:endParaRPr>
          </a:p>
          <a:p>
            <a:r>
              <a:rPr lang="de-DE" sz="1200" b="1" kern="1200" dirty="0" smtClean="0">
                <a:solidFill>
                  <a:schemeClr val="tx1"/>
                </a:solidFill>
                <a:latin typeface="+mn-lt"/>
                <a:ea typeface="+mn-ea"/>
                <a:cs typeface="+mn-cs"/>
              </a:rPr>
              <a:t>**Rechtsetzende Institutionen </a:t>
            </a:r>
            <a:r>
              <a:rPr lang="de-DE" sz="1200" kern="1200" dirty="0" smtClean="0">
                <a:solidFill>
                  <a:schemeClr val="tx1"/>
                </a:solidFill>
                <a:latin typeface="+mn-lt"/>
                <a:ea typeface="+mn-ea"/>
                <a:cs typeface="+mn-cs"/>
              </a:rPr>
              <a:t>sind Gebietskörperschaften und deren Organe, internationale Zusammenschlüsse von Gebietskörperschaften (z.B. Europäische Union) und religiöse Gemeinschaften, wenn sie als Gebietskörperschaften Regelungen erlassen, die auf ein Gebiet bezogen sind. </a:t>
            </a:r>
          </a:p>
          <a:p>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000" b="1" kern="1200" dirty="0" smtClean="0">
                <a:solidFill>
                  <a:schemeClr val="tx1"/>
                </a:solidFill>
                <a:latin typeface="+mn-lt"/>
                <a:ea typeface="+mn-ea"/>
                <a:cs typeface="+mn-cs"/>
              </a:rPr>
              <a:t>***Abkommen</a:t>
            </a:r>
            <a:r>
              <a:rPr lang="de-DE" sz="1000" kern="1200" dirty="0" smtClean="0">
                <a:solidFill>
                  <a:schemeClr val="tx1"/>
                </a:solidFill>
                <a:latin typeface="+mn-lt"/>
                <a:ea typeface="+mn-ea"/>
                <a:cs typeface="+mn-cs"/>
              </a:rPr>
              <a:t> sind unter einer Vielzahl von Bezeichnungen bekannt: Übereinkommen, Konvention, Pakt, Deklaration, Satzung.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kern="1200" dirty="0" smtClean="0">
                <a:solidFill>
                  <a:schemeClr val="tx1"/>
                </a:solidFill>
                <a:latin typeface="+mn-lt"/>
                <a:ea typeface="+mn-ea"/>
                <a:cs typeface="+mn-cs"/>
              </a:rPr>
              <a:t>Fall</a:t>
            </a:r>
            <a:r>
              <a:rPr lang="de-DE" sz="1000" b="1" kern="1200" baseline="0" dirty="0" smtClean="0">
                <a:solidFill>
                  <a:schemeClr val="tx1"/>
                </a:solidFill>
                <a:latin typeface="+mn-lt"/>
                <a:ea typeface="+mn-ea"/>
                <a:cs typeface="+mn-cs"/>
              </a:rPr>
              <a:t> K2a:</a:t>
            </a:r>
            <a:endParaRPr lang="de-DE" sz="1000" b="1" kern="1200" dirty="0" smtClean="0">
              <a:solidFill>
                <a:schemeClr val="tx1"/>
              </a:solidFill>
              <a:latin typeface="+mn-lt"/>
              <a:ea typeface="+mn-ea"/>
              <a:cs typeface="+mn-cs"/>
            </a:endParaRPr>
          </a:p>
          <a:p>
            <a:r>
              <a:rPr lang="de-DE" sz="1000" kern="1200" dirty="0" smtClean="0">
                <a:solidFill>
                  <a:schemeClr val="tx1"/>
                </a:solidFill>
                <a:latin typeface="+mn-lt"/>
                <a:ea typeface="+mn-ea"/>
                <a:cs typeface="+mn-cs"/>
              </a:rPr>
              <a:t>Für ein Kommentarwerk sind mehrere Personen als Kommentatoren verantwortlich. Alle verantwortlichen Kommentatoren sind geistige Schöpfer. </a:t>
            </a:r>
          </a:p>
          <a:p>
            <a:r>
              <a:rPr lang="de-DE" sz="1000" kern="1200" dirty="0" smtClean="0">
                <a:solidFill>
                  <a:schemeClr val="tx1"/>
                </a:solidFill>
                <a:latin typeface="+mn-lt"/>
                <a:ea typeface="+mn-ea"/>
                <a:cs typeface="+mn-cs"/>
              </a:rPr>
              <a:t>Der normierte Sucheinstieg wird mit dem normierten Sucheinstieg für den hervorgehobenen oder erstgenannten geistigen Schöpfer (Kommentator) und dem bevorzugten Titel für das Kommentarwerk gebildet (RDA 19.2). Der geistige Schöpfer (Kommentator) erhält die Beziehungskennzeichnung „Verfasser“.</a:t>
            </a:r>
          </a:p>
          <a:p>
            <a:r>
              <a:rPr lang="de-DE" sz="1000" kern="1200" dirty="0" smtClean="0">
                <a:solidFill>
                  <a:schemeClr val="tx1"/>
                </a:solidFill>
                <a:latin typeface="+mn-lt"/>
                <a:ea typeface="+mn-ea"/>
                <a:cs typeface="+mn-cs"/>
              </a:rPr>
              <a:t>Die Erfassung von Beziehungen zu allen anderen geistigen Schöpfern (Kommentatoren) wird empfohlen. Sie erhalten die Beziehungskennzeichnung „Verfasser“</a:t>
            </a:r>
          </a:p>
          <a:p>
            <a:r>
              <a:rPr lang="de-DE" sz="1000" kern="1200" dirty="0" smtClean="0">
                <a:solidFill>
                  <a:schemeClr val="tx1"/>
                </a:solidFill>
                <a:latin typeface="+mn-lt"/>
                <a:ea typeface="+mn-ea"/>
                <a:cs typeface="+mn-cs"/>
              </a:rPr>
              <a:t>Weitere Mitwirkende wie Herausgeber und Begründer werden als in Beziehung stehend erfasst, wenn sie einen bedeutenden Anteil an der Ressource haben. Sie erhalten eine entsprechende Beziehungskennzeichnung zum Beispiel: Herausgeber (D-A-CH RDA 20.2.1.3).</a:t>
            </a:r>
          </a:p>
        </p:txBody>
      </p:sp>
      <p:sp>
        <p:nvSpPr>
          <p:cNvPr id="4" name="Foliennummernplatzhalter 3"/>
          <p:cNvSpPr>
            <a:spLocks noGrp="1"/>
          </p:cNvSpPr>
          <p:nvPr>
            <p:ph type="sldNum" sz="quarter" idx="10"/>
          </p:nvPr>
        </p:nvSpPr>
        <p:spPr/>
        <p:txBody>
          <a:bodyPr/>
          <a:lstStyle/>
          <a:p>
            <a:fld id="{5F9F8FF6-6F64-48B5-AF7B-675846B3447E}" type="slidenum">
              <a:rPr lang="de-DE" smtClean="0"/>
              <a:pPr/>
              <a:t>62</a:t>
            </a:fld>
            <a:endParaRPr lang="de-DE"/>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Es empfiehlt</a:t>
            </a:r>
            <a:r>
              <a:rPr lang="de-DE" baseline="0" dirty="0" smtClean="0"/>
              <a:t> sich die beiden anderen Herausgeber (die gleichzeitig auch geistige Schöpfer sind), ebenfalls zu berücksichtigen. Weitere Bearbeiter können nach Bedarf berücksichtigt werden.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kern="1200" dirty="0" smtClean="0">
                <a:solidFill>
                  <a:schemeClr val="tx1"/>
                </a:solidFill>
                <a:latin typeface="+mn-lt"/>
                <a:ea typeface="+mn-ea"/>
                <a:cs typeface="+mn-cs"/>
              </a:rPr>
              <a:t>Fall K3a	Kommentar von einem oder mehreren Begründern</a:t>
            </a:r>
            <a:endParaRPr lang="de-DE" sz="1000" kern="1200" dirty="0" smtClean="0">
              <a:solidFill>
                <a:schemeClr val="tx1"/>
              </a:solidFill>
              <a:latin typeface="+mn-lt"/>
              <a:ea typeface="+mn-ea"/>
              <a:cs typeface="+mn-cs"/>
            </a:endParaRPr>
          </a:p>
          <a:p>
            <a:r>
              <a:rPr lang="de-DE" sz="1000" kern="1200" dirty="0" smtClean="0">
                <a:solidFill>
                  <a:schemeClr val="tx1"/>
                </a:solidFill>
                <a:latin typeface="+mn-lt"/>
                <a:ea typeface="+mn-ea"/>
                <a:cs typeface="+mn-cs"/>
              </a:rPr>
              <a:t>Auf der bevorzugten Informationsquelle oder an anderer prominenter Stelle der Vorlage (z. B.: Buchdeckel oder Buchrücken) sind ein oder mehrere Begründer bzw. frühere geistige Schöpfer sowie geistige Schöpfer der Neubearbeitung (Kommentatoren) genannt.</a:t>
            </a:r>
          </a:p>
          <a:p>
            <a:r>
              <a:rPr lang="de-DE" sz="1000" kern="1200" dirty="0" smtClean="0">
                <a:solidFill>
                  <a:schemeClr val="tx1"/>
                </a:solidFill>
                <a:latin typeface="+mn-lt"/>
                <a:ea typeface="+mn-ea"/>
                <a:cs typeface="+mn-cs"/>
              </a:rPr>
              <a:t>Die ursprünglichen geistigen Schöpfer sind in der bevorzugten Informationsquelle weiterhin an erster oder hervorgehobener Stelle genannt. Oft kommen in der Vorlage auch einleitende Wendungen wie zum Beispiel „Begründer“ vor. Sie gelten solange als geistige Schöpfer wie sie in der Ressource an herausgehobene Stelle genannt werden, unabhängig davon, ob sie jemals Kommentatoren oder nur Herausgeber waren.</a:t>
            </a:r>
          </a:p>
          <a:p>
            <a:r>
              <a:rPr lang="de-DE" sz="1000" kern="1200" dirty="0" smtClean="0">
                <a:solidFill>
                  <a:schemeClr val="tx1"/>
                </a:solidFill>
                <a:latin typeface="+mn-lt"/>
                <a:ea typeface="+mn-ea"/>
                <a:cs typeface="+mn-cs"/>
              </a:rPr>
              <a:t>Der herausgehobene oder erstgenannte Begründer wird als geistiger Schöpfer zum normierten Sucheinstieg hinzugezogen. Der geistige Schöpfer erhält die Beziehungskennzeichnung „Verfasser“. Die geistigen Schöpfer der Neubearbeitung treten als weitere geistige Schöpfer hinzu. Wenn zu ihnen Beziehungen angelegt werden, erhalten sie die Beziehungskennzeichnung „Verfasser“. Es entsteht </a:t>
            </a:r>
            <a:r>
              <a:rPr lang="de-DE" sz="1000" b="1" kern="1200" dirty="0" smtClean="0">
                <a:solidFill>
                  <a:schemeClr val="tx1"/>
                </a:solidFill>
                <a:latin typeface="+mn-lt"/>
                <a:ea typeface="+mn-ea"/>
                <a:cs typeface="+mn-cs"/>
              </a:rPr>
              <a:t>kein</a:t>
            </a:r>
            <a:r>
              <a:rPr lang="de-DE" sz="1000" kern="1200" dirty="0" smtClean="0">
                <a:solidFill>
                  <a:schemeClr val="tx1"/>
                </a:solidFill>
                <a:latin typeface="+mn-lt"/>
                <a:ea typeface="+mn-ea"/>
                <a:cs typeface="+mn-cs"/>
              </a:rPr>
              <a:t> neues Werk.</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66</a:t>
            </a:fld>
            <a:endParaRPr 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Es empfiehlt</a:t>
            </a:r>
            <a:r>
              <a:rPr lang="de-DE" baseline="0" dirty="0" smtClean="0"/>
              <a:t> sich die beiden „Nachfolger“ als geistige Schöpfer zu berücksichtigen. Herr Körner bleibt allerdings als erster geistiger Schöpfer bestehen, da er an erster Stelle genannt ist und die beiden anderen geistigen Schöpfer nicht in anderer Form typografisch hervorgehoben wurden. (Aus Platzgründen wurde nur Herr Patzak aufgeführt.)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67</a:t>
            </a:fld>
            <a:endParaRPr lang="de-DE"/>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Es können weitere</a:t>
            </a:r>
            <a:r>
              <a:rPr lang="de-DE" baseline="0" dirty="0" smtClean="0"/>
              <a:t> Beziehungen zu den restlichen geistigen Schöpfern hergestellt werden.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kern="1200" dirty="0" smtClean="0">
                <a:solidFill>
                  <a:schemeClr val="tx1"/>
                </a:solidFill>
                <a:latin typeface="+mn-lt"/>
                <a:ea typeface="+mn-ea"/>
                <a:cs typeface="+mn-cs"/>
              </a:rPr>
              <a:t>Fall K3b	Kommentar von einem oder mehreren Begründern, die nicht mehr an hervorgehobener Stelle genannt sind</a:t>
            </a:r>
            <a:endParaRPr lang="de-DE" sz="1000" kern="1200" dirty="0" smtClean="0">
              <a:solidFill>
                <a:schemeClr val="tx1"/>
              </a:solidFill>
              <a:latin typeface="+mn-lt"/>
              <a:ea typeface="+mn-ea"/>
              <a:cs typeface="+mn-cs"/>
            </a:endParaRPr>
          </a:p>
          <a:p>
            <a:r>
              <a:rPr lang="de-DE" sz="1000" kern="1200" dirty="0" smtClean="0">
                <a:solidFill>
                  <a:schemeClr val="tx1"/>
                </a:solidFill>
                <a:latin typeface="+mn-lt"/>
                <a:ea typeface="+mn-ea"/>
                <a:cs typeface="+mn-cs"/>
              </a:rPr>
              <a:t>Wenn in einer Neubearbeitung ursprüngliche geistige Schöpfer (Kommentatoren) </a:t>
            </a:r>
            <a:r>
              <a:rPr lang="de-DE" sz="1000" b="1" kern="1200" dirty="0" smtClean="0">
                <a:solidFill>
                  <a:schemeClr val="tx1"/>
                </a:solidFill>
                <a:latin typeface="+mn-lt"/>
                <a:ea typeface="+mn-ea"/>
                <a:cs typeface="+mn-cs"/>
              </a:rPr>
              <a:t>nicht mehr</a:t>
            </a:r>
            <a:r>
              <a:rPr lang="de-DE" sz="1000" kern="1200" dirty="0" smtClean="0">
                <a:solidFill>
                  <a:schemeClr val="tx1"/>
                </a:solidFill>
                <a:latin typeface="+mn-lt"/>
                <a:ea typeface="+mn-ea"/>
                <a:cs typeface="+mn-cs"/>
              </a:rPr>
              <a:t> an erster oder hervorgehobener Stelle genannt sind, werden die neu hervorgehobenen geistigen Schöpfer zu geistigen Schöpfern dieser Neubearbeitung und es entsteht ein </a:t>
            </a:r>
            <a:r>
              <a:rPr lang="de-DE" sz="1000" b="1" kern="1200" dirty="0" smtClean="0">
                <a:solidFill>
                  <a:schemeClr val="tx1"/>
                </a:solidFill>
                <a:latin typeface="+mn-lt"/>
                <a:ea typeface="+mn-ea"/>
                <a:cs typeface="+mn-cs"/>
              </a:rPr>
              <a:t>neues Werk. </a:t>
            </a:r>
            <a:r>
              <a:rPr lang="de-DE" sz="1000" kern="1200" dirty="0" smtClean="0">
                <a:solidFill>
                  <a:schemeClr val="tx1"/>
                </a:solidFill>
                <a:latin typeface="+mn-lt"/>
                <a:ea typeface="+mn-ea"/>
                <a:cs typeface="+mn-cs"/>
              </a:rPr>
              <a:t>Die neuen geistigen Schöpfer werden mit der Beziehungskennzeichnung: „Verfasser“ versehen.</a:t>
            </a:r>
          </a:p>
          <a:p>
            <a:r>
              <a:rPr lang="de-DE" sz="1000" kern="1200" dirty="0" smtClean="0">
                <a:solidFill>
                  <a:schemeClr val="tx1"/>
                </a:solidFill>
                <a:latin typeface="+mn-lt"/>
                <a:ea typeface="+mn-ea"/>
                <a:cs typeface="+mn-cs"/>
              </a:rPr>
              <a:t>Werden die ehemaligen geistigen Schöpfer in der Vorlage nicht mehr hervorgehoben, aber noch mit einleitenden Wendungen wie zum Beispiel „Begründer“ genannt, können sie als sonstige, mit dem Werk in Beziehung stehende Person erfasst werden (RDA 19.3.1.1 D-A-CH).</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kern="1200" dirty="0" smtClean="0">
                <a:solidFill>
                  <a:schemeClr val="tx1"/>
                </a:solidFill>
                <a:latin typeface="+mn-lt"/>
                <a:ea typeface="+mn-ea"/>
                <a:cs typeface="+mn-cs"/>
              </a:rPr>
              <a:t>Fall K4a	Kommentar, der aus mehreren Teilwerken besteht – mit übergeordnetem Titel, aber ohne geistigen Schöpfer für das Gesamtwerk</a:t>
            </a:r>
            <a:endParaRPr lang="de-DE" sz="1000" kern="1200" dirty="0" smtClean="0">
              <a:solidFill>
                <a:schemeClr val="tx1"/>
              </a:solidFill>
              <a:latin typeface="+mn-lt"/>
              <a:ea typeface="+mn-ea"/>
              <a:cs typeface="+mn-cs"/>
            </a:endParaRPr>
          </a:p>
          <a:p>
            <a:r>
              <a:rPr lang="de-DE" sz="1000" kern="1200" dirty="0" smtClean="0">
                <a:solidFill>
                  <a:schemeClr val="tx1"/>
                </a:solidFill>
                <a:latin typeface="+mn-lt"/>
                <a:ea typeface="+mn-ea"/>
                <a:cs typeface="+mn-cs"/>
              </a:rPr>
              <a:t>Ein Kommentarwerk mit übergeordnetem Titel ohne geistigen Schöpfer für das Gesamtwerk, das aus mehreren Teilen besteht, wird unter diesem übergeordneten Titel erfasst. Für die Bildung weiterer normierter Sucheinstiege für die einzelnen Teile gelten die allgemeinen Regeln (RDA 6.27.2.1, RDA 6.2.2.9).</a:t>
            </a:r>
          </a:p>
          <a:p>
            <a:endParaRPr lang="de-DE" dirty="0" smtClean="0"/>
          </a:p>
          <a:p>
            <a:r>
              <a:rPr lang="de-DE" b="1" dirty="0" smtClean="0"/>
              <a:t>Fall K4b	Kommentar, der aus mehreren Teilwerken besteht – ohne übergeordneten Titel und ohne geistigen Schöpfer für das Gesamtwerk</a:t>
            </a:r>
            <a:endParaRPr lang="de-DE" dirty="0" smtClean="0"/>
          </a:p>
          <a:p>
            <a:r>
              <a:rPr lang="de-DE" dirty="0" smtClean="0"/>
              <a:t>Für ein Kommentarwerk, das aus mehreren Teilen besteht und weder einen übergeordneten Titel noch einen geistigen Schöpfer für das Gesamtwerk hat, werden normierte Sucheinstiege für alle Teilwerke gebildet (z. B. ein Kommentar, der mehrere Gesetze mit Kommentierung verschiedener geistiger Schöpfer enthält) (RDA 6.27.2.1, RDA 6.2.2.9).</a:t>
            </a:r>
          </a:p>
          <a:p>
            <a:r>
              <a:rPr lang="de-DE" dirty="0" smtClean="0"/>
              <a:t>Bei umfangreichen Zusammenstellungen ohne übergeordneten Titel ist in der zusammengesetzten Beschreibung in Ausnahmefällen die Verwendung eines fingierten Titels im Sinne der Alternative möglich (RDA 6.2.2.11.2 D-A-CH).</a:t>
            </a:r>
          </a:p>
          <a:p>
            <a:r>
              <a:rPr lang="de-DE" dirty="0" smtClean="0"/>
              <a:t>Dieser Fall ist in der Praxis vermutlich ein eher seltener Fall.</a:t>
            </a:r>
          </a:p>
          <a:p>
            <a:endParaRPr lang="de-DE" sz="10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72</a:t>
            </a:fld>
            <a:endParaRPr lang="de-DE"/>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kern="1200" dirty="0" smtClean="0">
                <a:solidFill>
                  <a:schemeClr val="tx1"/>
                </a:solidFill>
                <a:latin typeface="+mn-lt"/>
                <a:ea typeface="+mn-ea"/>
                <a:cs typeface="+mn-cs"/>
              </a:rPr>
              <a:t>Fall K4a	Kommentar, der aus mehreren Teilwerken besteht – mit übergeordnetem Titel, aber ohne geistigen Schöpfer für das Gesamtwerk</a:t>
            </a:r>
            <a:endParaRPr lang="de-DE" sz="1000" kern="1200" dirty="0" smtClean="0">
              <a:solidFill>
                <a:schemeClr val="tx1"/>
              </a:solidFill>
              <a:latin typeface="+mn-lt"/>
              <a:ea typeface="+mn-ea"/>
              <a:cs typeface="+mn-cs"/>
            </a:endParaRPr>
          </a:p>
          <a:p>
            <a:r>
              <a:rPr lang="de-DE" sz="1000" kern="1200" dirty="0" smtClean="0">
                <a:solidFill>
                  <a:schemeClr val="tx1"/>
                </a:solidFill>
                <a:latin typeface="+mn-lt"/>
                <a:ea typeface="+mn-ea"/>
                <a:cs typeface="+mn-cs"/>
              </a:rPr>
              <a:t>Ein Kommentarwerk mit übergeordnetem Titel ohne geistigen Schöpfer für das Gesamtwerk, das aus mehreren Teilen besteht, wird unter diesem übergeordneten Titel erfasst. Für die Bildung weiterer normierter Sucheinstiege für die einzelnen Teile gelten die allgemeinen Regeln (RDA 6.27.2.1, RDA 6.2.2.9).</a:t>
            </a:r>
          </a:p>
          <a:p>
            <a:endParaRPr lang="de-DE" dirty="0" smtClean="0"/>
          </a:p>
          <a:p>
            <a:r>
              <a:rPr lang="de-DE" b="1" dirty="0" smtClean="0"/>
              <a:t>Fall K4b	Kommentar, der aus mehreren Teilwerken besteht – ohne übergeordneten Titel und ohne geistigen Schöpfer für das Gesamtwerk</a:t>
            </a:r>
            <a:endParaRPr lang="de-DE" dirty="0" smtClean="0"/>
          </a:p>
          <a:p>
            <a:r>
              <a:rPr lang="de-DE" dirty="0" smtClean="0"/>
              <a:t>Für ein Kommentarwerk, das aus mehreren Teilen besteht und weder einen übergeordneten Titel noch einen geistigen Schöpfer für das Gesamtwerk hat, werden normierte Sucheinstiege für alle Teilwerke gebildet (z. B. ein Kommentar, der mehrere Gesetze mit Kommentierung verschiedener geistiger Schöpfer enthält) (RDA 6.27.2.1, RDA 6.2.2.9).</a:t>
            </a:r>
          </a:p>
          <a:p>
            <a:r>
              <a:rPr lang="de-DE" dirty="0" smtClean="0"/>
              <a:t>Bei umfangreichen Zusammenstellungen ohne übergeordneten Titel ist in der zusammengesetzten Beschreibung in Ausnahmefällen die Verwendung eines fingierten Titels im Sinne der Alternative möglich (RDA 6.2.2.11.2 D-A-CH).</a:t>
            </a:r>
          </a:p>
          <a:p>
            <a:r>
              <a:rPr lang="de-DE" dirty="0" smtClean="0"/>
              <a:t>Dieser Fall ist in der Praxis vermutlich ein eher seltener Fall.</a:t>
            </a:r>
          </a:p>
          <a:p>
            <a:endParaRPr lang="de-DE" sz="10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73</a:t>
            </a:fld>
            <a:endParaRPr lang="de-DE"/>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Vgl. auch die Regelungen für Zusammenstellungen, die in Modul 5A.02.01 und 5A.02.02</a:t>
            </a:r>
            <a:r>
              <a:rPr lang="de-DE" baseline="0" dirty="0" smtClean="0"/>
              <a:t> beschrieben sind.</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*“Verwaltungsvorschriften usw., die keine Gesetze sind“:  </a:t>
            </a:r>
            <a:r>
              <a:rPr lang="de-DE" b="0" dirty="0" smtClean="0"/>
              <a:t>Im deutschsprachigen</a:t>
            </a:r>
            <a:r>
              <a:rPr lang="de-DE" b="0" baseline="0" dirty="0" smtClean="0"/>
              <a:t> Raum sind damit </a:t>
            </a:r>
            <a:r>
              <a:rPr lang="de-DE" b="1" baseline="0" dirty="0" smtClean="0"/>
              <a:t>Verwaltungsvorschriften</a:t>
            </a:r>
            <a:r>
              <a:rPr lang="de-DE" b="0" baseline="0" dirty="0" smtClean="0"/>
              <a:t> gemeint. </a:t>
            </a:r>
            <a:endParaRPr lang="de-DE" b="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u="none" strike="noStrike" kern="1200" dirty="0" smtClean="0">
                <a:solidFill>
                  <a:schemeClr val="tx1"/>
                </a:solidFill>
                <a:latin typeface="+mn-lt"/>
                <a:ea typeface="+mn-ea"/>
                <a:cs typeface="+mn-cs"/>
              </a:rPr>
              <a:t>Fall Z1	</a:t>
            </a:r>
            <a:r>
              <a:rPr lang="de-DE" sz="1000" b="1" kern="1200" dirty="0" smtClean="0">
                <a:solidFill>
                  <a:schemeClr val="tx1"/>
                </a:solidFill>
                <a:latin typeface="+mn-lt"/>
                <a:ea typeface="+mn-ea"/>
                <a:cs typeface="+mn-cs"/>
              </a:rPr>
              <a:t>Gesetze und davon abgeleitete Regelungen usw., die zusammen erscheinen (RDA 6.29.1.8)</a:t>
            </a:r>
            <a:endParaRPr lang="de-DE" sz="1000" kern="1200" dirty="0" smtClean="0">
              <a:solidFill>
                <a:schemeClr val="tx1"/>
              </a:solidFill>
              <a:latin typeface="+mn-lt"/>
              <a:ea typeface="+mn-ea"/>
              <a:cs typeface="+mn-cs"/>
            </a:endParaRPr>
          </a:p>
          <a:p>
            <a:r>
              <a:rPr lang="de-DE" sz="1000" b="1" kern="1200" dirty="0" smtClean="0">
                <a:solidFill>
                  <a:schemeClr val="tx1"/>
                </a:solidFill>
                <a:latin typeface="+mn-lt"/>
                <a:ea typeface="+mn-ea"/>
                <a:cs typeface="+mn-cs"/>
              </a:rPr>
              <a:t>Normierter Sucheinstieg:</a:t>
            </a:r>
            <a:r>
              <a:rPr lang="de-DE" sz="1000" kern="1200" dirty="0" smtClean="0">
                <a:solidFill>
                  <a:schemeClr val="tx1"/>
                </a:solidFill>
                <a:latin typeface="+mn-lt"/>
                <a:ea typeface="+mn-ea"/>
                <a:cs typeface="+mn-cs"/>
              </a:rPr>
              <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Wenn ein Gesetz oder mehrere Gesetze einer Gebietskörperschaft zusammen mit den Regelungen usw. herausgegeben werden, die von dem Gesetz oder den Gesetzen abgeleitet sind, verwenden Sie den normierten Sucheinstieg, der für das Gesetz oder die Gesetze geeignet ist. Verwenden Sie diesen Sucheinstieg unabhängig davon, ob das Gesetz oder die Gesetze oder die Regelungen usw. zuerst in der bevorzugten Informationsquelle der zu beschreibenden Ressource erscheint/erscheinen. (RDA 6.29.1.8 D-A-CH)</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u="none" strike="noStrike" kern="1200" dirty="0" smtClean="0">
                <a:solidFill>
                  <a:schemeClr val="tx1"/>
                </a:solidFill>
                <a:latin typeface="+mn-lt"/>
                <a:ea typeface="+mn-ea"/>
                <a:cs typeface="+mn-cs"/>
              </a:rPr>
              <a:t>Fall Z2a	</a:t>
            </a:r>
            <a:r>
              <a:rPr lang="de-DE" sz="1000" b="1" kern="1200" dirty="0" smtClean="0">
                <a:solidFill>
                  <a:schemeClr val="tx1"/>
                </a:solidFill>
                <a:latin typeface="+mn-lt"/>
                <a:ea typeface="+mn-ea"/>
                <a:cs typeface="+mn-cs"/>
              </a:rPr>
              <a:t>Zusammenstellungen von Gesetzen usw. einer Gebietskörperschaft mit übergeordnetem Titel (RDA 6.29.1.2, RDA 6.19.2.5.1)</a:t>
            </a:r>
            <a:endParaRPr lang="de-DE" sz="1000" kern="1200" dirty="0" smtClean="0">
              <a:solidFill>
                <a:schemeClr val="tx1"/>
              </a:solidFill>
              <a:latin typeface="+mn-lt"/>
              <a:ea typeface="+mn-ea"/>
              <a:cs typeface="+mn-cs"/>
            </a:endParaRPr>
          </a:p>
          <a:p>
            <a:r>
              <a:rPr lang="de-DE" sz="1000" b="1" kern="1200" dirty="0" smtClean="0">
                <a:solidFill>
                  <a:schemeClr val="tx1"/>
                </a:solidFill>
                <a:latin typeface="+mn-lt"/>
                <a:ea typeface="+mn-ea"/>
                <a:cs typeface="+mn-cs"/>
              </a:rPr>
              <a:t>Normierter Sucheinstieg:</a:t>
            </a:r>
            <a:r>
              <a:rPr lang="de-DE" sz="1000" kern="1200" dirty="0" smtClean="0">
                <a:solidFill>
                  <a:schemeClr val="tx1"/>
                </a:solidFill>
                <a:latin typeface="+mn-lt"/>
                <a:ea typeface="+mn-ea"/>
                <a:cs typeface="+mn-cs"/>
              </a:rPr>
              <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Für vollständige oder teilweise Zusammenstellungen von Gesetzen einer Gebietskörperschaft, die einen übergeordneten Titel haben, wird der normierte Sucheinstieg durch Kombination des Sucheinstiegs der Gebietskörperschaft und dem übergeordneten Titel gebildet. Es ist dabei unerheblich, ob die Gesetzessammlung auf ein bestimmtes Thema begrenzt ist.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80</a:t>
            </a:fld>
            <a:endParaRPr lang="de-DE"/>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u="none" strike="noStrike" kern="1200" dirty="0" smtClean="0">
                <a:solidFill>
                  <a:schemeClr val="tx1"/>
                </a:solidFill>
                <a:latin typeface="+mn-lt"/>
                <a:ea typeface="+mn-ea"/>
                <a:cs typeface="+mn-cs"/>
              </a:rPr>
              <a:t>Fall Z2b	</a:t>
            </a:r>
            <a:r>
              <a:rPr lang="de-DE" sz="1000" b="1" kern="1200" dirty="0" smtClean="0">
                <a:solidFill>
                  <a:schemeClr val="tx1"/>
                </a:solidFill>
                <a:latin typeface="+mn-lt"/>
                <a:ea typeface="+mn-ea"/>
                <a:cs typeface="+mn-cs"/>
              </a:rPr>
              <a:t>Zusammenstellungen von Gesetzen usw. einer Gebietskörperschaft ohne übergeordnetem Titel (RDA 6.29.1.2, RDA 6.19.2.5.1)</a:t>
            </a:r>
            <a:endParaRPr lang="de-DE" sz="1000" kern="1200" dirty="0" smtClean="0">
              <a:solidFill>
                <a:schemeClr val="tx1"/>
              </a:solidFill>
              <a:latin typeface="+mn-lt"/>
              <a:ea typeface="+mn-ea"/>
              <a:cs typeface="+mn-cs"/>
            </a:endParaRPr>
          </a:p>
          <a:p>
            <a:r>
              <a:rPr lang="de-DE" sz="1000" b="1" kern="1200" dirty="0" smtClean="0">
                <a:solidFill>
                  <a:schemeClr val="tx1"/>
                </a:solidFill>
                <a:latin typeface="+mn-lt"/>
                <a:ea typeface="+mn-ea"/>
                <a:cs typeface="+mn-cs"/>
              </a:rPr>
              <a:t>Normierter Sucheinstieg:</a:t>
            </a:r>
            <a:r>
              <a:rPr lang="de-DE" sz="1000" kern="1200" dirty="0" smtClean="0">
                <a:solidFill>
                  <a:schemeClr val="tx1"/>
                </a:solidFill>
                <a:latin typeface="+mn-lt"/>
                <a:ea typeface="+mn-ea"/>
                <a:cs typeface="+mn-cs"/>
              </a:rPr>
              <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Für vollständige oder teilweise Zusammenstellungen von Gesetzen einer Gebietskörperschaft, die  keinen übergeordneten Titel haben, wird ein normierter Sucheinstieg  für  jedes </a:t>
            </a:r>
            <a:r>
              <a:rPr lang="de-DE" sz="1000" kern="1200" dirty="0" err="1" smtClean="0">
                <a:solidFill>
                  <a:schemeClr val="tx1"/>
                </a:solidFill>
                <a:latin typeface="+mn-lt"/>
                <a:ea typeface="+mn-ea"/>
                <a:cs typeface="+mn-cs"/>
              </a:rPr>
              <a:t>Teilwerk</a:t>
            </a:r>
            <a:r>
              <a:rPr lang="de-DE" sz="1000" kern="1200" dirty="0" smtClean="0">
                <a:solidFill>
                  <a:schemeClr val="tx1"/>
                </a:solidFill>
                <a:latin typeface="+mn-lt"/>
                <a:ea typeface="+mn-ea"/>
                <a:cs typeface="+mn-cs"/>
              </a:rPr>
              <a:t> gebildet. (entsprechend den allgemeinen Vorschriften über Zusammenstellungen von Werken, RDA 6.27.1.4, RDA 6.2.2).</a:t>
            </a:r>
          </a:p>
          <a:p>
            <a:r>
              <a:rPr lang="de-DE" sz="1000" kern="1200" dirty="0" smtClean="0">
                <a:solidFill>
                  <a:schemeClr val="tx1"/>
                </a:solidFill>
                <a:latin typeface="+mn-lt"/>
                <a:ea typeface="+mn-ea"/>
                <a:cs typeface="+mn-cs"/>
              </a:rPr>
              <a:t>Bei umfangreichen Zusammenstellungen ohne übergeordneten Titel ist in der zusammengesetzten Beschreibung in Ausnahmefällen die Verwendung eines fingierten Titels im Sinne der Alternative möglich. (RDA 6.2.2.11.2 D-A-CH)</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82</a:t>
            </a:fld>
            <a:endParaRPr lang="de-DE"/>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b="1" u="none" strike="noStrike" kern="1200" dirty="0" smtClean="0">
                <a:solidFill>
                  <a:schemeClr val="tx1"/>
                </a:solidFill>
                <a:latin typeface="+mn-lt"/>
                <a:ea typeface="+mn-ea"/>
                <a:cs typeface="+mn-cs"/>
              </a:rPr>
              <a:t>Fall Z3a	</a:t>
            </a:r>
            <a:r>
              <a:rPr lang="de-DE" sz="1000" b="1" kern="1200" dirty="0" smtClean="0">
                <a:solidFill>
                  <a:schemeClr val="tx1"/>
                </a:solidFill>
                <a:latin typeface="+mn-lt"/>
                <a:ea typeface="+mn-ea"/>
                <a:cs typeface="+mn-cs"/>
              </a:rPr>
              <a:t>Zusammenstellungen von Gesetzen mehrerer Gebietskörperschaften</a:t>
            </a:r>
            <a:endParaRPr lang="de-DE" sz="1000" kern="1200" dirty="0" smtClean="0">
              <a:solidFill>
                <a:schemeClr val="tx1"/>
              </a:solidFill>
              <a:latin typeface="+mn-lt"/>
              <a:ea typeface="+mn-ea"/>
              <a:cs typeface="+mn-cs"/>
            </a:endParaRPr>
          </a:p>
          <a:p>
            <a:r>
              <a:rPr lang="de-DE" sz="1000" b="1" kern="1200" dirty="0" smtClean="0">
                <a:solidFill>
                  <a:schemeClr val="tx1"/>
                </a:solidFill>
                <a:latin typeface="+mn-lt"/>
                <a:ea typeface="+mn-ea"/>
                <a:cs typeface="+mn-cs"/>
              </a:rPr>
              <a:t>	mit übergeordnetem Titel (RDA 6.29.1.3)</a:t>
            </a:r>
            <a:endParaRPr lang="de-DE" sz="1000" kern="1200" dirty="0" smtClean="0">
              <a:solidFill>
                <a:schemeClr val="tx1"/>
              </a:solidFill>
              <a:latin typeface="+mn-lt"/>
              <a:ea typeface="+mn-ea"/>
              <a:cs typeface="+mn-cs"/>
            </a:endParaRPr>
          </a:p>
          <a:p>
            <a:r>
              <a:rPr lang="de-DE" sz="1000" b="1" kern="1200" dirty="0" smtClean="0">
                <a:solidFill>
                  <a:schemeClr val="tx1"/>
                </a:solidFill>
                <a:latin typeface="+mn-lt"/>
                <a:ea typeface="+mn-ea"/>
                <a:cs typeface="+mn-cs"/>
              </a:rPr>
              <a:t>Normierter Sucheinstieg:</a:t>
            </a:r>
            <a:r>
              <a:rPr lang="de-DE" sz="1000" kern="1200" dirty="0" smtClean="0">
                <a:solidFill>
                  <a:schemeClr val="tx1"/>
                </a:solidFill>
                <a:latin typeface="+mn-lt"/>
                <a:ea typeface="+mn-ea"/>
                <a:cs typeface="+mn-cs"/>
              </a:rPr>
              <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Für eine Zusammenstellung von Gesetzen mehrerer Gebietskörperschaften wählen Sie den normierten Sucheinstieg entsprechend den allgemeinen Vorschriften über Zusammenstellungen von Werken (RDA 6.27.1.4, RDA 6.2.2). Dazu wird der bevorzugte Titel für die Zusammenstellung, unter der sie bekannt ist, verwendet. </a:t>
            </a:r>
          </a:p>
          <a:p>
            <a:endParaRPr lang="de-DE" sz="1000" kern="1200" dirty="0" smtClean="0">
              <a:solidFill>
                <a:schemeClr val="tx1"/>
              </a:solidFill>
              <a:latin typeface="+mn-lt"/>
              <a:ea typeface="+mn-ea"/>
              <a:cs typeface="+mn-cs"/>
            </a:endParaRPr>
          </a:p>
          <a:p>
            <a:r>
              <a:rPr lang="de-DE" sz="1000" b="1" u="none" strike="noStrike" kern="1200" dirty="0" smtClean="0">
                <a:solidFill>
                  <a:schemeClr val="tx1"/>
                </a:solidFill>
                <a:latin typeface="+mn-lt"/>
                <a:ea typeface="+mn-ea"/>
                <a:cs typeface="+mn-cs"/>
              </a:rPr>
              <a:t>Fall Z3b	</a:t>
            </a:r>
            <a:r>
              <a:rPr lang="de-DE" sz="1000" b="1" kern="1200" dirty="0" smtClean="0">
                <a:solidFill>
                  <a:schemeClr val="tx1"/>
                </a:solidFill>
                <a:latin typeface="+mn-lt"/>
                <a:ea typeface="+mn-ea"/>
                <a:cs typeface="+mn-cs"/>
              </a:rPr>
              <a:t>Zusammenstellungen von Gesetzen mehrerer Gebietskörperschaften </a:t>
            </a:r>
            <a:endParaRPr lang="de-DE" sz="1000" kern="1200" dirty="0" smtClean="0">
              <a:solidFill>
                <a:schemeClr val="tx1"/>
              </a:solidFill>
              <a:latin typeface="+mn-lt"/>
              <a:ea typeface="+mn-ea"/>
              <a:cs typeface="+mn-cs"/>
            </a:endParaRPr>
          </a:p>
          <a:p>
            <a:r>
              <a:rPr lang="de-DE" sz="1000" b="1" kern="1200" dirty="0" smtClean="0">
                <a:solidFill>
                  <a:schemeClr val="tx1"/>
                </a:solidFill>
                <a:latin typeface="+mn-lt"/>
                <a:ea typeface="+mn-ea"/>
                <a:cs typeface="+mn-cs"/>
              </a:rPr>
              <a:t>	ohne übergeordnetem Titel (RDA 6.29.1.3)</a:t>
            </a:r>
            <a:endParaRPr lang="de-DE" sz="1000" kern="1200" dirty="0" smtClean="0">
              <a:solidFill>
                <a:schemeClr val="tx1"/>
              </a:solidFill>
              <a:latin typeface="+mn-lt"/>
              <a:ea typeface="+mn-ea"/>
              <a:cs typeface="+mn-cs"/>
            </a:endParaRPr>
          </a:p>
          <a:p>
            <a:r>
              <a:rPr lang="de-DE" sz="1000" b="1" kern="1200" dirty="0" smtClean="0">
                <a:solidFill>
                  <a:schemeClr val="tx1"/>
                </a:solidFill>
                <a:latin typeface="+mn-lt"/>
                <a:ea typeface="+mn-ea"/>
                <a:cs typeface="+mn-cs"/>
              </a:rPr>
              <a:t>Normierter Sucheinstieg:</a:t>
            </a:r>
            <a:r>
              <a:rPr lang="de-DE" sz="1000" kern="1200" dirty="0" smtClean="0">
                <a:solidFill>
                  <a:schemeClr val="tx1"/>
                </a:solidFill>
                <a:latin typeface="+mn-lt"/>
                <a:ea typeface="+mn-ea"/>
                <a:cs typeface="+mn-cs"/>
              </a:rPr>
              <a:t/>
            </a:r>
            <a:br>
              <a:rPr lang="de-DE" sz="1000" kern="1200" dirty="0" smtClean="0">
                <a:solidFill>
                  <a:schemeClr val="tx1"/>
                </a:solidFill>
                <a:latin typeface="+mn-lt"/>
                <a:ea typeface="+mn-ea"/>
                <a:cs typeface="+mn-cs"/>
              </a:rPr>
            </a:br>
            <a:r>
              <a:rPr lang="de-DE" sz="1000" kern="1200" dirty="0" smtClean="0">
                <a:solidFill>
                  <a:schemeClr val="tx1"/>
                </a:solidFill>
                <a:latin typeface="+mn-lt"/>
                <a:ea typeface="+mn-ea"/>
                <a:cs typeface="+mn-cs"/>
              </a:rPr>
              <a:t>Für eine Zusammenstellung von Gesetzen mehrerer Gebietskörperschaften, die keinen übergeordneten Titel hat, bilden Sie einen eigenen Sucheinstieg für jedes Werk der Zusammenstellung. </a:t>
            </a:r>
          </a:p>
          <a:p>
            <a:r>
              <a:rPr lang="de-DE" sz="1000" kern="1200" dirty="0" smtClean="0">
                <a:solidFill>
                  <a:schemeClr val="tx1"/>
                </a:solidFill>
                <a:latin typeface="+mn-lt"/>
                <a:ea typeface="+mn-ea"/>
                <a:cs typeface="+mn-cs"/>
              </a:rPr>
              <a:t>Bei umfangreichen Zusammenstellungen ohne übergeordneten Titel ist in der zusammengesetzten Beschreibung in Ausnahmefällen die Verwendung eines fingierten Titels im Sinne der Alternative möglich (RDA 6.2.2.11.2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lvl3pPr>
              <a:defRPr sz="1800"/>
            </a:lvl3p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480720" cy="365125"/>
          </a:xfrm>
        </p:spPr>
        <p:txBody>
          <a:bodyPr/>
          <a:lstStyle>
            <a:lvl1pPr algn="l">
              <a:defRPr>
                <a:solidFill>
                  <a:schemeClr val="accent1">
                    <a:lumMod val="75000"/>
                  </a:schemeClr>
                </a:solidFill>
              </a:defRPr>
            </a:lvl1pPr>
          </a:lstStyle>
          <a:p>
            <a:r>
              <a:rPr lang="de-DE" smtClean="0"/>
              <a:t>AG RDA Schulungsunterlagen – Modul 6J: Juristische Werke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6J: Juristische Werke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46.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7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3" Type="http://schemas.openxmlformats.org/officeDocument/2006/relationships/hyperlink" Target="http://eur-lex.europa.eu/homepage.html" TargetMode="External"/><Relationship Id="rId7" Type="http://schemas.openxmlformats.org/officeDocument/2006/relationships/hyperlink" Target="https://wiki.dnb.de/display/RDAINFO/Beispielsammlung+|+Modul+6" TargetMode="External"/><Relationship Id="rId2" Type="http://schemas.openxmlformats.org/officeDocument/2006/relationships/hyperlink" Target="https://wiki.dnb.de/download/attachments/106927515/EH-W-03.pdf" TargetMode="External"/><Relationship Id="rId1" Type="http://schemas.openxmlformats.org/officeDocument/2006/relationships/slideLayout" Target="../slideLayouts/slideLayout1.xml"/><Relationship Id="rId6" Type="http://schemas.openxmlformats.org/officeDocument/2006/relationships/hyperlink" Target="https://www.admin.ch/gov/de/start/bundesrecht/systematische-sammlung.html" TargetMode="External"/><Relationship Id="rId5" Type="http://schemas.openxmlformats.org/officeDocument/2006/relationships/hyperlink" Target="https://www.ris.bka.gv.at/default.aspx" TargetMode="External"/><Relationship Id="rId4" Type="http://schemas.openxmlformats.org/officeDocument/2006/relationships/hyperlink" Target="http://www.bgbl.de/xaver/bgbl/start.xav"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de-DE" dirty="0" smtClean="0"/>
              <a:t>Allgemeines</a:t>
            </a:r>
            <a:endParaRPr lang="de-DE" dirty="0"/>
          </a:p>
        </p:txBody>
      </p:sp>
      <p:sp>
        <p:nvSpPr>
          <p:cNvPr id="8" name="Textplatzhalter 7"/>
          <p:cNvSpPr>
            <a:spLocks noGrp="1"/>
          </p:cNvSpPr>
          <p:nvPr>
            <p:ph type="body" sz="quarter" idx="13"/>
          </p:nvPr>
        </p:nvSpPr>
        <p:spPr/>
        <p:txBody>
          <a:bodyPr/>
          <a:lstStyle/>
          <a:p>
            <a:pPr>
              <a:buNone/>
            </a:pPr>
            <a:r>
              <a:rPr lang="de-DE" dirty="0" smtClean="0"/>
              <a:t>Übersicht der Regelwerksstellen: </a:t>
            </a:r>
            <a:endParaRPr lang="de-DE" dirty="0"/>
          </a:p>
        </p:txBody>
      </p:sp>
      <p:sp>
        <p:nvSpPr>
          <p:cNvPr id="7" name="Fußzeilenplatzhalter 8"/>
          <p:cNvSpPr>
            <a:spLocks noGrp="1"/>
          </p:cNvSpPr>
          <p:nvPr>
            <p:ph type="ftr" sz="quarter" idx="14"/>
          </p:nvPr>
        </p:nvSpPr>
        <p:spPr/>
        <p:txBody>
          <a:bodyPr/>
          <a:lstStyle/>
          <a:p>
            <a:pPr>
              <a:defRPr/>
            </a:pPr>
            <a:r>
              <a:rPr lang="de-DE" smtClean="0"/>
              <a:t>AG RDA Schulungsunterlagen – Modul 6J: Juristische Werke | Stand: 30.11.2016 | CC BY-NC-SA</a:t>
            </a:r>
            <a:endParaRPr lang="de-DE" dirty="0"/>
          </a:p>
        </p:txBody>
      </p:sp>
      <p:sp>
        <p:nvSpPr>
          <p:cNvPr id="5" name="Foliennummernplatzhalter 4"/>
          <p:cNvSpPr>
            <a:spLocks noGrp="1"/>
          </p:cNvSpPr>
          <p:nvPr>
            <p:ph type="sldNum" sz="quarter" idx="4"/>
          </p:nvPr>
        </p:nvSpPr>
        <p:spPr>
          <a:prstGeom prst="rect">
            <a:avLst/>
          </a:prstGeom>
        </p:spPr>
        <p:txBody>
          <a:bodyPr/>
          <a:lstStyle/>
          <a:p>
            <a:pPr>
              <a:defRPr/>
            </a:pPr>
            <a:fld id="{01DBB531-F14D-4420-9DDF-C487BC64CDCD}" type="slidenum">
              <a:rPr lang="de-DE" smtClean="0"/>
              <a:pPr>
                <a:defRPr/>
              </a:pPr>
              <a:t>10</a:t>
            </a:fld>
            <a:endParaRPr lang="de-DE"/>
          </a:p>
        </p:txBody>
      </p:sp>
      <p:graphicFrame>
        <p:nvGraphicFramePr>
          <p:cNvPr id="6" name="Tabelle 5"/>
          <p:cNvGraphicFramePr>
            <a:graphicFrameLocks noGrp="1"/>
          </p:cNvGraphicFramePr>
          <p:nvPr/>
        </p:nvGraphicFramePr>
        <p:xfrm>
          <a:off x="251521" y="1484783"/>
          <a:ext cx="8640960" cy="4896967"/>
        </p:xfrm>
        <a:graphic>
          <a:graphicData uri="http://schemas.openxmlformats.org/drawingml/2006/table">
            <a:tbl>
              <a:tblPr firstRow="1" bandRow="1">
                <a:tableStyleId>{5C22544A-7EE6-4342-B048-85BDC9FD1C3A}</a:tableStyleId>
              </a:tblPr>
              <a:tblGrid>
                <a:gridCol w="4906308"/>
                <a:gridCol w="1903940"/>
                <a:gridCol w="1830712"/>
              </a:tblGrid>
              <a:tr h="634080">
                <a:tc>
                  <a:txBody>
                    <a:bodyPr/>
                    <a:lstStyle/>
                    <a:p>
                      <a:pPr algn="l"/>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Regelungsinhalt</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Juristische Werke</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Werke, allgemein</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48419">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Bildung des normierten Sucheinstiegs für das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600"/>
                        </a:lnSpc>
                        <a:spcBef>
                          <a:spcPts val="600"/>
                        </a:spcBef>
                        <a:spcAft>
                          <a:spcPts val="600"/>
                        </a:spcAft>
                      </a:pPr>
                      <a:r>
                        <a:rPr lang="de-DE" sz="1600" b="1"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RDA 6.29.1 </a:t>
                      </a:r>
                      <a:endParaRPr lang="de-DE" sz="1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600"/>
                        </a:lnSpc>
                        <a:spcBef>
                          <a:spcPts val="600"/>
                        </a:spcBef>
                        <a:spcAft>
                          <a:spcPts val="600"/>
                        </a:spcAft>
                      </a:pPr>
                      <a:r>
                        <a:rPr lang="de-DE" sz="1600" b="1"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RDA 6.27.1</a:t>
                      </a:r>
                      <a:endParaRPr lang="de-DE" sz="1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045725">
                <a:tc>
                  <a:txBody>
                    <a:bodyPr/>
                    <a:lstStyle/>
                    <a:p>
                      <a:pPr marL="285750" indent="-285750" algn="l">
                        <a:lnSpc>
                          <a:spcPts val="17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Geistiger Schöpfer: normierter Sucheinstieg für die Person, Familie oder Körperschaft, die als geistiger Schöpfer eines juristischen Werks gilt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19.2.19.3</a:t>
                      </a:r>
                      <a:endParaRPr lang="de-DE" sz="1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600"/>
                        </a:lnSpc>
                        <a:spcBef>
                          <a:spcPts val="600"/>
                        </a:spcBef>
                        <a:spcAft>
                          <a:spcPts val="600"/>
                        </a:spcAft>
                      </a:pPr>
                      <a:r>
                        <a:rPr lang="de-DE" sz="1600" b="1"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RDA 19.2,19.3</a:t>
                      </a:r>
                      <a:endParaRPr lang="de-DE" sz="1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470588">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Bevorzugter Titel eines juristischen Werks</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kern="1200" dirty="0" smtClean="0">
                          <a:solidFill>
                            <a:schemeClr val="accent1">
                              <a:lumMod val="75000"/>
                            </a:schemeClr>
                          </a:solidFill>
                          <a:latin typeface="Verdana" pitchFamily="34" charset="0"/>
                          <a:ea typeface="Verdana" pitchFamily="34" charset="0"/>
                          <a:cs typeface="Verdana" pitchFamily="34" charset="0"/>
                        </a:rPr>
                        <a:t>RDA 6.19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kern="1200" dirty="0" smtClean="0">
                          <a:solidFill>
                            <a:schemeClr val="accent1">
                              <a:lumMod val="75000"/>
                            </a:schemeClr>
                          </a:solidFill>
                          <a:latin typeface="Verdana" pitchFamily="34" charset="0"/>
                          <a:ea typeface="Verdana" pitchFamily="34" charset="0"/>
                          <a:cs typeface="Verdana" pitchFamily="34" charset="0"/>
                        </a:rPr>
                        <a:t>RDA 6.2</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45076">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Informationsquelle für den bevorzugten Titel</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6.19.2.2  D-A-CH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6.2.2.2 D-A-CH</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470588">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Wahl des bevorzugten Titels</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6.19.2.3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6.2.2.3</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470588">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Erfassen des bevorzugten Titels</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6.19.2.4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6.2.2.8</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711903">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Datum des Werks und sonstige unterscheidende Eigenschaften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6.20,6.21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kern="1200" dirty="0" smtClean="0">
                          <a:solidFill>
                            <a:schemeClr val="accent1">
                              <a:lumMod val="75000"/>
                            </a:schemeClr>
                          </a:solidFill>
                          <a:latin typeface="Verdana" pitchFamily="34" charset="0"/>
                          <a:ea typeface="Verdana" pitchFamily="34" charset="0"/>
                          <a:cs typeface="Verdana" pitchFamily="34" charset="0"/>
                        </a:rPr>
                        <a:t>RDA 6.4</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Abweichend von Grundregel wird der normierte Sucheinstieg nicht zwingend durch Kombination des geistigen Schöpfers und des bevorzugten Titel des Werks gebildet (vgl. einzelne Materialien)</a:t>
            </a:r>
          </a:p>
          <a:p>
            <a:endParaRPr lang="de-DE" dirty="0" smtClean="0"/>
          </a:p>
          <a:p>
            <a:r>
              <a:rPr lang="de-DE" dirty="0" smtClean="0"/>
              <a:t>Wahl des bevorzugten Titel des Werks: </a:t>
            </a:r>
          </a:p>
          <a:p>
            <a:pPr lvl="1"/>
            <a:r>
              <a:rPr lang="de-DE" dirty="0" smtClean="0"/>
              <a:t>Sonderregeln für „Gesetze usw.“ und „Abkommen“</a:t>
            </a:r>
          </a:p>
          <a:p>
            <a:pPr lvl="1"/>
            <a:r>
              <a:rPr lang="de-DE" dirty="0" smtClean="0"/>
              <a:t>Ansonsten gelten allgemeine Regeln (RDA 6.2.2)</a:t>
            </a:r>
          </a:p>
          <a:p>
            <a:pPr lvl="1"/>
            <a:endParaRPr lang="de-DE" dirty="0" smtClean="0"/>
          </a:p>
          <a:p>
            <a:r>
              <a:rPr lang="de-DE" dirty="0" smtClean="0"/>
              <a:t>Wenn spezifizierendes Merkmal notwendig, wird bevorzugt das Datum des Werks bzw. Datum des jur. Werks hinzugefügt (RDA 6.4 und RDA 6.20)</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11</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Bildung des normierten Sucheinstiegs für verschiedene Arten juristischer Werke</a:t>
            </a: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6J.B.2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12</a:t>
            </a:fld>
            <a:endParaRPr lang="de-DE"/>
          </a:p>
        </p:txBody>
      </p:sp>
      <p:sp>
        <p:nvSpPr>
          <p:cNvPr id="11" name="Fußzeilenplatzhalter 10"/>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Einzelgesetze einer Gebietskörperschaft</a:t>
            </a:r>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Normierter Sucheinstieg setzt sich zusammen aus</a:t>
            </a:r>
          </a:p>
          <a:p>
            <a:endParaRPr lang="de-DE" dirty="0" smtClean="0"/>
          </a:p>
          <a:p>
            <a:r>
              <a:rPr lang="de-DE" dirty="0" smtClean="0"/>
              <a:t>Geregelter Gebietskörperschaft</a:t>
            </a:r>
          </a:p>
          <a:p>
            <a:endParaRPr lang="de-DE" dirty="0" smtClean="0"/>
          </a:p>
          <a:p>
            <a:r>
              <a:rPr lang="de-DE" dirty="0" smtClean="0"/>
              <a:t>Bevorzugten Titel des Werks</a:t>
            </a:r>
          </a:p>
          <a:p>
            <a:endParaRPr lang="de-DE" dirty="0" smtClean="0"/>
          </a:p>
          <a:p>
            <a:r>
              <a:rPr lang="de-DE" dirty="0" smtClean="0"/>
              <a:t>Ggf. weitere unterscheidende Merkmale</a:t>
            </a:r>
          </a:p>
          <a:p>
            <a:endParaRPr lang="de-DE" dirty="0" smtClean="0"/>
          </a:p>
          <a:p>
            <a:endParaRPr lang="de-DE" dirty="0" smtClean="0"/>
          </a:p>
          <a:p>
            <a:pPr marL="1074738" indent="-1074738">
              <a:buNone/>
            </a:pPr>
            <a:r>
              <a:rPr lang="de-DE" sz="1800" dirty="0" smtClean="0"/>
              <a:t>Hinweis: Verfügungen und Erlasse von Gebietskörperschaften werden nach den gleichen Regeln wie Gesetze behandelt. </a:t>
            </a:r>
          </a:p>
          <a:p>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13</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5" end="5"/>
                                            </p:txEl>
                                          </p:spTgt>
                                        </p:tgtEl>
                                        <p:attrNameLst>
                                          <p:attrName>style.fontStyle</p:attrName>
                                        </p:attrNameLst>
                                      </p:cBhvr>
                                      <p:to>
                                        <p:strVal val="normal"/>
                                      </p:to>
                                    </p:set>
                                    <p:set>
                                      <p:cBhvr override="childStyle">
                                        <p:cTn id="7" dur="indefinite"/>
                                        <p:tgtEl>
                                          <p:spTgt spid="3">
                                            <p:txEl>
                                              <p:pRg st="5" end="5"/>
                                            </p:txEl>
                                          </p:spTgt>
                                        </p:tgtEl>
                                        <p:attrNameLst>
                                          <p:attrName>style.fontWeight</p:attrName>
                                        </p:attrNameLst>
                                      </p:cBhvr>
                                      <p:to>
                                        <p:strVal val="bold"/>
                                      </p:to>
                                    </p:set>
                                    <p:set>
                                      <p:cBhvr override="childStyle">
                                        <p:cTn id="8" dur="indefinite"/>
                                        <p:tgtEl>
                                          <p:spTgt spid="3">
                                            <p:txEl>
                                              <p:pRg st="5" end="5"/>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Einzelgesetze einer Gebietskörperschaft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Der </a:t>
            </a:r>
            <a:r>
              <a:rPr lang="de-DE" b="1" dirty="0" smtClean="0"/>
              <a:t>bevorzugte Werktitel </a:t>
            </a:r>
            <a:r>
              <a:rPr lang="de-DE" dirty="0" smtClean="0"/>
              <a:t>für ein einzelnes Gesetz (RDA 6.19.2.5.2) wird nach der folgenden Rangfolge bestimmt:</a:t>
            </a:r>
            <a:r>
              <a:rPr lang="de-DE" b="1" dirty="0" smtClean="0"/>
              <a:t> </a:t>
            </a:r>
          </a:p>
          <a:p>
            <a:pPr marL="0" indent="0">
              <a:buNone/>
            </a:pPr>
            <a:endParaRPr lang="de-DE" dirty="0" smtClean="0"/>
          </a:p>
          <a:p>
            <a:pPr marL="914400" lvl="1" indent="-457200">
              <a:buFont typeface="+mj-lt"/>
              <a:buAutoNum type="arabicPeriod"/>
            </a:pPr>
            <a:r>
              <a:rPr lang="de-DE" dirty="0" smtClean="0"/>
              <a:t>offizieller Kurztitel oder </a:t>
            </a:r>
            <a:r>
              <a:rPr lang="de-DE" dirty="0" err="1" smtClean="0"/>
              <a:t>Zitiertitel</a:t>
            </a:r>
            <a:r>
              <a:rPr lang="de-DE" dirty="0" smtClean="0"/>
              <a:t> aus offiziellem Verkündigungsblatt</a:t>
            </a:r>
          </a:p>
          <a:p>
            <a:pPr marL="914400" lvl="1" indent="-457200">
              <a:buFont typeface="+mj-lt"/>
              <a:buAutoNum type="arabicPeriod"/>
            </a:pPr>
            <a:r>
              <a:rPr lang="de-DE" dirty="0" smtClean="0"/>
              <a:t>offizielle </a:t>
            </a:r>
            <a:r>
              <a:rPr lang="de-DE" dirty="0" err="1" smtClean="0"/>
              <a:t>Langform</a:t>
            </a:r>
            <a:r>
              <a:rPr lang="de-DE" dirty="0" smtClean="0"/>
              <a:t> des Gesetzestitels aus offiziellem Verkündigungsblatt</a:t>
            </a:r>
          </a:p>
          <a:p>
            <a:pPr marL="914400" lvl="1" indent="-457200">
              <a:buFont typeface="+mj-lt"/>
              <a:buAutoNum type="arabicPeriod"/>
            </a:pPr>
            <a:r>
              <a:rPr lang="de-DE" dirty="0" smtClean="0"/>
              <a:t>inoffizieller Kurztitel oder </a:t>
            </a:r>
            <a:r>
              <a:rPr lang="de-DE" dirty="0" err="1" smtClean="0"/>
              <a:t>Zitiertitel</a:t>
            </a:r>
            <a:r>
              <a:rPr lang="de-DE" dirty="0" smtClean="0"/>
              <a:t>, der in der juristischen Literatur verwendet wird</a:t>
            </a:r>
          </a:p>
          <a:p>
            <a:pPr marL="914400" lvl="1" indent="-457200">
              <a:buFont typeface="+mj-lt"/>
              <a:buAutoNum type="arabicPeriod"/>
            </a:pPr>
            <a:r>
              <a:rPr lang="de-DE" dirty="0" smtClean="0"/>
              <a:t>jede sonstige offizielle Bezeichnung (z. B. die Nummer, das Datum) (RDA 6.19.2.5.2 D-A-CH)</a:t>
            </a:r>
          </a:p>
          <a:p>
            <a:pPr marL="0" indent="0">
              <a:buNone/>
            </a:pPr>
            <a:endParaRPr lang="de-DE" dirty="0" smtClean="0"/>
          </a:p>
          <a:p>
            <a:pPr marL="0" indent="0">
              <a:buNone/>
            </a:pPr>
            <a:r>
              <a:rPr lang="de-DE" sz="1400" b="1" dirty="0" smtClean="0"/>
              <a:t>Informationsquellen: </a:t>
            </a:r>
          </a:p>
          <a:p>
            <a:pPr marL="0" indent="0">
              <a:buNone/>
            </a:pPr>
            <a:r>
              <a:rPr lang="de-DE" sz="1400" dirty="0" smtClean="0"/>
              <a:t>Gesetz- und Verordnungsblätter, vorliegende Ressource</a:t>
            </a:r>
          </a:p>
          <a:p>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14</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Einzelgesetze einer Gebietskörperschaft - Beispiel</a:t>
            </a:r>
            <a:endParaRPr lang="de-DE" dirty="0"/>
          </a:p>
        </p:txBody>
      </p:sp>
      <p:pic>
        <p:nvPicPr>
          <p:cNvPr id="1027" name="Picture 3"/>
          <p:cNvPicPr>
            <a:picLocks noChangeAspect="1" noChangeArrowheads="1"/>
          </p:cNvPicPr>
          <p:nvPr/>
        </p:nvPicPr>
        <p:blipFill>
          <a:blip r:embed="rId3" cstate="print"/>
          <a:srcRect/>
          <a:stretch>
            <a:fillRect/>
          </a:stretch>
        </p:blipFill>
        <p:spPr bwMode="auto">
          <a:xfrm>
            <a:off x="1907704" y="1047973"/>
            <a:ext cx="6513513" cy="2886075"/>
          </a:xfrm>
          <a:prstGeom prst="rect">
            <a:avLst/>
          </a:prstGeom>
          <a:noFill/>
          <a:ln w="9525">
            <a:solidFill>
              <a:schemeClr val="tx1"/>
            </a:solidFill>
            <a:miter lim="800000"/>
            <a:headEnd/>
            <a:tailEnd/>
          </a:ln>
        </p:spPr>
      </p:pic>
      <p:sp>
        <p:nvSpPr>
          <p:cNvPr id="9" name="Textfeld 8"/>
          <p:cNvSpPr txBox="1"/>
          <p:nvPr/>
        </p:nvSpPr>
        <p:spPr>
          <a:xfrm>
            <a:off x="251520" y="1480021"/>
            <a:ext cx="1512168" cy="646331"/>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Offizieller Langtitel</a:t>
            </a:r>
          </a:p>
        </p:txBody>
      </p:sp>
      <p:sp>
        <p:nvSpPr>
          <p:cNvPr id="12" name="Rechteck 11"/>
          <p:cNvSpPr/>
          <p:nvPr/>
        </p:nvSpPr>
        <p:spPr>
          <a:xfrm>
            <a:off x="2627784" y="3064620"/>
            <a:ext cx="2664296" cy="576064"/>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251520" y="3284984"/>
            <a:ext cx="1512168" cy="646331"/>
          </a:xfrm>
          <a:prstGeom prst="rect">
            <a:avLst/>
          </a:prstGeom>
          <a:solidFill>
            <a:schemeClr val="bg1"/>
          </a:solidFill>
          <a:ln w="38100">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Offizieller Kurztitel</a:t>
            </a:r>
          </a:p>
        </p:txBody>
      </p:sp>
      <p:sp>
        <p:nvSpPr>
          <p:cNvPr id="16" name="Rechteck 15"/>
          <p:cNvSpPr/>
          <p:nvPr/>
        </p:nvSpPr>
        <p:spPr>
          <a:xfrm>
            <a:off x="2339752" y="3673769"/>
            <a:ext cx="2088232" cy="182516"/>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8" name="Gerade Verbindung mit Pfeil 17"/>
          <p:cNvCxnSpPr>
            <a:stCxn id="14" idx="3"/>
            <a:endCxn id="16" idx="1"/>
          </p:cNvCxnSpPr>
          <p:nvPr/>
        </p:nvCxnSpPr>
        <p:spPr>
          <a:xfrm>
            <a:off x="1763688" y="3608150"/>
            <a:ext cx="576064" cy="156877"/>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 name="Rechteck 18"/>
          <p:cNvSpPr/>
          <p:nvPr/>
        </p:nvSpPr>
        <p:spPr>
          <a:xfrm>
            <a:off x="4572000" y="3677849"/>
            <a:ext cx="936104" cy="193741"/>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p:cNvSpPr txBox="1"/>
          <p:nvPr/>
        </p:nvSpPr>
        <p:spPr>
          <a:xfrm>
            <a:off x="6300192" y="3284984"/>
            <a:ext cx="1440160" cy="646331"/>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Amtliche Abkürzung</a:t>
            </a:r>
          </a:p>
        </p:txBody>
      </p:sp>
      <p:cxnSp>
        <p:nvCxnSpPr>
          <p:cNvPr id="22" name="Gerade Verbindung mit Pfeil 21"/>
          <p:cNvCxnSpPr>
            <a:stCxn id="20" idx="1"/>
          </p:cNvCxnSpPr>
          <p:nvPr/>
        </p:nvCxnSpPr>
        <p:spPr>
          <a:xfrm flipH="1">
            <a:off x="5508104" y="3608150"/>
            <a:ext cx="792088" cy="78438"/>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3" name="Textfeld 22"/>
          <p:cNvSpPr txBox="1"/>
          <p:nvPr/>
        </p:nvSpPr>
        <p:spPr>
          <a:xfrm>
            <a:off x="2356148" y="678641"/>
            <a:ext cx="5616624" cy="369332"/>
          </a:xfrm>
          <a:prstGeom prst="rect">
            <a:avLst/>
          </a:prstGeom>
          <a:no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Ausschnitt aus dem Bundesgesetzblatt:</a:t>
            </a:r>
          </a:p>
        </p:txBody>
      </p:sp>
      <p:cxnSp>
        <p:nvCxnSpPr>
          <p:cNvPr id="11" name="Gerade Verbindung mit Pfeil 10"/>
          <p:cNvCxnSpPr>
            <a:stCxn id="9" idx="3"/>
          </p:cNvCxnSpPr>
          <p:nvPr/>
        </p:nvCxnSpPr>
        <p:spPr>
          <a:xfrm>
            <a:off x="1763688" y="1803187"/>
            <a:ext cx="864096" cy="1261010"/>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4" name="Foliennummernplatzhalter 23"/>
          <p:cNvSpPr>
            <a:spLocks noGrp="1"/>
          </p:cNvSpPr>
          <p:nvPr>
            <p:ph type="sldNum" sz="quarter" idx="4"/>
          </p:nvPr>
        </p:nvSpPr>
        <p:spPr/>
        <p:txBody>
          <a:bodyPr/>
          <a:lstStyle/>
          <a:p>
            <a:fld id="{8A6690F1-7CA1-4166-A522-500460961984}" type="slidenum">
              <a:rPr lang="de-DE" smtClean="0"/>
              <a:pPr/>
              <a:t>15</a:t>
            </a:fld>
            <a:endParaRPr lang="de-DE"/>
          </a:p>
        </p:txBody>
      </p:sp>
      <p:sp>
        <p:nvSpPr>
          <p:cNvPr id="25" name="Fußzeilenplatzhalter 24"/>
          <p:cNvSpPr>
            <a:spLocks noGrp="1"/>
          </p:cNvSpPr>
          <p:nvPr>
            <p:ph type="ftr" sz="quarter" idx="14"/>
          </p:nvPr>
        </p:nvSpPr>
        <p:spPr/>
        <p:txBody>
          <a:bodyPr/>
          <a:lstStyle/>
          <a:p>
            <a:r>
              <a:rPr lang="de-DE" smtClean="0"/>
              <a:t>AG RDA Schulungsunterlagen – Modul 6J: Juristische Werke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473739766"/>
              </p:ext>
            </p:extLst>
          </p:nvPr>
        </p:nvGraphicFramePr>
        <p:xfrm>
          <a:off x="251521" y="4022462"/>
          <a:ext cx="8784976" cy="2412504"/>
        </p:xfrm>
        <a:graphic>
          <a:graphicData uri="http://schemas.openxmlformats.org/drawingml/2006/table">
            <a:tbl>
              <a:tblPr firstRow="1" bandRow="1">
                <a:tableStyleId>{5C22544A-7EE6-4342-B048-85BDC9FD1C3A}</a:tableStyleId>
              </a:tblPr>
              <a:tblGrid>
                <a:gridCol w="1027102"/>
                <a:gridCol w="3374767"/>
                <a:gridCol w="4383107"/>
              </a:tblGrid>
              <a:tr h="324012">
                <a:tc>
                  <a:txBody>
                    <a:bodyPr/>
                    <a:lstStyle/>
                    <a:p>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522186">
                <a:tc>
                  <a:txBody>
                    <a:bodyPr/>
                    <a:lstStyle/>
                    <a:p>
                      <a:r>
                        <a:rPr lang="de-DE" sz="1800" b="1" dirty="0" smtClean="0">
                          <a:latin typeface="Verdana" pitchFamily="34" charset="0"/>
                          <a:ea typeface="Verdana" pitchFamily="34" charset="0"/>
                          <a:cs typeface="Verdana" pitchFamily="34" charset="0"/>
                        </a:rPr>
                        <a:t>6.19.2</a:t>
                      </a:r>
                      <a:endParaRPr lang="de-DE" sz="1800" b="1" dirty="0">
                        <a:latin typeface="Verdana" pitchFamily="34" charset="0"/>
                        <a:ea typeface="Verdana" pitchFamily="34" charset="0"/>
                        <a:cs typeface="Verdana" pitchFamily="34" charset="0"/>
                      </a:endParaRPr>
                    </a:p>
                  </a:txBody>
                  <a:tcPr/>
                </a:tc>
                <a:tc>
                  <a:txBody>
                    <a:bodyPr/>
                    <a:lstStyle/>
                    <a:p>
                      <a:r>
                        <a:rPr lang="de-DE" sz="1750" b="1" dirty="0" smtClean="0">
                          <a:latin typeface="Verdana" pitchFamily="34" charset="0"/>
                          <a:ea typeface="Verdana" pitchFamily="34" charset="0"/>
                          <a:cs typeface="Verdana" pitchFamily="34" charset="0"/>
                        </a:rPr>
                        <a:t>Bevorzugter Titel des juristischen Werks</a:t>
                      </a:r>
                      <a:endParaRPr lang="de-DE" sz="175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750" dirty="0" smtClean="0">
                          <a:latin typeface="Verdana" pitchFamily="34" charset="0"/>
                          <a:ea typeface="Verdana" pitchFamily="34" charset="0"/>
                          <a:cs typeface="Verdana" pitchFamily="34" charset="0"/>
                        </a:rPr>
                        <a:t>Agrarmarktstrukturgesetz</a:t>
                      </a:r>
                      <a:endParaRPr lang="de-DE" sz="1750" dirty="0">
                        <a:latin typeface="Verdana" pitchFamily="34" charset="0"/>
                        <a:ea typeface="Verdana" pitchFamily="34" charset="0"/>
                        <a:cs typeface="Verdana" pitchFamily="34" charset="0"/>
                      </a:endParaRPr>
                    </a:p>
                  </a:txBody>
                  <a:tcPr/>
                </a:tc>
              </a:tr>
              <a:tr h="324012">
                <a:tc>
                  <a:txBody>
                    <a:bodyPr/>
                    <a:lstStyle/>
                    <a:p>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tc>
                <a:tc>
                  <a:txBody>
                    <a:bodyPr/>
                    <a:lstStyle/>
                    <a:p>
                      <a:r>
                        <a:rPr lang="de-DE" sz="1750" b="1" dirty="0" smtClean="0">
                          <a:latin typeface="Verdana" pitchFamily="34" charset="0"/>
                          <a:ea typeface="Verdana" pitchFamily="34" charset="0"/>
                          <a:cs typeface="Verdana" pitchFamily="34" charset="0"/>
                        </a:rPr>
                        <a:t>Geistiger Schöpfer</a:t>
                      </a:r>
                      <a:endParaRPr lang="de-DE" sz="175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750" dirty="0" smtClean="0">
                          <a:latin typeface="Verdana" pitchFamily="34" charset="0"/>
                          <a:ea typeface="Verdana" pitchFamily="34" charset="0"/>
                          <a:cs typeface="Verdana" pitchFamily="34" charset="0"/>
                        </a:rPr>
                        <a:t>Deutschland</a:t>
                      </a:r>
                      <a:endParaRPr lang="de-DE" sz="1750" dirty="0">
                        <a:latin typeface="Verdana" pitchFamily="34" charset="0"/>
                        <a:ea typeface="Verdana" pitchFamily="34" charset="0"/>
                        <a:cs typeface="Verdana" pitchFamily="34" charset="0"/>
                      </a:endParaRPr>
                    </a:p>
                  </a:txBody>
                  <a:tcPr/>
                </a:tc>
              </a:tr>
              <a:tr h="431304">
                <a:tc>
                  <a:txBody>
                    <a:bodyPr/>
                    <a:lstStyle/>
                    <a:p>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tc>
                <a:tc>
                  <a:txBody>
                    <a:bodyPr/>
                    <a:lstStyle/>
                    <a:p>
                      <a:r>
                        <a:rPr lang="de-DE" sz="1750" b="0" dirty="0" smtClean="0">
                          <a:latin typeface="Verdana" pitchFamily="34" charset="0"/>
                          <a:ea typeface="Verdana" pitchFamily="34" charset="0"/>
                          <a:cs typeface="Verdana" pitchFamily="34" charset="0"/>
                        </a:rPr>
                        <a:t>Beziehungskennzeichnung</a:t>
                      </a:r>
                      <a:endParaRPr lang="de-DE" sz="175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750" dirty="0" smtClean="0">
                          <a:latin typeface="Verdana" pitchFamily="34" charset="0"/>
                          <a:ea typeface="Verdana" pitchFamily="34" charset="0"/>
                          <a:cs typeface="Verdana" pitchFamily="34" charset="0"/>
                        </a:rPr>
                        <a:t>Normerlassende Gebietskörperschaft</a:t>
                      </a:r>
                      <a:endParaRPr lang="de-DE" sz="1750" dirty="0">
                        <a:latin typeface="Verdana" pitchFamily="34" charset="0"/>
                        <a:ea typeface="Verdana" pitchFamily="34" charset="0"/>
                        <a:cs typeface="Verdana" pitchFamily="34" charset="0"/>
                      </a:endParaRPr>
                    </a:p>
                  </a:txBody>
                  <a:tcPr/>
                </a:tc>
              </a:tr>
              <a:tr h="5670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6.29.1</a:t>
                      </a:r>
                      <a:endParaRPr lang="de-DE" sz="18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750" b="0" dirty="0" smtClean="0">
                          <a:latin typeface="Verdana" pitchFamily="34" charset="0"/>
                          <a:ea typeface="Verdana" pitchFamily="34" charset="0"/>
                          <a:cs typeface="Verdana" pitchFamily="34" charset="0"/>
                        </a:rPr>
                        <a:t>Normierter Sucheinstieg</a:t>
                      </a:r>
                      <a:endParaRPr lang="de-DE" sz="175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750" dirty="0" smtClean="0">
                          <a:latin typeface="Verdana" pitchFamily="34" charset="0"/>
                          <a:ea typeface="Verdana" pitchFamily="34" charset="0"/>
                          <a:cs typeface="Verdana" pitchFamily="34" charset="0"/>
                        </a:rPr>
                        <a:t>Deutschland.</a:t>
                      </a:r>
                      <a:r>
                        <a:rPr lang="de-DE" sz="1750" baseline="0" dirty="0" smtClean="0">
                          <a:latin typeface="Verdana" pitchFamily="34" charset="0"/>
                          <a:ea typeface="Verdana" pitchFamily="34" charset="0"/>
                          <a:cs typeface="Verdana" pitchFamily="34" charset="0"/>
                        </a:rPr>
                        <a:t> </a:t>
                      </a:r>
                      <a:r>
                        <a:rPr lang="de-DE" sz="1750" dirty="0" smtClean="0">
                          <a:latin typeface="Verdana" pitchFamily="34" charset="0"/>
                          <a:ea typeface="Verdana" pitchFamily="34" charset="0"/>
                          <a:cs typeface="Verdana" pitchFamily="34" charset="0"/>
                        </a:rPr>
                        <a:t>Agrarmarktstrukturgesetz</a:t>
                      </a:r>
                      <a:endParaRPr lang="de-DE" sz="1750" dirty="0">
                        <a:latin typeface="Verdana" pitchFamily="34" charset="0"/>
                        <a:ea typeface="Verdana" pitchFamily="34" charset="0"/>
                        <a:cs typeface="Verdana" pitchFamily="34" charset="0"/>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4" grpId="0" animBg="1"/>
      <p:bldP spid="16" grpId="0" animBg="1"/>
      <p:bldP spid="19"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Einzelgesetze einer Gebietskörperschaft - Beispiel</a:t>
            </a:r>
            <a:endParaRPr lang="de-DE" dirty="0"/>
          </a:p>
        </p:txBody>
      </p:sp>
      <p:sp>
        <p:nvSpPr>
          <p:cNvPr id="7" name="Textfeld 6"/>
          <p:cNvSpPr txBox="1"/>
          <p:nvPr/>
        </p:nvSpPr>
        <p:spPr>
          <a:xfrm>
            <a:off x="251519" y="1564183"/>
            <a:ext cx="3312368" cy="1200329"/>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Ausschnitt aus RIS -Rechtsinformationssystem des österreichischen Bundeskanzleramts: </a:t>
            </a:r>
          </a:p>
        </p:txBody>
      </p:sp>
      <p:grpSp>
        <p:nvGrpSpPr>
          <p:cNvPr id="10" name="Gruppieren 9"/>
          <p:cNvGrpSpPr/>
          <p:nvPr/>
        </p:nvGrpSpPr>
        <p:grpSpPr>
          <a:xfrm>
            <a:off x="3635896" y="748289"/>
            <a:ext cx="3528392" cy="3024336"/>
            <a:chOff x="4644008" y="692696"/>
            <a:chExt cx="3895725" cy="3438525"/>
          </a:xfrm>
        </p:grpSpPr>
        <p:pic>
          <p:nvPicPr>
            <p:cNvPr id="2050" name="Picture 2"/>
            <p:cNvPicPr>
              <a:picLocks noChangeAspect="1" noChangeArrowheads="1"/>
            </p:cNvPicPr>
            <p:nvPr/>
          </p:nvPicPr>
          <p:blipFill>
            <a:blip r:embed="rId3" cstate="print"/>
            <a:srcRect/>
            <a:stretch>
              <a:fillRect/>
            </a:stretch>
          </p:blipFill>
          <p:spPr bwMode="auto">
            <a:xfrm>
              <a:off x="4644008" y="692696"/>
              <a:ext cx="3895725" cy="3438525"/>
            </a:xfrm>
            <a:prstGeom prst="rect">
              <a:avLst/>
            </a:prstGeom>
            <a:noFill/>
            <a:ln w="9525">
              <a:solidFill>
                <a:schemeClr val="tx1"/>
              </a:solidFill>
              <a:miter lim="800000"/>
              <a:headEnd/>
              <a:tailEnd/>
            </a:ln>
          </p:spPr>
        </p:pic>
        <p:sp>
          <p:nvSpPr>
            <p:cNvPr id="8" name="Rechteck 7"/>
            <p:cNvSpPr/>
            <p:nvPr/>
          </p:nvSpPr>
          <p:spPr>
            <a:xfrm>
              <a:off x="4675824" y="1988840"/>
              <a:ext cx="1408344" cy="432048"/>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aphicFrame>
        <p:nvGraphicFramePr>
          <p:cNvPr id="9" name="Tabelle 8"/>
          <p:cNvGraphicFramePr>
            <a:graphicFrameLocks noGrp="1"/>
          </p:cNvGraphicFramePr>
          <p:nvPr>
            <p:extLst>
              <p:ext uri="{D42A27DB-BD31-4B8C-83A1-F6EECF244321}">
                <p14:modId xmlns:p14="http://schemas.microsoft.com/office/powerpoint/2010/main" val="4062521905"/>
              </p:ext>
            </p:extLst>
          </p:nvPr>
        </p:nvGraphicFramePr>
        <p:xfrm>
          <a:off x="251521" y="3916640"/>
          <a:ext cx="8640960" cy="2392680"/>
        </p:xfrm>
        <a:graphic>
          <a:graphicData uri="http://schemas.openxmlformats.org/drawingml/2006/table">
            <a:tbl>
              <a:tblPr firstRow="1" bandRow="1">
                <a:tableStyleId>{5C22544A-7EE6-4342-B048-85BDC9FD1C3A}</a:tableStyleId>
              </a:tblPr>
              <a:tblGrid>
                <a:gridCol w="1080119"/>
                <a:gridCol w="3456384"/>
                <a:gridCol w="4104457"/>
              </a:tblGrid>
              <a:tr h="370840">
                <a:tc>
                  <a:txBody>
                    <a:bodyPr/>
                    <a:lstStyle/>
                    <a:p>
                      <a:r>
                        <a:rPr lang="de-DE" dirty="0" smtClean="0">
                          <a:latin typeface="Verdana" pitchFamily="34" charset="0"/>
                          <a:ea typeface="Verdana" pitchFamily="34" charset="0"/>
                          <a:cs typeface="Verdana" pitchFamily="34" charset="0"/>
                        </a:rPr>
                        <a:t>RDA</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370840">
                <a:tc>
                  <a:txBody>
                    <a:bodyPr/>
                    <a:lstStyle/>
                    <a:p>
                      <a:r>
                        <a:rPr lang="de-DE" b="1" dirty="0" smtClean="0">
                          <a:latin typeface="Verdana" pitchFamily="34" charset="0"/>
                          <a:ea typeface="Verdana" pitchFamily="34" charset="0"/>
                          <a:cs typeface="Verdana" pitchFamily="34" charset="0"/>
                        </a:rPr>
                        <a:t>6.19.2</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Bevorzugter Titel des juristischen Werks</a:t>
                      </a:r>
                      <a:endParaRPr lang="de-DE"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Devisengesetz 2004</a:t>
                      </a:r>
                      <a:endParaRPr lang="de-DE" dirty="0">
                        <a:latin typeface="Verdana" pitchFamily="34" charset="0"/>
                        <a:ea typeface="Verdana" pitchFamily="34" charset="0"/>
                        <a:cs typeface="Verdana" pitchFamily="34" charset="0"/>
                      </a:endParaRPr>
                    </a:p>
                  </a:txBody>
                  <a:tcPr/>
                </a:tc>
              </a:tr>
              <a:tr h="370840">
                <a:tc>
                  <a:txBody>
                    <a:bodyPr/>
                    <a:lstStyle/>
                    <a:p>
                      <a:r>
                        <a:rPr lang="de-DE" b="1" dirty="0" smtClean="0">
                          <a:latin typeface="Verdana" pitchFamily="34" charset="0"/>
                          <a:ea typeface="Verdana" pitchFamily="34" charset="0"/>
                          <a:cs typeface="Verdana" pitchFamily="34" charset="0"/>
                        </a:rPr>
                        <a:t>19.2</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Geistiger Schöpfer</a:t>
                      </a:r>
                      <a:endParaRPr lang="de-DE"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Österreich</a:t>
                      </a:r>
                      <a:endParaRPr lang="de-DE" dirty="0">
                        <a:latin typeface="Verdana" pitchFamily="34" charset="0"/>
                        <a:ea typeface="Verdana" pitchFamily="34" charset="0"/>
                        <a:cs typeface="Verdana" pitchFamily="34" charset="0"/>
                      </a:endParaRPr>
                    </a:p>
                  </a:txBody>
                  <a:tcPr/>
                </a:tc>
              </a:tr>
              <a:tr h="370840">
                <a:tc>
                  <a:txBody>
                    <a:bodyPr/>
                    <a:lstStyle/>
                    <a:p>
                      <a:r>
                        <a:rPr lang="de-DE" b="0" dirty="0" smtClean="0">
                          <a:latin typeface="Verdana" pitchFamily="34" charset="0"/>
                          <a:ea typeface="Verdana" pitchFamily="34" charset="0"/>
                          <a:cs typeface="Verdana" pitchFamily="34" charset="0"/>
                        </a:rPr>
                        <a:t>18.5</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Beziehungskennzeichnung</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Normerlassende Gebietskörperschaft</a:t>
                      </a:r>
                      <a:endParaRPr lang="de-DE"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6.29.1</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Normierter Sucheinstieg</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Österreich. Devisengesetz 2004</a:t>
                      </a:r>
                    </a:p>
                  </a:txBody>
                  <a:tcP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16</a:t>
            </a:fld>
            <a:endParaRPr lang="de-DE"/>
          </a:p>
        </p:txBody>
      </p:sp>
      <p:sp>
        <p:nvSpPr>
          <p:cNvPr id="14" name="Fußzeilenplatzhalter 13"/>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
        <p:nvSpPr>
          <p:cNvPr id="11" name="Textfeld 10"/>
          <p:cNvSpPr txBox="1"/>
          <p:nvPr/>
        </p:nvSpPr>
        <p:spPr>
          <a:xfrm>
            <a:off x="5327576" y="1828408"/>
            <a:ext cx="3564904" cy="1200329"/>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Der Gesetzestitel schließt ggf. die Jahreszahl und geografische Bestandteile mit ein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Einzelgesetze einer Gebietskörperschaft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Gebietskörperschaften, in denen mehrere Amtssprachen gelten:</a:t>
            </a:r>
          </a:p>
          <a:p>
            <a:endParaRPr lang="de-DE" dirty="0" smtClean="0"/>
          </a:p>
          <a:p>
            <a:r>
              <a:rPr lang="de-DE" sz="2000" dirty="0" smtClean="0"/>
              <a:t>Ist eine der Amtssprachen „Deutsch“, wird deutsche Form als bevorzugter Titel gewählt</a:t>
            </a:r>
          </a:p>
          <a:p>
            <a:endParaRPr lang="de-DE" sz="2000" dirty="0" smtClean="0"/>
          </a:p>
          <a:p>
            <a:r>
              <a:rPr lang="de-DE" sz="2000" dirty="0" smtClean="0"/>
              <a:t>Schweizer Rechtsnormen: in der Regel wird als bevorzugter Titel der deutsche Titel gewählt; die anderen Amtssprachen können als abweichende Titel erfasst werden </a:t>
            </a:r>
          </a:p>
          <a:p>
            <a:endParaRPr lang="de-DE" sz="2000" dirty="0" smtClean="0"/>
          </a:p>
          <a:p>
            <a:r>
              <a:rPr lang="de-DE" sz="2000" dirty="0" smtClean="0"/>
              <a:t>Bei den einsprachigen Kantonen (z.B.: Waadt (</a:t>
            </a:r>
            <a:r>
              <a:rPr lang="de-DE" sz="2000" dirty="0" err="1" smtClean="0"/>
              <a:t>Vaud</a:t>
            </a:r>
            <a:r>
              <a:rPr lang="de-DE" sz="2000" dirty="0" smtClean="0"/>
              <a:t>)) wird der bevorzugte Titel in der Amtssprache gewählt. </a:t>
            </a:r>
          </a:p>
          <a:p>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17</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2555776" y="849888"/>
            <a:ext cx="6336704"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Ausschnitt aus „Systematische Rechtssammlung, das Portal der Schweizer Regierung“: </a:t>
            </a:r>
          </a:p>
        </p:txBody>
      </p:sp>
      <p:pic>
        <p:nvPicPr>
          <p:cNvPr id="3075" name="Picture 3"/>
          <p:cNvPicPr>
            <a:picLocks noChangeAspect="1" noChangeArrowheads="1"/>
          </p:cNvPicPr>
          <p:nvPr/>
        </p:nvPicPr>
        <p:blipFill>
          <a:blip r:embed="rId2" cstate="print"/>
          <a:srcRect/>
          <a:stretch>
            <a:fillRect/>
          </a:stretch>
        </p:blipFill>
        <p:spPr bwMode="auto">
          <a:xfrm>
            <a:off x="251519" y="1571906"/>
            <a:ext cx="8640961" cy="2158302"/>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2518114066"/>
              </p:ext>
            </p:extLst>
          </p:nvPr>
        </p:nvGraphicFramePr>
        <p:xfrm>
          <a:off x="251521" y="3874224"/>
          <a:ext cx="8640960" cy="2291080"/>
        </p:xfrm>
        <a:graphic>
          <a:graphicData uri="http://schemas.openxmlformats.org/drawingml/2006/table">
            <a:tbl>
              <a:tblPr firstRow="1" bandRow="1">
                <a:tableStyleId>{5C22544A-7EE6-4342-B048-85BDC9FD1C3A}</a:tableStyleId>
              </a:tblPr>
              <a:tblGrid>
                <a:gridCol w="1080119"/>
                <a:gridCol w="3600400"/>
                <a:gridCol w="3960441"/>
              </a:tblGrid>
              <a:tr h="370840">
                <a:tc>
                  <a:txBody>
                    <a:bodyPr/>
                    <a:lstStyle/>
                    <a:p>
                      <a:r>
                        <a:rPr lang="de-DE" dirty="0" smtClean="0">
                          <a:latin typeface="Verdana" pitchFamily="34" charset="0"/>
                          <a:ea typeface="Verdana" pitchFamily="34" charset="0"/>
                          <a:cs typeface="Verdana" pitchFamily="34" charset="0"/>
                        </a:rPr>
                        <a:t>RDA</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370840">
                <a:tc>
                  <a:txBody>
                    <a:bodyPr/>
                    <a:lstStyle/>
                    <a:p>
                      <a:r>
                        <a:rPr lang="de-DE" b="1" dirty="0" smtClean="0">
                          <a:latin typeface="Verdana" pitchFamily="34" charset="0"/>
                          <a:ea typeface="Verdana" pitchFamily="34" charset="0"/>
                          <a:cs typeface="Verdana" pitchFamily="34" charset="0"/>
                        </a:rPr>
                        <a:t>6.19.2</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Bevorzugter Titel des juristischen Werks</a:t>
                      </a:r>
                      <a:endParaRPr lang="de-DE"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Jugendstrafgesetz</a:t>
                      </a:r>
                      <a:endParaRPr lang="de-DE" dirty="0">
                        <a:latin typeface="Verdana" pitchFamily="34" charset="0"/>
                        <a:ea typeface="Verdana" pitchFamily="34" charset="0"/>
                        <a:cs typeface="Verdana" pitchFamily="34" charset="0"/>
                      </a:endParaRPr>
                    </a:p>
                  </a:txBody>
                  <a:tcPr/>
                </a:tc>
              </a:tr>
              <a:tr h="370840">
                <a:tc>
                  <a:txBody>
                    <a:bodyPr/>
                    <a:lstStyle/>
                    <a:p>
                      <a:r>
                        <a:rPr lang="de-DE" b="0" dirty="0" smtClean="0">
                          <a:latin typeface="Verdana" pitchFamily="34" charset="0"/>
                          <a:ea typeface="Verdana" pitchFamily="34" charset="0"/>
                          <a:cs typeface="Verdana" pitchFamily="34" charset="0"/>
                        </a:rPr>
                        <a:t>6.19.3</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Abweichender</a:t>
                      </a:r>
                      <a:r>
                        <a:rPr lang="de-DE" b="0" baseline="0" dirty="0" smtClean="0">
                          <a:latin typeface="Verdana" pitchFamily="34" charset="0"/>
                          <a:ea typeface="Verdana" pitchFamily="34" charset="0"/>
                          <a:cs typeface="Verdana" pitchFamily="34" charset="0"/>
                        </a:rPr>
                        <a:t> Titel des juristischen Werks</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latin typeface="Verdana" pitchFamily="34" charset="0"/>
                          <a:ea typeface="Verdana" pitchFamily="34" charset="0"/>
                          <a:cs typeface="Verdana" pitchFamily="34" charset="0"/>
                        </a:rPr>
                        <a:t>Droit</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pénal</a:t>
                      </a:r>
                      <a:r>
                        <a:rPr lang="de-DE" dirty="0" smtClean="0">
                          <a:latin typeface="Verdana" pitchFamily="34" charset="0"/>
                          <a:ea typeface="Verdana" pitchFamily="34" charset="0"/>
                          <a:cs typeface="Verdana" pitchFamily="34" charset="0"/>
                        </a:rPr>
                        <a:t> des </a:t>
                      </a:r>
                      <a:r>
                        <a:rPr lang="de-DE" dirty="0" err="1" smtClean="0">
                          <a:latin typeface="Verdana" pitchFamily="34" charset="0"/>
                          <a:ea typeface="Verdana" pitchFamily="34" charset="0"/>
                          <a:cs typeface="Verdana" pitchFamily="34" charset="0"/>
                        </a:rPr>
                        <a:t>mineurs</a:t>
                      </a:r>
                      <a:endParaRPr lang="de-DE" dirty="0">
                        <a:latin typeface="Verdana" pitchFamily="34" charset="0"/>
                        <a:ea typeface="Verdana" pitchFamily="34" charset="0"/>
                        <a:cs typeface="Verdana" pitchFamily="34" charset="0"/>
                      </a:endParaRPr>
                    </a:p>
                  </a:txBody>
                  <a:tcPr/>
                </a:tc>
              </a:tr>
              <a:tr h="370840">
                <a:tc>
                  <a:txBody>
                    <a:bodyPr/>
                    <a:lstStyle/>
                    <a:p>
                      <a:r>
                        <a:rPr lang="de-DE" b="0" dirty="0" smtClean="0">
                          <a:latin typeface="Verdana" pitchFamily="34" charset="0"/>
                          <a:ea typeface="Verdana" pitchFamily="34" charset="0"/>
                          <a:cs typeface="Verdana" pitchFamily="34" charset="0"/>
                        </a:rPr>
                        <a:t>6.19.3</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Abweichender</a:t>
                      </a:r>
                      <a:r>
                        <a:rPr lang="de-DE" b="0" baseline="0" dirty="0" smtClean="0">
                          <a:latin typeface="Verdana" pitchFamily="34" charset="0"/>
                          <a:ea typeface="Verdana" pitchFamily="34" charset="0"/>
                          <a:cs typeface="Verdana" pitchFamily="34" charset="0"/>
                        </a:rPr>
                        <a:t> Titel des juristischen Werks</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latin typeface="Verdana" pitchFamily="34" charset="0"/>
                          <a:ea typeface="Verdana" pitchFamily="34" charset="0"/>
                          <a:cs typeface="Verdana" pitchFamily="34" charset="0"/>
                        </a:rPr>
                        <a:t>Diritto</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penale</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minorile</a:t>
                      </a:r>
                      <a:endParaRPr lang="de-DE" dirty="0">
                        <a:latin typeface="Verdana" pitchFamily="34" charset="0"/>
                        <a:ea typeface="Verdana" pitchFamily="34" charset="0"/>
                        <a:cs typeface="Verdana" pitchFamily="34" charset="0"/>
                      </a:endParaRPr>
                    </a:p>
                  </a:txBody>
                  <a:tcPr/>
                </a:tc>
              </a:tr>
            </a:tbl>
          </a:graphicData>
        </a:graphic>
      </p:graphicFrame>
      <p:sp>
        <p:nvSpPr>
          <p:cNvPr id="8" name="Rechteck 7"/>
          <p:cNvSpPr/>
          <p:nvPr/>
        </p:nvSpPr>
        <p:spPr>
          <a:xfrm>
            <a:off x="435728" y="2362056"/>
            <a:ext cx="1584176" cy="21602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Foliennummernplatzhalter 11"/>
          <p:cNvSpPr>
            <a:spLocks noGrp="1"/>
          </p:cNvSpPr>
          <p:nvPr>
            <p:ph type="sldNum" sz="quarter" idx="4"/>
          </p:nvPr>
        </p:nvSpPr>
        <p:spPr/>
        <p:txBody>
          <a:bodyPr/>
          <a:lstStyle/>
          <a:p>
            <a:fld id="{8A6690F1-7CA1-4166-A522-500460961984}" type="slidenum">
              <a:rPr lang="de-DE" smtClean="0"/>
              <a:pPr/>
              <a:t>18</a:t>
            </a:fld>
            <a:endParaRPr lang="de-DE"/>
          </a:p>
        </p:txBody>
      </p:sp>
      <p:sp>
        <p:nvSpPr>
          <p:cNvPr id="13" name="Fußzeilenplatzhalter 12"/>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
        <p:nvSpPr>
          <p:cNvPr id="11" name="Titel 1"/>
          <p:cNvSpPr>
            <a:spLocks noGrp="1"/>
          </p:cNvSpPr>
          <p:nvPr>
            <p:ph type="title"/>
          </p:nvPr>
        </p:nvSpPr>
        <p:spPr>
          <a:xfrm>
            <a:off x="251520" y="399802"/>
            <a:ext cx="8640960" cy="508918"/>
          </a:xfrm>
        </p:spPr>
        <p:txBody>
          <a:bodyPr/>
          <a:lstStyle/>
          <a:p>
            <a:r>
              <a:rPr lang="de-DE" dirty="0" smtClean="0"/>
              <a:t>Einzelgesetze einer </a:t>
            </a:r>
            <a:r>
              <a:rPr lang="de-DE" dirty="0" smtClean="0"/>
              <a:t>Gebietskörperschaft - Beispiel</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179512" y="1340768"/>
            <a:ext cx="4629422" cy="1631216"/>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Ausschnitt aus dem Verkündigungs-</a:t>
            </a:r>
            <a:r>
              <a:rPr lang="de-DE" dirty="0" err="1" smtClean="0">
                <a:latin typeface="Verdana" panose="020B0604030504040204" pitchFamily="34" charset="0"/>
                <a:ea typeface="Verdana" panose="020B0604030504040204" pitchFamily="34" charset="0"/>
                <a:cs typeface="Verdana" panose="020B0604030504040204" pitchFamily="34" charset="0"/>
              </a:rPr>
              <a:t>blatt</a:t>
            </a:r>
            <a:r>
              <a:rPr lang="de-DE" dirty="0" smtClean="0">
                <a:latin typeface="Verdana" panose="020B0604030504040204" pitchFamily="34" charset="0"/>
                <a:ea typeface="Verdana" panose="020B0604030504040204" pitchFamily="34" charset="0"/>
                <a:cs typeface="Verdana" panose="020B0604030504040204" pitchFamily="34" charset="0"/>
              </a:rPr>
              <a:t> für den Kanton Waadt: </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400" dirty="0" smtClean="0">
                <a:latin typeface="Verdana" pitchFamily="34" charset="0"/>
                <a:ea typeface="Verdana" pitchFamily="34" charset="0"/>
                <a:cs typeface="Verdana" pitchFamily="34" charset="0"/>
              </a:rPr>
              <a:t>Hinweis: Der Schweizer Kanton Waadt ist französischsprachig. </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2" name="Titel 1"/>
          <p:cNvSpPr>
            <a:spLocks noGrp="1"/>
          </p:cNvSpPr>
          <p:nvPr>
            <p:ph type="title"/>
          </p:nvPr>
        </p:nvSpPr>
        <p:spPr>
          <a:xfrm>
            <a:off x="251520" y="399802"/>
            <a:ext cx="8640960" cy="508918"/>
          </a:xfrm>
        </p:spPr>
        <p:txBody>
          <a:bodyPr/>
          <a:lstStyle/>
          <a:p>
            <a:r>
              <a:rPr lang="de-DE" dirty="0" smtClean="0"/>
              <a:t>Einzelgesetze einer Gebietskörperschaft - Beispiel</a:t>
            </a:r>
            <a:endParaRPr lang="de-DE" dirty="0"/>
          </a:p>
        </p:txBody>
      </p:sp>
      <p:pic>
        <p:nvPicPr>
          <p:cNvPr id="4098" name="Picture 2"/>
          <p:cNvPicPr>
            <a:picLocks noChangeAspect="1" noChangeArrowheads="1"/>
          </p:cNvPicPr>
          <p:nvPr/>
        </p:nvPicPr>
        <p:blipFill>
          <a:blip r:embed="rId3" cstate="print"/>
          <a:srcRect/>
          <a:stretch>
            <a:fillRect/>
          </a:stretch>
        </p:blipFill>
        <p:spPr bwMode="auto">
          <a:xfrm>
            <a:off x="4808934" y="764704"/>
            <a:ext cx="3219450" cy="2619375"/>
          </a:xfrm>
          <a:prstGeom prst="rect">
            <a:avLst/>
          </a:prstGeom>
          <a:noFill/>
          <a:ln w="9525">
            <a:solidFill>
              <a:schemeClr val="tx1"/>
            </a:solidFill>
            <a:miter lim="800000"/>
            <a:headEnd/>
            <a:tailEnd/>
          </a:ln>
        </p:spPr>
      </p:pic>
      <p:graphicFrame>
        <p:nvGraphicFramePr>
          <p:cNvPr id="8" name="Tabelle 7"/>
          <p:cNvGraphicFramePr>
            <a:graphicFrameLocks noGrp="1"/>
          </p:cNvGraphicFramePr>
          <p:nvPr>
            <p:extLst>
              <p:ext uri="{D42A27DB-BD31-4B8C-83A1-F6EECF244321}">
                <p14:modId xmlns:p14="http://schemas.microsoft.com/office/powerpoint/2010/main" val="2568142585"/>
              </p:ext>
            </p:extLst>
          </p:nvPr>
        </p:nvGraphicFramePr>
        <p:xfrm>
          <a:off x="251521" y="3575392"/>
          <a:ext cx="8640960" cy="2661920"/>
        </p:xfrm>
        <a:graphic>
          <a:graphicData uri="http://schemas.openxmlformats.org/drawingml/2006/table">
            <a:tbl>
              <a:tblPr firstRow="1" bandRow="1">
                <a:tableStyleId>{5C22544A-7EE6-4342-B048-85BDC9FD1C3A}</a:tableStyleId>
              </a:tblPr>
              <a:tblGrid>
                <a:gridCol w="1080119"/>
                <a:gridCol w="3672408"/>
                <a:gridCol w="3888433"/>
              </a:tblGrid>
              <a:tr h="370840">
                <a:tc>
                  <a:txBody>
                    <a:bodyPr/>
                    <a:lstStyle/>
                    <a:p>
                      <a:r>
                        <a:rPr lang="de-DE" dirty="0" smtClean="0">
                          <a:latin typeface="Verdana" pitchFamily="34" charset="0"/>
                          <a:ea typeface="Verdana" pitchFamily="34" charset="0"/>
                          <a:cs typeface="Verdana" pitchFamily="34" charset="0"/>
                        </a:rPr>
                        <a:t>RDA</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370840">
                <a:tc>
                  <a:txBody>
                    <a:bodyPr/>
                    <a:lstStyle/>
                    <a:p>
                      <a:r>
                        <a:rPr lang="de-DE" b="1" dirty="0" smtClean="0">
                          <a:latin typeface="Verdana" pitchFamily="34" charset="0"/>
                          <a:ea typeface="Verdana" pitchFamily="34" charset="0"/>
                          <a:cs typeface="Verdana" pitchFamily="34" charset="0"/>
                        </a:rPr>
                        <a:t>6.19.2</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Bevorzugter Titel des juristischen Werks</a:t>
                      </a:r>
                      <a:endParaRPr lang="de-DE"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Verdana" pitchFamily="34" charset="0"/>
                          <a:ea typeface="Verdana" pitchFamily="34" charset="0"/>
                          <a:cs typeface="Verdana" pitchFamily="34" charset="0"/>
                        </a:rPr>
                        <a:t>Code de droit privé judiciaire vaudois</a:t>
                      </a:r>
                      <a:endParaRPr lang="de-DE" dirty="0">
                        <a:latin typeface="Verdana" pitchFamily="34" charset="0"/>
                        <a:ea typeface="Verdana" pitchFamily="34" charset="0"/>
                        <a:cs typeface="Verdana" pitchFamily="34" charset="0"/>
                      </a:endParaRPr>
                    </a:p>
                  </a:txBody>
                  <a:tcPr/>
                </a:tc>
              </a:tr>
              <a:tr h="370840">
                <a:tc>
                  <a:txBody>
                    <a:bodyPr/>
                    <a:lstStyle/>
                    <a:p>
                      <a:r>
                        <a:rPr lang="de-DE" b="1" dirty="0" smtClean="0">
                          <a:latin typeface="Verdana" pitchFamily="34" charset="0"/>
                          <a:ea typeface="Verdana" pitchFamily="34" charset="0"/>
                          <a:cs typeface="Verdana" pitchFamily="34" charset="0"/>
                        </a:rPr>
                        <a:t>19.2</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Geistiger Schöpfer</a:t>
                      </a:r>
                      <a:endParaRPr lang="de-DE"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Waadt </a:t>
                      </a:r>
                      <a:endParaRPr lang="de-DE" dirty="0">
                        <a:latin typeface="Verdana" pitchFamily="34" charset="0"/>
                        <a:ea typeface="Verdana" pitchFamily="34" charset="0"/>
                        <a:cs typeface="Verdana" pitchFamily="34" charset="0"/>
                      </a:endParaRPr>
                    </a:p>
                  </a:txBody>
                  <a:tcPr/>
                </a:tc>
              </a:tr>
              <a:tr h="370840">
                <a:tc>
                  <a:txBody>
                    <a:bodyPr/>
                    <a:lstStyle/>
                    <a:p>
                      <a:r>
                        <a:rPr lang="de-DE" b="0" dirty="0" smtClean="0">
                          <a:latin typeface="Verdana" pitchFamily="34" charset="0"/>
                          <a:ea typeface="Verdana" pitchFamily="34" charset="0"/>
                          <a:cs typeface="Verdana" pitchFamily="34" charset="0"/>
                        </a:rPr>
                        <a:t>18.5</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Beziehungskennzeichnung</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Normerlassende</a:t>
                      </a:r>
                      <a:r>
                        <a:rPr lang="de-DE" baseline="0" dirty="0" smtClean="0">
                          <a:latin typeface="Verdana" pitchFamily="34" charset="0"/>
                          <a:ea typeface="Verdana" pitchFamily="34" charset="0"/>
                          <a:cs typeface="Verdana" pitchFamily="34" charset="0"/>
                        </a:rPr>
                        <a:t> Gebietskörperschaft</a:t>
                      </a:r>
                      <a:endParaRPr lang="de-DE" dirty="0">
                        <a:latin typeface="Verdana" pitchFamily="34" charset="0"/>
                        <a:ea typeface="Verdana" pitchFamily="34" charset="0"/>
                        <a:cs typeface="Verdana" pitchFamily="34" charset="0"/>
                      </a:endParaRPr>
                    </a:p>
                  </a:txBody>
                  <a:tcPr/>
                </a:tc>
              </a:tr>
              <a:tr h="370840">
                <a:tc>
                  <a:txBody>
                    <a:bodyPr/>
                    <a:lstStyle/>
                    <a:p>
                      <a:r>
                        <a:rPr lang="de-DE" b="0" dirty="0" smtClean="0">
                          <a:latin typeface="Verdana" pitchFamily="34" charset="0"/>
                          <a:ea typeface="Verdana" pitchFamily="34" charset="0"/>
                          <a:cs typeface="Verdana" pitchFamily="34" charset="0"/>
                        </a:rPr>
                        <a:t>6.29.1</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Normierter Sucheinstieg</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Waadt. </a:t>
                      </a:r>
                      <a:r>
                        <a:rPr lang="fr-FR" dirty="0" smtClean="0">
                          <a:latin typeface="Verdana" pitchFamily="34" charset="0"/>
                          <a:ea typeface="Verdana" pitchFamily="34" charset="0"/>
                          <a:cs typeface="Verdana" pitchFamily="34" charset="0"/>
                        </a:rPr>
                        <a:t>Code de droit privé judiciaire vaudois</a:t>
                      </a:r>
                      <a:endParaRPr lang="de-DE" dirty="0" smtClean="0">
                        <a:latin typeface="Verdana" pitchFamily="34" charset="0"/>
                        <a:ea typeface="Verdana" pitchFamily="34" charset="0"/>
                        <a:cs typeface="Verdana" pitchFamily="34" charset="0"/>
                      </a:endParaRPr>
                    </a:p>
                  </a:txBody>
                  <a:tcP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19</a:t>
            </a:fld>
            <a:endParaRPr lang="de-DE"/>
          </a:p>
        </p:txBody>
      </p:sp>
      <p:sp>
        <p:nvSpPr>
          <p:cNvPr id="12" name="Fußzeilenplatzhalter 11"/>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Juristische Werke</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2</a:t>
            </a:fld>
            <a:endParaRPr lang="de-DE"/>
          </a:p>
        </p:txBody>
      </p:sp>
      <p:sp>
        <p:nvSpPr>
          <p:cNvPr id="11" name="Fußzeilenplatzhalter 10"/>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Einzelgesetze einer Gebietskörperschaft</a:t>
            </a:r>
            <a:endParaRPr lang="de-DE" dirty="0"/>
          </a:p>
        </p:txBody>
      </p:sp>
      <p:sp>
        <p:nvSpPr>
          <p:cNvPr id="3" name="Textplatzhalter 2"/>
          <p:cNvSpPr>
            <a:spLocks noGrp="1"/>
          </p:cNvSpPr>
          <p:nvPr>
            <p:ph type="body" sz="quarter" idx="13"/>
          </p:nvPr>
        </p:nvSpPr>
        <p:spPr/>
        <p:txBody>
          <a:bodyPr/>
          <a:lstStyle/>
          <a:p>
            <a:pPr>
              <a:buNone/>
            </a:pPr>
            <a:r>
              <a:rPr lang="de-DE" dirty="0" smtClean="0"/>
              <a:t>Abweichende Titel des Werks</a:t>
            </a:r>
          </a:p>
          <a:p>
            <a:r>
              <a:rPr lang="de-DE" dirty="0" smtClean="0"/>
              <a:t>Werden nur im Werknormsatz in der GND erfasst</a:t>
            </a:r>
          </a:p>
          <a:p>
            <a:r>
              <a:rPr lang="de-DE" dirty="0" smtClean="0"/>
              <a:t>Können sein: </a:t>
            </a:r>
          </a:p>
          <a:p>
            <a:pPr lvl="1"/>
            <a:r>
              <a:rPr lang="de-DE" dirty="0" smtClean="0"/>
              <a:t>Amtliche Titelvarianten</a:t>
            </a:r>
          </a:p>
          <a:p>
            <a:pPr lvl="1"/>
            <a:r>
              <a:rPr lang="de-DE" dirty="0" smtClean="0"/>
              <a:t>In der juristischen Literatur erwiesenermaßen gebräuchliche Titel</a:t>
            </a:r>
          </a:p>
          <a:p>
            <a:pPr lvl="1"/>
            <a:r>
              <a:rPr lang="de-DE" dirty="0" smtClean="0"/>
              <a:t>Alternative sprachliche Formen (bei Gebietskörperschaften mit mehreren </a:t>
            </a:r>
            <a:r>
              <a:rPr lang="de-DE" dirty="0" err="1" smtClean="0"/>
              <a:t>Amtsprachen</a:t>
            </a:r>
            <a:r>
              <a:rPr lang="de-DE" dirty="0" smtClean="0"/>
              <a:t>)</a:t>
            </a:r>
          </a:p>
          <a:p>
            <a:pPr lvl="1"/>
            <a:endParaRPr lang="de-DE" dirty="0" smtClean="0"/>
          </a:p>
          <a:p>
            <a:r>
              <a:rPr lang="de-DE" dirty="0" smtClean="0"/>
              <a:t>Empfehlung, folgende abweichende Titel zu erfassen:</a:t>
            </a:r>
          </a:p>
          <a:p>
            <a:pPr lvl="1"/>
            <a:r>
              <a:rPr lang="de-DE" dirty="0" smtClean="0"/>
              <a:t>die amtliche Abkürzung eines Gesetzes </a:t>
            </a:r>
          </a:p>
          <a:p>
            <a:pPr lvl="1"/>
            <a:r>
              <a:rPr lang="de-DE" dirty="0" smtClean="0"/>
              <a:t>den vollen offiziellen Gesetzestitel</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20</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pieren 9"/>
          <p:cNvGrpSpPr/>
          <p:nvPr/>
        </p:nvGrpSpPr>
        <p:grpSpPr>
          <a:xfrm>
            <a:off x="403912" y="2132856"/>
            <a:ext cx="8321112" cy="2016224"/>
            <a:chOff x="251519" y="1990778"/>
            <a:chExt cx="8640961" cy="2158302"/>
          </a:xfrm>
        </p:grpSpPr>
        <p:pic>
          <p:nvPicPr>
            <p:cNvPr id="8" name="Picture 3"/>
            <p:cNvPicPr>
              <a:picLocks noChangeAspect="1" noChangeArrowheads="1"/>
            </p:cNvPicPr>
            <p:nvPr/>
          </p:nvPicPr>
          <p:blipFill>
            <a:blip r:embed="rId2" cstate="print"/>
            <a:srcRect/>
            <a:stretch>
              <a:fillRect/>
            </a:stretch>
          </p:blipFill>
          <p:spPr bwMode="auto">
            <a:xfrm>
              <a:off x="251519" y="1990778"/>
              <a:ext cx="8640961" cy="2158302"/>
            </a:xfrm>
            <a:prstGeom prst="rect">
              <a:avLst/>
            </a:prstGeom>
            <a:noFill/>
            <a:ln w="9525">
              <a:solidFill>
                <a:schemeClr val="tx1"/>
              </a:solidFill>
              <a:miter lim="800000"/>
              <a:headEnd/>
              <a:tailEnd/>
            </a:ln>
          </p:spPr>
        </p:pic>
        <p:sp>
          <p:nvSpPr>
            <p:cNvPr id="9" name="Rechteck 8"/>
            <p:cNvSpPr/>
            <p:nvPr/>
          </p:nvSpPr>
          <p:spPr>
            <a:xfrm>
              <a:off x="435728" y="2780928"/>
              <a:ext cx="1584176" cy="21602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 name="Titel 1"/>
          <p:cNvSpPr>
            <a:spLocks noGrp="1"/>
          </p:cNvSpPr>
          <p:nvPr>
            <p:ph type="title"/>
          </p:nvPr>
        </p:nvSpPr>
        <p:spPr>
          <a:xfrm>
            <a:off x="251520" y="399802"/>
            <a:ext cx="8640960" cy="508918"/>
          </a:xfrm>
        </p:spPr>
        <p:txBody>
          <a:bodyPr/>
          <a:lstStyle/>
          <a:p>
            <a:r>
              <a:rPr lang="de-DE" dirty="0" smtClean="0"/>
              <a:t>Einzelgesetze einer Gebietskörperschaft - Beispiel</a:t>
            </a:r>
            <a:endParaRPr lang="de-DE" dirty="0"/>
          </a:p>
        </p:txBody>
      </p:sp>
      <p:sp>
        <p:nvSpPr>
          <p:cNvPr id="13" name="Foliennummernplatzhalter 12"/>
          <p:cNvSpPr>
            <a:spLocks noGrp="1"/>
          </p:cNvSpPr>
          <p:nvPr>
            <p:ph type="sldNum" sz="quarter" idx="4"/>
          </p:nvPr>
        </p:nvSpPr>
        <p:spPr/>
        <p:txBody>
          <a:bodyPr/>
          <a:lstStyle/>
          <a:p>
            <a:fld id="{8A6690F1-7CA1-4166-A522-500460961984}" type="slidenum">
              <a:rPr lang="de-DE" smtClean="0"/>
              <a:pPr/>
              <a:t>21</a:t>
            </a:fld>
            <a:endParaRPr lang="de-DE"/>
          </a:p>
        </p:txBody>
      </p:sp>
      <p:sp>
        <p:nvSpPr>
          <p:cNvPr id="14" name="Fußzeilenplatzhalter 13"/>
          <p:cNvSpPr>
            <a:spLocks noGrp="1"/>
          </p:cNvSpPr>
          <p:nvPr>
            <p:ph type="ftr" sz="quarter" idx="14"/>
          </p:nvPr>
        </p:nvSpPr>
        <p:spPr/>
        <p:txBody>
          <a:bodyPr/>
          <a:lstStyle/>
          <a:p>
            <a:r>
              <a:rPr lang="de-DE" smtClean="0"/>
              <a:t>AG RDA Schulungsunterlagen – Modul 6J: Juristische Werke | Stand: 30.11.2016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487267059"/>
              </p:ext>
            </p:extLst>
          </p:nvPr>
        </p:nvGraphicFramePr>
        <p:xfrm>
          <a:off x="243988" y="1196752"/>
          <a:ext cx="8640960" cy="5242560"/>
        </p:xfrm>
        <a:graphic>
          <a:graphicData uri="http://schemas.openxmlformats.org/drawingml/2006/table">
            <a:tbl>
              <a:tblPr firstRow="1" bandRow="1">
                <a:tableStyleId>{5C22544A-7EE6-4342-B048-85BDC9FD1C3A}</a:tableStyleId>
              </a:tblPr>
              <a:tblGrid>
                <a:gridCol w="1080119"/>
                <a:gridCol w="3816425"/>
                <a:gridCol w="3744416"/>
              </a:tblGrid>
              <a:tr h="354171">
                <a:tc>
                  <a:txBody>
                    <a:bodyPr/>
                    <a:lstStyle/>
                    <a:p>
                      <a:r>
                        <a:rPr lang="de-DE" dirty="0" smtClean="0">
                          <a:latin typeface="Verdana" pitchFamily="34" charset="0"/>
                          <a:ea typeface="Verdana" pitchFamily="34" charset="0"/>
                          <a:cs typeface="Verdana" pitchFamily="34" charset="0"/>
                        </a:rPr>
                        <a:t>RDA</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590285">
                <a:tc>
                  <a:txBody>
                    <a:bodyPr/>
                    <a:lstStyle/>
                    <a:p>
                      <a:r>
                        <a:rPr lang="de-DE" b="1" dirty="0" smtClean="0">
                          <a:latin typeface="Verdana" pitchFamily="34" charset="0"/>
                          <a:ea typeface="Verdana" pitchFamily="34" charset="0"/>
                          <a:cs typeface="Verdana" pitchFamily="34" charset="0"/>
                        </a:rPr>
                        <a:t>6.19.2</a:t>
                      </a:r>
                      <a:endParaRPr lang="de-DE" b="1" dirty="0">
                        <a:latin typeface="Verdana" pitchFamily="34" charset="0"/>
                        <a:ea typeface="Verdana" pitchFamily="34" charset="0"/>
                        <a:cs typeface="Verdana" pitchFamily="34" charset="0"/>
                      </a:endParaRPr>
                    </a:p>
                  </a:txBody>
                  <a:tcPr/>
                </a:tc>
                <a:tc>
                  <a:txBody>
                    <a:bodyPr/>
                    <a:lstStyle/>
                    <a:p>
                      <a:r>
                        <a:rPr lang="de-DE" sz="1700" b="1" dirty="0" smtClean="0">
                          <a:latin typeface="Verdana" pitchFamily="34" charset="0"/>
                          <a:ea typeface="Verdana" pitchFamily="34" charset="0"/>
                          <a:cs typeface="Verdana" pitchFamily="34" charset="0"/>
                        </a:rPr>
                        <a:t>Bevorzugter Titel des juristischen Werks</a:t>
                      </a:r>
                      <a:endParaRPr lang="de-DE" sz="17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700" dirty="0" smtClean="0">
                          <a:latin typeface="Verdana" pitchFamily="34" charset="0"/>
                          <a:ea typeface="Verdana" pitchFamily="34" charset="0"/>
                          <a:cs typeface="Verdana" pitchFamily="34" charset="0"/>
                        </a:rPr>
                        <a:t>Jugendstrafgesetz</a:t>
                      </a:r>
                      <a:endParaRPr lang="de-DE" sz="1700" dirty="0">
                        <a:latin typeface="Verdana" pitchFamily="34" charset="0"/>
                        <a:ea typeface="Verdana" pitchFamily="34" charset="0"/>
                        <a:cs typeface="Verdana" pitchFamily="34" charset="0"/>
                      </a:endParaRPr>
                    </a:p>
                  </a:txBody>
                  <a:tcPr/>
                </a:tc>
              </a:tr>
              <a:tr h="590285">
                <a:tc>
                  <a:txBody>
                    <a:bodyPr/>
                    <a:lstStyle/>
                    <a:p>
                      <a:r>
                        <a:rPr lang="de-DE" b="0" dirty="0" smtClean="0">
                          <a:latin typeface="Verdana" pitchFamily="34" charset="0"/>
                          <a:ea typeface="Verdana" pitchFamily="34" charset="0"/>
                          <a:cs typeface="Verdana" pitchFamily="34" charset="0"/>
                        </a:rPr>
                        <a:t>6.19.3</a:t>
                      </a:r>
                      <a:endParaRPr lang="de-DE" b="0" dirty="0">
                        <a:latin typeface="Verdana" pitchFamily="34" charset="0"/>
                        <a:ea typeface="Verdana" pitchFamily="34" charset="0"/>
                        <a:cs typeface="Verdana" pitchFamily="34" charset="0"/>
                      </a:endParaRPr>
                    </a:p>
                  </a:txBody>
                  <a:tcPr/>
                </a:tc>
                <a:tc>
                  <a:txBody>
                    <a:bodyPr/>
                    <a:lstStyle/>
                    <a:p>
                      <a:r>
                        <a:rPr lang="de-DE" sz="1700" b="0" dirty="0" smtClean="0">
                          <a:latin typeface="Verdana" pitchFamily="34" charset="0"/>
                          <a:ea typeface="Verdana" pitchFamily="34" charset="0"/>
                          <a:cs typeface="Verdana" pitchFamily="34" charset="0"/>
                        </a:rPr>
                        <a:t>Abweichender</a:t>
                      </a:r>
                      <a:r>
                        <a:rPr lang="de-DE" sz="1700" b="0" baseline="0" dirty="0" smtClean="0">
                          <a:latin typeface="Verdana" pitchFamily="34" charset="0"/>
                          <a:ea typeface="Verdana" pitchFamily="34" charset="0"/>
                          <a:cs typeface="Verdana" pitchFamily="34" charset="0"/>
                        </a:rPr>
                        <a:t> Titel des juristischen Werks</a:t>
                      </a:r>
                      <a:endParaRPr lang="de-DE" sz="17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700" dirty="0" err="1" smtClean="0">
                          <a:latin typeface="Verdana" pitchFamily="34" charset="0"/>
                          <a:ea typeface="Verdana" pitchFamily="34" charset="0"/>
                          <a:cs typeface="Verdana" pitchFamily="34" charset="0"/>
                        </a:rPr>
                        <a:t>Droit</a:t>
                      </a:r>
                      <a:r>
                        <a:rPr lang="de-DE" sz="1700" dirty="0" smtClean="0">
                          <a:latin typeface="Verdana" pitchFamily="34" charset="0"/>
                          <a:ea typeface="Verdana" pitchFamily="34" charset="0"/>
                          <a:cs typeface="Verdana" pitchFamily="34" charset="0"/>
                        </a:rPr>
                        <a:t> </a:t>
                      </a:r>
                      <a:r>
                        <a:rPr lang="de-DE" sz="1700" dirty="0" err="1" smtClean="0">
                          <a:latin typeface="Verdana" pitchFamily="34" charset="0"/>
                          <a:ea typeface="Verdana" pitchFamily="34" charset="0"/>
                          <a:cs typeface="Verdana" pitchFamily="34" charset="0"/>
                        </a:rPr>
                        <a:t>pénal</a:t>
                      </a:r>
                      <a:r>
                        <a:rPr lang="de-DE" sz="1700" dirty="0" smtClean="0">
                          <a:latin typeface="Verdana" pitchFamily="34" charset="0"/>
                          <a:ea typeface="Verdana" pitchFamily="34" charset="0"/>
                          <a:cs typeface="Verdana" pitchFamily="34" charset="0"/>
                        </a:rPr>
                        <a:t> des </a:t>
                      </a:r>
                      <a:r>
                        <a:rPr lang="de-DE" sz="1700" dirty="0" err="1" smtClean="0">
                          <a:latin typeface="Verdana" pitchFamily="34" charset="0"/>
                          <a:ea typeface="Verdana" pitchFamily="34" charset="0"/>
                          <a:cs typeface="Verdana" pitchFamily="34" charset="0"/>
                        </a:rPr>
                        <a:t>mineurs</a:t>
                      </a:r>
                      <a:endParaRPr lang="de-DE" sz="1700" dirty="0">
                        <a:latin typeface="Verdana" pitchFamily="34" charset="0"/>
                        <a:ea typeface="Verdana" pitchFamily="34" charset="0"/>
                        <a:cs typeface="Verdana" pitchFamily="34" charset="0"/>
                      </a:endParaRPr>
                    </a:p>
                  </a:txBody>
                  <a:tcPr/>
                </a:tc>
              </a:tr>
              <a:tr h="590285">
                <a:tc>
                  <a:txBody>
                    <a:bodyPr/>
                    <a:lstStyle/>
                    <a:p>
                      <a:r>
                        <a:rPr lang="de-DE" b="0" dirty="0" smtClean="0">
                          <a:latin typeface="Verdana" pitchFamily="34" charset="0"/>
                          <a:ea typeface="Verdana" pitchFamily="34" charset="0"/>
                          <a:cs typeface="Verdana" pitchFamily="34" charset="0"/>
                        </a:rPr>
                        <a:t>6.19.3</a:t>
                      </a:r>
                      <a:endParaRPr lang="de-DE" b="0" dirty="0">
                        <a:latin typeface="Verdana" pitchFamily="34" charset="0"/>
                        <a:ea typeface="Verdana" pitchFamily="34" charset="0"/>
                        <a:cs typeface="Verdana" pitchFamily="34" charset="0"/>
                      </a:endParaRPr>
                    </a:p>
                  </a:txBody>
                  <a:tcPr/>
                </a:tc>
                <a:tc>
                  <a:txBody>
                    <a:bodyPr/>
                    <a:lstStyle/>
                    <a:p>
                      <a:r>
                        <a:rPr lang="de-DE" sz="1700" b="0" dirty="0" smtClean="0">
                          <a:latin typeface="Verdana" pitchFamily="34" charset="0"/>
                          <a:ea typeface="Verdana" pitchFamily="34" charset="0"/>
                          <a:cs typeface="Verdana" pitchFamily="34" charset="0"/>
                        </a:rPr>
                        <a:t>Abweichender</a:t>
                      </a:r>
                      <a:r>
                        <a:rPr lang="de-DE" sz="1700" b="0" baseline="0" dirty="0" smtClean="0">
                          <a:latin typeface="Verdana" pitchFamily="34" charset="0"/>
                          <a:ea typeface="Verdana" pitchFamily="34" charset="0"/>
                          <a:cs typeface="Verdana" pitchFamily="34" charset="0"/>
                        </a:rPr>
                        <a:t> Titel des juristischen Werks</a:t>
                      </a:r>
                      <a:endParaRPr lang="de-DE" sz="17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700" dirty="0" err="1" smtClean="0">
                          <a:latin typeface="Verdana" pitchFamily="34" charset="0"/>
                          <a:ea typeface="Verdana" pitchFamily="34" charset="0"/>
                          <a:cs typeface="Verdana" pitchFamily="34" charset="0"/>
                        </a:rPr>
                        <a:t>Diritto</a:t>
                      </a:r>
                      <a:r>
                        <a:rPr lang="de-DE" sz="1700" dirty="0" smtClean="0">
                          <a:latin typeface="Verdana" pitchFamily="34" charset="0"/>
                          <a:ea typeface="Verdana" pitchFamily="34" charset="0"/>
                          <a:cs typeface="Verdana" pitchFamily="34" charset="0"/>
                        </a:rPr>
                        <a:t> </a:t>
                      </a:r>
                      <a:r>
                        <a:rPr lang="de-DE" sz="1700" dirty="0" err="1" smtClean="0">
                          <a:latin typeface="Verdana" pitchFamily="34" charset="0"/>
                          <a:ea typeface="Verdana" pitchFamily="34" charset="0"/>
                          <a:cs typeface="Verdana" pitchFamily="34" charset="0"/>
                        </a:rPr>
                        <a:t>penale</a:t>
                      </a:r>
                      <a:r>
                        <a:rPr lang="de-DE" sz="1700" dirty="0" smtClean="0">
                          <a:latin typeface="Verdana" pitchFamily="34" charset="0"/>
                          <a:ea typeface="Verdana" pitchFamily="34" charset="0"/>
                          <a:cs typeface="Verdana" pitchFamily="34" charset="0"/>
                        </a:rPr>
                        <a:t> </a:t>
                      </a:r>
                      <a:r>
                        <a:rPr lang="de-DE" sz="1700" dirty="0" err="1" smtClean="0">
                          <a:latin typeface="Verdana" pitchFamily="34" charset="0"/>
                          <a:ea typeface="Verdana" pitchFamily="34" charset="0"/>
                          <a:cs typeface="Verdana" pitchFamily="34" charset="0"/>
                        </a:rPr>
                        <a:t>minorile</a:t>
                      </a:r>
                      <a:endParaRPr lang="de-DE" sz="1700" dirty="0">
                        <a:latin typeface="Verdana" pitchFamily="34" charset="0"/>
                        <a:ea typeface="Verdana" pitchFamily="34" charset="0"/>
                        <a:cs typeface="Verdana" pitchFamily="34" charset="0"/>
                      </a:endParaRPr>
                    </a:p>
                  </a:txBody>
                  <a:tcPr/>
                </a:tc>
              </a:tr>
              <a:tr h="590285">
                <a:tc>
                  <a:txBody>
                    <a:bodyPr/>
                    <a:lstStyle/>
                    <a:p>
                      <a:r>
                        <a:rPr lang="de-DE" b="0" dirty="0" smtClean="0">
                          <a:latin typeface="Verdana" pitchFamily="34" charset="0"/>
                          <a:ea typeface="Verdana" pitchFamily="34" charset="0"/>
                          <a:cs typeface="Verdana" pitchFamily="34" charset="0"/>
                        </a:rPr>
                        <a:t>6.19.3</a:t>
                      </a:r>
                      <a:endParaRPr lang="de-DE" b="0" dirty="0">
                        <a:latin typeface="Verdana" pitchFamily="34" charset="0"/>
                        <a:ea typeface="Verdana" pitchFamily="34" charset="0"/>
                        <a:cs typeface="Verdana" pitchFamily="34" charset="0"/>
                      </a:endParaRPr>
                    </a:p>
                  </a:txBody>
                  <a:tcPr/>
                </a:tc>
                <a:tc>
                  <a:txBody>
                    <a:bodyPr/>
                    <a:lstStyle/>
                    <a:p>
                      <a:r>
                        <a:rPr lang="de-DE" sz="1700" b="0" dirty="0" smtClean="0">
                          <a:latin typeface="Verdana" pitchFamily="34" charset="0"/>
                          <a:ea typeface="Verdana" pitchFamily="34" charset="0"/>
                          <a:cs typeface="Verdana" pitchFamily="34" charset="0"/>
                        </a:rPr>
                        <a:t>Abweichender</a:t>
                      </a:r>
                      <a:r>
                        <a:rPr lang="de-DE" sz="1700" b="0" baseline="0" dirty="0" smtClean="0">
                          <a:latin typeface="Verdana" pitchFamily="34" charset="0"/>
                          <a:ea typeface="Verdana" pitchFamily="34" charset="0"/>
                          <a:cs typeface="Verdana" pitchFamily="34" charset="0"/>
                        </a:rPr>
                        <a:t> Titel des juristischen Werks</a:t>
                      </a:r>
                      <a:endParaRPr lang="de-DE" sz="17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700" dirty="0" err="1" smtClean="0">
                          <a:latin typeface="Verdana" pitchFamily="34" charset="0"/>
                          <a:ea typeface="Verdana" pitchFamily="34" charset="0"/>
                          <a:cs typeface="Verdana" pitchFamily="34" charset="0"/>
                        </a:rPr>
                        <a:t>JStG</a:t>
                      </a:r>
                      <a:endParaRPr lang="de-DE" sz="1700" dirty="0">
                        <a:latin typeface="Verdana" pitchFamily="34" charset="0"/>
                        <a:ea typeface="Verdana" pitchFamily="34" charset="0"/>
                        <a:cs typeface="Verdana" pitchFamily="34" charset="0"/>
                      </a:endParaRPr>
                    </a:p>
                  </a:txBody>
                  <a:tcPr/>
                </a:tc>
              </a:tr>
              <a:tr h="590285">
                <a:tc>
                  <a:txBody>
                    <a:bodyPr/>
                    <a:lstStyle/>
                    <a:p>
                      <a:r>
                        <a:rPr lang="de-DE" b="0" dirty="0" smtClean="0">
                          <a:latin typeface="Verdana" pitchFamily="34" charset="0"/>
                          <a:ea typeface="Verdana" pitchFamily="34" charset="0"/>
                          <a:cs typeface="Verdana" pitchFamily="34" charset="0"/>
                        </a:rPr>
                        <a:t>6.19.3</a:t>
                      </a:r>
                      <a:endParaRPr lang="de-DE" b="0" dirty="0">
                        <a:latin typeface="Verdana" pitchFamily="34" charset="0"/>
                        <a:ea typeface="Verdana" pitchFamily="34" charset="0"/>
                        <a:cs typeface="Verdana" pitchFamily="34" charset="0"/>
                      </a:endParaRPr>
                    </a:p>
                  </a:txBody>
                  <a:tcPr/>
                </a:tc>
                <a:tc>
                  <a:txBody>
                    <a:bodyPr/>
                    <a:lstStyle/>
                    <a:p>
                      <a:r>
                        <a:rPr lang="de-DE" sz="1700" b="0" dirty="0" smtClean="0">
                          <a:latin typeface="Verdana" pitchFamily="34" charset="0"/>
                          <a:ea typeface="Verdana" pitchFamily="34" charset="0"/>
                          <a:cs typeface="Verdana" pitchFamily="34" charset="0"/>
                        </a:rPr>
                        <a:t>Abweichender</a:t>
                      </a:r>
                      <a:r>
                        <a:rPr lang="de-DE" sz="1700" b="0" baseline="0" dirty="0" smtClean="0">
                          <a:latin typeface="Verdana" pitchFamily="34" charset="0"/>
                          <a:ea typeface="Verdana" pitchFamily="34" charset="0"/>
                          <a:cs typeface="Verdana" pitchFamily="34" charset="0"/>
                        </a:rPr>
                        <a:t> Titel des juristischen Werks</a:t>
                      </a:r>
                      <a:endParaRPr lang="de-DE" sz="17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700" dirty="0" err="1" smtClean="0">
                          <a:latin typeface="Verdana" pitchFamily="34" charset="0"/>
                          <a:ea typeface="Verdana" pitchFamily="34" charset="0"/>
                          <a:cs typeface="Verdana" pitchFamily="34" charset="0"/>
                        </a:rPr>
                        <a:t>DPMin</a:t>
                      </a:r>
                      <a:endParaRPr lang="de-DE" sz="1700" dirty="0">
                        <a:latin typeface="Verdana" pitchFamily="34" charset="0"/>
                        <a:ea typeface="Verdana" pitchFamily="34" charset="0"/>
                        <a:cs typeface="Verdana" pitchFamily="34" charset="0"/>
                      </a:endParaRPr>
                    </a:p>
                  </a:txBody>
                  <a:tcPr/>
                </a:tc>
              </a:tr>
              <a:tr h="590285">
                <a:tc>
                  <a:txBody>
                    <a:bodyPr/>
                    <a:lstStyle/>
                    <a:p>
                      <a:r>
                        <a:rPr lang="de-DE" b="0" dirty="0" smtClean="0">
                          <a:latin typeface="Verdana" pitchFamily="34" charset="0"/>
                          <a:ea typeface="Verdana" pitchFamily="34" charset="0"/>
                          <a:cs typeface="Verdana" pitchFamily="34" charset="0"/>
                        </a:rPr>
                        <a:t>6.19.3</a:t>
                      </a:r>
                      <a:endParaRPr lang="de-DE" b="0" dirty="0">
                        <a:latin typeface="Verdana" pitchFamily="34" charset="0"/>
                        <a:ea typeface="Verdana" pitchFamily="34" charset="0"/>
                        <a:cs typeface="Verdana" pitchFamily="34" charset="0"/>
                      </a:endParaRPr>
                    </a:p>
                  </a:txBody>
                  <a:tcPr/>
                </a:tc>
                <a:tc>
                  <a:txBody>
                    <a:bodyPr/>
                    <a:lstStyle/>
                    <a:p>
                      <a:r>
                        <a:rPr lang="de-DE" sz="1700" b="0" dirty="0" smtClean="0">
                          <a:latin typeface="Verdana" pitchFamily="34" charset="0"/>
                          <a:ea typeface="Verdana" pitchFamily="34" charset="0"/>
                          <a:cs typeface="Verdana" pitchFamily="34" charset="0"/>
                        </a:rPr>
                        <a:t>Abweichender</a:t>
                      </a:r>
                      <a:r>
                        <a:rPr lang="de-DE" sz="1700" b="0" baseline="0" dirty="0" smtClean="0">
                          <a:latin typeface="Verdana" pitchFamily="34" charset="0"/>
                          <a:ea typeface="Verdana" pitchFamily="34" charset="0"/>
                          <a:cs typeface="Verdana" pitchFamily="34" charset="0"/>
                        </a:rPr>
                        <a:t> Titel des juristischen Werks</a:t>
                      </a:r>
                      <a:endParaRPr lang="de-DE" sz="1700" b="0" dirty="0">
                        <a:latin typeface="Verdana" pitchFamily="34" charset="0"/>
                        <a:ea typeface="Verdana" pitchFamily="34" charset="0"/>
                        <a:cs typeface="Verdana" pitchFamily="34" charset="0"/>
                      </a:endParaRPr>
                    </a:p>
                  </a:txBody>
                  <a:tcPr/>
                </a:tc>
                <a:tc>
                  <a:txBody>
                    <a:bodyPr/>
                    <a:lstStyle/>
                    <a:p>
                      <a:r>
                        <a:rPr lang="de-DE" sz="1700" dirty="0" smtClean="0">
                          <a:latin typeface="Verdana" pitchFamily="34" charset="0"/>
                          <a:ea typeface="Verdana" pitchFamily="34" charset="0"/>
                          <a:cs typeface="Verdana" pitchFamily="34" charset="0"/>
                        </a:rPr>
                        <a:t>Bundesgesetz über das Jugendstrafrecht</a:t>
                      </a:r>
                    </a:p>
                  </a:txBody>
                  <a:tcPr/>
                </a:tc>
              </a:tr>
              <a:tr h="590285">
                <a:tc>
                  <a:txBody>
                    <a:bodyPr/>
                    <a:lstStyle/>
                    <a:p>
                      <a:r>
                        <a:rPr lang="de-DE" b="0" dirty="0" smtClean="0">
                          <a:latin typeface="Verdana" pitchFamily="34" charset="0"/>
                          <a:ea typeface="Verdana" pitchFamily="34" charset="0"/>
                          <a:cs typeface="Verdana" pitchFamily="34" charset="0"/>
                        </a:rPr>
                        <a:t>6.19.3</a:t>
                      </a:r>
                      <a:endParaRPr lang="de-DE" b="0" dirty="0">
                        <a:latin typeface="Verdana" pitchFamily="34" charset="0"/>
                        <a:ea typeface="Verdana" pitchFamily="34" charset="0"/>
                        <a:cs typeface="Verdana" pitchFamily="34" charset="0"/>
                      </a:endParaRPr>
                    </a:p>
                  </a:txBody>
                  <a:tcPr/>
                </a:tc>
                <a:tc>
                  <a:txBody>
                    <a:bodyPr/>
                    <a:lstStyle/>
                    <a:p>
                      <a:r>
                        <a:rPr lang="de-DE" sz="1700" b="0" dirty="0" smtClean="0">
                          <a:latin typeface="Verdana" pitchFamily="34" charset="0"/>
                          <a:ea typeface="Verdana" pitchFamily="34" charset="0"/>
                          <a:cs typeface="Verdana" pitchFamily="34" charset="0"/>
                        </a:rPr>
                        <a:t>Abweichender</a:t>
                      </a:r>
                      <a:r>
                        <a:rPr lang="de-DE" sz="1700" b="0" baseline="0" dirty="0" smtClean="0">
                          <a:latin typeface="Verdana" pitchFamily="34" charset="0"/>
                          <a:ea typeface="Verdana" pitchFamily="34" charset="0"/>
                          <a:cs typeface="Verdana" pitchFamily="34" charset="0"/>
                        </a:rPr>
                        <a:t> Titel des juristischen Werks</a:t>
                      </a:r>
                      <a:endParaRPr lang="de-DE" sz="17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700" dirty="0" smtClean="0">
                          <a:latin typeface="Verdana" pitchFamily="34" charset="0"/>
                          <a:ea typeface="Verdana" pitchFamily="34" charset="0"/>
                          <a:cs typeface="Verdana" pitchFamily="34" charset="0"/>
                        </a:rPr>
                        <a:t>Loi fédérale régissant la condition pénale des mineurs</a:t>
                      </a:r>
                    </a:p>
                  </a:txBody>
                  <a:tcPr/>
                </a:tc>
              </a:tr>
              <a:tr h="590285">
                <a:tc>
                  <a:txBody>
                    <a:bodyPr/>
                    <a:lstStyle/>
                    <a:p>
                      <a:r>
                        <a:rPr lang="de-DE" b="0" dirty="0" smtClean="0">
                          <a:latin typeface="Verdana" pitchFamily="34" charset="0"/>
                          <a:ea typeface="Verdana" pitchFamily="34" charset="0"/>
                          <a:cs typeface="Verdana" pitchFamily="34" charset="0"/>
                        </a:rPr>
                        <a:t>6.19.3</a:t>
                      </a:r>
                      <a:endParaRPr lang="de-DE" b="0" dirty="0">
                        <a:latin typeface="Verdana" pitchFamily="34" charset="0"/>
                        <a:ea typeface="Verdana" pitchFamily="34" charset="0"/>
                        <a:cs typeface="Verdana" pitchFamily="34" charset="0"/>
                      </a:endParaRPr>
                    </a:p>
                  </a:txBody>
                  <a:tcPr/>
                </a:tc>
                <a:tc>
                  <a:txBody>
                    <a:bodyPr/>
                    <a:lstStyle/>
                    <a:p>
                      <a:r>
                        <a:rPr lang="de-DE" sz="1700" b="0" dirty="0" smtClean="0">
                          <a:latin typeface="Verdana" pitchFamily="34" charset="0"/>
                          <a:ea typeface="Verdana" pitchFamily="34" charset="0"/>
                          <a:cs typeface="Verdana" pitchFamily="34" charset="0"/>
                        </a:rPr>
                        <a:t>Abweichender</a:t>
                      </a:r>
                      <a:r>
                        <a:rPr lang="de-DE" sz="1700" b="0" baseline="0" dirty="0" smtClean="0">
                          <a:latin typeface="Verdana" pitchFamily="34" charset="0"/>
                          <a:ea typeface="Verdana" pitchFamily="34" charset="0"/>
                          <a:cs typeface="Verdana" pitchFamily="34" charset="0"/>
                        </a:rPr>
                        <a:t> Titel des juristischen Werks</a:t>
                      </a:r>
                      <a:endParaRPr lang="de-DE" sz="17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700" dirty="0" smtClean="0">
                          <a:latin typeface="Verdana" pitchFamily="34" charset="0"/>
                          <a:ea typeface="Verdana" pitchFamily="34" charset="0"/>
                          <a:cs typeface="Verdana" pitchFamily="34" charset="0"/>
                        </a:rPr>
                        <a:t>Legge federale sul diritto penale minorile</a:t>
                      </a: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Einzelgesetze einer Gebietskörperschaft</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Normierter Sucheinstieg setzt sich zusammen aus</a:t>
            </a:r>
          </a:p>
          <a:p>
            <a:endParaRPr lang="de-DE" dirty="0" smtClean="0"/>
          </a:p>
          <a:p>
            <a:r>
              <a:rPr lang="de-DE" dirty="0" smtClean="0"/>
              <a:t>Geregelter Gebietskörperschaft</a:t>
            </a:r>
          </a:p>
          <a:p>
            <a:endParaRPr lang="de-DE" dirty="0" smtClean="0"/>
          </a:p>
          <a:p>
            <a:r>
              <a:rPr lang="de-DE" dirty="0" smtClean="0"/>
              <a:t>Bevorzugten Titel des Werks</a:t>
            </a:r>
          </a:p>
          <a:p>
            <a:endParaRPr lang="de-DE" dirty="0" smtClean="0"/>
          </a:p>
          <a:p>
            <a:r>
              <a:rPr lang="de-DE" b="1" dirty="0" smtClean="0"/>
              <a:t>Ggf. weitere unterscheidende Merkmale</a:t>
            </a:r>
          </a:p>
          <a:p>
            <a:endParaRPr lang="de-DE" dirty="0" smtClean="0"/>
          </a:p>
          <a:p>
            <a:endParaRPr lang="de-DE" dirty="0" smtClean="0"/>
          </a:p>
          <a:p>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22</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Einzelgesetze einer Gebietskörperschaft</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Wenn es mehrere Gesetze mit gleichem normierten Sucheinstieg gibt: </a:t>
            </a:r>
          </a:p>
          <a:p>
            <a:pPr>
              <a:buNone/>
            </a:pPr>
            <a:endParaRPr lang="de-DE" dirty="0" smtClean="0">
              <a:sym typeface="Wingdings" pitchFamily="2" charset="2"/>
            </a:endParaRPr>
          </a:p>
          <a:p>
            <a:pPr>
              <a:buFont typeface="Wingdings"/>
              <a:buChar char="à"/>
            </a:pPr>
            <a:r>
              <a:rPr lang="de-DE" dirty="0" smtClean="0"/>
              <a:t>Datum von Gesetz als spezifizierendes Merkmal ergänzen</a:t>
            </a:r>
          </a:p>
          <a:p>
            <a:pPr>
              <a:buFont typeface="Wingdings"/>
              <a:buChar char="à"/>
            </a:pPr>
            <a:endParaRPr lang="de-DE" dirty="0" smtClean="0"/>
          </a:p>
          <a:p>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23</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Einzelgesetze einer Gebietskörperschaft - Beispiele</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87057094"/>
              </p:ext>
            </p:extLst>
          </p:nvPr>
        </p:nvGraphicFramePr>
        <p:xfrm>
          <a:off x="251520" y="1281372"/>
          <a:ext cx="8640960" cy="2377500"/>
        </p:xfrm>
        <a:graphic>
          <a:graphicData uri="http://schemas.openxmlformats.org/drawingml/2006/table">
            <a:tbl>
              <a:tblPr firstRow="1" bandRow="1">
                <a:tableStyleId>{5C22544A-7EE6-4342-B048-85BDC9FD1C3A}</a:tableStyleId>
              </a:tblPr>
              <a:tblGrid>
                <a:gridCol w="1178313"/>
                <a:gridCol w="4006263"/>
                <a:gridCol w="3456384"/>
              </a:tblGrid>
              <a:tr h="332537">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1932">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juristischen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Außerstreitgesetz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6.20.2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Verkündigungsdatum</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1854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Österreich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81932">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6.29.1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juristisches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Österreich. Außerstreitgesetz</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249521754"/>
              </p:ext>
            </p:extLst>
          </p:nvPr>
        </p:nvGraphicFramePr>
        <p:xfrm>
          <a:off x="251520" y="3859812"/>
          <a:ext cx="8640960" cy="2377500"/>
        </p:xfrm>
        <a:graphic>
          <a:graphicData uri="http://schemas.openxmlformats.org/drawingml/2006/table">
            <a:tbl>
              <a:tblPr firstRow="1" bandRow="1">
                <a:tableStyleId>{5C22544A-7EE6-4342-B048-85BDC9FD1C3A}</a:tableStyleId>
              </a:tblPr>
              <a:tblGrid>
                <a:gridCol w="1178313"/>
                <a:gridCol w="4078271"/>
                <a:gridCol w="3384376"/>
              </a:tblGrid>
              <a:tr h="332537">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1932">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juristischen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Außerstreitgesetz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6.20.2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Verkündigungsdatum</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2003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Österreich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81932">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6.29.1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juristisches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Österreich. Außerstreitgesetz</a:t>
                      </a:r>
                      <a:r>
                        <a:rPr lang="de-DE" sz="1800" baseline="0" dirty="0" smtClean="0">
                          <a:latin typeface="Verdana" panose="020B0604030504040204" pitchFamily="34" charset="0"/>
                          <a:ea typeface="Verdana" panose="020B0604030504040204" pitchFamily="34" charset="0"/>
                          <a:cs typeface="Verdana" panose="020B0604030504040204" pitchFamily="34" charset="0"/>
                        </a:rPr>
                        <a:t> (2003)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24</a:t>
            </a:fld>
            <a:endParaRPr lang="de-DE"/>
          </a:p>
        </p:txBody>
      </p:sp>
      <p:sp>
        <p:nvSpPr>
          <p:cNvPr id="11" name="Fußzeilenplatzhalter 10"/>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Einzelgesetze einer Gebietskörperschaft – Neues Werk/gleiches Werk</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Anwendung der Grundregel RDA 6.27.1.5</a:t>
            </a:r>
            <a:br>
              <a:rPr lang="de-DE" dirty="0" smtClean="0"/>
            </a:br>
            <a:r>
              <a:rPr lang="de-DE" dirty="0" smtClean="0"/>
              <a:t>(außer bei Abkommen </a:t>
            </a:r>
            <a:r>
              <a:rPr lang="de-DE" dirty="0" smtClean="0">
                <a:sym typeface="Wingdings" pitchFamily="2" charset="2"/>
              </a:rPr>
              <a:t> RDA 6.29.1.16)</a:t>
            </a:r>
          </a:p>
          <a:p>
            <a:endParaRPr lang="de-DE" dirty="0" smtClean="0">
              <a:sym typeface="Wingdings" pitchFamily="2" charset="2"/>
            </a:endParaRPr>
          </a:p>
          <a:p>
            <a:r>
              <a:rPr lang="de-DE" dirty="0" smtClean="0"/>
              <a:t>Novellierungen sind keine neuen Werke</a:t>
            </a:r>
            <a:br>
              <a:rPr lang="de-DE" dirty="0" smtClean="0"/>
            </a:br>
            <a:r>
              <a:rPr lang="de-DE" dirty="0" smtClean="0">
                <a:sym typeface="Wingdings" pitchFamily="2" charset="2"/>
              </a:rPr>
              <a:t> </a:t>
            </a:r>
            <a:r>
              <a:rPr lang="de-DE" dirty="0" smtClean="0"/>
              <a:t>kein neuer normierter Sucheinstieg</a:t>
            </a:r>
          </a:p>
          <a:p>
            <a:endParaRPr lang="de-DE" dirty="0" smtClean="0"/>
          </a:p>
          <a:p>
            <a:r>
              <a:rPr lang="de-DE" dirty="0" smtClean="0"/>
              <a:t>Stammgesetz wird außer Kraft gesetzt</a:t>
            </a:r>
            <a:br>
              <a:rPr lang="de-DE" dirty="0" smtClean="0"/>
            </a:br>
            <a:r>
              <a:rPr lang="de-DE" dirty="0" smtClean="0">
                <a:sym typeface="Wingdings" pitchFamily="2" charset="2"/>
              </a:rPr>
              <a:t> neues Werk</a:t>
            </a:r>
            <a:br>
              <a:rPr lang="de-DE" dirty="0" smtClean="0">
                <a:sym typeface="Wingdings" pitchFamily="2" charset="2"/>
              </a:rPr>
            </a:br>
            <a:r>
              <a:rPr lang="de-DE" dirty="0" smtClean="0">
                <a:sym typeface="Wingdings" pitchFamily="2" charset="2"/>
              </a:rPr>
              <a:t> neuer normierter Sucheinstieg</a:t>
            </a:r>
            <a:endParaRPr lang="de-DE" dirty="0" smtClean="0"/>
          </a:p>
          <a:p>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25</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Einzelgesetze einer Gebietskörperschaft – Neues Werk/ gleiches Werk</a:t>
            </a:r>
            <a:endParaRPr lang="de-DE" dirty="0"/>
          </a:p>
        </p:txBody>
      </p:sp>
      <p:sp>
        <p:nvSpPr>
          <p:cNvPr id="3" name="Textplatzhalter 2"/>
          <p:cNvSpPr>
            <a:spLocks noGrp="1"/>
          </p:cNvSpPr>
          <p:nvPr>
            <p:ph type="body" sz="quarter" idx="13"/>
          </p:nvPr>
        </p:nvSpPr>
        <p:spPr/>
        <p:txBody>
          <a:bodyPr/>
          <a:lstStyle/>
          <a:p>
            <a:pPr>
              <a:buNone/>
            </a:pPr>
            <a:endParaRPr lang="de-DE" dirty="0" smtClean="0"/>
          </a:p>
          <a:p>
            <a:pPr marL="0" indent="0">
              <a:buNone/>
            </a:pPr>
            <a:r>
              <a:rPr lang="de-DE" smtClean="0"/>
              <a:t>Beispiele </a:t>
            </a:r>
            <a:r>
              <a:rPr lang="de-DE" dirty="0" smtClean="0"/>
              <a:t>für außer Kraft setzen des Stammgesetzes</a:t>
            </a:r>
            <a:endParaRPr lang="de-DE" dirty="0"/>
          </a:p>
        </p:txBody>
      </p:sp>
      <p:sp>
        <p:nvSpPr>
          <p:cNvPr id="19" name="Fußzeilenplatzhalter 1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
        <p:nvSpPr>
          <p:cNvPr id="18" name="Foliennummernplatzhalter 17"/>
          <p:cNvSpPr>
            <a:spLocks noGrp="1"/>
          </p:cNvSpPr>
          <p:nvPr>
            <p:ph type="sldNum" sz="quarter" idx="4"/>
          </p:nvPr>
        </p:nvSpPr>
        <p:spPr/>
        <p:txBody>
          <a:bodyPr/>
          <a:lstStyle/>
          <a:p>
            <a:fld id="{8A6690F1-7CA1-4166-A522-500460961984}" type="slidenum">
              <a:rPr lang="de-DE" smtClean="0"/>
              <a:pPr/>
              <a:t>26</a:t>
            </a:fld>
            <a:endParaRPr lang="de-DE"/>
          </a:p>
        </p:txBody>
      </p:sp>
      <p:pic>
        <p:nvPicPr>
          <p:cNvPr id="1026" name="Picture 2"/>
          <p:cNvPicPr>
            <a:picLocks noChangeAspect="1" noChangeArrowheads="1"/>
          </p:cNvPicPr>
          <p:nvPr/>
        </p:nvPicPr>
        <p:blipFill>
          <a:blip r:embed="rId3" cstate="print"/>
          <a:srcRect/>
          <a:stretch>
            <a:fillRect/>
          </a:stretch>
        </p:blipFill>
        <p:spPr bwMode="auto">
          <a:xfrm>
            <a:off x="251520" y="2266204"/>
            <a:ext cx="4320480" cy="4043116"/>
          </a:xfrm>
          <a:prstGeom prst="rect">
            <a:avLst/>
          </a:prstGeom>
          <a:noFill/>
          <a:ln w="9525">
            <a:solidFill>
              <a:schemeClr val="tx1"/>
            </a:solidFill>
            <a:miter lim="800000"/>
            <a:headEnd/>
            <a:tailEnd/>
          </a:ln>
        </p:spPr>
      </p:pic>
      <p:sp>
        <p:nvSpPr>
          <p:cNvPr id="10" name="Textfeld 9"/>
          <p:cNvSpPr txBox="1"/>
          <p:nvPr/>
        </p:nvSpPr>
        <p:spPr>
          <a:xfrm>
            <a:off x="323528" y="1762148"/>
            <a:ext cx="4824536"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1. </a:t>
            </a:r>
          </a:p>
        </p:txBody>
      </p:sp>
      <p:sp>
        <p:nvSpPr>
          <p:cNvPr id="11" name="Textfeld 10"/>
          <p:cNvSpPr txBox="1"/>
          <p:nvPr/>
        </p:nvSpPr>
        <p:spPr>
          <a:xfrm>
            <a:off x="4932040" y="2184904"/>
            <a:ext cx="1368152"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2.</a:t>
            </a:r>
          </a:p>
        </p:txBody>
      </p:sp>
      <p:cxnSp>
        <p:nvCxnSpPr>
          <p:cNvPr id="15" name="Gerade Verbindung mit Pfeil 14"/>
          <p:cNvCxnSpPr/>
          <p:nvPr/>
        </p:nvCxnSpPr>
        <p:spPr>
          <a:xfrm>
            <a:off x="395536" y="5301208"/>
            <a:ext cx="360040" cy="72008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4" name="Picture 2"/>
          <p:cNvPicPr>
            <a:picLocks noChangeAspect="1" noChangeArrowheads="1"/>
          </p:cNvPicPr>
          <p:nvPr/>
        </p:nvPicPr>
        <p:blipFill>
          <a:blip r:embed="rId4" cstate="print"/>
          <a:srcRect/>
          <a:stretch>
            <a:fillRect/>
          </a:stretch>
        </p:blipFill>
        <p:spPr bwMode="auto">
          <a:xfrm>
            <a:off x="4860032" y="2626244"/>
            <a:ext cx="4027425" cy="2880320"/>
          </a:xfrm>
          <a:prstGeom prst="rect">
            <a:avLst/>
          </a:prstGeom>
          <a:noFill/>
          <a:ln w="9525">
            <a:solidFill>
              <a:schemeClr val="tx1"/>
            </a:solidFill>
            <a:miter lim="800000"/>
            <a:headEnd/>
            <a:tailEnd/>
          </a:ln>
        </p:spPr>
      </p:pic>
      <p:cxnSp>
        <p:nvCxnSpPr>
          <p:cNvPr id="14" name="Gerade Verbindung mit Pfeil 13"/>
          <p:cNvCxnSpPr/>
          <p:nvPr/>
        </p:nvCxnSpPr>
        <p:spPr>
          <a:xfrm flipH="1" flipV="1">
            <a:off x="6444208" y="3634750"/>
            <a:ext cx="72008" cy="72008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flipH="1">
            <a:off x="5796136" y="4354830"/>
            <a:ext cx="720080" cy="93610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Gerade Verbindung mit Pfeil 22"/>
          <p:cNvCxnSpPr/>
          <p:nvPr/>
        </p:nvCxnSpPr>
        <p:spPr>
          <a:xfrm>
            <a:off x="6516216" y="4354830"/>
            <a:ext cx="720080" cy="14401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Verfassungen</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Normierter Sucheinstieg: </a:t>
            </a:r>
          </a:p>
          <a:p>
            <a:endParaRPr lang="de-DE" dirty="0" smtClean="0"/>
          </a:p>
          <a:p>
            <a:r>
              <a:rPr lang="de-DE" dirty="0" smtClean="0"/>
              <a:t>Normierter Sucheinstieg der Gebietskörperschaft</a:t>
            </a:r>
          </a:p>
          <a:p>
            <a:endParaRPr lang="de-DE" dirty="0" smtClean="0"/>
          </a:p>
          <a:p>
            <a:r>
              <a:rPr lang="de-DE" dirty="0" smtClean="0"/>
              <a:t>Bevorzugter Titel der Verfassung</a:t>
            </a:r>
          </a:p>
          <a:p>
            <a:endParaRPr lang="de-DE" dirty="0" smtClean="0"/>
          </a:p>
          <a:p>
            <a:r>
              <a:rPr lang="de-DE" dirty="0" smtClean="0"/>
              <a:t>Ggf. weitere spezifizierende Merkmale</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27</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Verfassungen</a:t>
            </a:r>
            <a:endParaRPr lang="de-DE" dirty="0"/>
          </a:p>
        </p:txBody>
      </p:sp>
      <p:sp>
        <p:nvSpPr>
          <p:cNvPr id="3" name="Textplatzhalter 2"/>
          <p:cNvSpPr>
            <a:spLocks noGrp="1"/>
          </p:cNvSpPr>
          <p:nvPr>
            <p:ph type="body" sz="quarter" idx="13"/>
          </p:nvPr>
        </p:nvSpPr>
        <p:spPr/>
        <p:txBody>
          <a:bodyPr/>
          <a:lstStyle/>
          <a:p>
            <a:r>
              <a:rPr lang="de-DE" dirty="0" smtClean="0"/>
              <a:t>Bevorzugter Titel wie bei Gesetzen</a:t>
            </a:r>
          </a:p>
          <a:p>
            <a:endParaRPr lang="de-DE" dirty="0" smtClean="0"/>
          </a:p>
          <a:p>
            <a:pPr lvl="1"/>
            <a:r>
              <a:rPr lang="de-DE" dirty="0" smtClean="0"/>
              <a:t>In der Regel Originaltitel</a:t>
            </a:r>
          </a:p>
          <a:p>
            <a:pPr lvl="1"/>
            <a:endParaRPr lang="de-DE" dirty="0" smtClean="0"/>
          </a:p>
          <a:p>
            <a:pPr lvl="1"/>
            <a:r>
              <a:rPr lang="de-DE" dirty="0" smtClean="0"/>
              <a:t>Wenn dieser nicht ermittelbar, wird „Verfassung“ als bevorzugter Werktitel verwendet</a:t>
            </a:r>
          </a:p>
          <a:p>
            <a:endParaRPr lang="de-DE" dirty="0" smtClean="0"/>
          </a:p>
          <a:p>
            <a:r>
              <a:rPr lang="de-DE" dirty="0" smtClean="0"/>
              <a:t>Falls mehrere Werke mit gleichen normierten Sucheinstieg existieren, wird das Verkündungsjahr als spezifizierendes Merkmal ergänzt</a:t>
            </a:r>
          </a:p>
          <a:p>
            <a:endParaRPr lang="de-DE" dirty="0" smtClean="0"/>
          </a:p>
          <a:p>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28</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Verfassungen - Beispiele</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Grundgesetz für die Bundesrepublik Deutschland</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07031597"/>
              </p:ext>
            </p:extLst>
          </p:nvPr>
        </p:nvGraphicFramePr>
        <p:xfrm>
          <a:off x="251520" y="2045764"/>
          <a:ext cx="8640960" cy="2926140"/>
        </p:xfrm>
        <a:graphic>
          <a:graphicData uri="http://schemas.openxmlformats.org/drawingml/2006/table">
            <a:tbl>
              <a:tblPr firstRow="1" bandRow="1">
                <a:tableStyleId>{5C22544A-7EE6-4342-B048-85BDC9FD1C3A}</a:tableStyleId>
              </a:tblPr>
              <a:tblGrid>
                <a:gridCol w="1178313"/>
                <a:gridCol w="3849155"/>
                <a:gridCol w="3613492"/>
              </a:tblGrid>
              <a:tr h="332537">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1932">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juristischen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Grundgesetz</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Deutschland</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Normerlassende</a:t>
                      </a:r>
                      <a:r>
                        <a:rPr lang="de-DE" sz="1800" baseline="0" dirty="0" smtClean="0">
                          <a:latin typeface="Verdana" panose="020B0604030504040204" pitchFamily="34" charset="0"/>
                          <a:ea typeface="Verdana" panose="020B0604030504040204" pitchFamily="34" charset="0"/>
                          <a:cs typeface="Verdana" panose="020B0604030504040204" pitchFamily="34" charset="0"/>
                        </a:rPr>
                        <a:t> Gebietskörperschaft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81932">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6.29.1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juristisches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Deutschland. Grundgesetz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29</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Gliederung</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r>
              <a:rPr lang="de-DE" dirty="0" smtClean="0"/>
              <a:t>A	Definitionen/ Geltungsbereich</a:t>
            </a:r>
          </a:p>
          <a:p>
            <a:pPr>
              <a:buNone/>
            </a:pPr>
            <a:endParaRPr lang="de-DE" dirty="0" smtClean="0"/>
          </a:p>
          <a:p>
            <a:pPr>
              <a:buNone/>
            </a:pPr>
            <a:r>
              <a:rPr lang="de-DE" dirty="0" smtClean="0"/>
              <a:t>B	Erschließung juristischer Werke</a:t>
            </a:r>
          </a:p>
          <a:p>
            <a:pPr>
              <a:buNone/>
            </a:pPr>
            <a:r>
              <a:rPr lang="de-DE" dirty="0" smtClean="0"/>
              <a:t>	B.1	Allgemeines</a:t>
            </a:r>
          </a:p>
          <a:p>
            <a:pPr>
              <a:buNone/>
            </a:pPr>
            <a:r>
              <a:rPr lang="de-DE" dirty="0" smtClean="0"/>
              <a:t>	B.2	Bildung des normierten Sucheinstiegs für 		verschiedene Arten juristischer Werke</a:t>
            </a:r>
          </a:p>
          <a:p>
            <a:pPr>
              <a:buNone/>
            </a:pPr>
            <a:r>
              <a:rPr lang="de-DE" dirty="0" smtClean="0"/>
              <a:t> 	B.3	Kommentierte Ausgaben von Gesetzen</a:t>
            </a:r>
          </a:p>
          <a:p>
            <a:pPr>
              <a:buNone/>
            </a:pPr>
            <a:r>
              <a:rPr lang="de-DE" dirty="0" smtClean="0"/>
              <a:t>	B.4	Zusammenstellungen</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Verfassungen - Beispiele</a:t>
            </a:r>
            <a:endParaRPr lang="de-DE" dirty="0"/>
          </a:p>
        </p:txBody>
      </p:sp>
      <p:sp>
        <p:nvSpPr>
          <p:cNvPr id="3" name="Textplatzhalter 2"/>
          <p:cNvSpPr>
            <a:spLocks noGrp="1"/>
          </p:cNvSpPr>
          <p:nvPr>
            <p:ph type="body" sz="quarter" idx="13"/>
          </p:nvPr>
        </p:nvSpPr>
        <p:spPr/>
        <p:txBody>
          <a:bodyPr/>
          <a:lstStyle/>
          <a:p>
            <a:pPr>
              <a:buNone/>
            </a:pPr>
            <a:r>
              <a:rPr lang="de-DE" dirty="0" smtClean="0"/>
              <a:t>Verfassung Thailands</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07031597"/>
              </p:ext>
            </p:extLst>
          </p:nvPr>
        </p:nvGraphicFramePr>
        <p:xfrm>
          <a:off x="251520" y="1628800"/>
          <a:ext cx="8640960" cy="3291912"/>
        </p:xfrm>
        <a:graphic>
          <a:graphicData uri="http://schemas.openxmlformats.org/drawingml/2006/table">
            <a:tbl>
              <a:tblPr firstRow="1" bandRow="1">
                <a:tableStyleId>{5C22544A-7EE6-4342-B048-85BDC9FD1C3A}</a:tableStyleId>
              </a:tblPr>
              <a:tblGrid>
                <a:gridCol w="1178313"/>
                <a:gridCol w="3849155"/>
                <a:gridCol w="3613492"/>
              </a:tblGrid>
              <a:tr h="332537">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1932">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juristischen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6.20.2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Verkündigungsdatum</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1968</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Thailand</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Normerlassende</a:t>
                      </a:r>
                      <a:r>
                        <a:rPr lang="de-DE" sz="1800" baseline="0" dirty="0" smtClean="0">
                          <a:latin typeface="Verdana" panose="020B0604030504040204" pitchFamily="34" charset="0"/>
                          <a:ea typeface="Verdana" panose="020B0604030504040204" pitchFamily="34" charset="0"/>
                          <a:cs typeface="Verdana" panose="020B0604030504040204" pitchFamily="34" charset="0"/>
                        </a:rPr>
                        <a:t> Gebietskörperschaft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81932">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6.29.1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juristisches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Thailand. Verfassung (1968)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30</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Gesetze oder Verwaltungsvorschriften usw. für eine Gebietskörperschaft</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Wenn geregelte Gebietskörperschaft nicht gleich normerlassender Gebietskörperschaft, dann</a:t>
            </a:r>
          </a:p>
          <a:p>
            <a:pPr lvl="1"/>
            <a:endParaRPr lang="de-DE" dirty="0" smtClean="0"/>
          </a:p>
          <a:p>
            <a:pPr lvl="1"/>
            <a:r>
              <a:rPr lang="de-DE" dirty="0" smtClean="0"/>
              <a:t>Normierten Sucheinstieg mit geregelter Gebietskörperschaft herstellen</a:t>
            </a:r>
          </a:p>
          <a:p>
            <a:pPr lvl="1"/>
            <a:endParaRPr lang="de-DE" dirty="0" smtClean="0"/>
          </a:p>
          <a:p>
            <a:pPr lvl="1"/>
            <a:r>
              <a:rPr lang="de-DE" dirty="0" smtClean="0"/>
              <a:t>Der geistige Schöpfer, d.h. normerlassende Gebietskörperschaft muss ebenfalls erfasst werden!</a:t>
            </a:r>
          </a:p>
          <a:p>
            <a:pPr lvl="1"/>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31</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Gesetze oder Verwaltungsvorschriften usw. für eine Gebietskörperschaft - Beispiel</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07031597"/>
              </p:ext>
            </p:extLst>
          </p:nvPr>
        </p:nvGraphicFramePr>
        <p:xfrm>
          <a:off x="251521" y="1413500"/>
          <a:ext cx="8640961" cy="4607788"/>
        </p:xfrm>
        <a:graphic>
          <a:graphicData uri="http://schemas.openxmlformats.org/drawingml/2006/table">
            <a:tbl>
              <a:tblPr firstRow="1" bandRow="1">
                <a:tableStyleId>{5C22544A-7EE6-4342-B048-85BDC9FD1C3A}</a:tableStyleId>
              </a:tblPr>
              <a:tblGrid>
                <a:gridCol w="1475285"/>
                <a:gridCol w="3552183"/>
                <a:gridCol w="3613493"/>
              </a:tblGrid>
              <a:tr h="349426">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86184">
                <a:tc>
                  <a:txBody>
                    <a:bodyPr/>
                    <a:lstStyle/>
                    <a:p>
                      <a:pPr>
                        <a:lnSpc>
                          <a:spcPct val="100000"/>
                        </a:lnSpc>
                        <a:spcAft>
                          <a:spcPts val="600"/>
                        </a:spcAft>
                      </a:pPr>
                      <a:r>
                        <a:rPr lang="de-DE" sz="1800" b="1" dirty="0">
                          <a:latin typeface="Verdana"/>
                          <a:ea typeface="Calibri"/>
                          <a:cs typeface="Arial"/>
                        </a:rPr>
                        <a:t>6.19.2</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b="1" dirty="0">
                          <a:latin typeface="Verdana"/>
                          <a:ea typeface="Calibri"/>
                          <a:cs typeface="Arial"/>
                        </a:rPr>
                        <a:t>Bevorzugter Titel des </a:t>
                      </a:r>
                      <a:r>
                        <a:rPr lang="de-DE" sz="1800" b="1" dirty="0" smtClean="0">
                          <a:latin typeface="Verdana"/>
                          <a:ea typeface="Calibri"/>
                          <a:cs typeface="Arial"/>
                        </a:rPr>
                        <a:t>juristischen Werks</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en-US" sz="1800" dirty="0">
                          <a:latin typeface="Verdana"/>
                          <a:ea typeface="Arial Unicode MS"/>
                          <a:cs typeface="Arial Unicode MS"/>
                        </a:rPr>
                        <a:t>Code of the </a:t>
                      </a:r>
                      <a:r>
                        <a:rPr lang="en-US" sz="1800" dirty="0" smtClean="0">
                          <a:latin typeface="Verdana"/>
                          <a:ea typeface="Arial Unicode MS"/>
                          <a:cs typeface="Arial Unicode MS"/>
                        </a:rPr>
                        <a:t>Public </a:t>
                      </a:r>
                      <a:r>
                        <a:rPr lang="en-US" sz="1800" dirty="0">
                          <a:latin typeface="Verdana"/>
                          <a:ea typeface="Arial Unicode MS"/>
                          <a:cs typeface="Arial Unicode MS"/>
                        </a:rPr>
                        <a:t>L</a:t>
                      </a:r>
                      <a:r>
                        <a:rPr lang="en-US" sz="1800" dirty="0" smtClean="0">
                          <a:latin typeface="Verdana"/>
                          <a:ea typeface="Arial Unicode MS"/>
                          <a:cs typeface="Arial Unicode MS"/>
                        </a:rPr>
                        <a:t>ocal </a:t>
                      </a:r>
                      <a:r>
                        <a:rPr lang="en-US" sz="1800" dirty="0">
                          <a:latin typeface="Verdana"/>
                          <a:ea typeface="Arial Unicode MS"/>
                          <a:cs typeface="Arial Unicode MS"/>
                        </a:rPr>
                        <a:t>L</a:t>
                      </a:r>
                      <a:r>
                        <a:rPr lang="en-US" sz="1800" dirty="0" smtClean="0">
                          <a:latin typeface="Verdana"/>
                          <a:ea typeface="Arial Unicode MS"/>
                          <a:cs typeface="Arial Unicode MS"/>
                        </a:rPr>
                        <a:t>aws </a:t>
                      </a:r>
                      <a:r>
                        <a:rPr lang="en-US" sz="1800" dirty="0">
                          <a:latin typeface="Verdana"/>
                          <a:ea typeface="Arial Unicode MS"/>
                          <a:cs typeface="Arial Unicode MS"/>
                        </a:rPr>
                        <a:t>of Worcester County</a:t>
                      </a:r>
                      <a:endParaRPr lang="de-DE" sz="1800" dirty="0">
                        <a:latin typeface="Verdana"/>
                        <a:ea typeface="Calibri"/>
                        <a:cs typeface="Arial"/>
                      </a:endParaRPr>
                    </a:p>
                  </a:txBody>
                  <a:tcPr marL="68580" marR="68580" marT="0" marB="0" anchor="ctr"/>
                </a:tc>
              </a:tr>
              <a:tr h="524123">
                <a:tc>
                  <a:txBody>
                    <a:bodyPr/>
                    <a:lstStyle/>
                    <a:p>
                      <a:pPr>
                        <a:lnSpc>
                          <a:spcPct val="100000"/>
                        </a:lnSpc>
                        <a:spcAft>
                          <a:spcPts val="600"/>
                        </a:spcAft>
                      </a:pPr>
                      <a:r>
                        <a:rPr lang="de-DE" sz="1800" b="1" dirty="0" smtClean="0">
                          <a:latin typeface="Verdana"/>
                          <a:ea typeface="Calibri"/>
                          <a:cs typeface="Arial"/>
                        </a:rPr>
                        <a:t>19.2</a:t>
                      </a:r>
                      <a:endParaRPr lang="de-DE" sz="1800" b="1" dirty="0">
                        <a:latin typeface="Verdana"/>
                        <a:ea typeface="Calibri"/>
                        <a:cs typeface="Arial"/>
                      </a:endParaRPr>
                    </a:p>
                  </a:txBody>
                  <a:tcPr marL="68580" marR="68580" marT="0" marB="0" anchor="ctr"/>
                </a:tc>
                <a:tc>
                  <a:txBody>
                    <a:bodyPr/>
                    <a:lstStyle/>
                    <a:p>
                      <a:pPr>
                        <a:lnSpc>
                          <a:spcPct val="100000"/>
                        </a:lnSpc>
                        <a:spcAft>
                          <a:spcPts val="600"/>
                        </a:spcAft>
                      </a:pPr>
                      <a:r>
                        <a:rPr lang="de-DE" sz="1800" b="1" dirty="0" smtClean="0">
                          <a:latin typeface="Verdana"/>
                          <a:ea typeface="Calibri"/>
                          <a:cs typeface="Arial"/>
                        </a:rPr>
                        <a:t>Geistiger Schöpfer</a:t>
                      </a:r>
                      <a:endParaRPr lang="de-DE" sz="1800" b="1"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smtClean="0">
                          <a:latin typeface="Verdana"/>
                          <a:ea typeface="Calibri"/>
                          <a:cs typeface="Arial"/>
                        </a:rPr>
                        <a:t>Maryland</a:t>
                      </a:r>
                      <a:endParaRPr lang="de-DE" sz="1800" dirty="0">
                        <a:latin typeface="Verdana"/>
                        <a:ea typeface="Calibri"/>
                        <a:cs typeface="Arial"/>
                      </a:endParaRPr>
                    </a:p>
                  </a:txBody>
                  <a:tcPr marL="68580" marR="68580" marT="0" marB="0" anchor="ctr"/>
                </a:tc>
              </a:tr>
              <a:tr h="524123">
                <a:tc>
                  <a:txBody>
                    <a:bodyPr/>
                    <a:lstStyle/>
                    <a:p>
                      <a:pPr>
                        <a:lnSpc>
                          <a:spcPct val="100000"/>
                        </a:lnSpc>
                        <a:spcAft>
                          <a:spcPts val="600"/>
                        </a:spcAft>
                      </a:pPr>
                      <a:r>
                        <a:rPr lang="de-DE" sz="1800" dirty="0" smtClean="0">
                          <a:latin typeface="Verdana"/>
                          <a:ea typeface="Calibri"/>
                          <a:cs typeface="Arial"/>
                        </a:rPr>
                        <a:t>18.5</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smtClean="0">
                          <a:latin typeface="Verdana"/>
                          <a:ea typeface="Calibri"/>
                          <a:cs typeface="Arial"/>
                        </a:rPr>
                        <a:t>Beziehungskennzeichnung</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smtClean="0">
                          <a:latin typeface="Verdana"/>
                          <a:ea typeface="Calibri"/>
                          <a:cs typeface="Arial"/>
                        </a:rPr>
                        <a:t>Normerlassende</a:t>
                      </a:r>
                      <a:r>
                        <a:rPr lang="de-DE" sz="1800" baseline="0" dirty="0" smtClean="0">
                          <a:latin typeface="Verdana"/>
                          <a:ea typeface="Calibri"/>
                          <a:cs typeface="Arial"/>
                        </a:rPr>
                        <a:t> Gebietskörperschaft</a:t>
                      </a:r>
                      <a:endParaRPr lang="de-DE" sz="1800" dirty="0">
                        <a:latin typeface="Verdana"/>
                        <a:ea typeface="Calibri"/>
                        <a:cs typeface="Arial"/>
                      </a:endParaRPr>
                    </a:p>
                  </a:txBody>
                  <a:tcPr marL="68580" marR="68580" marT="0" marB="0" anchor="ctr"/>
                </a:tc>
              </a:tr>
              <a:tr h="786184">
                <a:tc>
                  <a:txBody>
                    <a:bodyPr/>
                    <a:lstStyle/>
                    <a:p>
                      <a:pPr>
                        <a:lnSpc>
                          <a:spcPct val="100000"/>
                        </a:lnSpc>
                        <a:spcAft>
                          <a:spcPts val="600"/>
                        </a:spcAft>
                      </a:pPr>
                      <a:r>
                        <a:rPr lang="de-DE" sz="1800" b="1">
                          <a:latin typeface="Verdana"/>
                          <a:ea typeface="Calibri"/>
                          <a:cs typeface="Arial"/>
                        </a:rPr>
                        <a:t>19.3</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b="1" dirty="0" smtClean="0">
                          <a:latin typeface="Verdana"/>
                          <a:ea typeface="Calibri"/>
                          <a:cs typeface="Arial"/>
                        </a:rPr>
                        <a:t>Sonstige Person, Familie oder</a:t>
                      </a:r>
                      <a:r>
                        <a:rPr lang="de-DE" sz="1800" b="1" baseline="0" dirty="0" smtClean="0">
                          <a:latin typeface="Verdana"/>
                          <a:ea typeface="Calibri"/>
                          <a:cs typeface="Arial"/>
                        </a:rPr>
                        <a:t> Körperschaft</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en-US" sz="1800" dirty="0">
                          <a:solidFill>
                            <a:schemeClr val="tx1"/>
                          </a:solidFill>
                          <a:latin typeface="Verdana"/>
                          <a:ea typeface="Times New Roman"/>
                          <a:cs typeface="Times New Roman"/>
                        </a:rPr>
                        <a:t>Worcester </a:t>
                      </a:r>
                      <a:r>
                        <a:rPr lang="en-US" sz="1800" dirty="0" smtClean="0">
                          <a:solidFill>
                            <a:schemeClr val="tx1"/>
                          </a:solidFill>
                          <a:latin typeface="Verdana"/>
                          <a:ea typeface="Times New Roman"/>
                          <a:cs typeface="Times New Roman"/>
                        </a:rPr>
                        <a:t>County,</a:t>
                      </a:r>
                      <a:r>
                        <a:rPr lang="en-US" sz="1800" baseline="0" dirty="0" smtClean="0">
                          <a:solidFill>
                            <a:schemeClr val="tx1"/>
                          </a:solidFill>
                          <a:latin typeface="Verdana"/>
                          <a:ea typeface="Times New Roman"/>
                          <a:cs typeface="Times New Roman"/>
                        </a:rPr>
                        <a:t> Md.</a:t>
                      </a:r>
                      <a:endParaRPr lang="de-DE" sz="1800" dirty="0">
                        <a:solidFill>
                          <a:schemeClr val="tx1"/>
                        </a:solidFill>
                        <a:latin typeface="Verdana"/>
                        <a:ea typeface="Calibri"/>
                        <a:cs typeface="Arial"/>
                      </a:endParaRPr>
                    </a:p>
                  </a:txBody>
                  <a:tcPr marL="68580" marR="68580" marT="0" marB="0" anchor="ctr"/>
                </a:tc>
              </a:tr>
              <a:tr h="524123">
                <a:tc>
                  <a:txBody>
                    <a:bodyPr/>
                    <a:lstStyle/>
                    <a:p>
                      <a:pPr>
                        <a:lnSpc>
                          <a:spcPct val="100000"/>
                        </a:lnSpc>
                        <a:spcAft>
                          <a:spcPts val="600"/>
                        </a:spcAft>
                      </a:pPr>
                      <a:r>
                        <a:rPr lang="de-DE" sz="1800" dirty="0">
                          <a:latin typeface="Verdana"/>
                          <a:ea typeface="Calibri"/>
                          <a:cs typeface="Arial"/>
                        </a:rPr>
                        <a:t>18.5</a:t>
                      </a:r>
                    </a:p>
                  </a:txBody>
                  <a:tcPr marL="68580" marR="68580" marT="0" marB="0" anchor="ctr"/>
                </a:tc>
                <a:tc>
                  <a:txBody>
                    <a:bodyPr/>
                    <a:lstStyle/>
                    <a:p>
                      <a:pPr>
                        <a:lnSpc>
                          <a:spcPct val="100000"/>
                        </a:lnSpc>
                        <a:spcAft>
                          <a:spcPts val="600"/>
                        </a:spcAft>
                      </a:pPr>
                      <a:r>
                        <a:rPr lang="de-DE" sz="1800" dirty="0" smtClean="0">
                          <a:latin typeface="Verdana"/>
                          <a:ea typeface="Calibri"/>
                          <a:cs typeface="Arial"/>
                        </a:rPr>
                        <a:t>Beziehungskennzeichnung</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a:latin typeface="Verdana"/>
                          <a:ea typeface="Calibri"/>
                          <a:cs typeface="Arial"/>
                        </a:rPr>
                        <a:t>Geregelte Gebietskörperschaft</a:t>
                      </a:r>
                    </a:p>
                  </a:txBody>
                  <a:tcPr marL="68580" marR="68580" marT="0" marB="0" anchor="ctr"/>
                </a:tc>
              </a:tr>
              <a:tr h="1048245">
                <a:tc>
                  <a:txBody>
                    <a:bodyPr/>
                    <a:lstStyle/>
                    <a:p>
                      <a:pPr>
                        <a:lnSpc>
                          <a:spcPct val="100000"/>
                        </a:lnSpc>
                        <a:spcAft>
                          <a:spcPts val="600"/>
                        </a:spcAft>
                      </a:pPr>
                      <a:r>
                        <a:rPr lang="de-DE" sz="1800">
                          <a:latin typeface="Verdana"/>
                          <a:ea typeface="Calibri"/>
                          <a:cs typeface="Arial"/>
                        </a:rPr>
                        <a:t>6.29.2</a:t>
                      </a:r>
                    </a:p>
                  </a:txBody>
                  <a:tcPr marL="68580" marR="68580" marT="0" marB="0" anchor="ctr"/>
                </a:tc>
                <a:tc>
                  <a:txBody>
                    <a:bodyPr/>
                    <a:lstStyle/>
                    <a:p>
                      <a:pPr>
                        <a:lnSpc>
                          <a:spcPct val="100000"/>
                        </a:lnSpc>
                        <a:spcAft>
                          <a:spcPts val="600"/>
                        </a:spcAft>
                      </a:pPr>
                      <a:r>
                        <a:rPr lang="de-DE" sz="1800" dirty="0">
                          <a:latin typeface="Verdana"/>
                          <a:ea typeface="Calibri"/>
                          <a:cs typeface="Arial"/>
                        </a:rPr>
                        <a:t>Normierter Sucheinstieg</a:t>
                      </a:r>
                    </a:p>
                  </a:txBody>
                  <a:tcPr marL="68580" marR="68580" marT="0" marB="0" anchor="ctr"/>
                </a:tc>
                <a:tc>
                  <a:txBody>
                    <a:bodyPr/>
                    <a:lstStyle/>
                    <a:p>
                      <a:pPr>
                        <a:lnSpc>
                          <a:spcPct val="100000"/>
                        </a:lnSpc>
                        <a:spcAft>
                          <a:spcPts val="600"/>
                        </a:spcAft>
                      </a:pPr>
                      <a:r>
                        <a:rPr lang="en-US" sz="1800" dirty="0">
                          <a:solidFill>
                            <a:schemeClr val="tx1"/>
                          </a:solidFill>
                          <a:latin typeface="Verdana"/>
                          <a:ea typeface="Times New Roman"/>
                          <a:cs typeface="Times New Roman"/>
                        </a:rPr>
                        <a:t>Worcester </a:t>
                      </a:r>
                      <a:r>
                        <a:rPr lang="en-US" sz="1800" dirty="0" smtClean="0">
                          <a:solidFill>
                            <a:schemeClr val="tx1"/>
                          </a:solidFill>
                          <a:latin typeface="Verdana"/>
                          <a:ea typeface="Times New Roman"/>
                          <a:cs typeface="Times New Roman"/>
                        </a:rPr>
                        <a:t>County,</a:t>
                      </a:r>
                      <a:r>
                        <a:rPr lang="en-US" sz="1800" baseline="0" dirty="0" smtClean="0">
                          <a:solidFill>
                            <a:schemeClr val="tx1"/>
                          </a:solidFill>
                          <a:latin typeface="Verdana"/>
                          <a:ea typeface="Times New Roman"/>
                          <a:cs typeface="Times New Roman"/>
                        </a:rPr>
                        <a:t> Md</a:t>
                      </a:r>
                      <a:r>
                        <a:rPr lang="en-US" sz="1800" dirty="0" smtClean="0">
                          <a:solidFill>
                            <a:schemeClr val="tx1"/>
                          </a:solidFill>
                          <a:latin typeface="Verdana"/>
                          <a:ea typeface="Times New Roman"/>
                          <a:cs typeface="Times New Roman"/>
                        </a:rPr>
                        <a:t>. </a:t>
                      </a:r>
                      <a:r>
                        <a:rPr lang="en-US" sz="1800" dirty="0">
                          <a:solidFill>
                            <a:schemeClr val="tx1"/>
                          </a:solidFill>
                          <a:latin typeface="Verdana"/>
                          <a:ea typeface="Times New Roman"/>
                          <a:cs typeface="Times New Roman"/>
                        </a:rPr>
                        <a:t>Code of the </a:t>
                      </a:r>
                      <a:r>
                        <a:rPr lang="en-US" sz="1800" dirty="0" smtClean="0">
                          <a:solidFill>
                            <a:schemeClr val="tx1"/>
                          </a:solidFill>
                          <a:latin typeface="Verdana"/>
                          <a:ea typeface="Times New Roman"/>
                          <a:cs typeface="Times New Roman"/>
                        </a:rPr>
                        <a:t>Public </a:t>
                      </a:r>
                      <a:r>
                        <a:rPr lang="en-US" sz="1800" dirty="0">
                          <a:solidFill>
                            <a:schemeClr val="tx1"/>
                          </a:solidFill>
                          <a:latin typeface="Verdana"/>
                          <a:ea typeface="Times New Roman"/>
                          <a:cs typeface="Times New Roman"/>
                        </a:rPr>
                        <a:t>L</a:t>
                      </a:r>
                      <a:r>
                        <a:rPr lang="en-US" sz="1800" dirty="0" smtClean="0">
                          <a:solidFill>
                            <a:schemeClr val="tx1"/>
                          </a:solidFill>
                          <a:latin typeface="Verdana"/>
                          <a:ea typeface="Times New Roman"/>
                          <a:cs typeface="Times New Roman"/>
                        </a:rPr>
                        <a:t>ocal </a:t>
                      </a:r>
                      <a:r>
                        <a:rPr lang="en-US" sz="1800" dirty="0">
                          <a:solidFill>
                            <a:schemeClr val="tx1"/>
                          </a:solidFill>
                          <a:latin typeface="Verdana"/>
                          <a:ea typeface="Times New Roman"/>
                          <a:cs typeface="Times New Roman"/>
                        </a:rPr>
                        <a:t>L</a:t>
                      </a:r>
                      <a:r>
                        <a:rPr lang="en-US" sz="1800" dirty="0" smtClean="0">
                          <a:solidFill>
                            <a:schemeClr val="tx1"/>
                          </a:solidFill>
                          <a:latin typeface="Verdana"/>
                          <a:ea typeface="Times New Roman"/>
                          <a:cs typeface="Times New Roman"/>
                        </a:rPr>
                        <a:t>aws </a:t>
                      </a:r>
                      <a:r>
                        <a:rPr lang="en-US" sz="1800" dirty="0">
                          <a:solidFill>
                            <a:schemeClr val="tx1"/>
                          </a:solidFill>
                          <a:latin typeface="Verdana"/>
                          <a:ea typeface="Times New Roman"/>
                          <a:cs typeface="Times New Roman"/>
                        </a:rPr>
                        <a:t>of Worcester County</a:t>
                      </a:r>
                      <a:endParaRPr lang="de-DE" sz="1800" dirty="0">
                        <a:solidFill>
                          <a:schemeClr val="tx1"/>
                        </a:solidFill>
                        <a:latin typeface="Verdana"/>
                        <a:ea typeface="Calibri"/>
                        <a:cs typeface="Arial"/>
                      </a:endParaRPr>
                    </a:p>
                  </a:txBody>
                  <a:tcPr marL="68580" marR="68580" marT="0" marB="0"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32</a:t>
            </a:fld>
            <a:endParaRPr lang="de-DE"/>
          </a:p>
        </p:txBody>
      </p:sp>
      <p:sp>
        <p:nvSpPr>
          <p:cNvPr id="12" name="Fußzeilenplatzhalter 11"/>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Weitere mit einem Gesetzeswerk in Beziehung stehende Körperschaften</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Körperschaft, die nicht gesetzgebend, aber Gesetz herausgibt: </a:t>
            </a:r>
            <a:br>
              <a:rPr lang="de-DE" dirty="0" smtClean="0"/>
            </a:br>
            <a:r>
              <a:rPr lang="de-DE" i="1" dirty="0" smtClean="0"/>
              <a:t>„Herausgebendes Organ“</a:t>
            </a:r>
          </a:p>
          <a:p>
            <a:endParaRPr lang="de-DE" dirty="0" smtClean="0"/>
          </a:p>
          <a:p>
            <a:r>
              <a:rPr lang="de-DE" dirty="0" smtClean="0"/>
              <a:t>Körperschaft wird durch Satzung, Charta usw. einer Gebietskörperschaft geregelt, aber ist selbst keine Gebietskörperschaft:</a:t>
            </a:r>
            <a:br>
              <a:rPr lang="de-DE" dirty="0" smtClean="0"/>
            </a:br>
            <a:r>
              <a:rPr lang="de-DE" i="1" dirty="0" smtClean="0"/>
              <a:t>„Sonstige Person, Familie oder Körperschaft, die mit einem Werk in Verbindung steht“</a:t>
            </a:r>
          </a:p>
        </p:txBody>
      </p:sp>
      <p:sp>
        <p:nvSpPr>
          <p:cNvPr id="8" name="Foliennummernplatzhalter 7"/>
          <p:cNvSpPr>
            <a:spLocks noGrp="1"/>
          </p:cNvSpPr>
          <p:nvPr>
            <p:ph type="sldNum" sz="quarter" idx="4"/>
          </p:nvPr>
        </p:nvSpPr>
        <p:spPr/>
        <p:txBody>
          <a:bodyPr/>
          <a:lstStyle/>
          <a:p>
            <a:fld id="{8A6690F1-7CA1-4166-A522-500460961984}" type="slidenum">
              <a:rPr lang="de-DE" smtClean="0"/>
              <a:pPr/>
              <a:t>33</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Verwaltungsvorschriften usw., die Gesetze sind </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Verwaltungsvorschriften </a:t>
            </a:r>
            <a:br>
              <a:rPr lang="de-DE" dirty="0" smtClean="0"/>
            </a:br>
            <a:r>
              <a:rPr lang="de-DE" dirty="0" smtClean="0"/>
              <a:t>= Regeln usw., die von Gebietskörperschaften als Gesetze erlassen werden</a:t>
            </a:r>
          </a:p>
          <a:p>
            <a:endParaRPr lang="de-DE" dirty="0" smtClean="0"/>
          </a:p>
          <a:p>
            <a:r>
              <a:rPr lang="de-DE" dirty="0" smtClean="0"/>
              <a:t>Im deutschsprachigen Raum: </a:t>
            </a:r>
          </a:p>
          <a:p>
            <a:pPr lvl="1"/>
            <a:r>
              <a:rPr lang="de-DE" dirty="0" smtClean="0"/>
              <a:t>Rechtsverordnungen </a:t>
            </a:r>
          </a:p>
          <a:p>
            <a:pPr lvl="1"/>
            <a:r>
              <a:rPr lang="de-DE" dirty="0" smtClean="0"/>
              <a:t>abstrakt generelle Anordnungen, die von Organen der Exekutive aufgrund einer Rechtsetzungsermächtigung erlassen werden</a:t>
            </a:r>
          </a:p>
          <a:p>
            <a:endParaRPr lang="de-DE" dirty="0" smtClean="0"/>
          </a:p>
          <a:p>
            <a:r>
              <a:rPr lang="de-DE" dirty="0" smtClean="0"/>
              <a:t>Werden wie Gesetze behandelt</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34</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Verwaltungsvorschriften usw., die Gesetze sind - Beispiel </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787226012"/>
              </p:ext>
            </p:extLst>
          </p:nvPr>
        </p:nvGraphicFramePr>
        <p:xfrm>
          <a:off x="251520" y="3383180"/>
          <a:ext cx="8640960" cy="2926140"/>
        </p:xfrm>
        <a:graphic>
          <a:graphicData uri="http://schemas.openxmlformats.org/drawingml/2006/table">
            <a:tbl>
              <a:tblPr firstRow="1" bandRow="1">
                <a:tableStyleId>{5C22544A-7EE6-4342-B048-85BDC9FD1C3A}</a:tableStyleId>
              </a:tblPr>
              <a:tblGrid>
                <a:gridCol w="1008112"/>
                <a:gridCol w="3096344"/>
                <a:gridCol w="4536504"/>
              </a:tblGrid>
              <a:tr h="332537">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1932">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juristischen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Verordnung zur Ausführung des Pflege- und Wohnqualitätsgesetzes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Bayern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a:t>
                      </a:r>
                      <a:r>
                        <a:rPr lang="de-DE" sz="1800" b="0" dirty="0" err="1" smtClean="0">
                          <a:latin typeface="Verdana" panose="020B0604030504040204" pitchFamily="34" charset="0"/>
                          <a:ea typeface="Verdana" panose="020B0604030504040204" pitchFamily="34" charset="0"/>
                          <a:cs typeface="Verdana" panose="020B0604030504040204" pitchFamily="34" charset="0"/>
                        </a:rPr>
                        <a:t>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Normerlassende Gebietskörperschaft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81932">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6.29.1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juristisches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Bayern. Verordnung zur Ausführung des Pflege- und Wohnqualitätsgesetzes</a:t>
                      </a:r>
                    </a:p>
                  </a:txBody>
                  <a:tcPr marL="91439" marR="91439" marT="45726" marB="45726"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35</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pic>
        <p:nvPicPr>
          <p:cNvPr id="7" name="Picture 2"/>
          <p:cNvPicPr>
            <a:picLocks noChangeAspect="1" noChangeArrowheads="1"/>
          </p:cNvPicPr>
          <p:nvPr/>
        </p:nvPicPr>
        <p:blipFill>
          <a:blip r:embed="rId2" cstate="print"/>
          <a:srcRect/>
          <a:stretch>
            <a:fillRect/>
          </a:stretch>
        </p:blipFill>
        <p:spPr bwMode="auto">
          <a:xfrm>
            <a:off x="3203848" y="980728"/>
            <a:ext cx="5422643" cy="216024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Gesetzesentwürfe und -vorlagen</a:t>
            </a:r>
            <a:endParaRPr lang="de-DE" dirty="0"/>
          </a:p>
        </p:txBody>
      </p:sp>
      <p:sp>
        <p:nvSpPr>
          <p:cNvPr id="16" name="Textplatzhalter 15"/>
          <p:cNvSpPr>
            <a:spLocks noGrp="1"/>
          </p:cNvSpPr>
          <p:nvPr>
            <p:ph type="body" sz="quarter" idx="13"/>
          </p:nvPr>
        </p:nvSpPr>
        <p:spPr/>
        <p:txBody>
          <a:bodyPr/>
          <a:lstStyle/>
          <a:p>
            <a:pPr>
              <a:buNone/>
            </a:pPr>
            <a:r>
              <a:rPr lang="de-DE" dirty="0" smtClean="0"/>
              <a:t>Normierter Sucheinstieg:</a:t>
            </a:r>
          </a:p>
          <a:p>
            <a:r>
              <a:rPr lang="de-DE" dirty="0" smtClean="0"/>
              <a:t>Gesetzgebende Körperschaft</a:t>
            </a:r>
          </a:p>
          <a:p>
            <a:r>
              <a:rPr lang="de-DE" dirty="0" smtClean="0"/>
              <a:t>Bevorzugter Titel für Gesetzesentwurf</a:t>
            </a:r>
            <a:endParaRPr lang="de-DE" dirty="0"/>
          </a:p>
        </p:txBody>
      </p:sp>
      <p:graphicFrame>
        <p:nvGraphicFramePr>
          <p:cNvPr id="12" name="Tabelle 11"/>
          <p:cNvGraphicFramePr>
            <a:graphicFrameLocks noGrp="1"/>
          </p:cNvGraphicFramePr>
          <p:nvPr>
            <p:extLst>
              <p:ext uri="{D42A27DB-BD31-4B8C-83A1-F6EECF244321}">
                <p14:modId xmlns:p14="http://schemas.microsoft.com/office/powerpoint/2010/main" val="768917659"/>
              </p:ext>
            </p:extLst>
          </p:nvPr>
        </p:nvGraphicFramePr>
        <p:xfrm>
          <a:off x="251520" y="2492896"/>
          <a:ext cx="8640960" cy="3749100"/>
        </p:xfrm>
        <a:graphic>
          <a:graphicData uri="http://schemas.openxmlformats.org/drawingml/2006/table">
            <a:tbl>
              <a:tblPr firstRow="1" bandRow="1">
                <a:tableStyleId>{5C22544A-7EE6-4342-B048-85BDC9FD1C3A}</a:tableStyleId>
              </a:tblPr>
              <a:tblGrid>
                <a:gridCol w="1178313"/>
                <a:gridCol w="2494095"/>
                <a:gridCol w="4968552"/>
              </a:tblGrid>
              <a:tr h="332537">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1932">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juristischen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Second Corporate Law Simplification Bill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en-US" sz="1800" dirty="0" err="1" smtClean="0">
                          <a:latin typeface="Verdana" panose="020B0604030504040204" pitchFamily="34" charset="0"/>
                          <a:ea typeface="Verdana" panose="020B0604030504040204" pitchFamily="34" charset="0"/>
                          <a:cs typeface="Verdana" panose="020B0604030504040204" pitchFamily="34" charset="0"/>
                        </a:rPr>
                        <a:t>Australien</a:t>
                      </a:r>
                      <a:r>
                        <a:rPr lang="en-US" sz="1800" dirty="0" smtClean="0">
                          <a:latin typeface="Verdana" panose="020B0604030504040204" pitchFamily="34" charset="0"/>
                          <a:ea typeface="Verdana" panose="020B0604030504040204" pitchFamily="34" charset="0"/>
                          <a:cs typeface="Verdana" panose="020B0604030504040204" pitchFamily="34" charset="0"/>
                        </a:rPr>
                        <a:t>. Parliament. House of Representatives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a:t>
                      </a:r>
                      <a:r>
                        <a:rPr lang="de-DE" sz="1800" b="0" dirty="0" err="1" smtClean="0">
                          <a:latin typeface="Verdana" panose="020B0604030504040204" pitchFamily="34" charset="0"/>
                          <a:ea typeface="Verdana" panose="020B0604030504040204" pitchFamily="34" charset="0"/>
                          <a:cs typeface="Verdana" panose="020B0604030504040204" pitchFamily="34" charset="0"/>
                        </a:rPr>
                        <a:t>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81932">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6.29.1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juristisches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en-US" sz="1800" dirty="0" err="1" smtClean="0">
                          <a:latin typeface="Verdana" panose="020B0604030504040204" pitchFamily="34" charset="0"/>
                          <a:ea typeface="Verdana" panose="020B0604030504040204" pitchFamily="34" charset="0"/>
                          <a:cs typeface="Verdana" panose="020B0604030504040204" pitchFamily="34" charset="0"/>
                        </a:rPr>
                        <a:t>Australien</a:t>
                      </a:r>
                      <a:r>
                        <a:rPr lang="en-US" sz="1800" dirty="0" smtClean="0">
                          <a:latin typeface="Verdana" panose="020B0604030504040204" pitchFamily="34" charset="0"/>
                          <a:ea typeface="Verdana" panose="020B0604030504040204" pitchFamily="34" charset="0"/>
                          <a:cs typeface="Verdana" panose="020B0604030504040204" pitchFamily="34" charset="0"/>
                        </a:rPr>
                        <a:t>. Parliament. House of Representatives. Second Corporate Law Simplification Bill</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36</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Gesetzesentwürfe und -vorlagen – Beispiele </a:t>
            </a:r>
            <a:endParaRPr lang="de-DE" dirty="0"/>
          </a:p>
        </p:txBody>
      </p:sp>
      <p:graphicFrame>
        <p:nvGraphicFramePr>
          <p:cNvPr id="12" name="Tabelle 11"/>
          <p:cNvGraphicFramePr>
            <a:graphicFrameLocks noGrp="1"/>
          </p:cNvGraphicFramePr>
          <p:nvPr>
            <p:extLst>
              <p:ext uri="{D42A27DB-BD31-4B8C-83A1-F6EECF244321}">
                <p14:modId xmlns:p14="http://schemas.microsoft.com/office/powerpoint/2010/main" val="1661936984"/>
              </p:ext>
            </p:extLst>
          </p:nvPr>
        </p:nvGraphicFramePr>
        <p:xfrm>
          <a:off x="251520" y="2636912"/>
          <a:ext cx="8640960" cy="3749100"/>
        </p:xfrm>
        <a:graphic>
          <a:graphicData uri="http://schemas.openxmlformats.org/drawingml/2006/table">
            <a:tbl>
              <a:tblPr firstRow="1" bandRow="1">
                <a:tableStyleId>{5C22544A-7EE6-4342-B048-85BDC9FD1C3A}</a:tableStyleId>
              </a:tblPr>
              <a:tblGrid>
                <a:gridCol w="1178313"/>
                <a:gridCol w="2422087"/>
                <a:gridCol w="5040560"/>
              </a:tblGrid>
              <a:tr h="332537">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1932">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juristischen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Entwurf eines Zweiten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Gesetzes zur Änderung des Buchpreisbindungsgesetzes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Deutschland.</a:t>
                      </a:r>
                      <a:r>
                        <a:rPr lang="de-DE" sz="1800" baseline="0" dirty="0" smtClean="0">
                          <a:latin typeface="Verdana" panose="020B0604030504040204" pitchFamily="34" charset="0"/>
                          <a:ea typeface="Verdana" panose="020B0604030504040204" pitchFamily="34" charset="0"/>
                          <a:cs typeface="Verdana" panose="020B0604030504040204" pitchFamily="34" charset="0"/>
                        </a:rPr>
                        <a:t> Deutscher Bundestag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a:t>
                      </a:r>
                      <a:r>
                        <a:rPr lang="de-DE" sz="1800" b="0" dirty="0" err="1" smtClean="0">
                          <a:latin typeface="Verdana" panose="020B0604030504040204" pitchFamily="34" charset="0"/>
                          <a:ea typeface="Verdana" panose="020B0604030504040204" pitchFamily="34" charset="0"/>
                          <a:cs typeface="Verdana" panose="020B0604030504040204" pitchFamily="34" charset="0"/>
                        </a:rPr>
                        <a:t>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81932">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6.29.1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juristisches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Deutschland.</a:t>
                      </a:r>
                      <a:r>
                        <a:rPr lang="de-DE" sz="1800" baseline="0" dirty="0" smtClean="0">
                          <a:latin typeface="Verdana" panose="020B0604030504040204" pitchFamily="34" charset="0"/>
                          <a:ea typeface="Verdana" panose="020B0604030504040204" pitchFamily="34" charset="0"/>
                          <a:cs typeface="Verdana" panose="020B0604030504040204" pitchFamily="34" charset="0"/>
                        </a:rPr>
                        <a:t> Deutscher Bundestag. </a:t>
                      </a:r>
                      <a:r>
                        <a:rPr lang="de-DE" sz="1800" dirty="0" smtClean="0">
                          <a:latin typeface="Verdana" panose="020B0604030504040204" pitchFamily="34" charset="0"/>
                          <a:ea typeface="Verdana" panose="020B0604030504040204" pitchFamily="34" charset="0"/>
                          <a:cs typeface="Verdana" panose="020B0604030504040204" pitchFamily="34" charset="0"/>
                        </a:rPr>
                        <a:t>Entwurf eines Zweiten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Gesetzes zur Änderung des Buchpreisbindungsgesetzes</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pSp>
        <p:nvGrpSpPr>
          <p:cNvPr id="13" name="Gruppieren 12"/>
          <p:cNvGrpSpPr/>
          <p:nvPr/>
        </p:nvGrpSpPr>
        <p:grpSpPr>
          <a:xfrm>
            <a:off x="899593" y="836712"/>
            <a:ext cx="5448769" cy="1656000"/>
            <a:chOff x="899593" y="836712"/>
            <a:chExt cx="5448769" cy="1656000"/>
          </a:xfrm>
        </p:grpSpPr>
        <p:pic>
          <p:nvPicPr>
            <p:cNvPr id="2051" name="Picture 3"/>
            <p:cNvPicPr>
              <a:picLocks noChangeAspect="1" noChangeArrowheads="1"/>
            </p:cNvPicPr>
            <p:nvPr/>
          </p:nvPicPr>
          <p:blipFill>
            <a:blip r:embed="rId2" cstate="print"/>
            <a:srcRect/>
            <a:stretch>
              <a:fillRect/>
            </a:stretch>
          </p:blipFill>
          <p:spPr bwMode="auto">
            <a:xfrm>
              <a:off x="899593" y="859879"/>
              <a:ext cx="2119843" cy="565292"/>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4532106" y="859879"/>
              <a:ext cx="1639345" cy="508763"/>
            </a:xfrm>
            <a:prstGeom prst="rect">
              <a:avLst/>
            </a:prstGeom>
            <a:noFill/>
            <a:ln w="9525">
              <a:noFill/>
              <a:miter lim="800000"/>
              <a:headEnd/>
              <a:tailEnd/>
            </a:ln>
          </p:spPr>
        </p:pic>
        <p:sp>
          <p:nvSpPr>
            <p:cNvPr id="10" name="Rechteck 9"/>
            <p:cNvSpPr/>
            <p:nvPr/>
          </p:nvSpPr>
          <p:spPr>
            <a:xfrm>
              <a:off x="899593" y="836712"/>
              <a:ext cx="5448769" cy="1656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53" name="Picture 5"/>
            <p:cNvPicPr>
              <a:picLocks noChangeAspect="1" noChangeArrowheads="1"/>
            </p:cNvPicPr>
            <p:nvPr/>
          </p:nvPicPr>
          <p:blipFill>
            <a:blip r:embed="rId4" cstate="print"/>
            <a:srcRect/>
            <a:stretch>
              <a:fillRect/>
            </a:stretch>
          </p:blipFill>
          <p:spPr bwMode="auto">
            <a:xfrm>
              <a:off x="918912" y="1617080"/>
              <a:ext cx="1512155" cy="501697"/>
            </a:xfrm>
            <a:prstGeom prst="rect">
              <a:avLst/>
            </a:prstGeom>
            <a:noFill/>
            <a:ln w="9525">
              <a:noFill/>
              <a:miter lim="800000"/>
              <a:headEnd/>
              <a:tailEnd/>
            </a:ln>
          </p:spPr>
        </p:pic>
        <p:pic>
          <p:nvPicPr>
            <p:cNvPr id="2054" name="Picture 6"/>
            <p:cNvPicPr>
              <a:picLocks noChangeAspect="1" noChangeArrowheads="1"/>
            </p:cNvPicPr>
            <p:nvPr/>
          </p:nvPicPr>
          <p:blipFill>
            <a:blip r:embed="rId5" cstate="print"/>
            <a:srcRect/>
            <a:stretch>
              <a:fillRect/>
            </a:stretch>
          </p:blipFill>
          <p:spPr bwMode="auto">
            <a:xfrm>
              <a:off x="912557" y="2225615"/>
              <a:ext cx="5391430" cy="238115"/>
            </a:xfrm>
            <a:prstGeom prst="rect">
              <a:avLst/>
            </a:prstGeom>
            <a:noFill/>
            <a:ln w="9525">
              <a:noFill/>
              <a:miter lim="800000"/>
              <a:headEnd/>
              <a:tailEnd/>
            </a:ln>
          </p:spPr>
        </p:pic>
      </p:grpSp>
      <p:sp>
        <p:nvSpPr>
          <p:cNvPr id="15" name="Foliennummernplatzhalter 14"/>
          <p:cNvSpPr>
            <a:spLocks noGrp="1"/>
          </p:cNvSpPr>
          <p:nvPr>
            <p:ph type="sldNum" sz="quarter" idx="4"/>
          </p:nvPr>
        </p:nvSpPr>
        <p:spPr/>
        <p:txBody>
          <a:bodyPr/>
          <a:lstStyle/>
          <a:p>
            <a:fld id="{8A6690F1-7CA1-4166-A522-500460961984}" type="slidenum">
              <a:rPr lang="de-DE" smtClean="0"/>
              <a:pPr/>
              <a:t>37</a:t>
            </a:fld>
            <a:endParaRPr lang="de-DE"/>
          </a:p>
        </p:txBody>
      </p:sp>
      <p:sp>
        <p:nvSpPr>
          <p:cNvPr id="16" name="Fußzeilenplatzhalter 15"/>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Verfassungsentwürfe</a:t>
            </a:r>
            <a:endParaRPr lang="de-DE" dirty="0"/>
          </a:p>
        </p:txBody>
      </p:sp>
      <p:sp>
        <p:nvSpPr>
          <p:cNvPr id="3" name="Textplatzhalter 2"/>
          <p:cNvSpPr>
            <a:spLocks noGrp="1"/>
          </p:cNvSpPr>
          <p:nvPr>
            <p:ph type="body" sz="quarter" idx="13"/>
          </p:nvPr>
        </p:nvSpPr>
        <p:spPr/>
        <p:txBody>
          <a:bodyPr/>
          <a:lstStyle/>
          <a:p>
            <a:r>
              <a:rPr lang="de-DE" dirty="0" smtClean="0"/>
              <a:t>Normierter Sucheinstieg wie bei Gesetzesentwürfen</a:t>
            </a:r>
          </a:p>
          <a:p>
            <a:r>
              <a:rPr lang="de-DE" dirty="0" smtClean="0"/>
              <a:t>Wenn Entwurf keinen spezifischen Titel hat, dann als Werktitel: </a:t>
            </a:r>
            <a:br>
              <a:rPr lang="de-DE" dirty="0" smtClean="0"/>
            </a:br>
            <a:r>
              <a:rPr lang="de-DE" dirty="0" smtClean="0"/>
              <a:t>Verfassung. Entwurf</a:t>
            </a:r>
          </a:p>
          <a:p>
            <a:pPr>
              <a:buNone/>
            </a:pPr>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2807031597"/>
              </p:ext>
            </p:extLst>
          </p:nvPr>
        </p:nvGraphicFramePr>
        <p:xfrm>
          <a:off x="251520" y="2964844"/>
          <a:ext cx="8640960" cy="2651820"/>
        </p:xfrm>
        <a:graphic>
          <a:graphicData uri="http://schemas.openxmlformats.org/drawingml/2006/table">
            <a:tbl>
              <a:tblPr firstRow="1" bandRow="1">
                <a:tableStyleId>{5C22544A-7EE6-4342-B048-85BDC9FD1C3A}</a:tableStyleId>
              </a:tblPr>
              <a:tblGrid>
                <a:gridCol w="1178313"/>
                <a:gridCol w="3430199"/>
                <a:gridCol w="4032448"/>
              </a:tblGrid>
              <a:tr h="332537">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39" marR="91439" marT="45726" marB="45726" anchor="ctr"/>
                </a:tc>
              </a:tr>
              <a:tr h="581932">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6.19.2</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Bevorzugter Titel des juristischen Werks</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Aft>
                          <a:spcPts val="600"/>
                        </a:spcAft>
                      </a:pPr>
                      <a:r>
                        <a:rPr lang="de-DE" sz="1800" dirty="0">
                          <a:latin typeface="Verdana" pitchFamily="34" charset="0"/>
                          <a:ea typeface="Verdana" pitchFamily="34" charset="0"/>
                          <a:cs typeface="Verdana" pitchFamily="34" charset="0"/>
                        </a:rPr>
                        <a:t>Verfassung. Entwurf </a:t>
                      </a:r>
                    </a:p>
                  </a:txBody>
                  <a:tcPr marL="68580" marR="68580" marT="0" marB="0" anchor="ctr"/>
                </a:tc>
              </a:tr>
              <a:tr h="332537">
                <a:tc>
                  <a:txBody>
                    <a:bodyPr/>
                    <a:lstStyle/>
                    <a:p>
                      <a:pPr>
                        <a:lnSpc>
                          <a:spcPct val="100000"/>
                        </a:lnSpc>
                      </a:pPr>
                      <a:r>
                        <a:rPr lang="de-DE" sz="1800" b="1" dirty="0" smtClean="0">
                          <a:latin typeface="Verdana" pitchFamily="34" charset="0"/>
                          <a:ea typeface="Verdana" pitchFamily="34" charset="0"/>
                          <a:cs typeface="Verdana" pitchFamily="34" charset="0"/>
                        </a:rPr>
                        <a:t>6.20</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b="1" dirty="0" smtClean="0">
                          <a:latin typeface="Verdana" pitchFamily="34" charset="0"/>
                          <a:ea typeface="Verdana" pitchFamily="34" charset="0"/>
                          <a:cs typeface="Verdana" pitchFamily="34" charset="0"/>
                        </a:rPr>
                        <a:t>Datum</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Aft>
                          <a:spcPts val="600"/>
                        </a:spcAft>
                      </a:pPr>
                      <a:r>
                        <a:rPr lang="de-DE" sz="1800">
                          <a:latin typeface="Verdana" pitchFamily="34" charset="0"/>
                          <a:ea typeface="Verdana" pitchFamily="34" charset="0"/>
                          <a:cs typeface="Verdana" pitchFamily="34" charset="0"/>
                        </a:rPr>
                        <a:t>1977</a:t>
                      </a:r>
                    </a:p>
                  </a:txBody>
                  <a:tcPr marL="68580" marR="68580" marT="0" marB="0" anchor="ctr"/>
                </a:tc>
              </a:tr>
              <a:tr h="332537">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Aft>
                          <a:spcPts val="600"/>
                        </a:spcAft>
                      </a:pPr>
                      <a:r>
                        <a:rPr lang="de-DE" sz="1800">
                          <a:latin typeface="Verdana" pitchFamily="34" charset="0"/>
                          <a:ea typeface="Verdana" pitchFamily="34" charset="0"/>
                          <a:cs typeface="Verdana" pitchFamily="34" charset="0"/>
                        </a:rPr>
                        <a:t>Schweiz</a:t>
                      </a:r>
                    </a:p>
                  </a:txBody>
                  <a:tcPr marL="68580" marR="68580" marT="0" marB="0" anchor="ctr"/>
                </a:tc>
              </a:tr>
              <a:tr h="581932">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6.29.1</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Normierter Sucheinstieg, der ein juristisches Werk repräsentiert</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Aft>
                          <a:spcPts val="600"/>
                        </a:spcAft>
                      </a:pPr>
                      <a:r>
                        <a:rPr lang="de-DE" sz="1800" dirty="0">
                          <a:latin typeface="Verdana" pitchFamily="34" charset="0"/>
                          <a:ea typeface="Verdana" pitchFamily="34" charset="0"/>
                          <a:cs typeface="Verdana" pitchFamily="34" charset="0"/>
                        </a:rPr>
                        <a:t>Schweiz.</a:t>
                      </a:r>
                      <a:r>
                        <a:rPr lang="de-DE" sz="1800" b="1" dirty="0">
                          <a:latin typeface="Verdana" pitchFamily="34" charset="0"/>
                          <a:ea typeface="Verdana" pitchFamily="34" charset="0"/>
                          <a:cs typeface="Verdana" pitchFamily="34" charset="0"/>
                        </a:rPr>
                        <a:t> </a:t>
                      </a:r>
                      <a:r>
                        <a:rPr lang="de-DE" sz="1800" dirty="0">
                          <a:latin typeface="Verdana" pitchFamily="34" charset="0"/>
                          <a:ea typeface="Verdana" pitchFamily="34" charset="0"/>
                          <a:cs typeface="Verdana" pitchFamily="34" charset="0"/>
                        </a:rPr>
                        <a:t>Verfassung. Entwurf (1977)</a:t>
                      </a:r>
                    </a:p>
                  </a:txBody>
                  <a:tcPr marL="68580" marR="68580" marT="0" marB="0"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38</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Verwaltungsvorschriften, die keine Gesetze sind</a:t>
            </a:r>
            <a:endParaRPr lang="de-DE" dirty="0"/>
          </a:p>
        </p:txBody>
      </p:sp>
      <p:sp>
        <p:nvSpPr>
          <p:cNvPr id="3" name="Textplatzhalter 2"/>
          <p:cNvSpPr>
            <a:spLocks noGrp="1"/>
          </p:cNvSpPr>
          <p:nvPr>
            <p:ph type="body" sz="quarter" idx="13"/>
          </p:nvPr>
        </p:nvSpPr>
        <p:spPr/>
        <p:txBody>
          <a:bodyPr/>
          <a:lstStyle/>
          <a:p>
            <a:endParaRPr lang="de-DE" dirty="0" smtClean="0"/>
          </a:p>
          <a:p>
            <a:pPr>
              <a:buNone/>
            </a:pPr>
            <a:r>
              <a:rPr lang="de-DE" dirty="0" smtClean="0"/>
              <a:t>Normierter Sucheinstieg: </a:t>
            </a:r>
          </a:p>
          <a:p>
            <a:endParaRPr lang="de-DE" dirty="0" smtClean="0"/>
          </a:p>
          <a:p>
            <a:r>
              <a:rPr lang="de-DE" dirty="0" smtClean="0"/>
              <a:t>normierter Sucheinstieg, der die staatliche Behörde oder den Vertreter repräsentiert</a:t>
            </a:r>
          </a:p>
          <a:p>
            <a:endParaRPr lang="de-DE" dirty="0" smtClean="0"/>
          </a:p>
          <a:p>
            <a:r>
              <a:rPr lang="de-DE" dirty="0" smtClean="0"/>
              <a:t>bevorzugter Titel für die Verwaltungsvorschrift</a:t>
            </a:r>
          </a:p>
          <a:p>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39</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Definitionen/ Geltungsbereich</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4</a:t>
            </a:fld>
            <a:endParaRPr lang="de-DE"/>
          </a:p>
        </p:txBody>
      </p:sp>
      <p:sp>
        <p:nvSpPr>
          <p:cNvPr id="11" name="Fußzeilenplatzhalter 10"/>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Verwaltungsvorschriften, die keine Gesetze sind - Beispiel</a:t>
            </a:r>
            <a:endParaRPr lang="de-DE" dirty="0"/>
          </a:p>
        </p:txBody>
      </p:sp>
      <p:pic>
        <p:nvPicPr>
          <p:cNvPr id="1026" name="Picture 2"/>
          <p:cNvPicPr>
            <a:picLocks noChangeAspect="1" noChangeArrowheads="1"/>
          </p:cNvPicPr>
          <p:nvPr/>
        </p:nvPicPr>
        <p:blipFill>
          <a:blip r:embed="rId2" cstate="print"/>
          <a:srcRect/>
          <a:stretch>
            <a:fillRect/>
          </a:stretch>
        </p:blipFill>
        <p:spPr bwMode="auto">
          <a:xfrm>
            <a:off x="4932040" y="692696"/>
            <a:ext cx="3672408" cy="1947749"/>
          </a:xfrm>
          <a:prstGeom prst="rect">
            <a:avLst/>
          </a:prstGeom>
          <a:noFill/>
          <a:ln w="9525">
            <a:solidFill>
              <a:schemeClr val="tx1"/>
            </a:solidFill>
            <a:miter lim="800000"/>
            <a:headEnd/>
            <a:tailEnd/>
          </a:ln>
        </p:spPr>
      </p:pic>
      <p:sp>
        <p:nvSpPr>
          <p:cNvPr id="7" name="Textfeld 6"/>
          <p:cNvSpPr txBox="1"/>
          <p:nvPr/>
        </p:nvSpPr>
        <p:spPr>
          <a:xfrm>
            <a:off x="179512" y="1054477"/>
            <a:ext cx="4248472"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Ausschnitt aus „Staatsanzeiger für das Land Hessen: </a:t>
            </a:r>
          </a:p>
        </p:txBody>
      </p:sp>
      <p:pic>
        <p:nvPicPr>
          <p:cNvPr id="1027" name="Picture 3"/>
          <p:cNvPicPr>
            <a:picLocks noChangeAspect="1" noChangeArrowheads="1"/>
          </p:cNvPicPr>
          <p:nvPr/>
        </p:nvPicPr>
        <p:blipFill>
          <a:blip r:embed="rId3" cstate="print"/>
          <a:srcRect/>
          <a:stretch>
            <a:fillRect/>
          </a:stretch>
        </p:blipFill>
        <p:spPr bwMode="auto">
          <a:xfrm>
            <a:off x="251520" y="1815576"/>
            <a:ext cx="3528392" cy="821336"/>
          </a:xfrm>
          <a:prstGeom prst="rect">
            <a:avLst/>
          </a:prstGeom>
          <a:noFill/>
          <a:ln w="9525">
            <a:solidFill>
              <a:schemeClr val="tx1"/>
            </a:solidFill>
            <a:miter lim="800000"/>
            <a:headEnd/>
            <a:tailEnd/>
          </a:ln>
        </p:spPr>
      </p:pic>
      <p:sp>
        <p:nvSpPr>
          <p:cNvPr id="11" name="Foliennummernplatzhalter 10"/>
          <p:cNvSpPr>
            <a:spLocks noGrp="1"/>
          </p:cNvSpPr>
          <p:nvPr>
            <p:ph type="sldNum" sz="quarter" idx="4"/>
          </p:nvPr>
        </p:nvSpPr>
        <p:spPr/>
        <p:txBody>
          <a:bodyPr/>
          <a:lstStyle/>
          <a:p>
            <a:fld id="{8A6690F1-7CA1-4166-A522-500460961984}" type="slidenum">
              <a:rPr lang="de-DE" smtClean="0"/>
              <a:pPr/>
              <a:t>40</a:t>
            </a:fld>
            <a:endParaRPr lang="de-DE"/>
          </a:p>
        </p:txBody>
      </p:sp>
      <p:sp>
        <p:nvSpPr>
          <p:cNvPr id="12" name="Fußzeilenplatzhalter 11"/>
          <p:cNvSpPr>
            <a:spLocks noGrp="1"/>
          </p:cNvSpPr>
          <p:nvPr>
            <p:ph type="ftr" sz="quarter" idx="14"/>
          </p:nvPr>
        </p:nvSpPr>
        <p:spPr/>
        <p:txBody>
          <a:bodyPr/>
          <a:lstStyle/>
          <a:p>
            <a:r>
              <a:rPr lang="de-DE" smtClean="0"/>
              <a:t>AG RDA Schulungsunterlagen – Modul 6J: Juristische Werke | Stand: 30.11.2016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4102511566"/>
              </p:ext>
            </p:extLst>
          </p:nvPr>
        </p:nvGraphicFramePr>
        <p:xfrm>
          <a:off x="251520" y="2708920"/>
          <a:ext cx="8640960" cy="3672900"/>
        </p:xfrm>
        <a:graphic>
          <a:graphicData uri="http://schemas.openxmlformats.org/drawingml/2006/table">
            <a:tbl>
              <a:tblPr firstRow="1" bandRow="1">
                <a:tableStyleId>{5C22544A-7EE6-4342-B048-85BDC9FD1C3A}</a:tableStyleId>
              </a:tblPr>
              <a:tblGrid>
                <a:gridCol w="1080120"/>
                <a:gridCol w="3240360"/>
                <a:gridCol w="4320480"/>
              </a:tblGrid>
              <a:tr h="344259">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839115">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750" b="1" dirty="0" smtClean="0">
                          <a:latin typeface="Verdana" panose="020B0604030504040204" pitchFamily="34" charset="0"/>
                          <a:ea typeface="Verdana" panose="020B0604030504040204" pitchFamily="34" charset="0"/>
                          <a:cs typeface="Verdana" panose="020B0604030504040204" pitchFamily="34" charset="0"/>
                        </a:rPr>
                        <a:t>Bevorzugter Titel des juristischen Werks</a:t>
                      </a:r>
                      <a:endParaRPr lang="de-DE" sz="175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750" dirty="0" smtClean="0">
                          <a:latin typeface="Verdana" panose="020B0604030504040204" pitchFamily="34" charset="0"/>
                          <a:ea typeface="Verdana" panose="020B0604030504040204" pitchFamily="34" charset="0"/>
                          <a:cs typeface="Verdana" panose="020B0604030504040204" pitchFamily="34" charset="0"/>
                        </a:rPr>
                        <a:t>Verwaltungsvorschriften zur Korruptionsbekämpfung in der Landesverwaltung</a:t>
                      </a:r>
                      <a:endParaRPr lang="de-DE" sz="175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88101">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75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75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750" dirty="0" smtClean="0">
                          <a:latin typeface="Verdana" panose="020B0604030504040204" pitchFamily="34" charset="0"/>
                          <a:ea typeface="Verdana" panose="020B0604030504040204" pitchFamily="34" charset="0"/>
                          <a:cs typeface="Verdana" panose="020B0604030504040204" pitchFamily="34" charset="0"/>
                        </a:rPr>
                        <a:t>Hessen. Hessisches Ministerium des Innern und für Sport</a:t>
                      </a:r>
                      <a:endParaRPr lang="de-DE" sz="175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44259">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75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75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750" dirty="0" smtClean="0">
                          <a:latin typeface="Verdana" panose="020B0604030504040204" pitchFamily="34" charset="0"/>
                          <a:ea typeface="Verdana" panose="020B0604030504040204" pitchFamily="34" charset="0"/>
                          <a:cs typeface="Verdana" panose="020B0604030504040204" pitchFamily="34" charset="0"/>
                        </a:rPr>
                        <a:t>Verfasser</a:t>
                      </a:r>
                      <a:endParaRPr lang="de-DE" sz="175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341143">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750" b="0" dirty="0" smtClean="0">
                          <a:latin typeface="Verdana" panose="020B0604030504040204" pitchFamily="34" charset="0"/>
                          <a:ea typeface="Verdana" panose="020B0604030504040204" pitchFamily="34" charset="0"/>
                          <a:cs typeface="Verdana" panose="020B0604030504040204" pitchFamily="34" charset="0"/>
                        </a:rPr>
                        <a:t>Normierter Sucheinstieg, der ein juristisches Werk repräsentiert</a:t>
                      </a:r>
                      <a:endParaRPr lang="de-DE" sz="175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750" dirty="0" smtClean="0">
                          <a:latin typeface="Verdana" panose="020B0604030504040204" pitchFamily="34" charset="0"/>
                          <a:ea typeface="Verdana" panose="020B0604030504040204" pitchFamily="34" charset="0"/>
                          <a:cs typeface="Verdana" panose="020B0604030504040204" pitchFamily="34" charset="0"/>
                        </a:rPr>
                        <a:t>Hessen. Hessisches Ministerium des Innern und für Sport. Verwaltungsvorschriften zur Korruptionsbekämpfung in der Landesverwaltung</a:t>
                      </a:r>
                    </a:p>
                  </a:txBody>
                  <a:tcPr marL="91439" marR="91439" marT="45726" marB="45726"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Satzungen, Chartas usw. von zwischenstaatlichen Gremien</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Normierter Sucheinstieg:</a:t>
            </a:r>
          </a:p>
          <a:p>
            <a:endParaRPr lang="de-DE" dirty="0" smtClean="0"/>
          </a:p>
          <a:p>
            <a:r>
              <a:rPr lang="de-DE" dirty="0" smtClean="0"/>
              <a:t>Normierter Sucheinstieg, der die Organisation repräsentiert</a:t>
            </a:r>
          </a:p>
          <a:p>
            <a:endParaRPr lang="de-DE" dirty="0" smtClean="0"/>
          </a:p>
          <a:p>
            <a:r>
              <a:rPr lang="de-DE" dirty="0" smtClean="0"/>
              <a:t>Bevorzugter Titel des Werks</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41</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Satzungen, Chartas usw. von zwischenstaatlichen Gremien - Beispiel</a:t>
            </a:r>
            <a:endParaRPr lang="de-DE" dirty="0"/>
          </a:p>
        </p:txBody>
      </p:sp>
      <p:pic>
        <p:nvPicPr>
          <p:cNvPr id="4101" name="Picture 5"/>
          <p:cNvPicPr>
            <a:picLocks noChangeAspect="1" noChangeArrowheads="1"/>
          </p:cNvPicPr>
          <p:nvPr/>
        </p:nvPicPr>
        <p:blipFill>
          <a:blip r:embed="rId3" cstate="print"/>
          <a:srcRect/>
          <a:stretch>
            <a:fillRect/>
          </a:stretch>
        </p:blipFill>
        <p:spPr bwMode="auto">
          <a:xfrm>
            <a:off x="251520" y="2204864"/>
            <a:ext cx="2024656" cy="1835101"/>
          </a:xfrm>
          <a:prstGeom prst="rect">
            <a:avLst/>
          </a:prstGeom>
          <a:noFill/>
          <a:ln w="9525">
            <a:no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2807031597"/>
              </p:ext>
            </p:extLst>
          </p:nvPr>
        </p:nvGraphicFramePr>
        <p:xfrm>
          <a:off x="2483768" y="1565820"/>
          <a:ext cx="6408712" cy="3749100"/>
        </p:xfrm>
        <a:graphic>
          <a:graphicData uri="http://schemas.openxmlformats.org/drawingml/2006/table">
            <a:tbl>
              <a:tblPr firstRow="1" bandRow="1">
                <a:tableStyleId>{5C22544A-7EE6-4342-B048-85BDC9FD1C3A}</a:tableStyleId>
              </a:tblPr>
              <a:tblGrid>
                <a:gridCol w="1080120"/>
                <a:gridCol w="2448272"/>
                <a:gridCol w="2880320"/>
              </a:tblGrid>
              <a:tr h="332537">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1932">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juristischen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Charter of the United Nations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Vereinte Nationen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3253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a:t>
                      </a:r>
                      <a:r>
                        <a:rPr lang="de-DE" sz="1800" b="0" dirty="0" err="1" smtClean="0">
                          <a:latin typeface="Verdana" panose="020B0604030504040204" pitchFamily="34" charset="0"/>
                          <a:ea typeface="Verdana" panose="020B0604030504040204" pitchFamily="34" charset="0"/>
                          <a:cs typeface="Verdana" panose="020B0604030504040204" pitchFamily="34" charset="0"/>
                        </a:rPr>
                        <a:t>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81932">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juristisches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en-US" sz="1800" dirty="0" err="1" smtClean="0">
                          <a:latin typeface="Verdana" panose="020B0604030504040204" pitchFamily="34" charset="0"/>
                          <a:ea typeface="Verdana" panose="020B0604030504040204" pitchFamily="34" charset="0"/>
                          <a:cs typeface="Verdana" panose="020B0604030504040204" pitchFamily="34" charset="0"/>
                        </a:rPr>
                        <a:t>Vereinte</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Nationen</a:t>
                      </a:r>
                      <a:r>
                        <a:rPr lang="en-US" sz="1800" dirty="0" smtClean="0">
                          <a:latin typeface="Verdana" panose="020B0604030504040204" pitchFamily="34" charset="0"/>
                          <a:ea typeface="Verdana" panose="020B0604030504040204" pitchFamily="34" charset="0"/>
                          <a:cs typeface="Verdana" panose="020B0604030504040204" pitchFamily="34" charset="0"/>
                        </a:rPr>
                        <a:t>. Charter of the United Nations</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42</a:t>
            </a:fld>
            <a:endParaRPr lang="de-DE"/>
          </a:p>
        </p:txBody>
      </p:sp>
      <p:sp>
        <p:nvSpPr>
          <p:cNvPr id="12" name="Fußzeilenplatzhalter 11"/>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Rechtssetzungsakte der Europäischen Union</a:t>
            </a:r>
          </a:p>
        </p:txBody>
      </p:sp>
      <p:sp>
        <p:nvSpPr>
          <p:cNvPr id="3" name="Textplatzhalter 2"/>
          <p:cNvSpPr>
            <a:spLocks noGrp="1"/>
          </p:cNvSpPr>
          <p:nvPr>
            <p:ph type="body" sz="quarter" idx="13"/>
          </p:nvPr>
        </p:nvSpPr>
        <p:spPr/>
        <p:txBody>
          <a:bodyPr/>
          <a:lstStyle/>
          <a:p>
            <a:pPr>
              <a:buNone/>
            </a:pPr>
            <a:r>
              <a:rPr lang="de-DE" dirty="0" smtClean="0"/>
              <a:t>Normierter Sucheinstieg</a:t>
            </a:r>
          </a:p>
          <a:p>
            <a:endParaRPr lang="de-DE" dirty="0" smtClean="0"/>
          </a:p>
          <a:p>
            <a:r>
              <a:rPr lang="de-DE" dirty="0" smtClean="0"/>
              <a:t>Normierter Sucheinstieg der Europäischen Union</a:t>
            </a:r>
          </a:p>
          <a:p>
            <a:endParaRPr lang="de-DE" dirty="0" smtClean="0"/>
          </a:p>
          <a:p>
            <a:r>
              <a:rPr lang="de-DE" dirty="0" smtClean="0"/>
              <a:t>Bevorzugter Titel der Rechtsnorm</a:t>
            </a:r>
            <a:br>
              <a:rPr lang="de-DE" dirty="0" smtClean="0"/>
            </a:br>
            <a:r>
              <a:rPr lang="de-DE" dirty="0" smtClean="0"/>
              <a:t>(im Deutschen gebräuchlichster Titel = gebräuchlichster </a:t>
            </a:r>
            <a:r>
              <a:rPr lang="de-DE" dirty="0" err="1" smtClean="0"/>
              <a:t>Zitiertitel</a:t>
            </a:r>
            <a:r>
              <a:rPr lang="de-DE" dirty="0" smtClean="0"/>
              <a:t>)</a:t>
            </a:r>
          </a:p>
          <a:p>
            <a:endParaRPr lang="de-DE" dirty="0" smtClean="0"/>
          </a:p>
          <a:p>
            <a:pPr>
              <a:buNone/>
            </a:pP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43</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Rechtssetzungsakte der Europäischen Union</a:t>
            </a:r>
          </a:p>
        </p:txBody>
      </p:sp>
      <p:sp>
        <p:nvSpPr>
          <p:cNvPr id="3" name="Textplatzhalter 2"/>
          <p:cNvSpPr>
            <a:spLocks noGrp="1"/>
          </p:cNvSpPr>
          <p:nvPr>
            <p:ph type="body" sz="quarter" idx="13"/>
          </p:nvPr>
        </p:nvSpPr>
        <p:spPr/>
        <p:txBody>
          <a:bodyPr/>
          <a:lstStyle/>
          <a:p>
            <a:pPr>
              <a:buNone/>
            </a:pPr>
            <a:r>
              <a:rPr lang="de-DE" dirty="0" smtClean="0"/>
              <a:t>Abweichende Werktitel können sein: </a:t>
            </a:r>
          </a:p>
          <a:p>
            <a:r>
              <a:rPr lang="de-DE" dirty="0" smtClean="0"/>
              <a:t>Voller amtlicher Titel der Rechtsnorm</a:t>
            </a:r>
          </a:p>
          <a:p>
            <a:r>
              <a:rPr lang="de-DE" dirty="0" smtClean="0"/>
              <a:t>Gebräuchliche </a:t>
            </a:r>
            <a:r>
              <a:rPr lang="de-DE" dirty="0" err="1" smtClean="0"/>
              <a:t>Zitiertitel</a:t>
            </a:r>
            <a:r>
              <a:rPr lang="de-DE" dirty="0" smtClean="0"/>
              <a:t> weiterer Amtssprachen</a:t>
            </a:r>
          </a:p>
          <a:p>
            <a:pPr>
              <a:buNone/>
            </a:pPr>
            <a:endParaRPr lang="de-DE" dirty="0" smtClean="0"/>
          </a:p>
          <a:p>
            <a:pPr>
              <a:buNone/>
            </a:pPr>
            <a:r>
              <a:rPr lang="de-DE" dirty="0" smtClean="0"/>
              <a:t>Empfehlung: </a:t>
            </a:r>
          </a:p>
          <a:p>
            <a:r>
              <a:rPr lang="de-DE" dirty="0" smtClean="0"/>
              <a:t>Gattungsbegriff „Verordnung“* oder „Richtlinie“** und Zählung als abweichenden Titel erfassen.  </a:t>
            </a:r>
          </a:p>
          <a:p>
            <a:pPr>
              <a:buNone/>
            </a:pPr>
            <a:r>
              <a:rPr lang="de-DE" dirty="0" smtClean="0"/>
              <a:t>	Struktur: </a:t>
            </a:r>
          </a:p>
          <a:p>
            <a:pPr lvl="1"/>
            <a:r>
              <a:rPr lang="de-DE" dirty="0" smtClean="0"/>
              <a:t>Verordnung (EU) Nr. Nummer/Jahr</a:t>
            </a:r>
          </a:p>
          <a:p>
            <a:pPr lvl="1"/>
            <a:r>
              <a:rPr lang="de-DE" dirty="0" smtClean="0"/>
              <a:t>Richtlinie Jahr/Nummer/EU</a:t>
            </a:r>
          </a:p>
        </p:txBody>
      </p:sp>
      <p:sp>
        <p:nvSpPr>
          <p:cNvPr id="8" name="Foliennummernplatzhalter 7"/>
          <p:cNvSpPr>
            <a:spLocks noGrp="1"/>
          </p:cNvSpPr>
          <p:nvPr>
            <p:ph type="sldNum" sz="quarter" idx="4"/>
          </p:nvPr>
        </p:nvSpPr>
        <p:spPr/>
        <p:txBody>
          <a:bodyPr/>
          <a:lstStyle/>
          <a:p>
            <a:fld id="{8A6690F1-7CA1-4166-A522-500460961984}" type="slidenum">
              <a:rPr lang="de-DE" smtClean="0"/>
              <a:pPr/>
              <a:t>44</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ChangeAspect="1" noChangeArrowheads="1"/>
          </p:cNvPicPr>
          <p:nvPr/>
        </p:nvPicPr>
        <p:blipFill>
          <a:blip r:embed="rId3" cstate="print"/>
          <a:srcRect/>
          <a:stretch>
            <a:fillRect/>
          </a:stretch>
        </p:blipFill>
        <p:spPr bwMode="auto">
          <a:xfrm>
            <a:off x="362626" y="1658318"/>
            <a:ext cx="8097806" cy="1626666"/>
          </a:xfrm>
          <a:prstGeom prst="rect">
            <a:avLst/>
          </a:prstGeom>
          <a:noFill/>
          <a:ln w="9525">
            <a:solidFill>
              <a:schemeClr val="tx1"/>
            </a:solidFill>
            <a:miter lim="800000"/>
            <a:headEnd/>
            <a:tailEnd/>
          </a:ln>
        </p:spPr>
      </p:pic>
      <p:sp>
        <p:nvSpPr>
          <p:cNvPr id="2" name="Titel 1"/>
          <p:cNvSpPr>
            <a:spLocks noGrp="1"/>
          </p:cNvSpPr>
          <p:nvPr>
            <p:ph type="title"/>
          </p:nvPr>
        </p:nvSpPr>
        <p:spPr>
          <a:xfrm>
            <a:off x="251520" y="399802"/>
            <a:ext cx="8640960" cy="508918"/>
          </a:xfrm>
        </p:spPr>
        <p:txBody>
          <a:bodyPr/>
          <a:lstStyle/>
          <a:p>
            <a:r>
              <a:rPr lang="de-DE" dirty="0" smtClean="0"/>
              <a:t>Rechtssetzungsakte der Europäischen Union - Beispiel</a:t>
            </a:r>
          </a:p>
        </p:txBody>
      </p:sp>
      <p:sp>
        <p:nvSpPr>
          <p:cNvPr id="10" name="Foliennummernplatzhalter 9"/>
          <p:cNvSpPr>
            <a:spLocks noGrp="1"/>
          </p:cNvSpPr>
          <p:nvPr>
            <p:ph type="sldNum" sz="quarter" idx="4"/>
          </p:nvPr>
        </p:nvSpPr>
        <p:spPr/>
        <p:txBody>
          <a:bodyPr/>
          <a:lstStyle/>
          <a:p>
            <a:fld id="{8A6690F1-7CA1-4166-A522-500460961984}" type="slidenum">
              <a:rPr lang="de-DE" smtClean="0"/>
              <a:pPr/>
              <a:t>45</a:t>
            </a:fld>
            <a:endParaRPr lang="de-DE"/>
          </a:p>
        </p:txBody>
      </p:sp>
      <p:sp>
        <p:nvSpPr>
          <p:cNvPr id="11" name="Fußzeilenplatzhalter 10"/>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
        <p:nvSpPr>
          <p:cNvPr id="6" name="Textfeld 5"/>
          <p:cNvSpPr txBox="1"/>
          <p:nvPr/>
        </p:nvSpPr>
        <p:spPr>
          <a:xfrm>
            <a:off x="251520" y="1259468"/>
            <a:ext cx="8136904"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Amtsblatt der Europäischen Union, 18.10.2011, L272/1:</a:t>
            </a:r>
          </a:p>
        </p:txBody>
      </p:sp>
      <p:sp>
        <p:nvSpPr>
          <p:cNvPr id="7" name="Textfeld 6"/>
          <p:cNvSpPr txBox="1"/>
          <p:nvPr/>
        </p:nvSpPr>
        <p:spPr>
          <a:xfrm>
            <a:off x="251520" y="3790781"/>
            <a:ext cx="6192688" cy="646331"/>
          </a:xfrm>
          <a:prstGeom prst="rect">
            <a:avLst/>
          </a:prstGeom>
          <a:solidFill>
            <a:schemeClr val="bg1"/>
          </a:solidFill>
          <a:ln>
            <a:noFill/>
          </a:ln>
        </p:spPr>
        <p:txBody>
          <a:bodyPr wrap="square" rtlCol="0">
            <a:sp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Screenshot</a:t>
            </a:r>
            <a:r>
              <a:rPr lang="de-DE" dirty="0" smtClean="0">
                <a:latin typeface="Verdana" panose="020B0604030504040204" pitchFamily="34" charset="0"/>
                <a:ea typeface="Verdana" panose="020B0604030504040204" pitchFamily="34" charset="0"/>
                <a:cs typeface="Verdana" panose="020B0604030504040204" pitchFamily="34" charset="0"/>
              </a:rPr>
              <a:t> von der Seite www.textilkennzeichnungsverordnung.de:</a:t>
            </a:r>
          </a:p>
        </p:txBody>
      </p:sp>
      <p:pic>
        <p:nvPicPr>
          <p:cNvPr id="8" name="Picture 3"/>
          <p:cNvPicPr>
            <a:picLocks noChangeAspect="1" noChangeArrowheads="1"/>
          </p:cNvPicPr>
          <p:nvPr/>
        </p:nvPicPr>
        <p:blipFill>
          <a:blip r:embed="rId4" cstate="print"/>
          <a:srcRect/>
          <a:stretch>
            <a:fillRect/>
          </a:stretch>
        </p:blipFill>
        <p:spPr bwMode="auto">
          <a:xfrm>
            <a:off x="611560" y="4437112"/>
            <a:ext cx="5495925" cy="1676400"/>
          </a:xfrm>
          <a:prstGeom prst="rect">
            <a:avLst/>
          </a:prstGeom>
          <a:noFill/>
          <a:ln w="9525">
            <a:solidFill>
              <a:schemeClr val="tx1"/>
            </a:solidFill>
            <a:miter lim="800000"/>
            <a:headEnd/>
            <a:tailEnd/>
          </a:ln>
        </p:spPr>
      </p:pic>
      <p:sp>
        <p:nvSpPr>
          <p:cNvPr id="9" name="Rechteck 8"/>
          <p:cNvSpPr/>
          <p:nvPr/>
        </p:nvSpPr>
        <p:spPr>
          <a:xfrm>
            <a:off x="3038060" y="5056720"/>
            <a:ext cx="2448272" cy="21602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2" name="Gerade Verbindung mit Pfeil 11"/>
          <p:cNvCxnSpPr>
            <a:stCxn id="9" idx="3"/>
            <a:endCxn id="13" idx="1"/>
          </p:cNvCxnSpPr>
          <p:nvPr/>
        </p:nvCxnSpPr>
        <p:spPr>
          <a:xfrm flipV="1">
            <a:off x="5486332" y="5161409"/>
            <a:ext cx="1210412" cy="3323"/>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6696744" y="4838243"/>
            <a:ext cx="2195736" cy="646331"/>
          </a:xfrm>
          <a:prstGeom prst="rect">
            <a:avLst/>
          </a:prstGeom>
          <a:solidFill>
            <a:schemeClr val="bg1"/>
          </a:solidFill>
          <a:ln w="19050">
            <a:solidFill>
              <a:srgbClr val="C00000"/>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Gebräuchlichster </a:t>
            </a:r>
            <a:r>
              <a:rPr lang="de-DE" dirty="0" err="1" smtClean="0">
                <a:latin typeface="Verdana" panose="020B0604030504040204" pitchFamily="34" charset="0"/>
                <a:ea typeface="Verdana" panose="020B0604030504040204" pitchFamily="34" charset="0"/>
                <a:cs typeface="Verdana" panose="020B0604030504040204" pitchFamily="34" charset="0"/>
              </a:rPr>
              <a:t>Zitiertitel</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Rechtssetzungsakte der Europäischen Union - Beispiel</a:t>
            </a:r>
          </a:p>
        </p:txBody>
      </p:sp>
      <p:sp>
        <p:nvSpPr>
          <p:cNvPr id="10" name="Foliennummernplatzhalter 9"/>
          <p:cNvSpPr>
            <a:spLocks noGrp="1"/>
          </p:cNvSpPr>
          <p:nvPr>
            <p:ph type="sldNum" sz="quarter" idx="4"/>
          </p:nvPr>
        </p:nvSpPr>
        <p:spPr/>
        <p:txBody>
          <a:bodyPr/>
          <a:lstStyle/>
          <a:p>
            <a:fld id="{8A6690F1-7CA1-4166-A522-500460961984}" type="slidenum">
              <a:rPr lang="de-DE" smtClean="0"/>
              <a:pPr/>
              <a:t>46</a:t>
            </a:fld>
            <a:endParaRPr lang="de-DE"/>
          </a:p>
        </p:txBody>
      </p:sp>
      <p:sp>
        <p:nvSpPr>
          <p:cNvPr id="11" name="Fußzeilenplatzhalter 10"/>
          <p:cNvSpPr>
            <a:spLocks noGrp="1"/>
          </p:cNvSpPr>
          <p:nvPr>
            <p:ph type="ftr" sz="quarter" idx="14"/>
          </p:nvPr>
        </p:nvSpPr>
        <p:spPr/>
        <p:txBody>
          <a:bodyPr/>
          <a:lstStyle/>
          <a:p>
            <a:r>
              <a:rPr lang="de-DE" smtClean="0"/>
              <a:t>AG RDA Schulungsunterlagen – Modul 6J: Juristische Werke | Stand: 30.11.2016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948457639"/>
              </p:ext>
            </p:extLst>
          </p:nvPr>
        </p:nvGraphicFramePr>
        <p:xfrm>
          <a:off x="251520" y="1202046"/>
          <a:ext cx="8640960" cy="5251290"/>
        </p:xfrm>
        <a:graphic>
          <a:graphicData uri="http://schemas.openxmlformats.org/drawingml/2006/table">
            <a:tbl>
              <a:tblPr firstRow="1" bandRow="1">
                <a:tableStyleId>{5C22544A-7EE6-4342-B048-85BDC9FD1C3A}</a:tableStyleId>
              </a:tblPr>
              <a:tblGrid>
                <a:gridCol w="1008112"/>
                <a:gridCol w="2376264"/>
                <a:gridCol w="5256584"/>
              </a:tblGrid>
              <a:tr h="294942">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63599">
                <a:tc>
                  <a:txBody>
                    <a:bodyPr/>
                    <a:lstStyle/>
                    <a:p>
                      <a:pPr>
                        <a:lnSpc>
                          <a:spcPct val="100000"/>
                        </a:lnSpc>
                        <a:spcAft>
                          <a:spcPts val="600"/>
                        </a:spcAft>
                      </a:pPr>
                      <a:r>
                        <a:rPr lang="de-DE" sz="1800" b="1" dirty="0">
                          <a:solidFill>
                            <a:schemeClr val="tx1"/>
                          </a:solidFill>
                          <a:latin typeface="Verdana"/>
                          <a:ea typeface="Calibri"/>
                          <a:cs typeface="Arial"/>
                        </a:rPr>
                        <a:t>6.19.2</a:t>
                      </a:r>
                      <a:endParaRPr lang="de-DE" sz="18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800" b="1" dirty="0">
                          <a:solidFill>
                            <a:schemeClr val="tx1"/>
                          </a:solidFill>
                          <a:latin typeface="Verdana"/>
                          <a:ea typeface="Calibri"/>
                          <a:cs typeface="Arial"/>
                        </a:rPr>
                        <a:t>Bevorzugter Titel </a:t>
                      </a:r>
                      <a:r>
                        <a:rPr lang="de-DE" sz="1800" b="1" dirty="0" smtClean="0">
                          <a:solidFill>
                            <a:schemeClr val="tx1"/>
                          </a:solidFill>
                          <a:latin typeface="Verdana"/>
                          <a:ea typeface="Calibri"/>
                          <a:cs typeface="Arial"/>
                        </a:rPr>
                        <a:t>des jur. </a:t>
                      </a:r>
                      <a:r>
                        <a:rPr lang="de-DE" sz="1800" b="1" dirty="0">
                          <a:solidFill>
                            <a:schemeClr val="tx1"/>
                          </a:solidFill>
                          <a:latin typeface="Verdana"/>
                          <a:ea typeface="Calibri"/>
                          <a:cs typeface="Arial"/>
                        </a:rPr>
                        <a:t>Werks</a:t>
                      </a:r>
                      <a:endParaRPr lang="de-DE" sz="18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750" dirty="0">
                          <a:solidFill>
                            <a:schemeClr val="tx1"/>
                          </a:solidFill>
                          <a:latin typeface="Verdana"/>
                          <a:ea typeface="Calibri"/>
                          <a:cs typeface="Arial"/>
                        </a:rPr>
                        <a:t>Textilkennzeichnungsverordnung</a:t>
                      </a:r>
                    </a:p>
                  </a:txBody>
                  <a:tcPr marL="68580" marR="68580" marT="0" marB="0" anchor="ctr"/>
                </a:tc>
              </a:tr>
              <a:tr h="1769596">
                <a:tc>
                  <a:txBody>
                    <a:bodyPr/>
                    <a:lstStyle/>
                    <a:p>
                      <a:pPr>
                        <a:lnSpc>
                          <a:spcPct val="100000"/>
                        </a:lnSpc>
                        <a:spcAft>
                          <a:spcPts val="600"/>
                        </a:spcAft>
                      </a:pPr>
                      <a:r>
                        <a:rPr lang="de-DE" sz="1800" dirty="0">
                          <a:solidFill>
                            <a:schemeClr val="tx1"/>
                          </a:solidFill>
                          <a:latin typeface="Verdana"/>
                          <a:ea typeface="Calibri"/>
                          <a:cs typeface="Arial"/>
                        </a:rPr>
                        <a:t>6.19.3</a:t>
                      </a:r>
                    </a:p>
                  </a:txBody>
                  <a:tcPr marL="68580" marR="68580" marT="0" marB="0" anchor="ctr"/>
                </a:tc>
                <a:tc>
                  <a:txBody>
                    <a:bodyPr/>
                    <a:lstStyle/>
                    <a:p>
                      <a:pPr>
                        <a:lnSpc>
                          <a:spcPct val="100000"/>
                        </a:lnSpc>
                        <a:spcAft>
                          <a:spcPts val="600"/>
                        </a:spcAft>
                      </a:pPr>
                      <a:r>
                        <a:rPr lang="de-DE" sz="1800" dirty="0">
                          <a:solidFill>
                            <a:schemeClr val="tx1"/>
                          </a:solidFill>
                          <a:latin typeface="Verdana"/>
                          <a:ea typeface="Calibri"/>
                          <a:cs typeface="Arial"/>
                        </a:rPr>
                        <a:t>Abweichender Titel</a:t>
                      </a:r>
                    </a:p>
                  </a:txBody>
                  <a:tcPr marL="68580" marR="68580" marT="0" marB="0" anchor="ctr"/>
                </a:tc>
                <a:tc>
                  <a:txBody>
                    <a:bodyPr/>
                    <a:lstStyle/>
                    <a:p>
                      <a:pPr>
                        <a:lnSpc>
                          <a:spcPct val="100000"/>
                        </a:lnSpc>
                        <a:spcAft>
                          <a:spcPts val="600"/>
                        </a:spcAft>
                      </a:pPr>
                      <a:r>
                        <a:rPr lang="de-DE" sz="1750" dirty="0">
                          <a:solidFill>
                            <a:schemeClr val="tx1"/>
                          </a:solidFill>
                          <a:latin typeface="Verdana"/>
                          <a:ea typeface="Calibri"/>
                          <a:cs typeface="Arial"/>
                        </a:rPr>
                        <a:t>Verordnung über die Bezeichnungen von Textilfasern und die damit zusammenhängende Etikettierung und Kennzeichnung der Faserzusammensetzung von Textilerzeugnissen und zur Aufhebung der Richtlinie 73/44/EWG des Rates und der Richtlinien 96/73/EG und 2008/121/EG des Europäischen Parlaments und des Rates</a:t>
                      </a:r>
                    </a:p>
                  </a:txBody>
                  <a:tcPr marL="68580" marR="68580" marT="0" marB="0" anchor="ctr"/>
                </a:tc>
              </a:tr>
              <a:tr h="442399">
                <a:tc>
                  <a:txBody>
                    <a:bodyPr/>
                    <a:lstStyle/>
                    <a:p>
                      <a:pPr>
                        <a:lnSpc>
                          <a:spcPct val="100000"/>
                        </a:lnSpc>
                        <a:spcAft>
                          <a:spcPts val="600"/>
                        </a:spcAft>
                      </a:pPr>
                      <a:r>
                        <a:rPr lang="de-DE" sz="1800" dirty="0" smtClean="0">
                          <a:solidFill>
                            <a:schemeClr val="tx1"/>
                          </a:solidFill>
                          <a:latin typeface="Verdana"/>
                          <a:ea typeface="Calibri"/>
                          <a:cs typeface="Arial"/>
                        </a:rPr>
                        <a:t>6.19.3</a:t>
                      </a:r>
                      <a:endParaRPr lang="de-DE" sz="18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800" dirty="0" smtClean="0">
                          <a:solidFill>
                            <a:schemeClr val="tx1"/>
                          </a:solidFill>
                          <a:latin typeface="Verdana"/>
                          <a:ea typeface="Calibri"/>
                          <a:cs typeface="Arial"/>
                        </a:rPr>
                        <a:t>Abweichender Titel</a:t>
                      </a:r>
                      <a:endParaRPr lang="de-DE" sz="1800" dirty="0">
                        <a:solidFill>
                          <a:schemeClr val="tx1"/>
                        </a:solidFill>
                        <a:latin typeface="Verdana"/>
                        <a:ea typeface="Calibri"/>
                        <a:cs typeface="Arial"/>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750" dirty="0" smtClean="0">
                          <a:solidFill>
                            <a:schemeClr val="tx1"/>
                          </a:solidFill>
                          <a:latin typeface="Verdana"/>
                          <a:ea typeface="Calibri"/>
                          <a:cs typeface="Arial"/>
                        </a:rPr>
                        <a:t>Verordnung (EU) Nr. 1007/2011</a:t>
                      </a:r>
                      <a:endParaRPr lang="de-DE" sz="1750" dirty="0">
                        <a:solidFill>
                          <a:schemeClr val="tx1"/>
                        </a:solidFill>
                        <a:latin typeface="Verdana"/>
                        <a:ea typeface="Calibri"/>
                        <a:cs typeface="Arial"/>
                      </a:endParaRPr>
                    </a:p>
                  </a:txBody>
                  <a:tcPr marL="68580" marR="68580" marT="0" marB="0" anchor="ctr"/>
                </a:tc>
              </a:tr>
              <a:tr h="442399">
                <a:tc>
                  <a:txBody>
                    <a:bodyPr/>
                    <a:lstStyle/>
                    <a:p>
                      <a:pPr>
                        <a:lnSpc>
                          <a:spcPct val="100000"/>
                        </a:lnSpc>
                        <a:spcAft>
                          <a:spcPts val="600"/>
                        </a:spcAft>
                      </a:pPr>
                      <a:r>
                        <a:rPr lang="de-DE" sz="1800" b="1">
                          <a:solidFill>
                            <a:schemeClr val="tx1"/>
                          </a:solidFill>
                          <a:latin typeface="Verdana"/>
                          <a:ea typeface="Calibri"/>
                          <a:cs typeface="Arial"/>
                        </a:rPr>
                        <a:t>19.2</a:t>
                      </a:r>
                      <a:endParaRPr lang="de-DE" sz="180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800" b="1">
                          <a:solidFill>
                            <a:schemeClr val="tx1"/>
                          </a:solidFill>
                          <a:latin typeface="Verdana"/>
                          <a:ea typeface="Calibri"/>
                          <a:cs typeface="Arial"/>
                        </a:rPr>
                        <a:t>Geistiger Schöpfer</a:t>
                      </a:r>
                      <a:endParaRPr lang="de-DE" sz="180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750" dirty="0">
                          <a:solidFill>
                            <a:schemeClr val="tx1"/>
                          </a:solidFill>
                          <a:latin typeface="Verdana"/>
                          <a:ea typeface="Calibri"/>
                          <a:cs typeface="Arial"/>
                        </a:rPr>
                        <a:t>Europäische Union</a:t>
                      </a:r>
                    </a:p>
                  </a:txBody>
                  <a:tcPr marL="68580" marR="68580" marT="0" marB="0" anchor="ctr"/>
                </a:tc>
              </a:tr>
              <a:tr h="442399">
                <a:tc>
                  <a:txBody>
                    <a:bodyPr/>
                    <a:lstStyle/>
                    <a:p>
                      <a:pPr>
                        <a:lnSpc>
                          <a:spcPct val="100000"/>
                        </a:lnSpc>
                        <a:spcAft>
                          <a:spcPts val="600"/>
                        </a:spcAft>
                      </a:pPr>
                      <a:r>
                        <a:rPr lang="de-DE" sz="1800" dirty="0">
                          <a:solidFill>
                            <a:schemeClr val="tx1"/>
                          </a:solidFill>
                          <a:latin typeface="Verdana"/>
                          <a:ea typeface="Calibri"/>
                          <a:cs typeface="Arial"/>
                        </a:rPr>
                        <a:t>18.5</a:t>
                      </a:r>
                    </a:p>
                  </a:txBody>
                  <a:tcPr marL="68580" marR="68580" marT="0" marB="0" anchor="ctr"/>
                </a:tc>
                <a:tc>
                  <a:txBody>
                    <a:bodyPr/>
                    <a:lstStyle/>
                    <a:p>
                      <a:pPr>
                        <a:lnSpc>
                          <a:spcPct val="100000"/>
                        </a:lnSpc>
                        <a:spcAft>
                          <a:spcPts val="600"/>
                        </a:spcAft>
                      </a:pPr>
                      <a:r>
                        <a:rPr lang="de-DE" sz="1800" dirty="0" smtClean="0">
                          <a:solidFill>
                            <a:schemeClr val="tx1"/>
                          </a:solidFill>
                          <a:latin typeface="Verdana"/>
                          <a:ea typeface="Calibri"/>
                          <a:cs typeface="Arial"/>
                        </a:rPr>
                        <a:t>Beziehungs-</a:t>
                      </a:r>
                      <a:r>
                        <a:rPr lang="de-DE" sz="1800" dirty="0" err="1" smtClean="0">
                          <a:solidFill>
                            <a:schemeClr val="tx1"/>
                          </a:solidFill>
                          <a:latin typeface="Verdana"/>
                          <a:ea typeface="Calibri"/>
                          <a:cs typeface="Arial"/>
                        </a:rPr>
                        <a:t>kennzeichnung</a:t>
                      </a:r>
                      <a:endParaRPr lang="de-DE" sz="18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750" dirty="0">
                          <a:solidFill>
                            <a:schemeClr val="tx1"/>
                          </a:solidFill>
                          <a:latin typeface="Verdana"/>
                          <a:ea typeface="Calibri"/>
                          <a:cs typeface="Arial"/>
                        </a:rPr>
                        <a:t>Normerlassende Gebietskörperschaft</a:t>
                      </a:r>
                    </a:p>
                  </a:txBody>
                  <a:tcPr marL="68580" marR="68580" marT="0" marB="0" anchor="ctr"/>
                </a:tc>
              </a:tr>
              <a:tr h="249560">
                <a:tc>
                  <a:txBody>
                    <a:bodyPr/>
                    <a:lstStyle/>
                    <a:p>
                      <a:pPr>
                        <a:lnSpc>
                          <a:spcPct val="100000"/>
                        </a:lnSpc>
                        <a:spcAft>
                          <a:spcPts val="600"/>
                        </a:spcAft>
                      </a:pPr>
                      <a:r>
                        <a:rPr lang="de-DE" sz="1800">
                          <a:solidFill>
                            <a:schemeClr val="tx1"/>
                          </a:solidFill>
                          <a:latin typeface="Verdana"/>
                          <a:ea typeface="Calibri"/>
                          <a:cs typeface="Arial"/>
                        </a:rPr>
                        <a:t>6.29.1</a:t>
                      </a:r>
                    </a:p>
                  </a:txBody>
                  <a:tcPr marL="68580" marR="68580" marT="0" marB="0" anchor="ctr"/>
                </a:tc>
                <a:tc>
                  <a:txBody>
                    <a:bodyPr/>
                    <a:lstStyle/>
                    <a:p>
                      <a:pPr>
                        <a:lnSpc>
                          <a:spcPct val="100000"/>
                        </a:lnSpc>
                        <a:spcAft>
                          <a:spcPts val="600"/>
                        </a:spcAft>
                      </a:pPr>
                      <a:r>
                        <a:rPr lang="de-DE" sz="1800">
                          <a:solidFill>
                            <a:schemeClr val="tx1"/>
                          </a:solidFill>
                          <a:latin typeface="Verdana"/>
                          <a:ea typeface="Calibri"/>
                          <a:cs typeface="Arial"/>
                        </a:rPr>
                        <a:t>Normierter Sucheinstieg</a:t>
                      </a:r>
                    </a:p>
                  </a:txBody>
                  <a:tcPr marL="68580" marR="68580" marT="0" marB="0" anchor="ctr"/>
                </a:tc>
                <a:tc>
                  <a:txBody>
                    <a:bodyPr/>
                    <a:lstStyle/>
                    <a:p>
                      <a:pPr>
                        <a:lnSpc>
                          <a:spcPct val="100000"/>
                        </a:lnSpc>
                        <a:spcAft>
                          <a:spcPts val="600"/>
                        </a:spcAft>
                      </a:pPr>
                      <a:r>
                        <a:rPr lang="de-DE" sz="1750" dirty="0">
                          <a:solidFill>
                            <a:schemeClr val="tx1"/>
                          </a:solidFill>
                          <a:latin typeface="Verdana"/>
                          <a:ea typeface="Calibri"/>
                          <a:cs typeface="Arial"/>
                        </a:rPr>
                        <a:t>Europäische Union. Textilkennzeichnungsverordnung.</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Abkommen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Ein Abkommen ist ein völkerrechtlicher Vertrag zwischen </a:t>
            </a:r>
          </a:p>
          <a:p>
            <a:endParaRPr lang="de-DE" dirty="0" smtClean="0"/>
          </a:p>
          <a:p>
            <a:r>
              <a:rPr lang="de-DE" dirty="0" smtClean="0"/>
              <a:t>nationalen Regierungen, </a:t>
            </a:r>
          </a:p>
          <a:p>
            <a:endParaRPr lang="de-DE" dirty="0" smtClean="0"/>
          </a:p>
          <a:p>
            <a:r>
              <a:rPr lang="de-DE" dirty="0" smtClean="0"/>
              <a:t>internationalen zwischenstaatlichen Körperschaften, </a:t>
            </a:r>
          </a:p>
          <a:p>
            <a:endParaRPr lang="de-DE" dirty="0" smtClean="0"/>
          </a:p>
          <a:p>
            <a:r>
              <a:rPr lang="de-DE" dirty="0" smtClean="0"/>
              <a:t>dem Heiligen Stuhl </a:t>
            </a:r>
          </a:p>
          <a:p>
            <a:endParaRPr lang="de-DE" dirty="0" smtClean="0"/>
          </a:p>
          <a:p>
            <a:r>
              <a:rPr lang="de-DE" dirty="0" smtClean="0"/>
              <a:t>oder Gebietskörperschaften, die unterhalb der nationalen Ebene angesiedelt sind, aber noch Abkommen abschließen können.</a:t>
            </a:r>
          </a:p>
          <a:p>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47</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Abkommen</a:t>
            </a:r>
            <a:endParaRPr lang="de-DE" dirty="0"/>
          </a:p>
        </p:txBody>
      </p:sp>
      <p:sp>
        <p:nvSpPr>
          <p:cNvPr id="3" name="Textplatzhalter 2"/>
          <p:cNvSpPr>
            <a:spLocks noGrp="1"/>
          </p:cNvSpPr>
          <p:nvPr>
            <p:ph type="body" sz="quarter" idx="13"/>
          </p:nvPr>
        </p:nvSpPr>
        <p:spPr/>
        <p:txBody>
          <a:bodyPr/>
          <a:lstStyle/>
          <a:p>
            <a:pPr>
              <a:buNone/>
            </a:pPr>
            <a:r>
              <a:rPr lang="de-DE" dirty="0" smtClean="0"/>
              <a:t>Normierter Sucheinstieg: </a:t>
            </a:r>
          </a:p>
          <a:p>
            <a:r>
              <a:rPr lang="de-DE" dirty="0" smtClean="0"/>
              <a:t>Bevorzugter Titel des Abkommens</a:t>
            </a:r>
          </a:p>
          <a:p>
            <a:pPr marL="971550" lvl="1" indent="-514350">
              <a:buFont typeface="+mj-lt"/>
              <a:buAutoNum type="romanLcPeriod"/>
            </a:pPr>
            <a:r>
              <a:rPr lang="de-DE" dirty="0" smtClean="0"/>
              <a:t>Kurztitel oder </a:t>
            </a:r>
            <a:r>
              <a:rPr lang="de-DE" dirty="0" err="1" smtClean="0"/>
              <a:t>Zitiertitel</a:t>
            </a:r>
            <a:r>
              <a:rPr lang="de-DE" dirty="0" smtClean="0"/>
              <a:t>, der in der juristischen Literatur verwendet wird</a:t>
            </a:r>
          </a:p>
          <a:p>
            <a:pPr marL="971550" lvl="1" indent="-514350">
              <a:buFont typeface="+mj-lt"/>
              <a:buAutoNum type="romanLcPeriod"/>
            </a:pPr>
            <a:r>
              <a:rPr lang="de-DE" dirty="0" smtClean="0"/>
              <a:t>offizieller Titel des Abkommens</a:t>
            </a:r>
          </a:p>
          <a:p>
            <a:pPr marL="971550" lvl="1" indent="-514350">
              <a:buFont typeface="+mj-lt"/>
              <a:buAutoNum type="romanLcPeriod"/>
            </a:pPr>
            <a:r>
              <a:rPr lang="de-DE" dirty="0" smtClean="0"/>
              <a:t>jede sonstige offizielle Bezeichnung unter der das Abkommen bekannt ist </a:t>
            </a:r>
          </a:p>
          <a:p>
            <a:r>
              <a:rPr lang="de-DE" dirty="0" smtClean="0"/>
              <a:t>Datum des Abkommens</a:t>
            </a:r>
          </a:p>
          <a:p>
            <a:endParaRPr lang="de-DE" dirty="0" smtClean="0"/>
          </a:p>
          <a:p>
            <a:pPr>
              <a:buNone/>
            </a:pPr>
            <a:r>
              <a:rPr lang="de-DE" dirty="0" err="1" smtClean="0"/>
              <a:t>Vertragsparter</a:t>
            </a:r>
            <a:r>
              <a:rPr lang="de-DE" dirty="0" smtClean="0"/>
              <a:t>:</a:t>
            </a:r>
          </a:p>
          <a:p>
            <a:r>
              <a:rPr lang="de-DE" dirty="0" smtClean="0"/>
              <a:t>können als sonstige Körperschaft, die in Beziehung steht, erfasst werden (Beziehungskennzeichnung „Vertragspartner“)</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48</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Abkommen - Beispiel</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807031597"/>
              </p:ext>
            </p:extLst>
          </p:nvPr>
        </p:nvGraphicFramePr>
        <p:xfrm>
          <a:off x="251520" y="2132856"/>
          <a:ext cx="8640960" cy="3995733"/>
        </p:xfrm>
        <a:graphic>
          <a:graphicData uri="http://schemas.openxmlformats.org/drawingml/2006/table">
            <a:tbl>
              <a:tblPr firstRow="1" bandRow="1">
                <a:tableStyleId>{5C22544A-7EE6-4342-B048-85BDC9FD1C3A}</a:tableStyleId>
              </a:tblPr>
              <a:tblGrid>
                <a:gridCol w="1008112"/>
                <a:gridCol w="3456384"/>
                <a:gridCol w="4176464"/>
              </a:tblGrid>
              <a:tr h="226202">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39" marR="91439" marT="45726" marB="45726" anchor="ctr"/>
                </a:tc>
              </a:tr>
              <a:tr h="395849">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6.19.2</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Bevorzugter Titel des juristischen Werks</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en-US" sz="1800" dirty="0" smtClean="0">
                          <a:latin typeface="Verdana" pitchFamily="34" charset="0"/>
                          <a:ea typeface="Verdana" pitchFamily="34" charset="0"/>
                          <a:cs typeface="Verdana" pitchFamily="34" charset="0"/>
                        </a:rPr>
                        <a:t>North American Agreement on Environmental Cooperation </a:t>
                      </a:r>
                      <a:endParaRPr lang="de-DE" sz="1800" dirty="0">
                        <a:latin typeface="Verdana" pitchFamily="34" charset="0"/>
                        <a:ea typeface="Verdana" pitchFamily="34" charset="0"/>
                        <a:cs typeface="Verdana" pitchFamily="34" charset="0"/>
                      </a:endParaRPr>
                    </a:p>
                  </a:txBody>
                  <a:tcPr marL="91439" marR="91439" marT="45726" marB="45726" anchor="ctr"/>
                </a:tc>
              </a:tr>
              <a:tr h="169646">
                <a:tc>
                  <a:txBody>
                    <a:bodyPr/>
                    <a:lstStyle/>
                    <a:p>
                      <a:pPr>
                        <a:lnSpc>
                          <a:spcPct val="100000"/>
                        </a:lnSpc>
                        <a:spcAft>
                          <a:spcPts val="600"/>
                        </a:spcAft>
                      </a:pPr>
                      <a:r>
                        <a:rPr lang="de-DE" sz="1800" b="1" dirty="0">
                          <a:latin typeface="Verdana" pitchFamily="34" charset="0"/>
                          <a:ea typeface="Verdana" pitchFamily="34" charset="0"/>
                          <a:cs typeface="Verdana" pitchFamily="34" charset="0"/>
                        </a:rPr>
                        <a:t>6.20.3</a:t>
                      </a:r>
                      <a:endParaRPr lang="de-DE" sz="1800" dirty="0">
                        <a:latin typeface="Verdana" pitchFamily="34" charset="0"/>
                        <a:ea typeface="Verdana" pitchFamily="34" charset="0"/>
                        <a:cs typeface="Verdana" pitchFamily="34" charset="0"/>
                      </a:endParaRPr>
                    </a:p>
                  </a:txBody>
                  <a:tcPr marL="68580" marR="68580" marT="0" marB="0" anchor="ctr"/>
                </a:tc>
                <a:tc>
                  <a:txBody>
                    <a:bodyPr/>
                    <a:lstStyle/>
                    <a:p>
                      <a:pPr>
                        <a:lnSpc>
                          <a:spcPct val="100000"/>
                        </a:lnSpc>
                        <a:spcAft>
                          <a:spcPts val="600"/>
                        </a:spcAft>
                      </a:pPr>
                      <a:r>
                        <a:rPr lang="de-DE" sz="1800" b="1">
                          <a:latin typeface="Verdana" pitchFamily="34" charset="0"/>
                          <a:ea typeface="Verdana" pitchFamily="34" charset="0"/>
                          <a:cs typeface="Verdana" pitchFamily="34" charset="0"/>
                        </a:rPr>
                        <a:t>Datum eines Abkommens</a:t>
                      </a:r>
                      <a:endParaRPr lang="de-DE" sz="1800">
                        <a:latin typeface="Verdana" pitchFamily="34" charset="0"/>
                        <a:ea typeface="Verdana" pitchFamily="34" charset="0"/>
                        <a:cs typeface="Verdana" pitchFamily="34" charset="0"/>
                      </a:endParaRPr>
                    </a:p>
                  </a:txBody>
                  <a:tcPr marL="68580" marR="68580" marT="0" marB="0" anchor="ctr"/>
                </a:tc>
                <a:tc>
                  <a:txBody>
                    <a:bodyPr/>
                    <a:lstStyle/>
                    <a:p>
                      <a:pPr>
                        <a:lnSpc>
                          <a:spcPct val="100000"/>
                        </a:lnSpc>
                        <a:spcAft>
                          <a:spcPts val="600"/>
                        </a:spcAft>
                      </a:pPr>
                      <a:r>
                        <a:rPr lang="de-DE" sz="1800" dirty="0" smtClean="0">
                          <a:latin typeface="Verdana" pitchFamily="34" charset="0"/>
                          <a:ea typeface="Verdana" pitchFamily="34" charset="0"/>
                          <a:cs typeface="Verdana" pitchFamily="34" charset="0"/>
                        </a:rPr>
                        <a:t>1993 September 14</a:t>
                      </a:r>
                      <a:endParaRPr lang="de-DE" sz="1800" dirty="0">
                        <a:latin typeface="Verdana" pitchFamily="34" charset="0"/>
                        <a:ea typeface="Verdana" pitchFamily="34" charset="0"/>
                        <a:cs typeface="Verdana" pitchFamily="34" charset="0"/>
                      </a:endParaRPr>
                    </a:p>
                  </a:txBody>
                  <a:tcPr marL="68580" marR="68580" marT="0" marB="0" anchor="ctr"/>
                </a:tc>
              </a:tr>
              <a:tr h="565495">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6.27.1</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Normierter Sucheinstieg, der ein juristisches Werk repräsentiert</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en-US" sz="1800" dirty="0" smtClean="0">
                          <a:latin typeface="Verdana" pitchFamily="34" charset="0"/>
                          <a:ea typeface="Verdana" pitchFamily="34" charset="0"/>
                          <a:cs typeface="Verdana" pitchFamily="34" charset="0"/>
                        </a:rPr>
                        <a:t>North American Agreement on Environmental Cooperation (</a:t>
                      </a:r>
                      <a:r>
                        <a:rPr lang="de-DE" sz="1800" dirty="0" smtClean="0">
                          <a:latin typeface="Verdana" pitchFamily="34" charset="0"/>
                          <a:ea typeface="Verdana" pitchFamily="34" charset="0"/>
                          <a:cs typeface="Verdana" pitchFamily="34" charset="0"/>
                        </a:rPr>
                        <a:t>1993 September 14)</a:t>
                      </a:r>
                    </a:p>
                  </a:txBody>
                  <a:tcPr marL="91439" marR="91439" marT="45726" marB="45726" anchor="ctr"/>
                </a:tc>
              </a:tr>
              <a:tr h="508939">
                <a:tc>
                  <a:txBody>
                    <a:bodyPr/>
                    <a:lstStyle/>
                    <a:p>
                      <a:pPr>
                        <a:lnSpc>
                          <a:spcPct val="100000"/>
                        </a:lnSpc>
                        <a:spcAft>
                          <a:spcPts val="600"/>
                        </a:spcAft>
                      </a:pPr>
                      <a:r>
                        <a:rPr lang="de-DE" sz="1800" dirty="0">
                          <a:latin typeface="Verdana"/>
                          <a:ea typeface="Calibri"/>
                          <a:cs typeface="Arial"/>
                        </a:rPr>
                        <a:t>19.3</a:t>
                      </a:r>
                    </a:p>
                  </a:txBody>
                  <a:tcPr marL="68580" marR="68580" marT="0" marB="0" anchor="ctr"/>
                </a:tc>
                <a:tc>
                  <a:txBody>
                    <a:bodyPr/>
                    <a:lstStyle/>
                    <a:p>
                      <a:pPr>
                        <a:lnSpc>
                          <a:spcPct val="100000"/>
                        </a:lnSpc>
                        <a:spcAft>
                          <a:spcPts val="600"/>
                        </a:spcAft>
                      </a:pPr>
                      <a:r>
                        <a:rPr lang="de-DE" sz="1800" dirty="0">
                          <a:latin typeface="Verdana"/>
                          <a:ea typeface="Calibri"/>
                          <a:cs typeface="Arial"/>
                        </a:rPr>
                        <a:t>Sonstige </a:t>
                      </a:r>
                      <a:r>
                        <a:rPr lang="de-DE" sz="1800" dirty="0" smtClean="0">
                          <a:latin typeface="Verdana"/>
                          <a:ea typeface="Calibri"/>
                          <a:cs typeface="Arial"/>
                        </a:rPr>
                        <a:t>Körperschaft</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a:latin typeface="Verdana"/>
                          <a:ea typeface="Calibri"/>
                          <a:cs typeface="Arial"/>
                        </a:rPr>
                        <a:t>USA</a:t>
                      </a:r>
                    </a:p>
                  </a:txBody>
                  <a:tcPr marL="68580" marR="68580" marT="0" marB="0" anchor="ctr"/>
                </a:tc>
              </a:tr>
              <a:tr h="508939">
                <a:tc>
                  <a:txBody>
                    <a:bodyPr/>
                    <a:lstStyle/>
                    <a:p>
                      <a:pPr>
                        <a:lnSpc>
                          <a:spcPct val="100000"/>
                        </a:lnSpc>
                        <a:spcAft>
                          <a:spcPts val="600"/>
                        </a:spcAft>
                      </a:pPr>
                      <a:r>
                        <a:rPr lang="de-DE" sz="1800" dirty="0">
                          <a:latin typeface="Verdana"/>
                          <a:ea typeface="Calibri"/>
                          <a:cs typeface="Arial"/>
                        </a:rPr>
                        <a:t>19.3</a:t>
                      </a:r>
                    </a:p>
                  </a:txBody>
                  <a:tcPr marL="68580" marR="68580" marT="0" marB="0" anchor="ctr"/>
                </a:tc>
                <a:tc>
                  <a:txBody>
                    <a:bodyPr/>
                    <a:lstStyle/>
                    <a:p>
                      <a:pPr>
                        <a:lnSpc>
                          <a:spcPct val="100000"/>
                        </a:lnSpc>
                        <a:spcAft>
                          <a:spcPts val="600"/>
                        </a:spcAft>
                      </a:pPr>
                      <a:r>
                        <a:rPr lang="de-DE" sz="1800" dirty="0">
                          <a:latin typeface="Verdana"/>
                          <a:ea typeface="Calibri"/>
                          <a:cs typeface="Arial"/>
                        </a:rPr>
                        <a:t>Sonstige </a:t>
                      </a:r>
                      <a:r>
                        <a:rPr lang="de-DE" sz="1800" dirty="0" smtClean="0">
                          <a:latin typeface="Verdana"/>
                          <a:ea typeface="Calibri"/>
                          <a:cs typeface="Arial"/>
                        </a:rPr>
                        <a:t>Körperschaft</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smtClean="0">
                          <a:latin typeface="Verdana"/>
                          <a:ea typeface="Calibri"/>
                          <a:cs typeface="Arial"/>
                        </a:rPr>
                        <a:t>Kanada</a:t>
                      </a:r>
                      <a:endParaRPr lang="de-DE" sz="1800" dirty="0">
                        <a:latin typeface="Verdana"/>
                        <a:ea typeface="Calibri"/>
                        <a:cs typeface="Arial"/>
                      </a:endParaRPr>
                    </a:p>
                  </a:txBody>
                  <a:tcPr marL="68580" marR="68580" marT="0" marB="0" anchor="ctr"/>
                </a:tc>
              </a:tr>
              <a:tr h="508939">
                <a:tc>
                  <a:txBody>
                    <a:bodyPr/>
                    <a:lstStyle/>
                    <a:p>
                      <a:pPr>
                        <a:lnSpc>
                          <a:spcPct val="100000"/>
                        </a:lnSpc>
                        <a:spcAft>
                          <a:spcPts val="600"/>
                        </a:spcAft>
                      </a:pPr>
                      <a:r>
                        <a:rPr lang="de-DE" sz="1800" dirty="0">
                          <a:latin typeface="Verdana"/>
                          <a:ea typeface="Calibri"/>
                          <a:cs typeface="Arial"/>
                        </a:rPr>
                        <a:t>19.3</a:t>
                      </a:r>
                    </a:p>
                  </a:txBody>
                  <a:tcPr marL="68580" marR="68580" marT="0" marB="0" anchor="ctr"/>
                </a:tc>
                <a:tc>
                  <a:txBody>
                    <a:bodyPr/>
                    <a:lstStyle/>
                    <a:p>
                      <a:pPr>
                        <a:lnSpc>
                          <a:spcPct val="100000"/>
                        </a:lnSpc>
                        <a:spcAft>
                          <a:spcPts val="600"/>
                        </a:spcAft>
                      </a:pPr>
                      <a:r>
                        <a:rPr lang="de-DE" sz="1800" dirty="0">
                          <a:latin typeface="Verdana"/>
                          <a:ea typeface="Calibri"/>
                          <a:cs typeface="Arial"/>
                        </a:rPr>
                        <a:t>Sonstige </a:t>
                      </a:r>
                      <a:r>
                        <a:rPr lang="de-DE" sz="1800" dirty="0" smtClean="0">
                          <a:latin typeface="Verdana"/>
                          <a:ea typeface="Calibri"/>
                          <a:cs typeface="Arial"/>
                        </a:rPr>
                        <a:t>Körperschaft</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smtClean="0">
                          <a:latin typeface="Verdana"/>
                          <a:ea typeface="Calibri"/>
                          <a:cs typeface="Arial"/>
                        </a:rPr>
                        <a:t>Mexiko</a:t>
                      </a:r>
                      <a:endParaRPr lang="de-DE" sz="1800" dirty="0">
                        <a:latin typeface="Verdana"/>
                        <a:ea typeface="Calibri"/>
                        <a:cs typeface="Arial"/>
                      </a:endParaRPr>
                    </a:p>
                  </a:txBody>
                  <a:tcPr marL="68580" marR="68580" marT="0" marB="0" anchor="ctr"/>
                </a:tc>
              </a:tr>
              <a:tr h="212335">
                <a:tc>
                  <a:txBody>
                    <a:bodyPr/>
                    <a:lstStyle/>
                    <a:p>
                      <a:pPr>
                        <a:lnSpc>
                          <a:spcPct val="100000"/>
                        </a:lnSpc>
                        <a:spcAft>
                          <a:spcPts val="600"/>
                        </a:spcAft>
                      </a:pPr>
                      <a:r>
                        <a:rPr lang="de-DE" sz="1800" dirty="0">
                          <a:latin typeface="Verdana"/>
                          <a:ea typeface="Calibri"/>
                          <a:cs typeface="Arial"/>
                        </a:rPr>
                        <a:t>18.5</a:t>
                      </a:r>
                    </a:p>
                  </a:txBody>
                  <a:tcPr marL="68580" marR="68580" marT="0" marB="0" anchor="ctr"/>
                </a:tc>
                <a:tc>
                  <a:txBody>
                    <a:bodyPr/>
                    <a:lstStyle/>
                    <a:p>
                      <a:pPr>
                        <a:lnSpc>
                          <a:spcPct val="100000"/>
                        </a:lnSpc>
                        <a:spcAft>
                          <a:spcPts val="600"/>
                        </a:spcAft>
                      </a:pPr>
                      <a:r>
                        <a:rPr lang="de-DE" sz="1800">
                          <a:latin typeface="Verdana"/>
                          <a:ea typeface="Calibri"/>
                          <a:cs typeface="Arial"/>
                        </a:rPr>
                        <a:t>Beziehungskennzeichnung</a:t>
                      </a:r>
                    </a:p>
                  </a:txBody>
                  <a:tcPr marL="68580" marR="68580" marT="0" marB="0" anchor="ctr"/>
                </a:tc>
                <a:tc>
                  <a:txBody>
                    <a:bodyPr/>
                    <a:lstStyle/>
                    <a:p>
                      <a:pPr>
                        <a:lnSpc>
                          <a:spcPct val="100000"/>
                        </a:lnSpc>
                        <a:spcAft>
                          <a:spcPts val="600"/>
                        </a:spcAft>
                      </a:pPr>
                      <a:r>
                        <a:rPr lang="de-DE" sz="1800" dirty="0">
                          <a:latin typeface="Verdana"/>
                          <a:ea typeface="Calibri"/>
                          <a:cs typeface="Arial"/>
                        </a:rPr>
                        <a:t>Vertragspartner</a:t>
                      </a:r>
                    </a:p>
                  </a:txBody>
                  <a:tcPr marL="68580" marR="68580" marT="0" marB="0" anchor="ctr"/>
                </a:tc>
              </a:tr>
            </a:tbl>
          </a:graphicData>
        </a:graphic>
      </p:graphicFrame>
      <p:grpSp>
        <p:nvGrpSpPr>
          <p:cNvPr id="12" name="Gruppieren 11"/>
          <p:cNvGrpSpPr/>
          <p:nvPr/>
        </p:nvGrpSpPr>
        <p:grpSpPr>
          <a:xfrm>
            <a:off x="5580112" y="188640"/>
            <a:ext cx="3024336" cy="1800200"/>
            <a:chOff x="5580112" y="188640"/>
            <a:chExt cx="3024336" cy="1800200"/>
          </a:xfrm>
        </p:grpSpPr>
        <p:grpSp>
          <p:nvGrpSpPr>
            <p:cNvPr id="10" name="Gruppieren 9"/>
            <p:cNvGrpSpPr/>
            <p:nvPr/>
          </p:nvGrpSpPr>
          <p:grpSpPr>
            <a:xfrm>
              <a:off x="5580112" y="188640"/>
              <a:ext cx="2959225" cy="1800200"/>
              <a:chOff x="323528" y="980728"/>
              <a:chExt cx="3751313" cy="2102284"/>
            </a:xfrm>
            <a:solidFill>
              <a:schemeClr val="bg1"/>
            </a:solidFill>
          </p:grpSpPr>
          <p:pic>
            <p:nvPicPr>
              <p:cNvPr id="1027" name="Picture 3"/>
              <p:cNvPicPr>
                <a:picLocks noChangeAspect="1" noChangeArrowheads="1"/>
              </p:cNvPicPr>
              <p:nvPr/>
            </p:nvPicPr>
            <p:blipFill>
              <a:blip r:embed="rId3" cstate="print"/>
              <a:srcRect/>
              <a:stretch>
                <a:fillRect/>
              </a:stretch>
            </p:blipFill>
            <p:spPr bwMode="auto">
              <a:xfrm>
                <a:off x="323528" y="980728"/>
                <a:ext cx="3751313" cy="534629"/>
              </a:xfrm>
              <a:prstGeom prst="rect">
                <a:avLst/>
              </a:prstGeom>
              <a:grp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347936" y="1556792"/>
                <a:ext cx="3702497" cy="1526220"/>
              </a:xfrm>
              <a:prstGeom prst="rect">
                <a:avLst/>
              </a:prstGeom>
              <a:grpFill/>
              <a:ln w="9525">
                <a:noFill/>
                <a:miter lim="800000"/>
                <a:headEnd/>
                <a:tailEnd/>
              </a:ln>
            </p:spPr>
          </p:pic>
        </p:grpSp>
        <p:sp>
          <p:nvSpPr>
            <p:cNvPr id="11" name="Rechteck 10"/>
            <p:cNvSpPr/>
            <p:nvPr/>
          </p:nvSpPr>
          <p:spPr>
            <a:xfrm>
              <a:off x="5580112" y="188640"/>
              <a:ext cx="3024336" cy="1800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5" name="Foliennummernplatzhalter 14"/>
          <p:cNvSpPr>
            <a:spLocks noGrp="1"/>
          </p:cNvSpPr>
          <p:nvPr>
            <p:ph type="sldNum" sz="quarter" idx="4"/>
          </p:nvPr>
        </p:nvSpPr>
        <p:spPr/>
        <p:txBody>
          <a:bodyPr/>
          <a:lstStyle/>
          <a:p>
            <a:fld id="{8A6690F1-7CA1-4166-A522-500460961984}" type="slidenum">
              <a:rPr lang="de-DE" smtClean="0"/>
              <a:pPr/>
              <a:t>49</a:t>
            </a:fld>
            <a:endParaRPr lang="de-DE"/>
          </a:p>
        </p:txBody>
      </p:sp>
      <p:sp>
        <p:nvSpPr>
          <p:cNvPr id="16" name="Fußzeilenplatzhalter 15"/>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p:txBody>
          <a:bodyPr wrap="square"/>
          <a:lstStyle/>
          <a:p>
            <a:r>
              <a:rPr lang="de-DE" dirty="0" smtClean="0"/>
              <a:t>Unter Juristische Werke im Sinne von RDA fallen (RDA 6.29.1.1.1):</a:t>
            </a:r>
          </a:p>
          <a:p>
            <a:pPr>
              <a:buNone/>
            </a:pPr>
            <a:r>
              <a:rPr lang="de-DE" dirty="0" smtClean="0"/>
              <a:t> </a:t>
            </a:r>
          </a:p>
          <a:p>
            <a:pPr lvl="1"/>
            <a:r>
              <a:rPr lang="de-DE" dirty="0" smtClean="0"/>
              <a:t>Rechtsnormen im Sinne von Gesetzen, Verordnungen, Erlassen* und Ähnlichem, die von rechtsetzenden Institutionen** erlassen werden</a:t>
            </a:r>
          </a:p>
          <a:p>
            <a:pPr lvl="1"/>
            <a:endParaRPr lang="de-DE" dirty="0" smtClean="0"/>
          </a:p>
          <a:p>
            <a:pPr lvl="1"/>
            <a:r>
              <a:rPr lang="de-DE" dirty="0" smtClean="0"/>
              <a:t>Verfassungen als spezielle Gesetze, die rechtliche Grundordnung eines Staates bzw. Gliedstaates konstituieren</a:t>
            </a:r>
          </a:p>
          <a:p>
            <a:pPr lvl="1"/>
            <a:endParaRPr lang="de-DE" dirty="0" smtClean="0"/>
          </a:p>
          <a:p>
            <a:pPr lvl="1"/>
            <a:r>
              <a:rPr lang="de-DE" dirty="0" smtClean="0"/>
              <a:t>Abkommen*** im Sinne von Einigungen zwischen Völkerrechtssubjekten über rechtliche Regelungen eines Gegenstandes im zwischenstaatlichen Bereich</a:t>
            </a:r>
          </a:p>
          <a:p>
            <a:pPr lvl="1"/>
            <a:endParaRPr lang="de-DE" dirty="0" smtClean="0"/>
          </a:p>
          <a:p>
            <a:pPr lvl="1"/>
            <a:endParaRPr lang="de-DE" sz="14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Protokolle, Zusatzvereinbarungen</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Wenn eigenständiger Titel</a:t>
            </a:r>
          </a:p>
          <a:p>
            <a:pPr>
              <a:buFont typeface="Wingdings"/>
              <a:buChar char="à"/>
            </a:pPr>
            <a:r>
              <a:rPr lang="de-DE" dirty="0" smtClean="0">
                <a:sym typeface="Wingdings" pitchFamily="2" charset="2"/>
              </a:rPr>
              <a:t>Normierter Sucheinstieg nach allgemeinen Regeln</a:t>
            </a:r>
          </a:p>
          <a:p>
            <a:pPr>
              <a:buNone/>
            </a:pPr>
            <a:endParaRPr lang="de-DE" dirty="0" smtClean="0">
              <a:sym typeface="Wingdings" pitchFamily="2" charset="2"/>
            </a:endParaRPr>
          </a:p>
          <a:p>
            <a:pPr>
              <a:buNone/>
            </a:pPr>
            <a:r>
              <a:rPr lang="de-DE" dirty="0" smtClean="0">
                <a:sym typeface="Wingdings" pitchFamily="2" charset="2"/>
              </a:rPr>
              <a:t>Wenn kein eigenständiger Titel vorhanden</a:t>
            </a:r>
          </a:p>
          <a:p>
            <a:pPr>
              <a:buNone/>
            </a:pPr>
            <a:r>
              <a:rPr lang="de-DE" dirty="0" smtClean="0">
                <a:sym typeface="Wingdings" pitchFamily="2" charset="2"/>
              </a:rPr>
              <a:t>	Normierter Sucheinstieg: </a:t>
            </a:r>
          </a:p>
          <a:p>
            <a:pPr lvl="1"/>
            <a:r>
              <a:rPr lang="de-DE" dirty="0" smtClean="0"/>
              <a:t>normierter Sucheinstieg, der das Abkommen repräsentiert </a:t>
            </a:r>
          </a:p>
          <a:p>
            <a:pPr lvl="1">
              <a:buNone/>
            </a:pPr>
            <a:r>
              <a:rPr lang="de-DE" dirty="0" smtClean="0"/>
              <a:t>	mit</a:t>
            </a:r>
          </a:p>
          <a:p>
            <a:pPr lvl="1"/>
            <a:r>
              <a:rPr lang="de-DE" dirty="0" smtClean="0"/>
              <a:t>den folgenden Elementen, sofern zutreffend:</a:t>
            </a:r>
          </a:p>
          <a:p>
            <a:pPr lvl="2"/>
            <a:r>
              <a:rPr lang="de-DE" sz="1800" dirty="0" smtClean="0"/>
              <a:t>Terminus „Protokolle usw.“</a:t>
            </a:r>
          </a:p>
          <a:p>
            <a:pPr lvl="2"/>
            <a:r>
              <a:rPr lang="de-DE" sz="1800" dirty="0" smtClean="0"/>
              <a:t>Datum des Protokolls</a:t>
            </a:r>
            <a:endParaRPr lang="de-DE" sz="1800" dirty="0" smtClean="0">
              <a:sym typeface="Wingdings" pitchFamily="2" charset="2"/>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50</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Protokolle, Zusatzvereinbarungen - Beispiel</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807031597"/>
              </p:ext>
            </p:extLst>
          </p:nvPr>
        </p:nvGraphicFramePr>
        <p:xfrm>
          <a:off x="251520" y="2996952"/>
          <a:ext cx="8640960" cy="2743236"/>
        </p:xfrm>
        <a:graphic>
          <a:graphicData uri="http://schemas.openxmlformats.org/drawingml/2006/table">
            <a:tbl>
              <a:tblPr firstRow="1" bandRow="1">
                <a:tableStyleId>{5C22544A-7EE6-4342-B048-85BDC9FD1C3A}</a:tableStyleId>
              </a:tblPr>
              <a:tblGrid>
                <a:gridCol w="1262163"/>
                <a:gridCol w="2410246"/>
                <a:gridCol w="4968551"/>
              </a:tblGrid>
              <a:tr h="297639">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39" marR="91439" marT="45726" marB="45726" anchor="ctr"/>
                </a:tc>
              </a:tr>
              <a:tr h="520861">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6.19.2</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Bevorzugter Titel des juristischen Werks</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Protokoll zur Verhütung, Bekämpfung und Bestrafung des Menschenhandels, insbesondere des Frauen- und Kinderhandels</a:t>
                      </a:r>
                      <a:endParaRPr lang="de-DE" sz="1800" dirty="0">
                        <a:latin typeface="Verdana" pitchFamily="34" charset="0"/>
                        <a:ea typeface="Verdana" pitchFamily="34" charset="0"/>
                        <a:cs typeface="Verdana" pitchFamily="34" charset="0"/>
                      </a:endParaRPr>
                    </a:p>
                  </a:txBody>
                  <a:tcPr marL="91439" marR="91439" marT="45726" marB="45726" anchor="ctr"/>
                </a:tc>
              </a:tr>
              <a:tr h="967305">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6.29.1</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Normierter Sucheinstieg, der ein juristisches Werk repräsentiert</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Protokoll zur Verhütung, Bekämpfung und Bestrafung des Menschenhandels, insbesondere des Frauen- und Kinderhandels</a:t>
                      </a:r>
                      <a:endParaRPr lang="de-DE" sz="1800" dirty="0">
                        <a:latin typeface="Verdana" pitchFamily="34" charset="0"/>
                        <a:ea typeface="Verdana" pitchFamily="34" charset="0"/>
                        <a:cs typeface="Verdana" pitchFamily="34" charset="0"/>
                      </a:endParaRPr>
                    </a:p>
                  </a:txBody>
                  <a:tcPr marL="91439" marR="91439" marT="45726" marB="45726" anchor="ctr"/>
                </a:tc>
              </a:tr>
            </a:tbl>
          </a:graphicData>
        </a:graphic>
      </p:graphicFrame>
      <p:pic>
        <p:nvPicPr>
          <p:cNvPr id="2051" name="Picture 3"/>
          <p:cNvPicPr>
            <a:picLocks noChangeAspect="1" noChangeArrowheads="1"/>
          </p:cNvPicPr>
          <p:nvPr/>
        </p:nvPicPr>
        <p:blipFill>
          <a:blip r:embed="rId2" cstate="print"/>
          <a:srcRect/>
          <a:stretch>
            <a:fillRect/>
          </a:stretch>
        </p:blipFill>
        <p:spPr bwMode="auto">
          <a:xfrm>
            <a:off x="573331" y="980728"/>
            <a:ext cx="7887101" cy="1368152"/>
          </a:xfrm>
          <a:prstGeom prst="rect">
            <a:avLst/>
          </a:prstGeom>
          <a:noFill/>
          <a:ln w="9525">
            <a:solidFill>
              <a:schemeClr val="tx1"/>
            </a:solidFill>
            <a:miter lim="800000"/>
            <a:headEnd/>
            <a:tailEnd/>
          </a:ln>
        </p:spPr>
      </p:pic>
      <p:sp>
        <p:nvSpPr>
          <p:cNvPr id="10" name="Foliennummernplatzhalter 9"/>
          <p:cNvSpPr>
            <a:spLocks noGrp="1"/>
          </p:cNvSpPr>
          <p:nvPr>
            <p:ph type="sldNum" sz="quarter" idx="4"/>
          </p:nvPr>
        </p:nvSpPr>
        <p:spPr/>
        <p:txBody>
          <a:bodyPr/>
          <a:lstStyle/>
          <a:p>
            <a:fld id="{8A6690F1-7CA1-4166-A522-500460961984}" type="slidenum">
              <a:rPr lang="de-DE" smtClean="0"/>
              <a:pPr/>
              <a:t>51</a:t>
            </a:fld>
            <a:endParaRPr lang="de-DE"/>
          </a:p>
        </p:txBody>
      </p:sp>
      <p:sp>
        <p:nvSpPr>
          <p:cNvPr id="11" name="Fußzeilenplatzhalter 10"/>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Protokolle, Zusatzvereinbarungen - Beispiel</a:t>
            </a:r>
            <a:endParaRPr lang="de-DE" dirty="0"/>
          </a:p>
        </p:txBody>
      </p:sp>
      <p:sp>
        <p:nvSpPr>
          <p:cNvPr id="4" name="Fußzeilenplatzhalter 3"/>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pic>
        <p:nvPicPr>
          <p:cNvPr id="2050" name="Picture 2"/>
          <p:cNvPicPr>
            <a:picLocks noChangeAspect="1" noChangeArrowheads="1"/>
          </p:cNvPicPr>
          <p:nvPr/>
        </p:nvPicPr>
        <p:blipFill>
          <a:blip r:embed="rId2" cstate="print"/>
          <a:srcRect/>
          <a:stretch>
            <a:fillRect/>
          </a:stretch>
        </p:blipFill>
        <p:spPr bwMode="auto">
          <a:xfrm>
            <a:off x="1763688" y="836712"/>
            <a:ext cx="4733925" cy="2238375"/>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2807031597"/>
              </p:ext>
            </p:extLst>
          </p:nvPr>
        </p:nvGraphicFramePr>
        <p:xfrm>
          <a:off x="251520" y="3200348"/>
          <a:ext cx="8640960" cy="3108972"/>
        </p:xfrm>
        <a:graphic>
          <a:graphicData uri="http://schemas.openxmlformats.org/drawingml/2006/table">
            <a:tbl>
              <a:tblPr firstRow="1" bandRow="1">
                <a:tableStyleId>{5C22544A-7EE6-4342-B048-85BDC9FD1C3A}</a:tableStyleId>
              </a:tblPr>
              <a:tblGrid>
                <a:gridCol w="1262163"/>
                <a:gridCol w="2410246"/>
                <a:gridCol w="4968551"/>
              </a:tblGrid>
              <a:tr h="181847">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39" marR="91439" marT="45726" marB="45726" anchor="ctr"/>
                </a:tc>
              </a:tr>
              <a:tr h="272761">
                <a:tc>
                  <a:txBody>
                    <a:bodyPr/>
                    <a:lstStyle/>
                    <a:p>
                      <a:pPr>
                        <a:lnSpc>
                          <a:spcPct val="100000"/>
                        </a:lnSpc>
                        <a:spcAft>
                          <a:spcPts val="600"/>
                        </a:spcAft>
                      </a:pPr>
                      <a:r>
                        <a:rPr lang="de-DE" sz="1800" b="1" dirty="0">
                          <a:solidFill>
                            <a:schemeClr val="tx1"/>
                          </a:solidFill>
                          <a:latin typeface="Verdana"/>
                          <a:ea typeface="Calibri"/>
                          <a:cs typeface="Arial"/>
                        </a:rPr>
                        <a:t>6.19.2</a:t>
                      </a:r>
                      <a:endParaRPr lang="de-DE" sz="18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800" b="1" dirty="0">
                          <a:solidFill>
                            <a:schemeClr val="tx1"/>
                          </a:solidFill>
                          <a:latin typeface="Verdana"/>
                          <a:ea typeface="Calibri"/>
                          <a:cs typeface="Arial"/>
                        </a:rPr>
                        <a:t>Bevorzugter Titel </a:t>
                      </a:r>
                      <a:r>
                        <a:rPr lang="de-DE" sz="1800" b="1" dirty="0" smtClean="0">
                          <a:solidFill>
                            <a:schemeClr val="tx1"/>
                          </a:solidFill>
                          <a:latin typeface="Verdana"/>
                          <a:ea typeface="Calibri"/>
                          <a:cs typeface="Arial"/>
                        </a:rPr>
                        <a:t>des jur. </a:t>
                      </a:r>
                      <a:r>
                        <a:rPr lang="de-DE" sz="1800" b="1" dirty="0">
                          <a:solidFill>
                            <a:schemeClr val="tx1"/>
                          </a:solidFill>
                          <a:latin typeface="Verdana"/>
                          <a:ea typeface="Calibri"/>
                          <a:cs typeface="Arial"/>
                        </a:rPr>
                        <a:t>Werks</a:t>
                      </a:r>
                      <a:endParaRPr lang="de-DE" sz="18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chemeClr val="tx1"/>
                          </a:solidFill>
                          <a:latin typeface="Verdana"/>
                          <a:ea typeface="Calibri"/>
                          <a:cs typeface="Arial"/>
                        </a:rPr>
                        <a:t>Madrider Markenabkommen</a:t>
                      </a:r>
                    </a:p>
                  </a:txBody>
                  <a:tcPr marL="68580" marR="68580" marT="0" marB="0" anchor="ctr"/>
                </a:tc>
              </a:tr>
              <a:tr h="272761">
                <a:tc>
                  <a:txBody>
                    <a:bodyPr/>
                    <a:lstStyle/>
                    <a:p>
                      <a:pPr>
                        <a:lnSpc>
                          <a:spcPct val="100000"/>
                        </a:lnSpc>
                        <a:spcAft>
                          <a:spcPts val="600"/>
                        </a:spcAft>
                      </a:pPr>
                      <a:r>
                        <a:rPr lang="de-DE" sz="1800" b="1" dirty="0">
                          <a:solidFill>
                            <a:schemeClr val="tx1"/>
                          </a:solidFill>
                          <a:latin typeface="Verdana"/>
                          <a:ea typeface="Calibri"/>
                          <a:cs typeface="Arial"/>
                        </a:rPr>
                        <a:t>6.20.3</a:t>
                      </a:r>
                      <a:endParaRPr lang="de-DE" sz="18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800" b="1" dirty="0">
                          <a:solidFill>
                            <a:schemeClr val="tx1"/>
                          </a:solidFill>
                          <a:latin typeface="Verdana"/>
                          <a:ea typeface="Calibri"/>
                          <a:cs typeface="Arial"/>
                        </a:rPr>
                        <a:t>Datum des Abkommens</a:t>
                      </a:r>
                      <a:endParaRPr lang="de-DE" sz="18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chemeClr val="tx1"/>
                          </a:solidFill>
                          <a:latin typeface="Verdana"/>
                          <a:ea typeface="Calibri"/>
                          <a:cs typeface="Arial"/>
                        </a:rPr>
                        <a:t>1891 April 14</a:t>
                      </a:r>
                    </a:p>
                  </a:txBody>
                  <a:tcPr marL="68580" marR="68580" marT="0" marB="0" anchor="ctr"/>
                </a:tc>
              </a:tr>
              <a:tr h="285602">
                <a:tc>
                  <a:txBody>
                    <a:bodyPr/>
                    <a:lstStyle/>
                    <a:p>
                      <a:pPr>
                        <a:lnSpc>
                          <a:spcPct val="100000"/>
                        </a:lnSpc>
                        <a:spcAft>
                          <a:spcPts val="600"/>
                        </a:spcAft>
                      </a:pPr>
                      <a:r>
                        <a:rPr lang="de-DE" sz="1800">
                          <a:solidFill>
                            <a:schemeClr val="tx1"/>
                          </a:solidFill>
                          <a:latin typeface="Verdana"/>
                          <a:ea typeface="Calibri"/>
                          <a:cs typeface="Arial"/>
                        </a:rPr>
                        <a:t>6.29.30</a:t>
                      </a:r>
                    </a:p>
                  </a:txBody>
                  <a:tcPr marL="68580" marR="68580" marT="0" marB="0" anchor="ctr"/>
                </a:tc>
                <a:tc>
                  <a:txBody>
                    <a:bodyPr/>
                    <a:lstStyle/>
                    <a:p>
                      <a:pPr>
                        <a:lnSpc>
                          <a:spcPct val="100000"/>
                        </a:lnSpc>
                        <a:spcAft>
                          <a:spcPts val="600"/>
                        </a:spcAft>
                      </a:pPr>
                      <a:r>
                        <a:rPr lang="de-DE" sz="1800" dirty="0">
                          <a:solidFill>
                            <a:schemeClr val="tx1"/>
                          </a:solidFill>
                          <a:latin typeface="Verdana"/>
                          <a:ea typeface="Calibri"/>
                          <a:cs typeface="Arial"/>
                        </a:rPr>
                        <a:t>Ergänzung zum Sucheinstieg</a:t>
                      </a:r>
                    </a:p>
                  </a:txBody>
                  <a:tcPr marL="68580" marR="68580" marT="0" marB="0" anchor="ctr"/>
                </a:tc>
                <a:tc>
                  <a:txBody>
                    <a:bodyPr/>
                    <a:lstStyle/>
                    <a:p>
                      <a:pPr>
                        <a:lnSpc>
                          <a:spcPct val="100000"/>
                        </a:lnSpc>
                        <a:spcAft>
                          <a:spcPts val="600"/>
                        </a:spcAft>
                      </a:pPr>
                      <a:r>
                        <a:rPr lang="de-DE" sz="1800" dirty="0">
                          <a:solidFill>
                            <a:schemeClr val="tx1"/>
                          </a:solidFill>
                          <a:latin typeface="Verdana"/>
                          <a:ea typeface="Calibri"/>
                          <a:cs typeface="Arial"/>
                        </a:rPr>
                        <a:t>Protokolle usw.</a:t>
                      </a:r>
                    </a:p>
                  </a:txBody>
                  <a:tcPr marL="68580" marR="68580" marT="0" marB="0" anchor="ctr"/>
                </a:tc>
              </a:tr>
              <a:tr h="285602">
                <a:tc>
                  <a:txBody>
                    <a:bodyPr/>
                    <a:lstStyle/>
                    <a:p>
                      <a:pPr>
                        <a:lnSpc>
                          <a:spcPct val="100000"/>
                        </a:lnSpc>
                        <a:spcAft>
                          <a:spcPts val="600"/>
                        </a:spcAft>
                      </a:pPr>
                      <a:r>
                        <a:rPr lang="de-DE" sz="1800" b="1">
                          <a:solidFill>
                            <a:schemeClr val="tx1"/>
                          </a:solidFill>
                          <a:latin typeface="Verdana"/>
                          <a:ea typeface="Calibri"/>
                          <a:cs typeface="Arial"/>
                        </a:rPr>
                        <a:t>6.20.3</a:t>
                      </a:r>
                      <a:endParaRPr lang="de-DE" sz="180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800" b="1">
                          <a:solidFill>
                            <a:schemeClr val="tx1"/>
                          </a:solidFill>
                          <a:latin typeface="Verdana"/>
                          <a:ea typeface="Calibri"/>
                          <a:cs typeface="Arial"/>
                        </a:rPr>
                        <a:t>Datum des Protokolls</a:t>
                      </a:r>
                      <a:endParaRPr lang="de-DE" sz="180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800" dirty="0">
                          <a:solidFill>
                            <a:schemeClr val="tx1"/>
                          </a:solidFill>
                          <a:latin typeface="Verdana"/>
                          <a:ea typeface="Calibri"/>
                          <a:cs typeface="Arial"/>
                        </a:rPr>
                        <a:t>1989 Juni 27</a:t>
                      </a:r>
                    </a:p>
                  </a:txBody>
                  <a:tcPr marL="68580" marR="68580" marT="0" marB="0" anchor="ctr"/>
                </a:tc>
              </a:tr>
              <a:tr h="285602">
                <a:tc>
                  <a:txBody>
                    <a:bodyPr/>
                    <a:lstStyle/>
                    <a:p>
                      <a:pPr>
                        <a:lnSpc>
                          <a:spcPct val="100000"/>
                        </a:lnSpc>
                        <a:spcAft>
                          <a:spcPts val="600"/>
                        </a:spcAft>
                      </a:pPr>
                      <a:r>
                        <a:rPr lang="de-DE" sz="1800">
                          <a:solidFill>
                            <a:schemeClr val="tx1"/>
                          </a:solidFill>
                          <a:latin typeface="Verdana"/>
                          <a:ea typeface="Calibri"/>
                          <a:cs typeface="Arial"/>
                        </a:rPr>
                        <a:t>6.29.1</a:t>
                      </a:r>
                    </a:p>
                  </a:txBody>
                  <a:tcPr marL="68580" marR="68580" marT="0" marB="0" anchor="ctr"/>
                </a:tc>
                <a:tc>
                  <a:txBody>
                    <a:bodyPr/>
                    <a:lstStyle/>
                    <a:p>
                      <a:pPr>
                        <a:lnSpc>
                          <a:spcPct val="100000"/>
                        </a:lnSpc>
                        <a:spcAft>
                          <a:spcPts val="600"/>
                        </a:spcAft>
                      </a:pPr>
                      <a:r>
                        <a:rPr lang="de-DE" sz="1800">
                          <a:solidFill>
                            <a:schemeClr val="tx1"/>
                          </a:solidFill>
                          <a:latin typeface="Verdana"/>
                          <a:ea typeface="Calibri"/>
                          <a:cs typeface="Arial"/>
                        </a:rPr>
                        <a:t>Normierter Sucheinstieg</a:t>
                      </a:r>
                    </a:p>
                  </a:txBody>
                  <a:tcPr marL="68580" marR="68580" marT="0" marB="0" anchor="ctr"/>
                </a:tc>
                <a:tc>
                  <a:txBody>
                    <a:bodyPr/>
                    <a:lstStyle/>
                    <a:p>
                      <a:pPr>
                        <a:lnSpc>
                          <a:spcPct val="100000"/>
                        </a:lnSpc>
                        <a:spcAft>
                          <a:spcPts val="600"/>
                        </a:spcAft>
                      </a:pPr>
                      <a:r>
                        <a:rPr lang="de-DE" sz="1800" dirty="0">
                          <a:solidFill>
                            <a:schemeClr val="tx1"/>
                          </a:solidFill>
                          <a:latin typeface="Verdana"/>
                          <a:ea typeface="Calibri"/>
                          <a:cs typeface="Arial"/>
                        </a:rPr>
                        <a:t>Madrider Markenabkommen (1891 April 14). Protokolle usw. (1989 Juni 27)</a:t>
                      </a: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Entscheidungssammlungen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Normierter Sucheinstieg für Entscheidungssammlungen, die keinem Berichterstatter zuzuordnen sind (RDA 6.29.1.18.2)</a:t>
            </a:r>
          </a:p>
          <a:p>
            <a:pPr marL="268288" indent="-268288"/>
            <a:r>
              <a:rPr lang="de-DE" dirty="0" smtClean="0"/>
              <a:t>Normierter Sucheinstieg des Gerichts</a:t>
            </a:r>
          </a:p>
          <a:p>
            <a:pPr marL="268288" indent="-268288"/>
            <a:r>
              <a:rPr lang="de-DE" dirty="0" smtClean="0"/>
              <a:t>Bevorzugter Titel für Sammlung</a:t>
            </a:r>
          </a:p>
          <a:p>
            <a:pPr>
              <a:buNone/>
            </a:pP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53</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07031597"/>
              </p:ext>
            </p:extLst>
          </p:nvPr>
        </p:nvGraphicFramePr>
        <p:xfrm>
          <a:off x="251520" y="3122572"/>
          <a:ext cx="8640960" cy="3134122"/>
        </p:xfrm>
        <a:graphic>
          <a:graphicData uri="http://schemas.openxmlformats.org/drawingml/2006/table">
            <a:tbl>
              <a:tblPr firstRow="1" bandRow="1">
                <a:tableStyleId>{5C22544A-7EE6-4342-B048-85BDC9FD1C3A}</a:tableStyleId>
              </a:tblPr>
              <a:tblGrid>
                <a:gridCol w="1080120"/>
                <a:gridCol w="3096344"/>
                <a:gridCol w="4464496"/>
              </a:tblGrid>
              <a:tr h="297639">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39" marR="91439" marT="45726" marB="45726" anchor="ctr"/>
                </a:tc>
              </a:tr>
              <a:tr h="520861">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6.19.2</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Bevorzugter Titel des juristischen Werks</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Entscheidungen des Bundesgerichtshofes in Zivilsachen</a:t>
                      </a:r>
                      <a:endParaRPr lang="de-DE" sz="1800" dirty="0">
                        <a:latin typeface="Verdana" pitchFamily="34" charset="0"/>
                        <a:ea typeface="Verdana" pitchFamily="34" charset="0"/>
                        <a:cs typeface="Verdana" pitchFamily="34" charset="0"/>
                      </a:endParaRPr>
                    </a:p>
                  </a:txBody>
                  <a:tcPr marL="91439" marR="91439" marT="45726" marB="45726" anchor="ctr"/>
                </a:tc>
              </a:tr>
              <a:tr h="520861">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Deutschland. Bundesgerichtshof</a:t>
                      </a:r>
                      <a:endParaRPr lang="de-DE" sz="1800" dirty="0">
                        <a:latin typeface="Verdana" pitchFamily="34" charset="0"/>
                        <a:ea typeface="Verdana" pitchFamily="34" charset="0"/>
                        <a:cs typeface="Verdana" pitchFamily="34" charset="0"/>
                      </a:endParaRPr>
                    </a:p>
                  </a:txBody>
                  <a:tcPr marL="91439" marR="91439" marT="45726" marB="45726" anchor="ctr"/>
                </a:tc>
              </a:tr>
              <a:tr h="520861">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Beziehungskenn-</a:t>
                      </a:r>
                      <a:r>
                        <a:rPr lang="de-DE" sz="1800" b="0" dirty="0" err="1" smtClean="0">
                          <a:latin typeface="Verdana" pitchFamily="34" charset="0"/>
                          <a:ea typeface="Verdana" pitchFamily="34" charset="0"/>
                          <a:cs typeface="Verdana" pitchFamily="34" charset="0"/>
                        </a:rPr>
                        <a:t>zeichnung</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marL="91439" marR="91439" marT="45726" marB="45726" anchor="ctr"/>
                </a:tc>
              </a:tr>
              <a:tr h="967305">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6.29.1</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Normierter Sucheinstieg, der ein juristisches Werk repräsentiert</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Deutschland. Bundesgerichtshof. Entscheidungen des Bundesgerichtshofes in Zivilsachen</a:t>
                      </a:r>
                      <a:endParaRPr lang="de-DE" sz="1800" dirty="0">
                        <a:latin typeface="Verdana" pitchFamily="34" charset="0"/>
                        <a:ea typeface="Verdana" pitchFamily="34" charset="0"/>
                        <a:cs typeface="Verdana" pitchFamily="34" charset="0"/>
                      </a:endParaRPr>
                    </a:p>
                  </a:txBody>
                  <a:tcPr marL="91439" marR="91439" marT="45726" marB="45726"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Themen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Die folgenden Themen werden über die Präsentation hinaus im Skript in Abschnitt B.2 behandelt: </a:t>
            </a:r>
            <a:r>
              <a:rPr lang="de-DE" dirty="0" smtClean="0"/>
              <a:t/>
            </a:r>
            <a:br>
              <a:rPr lang="de-DE" dirty="0" smtClean="0"/>
            </a:br>
            <a:endParaRPr lang="de-DE" dirty="0" smtClean="0"/>
          </a:p>
          <a:p>
            <a:r>
              <a:rPr lang="de-DE" sz="1800" dirty="0" smtClean="0"/>
              <a:t>Erlasse einer obersten Führungskraft (wie zum Beispiel des Präsidenten der Vereinigten Staaten), die Gesetzeskraft haben (Punkt B.2.1.1, S. 12)</a:t>
            </a:r>
          </a:p>
          <a:p>
            <a:r>
              <a:rPr lang="de-DE" sz="1800" dirty="0" smtClean="0"/>
              <a:t>Gesetze des Altertums und der Antike, mittelalterliche Gesetze, Gewohnheitsrechte usw. (Punkt B.2.1.4, S. 15)</a:t>
            </a:r>
          </a:p>
          <a:p>
            <a:r>
              <a:rPr lang="de-DE" sz="1800" dirty="0" smtClean="0"/>
              <a:t>Von Kirchen erlassene Rechtsnormen (Punkt B.2.2, S. 17)</a:t>
            </a:r>
          </a:p>
          <a:p>
            <a:r>
              <a:rPr lang="de-DE" sz="1800" dirty="0" smtClean="0"/>
              <a:t>Gerichtliche Verfahrensvorschriften (Punkt B.2.3, S. 18)</a:t>
            </a:r>
          </a:p>
          <a:p>
            <a:r>
              <a:rPr lang="de-DE" sz="1800" dirty="0" smtClean="0"/>
              <a:t>Novellierungen von Abkommen (Punkt B.2.5.1, S. 23)</a:t>
            </a:r>
          </a:p>
          <a:p>
            <a:r>
              <a:rPr lang="de-DE" sz="1800" dirty="0" smtClean="0"/>
              <a:t>Entscheidungssammlungen von mehreren Gerichten (Punkt B.2.6.2, S. 25)</a:t>
            </a:r>
          </a:p>
          <a:p>
            <a:r>
              <a:rPr lang="de-DE" sz="1800" dirty="0" err="1" smtClean="0"/>
              <a:t>Citations</a:t>
            </a:r>
            <a:r>
              <a:rPr lang="de-DE" sz="1800" dirty="0" smtClean="0"/>
              <a:t>, Digests usw. (Punkt B.2.6.3, S. 25)</a:t>
            </a:r>
          </a:p>
          <a:p>
            <a:r>
              <a:rPr lang="de-DE" sz="1800" dirty="0" smtClean="0"/>
              <a:t>Gerichtsprotokolle (Punkt B.2.7, S. 26 ff.)</a:t>
            </a:r>
          </a:p>
        </p:txBody>
      </p:sp>
      <p:sp>
        <p:nvSpPr>
          <p:cNvPr id="4" name="Fußzeilenplatzhalter 3"/>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Kommentierte Ausgaben von Gesetzen usw. und Kommentare</a:t>
            </a: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6J.B.3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55</a:t>
            </a:fld>
            <a:endParaRPr lang="de-DE"/>
          </a:p>
        </p:txBody>
      </p:sp>
      <p:sp>
        <p:nvSpPr>
          <p:cNvPr id="11" name="Fußzeilenplatzhalter 10"/>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Kommentierte Ausgaben von Gesetzen usw.</a:t>
            </a:r>
            <a:endParaRPr lang="de-DE" dirty="0"/>
          </a:p>
        </p:txBody>
      </p:sp>
      <p:sp>
        <p:nvSpPr>
          <p:cNvPr id="3" name="Textplatzhalter 2"/>
          <p:cNvSpPr>
            <a:spLocks noGrp="1"/>
          </p:cNvSpPr>
          <p:nvPr>
            <p:ph type="body" sz="quarter" idx="13"/>
          </p:nvPr>
        </p:nvSpPr>
        <p:spPr/>
        <p:txBody>
          <a:bodyPr/>
          <a:lstStyle/>
          <a:p>
            <a:pPr>
              <a:buNone/>
            </a:pPr>
            <a:r>
              <a:rPr lang="de-DE" dirty="0" smtClean="0"/>
              <a:t>Wenn</a:t>
            </a:r>
          </a:p>
          <a:p>
            <a:pPr lvl="1"/>
            <a:r>
              <a:rPr lang="de-DE" dirty="0" smtClean="0"/>
              <a:t>Werk aus einem zuvor existierenden Werk mit hinzugefügten Kommentaren besteht</a:t>
            </a:r>
          </a:p>
          <a:p>
            <a:pPr lvl="1">
              <a:buNone/>
            </a:pPr>
            <a:r>
              <a:rPr lang="de-DE" dirty="0" smtClean="0"/>
              <a:t>	und</a:t>
            </a:r>
          </a:p>
          <a:p>
            <a:pPr lvl="1"/>
            <a:r>
              <a:rPr lang="de-DE" dirty="0" smtClean="0"/>
              <a:t>es als Werk der Person, der Familie oder der Körperschaft präsentiert wird, die für den Kommentar usw. verantwortlich ist,</a:t>
            </a:r>
          </a:p>
          <a:p>
            <a:pPr>
              <a:buNone/>
            </a:pPr>
            <a:endParaRPr lang="de-DE" dirty="0" smtClean="0"/>
          </a:p>
          <a:p>
            <a:pPr>
              <a:buNone/>
            </a:pPr>
            <a:r>
              <a:rPr lang="de-DE" dirty="0" smtClean="0"/>
              <a:t>dann normierter Sucheinstieg: </a:t>
            </a:r>
          </a:p>
          <a:p>
            <a:pPr lvl="1"/>
            <a:r>
              <a:rPr lang="de-DE" dirty="0" smtClean="0"/>
              <a:t>normierter Sucheinstieg der Person, die für den Kommentar verantwortlich ist</a:t>
            </a:r>
          </a:p>
          <a:p>
            <a:pPr lvl="1"/>
            <a:r>
              <a:rPr lang="de-DE" dirty="0" smtClean="0"/>
              <a:t>bevorzugter Titel für den Kommentar</a:t>
            </a:r>
          </a:p>
          <a:p>
            <a:endParaRPr lang="de-DE" dirty="0" smtClean="0"/>
          </a:p>
          <a:p>
            <a:pPr marL="0" indent="0">
              <a:buNone/>
            </a:pPr>
            <a:r>
              <a:rPr lang="de-DE" dirty="0" smtClean="0"/>
              <a:t>Kommentare sind gemeinschaftliche Schöpfung der Kommentatoren.* </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56</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Kommentierte Ausgaben von Gesetzen usw.</a:t>
            </a:r>
            <a:endParaRPr lang="de-DE" dirty="0"/>
          </a:p>
        </p:txBody>
      </p:sp>
      <p:sp>
        <p:nvSpPr>
          <p:cNvPr id="3" name="Textplatzhalter 2"/>
          <p:cNvSpPr>
            <a:spLocks noGrp="1"/>
          </p:cNvSpPr>
          <p:nvPr>
            <p:ph type="body" sz="quarter" idx="13"/>
          </p:nvPr>
        </p:nvSpPr>
        <p:spPr/>
        <p:txBody>
          <a:bodyPr/>
          <a:lstStyle/>
          <a:p>
            <a:pPr>
              <a:buNone/>
            </a:pPr>
            <a:r>
              <a:rPr lang="de-DE" dirty="0" smtClean="0"/>
              <a:t>Beziehungskennzeichnungen (RDA 18.5 und Anhang I)</a:t>
            </a:r>
          </a:p>
          <a:p>
            <a:pPr>
              <a:buNone/>
            </a:pPr>
            <a:endParaRPr lang="de-DE" dirty="0" smtClean="0"/>
          </a:p>
          <a:p>
            <a:r>
              <a:rPr lang="de-DE" dirty="0" smtClean="0"/>
              <a:t>Für die Bearbeiter der Kommentare wird „Verfasser“ verwendet</a:t>
            </a:r>
          </a:p>
          <a:p>
            <a:endParaRPr lang="de-DE" dirty="0" smtClean="0"/>
          </a:p>
          <a:p>
            <a:r>
              <a:rPr lang="de-DE" dirty="0" smtClean="0"/>
              <a:t>„Kommentarverfasser“ ist auf Expressionsebene angesiedelt und wird bei juristischen Kommentaren i.A. </a:t>
            </a:r>
            <a:r>
              <a:rPr lang="de-DE" b="1" dirty="0" smtClean="0"/>
              <a:t>nicht</a:t>
            </a:r>
            <a:r>
              <a:rPr lang="de-DE" dirty="0" smtClean="0"/>
              <a:t> verwendet</a:t>
            </a:r>
          </a:p>
        </p:txBody>
      </p:sp>
      <p:sp>
        <p:nvSpPr>
          <p:cNvPr id="8" name="Foliennummernplatzhalter 7"/>
          <p:cNvSpPr>
            <a:spLocks noGrp="1"/>
          </p:cNvSpPr>
          <p:nvPr>
            <p:ph type="sldNum" sz="quarter" idx="4"/>
          </p:nvPr>
        </p:nvSpPr>
        <p:spPr/>
        <p:txBody>
          <a:bodyPr/>
          <a:lstStyle/>
          <a:p>
            <a:fld id="{8A6690F1-7CA1-4166-A522-500460961984}" type="slidenum">
              <a:rPr lang="de-DE" smtClean="0"/>
              <a:pPr/>
              <a:t>57</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K1</a:t>
            </a:r>
            <a:endParaRPr lang="de-DE" dirty="0"/>
          </a:p>
        </p:txBody>
      </p:sp>
      <p:pic>
        <p:nvPicPr>
          <p:cNvPr id="3074" name="Picture 2"/>
          <p:cNvPicPr>
            <a:picLocks noChangeAspect="1" noChangeArrowheads="1"/>
          </p:cNvPicPr>
          <p:nvPr/>
        </p:nvPicPr>
        <p:blipFill>
          <a:blip r:embed="rId3" cstate="print"/>
          <a:srcRect/>
          <a:stretch>
            <a:fillRect/>
          </a:stretch>
        </p:blipFill>
        <p:spPr bwMode="auto">
          <a:xfrm>
            <a:off x="395536" y="1759456"/>
            <a:ext cx="4004400" cy="3253720"/>
          </a:xfrm>
          <a:prstGeom prst="rect">
            <a:avLst/>
          </a:prstGeom>
          <a:noFill/>
          <a:ln w="9525">
            <a:solidFill>
              <a:schemeClr val="tx1"/>
            </a:solidFill>
            <a:miter lim="800000"/>
            <a:headEnd/>
            <a:tailEnd/>
          </a:ln>
        </p:spPr>
      </p:pic>
      <p:sp>
        <p:nvSpPr>
          <p:cNvPr id="9" name="Textfeld 8"/>
          <p:cNvSpPr txBox="1"/>
          <p:nvPr/>
        </p:nvSpPr>
        <p:spPr>
          <a:xfrm>
            <a:off x="4788024" y="1759456"/>
            <a:ext cx="4104456" cy="2308324"/>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In der ersten Auflage unter dem Titel „Pflegezeitgesetz“ erschienen. </a:t>
            </a:r>
          </a:p>
          <a:p>
            <a:r>
              <a:rPr lang="de-DE" sz="2400" dirty="0" smtClean="0">
                <a:latin typeface="Verdana" panose="020B0604030504040204" pitchFamily="34" charset="0"/>
                <a:ea typeface="Verdana" panose="020B0604030504040204" pitchFamily="34" charset="0"/>
                <a:cs typeface="Verdana" panose="020B0604030504040204" pitchFamily="34" charset="0"/>
              </a:rPr>
              <a:t>Frankfurt am Main : Bund Verlag, 2016</a:t>
            </a:r>
          </a:p>
        </p:txBody>
      </p:sp>
      <p:sp>
        <p:nvSpPr>
          <p:cNvPr id="11" name="Foliennummernplatzhalter 10"/>
          <p:cNvSpPr>
            <a:spLocks noGrp="1"/>
          </p:cNvSpPr>
          <p:nvPr>
            <p:ph type="sldNum" sz="quarter" idx="4"/>
          </p:nvPr>
        </p:nvSpPr>
        <p:spPr/>
        <p:txBody>
          <a:bodyPr/>
          <a:lstStyle/>
          <a:p>
            <a:fld id="{8A6690F1-7CA1-4166-A522-500460961984}" type="slidenum">
              <a:rPr lang="de-DE" smtClean="0"/>
              <a:pPr/>
              <a:t>58</a:t>
            </a:fld>
            <a:endParaRPr lang="de-DE"/>
          </a:p>
        </p:txBody>
      </p:sp>
      <p:sp>
        <p:nvSpPr>
          <p:cNvPr id="12" name="Fußzeilenplatzhalter 11"/>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022373282"/>
              </p:ext>
            </p:extLst>
          </p:nvPr>
        </p:nvGraphicFramePr>
        <p:xfrm>
          <a:off x="251520" y="1299736"/>
          <a:ext cx="8640959" cy="5009584"/>
        </p:xfrm>
        <a:graphic>
          <a:graphicData uri="http://schemas.openxmlformats.org/drawingml/2006/table">
            <a:tbl>
              <a:tblPr firstRow="1" bandRow="1">
                <a:tableStyleId>{5C22544A-7EE6-4342-B048-85BDC9FD1C3A}</a:tableStyleId>
              </a:tblPr>
              <a:tblGrid>
                <a:gridCol w="1008112"/>
                <a:gridCol w="3672408"/>
                <a:gridCol w="3960439"/>
              </a:tblGrid>
              <a:tr h="297639">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39" marR="91439" marT="45726" marB="45726" anchor="ctr"/>
                </a:tc>
              </a:tr>
              <a:tr h="520861">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err="1" smtClean="0">
                          <a:latin typeface="Verdana" pitchFamily="34" charset="0"/>
                          <a:ea typeface="Verdana" pitchFamily="34" charset="0"/>
                          <a:cs typeface="Verdana" pitchFamily="34" charset="0"/>
                        </a:rPr>
                        <a:t>Hauptitel</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Pflegezeitgesetz und Familienpflegezeitgesetz</a:t>
                      </a:r>
                      <a:endParaRPr lang="de-DE" sz="1800" dirty="0">
                        <a:latin typeface="Verdana" pitchFamily="34" charset="0"/>
                        <a:ea typeface="Verdana" pitchFamily="34" charset="0"/>
                        <a:cs typeface="Verdana" pitchFamily="34" charset="0"/>
                      </a:endParaRPr>
                    </a:p>
                  </a:txBody>
                  <a:tcPr marL="91439" marR="91439" marT="45726" marB="45726" anchor="ctr"/>
                </a:tc>
              </a:tr>
              <a:tr h="520861">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2.3.4</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Titelzusatz</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Basiskommentar</a:t>
                      </a:r>
                      <a:endParaRPr lang="de-DE" sz="1800" dirty="0">
                        <a:latin typeface="Verdana" pitchFamily="34" charset="0"/>
                        <a:ea typeface="Verdana" pitchFamily="34" charset="0"/>
                        <a:cs typeface="Verdana" pitchFamily="34" charset="0"/>
                      </a:endParaRPr>
                    </a:p>
                  </a:txBody>
                  <a:tcPr marL="91439" marR="91439" marT="45726" marB="45726" anchor="ctr"/>
                </a:tc>
              </a:tr>
              <a:tr h="520861">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2.4</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Verantwortlichkeitsangabe</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Michael Kossens</a:t>
                      </a:r>
                      <a:endParaRPr lang="de-DE" sz="1800" dirty="0">
                        <a:latin typeface="Verdana" pitchFamily="34" charset="0"/>
                        <a:ea typeface="Verdana" pitchFamily="34" charset="0"/>
                        <a:cs typeface="Verdana" pitchFamily="34" charset="0"/>
                      </a:endParaRPr>
                    </a:p>
                  </a:txBody>
                  <a:tcPr marL="91439" marR="91439" marT="45726" marB="45726" anchor="ctr"/>
                </a:tc>
              </a:tr>
              <a:tr h="520861">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2.5</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Ausgabevermerk</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3., überarbeitete und aktualisierte Auflage</a:t>
                      </a:r>
                      <a:endParaRPr lang="de-DE" sz="1800" dirty="0">
                        <a:latin typeface="Verdana" pitchFamily="34" charset="0"/>
                        <a:ea typeface="Verdana" pitchFamily="34" charset="0"/>
                        <a:cs typeface="Verdana" pitchFamily="34" charset="0"/>
                      </a:endParaRPr>
                    </a:p>
                  </a:txBody>
                  <a:tcPr marL="91439" marR="91439" marT="45726" marB="45726" anchor="ctr"/>
                </a:tc>
              </a:tr>
              <a:tr h="520861">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Pflegezeitgesetz</a:t>
                      </a:r>
                      <a:endParaRPr lang="de-DE" sz="1800" dirty="0">
                        <a:latin typeface="Verdana" pitchFamily="34" charset="0"/>
                        <a:ea typeface="Verdana" pitchFamily="34" charset="0"/>
                        <a:cs typeface="Verdana" pitchFamily="34" charset="0"/>
                      </a:endParaRPr>
                    </a:p>
                  </a:txBody>
                  <a:tcPr marL="91439" marR="91439" marT="45726" marB="45726" anchor="ctr"/>
                </a:tc>
              </a:tr>
              <a:tr h="520861">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17.10</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Kossens, Michael.</a:t>
                      </a:r>
                      <a:r>
                        <a:rPr lang="de-DE" sz="1800" baseline="0" dirty="0" smtClean="0">
                          <a:latin typeface="Verdana" pitchFamily="34" charset="0"/>
                          <a:ea typeface="Verdana" pitchFamily="34" charset="0"/>
                          <a:cs typeface="Verdana" pitchFamily="34" charset="0"/>
                        </a:rPr>
                        <a:t> Pflegezeitgesetz</a:t>
                      </a:r>
                      <a:endParaRPr lang="de-DE" sz="1800" dirty="0" smtClean="0">
                        <a:latin typeface="Verdana" pitchFamily="34" charset="0"/>
                        <a:ea typeface="Verdana" pitchFamily="34" charset="0"/>
                        <a:cs typeface="Verdana" pitchFamily="34" charset="0"/>
                      </a:endParaRPr>
                    </a:p>
                  </a:txBody>
                  <a:tcPr marL="91439" marR="91439" marT="45726" marB="45726" anchor="ctr"/>
                </a:tc>
              </a:tr>
              <a:tr h="520861">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Kossens, Michael</a:t>
                      </a:r>
                      <a:endParaRPr lang="de-DE" sz="1800" dirty="0">
                        <a:latin typeface="Verdana" pitchFamily="34" charset="0"/>
                        <a:ea typeface="Verdana" pitchFamily="34" charset="0"/>
                        <a:cs typeface="Verdana" pitchFamily="34" charset="0"/>
                      </a:endParaRPr>
                    </a:p>
                  </a:txBody>
                  <a:tcPr marL="91439" marR="91439" marT="45726" marB="45726" anchor="ctr"/>
                </a:tc>
              </a:tr>
              <a:tr h="520861">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marL="91439" marR="91439" marT="45726" marB="45726"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59</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p:txBody>
          <a:bodyPr wrap="square"/>
          <a:lstStyle/>
          <a:p>
            <a:r>
              <a:rPr lang="de-DE" dirty="0" smtClean="0"/>
              <a:t>Darüber hinaus gibt es ergänzende Bestimmungen für (RDA 6.29.1.1.2):</a:t>
            </a:r>
          </a:p>
          <a:p>
            <a:pPr>
              <a:buNone/>
            </a:pPr>
            <a:r>
              <a:rPr lang="de-DE" dirty="0" smtClean="0"/>
              <a:t> </a:t>
            </a:r>
          </a:p>
          <a:p>
            <a:pPr lvl="1"/>
            <a:r>
              <a:rPr lang="de-DE" dirty="0" smtClean="0"/>
              <a:t>Verwaltungsvorschriften usw., die keine Gesetze sind*</a:t>
            </a:r>
          </a:p>
          <a:p>
            <a:pPr lvl="1"/>
            <a:endParaRPr lang="de-DE" dirty="0" smtClean="0"/>
          </a:p>
          <a:p>
            <a:pPr lvl="1"/>
            <a:r>
              <a:rPr lang="de-DE" dirty="0" smtClean="0"/>
              <a:t>Entscheidungs- und Gesetzessammlungen</a:t>
            </a:r>
          </a:p>
          <a:p>
            <a:pPr lvl="1"/>
            <a:endParaRPr lang="de-DE" dirty="0" smtClean="0"/>
          </a:p>
          <a:p>
            <a:pPr lvl="1"/>
            <a:r>
              <a:rPr lang="de-DE" dirty="0" smtClean="0"/>
              <a:t>Rechtsmaterialien, die im Rahmen von Gerichtsverfahren erstellt werden, wie Gerichtsprotokolle etc. </a:t>
            </a:r>
          </a:p>
          <a:p>
            <a:pPr lvl="1"/>
            <a:endParaRPr lang="de-DE" dirty="0" smtClean="0"/>
          </a:p>
          <a:p>
            <a:pPr lvl="1"/>
            <a:r>
              <a:rPr lang="de-DE" dirty="0" smtClean="0"/>
              <a:t>Erlasse einer obersten Führungskraft, die Gesetzeskraft haben</a:t>
            </a:r>
          </a:p>
          <a:p>
            <a:pPr lvl="1"/>
            <a:endParaRPr lang="de-DE" dirty="0" smtClean="0"/>
          </a:p>
          <a:p>
            <a:endParaRPr lang="de-DE" sz="1800"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6</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K2a</a:t>
            </a:r>
            <a:endParaRPr lang="de-DE" dirty="0"/>
          </a:p>
        </p:txBody>
      </p:sp>
      <p:pic>
        <p:nvPicPr>
          <p:cNvPr id="1026" name="Picture 2"/>
          <p:cNvPicPr>
            <a:picLocks noChangeAspect="1" noChangeArrowheads="1"/>
          </p:cNvPicPr>
          <p:nvPr/>
        </p:nvPicPr>
        <p:blipFill rotWithShape="1">
          <a:blip r:embed="rId3" cstate="print"/>
          <a:srcRect t="3040"/>
          <a:stretch/>
        </p:blipFill>
        <p:spPr bwMode="auto">
          <a:xfrm>
            <a:off x="251520" y="1173892"/>
            <a:ext cx="4032448" cy="5066766"/>
          </a:xfrm>
          <a:prstGeom prst="rect">
            <a:avLst/>
          </a:prstGeom>
          <a:noFill/>
          <a:ln w="9525">
            <a:solidFill>
              <a:schemeClr val="tx1"/>
            </a:solidFill>
            <a:miter lim="800000"/>
            <a:headEnd/>
            <a:tailEnd/>
          </a:ln>
        </p:spPr>
      </p:pic>
      <p:grpSp>
        <p:nvGrpSpPr>
          <p:cNvPr id="17" name="Gruppieren 16"/>
          <p:cNvGrpSpPr/>
          <p:nvPr/>
        </p:nvGrpSpPr>
        <p:grpSpPr>
          <a:xfrm>
            <a:off x="827584" y="2852936"/>
            <a:ext cx="8064896" cy="1512168"/>
            <a:chOff x="827584" y="2852936"/>
            <a:chExt cx="8064896" cy="1512168"/>
          </a:xfrm>
        </p:grpSpPr>
        <p:sp>
          <p:nvSpPr>
            <p:cNvPr id="8" name="Textfeld 7"/>
            <p:cNvSpPr txBox="1"/>
            <p:nvPr/>
          </p:nvSpPr>
          <p:spPr>
            <a:xfrm>
              <a:off x="4788024" y="2996952"/>
              <a:ext cx="4104456" cy="1200329"/>
            </a:xfrm>
            <a:prstGeom prst="rect">
              <a:avLst/>
            </a:prstGeom>
            <a:solidFill>
              <a:schemeClr val="bg1"/>
            </a:solidFill>
            <a:ln>
              <a:solidFill>
                <a:schemeClr val="tx1"/>
              </a:solid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Herausgeber ist gleichzeitig auch </a:t>
              </a:r>
            </a:p>
            <a:p>
              <a:r>
                <a:rPr lang="de-DE" sz="2400" dirty="0" smtClean="0">
                  <a:latin typeface="Verdana" panose="020B0604030504040204" pitchFamily="34" charset="0"/>
                  <a:ea typeface="Verdana" panose="020B0604030504040204" pitchFamily="34" charset="0"/>
                  <a:cs typeface="Verdana" panose="020B0604030504040204" pitchFamily="34" charset="0"/>
                </a:rPr>
                <a:t>erster geistiger Schöpfer</a:t>
              </a:r>
            </a:p>
          </p:txBody>
        </p:sp>
        <p:cxnSp>
          <p:nvCxnSpPr>
            <p:cNvPr id="10" name="Gerade Verbindung mit Pfeil 9"/>
            <p:cNvCxnSpPr>
              <a:endCxn id="15" idx="3"/>
            </p:cNvCxnSpPr>
            <p:nvPr/>
          </p:nvCxnSpPr>
          <p:spPr>
            <a:xfrm flipH="1" flipV="1">
              <a:off x="2987824" y="3068960"/>
              <a:ext cx="1872208" cy="144016"/>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flipH="1">
              <a:off x="2051720" y="4005064"/>
              <a:ext cx="2808312" cy="216024"/>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5" name="Rechteck 14"/>
            <p:cNvSpPr/>
            <p:nvPr/>
          </p:nvSpPr>
          <p:spPr>
            <a:xfrm>
              <a:off x="1763688" y="2852936"/>
              <a:ext cx="1224136"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827584" y="4077072"/>
              <a:ext cx="1224136"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0" name="Foliennummernplatzhalter 19"/>
          <p:cNvSpPr>
            <a:spLocks noGrp="1"/>
          </p:cNvSpPr>
          <p:nvPr>
            <p:ph type="sldNum" sz="quarter" idx="4"/>
          </p:nvPr>
        </p:nvSpPr>
        <p:spPr/>
        <p:txBody>
          <a:bodyPr/>
          <a:lstStyle/>
          <a:p>
            <a:fld id="{8A6690F1-7CA1-4166-A522-500460961984}" type="slidenum">
              <a:rPr lang="de-DE" smtClean="0"/>
              <a:pPr/>
              <a:t>60</a:t>
            </a:fld>
            <a:endParaRPr lang="de-DE"/>
          </a:p>
        </p:txBody>
      </p:sp>
      <p:sp>
        <p:nvSpPr>
          <p:cNvPr id="21" name="Fußzeilenplatzhalter 20"/>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K2a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836297557"/>
              </p:ext>
            </p:extLst>
          </p:nvPr>
        </p:nvGraphicFramePr>
        <p:xfrm>
          <a:off x="251520" y="1171577"/>
          <a:ext cx="8640959" cy="5281759"/>
        </p:xfrm>
        <a:graphic>
          <a:graphicData uri="http://schemas.openxmlformats.org/drawingml/2006/table">
            <a:tbl>
              <a:tblPr firstRow="1" bandRow="1">
                <a:tableStyleId>{5C22544A-7EE6-4342-B048-85BDC9FD1C3A}</a:tableStyleId>
              </a:tblPr>
              <a:tblGrid>
                <a:gridCol w="864096"/>
                <a:gridCol w="3384376"/>
                <a:gridCol w="4392487"/>
              </a:tblGrid>
              <a:tr h="330102">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39" marR="91439" marT="45726" marB="45726" anchor="ctr"/>
                </a:tc>
              </a:tr>
              <a:tr h="330102">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err="1" smtClean="0">
                          <a:latin typeface="Verdana" pitchFamily="34" charset="0"/>
                          <a:ea typeface="Verdana" pitchFamily="34" charset="0"/>
                          <a:cs typeface="Verdana" pitchFamily="34" charset="0"/>
                        </a:rPr>
                        <a:t>Hauptitel</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Sozialgesetzbuch </a:t>
                      </a:r>
                      <a:endParaRPr lang="de-DE" sz="1600" dirty="0">
                        <a:latin typeface="Verdana" pitchFamily="34" charset="0"/>
                        <a:ea typeface="Verdana" pitchFamily="34" charset="0"/>
                        <a:cs typeface="Verdana" pitchFamily="34" charset="0"/>
                      </a:endParaRPr>
                    </a:p>
                  </a:txBody>
                  <a:tcPr marL="91439" marR="91439" marT="45726" marB="45726" anchor="ctr"/>
                </a:tc>
              </a:tr>
              <a:tr h="330102">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Arbeitsförderung </a:t>
                      </a:r>
                      <a:endParaRPr lang="de-DE" sz="1600" dirty="0">
                        <a:latin typeface="Verdana" pitchFamily="34" charset="0"/>
                        <a:ea typeface="Verdana" pitchFamily="34" charset="0"/>
                        <a:cs typeface="Verdana" pitchFamily="34" charset="0"/>
                      </a:endParaRPr>
                    </a:p>
                  </a:txBody>
                  <a:tcPr marL="91439" marR="91439" marT="45726" marB="45726" anchor="ctr"/>
                </a:tc>
              </a:tr>
              <a:tr h="330102">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SGB III</a:t>
                      </a:r>
                      <a:endParaRPr lang="de-DE" sz="1600" dirty="0">
                        <a:latin typeface="Verdana" pitchFamily="34" charset="0"/>
                        <a:ea typeface="Verdana" pitchFamily="34" charset="0"/>
                        <a:cs typeface="Verdana" pitchFamily="34" charset="0"/>
                      </a:endParaRPr>
                    </a:p>
                  </a:txBody>
                  <a:tcPr marL="91439" marR="91439" marT="45726" marB="45726" anchor="ctr"/>
                </a:tc>
              </a:tr>
              <a:tr h="330102">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Kommentar</a:t>
                      </a:r>
                      <a:endParaRPr lang="de-DE" sz="1600" dirty="0">
                        <a:latin typeface="Verdana" pitchFamily="34" charset="0"/>
                        <a:ea typeface="Verdana" pitchFamily="34" charset="0"/>
                        <a:cs typeface="Verdana" pitchFamily="34" charset="0"/>
                      </a:endParaRPr>
                    </a:p>
                  </a:txBody>
                  <a:tcPr marL="91439" marR="91439" marT="45726" marB="45726" anchor="ctr"/>
                </a:tc>
              </a:tr>
              <a:tr h="570168">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2.4</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Verantwortlichkeitsangabe</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herausgegeben</a:t>
                      </a:r>
                      <a:r>
                        <a:rPr lang="de-DE" sz="1600" baseline="0" dirty="0" smtClean="0">
                          <a:latin typeface="Verdana" pitchFamily="34" charset="0"/>
                          <a:ea typeface="Verdana" pitchFamily="34" charset="0"/>
                          <a:cs typeface="Verdana" pitchFamily="34" charset="0"/>
                        </a:rPr>
                        <a:t> von Dr. Jürgen Brand</a:t>
                      </a:r>
                      <a:endParaRPr lang="de-DE" sz="1600" dirty="0">
                        <a:latin typeface="Verdana" pitchFamily="34" charset="0"/>
                        <a:ea typeface="Verdana" pitchFamily="34" charset="0"/>
                        <a:cs typeface="Verdana" pitchFamily="34" charset="0"/>
                      </a:endParaRPr>
                    </a:p>
                  </a:txBody>
                  <a:tcPr marL="91439" marR="91439" marT="45726" marB="45726" anchor="ctr"/>
                </a:tc>
              </a:tr>
              <a:tr h="788787">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2.4</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Verantwortlich-</a:t>
                      </a:r>
                      <a:r>
                        <a:rPr lang="de-DE" sz="1600" b="0" dirty="0" err="1" smtClean="0">
                          <a:latin typeface="Verdana" pitchFamily="34" charset="0"/>
                          <a:ea typeface="Verdana" pitchFamily="34" charset="0"/>
                          <a:cs typeface="Verdana" pitchFamily="34" charset="0"/>
                        </a:rPr>
                        <a:t>keitsangabe</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bearbeitet</a:t>
                      </a:r>
                      <a:r>
                        <a:rPr lang="de-DE" sz="1600" baseline="0" dirty="0" smtClean="0">
                          <a:latin typeface="Verdana" pitchFamily="34" charset="0"/>
                          <a:ea typeface="Verdana" pitchFamily="34" charset="0"/>
                          <a:cs typeface="Verdana" pitchFamily="34" charset="0"/>
                        </a:rPr>
                        <a:t> von Dr. Jürgen Brand, Wolfgang </a:t>
                      </a:r>
                      <a:r>
                        <a:rPr lang="de-DE" sz="1600" baseline="0" dirty="0" err="1" smtClean="0">
                          <a:latin typeface="Verdana" pitchFamily="34" charset="0"/>
                          <a:ea typeface="Verdana" pitchFamily="34" charset="0"/>
                          <a:cs typeface="Verdana" pitchFamily="34" charset="0"/>
                        </a:rPr>
                        <a:t>Düe</a:t>
                      </a:r>
                      <a:r>
                        <a:rPr lang="de-DE" sz="1600" baseline="0" dirty="0" smtClean="0">
                          <a:latin typeface="Verdana" pitchFamily="34" charset="0"/>
                          <a:ea typeface="Verdana" pitchFamily="34" charset="0"/>
                          <a:cs typeface="Verdana" pitchFamily="34" charset="0"/>
                        </a:rPr>
                        <a:t>, Rupert Hassel, Carsten </a:t>
                      </a:r>
                      <a:r>
                        <a:rPr lang="de-DE" sz="1600" baseline="0" dirty="0" err="1" smtClean="0">
                          <a:latin typeface="Verdana" pitchFamily="34" charset="0"/>
                          <a:ea typeface="Verdana" pitchFamily="34" charset="0"/>
                          <a:cs typeface="Verdana" pitchFamily="34" charset="0"/>
                        </a:rPr>
                        <a:t>Kamanski</a:t>
                      </a:r>
                      <a:r>
                        <a:rPr lang="de-DE" sz="1600" baseline="0" dirty="0" smtClean="0">
                          <a:latin typeface="Verdana" pitchFamily="34" charset="0"/>
                          <a:ea typeface="Verdana" pitchFamily="34" charset="0"/>
                          <a:cs typeface="Verdana" pitchFamily="34" charset="0"/>
                        </a:rPr>
                        <a:t>, Dr. Martin Kühl</a:t>
                      </a:r>
                      <a:endParaRPr lang="de-DE" sz="1600" dirty="0">
                        <a:latin typeface="Verdana" pitchFamily="34" charset="0"/>
                        <a:ea typeface="Verdana" pitchFamily="34" charset="0"/>
                        <a:cs typeface="Verdana" pitchFamily="34" charset="0"/>
                      </a:endParaRPr>
                    </a:p>
                  </a:txBody>
                  <a:tcPr marL="91439" marR="91439" marT="45726" marB="45726" anchor="ctr"/>
                </a:tc>
              </a:tr>
              <a:tr h="330102">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2.5</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Ausgabevermerk</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7. Auflage</a:t>
                      </a:r>
                      <a:endParaRPr lang="de-DE" sz="1600" dirty="0">
                        <a:latin typeface="Verdana" pitchFamily="34" charset="0"/>
                        <a:ea typeface="Verdana" pitchFamily="34" charset="0"/>
                        <a:cs typeface="Verdana" pitchFamily="34" charset="0"/>
                      </a:endParaRPr>
                    </a:p>
                  </a:txBody>
                  <a:tcPr marL="91439" marR="91439" marT="45726" marB="45726" anchor="ctr"/>
                </a:tc>
              </a:tr>
              <a:tr h="570168">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6.2.2</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Bevorzugter Titel des Werks</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Sozialgesetzbuch </a:t>
                      </a:r>
                      <a:endParaRPr lang="de-DE" sz="1600" dirty="0">
                        <a:latin typeface="Verdana" pitchFamily="34" charset="0"/>
                        <a:ea typeface="Verdana" pitchFamily="34" charset="0"/>
                        <a:cs typeface="Verdana" pitchFamily="34" charset="0"/>
                      </a:endParaRPr>
                    </a:p>
                  </a:txBody>
                  <a:tcPr marL="91439" marR="91439" marT="45726" marB="45726" anchor="ctr"/>
                </a:tc>
              </a:tr>
              <a:tr h="570168">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17.10</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In der Manifestation verkörpertes Werk</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Brand, Jürgen, 1945-. Sozialgesetzbuch </a:t>
                      </a:r>
                    </a:p>
                  </a:txBody>
                  <a:tcPr marL="91439" marR="91439" marT="45726" marB="45726" anchor="ctr"/>
                </a:tc>
              </a:tr>
              <a:tr h="38331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Brand, Jürgen, 1945-</a:t>
                      </a:r>
                      <a:endParaRPr lang="de-DE" sz="1600" dirty="0">
                        <a:latin typeface="Verdana" pitchFamily="34" charset="0"/>
                        <a:ea typeface="Verdana" pitchFamily="34" charset="0"/>
                        <a:cs typeface="Verdana" pitchFamily="34" charset="0"/>
                      </a:endParaRPr>
                    </a:p>
                  </a:txBody>
                  <a:tcPr marL="91439" marR="91439" marT="45726" marB="45726" anchor="ctr"/>
                </a:tc>
              </a:tr>
              <a:tr h="321364">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Verfasser</a:t>
                      </a:r>
                      <a:endParaRPr lang="de-DE" sz="1600" dirty="0">
                        <a:latin typeface="Verdana" pitchFamily="34" charset="0"/>
                        <a:ea typeface="Verdana" pitchFamily="34" charset="0"/>
                        <a:cs typeface="Verdana" pitchFamily="34" charset="0"/>
                      </a:endParaRPr>
                    </a:p>
                  </a:txBody>
                  <a:tcPr marL="91439" marR="91439" marT="45726" marB="45726"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61</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K2b</a:t>
            </a:r>
            <a:endParaRPr lang="de-DE" dirty="0"/>
          </a:p>
        </p:txBody>
      </p:sp>
      <p:sp>
        <p:nvSpPr>
          <p:cNvPr id="3" name="Textplatzhalter 2"/>
          <p:cNvSpPr>
            <a:spLocks noGrp="1"/>
          </p:cNvSpPr>
          <p:nvPr>
            <p:ph type="body" sz="quarter" idx="13"/>
          </p:nvPr>
        </p:nvSpPr>
        <p:spPr>
          <a:xfrm>
            <a:off x="395536" y="4869160"/>
            <a:ext cx="4320480" cy="1224136"/>
          </a:xfrm>
        </p:spPr>
        <p:txBody>
          <a:bodyPr/>
          <a:lstStyle/>
          <a:p>
            <a:pPr marL="0" indent="0">
              <a:buNone/>
            </a:pPr>
            <a:r>
              <a:rPr lang="de-DE" sz="2000" dirty="0" smtClean="0"/>
              <a:t>Christof Münch ist einer der geistigen Schöpfer und auf der Titelseite stark hervorgehoben</a:t>
            </a:r>
            <a:br>
              <a:rPr lang="de-DE" sz="2000" dirty="0" smtClean="0"/>
            </a:br>
            <a:r>
              <a:rPr lang="de-DE" sz="2000" dirty="0" smtClean="0">
                <a:sym typeface="Wingdings" pitchFamily="2" charset="2"/>
              </a:rPr>
              <a:t> erster geistiger Schöpfer</a:t>
            </a:r>
            <a:endParaRPr lang="de-DE" sz="2000" dirty="0"/>
          </a:p>
        </p:txBody>
      </p:sp>
      <p:pic>
        <p:nvPicPr>
          <p:cNvPr id="2050" name="Picture 2"/>
          <p:cNvPicPr>
            <a:picLocks noChangeAspect="1" noChangeArrowheads="1"/>
          </p:cNvPicPr>
          <p:nvPr/>
        </p:nvPicPr>
        <p:blipFill>
          <a:blip r:embed="rId3" cstate="print"/>
          <a:srcRect/>
          <a:stretch>
            <a:fillRect/>
          </a:stretch>
        </p:blipFill>
        <p:spPr bwMode="auto">
          <a:xfrm>
            <a:off x="611560" y="1689720"/>
            <a:ext cx="3438525" cy="2819400"/>
          </a:xfrm>
          <a:prstGeom prst="rect">
            <a:avLst/>
          </a:prstGeom>
          <a:noFill/>
          <a:ln w="9525">
            <a:solidFill>
              <a:schemeClr val="tx1"/>
            </a:solidFill>
            <a:miter lim="800000"/>
            <a:headEnd/>
            <a:tailEnd/>
          </a:ln>
        </p:spPr>
      </p:pic>
      <p:pic>
        <p:nvPicPr>
          <p:cNvPr id="2051" name="Picture 3"/>
          <p:cNvPicPr>
            <a:picLocks noChangeAspect="1" noChangeArrowheads="1"/>
          </p:cNvPicPr>
          <p:nvPr/>
        </p:nvPicPr>
        <p:blipFill rotWithShape="1">
          <a:blip r:embed="rId4" cstate="print"/>
          <a:srcRect t="2997"/>
          <a:stretch/>
        </p:blipFill>
        <p:spPr bwMode="auto">
          <a:xfrm>
            <a:off x="5724128" y="790832"/>
            <a:ext cx="2409825" cy="5506756"/>
          </a:xfrm>
          <a:prstGeom prst="rect">
            <a:avLst/>
          </a:prstGeom>
          <a:noFill/>
          <a:ln w="9525">
            <a:solidFill>
              <a:schemeClr val="tx1"/>
            </a:solidFill>
            <a:miter lim="800000"/>
            <a:headEnd/>
            <a:tailEnd/>
          </a:ln>
        </p:spPr>
      </p:pic>
      <p:sp>
        <p:nvSpPr>
          <p:cNvPr id="9" name="Textfeld 8"/>
          <p:cNvSpPr txBox="1"/>
          <p:nvPr/>
        </p:nvSpPr>
        <p:spPr>
          <a:xfrm>
            <a:off x="611560" y="1155224"/>
            <a:ext cx="3456384"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Titelseite:</a:t>
            </a:r>
          </a:p>
        </p:txBody>
      </p:sp>
      <p:cxnSp>
        <p:nvCxnSpPr>
          <p:cNvPr id="11" name="Gerade Verbindung mit Pfeil 10"/>
          <p:cNvCxnSpPr/>
          <p:nvPr/>
        </p:nvCxnSpPr>
        <p:spPr>
          <a:xfrm>
            <a:off x="2987824" y="3717032"/>
            <a:ext cx="3240360" cy="936104"/>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0" name="Rechteck 9"/>
          <p:cNvSpPr/>
          <p:nvPr/>
        </p:nvSpPr>
        <p:spPr>
          <a:xfrm>
            <a:off x="6228184" y="4509120"/>
            <a:ext cx="1440160" cy="432048"/>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Foliennummernplatzhalter 15"/>
          <p:cNvSpPr>
            <a:spLocks noGrp="1"/>
          </p:cNvSpPr>
          <p:nvPr>
            <p:ph type="sldNum" sz="quarter" idx="4"/>
          </p:nvPr>
        </p:nvSpPr>
        <p:spPr/>
        <p:txBody>
          <a:bodyPr/>
          <a:lstStyle/>
          <a:p>
            <a:fld id="{8A6690F1-7CA1-4166-A522-500460961984}" type="slidenum">
              <a:rPr lang="de-DE" smtClean="0"/>
              <a:pPr/>
              <a:t>62</a:t>
            </a:fld>
            <a:endParaRPr lang="de-DE"/>
          </a:p>
        </p:txBody>
      </p:sp>
      <p:sp>
        <p:nvSpPr>
          <p:cNvPr id="17" name="Fußzeilenplatzhalter 16"/>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K2b</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891314195"/>
              </p:ext>
            </p:extLst>
          </p:nvPr>
        </p:nvGraphicFramePr>
        <p:xfrm>
          <a:off x="323528" y="1052736"/>
          <a:ext cx="8496944" cy="5367432"/>
        </p:xfrm>
        <a:graphic>
          <a:graphicData uri="http://schemas.openxmlformats.org/drawingml/2006/table">
            <a:tbl>
              <a:tblPr firstRow="1" bandRow="1">
                <a:tableStyleId>{5C22544A-7EE6-4342-B048-85BDC9FD1C3A}</a:tableStyleId>
              </a:tblPr>
              <a:tblGrid>
                <a:gridCol w="864096"/>
                <a:gridCol w="3456384"/>
                <a:gridCol w="4176464"/>
              </a:tblGrid>
              <a:tr h="222481">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39" marR="91439" marT="45726" marB="45726" anchor="ctr"/>
                </a:tc>
              </a:tr>
              <a:tr h="316815">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2.3.2</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err="1" smtClean="0">
                          <a:solidFill>
                            <a:schemeClr val="tx1"/>
                          </a:solidFill>
                          <a:latin typeface="Verdana" pitchFamily="34" charset="0"/>
                          <a:ea typeface="Verdana" pitchFamily="34" charset="0"/>
                          <a:cs typeface="Verdana" pitchFamily="34" charset="0"/>
                        </a:rPr>
                        <a:t>Hauptitel</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Familienrecht in der Notar- und Gestaltungspraxis </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389337">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2.4</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Verantwortlichkeitsangabe</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herausgegeben von Dr. Christof Münch, Notar in Kitzingen </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556193">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2.4</a:t>
                      </a:r>
                      <a:endParaRPr lang="de-DE" sz="1600" b="0"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Verantwortlichkeitsangabe</a:t>
                      </a:r>
                      <a:endParaRPr lang="de-DE" sz="1600" b="0"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err="1" smtClean="0">
                          <a:solidFill>
                            <a:schemeClr val="tx1"/>
                          </a:solidFill>
                          <a:latin typeface="Verdana" pitchFamily="34" charset="0"/>
                          <a:ea typeface="Verdana" pitchFamily="34" charset="0"/>
                          <a:cs typeface="Verdana" pitchFamily="34" charset="0"/>
                        </a:rPr>
                        <a:t>Bearbeiterverzeichnis</a:t>
                      </a:r>
                      <a:r>
                        <a:rPr lang="de-DE" sz="1600" dirty="0" smtClean="0">
                          <a:solidFill>
                            <a:schemeClr val="tx1"/>
                          </a:solidFill>
                          <a:latin typeface="Verdana" pitchFamily="34" charset="0"/>
                          <a:ea typeface="Verdana" pitchFamily="34" charset="0"/>
                          <a:cs typeface="Verdana" pitchFamily="34" charset="0"/>
                        </a:rPr>
                        <a:t>: Dr. Ludwig Bergschneider,</a:t>
                      </a:r>
                      <a:r>
                        <a:rPr lang="de-DE" sz="1600" baseline="0" dirty="0" smtClean="0">
                          <a:solidFill>
                            <a:schemeClr val="tx1"/>
                          </a:solidFill>
                          <a:latin typeface="Verdana" pitchFamily="34" charset="0"/>
                          <a:ea typeface="Verdana" pitchFamily="34" charset="0"/>
                          <a:cs typeface="Verdana" pitchFamily="34" charset="0"/>
                        </a:rPr>
                        <a:t> Dr. Christof Münch [und 10 weitere]</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316815">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2.5</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Ausgabevermerk</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2. Auflage</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389337">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6.2.2</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Bevorzugter Titel des Werks</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Familienrecht in der Notar- und Gestaltungspraxis </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38933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17.10</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In der Manifestation verkörpertes Werk</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Münch, Christof,</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1962-.</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Familienrecht in der Notar- und Gestaltungspraxis </a:t>
                      </a:r>
                    </a:p>
                  </a:txBody>
                  <a:tcPr marL="91439" marR="91439" marT="45726" marB="45726" anchor="ctr"/>
                </a:tc>
              </a:tr>
              <a:tr h="389337">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19.2</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Geistiger Schöpfer</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Münch, Christof,</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1962- </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389337">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18.5</a:t>
                      </a:r>
                      <a:endParaRPr lang="de-DE" sz="1600" b="0"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Beziehungskennzeichnung</a:t>
                      </a:r>
                      <a:endParaRPr lang="de-DE" sz="1600" b="0"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Verfasser</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389337">
                <a:tc>
                  <a:txBody>
                    <a:bodyPr/>
                    <a:lstStyle/>
                    <a:p>
                      <a:pPr>
                        <a:lnSpc>
                          <a:spcPct val="100000"/>
                        </a:lnSpc>
                        <a:spcAft>
                          <a:spcPts val="600"/>
                        </a:spcAft>
                      </a:pPr>
                      <a:r>
                        <a:rPr lang="de-DE" sz="1600" dirty="0">
                          <a:solidFill>
                            <a:schemeClr val="tx1"/>
                          </a:solidFill>
                          <a:latin typeface="Verdana"/>
                          <a:ea typeface="Calibri"/>
                          <a:cs typeface="Arial"/>
                        </a:rPr>
                        <a:t>19.2</a:t>
                      </a: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Geistiger Schöpfer</a:t>
                      </a: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Bergschneider, Ludwig, 1934-</a:t>
                      </a:r>
                    </a:p>
                  </a:txBody>
                  <a:tcPr marL="68580" marR="68580" marT="0" marB="0" anchor="ctr"/>
                </a:tc>
              </a:tr>
              <a:tr h="389337">
                <a:tc>
                  <a:txBody>
                    <a:bodyPr/>
                    <a:lstStyle/>
                    <a:p>
                      <a:pPr>
                        <a:lnSpc>
                          <a:spcPct val="100000"/>
                        </a:lnSpc>
                        <a:spcAft>
                          <a:spcPts val="600"/>
                        </a:spcAft>
                      </a:pPr>
                      <a:r>
                        <a:rPr lang="de-DE" sz="1600" dirty="0">
                          <a:solidFill>
                            <a:schemeClr val="tx1"/>
                          </a:solidFill>
                          <a:latin typeface="Verdana"/>
                          <a:ea typeface="Calibri"/>
                          <a:cs typeface="Arial"/>
                        </a:rPr>
                        <a:t>18.5</a:t>
                      </a:r>
                    </a:p>
                  </a:txBody>
                  <a:tcPr marL="68580" marR="6858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Beziehungskennzeichnung</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Verfasser</a:t>
                      </a:r>
                    </a:p>
                  </a:txBody>
                  <a:tcPr marL="68580" marR="68580" marT="0" marB="0"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63</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K2b</a:t>
            </a:r>
            <a:endParaRPr lang="de-DE" dirty="0"/>
          </a:p>
        </p:txBody>
      </p:sp>
      <p:pic>
        <p:nvPicPr>
          <p:cNvPr id="3074" name="Picture 2"/>
          <p:cNvPicPr>
            <a:picLocks noChangeAspect="1" noChangeArrowheads="1"/>
          </p:cNvPicPr>
          <p:nvPr/>
        </p:nvPicPr>
        <p:blipFill rotWithShape="1">
          <a:blip r:embed="rId2" cstate="print"/>
          <a:srcRect t="2847" b="2565"/>
          <a:stretch/>
        </p:blipFill>
        <p:spPr bwMode="auto">
          <a:xfrm>
            <a:off x="2339752" y="1186250"/>
            <a:ext cx="3960440" cy="5128054"/>
          </a:xfrm>
          <a:prstGeom prst="rect">
            <a:avLst/>
          </a:prstGeom>
          <a:noFill/>
          <a:ln w="9525">
            <a:solidFill>
              <a:schemeClr val="tx1"/>
            </a:solidFill>
            <a:miter lim="800000"/>
            <a:headEnd/>
            <a:tailEnd/>
          </a:ln>
        </p:spPr>
      </p:pic>
      <p:sp>
        <p:nvSpPr>
          <p:cNvPr id="8" name="Ellipse 7"/>
          <p:cNvSpPr/>
          <p:nvPr/>
        </p:nvSpPr>
        <p:spPr>
          <a:xfrm>
            <a:off x="4572000" y="4279241"/>
            <a:ext cx="1296144" cy="21602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Ellipse 8"/>
          <p:cNvSpPr/>
          <p:nvPr/>
        </p:nvSpPr>
        <p:spPr>
          <a:xfrm>
            <a:off x="2771800" y="4650403"/>
            <a:ext cx="1296144" cy="21602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Ellipse 9"/>
          <p:cNvSpPr/>
          <p:nvPr/>
        </p:nvSpPr>
        <p:spPr>
          <a:xfrm>
            <a:off x="3779912" y="5503377"/>
            <a:ext cx="1296144" cy="21602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Foliennummernplatzhalter 12"/>
          <p:cNvSpPr>
            <a:spLocks noGrp="1"/>
          </p:cNvSpPr>
          <p:nvPr>
            <p:ph type="sldNum" sz="quarter" idx="4"/>
          </p:nvPr>
        </p:nvSpPr>
        <p:spPr/>
        <p:txBody>
          <a:bodyPr/>
          <a:lstStyle/>
          <a:p>
            <a:fld id="{8A6690F1-7CA1-4166-A522-500460961984}" type="slidenum">
              <a:rPr lang="de-DE" smtClean="0"/>
              <a:pPr/>
              <a:t>64</a:t>
            </a:fld>
            <a:endParaRPr lang="de-DE"/>
          </a:p>
        </p:txBody>
      </p:sp>
      <p:sp>
        <p:nvSpPr>
          <p:cNvPr id="14" name="Fußzeilenplatzhalter 13"/>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K2b</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65</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602664730"/>
              </p:ext>
            </p:extLst>
          </p:nvPr>
        </p:nvGraphicFramePr>
        <p:xfrm>
          <a:off x="251520" y="1104958"/>
          <a:ext cx="8640959" cy="5350794"/>
        </p:xfrm>
        <a:graphic>
          <a:graphicData uri="http://schemas.openxmlformats.org/drawingml/2006/table">
            <a:tbl>
              <a:tblPr firstRow="1" bandRow="1">
                <a:tableStyleId>{5C22544A-7EE6-4342-B048-85BDC9FD1C3A}</a:tableStyleId>
              </a:tblPr>
              <a:tblGrid>
                <a:gridCol w="864096"/>
                <a:gridCol w="2592288"/>
                <a:gridCol w="5184575"/>
              </a:tblGrid>
              <a:tr h="0">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39" marR="91439" marT="45726" marB="45726" anchor="ctr"/>
                </a:tc>
              </a:tr>
              <a:tr h="316815">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err="1" smtClean="0">
                          <a:latin typeface="Verdana" pitchFamily="34" charset="0"/>
                          <a:ea typeface="Verdana" pitchFamily="34" charset="0"/>
                          <a:cs typeface="Verdana" pitchFamily="34" charset="0"/>
                        </a:rPr>
                        <a:t>Hauptitel</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Verwaltungsrecht</a:t>
                      </a:r>
                      <a:endParaRPr lang="de-DE" sz="1600" dirty="0">
                        <a:latin typeface="Verdana" pitchFamily="34" charset="0"/>
                        <a:ea typeface="Verdana" pitchFamily="34" charset="0"/>
                        <a:cs typeface="Verdana" pitchFamily="34" charset="0"/>
                      </a:endParaRPr>
                    </a:p>
                  </a:txBody>
                  <a:tcPr marL="91439" marR="91439" marT="45726" marB="45726" anchor="ctr"/>
                </a:tc>
              </a:tr>
              <a:tr h="316815">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VwVfG, VwGO, Nebengesetze </a:t>
                      </a:r>
                      <a:endParaRPr lang="de-DE" sz="1600" dirty="0">
                        <a:latin typeface="Verdana" pitchFamily="34" charset="0"/>
                        <a:ea typeface="Verdana" pitchFamily="34" charset="0"/>
                        <a:cs typeface="Verdana" pitchFamily="34" charset="0"/>
                      </a:endParaRPr>
                    </a:p>
                  </a:txBody>
                  <a:tcPr marL="91439" marR="91439" marT="45726" marB="45726" anchor="ctr"/>
                </a:tc>
              </a:tr>
              <a:tr h="316815">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Handkommentar</a:t>
                      </a:r>
                      <a:endParaRPr lang="de-DE" sz="1600" dirty="0">
                        <a:latin typeface="Verdana" pitchFamily="34" charset="0"/>
                        <a:ea typeface="Verdana" pitchFamily="34" charset="0"/>
                        <a:cs typeface="Verdana" pitchFamily="34" charset="0"/>
                      </a:endParaRPr>
                    </a:p>
                  </a:txBody>
                  <a:tcPr marL="91439" marR="91439" marT="45726" marB="45726" anchor="ctr"/>
                </a:tc>
              </a:tr>
              <a:tr h="38933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2.4</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Verantwortlich-</a:t>
                      </a:r>
                      <a:r>
                        <a:rPr lang="de-DE" sz="1600" b="1" dirty="0" err="1" smtClean="0">
                          <a:latin typeface="Verdana" pitchFamily="34" charset="0"/>
                          <a:ea typeface="Verdana" pitchFamily="34" charset="0"/>
                          <a:cs typeface="Verdana" pitchFamily="34" charset="0"/>
                        </a:rPr>
                        <a:t>keitsangabe</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Prof. Dr. Michael Fehling, LLM. (Berkeley), Prof. Dr. Berthold Kastner, Dr. Rainer Störmer (Hrsg.) </a:t>
                      </a:r>
                      <a:endParaRPr lang="de-DE" sz="1600" dirty="0">
                        <a:latin typeface="Verdana" pitchFamily="34" charset="0"/>
                        <a:ea typeface="Verdana" pitchFamily="34" charset="0"/>
                        <a:cs typeface="Verdana" pitchFamily="34" charset="0"/>
                      </a:endParaRPr>
                    </a:p>
                  </a:txBody>
                  <a:tcPr marL="91439" marR="91439" marT="45726" marB="45726" anchor="ctr"/>
                </a:tc>
              </a:tr>
              <a:tr h="556193">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2.4</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Verantwortlich-</a:t>
                      </a:r>
                      <a:r>
                        <a:rPr lang="de-DE" sz="1600" b="0" dirty="0" err="1" smtClean="0">
                          <a:latin typeface="Verdana" pitchFamily="34" charset="0"/>
                          <a:ea typeface="Verdana" pitchFamily="34" charset="0"/>
                          <a:cs typeface="Verdana" pitchFamily="34" charset="0"/>
                        </a:rPr>
                        <a:t>keitsangabe</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Achim </a:t>
                      </a:r>
                      <a:r>
                        <a:rPr lang="de-DE" sz="1600" dirty="0" err="1" smtClean="0">
                          <a:latin typeface="Verdana" pitchFamily="34" charset="0"/>
                          <a:ea typeface="Verdana" pitchFamily="34" charset="0"/>
                          <a:cs typeface="Verdana" pitchFamily="34" charset="0"/>
                        </a:rPr>
                        <a:t>Bostedt</a:t>
                      </a:r>
                      <a:r>
                        <a:rPr lang="de-DE" sz="1600" dirty="0" smtClean="0">
                          <a:latin typeface="Verdana" pitchFamily="34" charset="0"/>
                          <a:ea typeface="Verdana" pitchFamily="34" charset="0"/>
                          <a:cs typeface="Verdana" pitchFamily="34" charset="0"/>
                        </a:rPr>
                        <a:t>, Prof. Dr. Michael Fehling, Prof. Dr. Berthold Kastner, Dr. Rainer Störmer [und 16 weitere]</a:t>
                      </a:r>
                      <a:endParaRPr lang="de-DE" sz="1600" dirty="0">
                        <a:latin typeface="Verdana" pitchFamily="34" charset="0"/>
                        <a:ea typeface="Verdana" pitchFamily="34" charset="0"/>
                        <a:cs typeface="Verdana" pitchFamily="34" charset="0"/>
                      </a:endParaRPr>
                    </a:p>
                  </a:txBody>
                  <a:tcPr marL="91439" marR="91439" marT="45726" marB="45726" anchor="ctr"/>
                </a:tc>
              </a:tr>
              <a:tr h="316815">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2.5</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Ausgabevermerk</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4. Auflage</a:t>
                      </a:r>
                      <a:endParaRPr lang="de-DE" sz="1600" dirty="0">
                        <a:latin typeface="Verdana" pitchFamily="34" charset="0"/>
                        <a:ea typeface="Verdana" pitchFamily="34" charset="0"/>
                        <a:cs typeface="Verdana" pitchFamily="34" charset="0"/>
                      </a:endParaRPr>
                    </a:p>
                  </a:txBody>
                  <a:tcPr marL="91439" marR="91439" marT="45726" marB="45726" anchor="ctr"/>
                </a:tc>
              </a:tr>
              <a:tr h="38933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6.2.2</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Bevorzugter Titel des Werks</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Verwaltungsrecht</a:t>
                      </a:r>
                      <a:endParaRPr lang="de-DE" sz="1600" dirty="0">
                        <a:latin typeface="Verdana" pitchFamily="34" charset="0"/>
                        <a:ea typeface="Verdana" pitchFamily="34" charset="0"/>
                        <a:cs typeface="Verdana" pitchFamily="34" charset="0"/>
                      </a:endParaRPr>
                    </a:p>
                  </a:txBody>
                  <a:tcPr marL="91439" marR="91439" marT="45726" marB="45726" anchor="ctr"/>
                </a:tc>
              </a:tr>
              <a:tr h="38933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17.10</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itchFamily="34" charset="0"/>
                          <a:ea typeface="Verdana" pitchFamily="34" charset="0"/>
                          <a:cs typeface="Verdana" pitchFamily="34" charset="0"/>
                        </a:rPr>
                        <a:t>In der Manifestation verkörpertes Werk</a:t>
                      </a: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Fehling, Michael,</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1963-.</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Verwaltungsrecht</a:t>
                      </a:r>
                    </a:p>
                  </a:txBody>
                  <a:tcPr marL="91439" marR="91439" marT="45726" marB="45726" anchor="ctr"/>
                </a:tc>
              </a:tr>
              <a:tr h="38933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Fehling, Michael,</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1963- </a:t>
                      </a:r>
                      <a:endParaRPr lang="de-DE" sz="1600" dirty="0">
                        <a:latin typeface="Verdana" pitchFamily="34" charset="0"/>
                        <a:ea typeface="Verdana" pitchFamily="34" charset="0"/>
                        <a:cs typeface="Verdana" pitchFamily="34" charset="0"/>
                      </a:endParaRPr>
                    </a:p>
                  </a:txBody>
                  <a:tcPr marL="91439" marR="91439" marT="45726" marB="45726" anchor="ctr"/>
                </a:tc>
              </a:tr>
              <a:tr h="389337">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19.2</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Geistiger Schöpfer</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Kastner, Berthold , 1966-</a:t>
                      </a:r>
                      <a:endParaRPr lang="de-DE" sz="1600" dirty="0">
                        <a:latin typeface="Verdana" pitchFamily="34" charset="0"/>
                        <a:ea typeface="Verdana" pitchFamily="34" charset="0"/>
                        <a:cs typeface="Verdana" pitchFamily="34" charset="0"/>
                      </a:endParaRPr>
                    </a:p>
                  </a:txBody>
                  <a:tcPr marL="91439" marR="91439" marT="45726" marB="45726" anchor="ctr"/>
                </a:tc>
              </a:tr>
              <a:tr h="173313">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19.2</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Geistiger Schöpfer</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err="1" smtClean="0">
                          <a:latin typeface="Verdana" pitchFamily="34" charset="0"/>
                          <a:ea typeface="Verdana" pitchFamily="34" charset="0"/>
                          <a:cs typeface="Verdana" pitchFamily="34" charset="0"/>
                        </a:rPr>
                        <a:t>Strömer</a:t>
                      </a:r>
                      <a:r>
                        <a:rPr lang="de-DE" sz="1600" dirty="0" smtClean="0">
                          <a:latin typeface="Verdana" pitchFamily="34" charset="0"/>
                          <a:ea typeface="Verdana" pitchFamily="34" charset="0"/>
                          <a:cs typeface="Verdana" pitchFamily="34" charset="0"/>
                        </a:rPr>
                        <a:t>, Rainer, 1961-</a:t>
                      </a:r>
                      <a:endParaRPr lang="de-DE" sz="1600" dirty="0">
                        <a:latin typeface="Verdana" pitchFamily="34" charset="0"/>
                        <a:ea typeface="Verdana" pitchFamily="34" charset="0"/>
                        <a:cs typeface="Verdana" pitchFamily="34" charset="0"/>
                      </a:endParaRPr>
                    </a:p>
                  </a:txBody>
                  <a:tcPr marL="91439" marR="91439" marT="45726" marB="45726" anchor="ctr"/>
                </a:tc>
              </a:tr>
            </a:tbl>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K3a</a:t>
            </a:r>
            <a:endParaRPr lang="de-DE" dirty="0"/>
          </a:p>
        </p:txBody>
      </p:sp>
      <p:pic>
        <p:nvPicPr>
          <p:cNvPr id="4098" name="Picture 2"/>
          <p:cNvPicPr>
            <a:picLocks noChangeAspect="1" noChangeArrowheads="1"/>
          </p:cNvPicPr>
          <p:nvPr/>
        </p:nvPicPr>
        <p:blipFill>
          <a:blip r:embed="rId3" cstate="print"/>
          <a:srcRect/>
          <a:stretch>
            <a:fillRect/>
          </a:stretch>
        </p:blipFill>
        <p:spPr bwMode="auto">
          <a:xfrm>
            <a:off x="5508104" y="836712"/>
            <a:ext cx="3257336" cy="5473030"/>
          </a:xfrm>
          <a:prstGeom prst="rect">
            <a:avLst/>
          </a:prstGeom>
          <a:noFill/>
          <a:ln w="9525">
            <a:solidFill>
              <a:schemeClr val="tx1"/>
            </a:solid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323528" y="1788021"/>
            <a:ext cx="3733800" cy="2505075"/>
          </a:xfrm>
          <a:prstGeom prst="rect">
            <a:avLst/>
          </a:prstGeom>
          <a:noFill/>
          <a:ln w="9525">
            <a:solidFill>
              <a:schemeClr val="tx1"/>
            </a:solidFill>
            <a:miter lim="800000"/>
            <a:headEnd/>
            <a:tailEnd/>
          </a:ln>
        </p:spPr>
      </p:pic>
      <p:sp>
        <p:nvSpPr>
          <p:cNvPr id="8" name="Textfeld 7"/>
          <p:cNvSpPr txBox="1"/>
          <p:nvPr/>
        </p:nvSpPr>
        <p:spPr>
          <a:xfrm>
            <a:off x="4067944" y="1124744"/>
            <a:ext cx="1368152"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9" name="Textfeld 8"/>
          <p:cNvSpPr txBox="1"/>
          <p:nvPr/>
        </p:nvSpPr>
        <p:spPr>
          <a:xfrm>
            <a:off x="323528" y="1346681"/>
            <a:ext cx="259228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dem Umschlag:</a:t>
            </a:r>
          </a:p>
        </p:txBody>
      </p:sp>
      <p:sp>
        <p:nvSpPr>
          <p:cNvPr id="10" name="Textfeld 9"/>
          <p:cNvSpPr txBox="1"/>
          <p:nvPr/>
        </p:nvSpPr>
        <p:spPr>
          <a:xfrm>
            <a:off x="539552" y="4653136"/>
            <a:ext cx="4680520" cy="1477328"/>
          </a:xfrm>
          <a:prstGeom prst="rect">
            <a:avLst/>
          </a:prstGeom>
          <a:no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Der Begründer ist nachwievor an erster Stelle bzw. hervorgehoben genannt. </a:t>
            </a:r>
          </a:p>
          <a:p>
            <a:pPr marL="358775" indent="-358775"/>
            <a:r>
              <a:rPr lang="de-DE"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 	</a:t>
            </a:r>
            <a:r>
              <a:rPr lang="de-DE" dirty="0" smtClean="0">
                <a:latin typeface="Verdana" panose="020B0604030504040204" pitchFamily="34" charset="0"/>
                <a:ea typeface="Verdana" panose="020B0604030504040204" pitchFamily="34" charset="0"/>
                <a:cs typeface="Verdana" panose="020B0604030504040204" pitchFamily="34" charset="0"/>
              </a:rPr>
              <a:t>Er wird als erster geistiger Schöpfer berücksichtigt. </a:t>
            </a:r>
          </a:p>
        </p:txBody>
      </p:sp>
      <p:cxnSp>
        <p:nvCxnSpPr>
          <p:cNvPr id="12" name="Gerade Verbindung mit Pfeil 11"/>
          <p:cNvCxnSpPr/>
          <p:nvPr/>
        </p:nvCxnSpPr>
        <p:spPr>
          <a:xfrm flipV="1">
            <a:off x="4427984" y="3140968"/>
            <a:ext cx="1872208" cy="1584176"/>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4" name="Rechteck 13"/>
          <p:cNvSpPr/>
          <p:nvPr/>
        </p:nvSpPr>
        <p:spPr>
          <a:xfrm>
            <a:off x="6444208" y="2708920"/>
            <a:ext cx="1368152" cy="720080"/>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Foliennummernplatzhalter 16"/>
          <p:cNvSpPr>
            <a:spLocks noGrp="1"/>
          </p:cNvSpPr>
          <p:nvPr>
            <p:ph type="sldNum" sz="quarter" idx="4"/>
          </p:nvPr>
        </p:nvSpPr>
        <p:spPr/>
        <p:txBody>
          <a:bodyPr/>
          <a:lstStyle/>
          <a:p>
            <a:fld id="{8A6690F1-7CA1-4166-A522-500460961984}" type="slidenum">
              <a:rPr lang="de-DE" smtClean="0"/>
              <a:pPr/>
              <a:t>66</a:t>
            </a:fld>
            <a:endParaRPr lang="de-DE"/>
          </a:p>
        </p:txBody>
      </p:sp>
      <p:sp>
        <p:nvSpPr>
          <p:cNvPr id="18" name="Fußzeilenplatzhalter 17"/>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K3a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08441972"/>
              </p:ext>
            </p:extLst>
          </p:nvPr>
        </p:nvGraphicFramePr>
        <p:xfrm>
          <a:off x="251521" y="1140509"/>
          <a:ext cx="8640959" cy="5312827"/>
        </p:xfrm>
        <a:graphic>
          <a:graphicData uri="http://schemas.openxmlformats.org/drawingml/2006/table">
            <a:tbl>
              <a:tblPr firstRow="1" bandRow="1">
                <a:tableStyleId>{5C22544A-7EE6-4342-B048-85BDC9FD1C3A}</a:tableStyleId>
              </a:tblPr>
              <a:tblGrid>
                <a:gridCol w="864095"/>
                <a:gridCol w="3456384"/>
                <a:gridCol w="4320480"/>
              </a:tblGrid>
              <a:tr h="330571">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39" marR="91439" marT="45726" marB="45726" anchor="ctr"/>
                </a:tc>
              </a:tr>
              <a:tr h="33057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err="1" smtClean="0">
                          <a:latin typeface="Verdana" pitchFamily="34" charset="0"/>
                          <a:ea typeface="Verdana" pitchFamily="34" charset="0"/>
                          <a:cs typeface="Verdana" pitchFamily="34" charset="0"/>
                        </a:rPr>
                        <a:t>Hauptitel</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Betäubungsmittelgesetz </a:t>
                      </a:r>
                      <a:endParaRPr lang="de-DE" sz="1600" dirty="0">
                        <a:latin typeface="Verdana" pitchFamily="34" charset="0"/>
                        <a:ea typeface="Verdana" pitchFamily="34" charset="0"/>
                        <a:cs typeface="Verdana" pitchFamily="34" charset="0"/>
                      </a:endParaRPr>
                    </a:p>
                  </a:txBody>
                  <a:tcPr marL="91439" marR="91439" marT="45726" marB="45726" anchor="ctr"/>
                </a:tc>
              </a:tr>
              <a:tr h="33057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Arzneimittelgesetz</a:t>
                      </a:r>
                      <a:endParaRPr lang="de-DE" sz="1600" dirty="0">
                        <a:latin typeface="Verdana" pitchFamily="34" charset="0"/>
                        <a:ea typeface="Verdana" pitchFamily="34" charset="0"/>
                        <a:cs typeface="Verdana" pitchFamily="34" charset="0"/>
                      </a:endParaRPr>
                    </a:p>
                  </a:txBody>
                  <a:tcPr marL="91439" marR="91439" marT="45726" marB="45726" anchor="ctr"/>
                </a:tc>
              </a:tr>
              <a:tr h="330571">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Grundstoffüberwachungsgesetz </a:t>
                      </a:r>
                      <a:endParaRPr lang="de-DE" sz="1600" dirty="0">
                        <a:latin typeface="Verdana" pitchFamily="34" charset="0"/>
                        <a:ea typeface="Verdana" pitchFamily="34" charset="0"/>
                        <a:cs typeface="Verdana" pitchFamily="34" charset="0"/>
                      </a:endParaRPr>
                    </a:p>
                  </a:txBody>
                  <a:tcPr marL="91439" marR="91439" marT="45726" marB="45726" anchor="ctr"/>
                </a:tc>
              </a:tr>
              <a:tr h="570978">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2.4</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Verantwortlichkeitsangabe</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begründet von Dr. Harald Hans Körner (Oberstaatsanwalt a.D.)</a:t>
                      </a:r>
                      <a:endParaRPr lang="de-DE" sz="1600" dirty="0">
                        <a:latin typeface="Verdana" pitchFamily="34" charset="0"/>
                        <a:ea typeface="Verdana" pitchFamily="34" charset="0"/>
                        <a:cs typeface="Verdana" pitchFamily="34" charset="0"/>
                      </a:endParaRPr>
                    </a:p>
                  </a:txBody>
                  <a:tcPr marL="91439" marR="91439" marT="45726" marB="45726" anchor="ctr"/>
                </a:tc>
              </a:tr>
              <a:tr h="1773012">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2.4</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Verantwortlichkeitsangabe</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fortgeführt von Jörn Patzak (Oberstaatsanwalt, Leiter der Justizvollzugsanstalt Wittlich, Lehrbeauftragter an der Fachhochschule für Öffentliche Verwaltung Mayen, Fachbereich Polizei), Dr. Mathias </a:t>
                      </a:r>
                      <a:r>
                        <a:rPr lang="de-DE" sz="1600" dirty="0" err="1" smtClean="0">
                          <a:latin typeface="Verdana" pitchFamily="34" charset="0"/>
                          <a:ea typeface="Verdana" pitchFamily="34" charset="0"/>
                          <a:cs typeface="Verdana" pitchFamily="34" charset="0"/>
                        </a:rPr>
                        <a:t>Volkmer</a:t>
                      </a:r>
                      <a:r>
                        <a:rPr lang="de-DE" sz="1600" dirty="0" smtClean="0">
                          <a:latin typeface="Verdana" pitchFamily="34" charset="0"/>
                          <a:ea typeface="Verdana" pitchFamily="34" charset="0"/>
                          <a:cs typeface="Verdana" pitchFamily="34" charset="0"/>
                        </a:rPr>
                        <a:t> (Staatsanwalt in Halle/Saale) </a:t>
                      </a:r>
                      <a:endParaRPr lang="de-DE" sz="1600" dirty="0">
                        <a:latin typeface="Verdana" pitchFamily="34" charset="0"/>
                        <a:ea typeface="Verdana" pitchFamily="34" charset="0"/>
                        <a:cs typeface="Verdana" pitchFamily="34" charset="0"/>
                      </a:endParaRPr>
                    </a:p>
                  </a:txBody>
                  <a:tcPr marL="91439" marR="91439" marT="45726" marB="45726" anchor="ctr"/>
                </a:tc>
              </a:tr>
              <a:tr h="344479">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6.2.2</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Bevorzugter</a:t>
                      </a:r>
                      <a:r>
                        <a:rPr lang="de-DE" sz="1600" b="1" baseline="0" dirty="0" smtClean="0">
                          <a:latin typeface="Verdana" pitchFamily="34" charset="0"/>
                          <a:ea typeface="Verdana" pitchFamily="34" charset="0"/>
                          <a:cs typeface="Verdana" pitchFamily="34" charset="0"/>
                        </a:rPr>
                        <a:t> </a:t>
                      </a:r>
                      <a:r>
                        <a:rPr lang="de-DE" sz="1600" b="1" dirty="0" smtClean="0">
                          <a:latin typeface="Verdana" pitchFamily="34" charset="0"/>
                          <a:ea typeface="Verdana" pitchFamily="34" charset="0"/>
                          <a:cs typeface="Verdana" pitchFamily="34" charset="0"/>
                        </a:rPr>
                        <a:t>Titel </a:t>
                      </a:r>
                      <a:r>
                        <a:rPr lang="de-DE" sz="1600" b="1" dirty="0" smtClean="0">
                          <a:latin typeface="Verdana" pitchFamily="34" charset="0"/>
                          <a:ea typeface="Verdana" pitchFamily="34" charset="0"/>
                          <a:cs typeface="Verdana" pitchFamily="34" charset="0"/>
                        </a:rPr>
                        <a:t>des Werks</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Betäubungsmittelgesetz </a:t>
                      </a:r>
                      <a:endParaRPr lang="de-DE" sz="1600" dirty="0">
                        <a:latin typeface="Verdana" pitchFamily="34" charset="0"/>
                        <a:ea typeface="Verdana" pitchFamily="34" charset="0"/>
                        <a:cs typeface="Verdana" pitchFamily="34" charset="0"/>
                      </a:endParaRPr>
                    </a:p>
                  </a:txBody>
                  <a:tcPr marL="91439" marR="91439" marT="45726" marB="45726" anchor="ctr"/>
                </a:tc>
              </a:tr>
              <a:tr h="570978">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17.10</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itchFamily="34" charset="0"/>
                          <a:ea typeface="Verdana" pitchFamily="34" charset="0"/>
                          <a:cs typeface="Verdana" pitchFamily="34" charset="0"/>
                        </a:rPr>
                        <a:t>In der Manifestation verkörpertes Werk</a:t>
                      </a: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Körner, Harald Hans,</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1944-.</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Betäubungsmittelgesetz</a:t>
                      </a:r>
                    </a:p>
                  </a:txBody>
                  <a:tcPr marL="91439" marR="91439" marT="45726" marB="45726" anchor="ctr"/>
                </a:tc>
              </a:tr>
              <a:tr h="33057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Körner, Harald Hans,</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1944-</a:t>
                      </a:r>
                      <a:endParaRPr lang="de-DE" sz="1600" dirty="0">
                        <a:latin typeface="Verdana" pitchFamily="34" charset="0"/>
                        <a:ea typeface="Verdana" pitchFamily="34" charset="0"/>
                        <a:cs typeface="Verdana" pitchFamily="34" charset="0"/>
                      </a:endParaRPr>
                    </a:p>
                  </a:txBody>
                  <a:tcPr marL="91439" marR="91439" marT="45726" marB="45726" anchor="ctr"/>
                </a:tc>
              </a:tr>
              <a:tr h="330571">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19.2</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Geistiger Schöpfer</a:t>
                      </a:r>
                      <a:endParaRPr lang="de-DE" sz="1600" b="0"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Patzak, Jörn </a:t>
                      </a:r>
                      <a:endParaRPr lang="de-DE" sz="1600" dirty="0">
                        <a:latin typeface="Verdana" pitchFamily="34" charset="0"/>
                        <a:ea typeface="Verdana" pitchFamily="34" charset="0"/>
                        <a:cs typeface="Verdana" pitchFamily="34" charset="0"/>
                      </a:endParaRPr>
                    </a:p>
                  </a:txBody>
                  <a:tcPr marL="91439" marR="91439" marT="45726" marB="45726"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67</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K3a</a:t>
            </a:r>
            <a:endParaRPr lang="de-DE" dirty="0"/>
          </a:p>
        </p:txBody>
      </p:sp>
      <p:sp>
        <p:nvSpPr>
          <p:cNvPr id="3" name="Textplatzhalter 2"/>
          <p:cNvSpPr>
            <a:spLocks noGrp="1"/>
          </p:cNvSpPr>
          <p:nvPr>
            <p:ph type="body" sz="quarter" idx="13"/>
          </p:nvPr>
        </p:nvSpPr>
        <p:spPr>
          <a:xfrm>
            <a:off x="5076056" y="1539205"/>
            <a:ext cx="3816424" cy="3816424"/>
          </a:xfrm>
        </p:spPr>
        <p:txBody>
          <a:bodyPr/>
          <a:lstStyle/>
          <a:p>
            <a:pPr marL="0" indent="0">
              <a:buNone/>
            </a:pPr>
            <a:r>
              <a:rPr lang="de-DE" dirty="0" smtClean="0"/>
              <a:t>Obwohl Palandt nie Verfasser des Kommentars war, wird er hier als solcher präsentiert</a:t>
            </a:r>
          </a:p>
          <a:p>
            <a:pPr>
              <a:buNone/>
            </a:pPr>
            <a:endParaRPr lang="de-DE" dirty="0" smtClean="0">
              <a:sym typeface="Wingdings" pitchFamily="2" charset="2"/>
            </a:endParaRPr>
          </a:p>
          <a:p>
            <a:pPr>
              <a:buNone/>
            </a:pPr>
            <a:r>
              <a:rPr lang="de-DE" dirty="0" smtClean="0">
                <a:sym typeface="Wingdings" pitchFamily="2" charset="2"/>
              </a:rPr>
              <a:t> Palandt wird erster geistiger Schöpfer</a:t>
            </a:r>
            <a:endParaRPr lang="de-DE" dirty="0"/>
          </a:p>
        </p:txBody>
      </p:sp>
      <p:pic>
        <p:nvPicPr>
          <p:cNvPr id="5122" name="Picture 2"/>
          <p:cNvPicPr>
            <a:picLocks noChangeAspect="1" noChangeArrowheads="1"/>
          </p:cNvPicPr>
          <p:nvPr/>
        </p:nvPicPr>
        <p:blipFill>
          <a:blip r:embed="rId2" cstate="print"/>
          <a:srcRect/>
          <a:stretch>
            <a:fillRect/>
          </a:stretch>
        </p:blipFill>
        <p:spPr bwMode="auto">
          <a:xfrm>
            <a:off x="251520" y="1539205"/>
            <a:ext cx="4362450" cy="4410075"/>
          </a:xfrm>
          <a:prstGeom prst="rect">
            <a:avLst/>
          </a:prstGeom>
          <a:noFill/>
          <a:ln w="9525">
            <a:solidFill>
              <a:schemeClr val="tx1"/>
            </a:solidFill>
            <a:miter lim="800000"/>
            <a:headEnd/>
            <a:tailEnd/>
          </a:ln>
        </p:spPr>
      </p:pic>
      <p:sp>
        <p:nvSpPr>
          <p:cNvPr id="7" name="Rechteck 6"/>
          <p:cNvSpPr/>
          <p:nvPr/>
        </p:nvSpPr>
        <p:spPr>
          <a:xfrm>
            <a:off x="1943562" y="1665292"/>
            <a:ext cx="936104" cy="288032"/>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9" name="Gerade Verbindung mit Pfeil 8"/>
          <p:cNvCxnSpPr/>
          <p:nvPr/>
        </p:nvCxnSpPr>
        <p:spPr>
          <a:xfrm flipH="1">
            <a:off x="2915816" y="1809308"/>
            <a:ext cx="2088232"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 name="Foliennummernplatzhalter 11"/>
          <p:cNvSpPr>
            <a:spLocks noGrp="1"/>
          </p:cNvSpPr>
          <p:nvPr>
            <p:ph type="sldNum" sz="quarter" idx="4"/>
          </p:nvPr>
        </p:nvSpPr>
        <p:spPr/>
        <p:txBody>
          <a:bodyPr/>
          <a:lstStyle/>
          <a:p>
            <a:fld id="{8A6690F1-7CA1-4166-A522-500460961984}" type="slidenum">
              <a:rPr lang="de-DE" smtClean="0"/>
              <a:pPr/>
              <a:t>68</a:t>
            </a:fld>
            <a:endParaRPr lang="de-DE"/>
          </a:p>
        </p:txBody>
      </p:sp>
      <p:sp>
        <p:nvSpPr>
          <p:cNvPr id="13" name="Fußzeilenplatzhalter 12"/>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K3a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69</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495247050"/>
              </p:ext>
            </p:extLst>
          </p:nvPr>
        </p:nvGraphicFramePr>
        <p:xfrm>
          <a:off x="251521" y="1382464"/>
          <a:ext cx="8640959" cy="4998864"/>
        </p:xfrm>
        <a:graphic>
          <a:graphicData uri="http://schemas.openxmlformats.org/drawingml/2006/table">
            <a:tbl>
              <a:tblPr firstRow="1" bandRow="1">
                <a:tableStyleId>{5C22544A-7EE6-4342-B048-85BDC9FD1C3A}</a:tableStyleId>
              </a:tblPr>
              <a:tblGrid>
                <a:gridCol w="864095"/>
                <a:gridCol w="3384376"/>
                <a:gridCol w="4392488"/>
              </a:tblGrid>
              <a:tr h="328429">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39" marR="91439" marT="45726" marB="45726" anchor="ctr"/>
                </a:tc>
              </a:tr>
              <a:tr h="328429">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2.3.2</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err="1" smtClean="0">
                          <a:solidFill>
                            <a:schemeClr val="tx1"/>
                          </a:solidFill>
                          <a:latin typeface="Verdana" pitchFamily="34" charset="0"/>
                          <a:ea typeface="Verdana" pitchFamily="34" charset="0"/>
                          <a:cs typeface="Verdana" pitchFamily="34" charset="0"/>
                        </a:rPr>
                        <a:t>Hauptitel</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Bürgerliches Gesetzbuch </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328429">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2.3.4</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Titelzusatz</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mit Nebengesetzen</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328429">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2.4</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Verantwortlichkeitsangabe</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Palandt</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806127">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2.4</a:t>
                      </a:r>
                      <a:endParaRPr lang="de-DE" sz="1600" b="0"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Verantwortlichkeitsangabe</a:t>
                      </a:r>
                      <a:endParaRPr lang="de-DE" sz="1600" b="0"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bearbeitet von Peter </a:t>
                      </a:r>
                      <a:r>
                        <a:rPr lang="de-DE" sz="1600" dirty="0" err="1" smtClean="0">
                          <a:solidFill>
                            <a:schemeClr val="tx1"/>
                          </a:solidFill>
                          <a:latin typeface="Verdana" pitchFamily="34" charset="0"/>
                          <a:ea typeface="Verdana" pitchFamily="34" charset="0"/>
                          <a:cs typeface="Verdana" pitchFamily="34" charset="0"/>
                        </a:rPr>
                        <a:t>Bassenge</a:t>
                      </a:r>
                      <a:r>
                        <a:rPr lang="de-DE" sz="1600" dirty="0" smtClean="0">
                          <a:solidFill>
                            <a:schemeClr val="tx1"/>
                          </a:solidFill>
                          <a:latin typeface="Verdana" pitchFamily="34" charset="0"/>
                          <a:ea typeface="Verdana" pitchFamily="34" charset="0"/>
                          <a:cs typeface="Verdana" pitchFamily="34" charset="0"/>
                        </a:rPr>
                        <a:t>, Prof. Dr. Dr. h.c. Gerd Brudermüller</a:t>
                      </a:r>
                      <a:r>
                        <a:rPr lang="de-DE" sz="1600" baseline="0" dirty="0" smtClean="0">
                          <a:solidFill>
                            <a:schemeClr val="tx1"/>
                          </a:solidFill>
                          <a:latin typeface="Verdana" pitchFamily="34" charset="0"/>
                          <a:ea typeface="Verdana" pitchFamily="34" charset="0"/>
                          <a:cs typeface="Verdana" pitchFamily="34" charset="0"/>
                        </a:rPr>
                        <a:t> [und 7 anderen]</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328429">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2.5</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Ausgabevermerk</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74.,</a:t>
                      </a:r>
                      <a:r>
                        <a:rPr lang="de-DE" sz="1600" baseline="0" dirty="0" smtClean="0">
                          <a:solidFill>
                            <a:schemeClr val="tx1"/>
                          </a:solidFill>
                          <a:latin typeface="Verdana" pitchFamily="34" charset="0"/>
                          <a:ea typeface="Verdana" pitchFamily="34" charset="0"/>
                          <a:cs typeface="Verdana" pitchFamily="34" charset="0"/>
                        </a:rPr>
                        <a:t> neubearbeitete Auflage</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567278">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6.2.2</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Bevorzugter Titel des Werks</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Bürgerliches Gesetzbuch </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567278">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17.10</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In der Manifestation verkörpertes Werk</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Palandt, Otto,</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1877-1951.</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Bürgerliches Gesetzbuch</a:t>
                      </a:r>
                    </a:p>
                  </a:txBody>
                  <a:tcPr marL="91439" marR="91439" marT="45726" marB="45726" anchor="ctr"/>
                </a:tc>
              </a:tr>
              <a:tr h="328429">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19.2</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Geistiger Schöpfer</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Palandt, Otto,</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1877-1951 </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328429">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18.5</a:t>
                      </a:r>
                      <a:endParaRPr lang="de-DE" sz="1600" b="0"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Beziehungskenn-</a:t>
                      </a:r>
                      <a:r>
                        <a:rPr lang="de-DE" sz="1600" b="0" dirty="0" err="1" smtClean="0">
                          <a:solidFill>
                            <a:schemeClr val="tx1"/>
                          </a:solidFill>
                          <a:latin typeface="Verdana" pitchFamily="34" charset="0"/>
                          <a:ea typeface="Verdana" pitchFamily="34" charset="0"/>
                          <a:cs typeface="Verdana" pitchFamily="34" charset="0"/>
                        </a:rPr>
                        <a:t>zeichnung</a:t>
                      </a:r>
                      <a:endParaRPr lang="de-DE" sz="1600" b="0"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Verfasser</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328429">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19.2</a:t>
                      </a:r>
                      <a:endParaRPr lang="de-DE" sz="1600" b="0"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Geistiger Schöpfer</a:t>
                      </a:r>
                      <a:endParaRPr lang="de-DE" sz="1600" b="0"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err="1" smtClean="0">
                          <a:solidFill>
                            <a:schemeClr val="tx1"/>
                          </a:solidFill>
                          <a:latin typeface="Verdana" pitchFamily="34" charset="0"/>
                          <a:ea typeface="Verdana" pitchFamily="34" charset="0"/>
                          <a:cs typeface="Verdana" pitchFamily="34" charset="0"/>
                        </a:rPr>
                        <a:t>Bassenge</a:t>
                      </a:r>
                      <a:r>
                        <a:rPr lang="de-DE" sz="1600" dirty="0" smtClean="0">
                          <a:solidFill>
                            <a:schemeClr val="tx1"/>
                          </a:solidFill>
                          <a:latin typeface="Verdana" pitchFamily="34" charset="0"/>
                          <a:ea typeface="Verdana" pitchFamily="34" charset="0"/>
                          <a:cs typeface="Verdana" pitchFamily="34" charset="0"/>
                        </a:rPr>
                        <a:t>, Peter,</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1934- </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328429">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18.5</a:t>
                      </a:r>
                      <a:endParaRPr lang="de-DE" sz="1600" b="0"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Beziehungskenn-</a:t>
                      </a:r>
                      <a:r>
                        <a:rPr lang="de-DE" sz="1600" b="0" dirty="0" err="1" smtClean="0">
                          <a:solidFill>
                            <a:schemeClr val="tx1"/>
                          </a:solidFill>
                          <a:latin typeface="Verdana" pitchFamily="34" charset="0"/>
                          <a:ea typeface="Verdana" pitchFamily="34" charset="0"/>
                          <a:cs typeface="Verdana" pitchFamily="34" charset="0"/>
                        </a:rPr>
                        <a:t>zeichnung</a:t>
                      </a:r>
                      <a:endParaRPr lang="de-DE" sz="1600" b="0"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Verfasser</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Alle weiteren Materialien juristischer Natur werden nach allgemeinen Regeln behandelt</a:t>
            </a:r>
          </a:p>
          <a:p>
            <a:endParaRPr lang="de-DE" dirty="0" smtClean="0"/>
          </a:p>
          <a:p>
            <a:r>
              <a:rPr lang="de-DE" dirty="0" smtClean="0"/>
              <a:t>Für Gesetzeskommentare gelten die allgemeinen Regeln für Kommentare (RDA 6.27.1.6, vgl. auch Teil B.3)</a:t>
            </a:r>
          </a:p>
          <a:p>
            <a:endParaRPr lang="de-DE" sz="1800"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7</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K3b</a:t>
            </a:r>
            <a:endParaRPr lang="de-DE" dirty="0"/>
          </a:p>
        </p:txBody>
      </p:sp>
      <p:sp>
        <p:nvSpPr>
          <p:cNvPr id="4" name="Fußzeilenplatzhalter 3"/>
          <p:cNvSpPr>
            <a:spLocks noGrp="1"/>
          </p:cNvSpPr>
          <p:nvPr>
            <p:ph type="ftr" sz="quarter" idx="14"/>
          </p:nvPr>
        </p:nvSpPr>
        <p:spPr>
          <a:xfrm>
            <a:off x="467544" y="6381328"/>
            <a:ext cx="6480720" cy="365125"/>
          </a:xfrm>
        </p:spPr>
        <p:txBody>
          <a:bodyPr/>
          <a:lstStyle/>
          <a:p>
            <a:r>
              <a:rPr lang="de-DE" smtClean="0"/>
              <a:t>AG RDA Schulungsunterlagen – Modul 6J: Juristische Werke | Stand: 30.11.2016 | CC BY-NC-SA</a:t>
            </a:r>
            <a:endParaRPr lang="de-DE" dirty="0"/>
          </a:p>
        </p:txBody>
      </p:sp>
      <p:sp>
        <p:nvSpPr>
          <p:cNvPr id="5" name="Foliennummernplatzhalter 4"/>
          <p:cNvSpPr>
            <a:spLocks noGrp="1"/>
          </p:cNvSpPr>
          <p:nvPr>
            <p:ph type="sldNum" sz="quarter" idx="4"/>
          </p:nvPr>
        </p:nvSpPr>
        <p:spPr>
          <a:xfrm>
            <a:off x="7236296" y="6381328"/>
            <a:ext cx="1450504" cy="365125"/>
          </a:xfrm>
        </p:spPr>
        <p:txBody>
          <a:bodyPr/>
          <a:lstStyle/>
          <a:p>
            <a:fld id="{8A6690F1-7CA1-4166-A522-500460961984}" type="slidenum">
              <a:rPr lang="de-DE" smtClean="0"/>
              <a:pPr/>
              <a:t>70</a:t>
            </a:fld>
            <a:endParaRPr lang="de-DE"/>
          </a:p>
        </p:txBody>
      </p:sp>
      <p:pic>
        <p:nvPicPr>
          <p:cNvPr id="3074" name="Picture 2"/>
          <p:cNvPicPr>
            <a:picLocks noChangeAspect="1" noChangeArrowheads="1"/>
          </p:cNvPicPr>
          <p:nvPr/>
        </p:nvPicPr>
        <p:blipFill rotWithShape="1">
          <a:blip r:embed="rId3" cstate="print"/>
          <a:srcRect b="1735"/>
          <a:stretch/>
        </p:blipFill>
        <p:spPr bwMode="auto">
          <a:xfrm>
            <a:off x="251520" y="1484783"/>
            <a:ext cx="3271434" cy="4953087"/>
          </a:xfrm>
          <a:prstGeom prst="rect">
            <a:avLst/>
          </a:prstGeom>
          <a:noFill/>
          <a:ln w="9525">
            <a:solidFill>
              <a:schemeClr val="tx1"/>
            </a:solidFill>
            <a:miter lim="800000"/>
            <a:headEnd/>
            <a:tailEnd/>
          </a:ln>
        </p:spPr>
      </p:pic>
      <p:pic>
        <p:nvPicPr>
          <p:cNvPr id="3075" name="Picture 3"/>
          <p:cNvPicPr>
            <a:picLocks noChangeAspect="1" noChangeArrowheads="1"/>
          </p:cNvPicPr>
          <p:nvPr/>
        </p:nvPicPr>
        <p:blipFill rotWithShape="1">
          <a:blip r:embed="rId4" cstate="print"/>
          <a:srcRect b="1865"/>
          <a:stretch/>
        </p:blipFill>
        <p:spPr bwMode="auto">
          <a:xfrm>
            <a:off x="5539282" y="1172195"/>
            <a:ext cx="3353198" cy="5253319"/>
          </a:xfrm>
          <a:prstGeom prst="rect">
            <a:avLst/>
          </a:prstGeom>
          <a:noFill/>
          <a:ln w="9525">
            <a:solidFill>
              <a:schemeClr val="tx1"/>
            </a:solidFill>
            <a:miter lim="800000"/>
            <a:headEnd/>
            <a:tailEnd/>
          </a:ln>
        </p:spPr>
      </p:pic>
      <p:sp>
        <p:nvSpPr>
          <p:cNvPr id="8" name="Rechteck 7"/>
          <p:cNvSpPr/>
          <p:nvPr/>
        </p:nvSpPr>
        <p:spPr>
          <a:xfrm>
            <a:off x="899592" y="2616364"/>
            <a:ext cx="1944216" cy="648072"/>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6156176" y="2328332"/>
            <a:ext cx="2160240" cy="545242"/>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6238458" y="3593564"/>
            <a:ext cx="1944216" cy="648072"/>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 name="Gerade Verbindung mit Pfeil 10"/>
          <p:cNvCxnSpPr>
            <a:endCxn id="9" idx="1"/>
          </p:cNvCxnSpPr>
          <p:nvPr/>
        </p:nvCxnSpPr>
        <p:spPr>
          <a:xfrm flipV="1">
            <a:off x="2843808" y="2600953"/>
            <a:ext cx="3312368" cy="251983"/>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a:endCxn id="10" idx="1"/>
          </p:cNvCxnSpPr>
          <p:nvPr/>
        </p:nvCxnSpPr>
        <p:spPr>
          <a:xfrm>
            <a:off x="2843808" y="3140968"/>
            <a:ext cx="3394650" cy="776632"/>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2267744" y="5301208"/>
            <a:ext cx="4752528" cy="646331"/>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Wechsel des ersten geistigen Schöpfers</a:t>
            </a:r>
          </a:p>
          <a:p>
            <a:r>
              <a:rPr lang="de-DE"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 Neues Werk</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9" name="Textfeld 18"/>
          <p:cNvSpPr txBox="1"/>
          <p:nvPr/>
        </p:nvSpPr>
        <p:spPr>
          <a:xfrm>
            <a:off x="323528" y="1063010"/>
            <a:ext cx="1944216"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12. Auflage</a:t>
            </a:r>
          </a:p>
        </p:txBody>
      </p:sp>
      <p:sp>
        <p:nvSpPr>
          <p:cNvPr id="20" name="Textfeld 19"/>
          <p:cNvSpPr txBox="1"/>
          <p:nvPr/>
        </p:nvSpPr>
        <p:spPr>
          <a:xfrm>
            <a:off x="5580112" y="764704"/>
            <a:ext cx="1944216"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15. Auflage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8"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323528" y="3284984"/>
            <a:ext cx="295232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Neues Werk: </a:t>
            </a:r>
          </a:p>
        </p:txBody>
      </p:sp>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K3b</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124646861"/>
              </p:ext>
            </p:extLst>
          </p:nvPr>
        </p:nvGraphicFramePr>
        <p:xfrm>
          <a:off x="251520" y="1547612"/>
          <a:ext cx="8640959" cy="1737372"/>
        </p:xfrm>
        <a:graphic>
          <a:graphicData uri="http://schemas.openxmlformats.org/drawingml/2006/table">
            <a:tbl>
              <a:tblPr firstRow="1" bandRow="1">
                <a:tableStyleId>{5C22544A-7EE6-4342-B048-85BDC9FD1C3A}</a:tableStyleId>
              </a:tblPr>
              <a:tblGrid>
                <a:gridCol w="1008112"/>
                <a:gridCol w="3852935"/>
                <a:gridCol w="3779912"/>
              </a:tblGrid>
              <a:tr h="166837">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39" marR="91439" marT="45726" marB="45726" anchor="ctr"/>
                </a:tc>
              </a:tr>
              <a:tr h="208355">
                <a:tc>
                  <a:txBody>
                    <a:bodyPr/>
                    <a:lstStyle/>
                    <a:p>
                      <a:pPr>
                        <a:lnSpc>
                          <a:spcPct val="100000"/>
                        </a:lnSpc>
                        <a:spcAft>
                          <a:spcPts val="600"/>
                        </a:spcAft>
                      </a:pPr>
                      <a:r>
                        <a:rPr lang="de-DE" sz="1800" b="1" dirty="0">
                          <a:solidFill>
                            <a:srgbClr val="000000"/>
                          </a:solidFill>
                          <a:latin typeface="Verdana"/>
                          <a:ea typeface="Calibri"/>
                          <a:cs typeface="Arial"/>
                        </a:rPr>
                        <a:t>6.19.2</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b="1" dirty="0">
                          <a:solidFill>
                            <a:srgbClr val="000000"/>
                          </a:solidFill>
                          <a:latin typeface="Verdana"/>
                          <a:ea typeface="Calibri"/>
                          <a:cs typeface="Arial"/>
                        </a:rPr>
                        <a:t>Bevorzugter Titel des Werks</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Bürgerliches Gesetzbuch</a:t>
                      </a:r>
                      <a:endParaRPr lang="de-DE" sz="1800">
                        <a:latin typeface="Verdana"/>
                        <a:ea typeface="Calibri"/>
                        <a:cs typeface="Arial"/>
                      </a:endParaRPr>
                    </a:p>
                  </a:txBody>
                  <a:tcPr marL="68580" marR="68580" marT="0" marB="0" anchor="ctr"/>
                </a:tc>
              </a:tr>
              <a:tr h="192272">
                <a:tc>
                  <a:txBody>
                    <a:bodyPr/>
                    <a:lstStyle/>
                    <a:p>
                      <a:pPr>
                        <a:lnSpc>
                          <a:spcPct val="100000"/>
                        </a:lnSpc>
                        <a:spcAft>
                          <a:spcPts val="600"/>
                        </a:spcAft>
                      </a:pPr>
                      <a:r>
                        <a:rPr lang="de-DE" sz="1800" b="1">
                          <a:solidFill>
                            <a:srgbClr val="000000"/>
                          </a:solidFill>
                          <a:latin typeface="Verdana"/>
                          <a:ea typeface="Calibri"/>
                          <a:cs typeface="Arial"/>
                        </a:rPr>
                        <a:t>19.2</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b="1">
                          <a:solidFill>
                            <a:srgbClr val="000000"/>
                          </a:solidFill>
                          <a:latin typeface="Verdana"/>
                          <a:ea typeface="Calibri"/>
                          <a:cs typeface="Arial"/>
                        </a:rPr>
                        <a:t>Geistiger Schöpfer</a:t>
                      </a:r>
                      <a:endParaRPr lang="de-DE" sz="1800">
                        <a:latin typeface="Verdana"/>
                        <a:ea typeface="Calibri"/>
                        <a:cs typeface="Arial"/>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solidFill>
                            <a:srgbClr val="000000"/>
                          </a:solidFill>
                          <a:latin typeface="Verdana"/>
                          <a:ea typeface="Calibri"/>
                          <a:cs typeface="Arial"/>
                        </a:rPr>
                        <a:t>Kropholler, Jan, 1938-2009</a:t>
                      </a:r>
                      <a:endParaRPr lang="de-DE" sz="1800" dirty="0" smtClean="0">
                        <a:latin typeface="Verdana"/>
                        <a:ea typeface="Calibri"/>
                        <a:cs typeface="Arial"/>
                      </a:endParaRPr>
                    </a:p>
                  </a:txBody>
                  <a:tcPr marL="68580" marR="68580" marT="0" marB="0" anchor="ctr"/>
                </a:tc>
              </a:tr>
              <a:tr h="192272">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Verfasser</a:t>
                      </a:r>
                      <a:endParaRPr lang="de-DE" sz="1800">
                        <a:latin typeface="Verdana"/>
                        <a:ea typeface="Calibri"/>
                        <a:cs typeface="Arial"/>
                      </a:endParaRPr>
                    </a:p>
                  </a:txBody>
                  <a:tcPr marL="68580" marR="68580" marT="0" marB="0" anchor="ctr"/>
                </a:tc>
              </a:tr>
              <a:tr h="250247">
                <a:tc>
                  <a:txBody>
                    <a:bodyPr/>
                    <a:lstStyle/>
                    <a:p>
                      <a:pPr>
                        <a:lnSpc>
                          <a:spcPct val="100000"/>
                        </a:lnSpc>
                        <a:spcAft>
                          <a:spcPts val="600"/>
                        </a:spcAft>
                      </a:pPr>
                      <a:r>
                        <a:rPr lang="de-DE" sz="1800" dirty="0">
                          <a:solidFill>
                            <a:srgbClr val="000000"/>
                          </a:solidFill>
                          <a:latin typeface="Verdana"/>
                          <a:ea typeface="Calibri"/>
                          <a:cs typeface="Arial"/>
                        </a:rPr>
                        <a:t>6.29.1</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Normierter Sucheinstieg</a:t>
                      </a:r>
                      <a:endParaRPr lang="de-DE" sz="1800">
                        <a:latin typeface="Verdana"/>
                        <a:ea typeface="Calibri"/>
                        <a:cs typeface="Arial"/>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solidFill>
                            <a:srgbClr val="000000"/>
                          </a:solidFill>
                          <a:latin typeface="Verdana"/>
                          <a:ea typeface="Calibri"/>
                          <a:cs typeface="Arial"/>
                        </a:rPr>
                        <a:t>Kropholler, Jan, 1938-2009. </a:t>
                      </a:r>
                      <a:r>
                        <a:rPr lang="de-DE" sz="1800" dirty="0">
                          <a:solidFill>
                            <a:srgbClr val="000000"/>
                          </a:solidFill>
                          <a:latin typeface="Verdana"/>
                          <a:ea typeface="Calibri"/>
                          <a:cs typeface="Arial"/>
                        </a:rPr>
                        <a:t>Bürgerliches Gesetzbuch</a:t>
                      </a:r>
                      <a:endParaRPr lang="de-DE" sz="1800" dirty="0">
                        <a:latin typeface="Verdana"/>
                        <a:ea typeface="Calibri"/>
                        <a:cs typeface="Arial"/>
                      </a:endParaRPr>
                    </a:p>
                  </a:txBody>
                  <a:tcPr marL="68580" marR="68580" marT="0" marB="0" anchor="ctr"/>
                </a:tc>
              </a:tr>
            </a:tbl>
          </a:graphicData>
        </a:graphic>
      </p:graphicFrame>
      <p:sp>
        <p:nvSpPr>
          <p:cNvPr id="9" name="Textfeld 8"/>
          <p:cNvSpPr txBox="1"/>
          <p:nvPr/>
        </p:nvSpPr>
        <p:spPr>
          <a:xfrm>
            <a:off x="323528" y="1187572"/>
            <a:ext cx="295232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Altes Werk: </a:t>
            </a:r>
          </a:p>
        </p:txBody>
      </p:sp>
      <p:sp>
        <p:nvSpPr>
          <p:cNvPr id="12" name="Foliennummernplatzhalter 11"/>
          <p:cNvSpPr>
            <a:spLocks noGrp="1"/>
          </p:cNvSpPr>
          <p:nvPr>
            <p:ph type="sldNum" sz="quarter" idx="4"/>
          </p:nvPr>
        </p:nvSpPr>
        <p:spPr/>
        <p:txBody>
          <a:bodyPr/>
          <a:lstStyle/>
          <a:p>
            <a:fld id="{8A6690F1-7CA1-4166-A522-500460961984}" type="slidenum">
              <a:rPr lang="de-DE" smtClean="0"/>
              <a:pPr/>
              <a:t>71</a:t>
            </a:fld>
            <a:endParaRPr lang="de-DE"/>
          </a:p>
        </p:txBody>
      </p:sp>
      <p:sp>
        <p:nvSpPr>
          <p:cNvPr id="13" name="Fußzeilenplatzhalter 12"/>
          <p:cNvSpPr>
            <a:spLocks noGrp="1"/>
          </p:cNvSpPr>
          <p:nvPr>
            <p:ph type="ftr" sz="quarter" idx="14"/>
          </p:nvPr>
        </p:nvSpPr>
        <p:spPr/>
        <p:txBody>
          <a:bodyPr/>
          <a:lstStyle/>
          <a:p>
            <a:r>
              <a:rPr lang="de-DE" smtClean="0"/>
              <a:t>AG RDA Schulungsunterlagen – Modul 6J: Juristische Werke | Stand: 30.11.2016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807031597"/>
              </p:ext>
            </p:extLst>
          </p:nvPr>
        </p:nvGraphicFramePr>
        <p:xfrm>
          <a:off x="251520" y="3645024"/>
          <a:ext cx="8640959" cy="2834652"/>
        </p:xfrm>
        <a:graphic>
          <a:graphicData uri="http://schemas.openxmlformats.org/drawingml/2006/table">
            <a:tbl>
              <a:tblPr firstRow="1" bandRow="1">
                <a:tableStyleId>{5C22544A-7EE6-4342-B048-85BDC9FD1C3A}</a:tableStyleId>
              </a:tblPr>
              <a:tblGrid>
                <a:gridCol w="1008112"/>
                <a:gridCol w="3888432"/>
                <a:gridCol w="3744415"/>
              </a:tblGrid>
              <a:tr h="160964">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39" marR="91439" marT="45726" marB="45726" anchor="ctr"/>
                </a:tc>
              </a:tr>
              <a:tr h="241438">
                <a:tc>
                  <a:txBody>
                    <a:bodyPr/>
                    <a:lstStyle/>
                    <a:p>
                      <a:pPr>
                        <a:lnSpc>
                          <a:spcPct val="100000"/>
                        </a:lnSpc>
                        <a:spcAft>
                          <a:spcPts val="600"/>
                        </a:spcAft>
                      </a:pPr>
                      <a:r>
                        <a:rPr lang="de-DE" sz="1800" b="1" dirty="0">
                          <a:solidFill>
                            <a:srgbClr val="000000"/>
                          </a:solidFill>
                          <a:latin typeface="Verdana"/>
                          <a:ea typeface="Calibri"/>
                          <a:cs typeface="Arial"/>
                        </a:rPr>
                        <a:t>6.19.2</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b="1">
                          <a:solidFill>
                            <a:srgbClr val="000000"/>
                          </a:solidFill>
                          <a:latin typeface="Verdana"/>
                          <a:ea typeface="Calibri"/>
                          <a:cs typeface="Arial"/>
                        </a:rPr>
                        <a:t>Bevorzugter Titel des Werks</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Bürgerliches Gesetzbuch</a:t>
                      </a:r>
                      <a:endParaRPr lang="de-DE" sz="1800">
                        <a:latin typeface="Verdana"/>
                        <a:ea typeface="Calibri"/>
                        <a:cs typeface="Arial"/>
                      </a:endParaRPr>
                    </a:p>
                  </a:txBody>
                  <a:tcPr marL="68580" marR="68580" marT="0" marB="0" anchor="ctr"/>
                </a:tc>
              </a:tr>
              <a:tr h="120719">
                <a:tc>
                  <a:txBody>
                    <a:bodyPr/>
                    <a:lstStyle/>
                    <a:p>
                      <a:pPr>
                        <a:lnSpc>
                          <a:spcPct val="100000"/>
                        </a:lnSpc>
                        <a:spcAft>
                          <a:spcPts val="600"/>
                        </a:spcAft>
                      </a:pPr>
                      <a:r>
                        <a:rPr lang="de-DE" sz="1800" b="1">
                          <a:solidFill>
                            <a:srgbClr val="000000"/>
                          </a:solidFill>
                          <a:latin typeface="Verdana"/>
                          <a:ea typeface="Calibri"/>
                          <a:cs typeface="Arial"/>
                        </a:rPr>
                        <a:t>19.2</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b="1" dirty="0">
                          <a:solidFill>
                            <a:srgbClr val="000000"/>
                          </a:solidFill>
                          <a:latin typeface="Verdana"/>
                          <a:ea typeface="Calibri"/>
                          <a:cs typeface="Arial"/>
                        </a:rPr>
                        <a:t>Geistiger Schöpfer</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Jacoby, Florian, 1971-</a:t>
                      </a:r>
                      <a:endParaRPr lang="de-DE" sz="1800">
                        <a:latin typeface="Verdana"/>
                        <a:ea typeface="Calibri"/>
                        <a:cs typeface="Arial"/>
                      </a:endParaRPr>
                    </a:p>
                  </a:txBody>
                  <a:tcPr marL="68580" marR="68580" marT="0" marB="0" anchor="ctr"/>
                </a:tc>
              </a:tr>
              <a:tr h="120719">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Verfasser</a:t>
                      </a:r>
                      <a:endParaRPr lang="de-DE" sz="1800">
                        <a:latin typeface="Verdana"/>
                        <a:ea typeface="Calibri"/>
                        <a:cs typeface="Arial"/>
                      </a:endParaRPr>
                    </a:p>
                  </a:txBody>
                  <a:tcPr marL="68580" marR="68580" marT="0" marB="0" anchor="ctr"/>
                </a:tc>
              </a:tr>
              <a:tr h="120719">
                <a:tc>
                  <a:txBody>
                    <a:bodyPr/>
                    <a:lstStyle/>
                    <a:p>
                      <a:pPr>
                        <a:lnSpc>
                          <a:spcPct val="100000"/>
                        </a:lnSpc>
                        <a:spcAft>
                          <a:spcPts val="600"/>
                        </a:spcAft>
                      </a:pPr>
                      <a:r>
                        <a:rPr lang="de-DE" sz="1800">
                          <a:solidFill>
                            <a:srgbClr val="000000"/>
                          </a:solidFill>
                          <a:latin typeface="Verdana"/>
                          <a:ea typeface="Calibri"/>
                          <a:cs typeface="Arial"/>
                        </a:rPr>
                        <a:t>19.2</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Geistiger Schöpfer</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Hinden, Michael von, 1971-</a:t>
                      </a:r>
                      <a:endParaRPr lang="de-DE" sz="1800">
                        <a:latin typeface="Verdana"/>
                        <a:ea typeface="Calibri"/>
                        <a:cs typeface="Arial"/>
                      </a:endParaRPr>
                    </a:p>
                  </a:txBody>
                  <a:tcPr marL="68580" marR="68580" marT="0" marB="0" anchor="ctr"/>
                </a:tc>
              </a:tr>
              <a:tr h="120719">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Verfasser</a:t>
                      </a:r>
                      <a:endParaRPr lang="de-DE" sz="1800">
                        <a:latin typeface="Verdana"/>
                        <a:ea typeface="Calibri"/>
                        <a:cs typeface="Arial"/>
                      </a:endParaRPr>
                    </a:p>
                  </a:txBody>
                  <a:tcPr marL="68580" marR="68580" marT="0" marB="0" anchor="ctr"/>
                </a:tc>
              </a:tr>
              <a:tr h="120719">
                <a:tc>
                  <a:txBody>
                    <a:bodyPr/>
                    <a:lstStyle/>
                    <a:p>
                      <a:pPr>
                        <a:lnSpc>
                          <a:spcPct val="100000"/>
                        </a:lnSpc>
                        <a:spcAft>
                          <a:spcPts val="600"/>
                        </a:spcAft>
                      </a:pPr>
                      <a:r>
                        <a:rPr lang="de-DE" sz="1800" dirty="0" smtClean="0">
                          <a:solidFill>
                            <a:srgbClr val="000000"/>
                          </a:solidFill>
                          <a:latin typeface="Verdana"/>
                          <a:ea typeface="Calibri"/>
                          <a:cs typeface="Arial"/>
                        </a:rPr>
                        <a:t>19.3</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smtClean="0">
                          <a:solidFill>
                            <a:srgbClr val="000000"/>
                          </a:solidFill>
                          <a:latin typeface="Verdana"/>
                          <a:ea typeface="Calibri"/>
                          <a:cs typeface="Arial"/>
                        </a:rPr>
                        <a:t>Sonstige Person</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Kropholler, Jan, 1938-2009</a:t>
                      </a:r>
                      <a:endParaRPr lang="de-DE" sz="1800">
                        <a:latin typeface="Verdana"/>
                        <a:ea typeface="Calibri"/>
                        <a:cs typeface="Arial"/>
                      </a:endParaRPr>
                    </a:p>
                  </a:txBody>
                  <a:tcPr marL="68580" marR="68580" marT="0" marB="0" anchor="ctr"/>
                </a:tc>
              </a:tr>
              <a:tr h="120719">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dirty="0" smtClean="0">
                          <a:solidFill>
                            <a:srgbClr val="000000"/>
                          </a:solidFill>
                          <a:latin typeface="Verdana"/>
                          <a:ea typeface="Calibri"/>
                          <a:cs typeface="Arial"/>
                        </a:rPr>
                        <a:t>Begründer des Werks</a:t>
                      </a:r>
                      <a:endParaRPr lang="de-DE" sz="1800" dirty="0">
                        <a:latin typeface="Verdana"/>
                        <a:ea typeface="Calibri"/>
                        <a:cs typeface="Arial"/>
                      </a:endParaRPr>
                    </a:p>
                  </a:txBody>
                  <a:tcPr marL="68580" marR="68580" marT="0" marB="0" anchor="ctr"/>
                </a:tc>
              </a:tr>
              <a:tr h="241438">
                <a:tc>
                  <a:txBody>
                    <a:bodyPr/>
                    <a:lstStyle/>
                    <a:p>
                      <a:pPr>
                        <a:lnSpc>
                          <a:spcPct val="100000"/>
                        </a:lnSpc>
                        <a:spcAft>
                          <a:spcPts val="600"/>
                        </a:spcAft>
                      </a:pPr>
                      <a:r>
                        <a:rPr lang="de-DE" sz="1800" dirty="0">
                          <a:solidFill>
                            <a:srgbClr val="000000"/>
                          </a:solidFill>
                          <a:latin typeface="Verdana"/>
                          <a:ea typeface="Calibri"/>
                          <a:cs typeface="Arial"/>
                        </a:rPr>
                        <a:t>6.29.1</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Normierter Sucheinstieg</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dirty="0">
                          <a:solidFill>
                            <a:srgbClr val="000000"/>
                          </a:solidFill>
                          <a:latin typeface="Verdana"/>
                          <a:ea typeface="Calibri"/>
                          <a:cs typeface="Arial"/>
                        </a:rPr>
                        <a:t>Jacoby, </a:t>
                      </a:r>
                      <a:r>
                        <a:rPr lang="de-DE" sz="1800" dirty="0" smtClean="0">
                          <a:solidFill>
                            <a:srgbClr val="000000"/>
                          </a:solidFill>
                          <a:latin typeface="Verdana"/>
                          <a:ea typeface="Calibri"/>
                          <a:cs typeface="Arial"/>
                        </a:rPr>
                        <a:t>Florian, </a:t>
                      </a:r>
                      <a:r>
                        <a:rPr lang="de-DE" sz="1800" dirty="0">
                          <a:solidFill>
                            <a:srgbClr val="000000"/>
                          </a:solidFill>
                          <a:latin typeface="Verdana"/>
                          <a:ea typeface="Calibri"/>
                          <a:cs typeface="Arial"/>
                        </a:rPr>
                        <a:t>1971-. Bürgerliches Gesetzbuch</a:t>
                      </a:r>
                      <a:endParaRPr lang="de-DE" sz="1800" dirty="0">
                        <a:latin typeface="Verdana"/>
                        <a:ea typeface="Calibri"/>
                        <a:cs typeface="Arial"/>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feld 8"/>
          <p:cNvSpPr txBox="1"/>
          <p:nvPr/>
        </p:nvSpPr>
        <p:spPr>
          <a:xfrm>
            <a:off x="4716016" y="683404"/>
            <a:ext cx="1404664"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2" name="Titel 1"/>
          <p:cNvSpPr>
            <a:spLocks noGrp="1"/>
          </p:cNvSpPr>
          <p:nvPr>
            <p:ph type="title"/>
          </p:nvPr>
        </p:nvSpPr>
        <p:spPr>
          <a:xfrm>
            <a:off x="251520" y="390510"/>
            <a:ext cx="8640960" cy="508918"/>
          </a:xfrm>
        </p:spPr>
        <p:txBody>
          <a:bodyPr/>
          <a:lstStyle/>
          <a:p>
            <a:r>
              <a:rPr lang="de-DE" dirty="0" smtClean="0"/>
              <a:t>Kommentierte Ausgaben von Gesetzen usw. – Beispiel K4A</a:t>
            </a:r>
            <a:endParaRPr lang="de-DE" dirty="0"/>
          </a:p>
        </p:txBody>
      </p:sp>
      <p:pic>
        <p:nvPicPr>
          <p:cNvPr id="7171" name="Picture 3"/>
          <p:cNvPicPr>
            <a:picLocks noChangeAspect="1" noChangeArrowheads="1"/>
          </p:cNvPicPr>
          <p:nvPr/>
        </p:nvPicPr>
        <p:blipFill rotWithShape="1">
          <a:blip r:embed="rId3" cstate="print"/>
          <a:srcRect b="6572"/>
          <a:stretch/>
        </p:blipFill>
        <p:spPr bwMode="auto">
          <a:xfrm>
            <a:off x="4716017" y="1043444"/>
            <a:ext cx="3672407" cy="3022595"/>
          </a:xfrm>
          <a:prstGeom prst="rect">
            <a:avLst/>
          </a:prstGeom>
          <a:noFill/>
          <a:ln w="9525">
            <a:solidFill>
              <a:schemeClr val="tx1"/>
            </a:solidFill>
            <a:miter lim="800000"/>
            <a:headEnd/>
            <a:tailEnd/>
          </a:ln>
        </p:spPr>
      </p:pic>
      <p:sp>
        <p:nvSpPr>
          <p:cNvPr id="8" name="Textfeld 7"/>
          <p:cNvSpPr txBox="1"/>
          <p:nvPr/>
        </p:nvSpPr>
        <p:spPr>
          <a:xfrm>
            <a:off x="323529" y="1115452"/>
            <a:ext cx="295232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Vortitelseite:</a:t>
            </a:r>
          </a:p>
        </p:txBody>
      </p:sp>
      <p:sp>
        <p:nvSpPr>
          <p:cNvPr id="11" name="Textfeld 10"/>
          <p:cNvSpPr txBox="1"/>
          <p:nvPr/>
        </p:nvSpPr>
        <p:spPr>
          <a:xfrm>
            <a:off x="251520" y="3861048"/>
            <a:ext cx="3816424" cy="369332"/>
          </a:xfrm>
          <a:prstGeom prst="rect">
            <a:avLst/>
          </a:prstGeom>
          <a:no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p:txBody>
      </p:sp>
      <p:sp>
        <p:nvSpPr>
          <p:cNvPr id="14" name="Foliennummernplatzhalter 13"/>
          <p:cNvSpPr>
            <a:spLocks noGrp="1"/>
          </p:cNvSpPr>
          <p:nvPr>
            <p:ph type="sldNum" sz="quarter" idx="4"/>
          </p:nvPr>
        </p:nvSpPr>
        <p:spPr/>
        <p:txBody>
          <a:bodyPr/>
          <a:lstStyle/>
          <a:p>
            <a:fld id="{8A6690F1-7CA1-4166-A522-500460961984}" type="slidenum">
              <a:rPr lang="de-DE" smtClean="0"/>
              <a:pPr/>
              <a:t>72</a:t>
            </a:fld>
            <a:endParaRPr lang="de-DE"/>
          </a:p>
        </p:txBody>
      </p:sp>
      <p:sp>
        <p:nvSpPr>
          <p:cNvPr id="15" name="Fußzeilenplatzhalter 14"/>
          <p:cNvSpPr>
            <a:spLocks noGrp="1"/>
          </p:cNvSpPr>
          <p:nvPr>
            <p:ph type="ftr" sz="quarter" idx="14"/>
          </p:nvPr>
        </p:nvSpPr>
        <p:spPr/>
        <p:txBody>
          <a:bodyPr/>
          <a:lstStyle/>
          <a:p>
            <a:r>
              <a:rPr lang="de-DE" smtClean="0"/>
              <a:t>AG RDA Schulungsunterlagen – Modul 6J: Juristische Werke | Stand: 30.11.2016 | CC BY-NC-SA</a:t>
            </a:r>
            <a:endParaRPr lang="de-DE" dirty="0"/>
          </a:p>
        </p:txBody>
      </p:sp>
      <p:pic>
        <p:nvPicPr>
          <p:cNvPr id="1026" name="Picture 2"/>
          <p:cNvPicPr>
            <a:picLocks noChangeAspect="1" noChangeArrowheads="1"/>
          </p:cNvPicPr>
          <p:nvPr/>
        </p:nvPicPr>
        <p:blipFill rotWithShape="1">
          <a:blip r:embed="rId4" cstate="print"/>
          <a:srcRect t="9285"/>
          <a:stretch/>
        </p:blipFill>
        <p:spPr bwMode="auto">
          <a:xfrm>
            <a:off x="279607" y="1479307"/>
            <a:ext cx="4148377" cy="1517645"/>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7124279"/>
              </p:ext>
            </p:extLst>
          </p:nvPr>
        </p:nvGraphicFramePr>
        <p:xfrm>
          <a:off x="267546" y="4293096"/>
          <a:ext cx="8640959" cy="2096517"/>
        </p:xfrm>
        <a:graphic>
          <a:graphicData uri="http://schemas.openxmlformats.org/drawingml/2006/table">
            <a:tbl>
              <a:tblPr firstRow="1" bandRow="1">
                <a:tableStyleId>{5C22544A-7EE6-4342-B048-85BDC9FD1C3A}</a:tableStyleId>
              </a:tblPr>
              <a:tblGrid>
                <a:gridCol w="848070"/>
                <a:gridCol w="4392488"/>
                <a:gridCol w="3400401"/>
              </a:tblGrid>
              <a:tr h="371971">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39" marR="91439" marT="45726" marB="45726" anchor="ctr"/>
                </a:tc>
              </a:tr>
              <a:tr h="642486">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6.2.2</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Bevorzugter Titel des Werks</a:t>
                      </a:r>
                      <a:endParaRPr lang="de-DE" sz="1600" b="1" dirty="0">
                        <a:solidFill>
                          <a:schemeClr val="tx1"/>
                        </a:solidFill>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Münchener Kommentar zum Bürgerlichen Gesetzbuch</a:t>
                      </a:r>
                      <a:endParaRPr lang="de-DE" sz="1600" dirty="0">
                        <a:solidFill>
                          <a:schemeClr val="tx1"/>
                        </a:solidFill>
                        <a:latin typeface="Verdana" pitchFamily="34" charset="0"/>
                        <a:ea typeface="Verdana" pitchFamily="34" charset="0"/>
                        <a:cs typeface="Verdana" pitchFamily="34" charset="0"/>
                      </a:endParaRPr>
                    </a:p>
                  </a:txBody>
                  <a:tcPr marL="91439" marR="91439" marT="45726" marB="45726" anchor="ctr"/>
                </a:tc>
              </a:tr>
              <a:tr h="541030">
                <a:tc>
                  <a:txBody>
                    <a:bodyPr/>
                    <a:lstStyle/>
                    <a:p>
                      <a:pPr>
                        <a:lnSpc>
                          <a:spcPct val="100000"/>
                        </a:lnSpc>
                        <a:spcAft>
                          <a:spcPts val="600"/>
                        </a:spcAft>
                      </a:pPr>
                      <a:r>
                        <a:rPr lang="de-DE" sz="1600" b="1" dirty="0" smtClean="0">
                          <a:solidFill>
                            <a:schemeClr val="tx1"/>
                          </a:solidFill>
                          <a:latin typeface="Verdana"/>
                          <a:ea typeface="Calibri"/>
                          <a:cs typeface="Arial"/>
                        </a:rPr>
                        <a:t>17.10</a:t>
                      </a:r>
                      <a:endParaRPr lang="de-DE" sz="1600" b="1"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dirty="0" smtClean="0">
                          <a:solidFill>
                            <a:schemeClr val="tx1"/>
                          </a:solidFill>
                          <a:latin typeface="Verdana"/>
                          <a:ea typeface="Calibri"/>
                          <a:cs typeface="Arial"/>
                        </a:rPr>
                        <a:t>In der Manifestation verkörpertes Werk</a:t>
                      </a:r>
                      <a:endParaRPr lang="de-DE" sz="1600" b="1"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Münchener Kommentar zum Bürgerlichen Gesetzbuch</a:t>
                      </a:r>
                    </a:p>
                  </a:txBody>
                  <a:tcPr marL="68580" marR="68580" marT="0" marB="0" anchor="ctr"/>
                </a:tc>
              </a:tr>
              <a:tr h="270515">
                <a:tc>
                  <a:txBody>
                    <a:bodyPr/>
                    <a:lstStyle/>
                    <a:p>
                      <a:pPr>
                        <a:lnSpc>
                          <a:spcPct val="100000"/>
                        </a:lnSpc>
                        <a:spcAft>
                          <a:spcPts val="600"/>
                        </a:spcAft>
                      </a:pPr>
                      <a:r>
                        <a:rPr lang="de-DE" sz="1600" dirty="0">
                          <a:solidFill>
                            <a:schemeClr val="tx1"/>
                          </a:solidFill>
                          <a:latin typeface="Verdana"/>
                          <a:ea typeface="Calibri"/>
                          <a:cs typeface="Arial"/>
                        </a:rPr>
                        <a:t>20.2</a:t>
                      </a:r>
                    </a:p>
                  </a:txBody>
                  <a:tcPr marL="68580" marR="68580" marT="0" marB="0" anchor="ctr"/>
                </a:tc>
                <a:tc>
                  <a:txBody>
                    <a:bodyPr/>
                    <a:lstStyle/>
                    <a:p>
                      <a:pPr>
                        <a:lnSpc>
                          <a:spcPct val="100000"/>
                        </a:lnSpc>
                        <a:spcAft>
                          <a:spcPts val="600"/>
                        </a:spcAft>
                      </a:pPr>
                      <a:r>
                        <a:rPr lang="de-DE" sz="1600">
                          <a:solidFill>
                            <a:schemeClr val="tx1"/>
                          </a:solidFill>
                          <a:latin typeface="Verdana"/>
                          <a:ea typeface="Calibri"/>
                          <a:cs typeface="Arial"/>
                        </a:rPr>
                        <a:t>Mitwirkender</a:t>
                      </a:r>
                    </a:p>
                  </a:txBody>
                  <a:tcPr marL="68580" marR="6858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Säcker, Franz Jürgen, 1941-</a:t>
                      </a:r>
                      <a:endParaRPr lang="de-DE" sz="1600" dirty="0">
                        <a:solidFill>
                          <a:schemeClr val="tx1"/>
                        </a:solidFill>
                        <a:latin typeface="Verdana"/>
                        <a:ea typeface="Calibri"/>
                        <a:cs typeface="Arial"/>
                      </a:endParaRPr>
                    </a:p>
                  </a:txBody>
                  <a:tcPr marL="68580" marR="68580" marT="0" marB="0" anchor="ctr"/>
                </a:tc>
              </a:tr>
              <a:tr h="270515">
                <a:tc>
                  <a:txBody>
                    <a:bodyPr/>
                    <a:lstStyle/>
                    <a:p>
                      <a:pPr>
                        <a:lnSpc>
                          <a:spcPct val="100000"/>
                        </a:lnSpc>
                        <a:spcAft>
                          <a:spcPts val="600"/>
                        </a:spcAft>
                      </a:pPr>
                      <a:r>
                        <a:rPr lang="de-DE" sz="1600" dirty="0">
                          <a:solidFill>
                            <a:schemeClr val="tx1"/>
                          </a:solidFill>
                          <a:latin typeface="Verdana"/>
                          <a:ea typeface="Calibri"/>
                          <a:cs typeface="Arial"/>
                        </a:rPr>
                        <a:t>18.5</a:t>
                      </a: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Beziehungskennzeichnung</a:t>
                      </a: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Herausgeber</a:t>
                      </a:r>
                    </a:p>
                  </a:txBody>
                  <a:tcPr marL="68580" marR="68580" marT="0" marB="0" anchor="ctr"/>
                </a:tc>
              </a:tr>
            </a:tbl>
          </a:graphicData>
        </a:graphic>
      </p:graphicFrame>
      <p:sp>
        <p:nvSpPr>
          <p:cNvPr id="12" name="Textfeld 11"/>
          <p:cNvSpPr txBox="1"/>
          <p:nvPr/>
        </p:nvSpPr>
        <p:spPr>
          <a:xfrm>
            <a:off x="251520" y="3140968"/>
            <a:ext cx="4320480" cy="646331"/>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Das Gesamtwerk hat keine geistigen Schöpfer.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Beispiel K4A</a:t>
            </a:r>
            <a:endParaRPr lang="de-DE" dirty="0"/>
          </a:p>
        </p:txBody>
      </p:sp>
      <p:sp>
        <p:nvSpPr>
          <p:cNvPr id="9" name="Textfeld 8"/>
          <p:cNvSpPr txBox="1"/>
          <p:nvPr/>
        </p:nvSpPr>
        <p:spPr>
          <a:xfrm>
            <a:off x="431031" y="1853397"/>
            <a:ext cx="1404664" cy="369332"/>
          </a:xfrm>
          <a:prstGeom prst="rect">
            <a:avLst/>
          </a:prstGeom>
          <a:no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pic>
        <p:nvPicPr>
          <p:cNvPr id="7171" name="Picture 3"/>
          <p:cNvPicPr>
            <a:picLocks noChangeAspect="1" noChangeArrowheads="1"/>
          </p:cNvPicPr>
          <p:nvPr/>
        </p:nvPicPr>
        <p:blipFill>
          <a:blip r:embed="rId3" cstate="print"/>
          <a:srcRect/>
          <a:stretch>
            <a:fillRect/>
          </a:stretch>
        </p:blipFill>
        <p:spPr bwMode="auto">
          <a:xfrm>
            <a:off x="395536" y="2285445"/>
            <a:ext cx="3096343" cy="2727731"/>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2807031597"/>
              </p:ext>
            </p:extLst>
          </p:nvPr>
        </p:nvGraphicFramePr>
        <p:xfrm>
          <a:off x="3779912" y="1730822"/>
          <a:ext cx="4968552" cy="4218458"/>
        </p:xfrm>
        <a:graphic>
          <a:graphicData uri="http://schemas.openxmlformats.org/drawingml/2006/table">
            <a:tbl>
              <a:tblPr firstRow="1" bandRow="1">
                <a:tableStyleId>{5C22544A-7EE6-4342-B048-85BDC9FD1C3A}</a:tableStyleId>
              </a:tblPr>
              <a:tblGrid>
                <a:gridCol w="936104"/>
                <a:gridCol w="1944216"/>
                <a:gridCol w="2088232"/>
              </a:tblGrid>
              <a:tr h="469394">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39" marR="91439" marT="45726" marB="45726" anchor="ctr"/>
                </a:tc>
              </a:tr>
              <a:tr h="821428">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Haupttitel Unterglieder-</a:t>
                      </a:r>
                      <a:r>
                        <a:rPr lang="de-DE" sz="1800" b="1" dirty="0" err="1" smtClean="0">
                          <a:latin typeface="Verdana" pitchFamily="34" charset="0"/>
                          <a:ea typeface="Verdana" pitchFamily="34" charset="0"/>
                          <a:cs typeface="Verdana" pitchFamily="34" charset="0"/>
                        </a:rPr>
                        <a:t>ung</a:t>
                      </a:r>
                      <a:endParaRPr lang="de-DE" sz="1800" b="1" dirty="0" smtClean="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Band 1, Allgemeiner</a:t>
                      </a:r>
                      <a:r>
                        <a:rPr lang="de-DE" sz="1800" baseline="0" dirty="0" smtClean="0">
                          <a:latin typeface="Verdana" pitchFamily="34" charset="0"/>
                          <a:ea typeface="Verdana" pitchFamily="34" charset="0"/>
                          <a:cs typeface="Verdana" pitchFamily="34" charset="0"/>
                        </a:rPr>
                        <a:t> Teil</a:t>
                      </a:r>
                      <a:endParaRPr lang="de-DE" sz="1800" dirty="0">
                        <a:latin typeface="Verdana" pitchFamily="34" charset="0"/>
                        <a:ea typeface="Verdana" pitchFamily="34" charset="0"/>
                        <a:cs typeface="Verdana" pitchFamily="34" charset="0"/>
                      </a:endParaRPr>
                    </a:p>
                  </a:txBody>
                  <a:tcPr marL="91439" marR="91439" marT="45726" marB="45726" anchor="ctr"/>
                </a:tc>
              </a:tr>
              <a:tr h="469394">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Haupttitel Teil</a:t>
                      </a: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2. </a:t>
                      </a:r>
                      <a:r>
                        <a:rPr lang="de-DE" sz="1800" dirty="0" err="1" smtClean="0">
                          <a:latin typeface="Verdana" pitchFamily="34" charset="0"/>
                          <a:ea typeface="Verdana" pitchFamily="34" charset="0"/>
                          <a:cs typeface="Verdana" pitchFamily="34" charset="0"/>
                        </a:rPr>
                        <a:t>Halbband</a:t>
                      </a:r>
                      <a:r>
                        <a:rPr lang="de-DE" sz="1800" dirty="0" smtClean="0">
                          <a:latin typeface="Verdana" pitchFamily="34" charset="0"/>
                          <a:ea typeface="Verdana" pitchFamily="34" charset="0"/>
                          <a:cs typeface="Verdana" pitchFamily="34" charset="0"/>
                        </a:rPr>
                        <a:t>, AGG</a:t>
                      </a:r>
                      <a:endParaRPr lang="de-DE" sz="1800" dirty="0">
                        <a:latin typeface="Verdana" pitchFamily="34" charset="0"/>
                        <a:ea typeface="Verdana" pitchFamily="34" charset="0"/>
                        <a:cs typeface="Verdana" pitchFamily="34" charset="0"/>
                      </a:endParaRPr>
                    </a:p>
                  </a:txBody>
                  <a:tcPr marL="91439" marR="91439" marT="45726" marB="45726" anchor="ctr"/>
                </a:tc>
              </a:tr>
              <a:tr h="352034">
                <a:tc>
                  <a:txBody>
                    <a:bodyPr/>
                    <a:lstStyle/>
                    <a:p>
                      <a:pPr>
                        <a:lnSpc>
                          <a:spcPct val="100000"/>
                        </a:lnSpc>
                        <a:spcAft>
                          <a:spcPts val="600"/>
                        </a:spcAft>
                      </a:pPr>
                      <a:r>
                        <a:rPr lang="de-DE" sz="1800" b="1" dirty="0" smtClean="0">
                          <a:latin typeface="Verdana"/>
                          <a:ea typeface="Calibri"/>
                          <a:cs typeface="Arial"/>
                        </a:rPr>
                        <a:t>19.2</a:t>
                      </a:r>
                      <a:endParaRPr lang="de-DE" sz="1800" b="1" dirty="0">
                        <a:latin typeface="Verdana"/>
                        <a:ea typeface="Calibri"/>
                        <a:cs typeface="Arial"/>
                      </a:endParaRPr>
                    </a:p>
                  </a:txBody>
                  <a:tcPr marL="68580" marR="68580" marT="0" marB="0" anchor="ctr"/>
                </a:tc>
                <a:tc>
                  <a:txBody>
                    <a:bodyPr/>
                    <a:lstStyle/>
                    <a:p>
                      <a:pPr>
                        <a:lnSpc>
                          <a:spcPct val="100000"/>
                        </a:lnSpc>
                        <a:spcAft>
                          <a:spcPts val="600"/>
                        </a:spcAft>
                      </a:pPr>
                      <a:r>
                        <a:rPr lang="de-DE" sz="1800" b="1" dirty="0" smtClean="0">
                          <a:latin typeface="Verdana"/>
                          <a:ea typeface="Calibri"/>
                          <a:cs typeface="Arial"/>
                        </a:rPr>
                        <a:t>Geistiger Schöpfer</a:t>
                      </a:r>
                      <a:endParaRPr lang="de-DE" sz="1800" b="1"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err="1" smtClean="0">
                          <a:latin typeface="Verdana"/>
                          <a:ea typeface="Calibri"/>
                          <a:cs typeface="Arial"/>
                        </a:rPr>
                        <a:t>Thüsing</a:t>
                      </a:r>
                      <a:r>
                        <a:rPr lang="de-DE" sz="1800" dirty="0" smtClean="0">
                          <a:latin typeface="Verdana"/>
                          <a:ea typeface="Calibri"/>
                          <a:cs typeface="Arial"/>
                        </a:rPr>
                        <a:t>,</a:t>
                      </a:r>
                      <a:r>
                        <a:rPr lang="de-DE" sz="1800" baseline="0" dirty="0" smtClean="0">
                          <a:latin typeface="Verdana"/>
                          <a:ea typeface="Calibri"/>
                          <a:cs typeface="Arial"/>
                        </a:rPr>
                        <a:t> Gregor, 1971-</a:t>
                      </a:r>
                      <a:endParaRPr lang="de-DE" sz="1800" dirty="0">
                        <a:latin typeface="Verdana"/>
                        <a:ea typeface="Calibri"/>
                        <a:cs typeface="Arial"/>
                      </a:endParaRPr>
                    </a:p>
                  </a:txBody>
                  <a:tcPr marL="68580" marR="68580" marT="0" marB="0" anchor="ctr"/>
                </a:tc>
              </a:tr>
              <a:tr h="352034">
                <a:tc>
                  <a:txBody>
                    <a:bodyPr/>
                    <a:lstStyle/>
                    <a:p>
                      <a:pPr>
                        <a:lnSpc>
                          <a:spcPct val="100000"/>
                        </a:lnSpc>
                        <a:spcAft>
                          <a:spcPts val="600"/>
                        </a:spcAft>
                      </a:pPr>
                      <a:r>
                        <a:rPr lang="de-DE" sz="1800" dirty="0" smtClean="0">
                          <a:latin typeface="Verdana"/>
                          <a:ea typeface="Calibri"/>
                          <a:cs typeface="Arial"/>
                        </a:rPr>
                        <a:t>18.5</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smtClean="0">
                          <a:latin typeface="Verdana"/>
                          <a:ea typeface="Calibri"/>
                          <a:cs typeface="Arial"/>
                        </a:rPr>
                        <a:t>Beziehungs-</a:t>
                      </a:r>
                      <a:r>
                        <a:rPr lang="de-DE" sz="1800" dirty="0" err="1" smtClean="0">
                          <a:latin typeface="Verdana"/>
                          <a:ea typeface="Calibri"/>
                          <a:cs typeface="Arial"/>
                        </a:rPr>
                        <a:t>kennzeichnung</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smtClean="0">
                          <a:latin typeface="Verdana"/>
                          <a:ea typeface="Calibri"/>
                          <a:cs typeface="Arial"/>
                        </a:rPr>
                        <a:t>Verfasser</a:t>
                      </a:r>
                      <a:endParaRPr lang="de-DE" sz="1800" dirty="0">
                        <a:latin typeface="Verdana"/>
                        <a:ea typeface="Calibri"/>
                        <a:cs typeface="Arial"/>
                      </a:endParaRPr>
                    </a:p>
                  </a:txBody>
                  <a:tcPr marL="68580" marR="68580" marT="0" marB="0" anchor="ctr"/>
                </a:tc>
              </a:tr>
              <a:tr h="352034">
                <a:tc>
                  <a:txBody>
                    <a:bodyPr/>
                    <a:lstStyle/>
                    <a:p>
                      <a:pPr>
                        <a:lnSpc>
                          <a:spcPct val="100000"/>
                        </a:lnSpc>
                        <a:spcAft>
                          <a:spcPts val="600"/>
                        </a:spcAft>
                      </a:pPr>
                      <a:r>
                        <a:rPr lang="de-DE" sz="1800">
                          <a:latin typeface="Verdana"/>
                          <a:ea typeface="Calibri"/>
                          <a:cs typeface="Arial"/>
                        </a:rPr>
                        <a:t>20.2</a:t>
                      </a:r>
                    </a:p>
                  </a:txBody>
                  <a:tcPr marL="68580" marR="68580" marT="0" marB="0" anchor="ctr"/>
                </a:tc>
                <a:tc>
                  <a:txBody>
                    <a:bodyPr/>
                    <a:lstStyle/>
                    <a:p>
                      <a:pPr>
                        <a:lnSpc>
                          <a:spcPct val="100000"/>
                        </a:lnSpc>
                        <a:spcAft>
                          <a:spcPts val="600"/>
                        </a:spcAft>
                      </a:pPr>
                      <a:r>
                        <a:rPr lang="de-DE" sz="1800" dirty="0">
                          <a:latin typeface="Verdana"/>
                          <a:ea typeface="Calibri"/>
                          <a:cs typeface="Arial"/>
                        </a:rPr>
                        <a:t>Mitwirkender</a:t>
                      </a:r>
                    </a:p>
                  </a:txBody>
                  <a:tcPr marL="68580" marR="68580" marT="0" marB="0" anchor="ctr"/>
                </a:tc>
                <a:tc>
                  <a:txBody>
                    <a:bodyPr/>
                    <a:lstStyle/>
                    <a:p>
                      <a:pPr>
                        <a:lnSpc>
                          <a:spcPct val="100000"/>
                        </a:lnSpc>
                        <a:spcAft>
                          <a:spcPts val="600"/>
                        </a:spcAft>
                      </a:pPr>
                      <a:r>
                        <a:rPr lang="de-DE" sz="1800" dirty="0">
                          <a:solidFill>
                            <a:schemeClr val="tx1"/>
                          </a:solidFill>
                          <a:latin typeface="Verdana"/>
                          <a:ea typeface="Calibri"/>
                          <a:cs typeface="Arial"/>
                        </a:rPr>
                        <a:t>Säcker, </a:t>
                      </a:r>
                      <a:r>
                        <a:rPr lang="de-DE" sz="1800" dirty="0" smtClean="0">
                          <a:solidFill>
                            <a:schemeClr val="tx1"/>
                          </a:solidFill>
                          <a:latin typeface="Verdana"/>
                          <a:ea typeface="Calibri"/>
                          <a:cs typeface="Arial"/>
                        </a:rPr>
                        <a:t>Franz Jürgen, 1941-</a:t>
                      </a:r>
                      <a:endParaRPr lang="de-DE" sz="1800" dirty="0">
                        <a:solidFill>
                          <a:schemeClr val="tx1"/>
                        </a:solidFill>
                        <a:latin typeface="Verdana"/>
                        <a:ea typeface="Calibri"/>
                        <a:cs typeface="Arial"/>
                      </a:endParaRPr>
                    </a:p>
                  </a:txBody>
                  <a:tcPr marL="68580" marR="68580" marT="0" marB="0" anchor="ctr"/>
                </a:tc>
              </a:tr>
              <a:tr h="352034">
                <a:tc>
                  <a:txBody>
                    <a:bodyPr/>
                    <a:lstStyle/>
                    <a:p>
                      <a:pPr>
                        <a:lnSpc>
                          <a:spcPct val="100000"/>
                        </a:lnSpc>
                        <a:spcAft>
                          <a:spcPts val="600"/>
                        </a:spcAft>
                      </a:pPr>
                      <a:r>
                        <a:rPr lang="de-DE" sz="1800" dirty="0">
                          <a:latin typeface="Verdana"/>
                          <a:ea typeface="Calibri"/>
                          <a:cs typeface="Arial"/>
                        </a:rPr>
                        <a:t>18.5</a:t>
                      </a:r>
                    </a:p>
                  </a:txBody>
                  <a:tcPr marL="68580" marR="68580" marT="0" marB="0" anchor="ctr"/>
                </a:tc>
                <a:tc>
                  <a:txBody>
                    <a:bodyPr/>
                    <a:lstStyle/>
                    <a:p>
                      <a:pPr>
                        <a:lnSpc>
                          <a:spcPct val="100000"/>
                        </a:lnSpc>
                        <a:spcAft>
                          <a:spcPts val="600"/>
                        </a:spcAft>
                      </a:pPr>
                      <a:r>
                        <a:rPr lang="de-DE" sz="1800" dirty="0" smtClean="0">
                          <a:latin typeface="Verdana"/>
                          <a:ea typeface="Calibri"/>
                          <a:cs typeface="Arial"/>
                        </a:rPr>
                        <a:t>Beziehungs-</a:t>
                      </a:r>
                      <a:r>
                        <a:rPr lang="de-DE" sz="1800" dirty="0" err="1" smtClean="0">
                          <a:latin typeface="Verdana"/>
                          <a:ea typeface="Calibri"/>
                          <a:cs typeface="Arial"/>
                        </a:rPr>
                        <a:t>kennzeichnung</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a:latin typeface="Verdana"/>
                          <a:ea typeface="Calibri"/>
                          <a:cs typeface="Arial"/>
                        </a:rPr>
                        <a:t>Herausgeber</a:t>
                      </a:r>
                    </a:p>
                  </a:txBody>
                  <a:tcPr marL="68580" marR="68580" marT="0" marB="0" anchor="ctr"/>
                </a:tc>
              </a:tr>
            </a:tbl>
          </a:graphicData>
        </a:graphic>
      </p:graphicFrame>
      <p:sp>
        <p:nvSpPr>
          <p:cNvPr id="11" name="Textfeld 10"/>
          <p:cNvSpPr txBox="1"/>
          <p:nvPr/>
        </p:nvSpPr>
        <p:spPr>
          <a:xfrm>
            <a:off x="3835895" y="1052736"/>
            <a:ext cx="3400401" cy="646331"/>
          </a:xfrm>
          <a:prstGeom prst="rect">
            <a:avLst/>
          </a:prstGeom>
          <a:no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(abhängiger Titel):</a:t>
            </a:r>
          </a:p>
        </p:txBody>
      </p:sp>
      <p:sp>
        <p:nvSpPr>
          <p:cNvPr id="14" name="Foliennummernplatzhalter 13"/>
          <p:cNvSpPr>
            <a:spLocks noGrp="1"/>
          </p:cNvSpPr>
          <p:nvPr>
            <p:ph type="sldNum" sz="quarter" idx="4"/>
          </p:nvPr>
        </p:nvSpPr>
        <p:spPr/>
        <p:txBody>
          <a:bodyPr/>
          <a:lstStyle/>
          <a:p>
            <a:fld id="{8A6690F1-7CA1-4166-A522-500460961984}" type="slidenum">
              <a:rPr lang="de-DE" smtClean="0"/>
              <a:pPr/>
              <a:t>73</a:t>
            </a:fld>
            <a:endParaRPr lang="de-DE"/>
          </a:p>
        </p:txBody>
      </p:sp>
      <p:sp>
        <p:nvSpPr>
          <p:cNvPr id="15" name="Fußzeilenplatzhalter 14"/>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Weitere Beziehungen</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Herausgeber, der nicht gleichzeitig geistiger Schöpfer ist:</a:t>
            </a:r>
          </a:p>
          <a:p>
            <a:r>
              <a:rPr lang="de-DE" dirty="0" smtClean="0"/>
              <a:t>Ist Mitwirkender auf Expressionsebene</a:t>
            </a:r>
          </a:p>
          <a:p>
            <a:r>
              <a:rPr lang="de-DE" dirty="0" smtClean="0"/>
              <a:t>Kann in der zusammengesetzten Beschreibung erfasst werden </a:t>
            </a:r>
          </a:p>
          <a:p>
            <a:r>
              <a:rPr lang="de-DE" dirty="0" smtClean="0"/>
              <a:t>Ist grundsätzlich nicht im Werknormsatz zu erfassen</a:t>
            </a:r>
          </a:p>
          <a:p>
            <a:endParaRPr lang="de-DE" dirty="0" smtClean="0"/>
          </a:p>
          <a:p>
            <a:pPr>
              <a:buNone/>
            </a:pPr>
            <a:r>
              <a:rPr lang="de-DE" dirty="0" smtClean="0"/>
              <a:t>Beziehung zum kommentierten Werk: </a:t>
            </a:r>
          </a:p>
          <a:p>
            <a:r>
              <a:rPr lang="de-DE" dirty="0" smtClean="0"/>
              <a:t>Beziehungskennzeichnung „Kommentar zu“</a:t>
            </a:r>
          </a:p>
        </p:txBody>
      </p:sp>
      <p:sp>
        <p:nvSpPr>
          <p:cNvPr id="8" name="Foliennummernplatzhalter 7"/>
          <p:cNvSpPr>
            <a:spLocks noGrp="1"/>
          </p:cNvSpPr>
          <p:nvPr>
            <p:ph type="sldNum" sz="quarter" idx="4"/>
          </p:nvPr>
        </p:nvSpPr>
        <p:spPr/>
        <p:txBody>
          <a:bodyPr/>
          <a:lstStyle/>
          <a:p>
            <a:fld id="{8A6690F1-7CA1-4166-A522-500460961984}" type="slidenum">
              <a:rPr lang="de-DE" smtClean="0"/>
              <a:pPr/>
              <a:t>74</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Kommentierte Ausgaben von Gesetzen usw. – Weitere Beziehungen</a:t>
            </a:r>
            <a:endParaRPr lang="de-DE" dirty="0"/>
          </a:p>
        </p:txBody>
      </p:sp>
      <p:sp>
        <p:nvSpPr>
          <p:cNvPr id="3" name="Textplatzhalter 2"/>
          <p:cNvSpPr>
            <a:spLocks noGrp="1"/>
          </p:cNvSpPr>
          <p:nvPr>
            <p:ph type="body" sz="quarter" idx="13"/>
          </p:nvPr>
        </p:nvSpPr>
        <p:spPr/>
        <p:txBody>
          <a:bodyPr/>
          <a:lstStyle/>
          <a:p>
            <a:endParaRPr lang="de-DE" dirty="0" smtClean="0"/>
          </a:p>
          <a:p>
            <a:pPr>
              <a:buNone/>
            </a:pPr>
            <a:r>
              <a:rPr lang="de-DE" dirty="0" smtClean="0"/>
              <a:t>Beispiel Themenbeziehung:</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75</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807031597"/>
              </p:ext>
            </p:extLst>
          </p:nvPr>
        </p:nvGraphicFramePr>
        <p:xfrm>
          <a:off x="251520" y="1772816"/>
          <a:ext cx="8640959" cy="4392489"/>
        </p:xfrm>
        <a:graphic>
          <a:graphicData uri="http://schemas.openxmlformats.org/drawingml/2006/table">
            <a:tbl>
              <a:tblPr firstRow="1" bandRow="1">
                <a:tableStyleId>{5C22544A-7EE6-4342-B048-85BDC9FD1C3A}</a:tableStyleId>
              </a:tblPr>
              <a:tblGrid>
                <a:gridCol w="1008112"/>
                <a:gridCol w="3888432"/>
                <a:gridCol w="3744415"/>
              </a:tblGrid>
              <a:tr h="502009">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39" marR="91439" marT="45726" marB="45726" anchor="ctr"/>
                </a:tc>
              </a:tr>
              <a:tr h="376495">
                <a:tc>
                  <a:txBody>
                    <a:bodyPr/>
                    <a:lstStyle/>
                    <a:p>
                      <a:pPr>
                        <a:lnSpc>
                          <a:spcPct val="100000"/>
                        </a:lnSpc>
                        <a:spcAft>
                          <a:spcPts val="600"/>
                        </a:spcAft>
                      </a:pPr>
                      <a:r>
                        <a:rPr lang="de-DE" sz="1800" b="1" dirty="0">
                          <a:solidFill>
                            <a:srgbClr val="000000"/>
                          </a:solidFill>
                          <a:latin typeface="Verdana"/>
                          <a:ea typeface="Calibri"/>
                          <a:cs typeface="Arial"/>
                        </a:rPr>
                        <a:t>6.19.2</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b="1">
                          <a:solidFill>
                            <a:srgbClr val="000000"/>
                          </a:solidFill>
                          <a:latin typeface="Verdana"/>
                          <a:ea typeface="Calibri"/>
                          <a:cs typeface="Arial"/>
                        </a:rPr>
                        <a:t>Bevorzugter Titel des Werks</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Bürgerliches Gesetzbuch</a:t>
                      </a:r>
                      <a:endParaRPr lang="de-DE" sz="1800">
                        <a:latin typeface="Verdana"/>
                        <a:ea typeface="Calibri"/>
                        <a:cs typeface="Arial"/>
                      </a:endParaRPr>
                    </a:p>
                  </a:txBody>
                  <a:tcPr marL="68580" marR="68580" marT="0" marB="0" anchor="ctr"/>
                </a:tc>
              </a:tr>
              <a:tr h="376495">
                <a:tc>
                  <a:txBody>
                    <a:bodyPr/>
                    <a:lstStyle/>
                    <a:p>
                      <a:pPr>
                        <a:lnSpc>
                          <a:spcPct val="100000"/>
                        </a:lnSpc>
                        <a:spcAft>
                          <a:spcPts val="600"/>
                        </a:spcAft>
                      </a:pPr>
                      <a:r>
                        <a:rPr lang="de-DE" sz="1800" b="1">
                          <a:solidFill>
                            <a:srgbClr val="000000"/>
                          </a:solidFill>
                          <a:latin typeface="Verdana"/>
                          <a:ea typeface="Calibri"/>
                          <a:cs typeface="Arial"/>
                        </a:rPr>
                        <a:t>19.2</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b="1" dirty="0">
                          <a:solidFill>
                            <a:srgbClr val="000000"/>
                          </a:solidFill>
                          <a:latin typeface="Verdana"/>
                          <a:ea typeface="Calibri"/>
                          <a:cs typeface="Arial"/>
                        </a:rPr>
                        <a:t>Geistiger Schöpfer</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Jacoby, Florian, 1971-</a:t>
                      </a:r>
                      <a:endParaRPr lang="de-DE" sz="1800">
                        <a:latin typeface="Verdana"/>
                        <a:ea typeface="Calibri"/>
                        <a:cs typeface="Arial"/>
                      </a:endParaRPr>
                    </a:p>
                  </a:txBody>
                  <a:tcPr marL="68580" marR="68580" marT="0" marB="0" anchor="ctr"/>
                </a:tc>
              </a:tr>
              <a:tr h="376495">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Verfasser</a:t>
                      </a:r>
                      <a:endParaRPr lang="de-DE" sz="1800">
                        <a:latin typeface="Verdana"/>
                        <a:ea typeface="Calibri"/>
                        <a:cs typeface="Arial"/>
                      </a:endParaRPr>
                    </a:p>
                  </a:txBody>
                  <a:tcPr marL="68580" marR="68580" marT="0" marB="0" anchor="ctr"/>
                </a:tc>
              </a:tr>
              <a:tr h="376495">
                <a:tc>
                  <a:txBody>
                    <a:bodyPr/>
                    <a:lstStyle/>
                    <a:p>
                      <a:pPr>
                        <a:lnSpc>
                          <a:spcPct val="100000"/>
                        </a:lnSpc>
                        <a:spcAft>
                          <a:spcPts val="600"/>
                        </a:spcAft>
                      </a:pPr>
                      <a:r>
                        <a:rPr lang="de-DE" sz="1800">
                          <a:solidFill>
                            <a:srgbClr val="000000"/>
                          </a:solidFill>
                          <a:latin typeface="Verdana"/>
                          <a:ea typeface="Calibri"/>
                          <a:cs typeface="Arial"/>
                        </a:rPr>
                        <a:t>19.2</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Geistiger Schöpfer</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Hinden, Michael von, 1971-</a:t>
                      </a:r>
                      <a:endParaRPr lang="de-DE" sz="1800">
                        <a:latin typeface="Verdana"/>
                        <a:ea typeface="Calibri"/>
                        <a:cs typeface="Arial"/>
                      </a:endParaRPr>
                    </a:p>
                  </a:txBody>
                  <a:tcPr marL="68580" marR="68580" marT="0" marB="0" anchor="ctr"/>
                </a:tc>
              </a:tr>
              <a:tr h="376495">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80" marR="68580" marT="0" marB="0" anchor="ctr"/>
                </a:tc>
                <a:tc>
                  <a:txBody>
                    <a:bodyPr/>
                    <a:lstStyle/>
                    <a:p>
                      <a:pPr>
                        <a:lnSpc>
                          <a:spcPct val="100000"/>
                        </a:lnSpc>
                        <a:spcAft>
                          <a:spcPts val="600"/>
                        </a:spcAft>
                      </a:pPr>
                      <a:r>
                        <a:rPr lang="de-DE" sz="1800">
                          <a:solidFill>
                            <a:srgbClr val="000000"/>
                          </a:solidFill>
                          <a:latin typeface="Verdana"/>
                          <a:ea typeface="Calibri"/>
                          <a:cs typeface="Arial"/>
                        </a:rPr>
                        <a:t>Verfasser</a:t>
                      </a:r>
                      <a:endParaRPr lang="de-DE" sz="1800">
                        <a:latin typeface="Verdana"/>
                        <a:ea typeface="Calibri"/>
                        <a:cs typeface="Arial"/>
                      </a:endParaRPr>
                    </a:p>
                  </a:txBody>
                  <a:tcPr marL="68580" marR="68580" marT="0" marB="0" anchor="ctr"/>
                </a:tc>
              </a:tr>
              <a:tr h="752989">
                <a:tc>
                  <a:txBody>
                    <a:bodyPr/>
                    <a:lstStyle/>
                    <a:p>
                      <a:pPr>
                        <a:lnSpc>
                          <a:spcPct val="100000"/>
                        </a:lnSpc>
                        <a:spcAft>
                          <a:spcPts val="600"/>
                        </a:spcAft>
                      </a:pPr>
                      <a:r>
                        <a:rPr lang="de-DE" sz="1800" dirty="0">
                          <a:solidFill>
                            <a:srgbClr val="000000"/>
                          </a:solidFill>
                          <a:latin typeface="Verdana"/>
                          <a:ea typeface="Calibri"/>
                          <a:cs typeface="Arial"/>
                        </a:rPr>
                        <a:t>6.29.1</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a:solidFill>
                            <a:srgbClr val="000000"/>
                          </a:solidFill>
                          <a:latin typeface="Verdana"/>
                          <a:ea typeface="Calibri"/>
                          <a:cs typeface="Arial"/>
                        </a:rPr>
                        <a:t>Normierter Sucheinstieg</a:t>
                      </a:r>
                      <a:endParaRPr lang="de-DE" sz="1800" dirty="0">
                        <a:latin typeface="Verdana"/>
                        <a:ea typeface="Calibri"/>
                        <a:cs typeface="Arial"/>
                      </a:endParaRPr>
                    </a:p>
                  </a:txBody>
                  <a:tcPr marL="68580" marR="68580" marT="0" marB="0" anchor="ctr"/>
                </a:tc>
                <a:tc>
                  <a:txBody>
                    <a:bodyPr/>
                    <a:lstStyle/>
                    <a:p>
                      <a:pPr>
                        <a:lnSpc>
                          <a:spcPct val="100000"/>
                        </a:lnSpc>
                        <a:spcAft>
                          <a:spcPts val="600"/>
                        </a:spcAft>
                      </a:pPr>
                      <a:r>
                        <a:rPr lang="de-DE" sz="1800" dirty="0">
                          <a:solidFill>
                            <a:srgbClr val="000000"/>
                          </a:solidFill>
                          <a:latin typeface="Verdana"/>
                          <a:ea typeface="Calibri"/>
                          <a:cs typeface="Arial"/>
                        </a:rPr>
                        <a:t>Jacoby, </a:t>
                      </a:r>
                      <a:r>
                        <a:rPr lang="de-DE" sz="1800" dirty="0" smtClean="0">
                          <a:solidFill>
                            <a:srgbClr val="000000"/>
                          </a:solidFill>
                          <a:latin typeface="Verdana"/>
                          <a:ea typeface="Calibri"/>
                          <a:cs typeface="Arial"/>
                        </a:rPr>
                        <a:t>Florian, </a:t>
                      </a:r>
                      <a:r>
                        <a:rPr lang="de-DE" sz="1800" dirty="0">
                          <a:solidFill>
                            <a:srgbClr val="000000"/>
                          </a:solidFill>
                          <a:latin typeface="Verdana"/>
                          <a:ea typeface="Calibri"/>
                          <a:cs typeface="Arial"/>
                        </a:rPr>
                        <a:t>1971-. Bürgerliches Gesetzbuch</a:t>
                      </a:r>
                      <a:endParaRPr lang="de-DE" sz="1800" dirty="0">
                        <a:latin typeface="Verdana"/>
                        <a:ea typeface="Calibri"/>
                        <a:cs typeface="Arial"/>
                      </a:endParaRPr>
                    </a:p>
                  </a:txBody>
                  <a:tcPr marL="68580" marR="68580" marT="0" marB="0" anchor="ctr"/>
                </a:tc>
              </a:tr>
              <a:tr h="794839">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23.4</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Themenbeziehung</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Deutschland. Bürgerliches Gesetzbuch </a:t>
                      </a:r>
                    </a:p>
                  </a:txBody>
                  <a:tcPr marL="91439" marR="91439" marT="45726" marB="45726" anchor="ctr"/>
                </a:tc>
              </a:tr>
              <a:tr h="460177">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23.5</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marL="91439" marR="91439"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Kommentar zu</a:t>
                      </a:r>
                    </a:p>
                  </a:txBody>
                  <a:tcPr marL="91439" marR="91439" marT="45726" marB="45726" anchor="ctr"/>
                </a:tc>
              </a:tr>
            </a:tbl>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Zusammenstellungen</a:t>
            </a: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6J.B.4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76</a:t>
            </a:fld>
            <a:endParaRPr lang="de-DE"/>
          </a:p>
        </p:txBody>
      </p:sp>
      <p:sp>
        <p:nvSpPr>
          <p:cNvPr id="11" name="Fußzeilenplatzhalter 10"/>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Zusammenstellung - Definition</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Zusammenstellungen:</a:t>
            </a:r>
          </a:p>
          <a:p>
            <a:endParaRPr lang="de-DE" dirty="0" smtClean="0"/>
          </a:p>
          <a:p>
            <a:r>
              <a:rPr lang="de-DE" dirty="0" smtClean="0"/>
              <a:t>Ressourcen, die als einzelne Einheit erscheinen</a:t>
            </a:r>
          </a:p>
          <a:p>
            <a:r>
              <a:rPr lang="de-DE" dirty="0" smtClean="0"/>
              <a:t>deren Manifestation mehrere Werke verkörpert </a:t>
            </a:r>
          </a:p>
          <a:p>
            <a:r>
              <a:rPr lang="de-DE" dirty="0" smtClean="0"/>
              <a:t>mindestens zwei im Wesentlichen gleichrangige Werke sind enthalten</a:t>
            </a:r>
          </a:p>
          <a:p>
            <a:endParaRPr lang="de-DE" dirty="0" smtClean="0"/>
          </a:p>
          <a:p>
            <a:pPr marL="0" indent="0">
              <a:buNone/>
            </a:pPr>
            <a:endParaRPr lang="de-DE" sz="1800" dirty="0" smtClean="0"/>
          </a:p>
          <a:p>
            <a:pPr marL="0" indent="0">
              <a:buNone/>
            </a:pPr>
            <a:endParaRPr lang="de-DE" sz="1800" dirty="0" smtClean="0"/>
          </a:p>
          <a:p>
            <a:pPr marL="0" indent="0">
              <a:buNone/>
            </a:pPr>
            <a:r>
              <a:rPr lang="de-DE" sz="1800" dirty="0" smtClean="0"/>
              <a:t>Folgende Regelungen gelten für Gesetze und Verwaltungsvorschriften, die Gesetze sind, sowie für Verwaltungsvorschriften, die keine Gesetze sind. (RDA 6.29.1.4)</a:t>
            </a:r>
          </a:p>
          <a:p>
            <a:pPr>
              <a:buNone/>
            </a:pP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77</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Z1: Gesetze und davon abgeleitete Regelungen usw., die zusammen erscheinen</a:t>
            </a:r>
            <a:endParaRPr lang="de-DE" dirty="0"/>
          </a:p>
        </p:txBody>
      </p:sp>
      <p:sp>
        <p:nvSpPr>
          <p:cNvPr id="3" name="Textplatzhalter 2"/>
          <p:cNvSpPr>
            <a:spLocks noGrp="1"/>
          </p:cNvSpPr>
          <p:nvPr>
            <p:ph type="body" sz="quarter" idx="13"/>
          </p:nvPr>
        </p:nvSpPr>
        <p:spPr/>
        <p:txBody>
          <a:bodyPr/>
          <a:lstStyle/>
          <a:p>
            <a:pPr>
              <a:buNone/>
            </a:pPr>
            <a:endParaRPr lang="de-DE" dirty="0" smtClean="0"/>
          </a:p>
          <a:p>
            <a:pPr marL="0" indent="0">
              <a:buNone/>
            </a:pPr>
            <a:r>
              <a:rPr lang="de-DE" dirty="0" smtClean="0"/>
              <a:t>Gesetz oder Gesetze erscheinen gemeinsam mit abgeleiteten Regelungen</a:t>
            </a:r>
          </a:p>
          <a:p>
            <a:pPr>
              <a:buNone/>
            </a:pPr>
            <a:r>
              <a:rPr lang="de-DE" dirty="0" smtClean="0">
                <a:sym typeface="Wingdings" pitchFamily="2" charset="2"/>
              </a:rPr>
              <a:t></a:t>
            </a:r>
            <a:endParaRPr lang="de-DE" dirty="0" smtClean="0"/>
          </a:p>
          <a:p>
            <a:pPr>
              <a:buNone/>
            </a:pPr>
            <a:r>
              <a:rPr lang="de-DE" dirty="0" smtClean="0"/>
              <a:t>Normierter Sucheinstieg</a:t>
            </a:r>
          </a:p>
          <a:p>
            <a:r>
              <a:rPr lang="de-DE" dirty="0" smtClean="0"/>
              <a:t>Normierter Sucheinstieg für Gesetz oder Gesetze</a:t>
            </a:r>
          </a:p>
          <a:p>
            <a:pPr>
              <a:buNone/>
            </a:pPr>
            <a:endParaRPr lang="de-DE" dirty="0" smtClean="0"/>
          </a:p>
          <a:p>
            <a:pPr>
              <a:buNone/>
            </a:pPr>
            <a:endParaRPr lang="de-DE" dirty="0" smtClean="0"/>
          </a:p>
          <a:p>
            <a:pPr marL="0" indent="0">
              <a:buNone/>
            </a:pPr>
            <a:r>
              <a:rPr lang="de-DE" dirty="0" smtClean="0"/>
              <a:t>Hinweis: Die enthaltenen Regelungen werden auf Werkebene vernachlässigt. </a:t>
            </a:r>
          </a:p>
        </p:txBody>
      </p:sp>
      <p:sp>
        <p:nvSpPr>
          <p:cNvPr id="8" name="Foliennummernplatzhalter 7"/>
          <p:cNvSpPr>
            <a:spLocks noGrp="1"/>
          </p:cNvSpPr>
          <p:nvPr>
            <p:ph type="sldNum" sz="quarter" idx="4"/>
          </p:nvPr>
        </p:nvSpPr>
        <p:spPr/>
        <p:txBody>
          <a:bodyPr/>
          <a:lstStyle/>
          <a:p>
            <a:fld id="{8A6690F1-7CA1-4166-A522-500460961984}" type="slidenum">
              <a:rPr lang="de-DE" smtClean="0"/>
              <a:pPr/>
              <a:t>78</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Z1: Beispiel</a:t>
            </a:r>
            <a:endParaRPr lang="de-DE" dirty="0"/>
          </a:p>
        </p:txBody>
      </p:sp>
      <p:pic>
        <p:nvPicPr>
          <p:cNvPr id="8194" name="Picture 2"/>
          <p:cNvPicPr>
            <a:picLocks noChangeAspect="1" noChangeArrowheads="1"/>
          </p:cNvPicPr>
          <p:nvPr/>
        </p:nvPicPr>
        <p:blipFill>
          <a:blip r:embed="rId2" cstate="print"/>
          <a:srcRect/>
          <a:stretch>
            <a:fillRect/>
          </a:stretch>
        </p:blipFill>
        <p:spPr bwMode="auto">
          <a:xfrm>
            <a:off x="251520" y="836712"/>
            <a:ext cx="3116477" cy="5434426"/>
          </a:xfrm>
          <a:prstGeom prst="rect">
            <a:avLst/>
          </a:prstGeom>
          <a:noFill/>
          <a:ln w="9525">
            <a:solidFill>
              <a:schemeClr val="tx1"/>
            </a:solidFill>
            <a:miter lim="800000"/>
            <a:headEnd/>
            <a:tailEnd/>
          </a:ln>
        </p:spPr>
      </p:pic>
      <p:graphicFrame>
        <p:nvGraphicFramePr>
          <p:cNvPr id="7" name="Tabelle 6"/>
          <p:cNvGraphicFramePr>
            <a:graphicFrameLocks noGrp="1"/>
          </p:cNvGraphicFramePr>
          <p:nvPr/>
        </p:nvGraphicFramePr>
        <p:xfrm>
          <a:off x="3491880" y="980728"/>
          <a:ext cx="5447928" cy="5229174"/>
        </p:xfrm>
        <a:graphic>
          <a:graphicData uri="http://schemas.openxmlformats.org/drawingml/2006/table">
            <a:tbl>
              <a:tblPr firstRow="1" bandRow="1">
                <a:tableStyleId>{5C22544A-7EE6-4342-B048-85BDC9FD1C3A}</a:tableStyleId>
              </a:tblPr>
              <a:tblGrid>
                <a:gridCol w="1008112"/>
                <a:gridCol w="1944216"/>
                <a:gridCol w="2495600"/>
              </a:tblGrid>
              <a:tr h="438667">
                <a:tc>
                  <a:txBody>
                    <a:bodyPr/>
                    <a:lstStyle/>
                    <a:p>
                      <a:pPr algn="l">
                        <a:lnSpc>
                          <a:spcPct val="100000"/>
                        </a:lnSpc>
                        <a:spcAft>
                          <a:spcPts val="600"/>
                        </a:spcAft>
                      </a:pPr>
                      <a:r>
                        <a:rPr lang="de-DE" sz="1800" b="1" dirty="0">
                          <a:latin typeface="Verdana"/>
                          <a:ea typeface="Calibri"/>
                          <a:cs typeface="Arial"/>
                        </a:rPr>
                        <a:t>RDA</a:t>
                      </a:r>
                      <a:endParaRPr lang="de-DE" sz="1800" dirty="0">
                        <a:latin typeface="Verdana"/>
                        <a:ea typeface="Calibri"/>
                        <a:cs typeface="Arial"/>
                      </a:endParaRPr>
                    </a:p>
                  </a:txBody>
                  <a:tcPr marL="68580" marR="68580" marT="0" marB="0" anchor="ctr"/>
                </a:tc>
                <a:tc>
                  <a:txBody>
                    <a:bodyPr/>
                    <a:lstStyle/>
                    <a:p>
                      <a:pPr algn="l">
                        <a:lnSpc>
                          <a:spcPct val="100000"/>
                        </a:lnSpc>
                        <a:spcAft>
                          <a:spcPts val="600"/>
                        </a:spcAft>
                      </a:pPr>
                      <a:r>
                        <a:rPr lang="de-DE" sz="1800" b="1">
                          <a:latin typeface="Verdana"/>
                          <a:ea typeface="Calibri"/>
                          <a:cs typeface="Arial"/>
                        </a:rPr>
                        <a:t>Element</a:t>
                      </a:r>
                      <a:endParaRPr lang="de-DE" sz="1800">
                        <a:latin typeface="Verdana"/>
                        <a:ea typeface="Calibri"/>
                        <a:cs typeface="Arial"/>
                      </a:endParaRPr>
                    </a:p>
                  </a:txBody>
                  <a:tcPr marL="68580" marR="68580" marT="0" marB="0" anchor="ctr"/>
                </a:tc>
                <a:tc>
                  <a:txBody>
                    <a:bodyPr/>
                    <a:lstStyle/>
                    <a:p>
                      <a:pPr algn="l">
                        <a:lnSpc>
                          <a:spcPct val="100000"/>
                        </a:lnSpc>
                        <a:spcAft>
                          <a:spcPts val="600"/>
                        </a:spcAft>
                      </a:pPr>
                      <a:r>
                        <a:rPr lang="de-DE" sz="1800" b="1">
                          <a:latin typeface="Verdana"/>
                          <a:ea typeface="Calibri"/>
                          <a:cs typeface="Arial"/>
                        </a:rPr>
                        <a:t>Erfassung</a:t>
                      </a:r>
                      <a:endParaRPr lang="de-DE" sz="1800">
                        <a:latin typeface="Verdana"/>
                        <a:ea typeface="Calibri"/>
                        <a:cs typeface="Arial"/>
                      </a:endParaRPr>
                    </a:p>
                  </a:txBody>
                  <a:tcPr marL="68580" marR="68580" marT="0" marB="0" anchor="ctr"/>
                </a:tc>
              </a:tr>
              <a:tr h="1297973">
                <a:tc>
                  <a:txBody>
                    <a:bodyPr/>
                    <a:lstStyle/>
                    <a:p>
                      <a:pPr algn="l">
                        <a:lnSpc>
                          <a:spcPct val="100000"/>
                        </a:lnSpc>
                        <a:spcAft>
                          <a:spcPts val="600"/>
                        </a:spcAft>
                      </a:pPr>
                      <a:r>
                        <a:rPr lang="de-DE" sz="1800" b="1" dirty="0">
                          <a:solidFill>
                            <a:schemeClr val="tx1"/>
                          </a:solidFill>
                          <a:latin typeface="Verdana"/>
                          <a:ea typeface="Calibri"/>
                          <a:cs typeface="Arial"/>
                        </a:rPr>
                        <a:t>2.3.2</a:t>
                      </a:r>
                      <a:endParaRPr lang="de-DE" sz="1800" dirty="0">
                        <a:solidFill>
                          <a:schemeClr val="tx1"/>
                        </a:solidFill>
                        <a:latin typeface="Verdana"/>
                        <a:ea typeface="Calibri"/>
                        <a:cs typeface="Arial"/>
                      </a:endParaRPr>
                    </a:p>
                  </a:txBody>
                  <a:tcPr marL="68580" marR="68580" marT="0" marB="0" anchor="ctr"/>
                </a:tc>
                <a:tc>
                  <a:txBody>
                    <a:bodyPr/>
                    <a:lstStyle/>
                    <a:p>
                      <a:pPr algn="l">
                        <a:lnSpc>
                          <a:spcPct val="100000"/>
                        </a:lnSpc>
                        <a:spcAft>
                          <a:spcPts val="600"/>
                        </a:spcAft>
                      </a:pPr>
                      <a:r>
                        <a:rPr lang="de-DE" sz="1800" b="1">
                          <a:solidFill>
                            <a:schemeClr val="tx1"/>
                          </a:solidFill>
                          <a:latin typeface="Verdana"/>
                          <a:ea typeface="Calibri"/>
                          <a:cs typeface="Arial"/>
                        </a:rPr>
                        <a:t>Haupttitel</a:t>
                      </a:r>
                      <a:endParaRPr lang="de-DE" sz="1800">
                        <a:solidFill>
                          <a:schemeClr val="tx1"/>
                        </a:solidFill>
                        <a:latin typeface="Verdana"/>
                        <a:ea typeface="Calibri"/>
                        <a:cs typeface="Arial"/>
                      </a:endParaRPr>
                    </a:p>
                  </a:txBody>
                  <a:tcPr marL="68580" marR="68580" marT="0" marB="0" anchor="ctr"/>
                </a:tc>
                <a:tc>
                  <a:txBody>
                    <a:bodyPr/>
                    <a:lstStyle/>
                    <a:p>
                      <a:pPr algn="l">
                        <a:lnSpc>
                          <a:spcPct val="100000"/>
                        </a:lnSpc>
                        <a:spcAft>
                          <a:spcPts val="600"/>
                        </a:spcAft>
                      </a:pPr>
                      <a:r>
                        <a:rPr lang="de-DE" sz="1800">
                          <a:solidFill>
                            <a:schemeClr val="tx1"/>
                          </a:solidFill>
                          <a:latin typeface="Verdana"/>
                          <a:ea typeface="Calibri"/>
                          <a:cs typeface="Arial"/>
                        </a:rPr>
                        <a:t>Bayerische Bauordnung und ergänzende Bestimmungen</a:t>
                      </a:r>
                    </a:p>
                  </a:txBody>
                  <a:tcPr marL="68580" marR="68580" marT="0" marB="0" anchor="ctr"/>
                </a:tc>
              </a:tr>
              <a:tr h="973480">
                <a:tc>
                  <a:txBody>
                    <a:bodyPr/>
                    <a:lstStyle/>
                    <a:p>
                      <a:pPr algn="l">
                        <a:lnSpc>
                          <a:spcPct val="100000"/>
                        </a:lnSpc>
                        <a:spcAft>
                          <a:spcPts val="600"/>
                        </a:spcAft>
                      </a:pPr>
                      <a:r>
                        <a:rPr lang="de-DE" sz="1800" b="1">
                          <a:solidFill>
                            <a:schemeClr val="tx1"/>
                          </a:solidFill>
                          <a:latin typeface="Verdana"/>
                          <a:ea typeface="Calibri"/>
                          <a:cs typeface="Arial"/>
                        </a:rPr>
                        <a:t>6.19.2</a:t>
                      </a:r>
                      <a:endParaRPr lang="de-DE" sz="1800">
                        <a:solidFill>
                          <a:schemeClr val="tx1"/>
                        </a:solidFill>
                        <a:latin typeface="Verdana"/>
                        <a:ea typeface="Calibri"/>
                        <a:cs typeface="Arial"/>
                      </a:endParaRPr>
                    </a:p>
                  </a:txBody>
                  <a:tcPr marL="68580" marR="68580" marT="0" marB="0" anchor="ctr"/>
                </a:tc>
                <a:tc>
                  <a:txBody>
                    <a:bodyPr/>
                    <a:lstStyle/>
                    <a:p>
                      <a:pPr algn="l">
                        <a:lnSpc>
                          <a:spcPct val="100000"/>
                        </a:lnSpc>
                        <a:spcAft>
                          <a:spcPts val="600"/>
                        </a:spcAft>
                      </a:pPr>
                      <a:r>
                        <a:rPr lang="de-DE" sz="1800" b="1" dirty="0">
                          <a:solidFill>
                            <a:schemeClr val="tx1"/>
                          </a:solidFill>
                          <a:latin typeface="Verdana"/>
                          <a:ea typeface="Calibri"/>
                          <a:cs typeface="Arial"/>
                        </a:rPr>
                        <a:t>Bevorzugter Titel </a:t>
                      </a:r>
                      <a:r>
                        <a:rPr lang="de-DE" sz="1800" b="1" dirty="0" smtClean="0">
                          <a:solidFill>
                            <a:schemeClr val="tx1"/>
                          </a:solidFill>
                          <a:latin typeface="Verdana"/>
                          <a:ea typeface="Calibri"/>
                          <a:cs typeface="Arial"/>
                        </a:rPr>
                        <a:t>des juristischen  </a:t>
                      </a:r>
                      <a:r>
                        <a:rPr lang="de-DE" sz="1800" b="1" dirty="0">
                          <a:solidFill>
                            <a:schemeClr val="tx1"/>
                          </a:solidFill>
                          <a:latin typeface="Verdana"/>
                          <a:ea typeface="Calibri"/>
                          <a:cs typeface="Arial"/>
                        </a:rPr>
                        <a:t>Werks</a:t>
                      </a:r>
                      <a:endParaRPr lang="de-DE" sz="1800" dirty="0">
                        <a:solidFill>
                          <a:schemeClr val="tx1"/>
                        </a:solidFill>
                        <a:latin typeface="Verdana"/>
                        <a:ea typeface="Calibri"/>
                        <a:cs typeface="Arial"/>
                      </a:endParaRPr>
                    </a:p>
                  </a:txBody>
                  <a:tcPr marL="68580" marR="68580" marT="0" marB="0" anchor="ctr"/>
                </a:tc>
                <a:tc>
                  <a:txBody>
                    <a:bodyPr/>
                    <a:lstStyle/>
                    <a:p>
                      <a:pPr algn="l">
                        <a:lnSpc>
                          <a:spcPct val="100000"/>
                        </a:lnSpc>
                        <a:spcAft>
                          <a:spcPts val="600"/>
                        </a:spcAft>
                      </a:pPr>
                      <a:r>
                        <a:rPr lang="de-DE" sz="1800" dirty="0">
                          <a:solidFill>
                            <a:schemeClr val="tx1"/>
                          </a:solidFill>
                          <a:latin typeface="Verdana"/>
                          <a:ea typeface="Calibri"/>
                          <a:cs typeface="Arial"/>
                        </a:rPr>
                        <a:t>Bayerische Bauordnung</a:t>
                      </a:r>
                    </a:p>
                  </a:txBody>
                  <a:tcPr marL="68580" marR="68580" marT="0" marB="0" anchor="ctr"/>
                </a:tc>
              </a:tr>
              <a:tr h="973480">
                <a:tc>
                  <a:txBody>
                    <a:bodyPr/>
                    <a:lstStyle/>
                    <a:p>
                      <a:pPr algn="l">
                        <a:lnSpc>
                          <a:spcPct val="100000"/>
                        </a:lnSpc>
                        <a:spcAft>
                          <a:spcPts val="600"/>
                        </a:spcAft>
                      </a:pPr>
                      <a:r>
                        <a:rPr lang="de-DE" sz="1800" b="1" dirty="0" smtClean="0">
                          <a:solidFill>
                            <a:schemeClr val="tx1"/>
                          </a:solidFill>
                          <a:latin typeface="Verdana"/>
                          <a:ea typeface="Calibri"/>
                          <a:cs typeface="Arial"/>
                        </a:rPr>
                        <a:t>17.10</a:t>
                      </a:r>
                      <a:endParaRPr lang="de-DE" sz="1800" b="1" dirty="0">
                        <a:solidFill>
                          <a:schemeClr val="tx1"/>
                        </a:solidFill>
                        <a:latin typeface="Verdana"/>
                        <a:ea typeface="Calibri"/>
                        <a:cs typeface="Arial"/>
                      </a:endParaRPr>
                    </a:p>
                  </a:txBody>
                  <a:tcPr marL="68580" marR="68580" marT="0" marB="0" anchor="ctr"/>
                </a:tc>
                <a:tc>
                  <a:txBody>
                    <a:bodyPr/>
                    <a:lstStyle/>
                    <a:p>
                      <a:pPr algn="l">
                        <a:lnSpc>
                          <a:spcPct val="100000"/>
                        </a:lnSpc>
                        <a:spcAft>
                          <a:spcPts val="600"/>
                        </a:spcAft>
                      </a:pPr>
                      <a:r>
                        <a:rPr lang="de-DE" sz="1800" b="1" dirty="0" smtClean="0">
                          <a:solidFill>
                            <a:schemeClr val="tx1"/>
                          </a:solidFill>
                          <a:latin typeface="Verdana"/>
                          <a:ea typeface="Calibri"/>
                          <a:cs typeface="Arial"/>
                        </a:rPr>
                        <a:t>In der Manifestation verkörpertes</a:t>
                      </a:r>
                      <a:r>
                        <a:rPr lang="de-DE" sz="1800" b="1" baseline="0" dirty="0" smtClean="0">
                          <a:solidFill>
                            <a:schemeClr val="tx1"/>
                          </a:solidFill>
                          <a:latin typeface="Verdana"/>
                          <a:ea typeface="Calibri"/>
                          <a:cs typeface="Arial"/>
                        </a:rPr>
                        <a:t> Werk</a:t>
                      </a:r>
                      <a:endParaRPr lang="de-DE" sz="1800" b="1" dirty="0">
                        <a:solidFill>
                          <a:schemeClr val="tx1"/>
                        </a:solidFill>
                        <a:latin typeface="Verdana"/>
                        <a:ea typeface="Calibri"/>
                        <a:cs typeface="Arial"/>
                      </a:endParaRPr>
                    </a:p>
                  </a:txBody>
                  <a:tcPr marL="68580" marR="68580" marT="0" marB="0" anchor="ctr"/>
                </a:tc>
                <a:tc>
                  <a:txBody>
                    <a:bodyPr/>
                    <a:lstStyle/>
                    <a:p>
                      <a:pPr algn="l">
                        <a:lnSpc>
                          <a:spcPct val="100000"/>
                        </a:lnSpc>
                        <a:spcAft>
                          <a:spcPts val="600"/>
                        </a:spcAft>
                      </a:pPr>
                      <a:r>
                        <a:rPr lang="de-DE" sz="1800" dirty="0">
                          <a:solidFill>
                            <a:schemeClr val="tx1"/>
                          </a:solidFill>
                          <a:latin typeface="Verdana"/>
                          <a:ea typeface="Calibri"/>
                          <a:cs typeface="Arial"/>
                        </a:rPr>
                        <a:t>Bayern. Bayerische Bauordnung</a:t>
                      </a:r>
                    </a:p>
                  </a:txBody>
                  <a:tcPr marL="68580" marR="68580" marT="0" marB="0" anchor="ctr"/>
                </a:tc>
              </a:tr>
              <a:tr h="648987">
                <a:tc>
                  <a:txBody>
                    <a:bodyPr/>
                    <a:lstStyle/>
                    <a:p>
                      <a:pPr algn="l">
                        <a:lnSpc>
                          <a:spcPct val="100000"/>
                        </a:lnSpc>
                        <a:spcAft>
                          <a:spcPts val="600"/>
                        </a:spcAft>
                      </a:pPr>
                      <a:r>
                        <a:rPr lang="de-DE" sz="1800" b="1">
                          <a:solidFill>
                            <a:schemeClr val="tx1"/>
                          </a:solidFill>
                          <a:latin typeface="Verdana"/>
                          <a:ea typeface="Calibri"/>
                          <a:cs typeface="Arial"/>
                        </a:rPr>
                        <a:t>19.2</a:t>
                      </a:r>
                      <a:endParaRPr lang="de-DE" sz="1800">
                        <a:solidFill>
                          <a:schemeClr val="tx1"/>
                        </a:solidFill>
                        <a:latin typeface="Verdana"/>
                        <a:ea typeface="Calibri"/>
                        <a:cs typeface="Arial"/>
                      </a:endParaRPr>
                    </a:p>
                  </a:txBody>
                  <a:tcPr marL="68580" marR="68580" marT="0" marB="0" anchor="ctr"/>
                </a:tc>
                <a:tc>
                  <a:txBody>
                    <a:bodyPr/>
                    <a:lstStyle/>
                    <a:p>
                      <a:pPr algn="l">
                        <a:lnSpc>
                          <a:spcPct val="100000"/>
                        </a:lnSpc>
                        <a:spcAft>
                          <a:spcPts val="600"/>
                        </a:spcAft>
                      </a:pPr>
                      <a:r>
                        <a:rPr lang="de-DE" sz="1800" b="1">
                          <a:solidFill>
                            <a:schemeClr val="tx1"/>
                          </a:solidFill>
                          <a:latin typeface="Verdana"/>
                          <a:ea typeface="Calibri"/>
                          <a:cs typeface="Arial"/>
                        </a:rPr>
                        <a:t>Geistiger Schöpfer</a:t>
                      </a:r>
                      <a:endParaRPr lang="de-DE" sz="1800">
                        <a:solidFill>
                          <a:schemeClr val="tx1"/>
                        </a:solidFill>
                        <a:latin typeface="Verdana"/>
                        <a:ea typeface="Calibri"/>
                        <a:cs typeface="Arial"/>
                      </a:endParaRPr>
                    </a:p>
                  </a:txBody>
                  <a:tcPr marL="68580" marR="68580" marT="0" marB="0" anchor="ctr"/>
                </a:tc>
                <a:tc>
                  <a:txBody>
                    <a:bodyPr/>
                    <a:lstStyle/>
                    <a:p>
                      <a:pPr algn="l">
                        <a:lnSpc>
                          <a:spcPct val="100000"/>
                        </a:lnSpc>
                        <a:spcAft>
                          <a:spcPts val="600"/>
                        </a:spcAft>
                      </a:pPr>
                      <a:r>
                        <a:rPr lang="de-DE" sz="1800" dirty="0">
                          <a:solidFill>
                            <a:schemeClr val="tx1"/>
                          </a:solidFill>
                          <a:latin typeface="Verdana"/>
                          <a:ea typeface="Calibri"/>
                          <a:cs typeface="Arial"/>
                        </a:rPr>
                        <a:t>Bayern</a:t>
                      </a:r>
                    </a:p>
                  </a:txBody>
                  <a:tcPr marL="68580" marR="68580" marT="0" marB="0" anchor="ctr"/>
                </a:tc>
              </a:tr>
              <a:tr h="648987">
                <a:tc>
                  <a:txBody>
                    <a:bodyPr/>
                    <a:lstStyle/>
                    <a:p>
                      <a:pPr algn="l">
                        <a:lnSpc>
                          <a:spcPct val="100000"/>
                        </a:lnSpc>
                        <a:spcAft>
                          <a:spcPts val="600"/>
                        </a:spcAft>
                      </a:pPr>
                      <a:r>
                        <a:rPr lang="de-DE" sz="1800" dirty="0">
                          <a:solidFill>
                            <a:schemeClr val="tx1"/>
                          </a:solidFill>
                          <a:latin typeface="Verdana"/>
                          <a:ea typeface="Calibri"/>
                          <a:cs typeface="Arial"/>
                        </a:rPr>
                        <a:t>18.5</a:t>
                      </a:r>
                    </a:p>
                  </a:txBody>
                  <a:tcPr marL="68580" marR="68580" marT="0" marB="0" anchor="ctr"/>
                </a:tc>
                <a:tc>
                  <a:txBody>
                    <a:bodyPr/>
                    <a:lstStyle/>
                    <a:p>
                      <a:pPr algn="l">
                        <a:lnSpc>
                          <a:spcPct val="100000"/>
                        </a:lnSpc>
                        <a:spcAft>
                          <a:spcPts val="600"/>
                        </a:spcAft>
                      </a:pPr>
                      <a:r>
                        <a:rPr lang="de-DE" sz="1800" dirty="0" smtClean="0">
                          <a:solidFill>
                            <a:schemeClr val="tx1"/>
                          </a:solidFill>
                          <a:latin typeface="Verdana"/>
                          <a:ea typeface="Calibri"/>
                          <a:cs typeface="Arial"/>
                        </a:rPr>
                        <a:t>Beziehungs-</a:t>
                      </a:r>
                      <a:r>
                        <a:rPr lang="de-DE" sz="1800" dirty="0" err="1" smtClean="0">
                          <a:solidFill>
                            <a:schemeClr val="tx1"/>
                          </a:solidFill>
                          <a:latin typeface="Verdana"/>
                          <a:ea typeface="Calibri"/>
                          <a:cs typeface="Arial"/>
                        </a:rPr>
                        <a:t>kennzeichnung</a:t>
                      </a:r>
                      <a:endParaRPr lang="de-DE" sz="1800" dirty="0">
                        <a:solidFill>
                          <a:schemeClr val="tx1"/>
                        </a:solidFill>
                        <a:latin typeface="Verdana"/>
                        <a:ea typeface="Calibri"/>
                        <a:cs typeface="Arial"/>
                      </a:endParaRPr>
                    </a:p>
                  </a:txBody>
                  <a:tcPr marL="68580" marR="68580" marT="0" marB="0" anchor="ctr"/>
                </a:tc>
                <a:tc>
                  <a:txBody>
                    <a:bodyPr/>
                    <a:lstStyle/>
                    <a:p>
                      <a:pPr algn="l">
                        <a:lnSpc>
                          <a:spcPct val="100000"/>
                        </a:lnSpc>
                        <a:spcAft>
                          <a:spcPts val="600"/>
                        </a:spcAft>
                      </a:pPr>
                      <a:r>
                        <a:rPr lang="de-DE" sz="1800" dirty="0">
                          <a:solidFill>
                            <a:schemeClr val="tx1"/>
                          </a:solidFill>
                          <a:latin typeface="Verdana"/>
                          <a:ea typeface="Calibri"/>
                          <a:cs typeface="Arial"/>
                        </a:rPr>
                        <a:t>Normerlassende Gebietskörperschaft</a:t>
                      </a:r>
                    </a:p>
                  </a:txBody>
                  <a:tcPr marL="68580" marR="68580" marT="0" marB="0"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79</a:t>
            </a:fld>
            <a:endParaRPr lang="de-DE"/>
          </a:p>
        </p:txBody>
      </p:sp>
      <p:sp>
        <p:nvSpPr>
          <p:cNvPr id="11" name="Fußzeilenplatzhalter 10"/>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Erschließung juristischer Werke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8</a:t>
            </a:fld>
            <a:endParaRPr lang="de-DE"/>
          </a:p>
        </p:txBody>
      </p:sp>
      <p:sp>
        <p:nvSpPr>
          <p:cNvPr id="11" name="Fußzeilenplatzhalter 10"/>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Z2a Zusammenstellungen von Gesetzen einer Gebietskörperschaft mit übergeordnetem Titel </a:t>
            </a:r>
            <a:endParaRPr lang="de-DE" dirty="0"/>
          </a:p>
        </p:txBody>
      </p:sp>
      <p:sp>
        <p:nvSpPr>
          <p:cNvPr id="3" name="Textplatzhalter 2"/>
          <p:cNvSpPr>
            <a:spLocks noGrp="1"/>
          </p:cNvSpPr>
          <p:nvPr>
            <p:ph type="body" sz="quarter" idx="13"/>
          </p:nvPr>
        </p:nvSpPr>
        <p:spPr/>
        <p:txBody>
          <a:bodyPr/>
          <a:lstStyle/>
          <a:p>
            <a:endParaRPr lang="de-DE" dirty="0" smtClean="0"/>
          </a:p>
          <a:p>
            <a:pPr>
              <a:buNone/>
            </a:pPr>
            <a:r>
              <a:rPr lang="de-DE" dirty="0" smtClean="0"/>
              <a:t>Normierter Sucheinstieg</a:t>
            </a:r>
          </a:p>
          <a:p>
            <a:endParaRPr lang="de-DE" dirty="0" smtClean="0"/>
          </a:p>
          <a:p>
            <a:r>
              <a:rPr lang="de-DE" dirty="0" smtClean="0"/>
              <a:t>Normierter Sucheinstieg der Gebietskörperschaft</a:t>
            </a:r>
          </a:p>
          <a:p>
            <a:endParaRPr lang="de-DE" dirty="0" smtClean="0"/>
          </a:p>
          <a:p>
            <a:r>
              <a:rPr lang="de-DE" dirty="0" smtClean="0"/>
              <a:t>Bevorzugter Titel des Werk</a:t>
            </a:r>
          </a:p>
          <a:p>
            <a:endParaRPr lang="de-DE" dirty="0" smtClean="0"/>
          </a:p>
          <a:p>
            <a:r>
              <a:rPr lang="de-DE" dirty="0" smtClean="0"/>
              <a:t>Ggf. spezifizierende Merkmale des Werks</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80</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Z2a Zusammenstellungen von Gesetzen einer Gebietskörperschaft mit übergeordnetem Titel </a:t>
            </a:r>
            <a:endParaRPr lang="de-DE" dirty="0"/>
          </a:p>
        </p:txBody>
      </p:sp>
      <p:pic>
        <p:nvPicPr>
          <p:cNvPr id="9218" name="Picture 2"/>
          <p:cNvPicPr>
            <a:picLocks noChangeAspect="1" noChangeArrowheads="1"/>
          </p:cNvPicPr>
          <p:nvPr/>
        </p:nvPicPr>
        <p:blipFill>
          <a:blip r:embed="rId2" cstate="print"/>
          <a:srcRect/>
          <a:stretch>
            <a:fillRect/>
          </a:stretch>
        </p:blipFill>
        <p:spPr bwMode="auto">
          <a:xfrm>
            <a:off x="218326" y="2708920"/>
            <a:ext cx="3360375" cy="2169356"/>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178201606"/>
              </p:ext>
            </p:extLst>
          </p:nvPr>
        </p:nvGraphicFramePr>
        <p:xfrm>
          <a:off x="3707904" y="1412776"/>
          <a:ext cx="5112569" cy="4937347"/>
        </p:xfrm>
        <a:graphic>
          <a:graphicData uri="http://schemas.openxmlformats.org/drawingml/2006/table">
            <a:tbl>
              <a:tblPr firstRow="1" bandRow="1">
                <a:tableStyleId>{5C22544A-7EE6-4342-B048-85BDC9FD1C3A}</a:tableStyleId>
              </a:tblPr>
              <a:tblGrid>
                <a:gridCol w="864097"/>
                <a:gridCol w="1728192"/>
                <a:gridCol w="2520280"/>
              </a:tblGrid>
              <a:tr h="266866">
                <a:tc>
                  <a:txBody>
                    <a:bodyPr/>
                    <a:lstStyle/>
                    <a:p>
                      <a:pPr>
                        <a:lnSpc>
                          <a:spcPct val="100000"/>
                        </a:lnSpc>
                        <a:spcAft>
                          <a:spcPts val="600"/>
                        </a:spcAft>
                      </a:pPr>
                      <a:r>
                        <a:rPr lang="de-DE" sz="1600" b="1" dirty="0">
                          <a:latin typeface="Verdana"/>
                          <a:ea typeface="Calibri"/>
                          <a:cs typeface="Arial"/>
                        </a:rPr>
                        <a:t>RDA</a:t>
                      </a:r>
                      <a:endParaRPr lang="de-DE" sz="1600" dirty="0">
                        <a:latin typeface="Verdana"/>
                        <a:ea typeface="Calibri"/>
                        <a:cs typeface="Arial"/>
                      </a:endParaRPr>
                    </a:p>
                  </a:txBody>
                  <a:tcPr marL="68580" marR="68580" marT="0" marB="0" anchor="ctr"/>
                </a:tc>
                <a:tc>
                  <a:txBody>
                    <a:bodyPr/>
                    <a:lstStyle/>
                    <a:p>
                      <a:pPr>
                        <a:lnSpc>
                          <a:spcPct val="100000"/>
                        </a:lnSpc>
                        <a:spcAft>
                          <a:spcPts val="600"/>
                        </a:spcAft>
                      </a:pPr>
                      <a:r>
                        <a:rPr lang="de-DE" sz="1600" b="1">
                          <a:latin typeface="Verdana"/>
                          <a:ea typeface="Calibri"/>
                          <a:cs typeface="Arial"/>
                        </a:rPr>
                        <a:t>Element</a:t>
                      </a:r>
                      <a:endParaRPr lang="de-DE" sz="1600">
                        <a:latin typeface="Verdana"/>
                        <a:ea typeface="Calibri"/>
                        <a:cs typeface="Arial"/>
                      </a:endParaRPr>
                    </a:p>
                  </a:txBody>
                  <a:tcPr marL="68580" marR="68580" marT="0" marB="0" anchor="ctr"/>
                </a:tc>
                <a:tc>
                  <a:txBody>
                    <a:bodyPr/>
                    <a:lstStyle/>
                    <a:p>
                      <a:pPr>
                        <a:lnSpc>
                          <a:spcPct val="100000"/>
                        </a:lnSpc>
                        <a:spcAft>
                          <a:spcPts val="600"/>
                        </a:spcAft>
                      </a:pPr>
                      <a:r>
                        <a:rPr lang="de-DE" sz="1600" b="1">
                          <a:latin typeface="Verdana"/>
                          <a:ea typeface="Calibri"/>
                          <a:cs typeface="Arial"/>
                        </a:rPr>
                        <a:t>Erfassung</a:t>
                      </a:r>
                      <a:endParaRPr lang="de-DE" sz="1600">
                        <a:latin typeface="Verdana"/>
                        <a:ea typeface="Calibri"/>
                        <a:cs typeface="Arial"/>
                      </a:endParaRPr>
                    </a:p>
                  </a:txBody>
                  <a:tcPr marL="68580" marR="68580" marT="0" marB="0" anchor="ctr"/>
                </a:tc>
              </a:tr>
              <a:tr h="266866">
                <a:tc>
                  <a:txBody>
                    <a:bodyPr/>
                    <a:lstStyle/>
                    <a:p>
                      <a:pPr>
                        <a:lnSpc>
                          <a:spcPct val="100000"/>
                        </a:lnSpc>
                        <a:spcAft>
                          <a:spcPts val="600"/>
                        </a:spcAft>
                      </a:pPr>
                      <a:r>
                        <a:rPr lang="de-DE" sz="1600" b="1" dirty="0">
                          <a:solidFill>
                            <a:schemeClr val="tx1"/>
                          </a:solidFill>
                          <a:latin typeface="Verdana"/>
                          <a:ea typeface="Calibri"/>
                          <a:cs typeface="Arial"/>
                        </a:rPr>
                        <a:t>2.3.2</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a:solidFill>
                            <a:schemeClr val="tx1"/>
                          </a:solidFill>
                          <a:latin typeface="Verdana"/>
                          <a:ea typeface="Calibri"/>
                          <a:cs typeface="Arial"/>
                        </a:rPr>
                        <a:t>Haupttitel</a:t>
                      </a:r>
                      <a:endParaRPr lang="de-DE" sz="160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Arbeitsgesetze</a:t>
                      </a:r>
                      <a:endParaRPr lang="de-DE" sz="1600" dirty="0">
                        <a:solidFill>
                          <a:schemeClr val="tx1"/>
                        </a:solidFill>
                        <a:latin typeface="Verdana"/>
                        <a:ea typeface="Calibri"/>
                        <a:cs typeface="Arial"/>
                      </a:endParaRPr>
                    </a:p>
                  </a:txBody>
                  <a:tcPr marL="68580" marR="68580" marT="0" marB="0" anchor="ctr"/>
                </a:tc>
              </a:tr>
              <a:tr h="429875">
                <a:tc>
                  <a:txBody>
                    <a:bodyPr/>
                    <a:lstStyle/>
                    <a:p>
                      <a:pPr>
                        <a:lnSpc>
                          <a:spcPct val="100000"/>
                        </a:lnSpc>
                        <a:spcAft>
                          <a:spcPts val="600"/>
                        </a:spcAft>
                      </a:pPr>
                      <a:r>
                        <a:rPr lang="de-DE" sz="1600" b="1" dirty="0">
                          <a:solidFill>
                            <a:schemeClr val="tx1"/>
                          </a:solidFill>
                          <a:latin typeface="Verdana"/>
                          <a:ea typeface="Calibri"/>
                          <a:cs typeface="Arial"/>
                        </a:rPr>
                        <a:t>2.3.4</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a:solidFill>
                            <a:schemeClr val="tx1"/>
                          </a:solidFill>
                          <a:latin typeface="Verdana"/>
                          <a:ea typeface="Calibri"/>
                          <a:cs typeface="Arial"/>
                        </a:rPr>
                        <a:t>Titelzusatz</a:t>
                      </a:r>
                      <a:endParaRPr lang="de-DE" sz="160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mit</a:t>
                      </a:r>
                      <a:r>
                        <a:rPr lang="de-DE" sz="1600" baseline="0" dirty="0" smtClean="0">
                          <a:solidFill>
                            <a:schemeClr val="tx1"/>
                          </a:solidFill>
                          <a:latin typeface="Verdana"/>
                          <a:ea typeface="Calibri"/>
                          <a:cs typeface="Arial"/>
                        </a:rPr>
                        <a:t> den wichtigsten …</a:t>
                      </a:r>
                      <a:endParaRPr lang="de-DE" sz="1600" dirty="0">
                        <a:solidFill>
                          <a:schemeClr val="tx1"/>
                        </a:solidFill>
                        <a:latin typeface="Verdana"/>
                        <a:ea typeface="Calibri"/>
                        <a:cs typeface="Arial"/>
                      </a:endParaRPr>
                    </a:p>
                  </a:txBody>
                  <a:tcPr marL="68580" marR="68580" marT="0" marB="0" anchor="ctr"/>
                </a:tc>
              </a:tr>
              <a:tr h="675353">
                <a:tc>
                  <a:txBody>
                    <a:bodyPr/>
                    <a:lstStyle/>
                    <a:p>
                      <a:pPr>
                        <a:lnSpc>
                          <a:spcPct val="100000"/>
                        </a:lnSpc>
                        <a:spcAft>
                          <a:spcPts val="600"/>
                        </a:spcAft>
                      </a:pPr>
                      <a:r>
                        <a:rPr lang="de-DE" sz="1600" b="1" dirty="0">
                          <a:solidFill>
                            <a:schemeClr val="tx1"/>
                          </a:solidFill>
                          <a:latin typeface="Verdana"/>
                          <a:ea typeface="Calibri"/>
                          <a:cs typeface="Arial"/>
                        </a:rPr>
                        <a:t>6.19.2</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dirty="0">
                          <a:solidFill>
                            <a:schemeClr val="tx1"/>
                          </a:solidFill>
                          <a:latin typeface="Verdana"/>
                          <a:ea typeface="Calibri"/>
                          <a:cs typeface="Arial"/>
                        </a:rPr>
                        <a:t>Bevorzugter Titel </a:t>
                      </a:r>
                      <a:r>
                        <a:rPr lang="de-DE" sz="1600" b="1" dirty="0" smtClean="0">
                          <a:solidFill>
                            <a:schemeClr val="tx1"/>
                          </a:solidFill>
                          <a:latin typeface="Verdana"/>
                          <a:ea typeface="Calibri"/>
                          <a:cs typeface="Arial"/>
                        </a:rPr>
                        <a:t>des jur.  </a:t>
                      </a:r>
                      <a:r>
                        <a:rPr lang="de-DE" sz="1600" b="1" dirty="0">
                          <a:solidFill>
                            <a:schemeClr val="tx1"/>
                          </a:solidFill>
                          <a:latin typeface="Verdana"/>
                          <a:ea typeface="Calibri"/>
                          <a:cs typeface="Arial"/>
                        </a:rPr>
                        <a:t>Werks</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Arbeitsgesetze</a:t>
                      </a:r>
                      <a:endParaRPr lang="de-DE" sz="1600" dirty="0">
                        <a:solidFill>
                          <a:schemeClr val="tx1"/>
                        </a:solidFill>
                        <a:latin typeface="Verdana"/>
                        <a:ea typeface="Calibri"/>
                        <a:cs typeface="Arial"/>
                      </a:endParaRPr>
                    </a:p>
                  </a:txBody>
                  <a:tcPr marL="68580" marR="68580" marT="0" marB="0" anchor="ctr"/>
                </a:tc>
              </a:tr>
              <a:tr h="1067465">
                <a:tc>
                  <a:txBody>
                    <a:bodyPr/>
                    <a:lstStyle/>
                    <a:p>
                      <a:pPr algn="l">
                        <a:lnSpc>
                          <a:spcPct val="100000"/>
                        </a:lnSpc>
                        <a:spcAft>
                          <a:spcPts val="600"/>
                        </a:spcAft>
                      </a:pPr>
                      <a:r>
                        <a:rPr lang="de-DE" sz="1600" b="1" dirty="0" smtClean="0">
                          <a:solidFill>
                            <a:schemeClr val="tx1"/>
                          </a:solidFill>
                          <a:latin typeface="Verdana"/>
                          <a:ea typeface="Calibri"/>
                          <a:cs typeface="Arial"/>
                        </a:rPr>
                        <a:t>17.10</a:t>
                      </a:r>
                      <a:endParaRPr lang="de-DE" sz="1600" b="1" dirty="0">
                        <a:solidFill>
                          <a:schemeClr val="tx1"/>
                        </a:solidFill>
                        <a:latin typeface="Verdana"/>
                        <a:ea typeface="Calibri"/>
                        <a:cs typeface="Arial"/>
                      </a:endParaRPr>
                    </a:p>
                  </a:txBody>
                  <a:tcPr marL="68580" marR="68580" marT="0" marB="0" anchor="ctr"/>
                </a:tc>
                <a:tc>
                  <a:txBody>
                    <a:bodyPr/>
                    <a:lstStyle/>
                    <a:p>
                      <a:pPr algn="l">
                        <a:lnSpc>
                          <a:spcPct val="100000"/>
                        </a:lnSpc>
                        <a:spcAft>
                          <a:spcPts val="600"/>
                        </a:spcAft>
                      </a:pPr>
                      <a:r>
                        <a:rPr lang="de-DE" sz="1600" b="1" dirty="0" smtClean="0">
                          <a:solidFill>
                            <a:schemeClr val="tx1"/>
                          </a:solidFill>
                          <a:latin typeface="Verdana"/>
                          <a:ea typeface="Calibri"/>
                          <a:cs typeface="Arial"/>
                        </a:rPr>
                        <a:t>In der Manifestation verkörpertes</a:t>
                      </a:r>
                      <a:r>
                        <a:rPr lang="de-DE" sz="1600" b="1" baseline="0" dirty="0" smtClean="0">
                          <a:solidFill>
                            <a:schemeClr val="tx1"/>
                          </a:solidFill>
                          <a:latin typeface="Verdana"/>
                          <a:ea typeface="Calibri"/>
                          <a:cs typeface="Arial"/>
                        </a:rPr>
                        <a:t> Werk</a:t>
                      </a:r>
                      <a:endParaRPr lang="de-DE" sz="1600" b="1"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Deutschland. </a:t>
                      </a:r>
                      <a:r>
                        <a:rPr lang="de-DE" sz="1600" dirty="0" smtClean="0">
                          <a:solidFill>
                            <a:schemeClr val="tx1"/>
                          </a:solidFill>
                          <a:latin typeface="Verdana"/>
                          <a:ea typeface="Calibri"/>
                          <a:cs typeface="Arial"/>
                        </a:rPr>
                        <a:t>Arbeitsgesetze</a:t>
                      </a:r>
                      <a:endParaRPr lang="de-DE" sz="1600" dirty="0">
                        <a:solidFill>
                          <a:schemeClr val="tx1"/>
                        </a:solidFill>
                        <a:latin typeface="Verdana"/>
                        <a:ea typeface="Calibri"/>
                        <a:cs typeface="Arial"/>
                      </a:endParaRPr>
                    </a:p>
                  </a:txBody>
                  <a:tcPr marL="68580" marR="68580" marT="0" marB="0" anchor="ctr"/>
                </a:tc>
              </a:tr>
              <a:tr h="533732">
                <a:tc>
                  <a:txBody>
                    <a:bodyPr/>
                    <a:lstStyle/>
                    <a:p>
                      <a:pPr>
                        <a:lnSpc>
                          <a:spcPct val="100000"/>
                        </a:lnSpc>
                        <a:spcAft>
                          <a:spcPts val="600"/>
                        </a:spcAft>
                      </a:pPr>
                      <a:r>
                        <a:rPr lang="de-DE" sz="1600" b="1" dirty="0">
                          <a:solidFill>
                            <a:schemeClr val="tx1"/>
                          </a:solidFill>
                          <a:latin typeface="Verdana"/>
                          <a:ea typeface="Calibri"/>
                          <a:cs typeface="Arial"/>
                        </a:rPr>
                        <a:t>19.2</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dirty="0">
                          <a:solidFill>
                            <a:schemeClr val="tx1"/>
                          </a:solidFill>
                          <a:latin typeface="Verdana"/>
                          <a:ea typeface="Calibri"/>
                          <a:cs typeface="Arial"/>
                        </a:rPr>
                        <a:t>Geistiger Schöpfer</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Deutschland</a:t>
                      </a:r>
                    </a:p>
                  </a:txBody>
                  <a:tcPr marL="68580" marR="68580" marT="0" marB="0" anchor="ctr"/>
                </a:tc>
              </a:tr>
              <a:tr h="619611">
                <a:tc>
                  <a:txBody>
                    <a:bodyPr/>
                    <a:lstStyle/>
                    <a:p>
                      <a:pPr>
                        <a:lnSpc>
                          <a:spcPct val="100000"/>
                        </a:lnSpc>
                        <a:spcAft>
                          <a:spcPts val="600"/>
                        </a:spcAft>
                      </a:pPr>
                      <a:r>
                        <a:rPr lang="de-DE" sz="1600" dirty="0">
                          <a:solidFill>
                            <a:schemeClr val="tx1"/>
                          </a:solidFill>
                          <a:latin typeface="Verdana"/>
                          <a:ea typeface="Calibri"/>
                          <a:cs typeface="Arial"/>
                        </a:rPr>
                        <a:t>18.5</a:t>
                      </a:r>
                    </a:p>
                  </a:txBody>
                  <a:tcPr marL="68580" marR="6858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Beziehungs-</a:t>
                      </a:r>
                      <a:r>
                        <a:rPr lang="de-DE" sz="1600" dirty="0" err="1" smtClean="0">
                          <a:solidFill>
                            <a:schemeClr val="tx1"/>
                          </a:solidFill>
                          <a:latin typeface="Verdana"/>
                          <a:ea typeface="Calibri"/>
                          <a:cs typeface="Arial"/>
                        </a:rPr>
                        <a:t>kennzeichnung</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Normerlassende </a:t>
                      </a:r>
                      <a:r>
                        <a:rPr lang="de-DE" sz="1600" dirty="0" smtClean="0">
                          <a:solidFill>
                            <a:schemeClr val="tx1"/>
                          </a:solidFill>
                          <a:latin typeface="Verdana"/>
                          <a:ea typeface="Calibri"/>
                          <a:cs typeface="Arial"/>
                        </a:rPr>
                        <a:t>Gebietskörper-</a:t>
                      </a:r>
                      <a:r>
                        <a:rPr lang="de-DE" sz="1600" dirty="0" err="1" smtClean="0">
                          <a:solidFill>
                            <a:schemeClr val="tx1"/>
                          </a:solidFill>
                          <a:latin typeface="Verdana"/>
                          <a:ea typeface="Calibri"/>
                          <a:cs typeface="Arial"/>
                        </a:rPr>
                        <a:t>schaft</a:t>
                      </a:r>
                      <a:endParaRPr lang="de-DE" sz="1600" dirty="0">
                        <a:solidFill>
                          <a:schemeClr val="tx1"/>
                        </a:solidFill>
                        <a:latin typeface="Verdana"/>
                        <a:ea typeface="Calibri"/>
                        <a:cs typeface="Arial"/>
                      </a:endParaRPr>
                    </a:p>
                  </a:txBody>
                  <a:tcPr marL="68580" marR="68580" marT="0" marB="0" anchor="ctr"/>
                </a:tc>
              </a:tr>
              <a:tr h="533732">
                <a:tc>
                  <a:txBody>
                    <a:bodyPr/>
                    <a:lstStyle/>
                    <a:p>
                      <a:pPr>
                        <a:lnSpc>
                          <a:spcPct val="100000"/>
                        </a:lnSpc>
                        <a:spcAft>
                          <a:spcPts val="600"/>
                        </a:spcAft>
                      </a:pPr>
                      <a:r>
                        <a:rPr lang="de-DE" sz="1600" dirty="0" smtClean="0">
                          <a:solidFill>
                            <a:schemeClr val="tx1"/>
                          </a:solidFill>
                          <a:latin typeface="Verdana"/>
                          <a:ea typeface="Calibri"/>
                          <a:cs typeface="Arial"/>
                        </a:rPr>
                        <a:t>20.2</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Mitwirkender</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Richardi, Reinhard, 1937-</a:t>
                      </a:r>
                      <a:endParaRPr lang="de-DE" sz="1600" dirty="0">
                        <a:solidFill>
                          <a:schemeClr val="tx1"/>
                        </a:solidFill>
                        <a:latin typeface="Verdana"/>
                        <a:ea typeface="Calibri"/>
                        <a:cs typeface="Arial"/>
                      </a:endParaRPr>
                    </a:p>
                  </a:txBody>
                  <a:tcPr marL="68580" marR="68580" marT="0" marB="0" anchor="ctr"/>
                </a:tc>
              </a:tr>
              <a:tr h="474380">
                <a:tc>
                  <a:txBody>
                    <a:bodyPr/>
                    <a:lstStyle/>
                    <a:p>
                      <a:pPr>
                        <a:lnSpc>
                          <a:spcPct val="100000"/>
                        </a:lnSpc>
                        <a:spcAft>
                          <a:spcPts val="600"/>
                        </a:spcAft>
                      </a:pPr>
                      <a:r>
                        <a:rPr lang="de-DE" sz="1600" dirty="0" smtClean="0">
                          <a:solidFill>
                            <a:schemeClr val="tx1"/>
                          </a:solidFill>
                          <a:latin typeface="Verdana"/>
                          <a:ea typeface="Calibri"/>
                          <a:cs typeface="Arial"/>
                        </a:rPr>
                        <a:t>18.5</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Beziehungs-</a:t>
                      </a:r>
                      <a:r>
                        <a:rPr lang="de-DE" sz="1600" dirty="0" err="1" smtClean="0">
                          <a:solidFill>
                            <a:schemeClr val="tx1"/>
                          </a:solidFill>
                          <a:latin typeface="Verdana"/>
                          <a:ea typeface="Calibri"/>
                          <a:cs typeface="Arial"/>
                        </a:rPr>
                        <a:t>kennzeichnung</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Verfasser einer Einleitung</a:t>
                      </a:r>
                      <a:endParaRPr lang="de-DE" sz="1600" dirty="0">
                        <a:solidFill>
                          <a:schemeClr val="tx1"/>
                        </a:solidFill>
                        <a:latin typeface="Verdana"/>
                        <a:ea typeface="Calibri"/>
                        <a:cs typeface="Arial"/>
                      </a:endParaRPr>
                    </a:p>
                  </a:txBody>
                  <a:tcPr marL="68580" marR="68580" marT="0" marB="0"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81</a:t>
            </a:fld>
            <a:endParaRPr lang="de-DE"/>
          </a:p>
        </p:txBody>
      </p:sp>
      <p:sp>
        <p:nvSpPr>
          <p:cNvPr id="11" name="Fußzeilenplatzhalter 10"/>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Z2b Zusammenstellungen von Gesetzen einer Gebietskörperschaft ohne </a:t>
            </a:r>
            <a:r>
              <a:rPr lang="de-DE" dirty="0" err="1" smtClean="0"/>
              <a:t>übergeordn</a:t>
            </a:r>
            <a:r>
              <a:rPr lang="de-DE" dirty="0" smtClean="0"/>
              <a:t>. Titel </a:t>
            </a:r>
            <a:endParaRPr lang="de-DE" dirty="0"/>
          </a:p>
        </p:txBody>
      </p:sp>
      <p:sp>
        <p:nvSpPr>
          <p:cNvPr id="3" name="Textplatzhalter 2"/>
          <p:cNvSpPr>
            <a:spLocks noGrp="1"/>
          </p:cNvSpPr>
          <p:nvPr>
            <p:ph type="body" sz="quarter" idx="13"/>
          </p:nvPr>
        </p:nvSpPr>
        <p:spPr/>
        <p:txBody>
          <a:bodyPr/>
          <a:lstStyle/>
          <a:p>
            <a:pPr>
              <a:buNone/>
            </a:pPr>
            <a:endParaRPr lang="de-DE" dirty="0" smtClean="0"/>
          </a:p>
          <a:p>
            <a:pPr marL="0" indent="0">
              <a:buNone/>
            </a:pPr>
            <a:r>
              <a:rPr lang="de-DE" dirty="0" smtClean="0"/>
              <a:t>Entsprechend den allgemeinen Regeln für Zusammenstellungen ohne übergeordneten Titel gilt: </a:t>
            </a:r>
          </a:p>
          <a:p>
            <a:r>
              <a:rPr lang="de-DE" dirty="0" smtClean="0"/>
              <a:t>Die bevorzugten Titel aller Werke müssen erfasst werden</a:t>
            </a:r>
          </a:p>
          <a:p>
            <a:r>
              <a:rPr lang="de-DE" dirty="0" smtClean="0"/>
              <a:t>Die Haupttitel aller enthaltenen Teile müssen erfasst werden</a:t>
            </a:r>
          </a:p>
          <a:p>
            <a:endParaRPr lang="de-DE" dirty="0" smtClean="0"/>
          </a:p>
          <a:p>
            <a:pPr>
              <a:buNone/>
            </a:pPr>
            <a:r>
              <a:rPr lang="de-DE" dirty="0" smtClean="0"/>
              <a:t>Bei umfangreichen Zusammenstellungen:</a:t>
            </a:r>
          </a:p>
          <a:p>
            <a:r>
              <a:rPr lang="de-DE" dirty="0" smtClean="0"/>
              <a:t>Fingieren eines Titels für die Zusammenstellung</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82</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Z2b Zusammenstellungen von Gesetzen einer Gebietskörperschaft ohne </a:t>
            </a:r>
            <a:r>
              <a:rPr lang="de-DE" dirty="0" err="1" smtClean="0"/>
              <a:t>übergeordn</a:t>
            </a:r>
            <a:r>
              <a:rPr lang="de-DE" dirty="0" smtClean="0"/>
              <a:t>. Titel </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Beispiel: </a:t>
            </a:r>
            <a:endParaRPr lang="de-DE" dirty="0"/>
          </a:p>
        </p:txBody>
      </p:sp>
      <p:pic>
        <p:nvPicPr>
          <p:cNvPr id="6" name="Picture 2"/>
          <p:cNvPicPr>
            <a:picLocks noChangeAspect="1" noChangeArrowheads="1"/>
          </p:cNvPicPr>
          <p:nvPr/>
        </p:nvPicPr>
        <p:blipFill>
          <a:blip r:embed="rId2" cstate="print"/>
          <a:srcRect/>
          <a:stretch>
            <a:fillRect/>
          </a:stretch>
        </p:blipFill>
        <p:spPr bwMode="auto">
          <a:xfrm>
            <a:off x="964824" y="1866970"/>
            <a:ext cx="7063560" cy="4298334"/>
          </a:xfrm>
          <a:prstGeom prst="rect">
            <a:avLst/>
          </a:prstGeom>
          <a:noFill/>
          <a:ln w="9525">
            <a:solidFill>
              <a:schemeClr val="tx1"/>
            </a:solidFill>
            <a:miter lim="800000"/>
            <a:headEnd/>
            <a:tailEnd/>
          </a:ln>
        </p:spPr>
      </p:pic>
      <p:sp>
        <p:nvSpPr>
          <p:cNvPr id="9" name="Foliennummernplatzhalter 8"/>
          <p:cNvSpPr>
            <a:spLocks noGrp="1"/>
          </p:cNvSpPr>
          <p:nvPr>
            <p:ph type="sldNum" sz="quarter" idx="4"/>
          </p:nvPr>
        </p:nvSpPr>
        <p:spPr/>
        <p:txBody>
          <a:bodyPr/>
          <a:lstStyle/>
          <a:p>
            <a:fld id="{8A6690F1-7CA1-4166-A522-500460961984}" type="slidenum">
              <a:rPr lang="de-DE" smtClean="0"/>
              <a:pPr/>
              <a:t>83</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Z2b Zusammenstellungen von Gesetzen einer Gebietskörperschaft ohne </a:t>
            </a:r>
            <a:r>
              <a:rPr lang="de-DE" dirty="0" err="1" smtClean="0"/>
              <a:t>übergeordn</a:t>
            </a:r>
            <a:r>
              <a:rPr lang="de-DE" dirty="0" smtClean="0"/>
              <a:t>. Titel </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93383758"/>
              </p:ext>
            </p:extLst>
          </p:nvPr>
        </p:nvGraphicFramePr>
        <p:xfrm>
          <a:off x="179512" y="1196752"/>
          <a:ext cx="8640959" cy="5229012"/>
        </p:xfrm>
        <a:graphic>
          <a:graphicData uri="http://schemas.openxmlformats.org/drawingml/2006/table">
            <a:tbl>
              <a:tblPr firstRow="1" bandRow="1">
                <a:tableStyleId>{5C22544A-7EE6-4342-B048-85BDC9FD1C3A}</a:tableStyleId>
              </a:tblPr>
              <a:tblGrid>
                <a:gridCol w="920078"/>
                <a:gridCol w="4048474"/>
                <a:gridCol w="3672407"/>
              </a:tblGrid>
              <a:tr h="415431">
                <a:tc>
                  <a:txBody>
                    <a:bodyPr/>
                    <a:lstStyle/>
                    <a:p>
                      <a:pPr>
                        <a:lnSpc>
                          <a:spcPct val="100000"/>
                        </a:lnSpc>
                        <a:spcAft>
                          <a:spcPts val="600"/>
                        </a:spcAft>
                      </a:pPr>
                      <a:r>
                        <a:rPr lang="de-DE" sz="1600" b="1" dirty="0">
                          <a:latin typeface="Verdana"/>
                          <a:ea typeface="Calibri"/>
                          <a:cs typeface="Arial"/>
                        </a:rPr>
                        <a:t>RDA</a:t>
                      </a:r>
                      <a:endParaRPr lang="de-DE" sz="1600" dirty="0">
                        <a:latin typeface="Verdana"/>
                        <a:ea typeface="Calibri"/>
                        <a:cs typeface="Arial"/>
                      </a:endParaRPr>
                    </a:p>
                  </a:txBody>
                  <a:tcPr marL="68580" marR="68580" marT="0" marB="0" anchor="ctr"/>
                </a:tc>
                <a:tc>
                  <a:txBody>
                    <a:bodyPr/>
                    <a:lstStyle/>
                    <a:p>
                      <a:pPr>
                        <a:lnSpc>
                          <a:spcPct val="100000"/>
                        </a:lnSpc>
                        <a:spcAft>
                          <a:spcPts val="600"/>
                        </a:spcAft>
                      </a:pPr>
                      <a:r>
                        <a:rPr lang="de-DE" sz="1600" b="1" dirty="0">
                          <a:latin typeface="Verdana"/>
                          <a:ea typeface="Calibri"/>
                          <a:cs typeface="Arial"/>
                        </a:rPr>
                        <a:t>Element</a:t>
                      </a:r>
                      <a:endParaRPr lang="de-DE" sz="1600" dirty="0">
                        <a:latin typeface="Verdana"/>
                        <a:ea typeface="Calibri"/>
                        <a:cs typeface="Arial"/>
                      </a:endParaRPr>
                    </a:p>
                  </a:txBody>
                  <a:tcPr marL="68580" marR="68580" marT="0" marB="0" anchor="ctr"/>
                </a:tc>
                <a:tc>
                  <a:txBody>
                    <a:bodyPr/>
                    <a:lstStyle/>
                    <a:p>
                      <a:pPr>
                        <a:lnSpc>
                          <a:spcPct val="100000"/>
                        </a:lnSpc>
                        <a:spcAft>
                          <a:spcPts val="600"/>
                        </a:spcAft>
                      </a:pPr>
                      <a:r>
                        <a:rPr lang="de-DE" sz="1600" b="1" dirty="0">
                          <a:latin typeface="Verdana"/>
                          <a:ea typeface="Calibri"/>
                          <a:cs typeface="Arial"/>
                        </a:rPr>
                        <a:t>Erfassung</a:t>
                      </a:r>
                      <a:endParaRPr lang="de-DE" sz="1600" dirty="0">
                        <a:latin typeface="Verdana"/>
                        <a:ea typeface="Calibri"/>
                        <a:cs typeface="Arial"/>
                      </a:endParaRPr>
                    </a:p>
                  </a:txBody>
                  <a:tcPr marL="68580" marR="68580" marT="0" marB="0" anchor="ctr"/>
                </a:tc>
              </a:tr>
              <a:tr h="415431">
                <a:tc>
                  <a:txBody>
                    <a:bodyPr/>
                    <a:lstStyle/>
                    <a:p>
                      <a:pPr>
                        <a:lnSpc>
                          <a:spcPct val="100000"/>
                        </a:lnSpc>
                        <a:spcAft>
                          <a:spcPts val="600"/>
                        </a:spcAft>
                      </a:pPr>
                      <a:r>
                        <a:rPr lang="de-DE" sz="1600" b="1" dirty="0">
                          <a:solidFill>
                            <a:schemeClr val="tx1"/>
                          </a:solidFill>
                          <a:latin typeface="Verdana"/>
                          <a:ea typeface="Calibri"/>
                          <a:cs typeface="Arial"/>
                        </a:rPr>
                        <a:t>2.3.2</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a:solidFill>
                            <a:schemeClr val="tx1"/>
                          </a:solidFill>
                          <a:latin typeface="Verdana"/>
                          <a:ea typeface="Calibri"/>
                          <a:cs typeface="Arial"/>
                        </a:rPr>
                        <a:t>Haupttitel</a:t>
                      </a:r>
                      <a:endParaRPr lang="de-DE" sz="160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a:solidFill>
                            <a:schemeClr val="tx1"/>
                          </a:solidFill>
                          <a:latin typeface="Verdana"/>
                          <a:ea typeface="Calibri"/>
                          <a:cs typeface="Arial"/>
                        </a:rPr>
                        <a:t>Handelsgesetzbuch</a:t>
                      </a:r>
                    </a:p>
                  </a:txBody>
                  <a:tcPr marL="68580" marR="68580" marT="0" marB="0" anchor="ctr"/>
                </a:tc>
              </a:tr>
              <a:tr h="415431">
                <a:tc>
                  <a:txBody>
                    <a:bodyPr/>
                    <a:lstStyle/>
                    <a:p>
                      <a:pPr>
                        <a:lnSpc>
                          <a:spcPct val="100000"/>
                        </a:lnSpc>
                        <a:spcAft>
                          <a:spcPts val="600"/>
                        </a:spcAft>
                      </a:pPr>
                      <a:r>
                        <a:rPr lang="de-DE" sz="1600" b="1" dirty="0">
                          <a:solidFill>
                            <a:schemeClr val="tx1"/>
                          </a:solidFill>
                          <a:latin typeface="Verdana"/>
                          <a:ea typeface="Calibri"/>
                          <a:cs typeface="Arial"/>
                        </a:rPr>
                        <a:t>2.3.2</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a:solidFill>
                            <a:schemeClr val="tx1"/>
                          </a:solidFill>
                          <a:latin typeface="Verdana"/>
                          <a:ea typeface="Calibri"/>
                          <a:cs typeface="Arial"/>
                        </a:rPr>
                        <a:t>Haupttitel</a:t>
                      </a:r>
                      <a:endParaRPr lang="de-DE" sz="160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m</a:t>
                      </a:r>
                      <a:r>
                        <a:rPr lang="de-DE" sz="1600" dirty="0" smtClean="0">
                          <a:solidFill>
                            <a:schemeClr val="tx1"/>
                          </a:solidFill>
                          <a:latin typeface="Verdana"/>
                          <a:ea typeface="Calibri"/>
                          <a:cs typeface="Arial"/>
                        </a:rPr>
                        <a:t>it </a:t>
                      </a:r>
                      <a:r>
                        <a:rPr lang="de-DE" sz="1600" dirty="0">
                          <a:solidFill>
                            <a:schemeClr val="tx1"/>
                          </a:solidFill>
                          <a:latin typeface="Verdana"/>
                          <a:ea typeface="Calibri"/>
                          <a:cs typeface="Arial"/>
                        </a:rPr>
                        <a:t>Wechselgesetz</a:t>
                      </a:r>
                    </a:p>
                  </a:txBody>
                  <a:tcPr marL="68580" marR="68580" marT="0" marB="0" anchor="ctr"/>
                </a:tc>
              </a:tr>
              <a:tr h="415431">
                <a:tc>
                  <a:txBody>
                    <a:bodyPr/>
                    <a:lstStyle/>
                    <a:p>
                      <a:pPr>
                        <a:lnSpc>
                          <a:spcPct val="100000"/>
                        </a:lnSpc>
                        <a:spcAft>
                          <a:spcPts val="600"/>
                        </a:spcAft>
                      </a:pPr>
                      <a:r>
                        <a:rPr lang="de-DE" sz="1600" b="1" dirty="0">
                          <a:solidFill>
                            <a:schemeClr val="tx1"/>
                          </a:solidFill>
                          <a:latin typeface="Verdana"/>
                          <a:ea typeface="Calibri"/>
                          <a:cs typeface="Arial"/>
                        </a:rPr>
                        <a:t>2.3.2</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dirty="0">
                          <a:solidFill>
                            <a:schemeClr val="tx1"/>
                          </a:solidFill>
                          <a:latin typeface="Verdana"/>
                          <a:ea typeface="Calibri"/>
                          <a:cs typeface="Arial"/>
                        </a:rPr>
                        <a:t>Haupttitel</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a:solidFill>
                            <a:schemeClr val="tx1"/>
                          </a:solidFill>
                          <a:latin typeface="Verdana"/>
                          <a:ea typeface="Calibri"/>
                          <a:cs typeface="Arial"/>
                        </a:rPr>
                        <a:t>Scheckgesetz</a:t>
                      </a:r>
                    </a:p>
                  </a:txBody>
                  <a:tcPr marL="68580" marR="68580" marT="0" marB="0" anchor="ctr"/>
                </a:tc>
              </a:tr>
              <a:tr h="415431">
                <a:tc>
                  <a:txBody>
                    <a:bodyPr/>
                    <a:lstStyle/>
                    <a:p>
                      <a:pPr>
                        <a:lnSpc>
                          <a:spcPct val="100000"/>
                        </a:lnSpc>
                        <a:spcAft>
                          <a:spcPts val="600"/>
                        </a:spcAft>
                      </a:pPr>
                      <a:r>
                        <a:rPr lang="de-DE" sz="1600" b="1">
                          <a:solidFill>
                            <a:schemeClr val="tx1"/>
                          </a:solidFill>
                          <a:latin typeface="Verdana"/>
                          <a:ea typeface="Calibri"/>
                          <a:cs typeface="Arial"/>
                        </a:rPr>
                        <a:t>2.3.2</a:t>
                      </a:r>
                      <a:endParaRPr lang="de-DE" sz="160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dirty="0">
                          <a:solidFill>
                            <a:schemeClr val="tx1"/>
                          </a:solidFill>
                          <a:latin typeface="Verdana"/>
                          <a:ea typeface="Calibri"/>
                          <a:cs typeface="Arial"/>
                        </a:rPr>
                        <a:t>Haupttitel</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a:solidFill>
                            <a:schemeClr val="tx1"/>
                          </a:solidFill>
                          <a:latin typeface="Verdana"/>
                          <a:ea typeface="Calibri"/>
                          <a:cs typeface="Arial"/>
                        </a:rPr>
                        <a:t>und Publizitätsgesetz</a:t>
                      </a:r>
                    </a:p>
                  </a:txBody>
                  <a:tcPr marL="68580" marR="68580" marT="0" marB="0" anchor="ctr"/>
                </a:tc>
              </a:tr>
              <a:tr h="415431">
                <a:tc>
                  <a:txBody>
                    <a:bodyPr/>
                    <a:lstStyle/>
                    <a:p>
                      <a:pPr>
                        <a:lnSpc>
                          <a:spcPct val="100000"/>
                        </a:lnSpc>
                        <a:spcAft>
                          <a:spcPts val="600"/>
                        </a:spcAft>
                      </a:pPr>
                      <a:r>
                        <a:rPr lang="de-DE" sz="1600" b="1">
                          <a:solidFill>
                            <a:schemeClr val="tx1"/>
                          </a:solidFill>
                          <a:latin typeface="Verdana"/>
                          <a:ea typeface="Calibri"/>
                          <a:cs typeface="Arial"/>
                        </a:rPr>
                        <a:t>6.19.2</a:t>
                      </a:r>
                      <a:endParaRPr lang="de-DE" sz="160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dirty="0">
                          <a:solidFill>
                            <a:schemeClr val="tx1"/>
                          </a:solidFill>
                          <a:latin typeface="Verdana"/>
                          <a:ea typeface="Calibri"/>
                          <a:cs typeface="Arial"/>
                        </a:rPr>
                        <a:t>Bevorzugter Titel des </a:t>
                      </a:r>
                      <a:r>
                        <a:rPr lang="de-DE" sz="1600" b="1" dirty="0" smtClean="0">
                          <a:solidFill>
                            <a:schemeClr val="tx1"/>
                          </a:solidFill>
                          <a:latin typeface="Verdana"/>
                          <a:ea typeface="Calibri"/>
                          <a:cs typeface="Arial"/>
                        </a:rPr>
                        <a:t>jur. Werks</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a:solidFill>
                            <a:schemeClr val="tx1"/>
                          </a:solidFill>
                          <a:latin typeface="Verdana"/>
                          <a:ea typeface="Calibri"/>
                          <a:cs typeface="Arial"/>
                        </a:rPr>
                        <a:t>Handelsgesetzbuch</a:t>
                      </a:r>
                    </a:p>
                  </a:txBody>
                  <a:tcPr marL="68580" marR="68580" marT="0" marB="0" anchor="ctr"/>
                </a:tc>
              </a:tr>
              <a:tr h="415431">
                <a:tc>
                  <a:txBody>
                    <a:bodyPr/>
                    <a:lstStyle/>
                    <a:p>
                      <a:pPr>
                        <a:lnSpc>
                          <a:spcPct val="100000"/>
                        </a:lnSpc>
                        <a:spcAft>
                          <a:spcPts val="600"/>
                        </a:spcAft>
                      </a:pPr>
                      <a:r>
                        <a:rPr lang="de-DE" sz="1600" b="1">
                          <a:solidFill>
                            <a:schemeClr val="tx1"/>
                          </a:solidFill>
                          <a:latin typeface="Verdana"/>
                          <a:ea typeface="Calibri"/>
                          <a:cs typeface="Arial"/>
                        </a:rPr>
                        <a:t>6.19.2</a:t>
                      </a:r>
                      <a:endParaRPr lang="de-DE" sz="160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dirty="0" smtClean="0">
                          <a:solidFill>
                            <a:schemeClr val="tx1"/>
                          </a:solidFill>
                          <a:latin typeface="Verdana"/>
                          <a:ea typeface="Calibri"/>
                          <a:cs typeface="Arial"/>
                        </a:rPr>
                        <a:t>Bevorzugter Titel des jur. Werks</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a:solidFill>
                            <a:schemeClr val="tx1"/>
                          </a:solidFill>
                          <a:latin typeface="Verdana"/>
                          <a:ea typeface="Calibri"/>
                          <a:cs typeface="Arial"/>
                        </a:rPr>
                        <a:t>Wechselgesetz</a:t>
                      </a:r>
                    </a:p>
                  </a:txBody>
                  <a:tcPr marL="68580" marR="68580" marT="0" marB="0" anchor="ctr"/>
                </a:tc>
              </a:tr>
              <a:tr h="415431">
                <a:tc>
                  <a:txBody>
                    <a:bodyPr/>
                    <a:lstStyle/>
                    <a:p>
                      <a:pPr>
                        <a:lnSpc>
                          <a:spcPct val="100000"/>
                        </a:lnSpc>
                        <a:spcAft>
                          <a:spcPts val="600"/>
                        </a:spcAft>
                      </a:pPr>
                      <a:r>
                        <a:rPr lang="de-DE" sz="1600" b="1">
                          <a:solidFill>
                            <a:schemeClr val="tx1"/>
                          </a:solidFill>
                          <a:latin typeface="Verdana"/>
                          <a:ea typeface="Calibri"/>
                          <a:cs typeface="Arial"/>
                        </a:rPr>
                        <a:t>6.19.2</a:t>
                      </a:r>
                      <a:endParaRPr lang="de-DE" sz="160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dirty="0" smtClean="0">
                          <a:solidFill>
                            <a:schemeClr val="tx1"/>
                          </a:solidFill>
                          <a:latin typeface="Verdana"/>
                          <a:ea typeface="Calibri"/>
                          <a:cs typeface="Arial"/>
                        </a:rPr>
                        <a:t>Bevorzugter Titel des jur. Werks</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Scheckgesetz</a:t>
                      </a:r>
                    </a:p>
                  </a:txBody>
                  <a:tcPr marL="68580" marR="68580" marT="0" marB="0" anchor="ctr"/>
                </a:tc>
              </a:tr>
              <a:tr h="415431">
                <a:tc>
                  <a:txBody>
                    <a:bodyPr/>
                    <a:lstStyle/>
                    <a:p>
                      <a:pPr>
                        <a:lnSpc>
                          <a:spcPct val="100000"/>
                        </a:lnSpc>
                        <a:spcAft>
                          <a:spcPts val="600"/>
                        </a:spcAft>
                      </a:pPr>
                      <a:r>
                        <a:rPr lang="de-DE" sz="1600" b="1">
                          <a:solidFill>
                            <a:schemeClr val="tx1"/>
                          </a:solidFill>
                          <a:latin typeface="Verdana"/>
                          <a:ea typeface="Calibri"/>
                          <a:cs typeface="Arial"/>
                        </a:rPr>
                        <a:t>6.19.2</a:t>
                      </a:r>
                      <a:endParaRPr lang="de-DE" sz="160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dirty="0" smtClean="0">
                          <a:solidFill>
                            <a:schemeClr val="tx1"/>
                          </a:solidFill>
                          <a:latin typeface="Verdana"/>
                          <a:ea typeface="Calibri"/>
                          <a:cs typeface="Arial"/>
                        </a:rPr>
                        <a:t>Bevorzugter Titel des jur. Werks</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Publizitätsgesetz</a:t>
                      </a:r>
                    </a:p>
                  </a:txBody>
                  <a:tcPr marL="68580" marR="68580" marT="0" marB="0" anchor="ctr"/>
                </a:tc>
              </a:tr>
              <a:tr h="830862">
                <a:tc>
                  <a:txBody>
                    <a:bodyPr/>
                    <a:lstStyle/>
                    <a:p>
                      <a:pPr>
                        <a:lnSpc>
                          <a:spcPct val="100000"/>
                        </a:lnSpc>
                        <a:spcAft>
                          <a:spcPts val="600"/>
                        </a:spcAft>
                      </a:pPr>
                      <a:r>
                        <a:rPr lang="de-DE" sz="1600" b="1" dirty="0">
                          <a:solidFill>
                            <a:schemeClr val="tx1"/>
                          </a:solidFill>
                          <a:latin typeface="Verdana"/>
                          <a:ea typeface="Calibri"/>
                          <a:cs typeface="Arial"/>
                        </a:rPr>
                        <a:t>17.8</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dirty="0">
                          <a:solidFill>
                            <a:schemeClr val="tx1"/>
                          </a:solidFill>
                          <a:latin typeface="Verdana"/>
                          <a:ea typeface="Calibri"/>
                          <a:cs typeface="Arial"/>
                        </a:rPr>
                        <a:t>In der Manifestation verkörpertes Werk</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Deutschland. Handelsgesetzbuch</a:t>
                      </a:r>
                    </a:p>
                  </a:txBody>
                  <a:tcPr marL="68580" marR="68580" marT="0" marB="0" anchor="ctr"/>
                </a:tc>
              </a:tr>
              <a:tr h="415431">
                <a:tc>
                  <a:txBody>
                    <a:bodyPr/>
                    <a:lstStyle/>
                    <a:p>
                      <a:pPr>
                        <a:lnSpc>
                          <a:spcPct val="100000"/>
                        </a:lnSpc>
                        <a:spcAft>
                          <a:spcPts val="600"/>
                        </a:spcAft>
                      </a:pPr>
                      <a:r>
                        <a:rPr lang="de-DE" sz="1600" b="1" dirty="0">
                          <a:solidFill>
                            <a:schemeClr val="tx1"/>
                          </a:solidFill>
                          <a:latin typeface="Verdana"/>
                          <a:ea typeface="Calibri"/>
                          <a:cs typeface="Arial"/>
                        </a:rPr>
                        <a:t>19.2</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b="1" dirty="0">
                          <a:solidFill>
                            <a:schemeClr val="tx1"/>
                          </a:solidFill>
                          <a:latin typeface="Verdana"/>
                          <a:ea typeface="Calibri"/>
                          <a:cs typeface="Arial"/>
                        </a:rPr>
                        <a:t>Geistiger Schöpfer</a:t>
                      </a:r>
                      <a:endParaRPr lang="de-DE" sz="1600" dirty="0">
                        <a:solidFill>
                          <a:schemeClr val="tx1"/>
                        </a:solidFill>
                        <a:latin typeface="Verdana"/>
                        <a:ea typeface="Calibri"/>
                        <a:cs typeface="Arial"/>
                      </a:endParaRP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Deutschland</a:t>
                      </a:r>
                    </a:p>
                  </a:txBody>
                  <a:tcPr marL="68580" marR="68580" marT="0" marB="0" anchor="ctr"/>
                </a:tc>
              </a:tr>
              <a:tr h="27815">
                <a:tc>
                  <a:txBody>
                    <a:bodyPr/>
                    <a:lstStyle/>
                    <a:p>
                      <a:pPr>
                        <a:lnSpc>
                          <a:spcPct val="100000"/>
                        </a:lnSpc>
                        <a:spcAft>
                          <a:spcPts val="600"/>
                        </a:spcAft>
                      </a:pPr>
                      <a:r>
                        <a:rPr lang="de-DE" sz="1600" dirty="0">
                          <a:solidFill>
                            <a:schemeClr val="tx1"/>
                          </a:solidFill>
                          <a:latin typeface="Verdana"/>
                          <a:ea typeface="Calibri"/>
                          <a:cs typeface="Arial"/>
                        </a:rPr>
                        <a:t>18.5</a:t>
                      </a: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Beziehungskennzeichnung</a:t>
                      </a:r>
                    </a:p>
                  </a:txBody>
                  <a:tcPr marL="68580" marR="68580" marT="0" marB="0" anchor="ctr"/>
                </a:tc>
                <a:tc>
                  <a:txBody>
                    <a:bodyPr/>
                    <a:lstStyle/>
                    <a:p>
                      <a:pPr>
                        <a:lnSpc>
                          <a:spcPct val="100000"/>
                        </a:lnSpc>
                        <a:spcAft>
                          <a:spcPts val="600"/>
                        </a:spcAft>
                      </a:pPr>
                      <a:r>
                        <a:rPr lang="de-DE" sz="1600" dirty="0">
                          <a:solidFill>
                            <a:schemeClr val="tx1"/>
                          </a:solidFill>
                          <a:latin typeface="Verdana"/>
                          <a:ea typeface="Calibri"/>
                          <a:cs typeface="Arial"/>
                        </a:rPr>
                        <a:t>Verfasser</a:t>
                      </a:r>
                    </a:p>
                  </a:txBody>
                  <a:tcPr marL="68580" marR="68580" marT="0" marB="0"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84</a:t>
            </a:fld>
            <a:endParaRPr lang="de-DE"/>
          </a:p>
        </p:txBody>
      </p:sp>
      <p:sp>
        <p:nvSpPr>
          <p:cNvPr id="10" name="Fußzeilenplatzhalter 9"/>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Z3a Zusammenstellungen von Gesetzen mehrerer Gebietskörperschaften </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Zusammenstellung mit übergeordnetem Titel: </a:t>
            </a:r>
          </a:p>
          <a:p>
            <a:r>
              <a:rPr lang="de-DE" dirty="0" smtClean="0"/>
              <a:t>Bevorzugter Werktitel für die Zusammenstellung wird erfasst</a:t>
            </a:r>
          </a:p>
          <a:p>
            <a:r>
              <a:rPr lang="de-DE" dirty="0" smtClean="0"/>
              <a:t>Die beteiligten Gebietskörperschaften dürfen aus pragmatischen Gründen erfasst werden (nicht im Feld für den ersten geistigen Schöpfer)</a:t>
            </a:r>
          </a:p>
          <a:p>
            <a:pPr>
              <a:buNone/>
            </a:pPr>
            <a:endParaRPr lang="de-DE" dirty="0" smtClean="0"/>
          </a:p>
          <a:p>
            <a:pPr>
              <a:buNone/>
            </a:pPr>
            <a:endParaRPr lang="de-DE" dirty="0" smtClean="0"/>
          </a:p>
          <a:p>
            <a:pPr>
              <a:buNone/>
            </a:pPr>
            <a:r>
              <a:rPr lang="de-DE" dirty="0" smtClean="0"/>
              <a:t>Zusammenstellung ohne übergeordneten Titel: </a:t>
            </a:r>
          </a:p>
          <a:p>
            <a:r>
              <a:rPr lang="de-DE" dirty="0" smtClean="0"/>
              <a:t>Alle Werktitel der enthaltenen Teile werden erfasst. </a:t>
            </a:r>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85</a:t>
            </a:fld>
            <a:endParaRPr lang="de-DE"/>
          </a:p>
        </p:txBody>
      </p:sp>
      <p:sp>
        <p:nvSpPr>
          <p:cNvPr id="9" name="Fußzeilenplatzhalter 8"/>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Themen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Die folgenden Themen werden über die Präsentation hinaus im Skript in Abschnitt B.4 behandelt: </a:t>
            </a:r>
          </a:p>
          <a:p>
            <a:r>
              <a:rPr lang="de-DE" sz="1800" dirty="0" smtClean="0"/>
              <a:t>Zusammenstellungen von Verwaltungsvorschriften usw., die keine Gesetze sind (Punkt B.4.Z4, S. 40)</a:t>
            </a:r>
          </a:p>
          <a:p>
            <a:r>
              <a:rPr lang="de-DE" sz="1800" dirty="0" smtClean="0"/>
              <a:t>Zusammenstellungen historischer Rechtsnormen (Punkt B.4.Z5, S. 40)</a:t>
            </a:r>
          </a:p>
          <a:p>
            <a:r>
              <a:rPr lang="de-DE" sz="1800" dirty="0" smtClean="0"/>
              <a:t>Zusammenstellungen von Verfahrensvorschriften, die für mehrere Gerichte einer einzelnen Gebietskörperschaft gelten (Punkt B.4.Z6a, S. 41)</a:t>
            </a:r>
          </a:p>
          <a:p>
            <a:r>
              <a:rPr lang="de-DE" sz="1800" dirty="0" smtClean="0"/>
              <a:t>Zusammenstellungen von gerichtlichen Verfahrensvorschriften, die Gesetze von mehreren Gebietskörperschaften sind, oder von mehreren staatlichen Behörden oder mehreren Vertretern verkündet werden (Punkt B.4.Z6b, S. 42)</a:t>
            </a:r>
          </a:p>
          <a:p>
            <a:r>
              <a:rPr lang="de-DE" sz="1800" dirty="0" smtClean="0"/>
              <a:t>Zusammenstellungen von Abkommen (Punkt B.4.Z7, S. 42)</a:t>
            </a:r>
          </a:p>
          <a:p>
            <a:r>
              <a:rPr lang="de-DE" sz="1800" dirty="0" smtClean="0"/>
              <a:t>Zusammenstellungen von Protokollen usw., die im Rahmen von Gerichtsverfahren entstehen (Punkt B.4.Z8, S. 42)</a:t>
            </a:r>
            <a:endParaRPr lang="de-DE" sz="1800" dirty="0"/>
          </a:p>
        </p:txBody>
      </p:sp>
      <p:sp>
        <p:nvSpPr>
          <p:cNvPr id="4" name="Fußzeilenplatzhalter 3"/>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86</a:t>
            </a:fld>
            <a:endParaRPr lang="de-DE"/>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Themen</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Die folgenden Themen werden über die Präsentation hinaus im Skript in Abschnitt C und D behandelt: </a:t>
            </a:r>
          </a:p>
          <a:p>
            <a:pPr>
              <a:buNone/>
            </a:pPr>
            <a:endParaRPr lang="de-DE" dirty="0" smtClean="0"/>
          </a:p>
          <a:p>
            <a:r>
              <a:rPr lang="de-DE" sz="2000" dirty="0" smtClean="0"/>
              <a:t>Bildung normierter Sucheinstiege, die eine Expression eines juristischen Werks repräsentieren (Punkt C, S. 43)</a:t>
            </a:r>
          </a:p>
          <a:p>
            <a:endParaRPr lang="de-DE" sz="2000" dirty="0" smtClean="0"/>
          </a:p>
          <a:p>
            <a:r>
              <a:rPr lang="de-DE" sz="2000" dirty="0" smtClean="0"/>
              <a:t>Bildung zusätzlicher Sucheinstiege, die ein juristisches Werk oder eine Expression repräsentieren (Punkt D, S. 43)</a:t>
            </a:r>
          </a:p>
          <a:p>
            <a:pPr>
              <a:buNone/>
            </a:pPr>
            <a:endParaRPr lang="de-DE" dirty="0"/>
          </a:p>
        </p:txBody>
      </p:sp>
      <p:sp>
        <p:nvSpPr>
          <p:cNvPr id="4" name="Fußzeilenplatzhalter 3"/>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87</a:t>
            </a:fld>
            <a:endParaRPr lang="de-DE"/>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Links</a:t>
            </a:r>
            <a:endParaRPr lang="de-DE" dirty="0"/>
          </a:p>
        </p:txBody>
      </p:sp>
      <p:sp>
        <p:nvSpPr>
          <p:cNvPr id="3" name="Textplatzhalter 2"/>
          <p:cNvSpPr>
            <a:spLocks noGrp="1"/>
          </p:cNvSpPr>
          <p:nvPr>
            <p:ph type="body" sz="quarter" idx="13"/>
          </p:nvPr>
        </p:nvSpPr>
        <p:spPr/>
        <p:txBody>
          <a:bodyPr/>
          <a:lstStyle/>
          <a:p>
            <a:pPr marL="0" indent="0">
              <a:buNone/>
            </a:pPr>
            <a:r>
              <a:rPr lang="de-DE" sz="1600" dirty="0" smtClean="0"/>
              <a:t>Erfassungshilfe für Werknormsätze (GND) für Juristische Werke und offizielle Verlautbarungen:</a:t>
            </a:r>
          </a:p>
          <a:p>
            <a:pPr marL="0" indent="0">
              <a:buNone/>
            </a:pPr>
            <a:r>
              <a:rPr lang="de-DE" sz="1600" dirty="0" smtClean="0">
                <a:hlinkClick r:id="rId2"/>
              </a:rPr>
              <a:t>https://wiki.dnb.de/download/attachments/106927515/EH-W-03.pdf</a:t>
            </a:r>
            <a:r>
              <a:rPr lang="de-DE" sz="1600" dirty="0" smtClean="0"/>
              <a:t> </a:t>
            </a:r>
          </a:p>
          <a:p>
            <a:pPr marL="0" indent="0">
              <a:buNone/>
            </a:pPr>
            <a:endParaRPr lang="de-DE" sz="1600" dirty="0" smtClean="0"/>
          </a:p>
          <a:p>
            <a:pPr marL="0" indent="0">
              <a:buNone/>
            </a:pPr>
            <a:r>
              <a:rPr lang="de-DE" sz="1600" dirty="0" smtClean="0"/>
              <a:t>Offizielles Verkündigungsblatt der Europäischen Union: </a:t>
            </a:r>
          </a:p>
          <a:p>
            <a:pPr marL="0" indent="0">
              <a:buNone/>
            </a:pPr>
            <a:r>
              <a:rPr lang="de-DE" sz="1600" dirty="0" smtClean="0">
                <a:hlinkClick r:id="rId3"/>
              </a:rPr>
              <a:t>http://eur-lex.europa.eu/homepage.html</a:t>
            </a:r>
            <a:r>
              <a:rPr lang="de-DE" sz="1600" dirty="0" smtClean="0"/>
              <a:t> </a:t>
            </a:r>
          </a:p>
          <a:p>
            <a:pPr marL="0" indent="0">
              <a:buNone/>
            </a:pPr>
            <a:endParaRPr lang="de-DE" sz="1600" dirty="0" smtClean="0"/>
          </a:p>
          <a:p>
            <a:pPr marL="0" indent="0">
              <a:buNone/>
            </a:pPr>
            <a:r>
              <a:rPr lang="de-DE" sz="1600" dirty="0" smtClean="0"/>
              <a:t>Bürgerzugang zum Bundesgesetzblatt (Deutschland): </a:t>
            </a:r>
          </a:p>
          <a:p>
            <a:pPr marL="0" indent="0">
              <a:buNone/>
            </a:pPr>
            <a:r>
              <a:rPr lang="de-DE" sz="1600" dirty="0" smtClean="0">
                <a:hlinkClick r:id="rId4"/>
              </a:rPr>
              <a:t>http://www.bgbl.de/xaver/bgbl/start.xav</a:t>
            </a:r>
            <a:r>
              <a:rPr lang="de-DE" sz="1600" dirty="0" smtClean="0"/>
              <a:t> </a:t>
            </a:r>
          </a:p>
          <a:p>
            <a:pPr marL="0" indent="0">
              <a:buNone/>
            </a:pPr>
            <a:endParaRPr lang="de-DE" sz="1600" dirty="0" smtClean="0"/>
          </a:p>
          <a:p>
            <a:pPr marL="0" indent="0">
              <a:buNone/>
            </a:pPr>
            <a:r>
              <a:rPr lang="de-DE" sz="1600" dirty="0" smtClean="0"/>
              <a:t>Rechtsinformationssystem des Bundes (Österreich): </a:t>
            </a:r>
          </a:p>
          <a:p>
            <a:pPr marL="0" indent="0">
              <a:buNone/>
            </a:pPr>
            <a:r>
              <a:rPr lang="de-DE" sz="1600" dirty="0" smtClean="0">
                <a:hlinkClick r:id="rId5"/>
              </a:rPr>
              <a:t>https://www.ris.bka.gv.at/default.aspx</a:t>
            </a:r>
            <a:r>
              <a:rPr lang="de-DE" sz="1600" dirty="0" smtClean="0"/>
              <a:t> </a:t>
            </a:r>
          </a:p>
          <a:p>
            <a:pPr marL="0" indent="0">
              <a:buNone/>
            </a:pPr>
            <a:endParaRPr lang="de-DE" sz="1600" dirty="0" smtClean="0"/>
          </a:p>
          <a:p>
            <a:pPr marL="0" indent="0">
              <a:buNone/>
            </a:pPr>
            <a:r>
              <a:rPr lang="de-DE" sz="1600" dirty="0" smtClean="0"/>
              <a:t>Systematische Sammlung des Bundesrechts (Schweiz):</a:t>
            </a:r>
          </a:p>
          <a:p>
            <a:pPr marL="0" indent="0">
              <a:buNone/>
            </a:pPr>
            <a:r>
              <a:rPr lang="de-DE" sz="1600" dirty="0" smtClean="0">
                <a:hlinkClick r:id="rId6"/>
              </a:rPr>
              <a:t>https://www.admin.ch/gov/de/start/bundesrecht/systematische-sammlung.html</a:t>
            </a:r>
            <a:r>
              <a:rPr lang="de-DE" sz="1600" dirty="0" smtClean="0"/>
              <a:t> </a:t>
            </a:r>
          </a:p>
          <a:p>
            <a:pPr marL="0" indent="0">
              <a:buNone/>
            </a:pPr>
            <a:endParaRPr lang="de-DE" sz="1600" dirty="0" smtClean="0"/>
          </a:p>
          <a:p>
            <a:pPr marL="0" indent="0">
              <a:buNone/>
            </a:pPr>
            <a:r>
              <a:rPr lang="de-DE" sz="1600" dirty="0" smtClean="0"/>
              <a:t>Beispielsammlung der AG RDA für Juristische Werke:</a:t>
            </a:r>
          </a:p>
          <a:p>
            <a:pPr marL="0" indent="0">
              <a:buNone/>
            </a:pPr>
            <a:r>
              <a:rPr lang="de-DE" sz="1600" dirty="0" smtClean="0">
                <a:hlinkClick r:id="rId7"/>
              </a:rPr>
              <a:t>https://wiki.dnb.de/display/RDAINFO/Beispielsammlung+|+Modul+6</a:t>
            </a:r>
            <a:r>
              <a:rPr lang="de-DE" sz="1600" dirty="0" smtClean="0"/>
              <a:t> </a:t>
            </a:r>
            <a:endParaRPr lang="de-DE" sz="1600" dirty="0"/>
          </a:p>
        </p:txBody>
      </p:sp>
      <p:sp>
        <p:nvSpPr>
          <p:cNvPr id="4" name="Fußzeilenplatzhalter 3"/>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88</a:t>
            </a:fld>
            <a:endParaRPr lang="de-D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Allgemeines</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6J.B.1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9</a:t>
            </a:fld>
            <a:endParaRPr lang="de-DE"/>
          </a:p>
        </p:txBody>
      </p:sp>
      <p:sp>
        <p:nvSpPr>
          <p:cNvPr id="11" name="Fußzeilenplatzhalter 10"/>
          <p:cNvSpPr>
            <a:spLocks noGrp="1"/>
          </p:cNvSpPr>
          <p:nvPr>
            <p:ph type="ftr" sz="quarter" idx="14"/>
          </p:nvPr>
        </p:nvSpPr>
        <p:spPr/>
        <p:txBody>
          <a:bodyPr/>
          <a:lstStyle/>
          <a:p>
            <a:r>
              <a:rPr lang="de-DE" smtClean="0"/>
              <a:t>AG RDA Schulungsunterlagen – Modul 6J: Juristische Werke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7659</Words>
  <Application>Microsoft Office PowerPoint</Application>
  <PresentationFormat>Bildschirmpräsentation (4:3)</PresentationFormat>
  <Paragraphs>1575</Paragraphs>
  <Slides>88</Slides>
  <Notes>53</Notes>
  <HiddenSlides>0</HiddenSlides>
  <MMClips>0</MMClips>
  <ScaleCrop>false</ScaleCrop>
  <HeadingPairs>
    <vt:vector size="4" baseType="variant">
      <vt:variant>
        <vt:lpstr>Design</vt:lpstr>
      </vt:variant>
      <vt:variant>
        <vt:i4>1</vt:i4>
      </vt:variant>
      <vt:variant>
        <vt:lpstr>Folientitel</vt:lpstr>
      </vt:variant>
      <vt:variant>
        <vt:i4>88</vt:i4>
      </vt:variant>
    </vt:vector>
  </HeadingPairs>
  <TitlesOfParts>
    <vt:vector size="89" baseType="lpstr">
      <vt:lpstr>Larissa</vt:lpstr>
      <vt:lpstr>Schulungsunterlagen der AG RDA</vt:lpstr>
      <vt:lpstr>Juristische Werke </vt:lpstr>
      <vt:lpstr>Gliederung</vt:lpstr>
      <vt:lpstr>Definitionen/ Geltungsbereich </vt:lpstr>
      <vt:lpstr>Definition</vt:lpstr>
      <vt:lpstr>Definition</vt:lpstr>
      <vt:lpstr>Definition</vt:lpstr>
      <vt:lpstr>Erschließung juristischer Werke</vt:lpstr>
      <vt:lpstr>Allgemeines</vt:lpstr>
      <vt:lpstr>Allgemeines</vt:lpstr>
      <vt:lpstr>Allgemeines</vt:lpstr>
      <vt:lpstr>Bildung des normierten Sucheinstiegs für verschiedene Arten juristischer Werke</vt:lpstr>
      <vt:lpstr>Einzelgesetze einer Gebietskörperschaft</vt:lpstr>
      <vt:lpstr>Einzelgesetze einer Gebietskörperschaft</vt:lpstr>
      <vt:lpstr>Einzelgesetze einer Gebietskörperschaft - Beispiel</vt:lpstr>
      <vt:lpstr>Einzelgesetze einer Gebietskörperschaft - Beispiel</vt:lpstr>
      <vt:lpstr>Einzelgesetze einer Gebietskörperschaft</vt:lpstr>
      <vt:lpstr>Einzelgesetze einer Gebietskörperschaft - Beispiel</vt:lpstr>
      <vt:lpstr>Einzelgesetze einer Gebietskörperschaft - Beispiel</vt:lpstr>
      <vt:lpstr>Einzelgesetze einer Gebietskörperschaft</vt:lpstr>
      <vt:lpstr>Einzelgesetze einer Gebietskörperschaft - Beispiel</vt:lpstr>
      <vt:lpstr>Einzelgesetze einer Gebietskörperschaft</vt:lpstr>
      <vt:lpstr>Einzelgesetze einer Gebietskörperschaft</vt:lpstr>
      <vt:lpstr>Einzelgesetze einer Gebietskörperschaft - Beispiele</vt:lpstr>
      <vt:lpstr>Einzelgesetze einer Gebietskörperschaft – Neues Werk/gleiches Werk</vt:lpstr>
      <vt:lpstr>Einzelgesetze einer Gebietskörperschaft – Neues Werk/ gleiches Werk</vt:lpstr>
      <vt:lpstr>Verfassungen</vt:lpstr>
      <vt:lpstr>Verfassungen</vt:lpstr>
      <vt:lpstr>Verfassungen - Beispiele</vt:lpstr>
      <vt:lpstr>Verfassungen - Beispiele</vt:lpstr>
      <vt:lpstr>Gesetze oder Verwaltungsvorschriften usw. für eine Gebietskörperschaft</vt:lpstr>
      <vt:lpstr>Gesetze oder Verwaltungsvorschriften usw. für eine Gebietskörperschaft - Beispiel</vt:lpstr>
      <vt:lpstr>Weitere mit einem Gesetzeswerk in Beziehung stehende Körperschaften</vt:lpstr>
      <vt:lpstr>Verwaltungsvorschriften usw., die Gesetze sind </vt:lpstr>
      <vt:lpstr>Verwaltungsvorschriften usw., die Gesetze sind - Beispiel </vt:lpstr>
      <vt:lpstr>Gesetzesentwürfe und -vorlagen</vt:lpstr>
      <vt:lpstr>Gesetzesentwürfe und -vorlagen – Beispiele </vt:lpstr>
      <vt:lpstr>Verfassungsentwürfe</vt:lpstr>
      <vt:lpstr>Verwaltungsvorschriften, die keine Gesetze sind</vt:lpstr>
      <vt:lpstr>Verwaltungsvorschriften, die keine Gesetze sind - Beispiel</vt:lpstr>
      <vt:lpstr>Satzungen, Chartas usw. von zwischenstaatlichen Gremien</vt:lpstr>
      <vt:lpstr>Satzungen, Chartas usw. von zwischenstaatlichen Gremien - Beispiel</vt:lpstr>
      <vt:lpstr>Rechtssetzungsakte der Europäischen Union</vt:lpstr>
      <vt:lpstr>Rechtssetzungsakte der Europäischen Union</vt:lpstr>
      <vt:lpstr>Rechtssetzungsakte der Europäischen Union - Beispiel</vt:lpstr>
      <vt:lpstr>Rechtssetzungsakte der Europäischen Union - Beispiel</vt:lpstr>
      <vt:lpstr>Abkommen</vt:lpstr>
      <vt:lpstr>Abkommen</vt:lpstr>
      <vt:lpstr>Abkommen - Beispiel</vt:lpstr>
      <vt:lpstr>Protokolle, Zusatzvereinbarungen</vt:lpstr>
      <vt:lpstr>Protokolle, Zusatzvereinbarungen - Beispiel</vt:lpstr>
      <vt:lpstr>Protokolle, Zusatzvereinbarungen - Beispiel</vt:lpstr>
      <vt:lpstr>Entscheidungssammlungen</vt:lpstr>
      <vt:lpstr>Weitere Themen</vt:lpstr>
      <vt:lpstr>Kommentierte Ausgaben von Gesetzen usw. und Kommentare</vt:lpstr>
      <vt:lpstr>Kommentierte Ausgaben von Gesetzen usw.</vt:lpstr>
      <vt:lpstr>Kommentierte Ausgaben von Gesetzen usw.</vt:lpstr>
      <vt:lpstr>Kommentierte Ausgaben von Gesetzen usw. – Beispiel K1</vt:lpstr>
      <vt:lpstr>Kommentierte Ausgaben von Gesetzen usw. – Beispiel K1</vt:lpstr>
      <vt:lpstr>Kommentierte Ausgaben von Gesetzen usw. – Beispiel K2a</vt:lpstr>
      <vt:lpstr>Kommentierte Ausgaben von Gesetzen usw. – Beispiel K2a</vt:lpstr>
      <vt:lpstr>Kommentierte Ausgaben von Gesetzen usw. – Beispiel K2b</vt:lpstr>
      <vt:lpstr>Kommentierte Ausgaben von Gesetzen usw. – Beispiel K2b</vt:lpstr>
      <vt:lpstr>Kommentierte Ausgaben von Gesetzen usw. – Beispiel K2b</vt:lpstr>
      <vt:lpstr>Kommentierte Ausgaben von Gesetzen usw. – Beispiel K2b</vt:lpstr>
      <vt:lpstr>Kommentierte Ausgaben von Gesetzen usw. – Beispiel K3a</vt:lpstr>
      <vt:lpstr>Kommentierte Ausgaben von Gesetzen usw. – Beispiel K3a</vt:lpstr>
      <vt:lpstr>Kommentierte Ausgaben von Gesetzen usw. – Beispiel K3a</vt:lpstr>
      <vt:lpstr>Kommentierte Ausgaben von Gesetzen usw. – Beispiel K3a</vt:lpstr>
      <vt:lpstr>Kommentierte Ausgaben von Gesetzen usw. – Beispiel K3b</vt:lpstr>
      <vt:lpstr>Kommentierte Ausgaben von Gesetzen usw. – Beispiel K3b</vt:lpstr>
      <vt:lpstr>Kommentierte Ausgaben von Gesetzen usw. – Beispiel K4A</vt:lpstr>
      <vt:lpstr>Kommentierte Ausgaben von Gesetzen usw. – Beispiel K4A</vt:lpstr>
      <vt:lpstr>Kommentierte Ausgaben von Gesetzen usw. – Weitere Beziehungen</vt:lpstr>
      <vt:lpstr>Kommentierte Ausgaben von Gesetzen usw. – Weitere Beziehungen</vt:lpstr>
      <vt:lpstr>Zusammenstellungen</vt:lpstr>
      <vt:lpstr>Zusammenstellung - Definition</vt:lpstr>
      <vt:lpstr>Z1: Gesetze und davon abgeleitete Regelungen usw., die zusammen erscheinen</vt:lpstr>
      <vt:lpstr>Z1: Beispiel</vt:lpstr>
      <vt:lpstr>Z2a Zusammenstellungen von Gesetzen einer Gebietskörperschaft mit übergeordnetem Titel </vt:lpstr>
      <vt:lpstr>Z2a Zusammenstellungen von Gesetzen einer Gebietskörperschaft mit übergeordnetem Titel </vt:lpstr>
      <vt:lpstr>Z2b Zusammenstellungen von Gesetzen einer Gebietskörperschaft ohne übergeordn. Titel </vt:lpstr>
      <vt:lpstr>Z2b Zusammenstellungen von Gesetzen einer Gebietskörperschaft ohne übergeordn. Titel </vt:lpstr>
      <vt:lpstr>Z2b Zusammenstellungen von Gesetzen einer Gebietskörperschaft ohne übergeordn. Titel </vt:lpstr>
      <vt:lpstr>Z3a Zusammenstellungen von Gesetzen mehrerer Gebietskörperschaften </vt:lpstr>
      <vt:lpstr>Weitere Themen</vt:lpstr>
      <vt:lpstr>Weitere Themen</vt:lpstr>
      <vt:lpstr>Links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439</cp:revision>
  <dcterms:created xsi:type="dcterms:W3CDTF">2014-02-18T07:01:40Z</dcterms:created>
  <dcterms:modified xsi:type="dcterms:W3CDTF">2016-12-02T14:59:01Z</dcterms:modified>
</cp:coreProperties>
</file>