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85" r:id="rId2"/>
    <p:sldId id="259" r:id="rId3"/>
    <p:sldId id="302" r:id="rId4"/>
    <p:sldId id="324" r:id="rId5"/>
    <p:sldId id="303" r:id="rId6"/>
    <p:sldId id="325" r:id="rId7"/>
    <p:sldId id="326" r:id="rId8"/>
    <p:sldId id="327" r:id="rId9"/>
    <p:sldId id="328" r:id="rId10"/>
    <p:sldId id="329" r:id="rId11"/>
    <p:sldId id="332" r:id="rId12"/>
    <p:sldId id="333" r:id="rId13"/>
    <p:sldId id="353" r:id="rId14"/>
    <p:sldId id="352" r:id="rId15"/>
    <p:sldId id="354" r:id="rId16"/>
    <p:sldId id="351" r:id="rId17"/>
    <p:sldId id="334" r:id="rId18"/>
    <p:sldId id="355" r:id="rId19"/>
    <p:sldId id="356" r:id="rId20"/>
    <p:sldId id="357" r:id="rId21"/>
    <p:sldId id="336" r:id="rId22"/>
    <p:sldId id="337" r:id="rId23"/>
    <p:sldId id="335" r:id="rId24"/>
    <p:sldId id="330" r:id="rId25"/>
    <p:sldId id="331" r:id="rId26"/>
    <p:sldId id="338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50" r:id="rId35"/>
    <p:sldId id="347" r:id="rId36"/>
    <p:sldId id="348" r:id="rId37"/>
    <p:sldId id="349" r:id="rId3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88284" autoAdjust="0"/>
  </p:normalViewPr>
  <p:slideViewPr>
    <p:cSldViewPr>
      <p:cViewPr>
        <p:scale>
          <a:sx n="103" d="100"/>
          <a:sy n="103" d="100"/>
        </p:scale>
        <p:origin x="-130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23.11.2015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23.11.2015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Neue Folie 11.11.2015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Neue Folie 11.11.2015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Mit lobend-werbenden Paratexten zum Werk und zum Verfasser von </a:t>
            </a:r>
            <a:r>
              <a:rPr lang="de-DE" dirty="0" err="1" smtClean="0"/>
              <a:t>Schleupner</a:t>
            </a:r>
            <a:r>
              <a:rPr lang="de-DE" dirty="0" smtClean="0"/>
              <a:t>, Gerhard</a:t>
            </a:r>
            <a:r>
              <a:rPr lang="de-DE" baseline="0" dirty="0" smtClean="0"/>
              <a:t> und anderen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Neue Folie 11.11.2015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Eckige Klammern werden im bevorzugten</a:t>
            </a:r>
            <a:r>
              <a:rPr lang="de-DE" baseline="0" dirty="0" smtClean="0"/>
              <a:t> Titel weggelassen.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3258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der Erstausgabe steht nach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Storehovse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kein Komma und das Wort wird mit Bindestrich geschrieben. Der bevorzugte Titel wird nach dieser Ausgabe gebildet.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5841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Neue Folie 11.11.2015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Neue Folie 11.11.2015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Neue Folie 11.11.2015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6.AD.05: Identifikatoren, Werkebene, Beziehungen | Stand: 19.11.2015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6.AD.05: Identifikatoren, Werkebene, Beziehungen | Stand: 19.11.2015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stc.bl.uk/" TargetMode="External"/><Relationship Id="rId2" Type="http://schemas.openxmlformats.org/officeDocument/2006/relationships/hyperlink" Target="http://edit16.iccu.sbn.it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ustc.ac.uk/" TargetMode="External"/><Relationship Id="rId5" Type="http://schemas.openxmlformats.org/officeDocument/2006/relationships/hyperlink" Target="http://database.stcv.be/en/" TargetMode="External"/><Relationship Id="rId4" Type="http://schemas.openxmlformats.org/officeDocument/2006/relationships/hyperlink" Target="http://picarta.pica.nl/DB=3.11/LNG=EN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etext.lib.virginia.edu/etcbin/toccer-sb?id=sibv039&amp;images=bsuva/sb/images&amp;data=/texts/english/bibliog/SB&amp;tag=public&amp;part=5&amp;division=div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Personen, Familien und Körperschaften, die mit </a:t>
            </a:r>
            <a:r>
              <a:rPr lang="de-DE" dirty="0"/>
              <a:t>Werken oder Expressionen in Verbindung stehen</a:t>
            </a:r>
            <a:br>
              <a:rPr lang="de-DE" dirty="0"/>
            </a:br>
            <a:r>
              <a:rPr lang="de-DE" dirty="0" err="1"/>
              <a:t>RDA</a:t>
            </a:r>
            <a:r>
              <a:rPr lang="de-DE" dirty="0"/>
              <a:t> 19.3 und 20.2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3010529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6: Alte Drucke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510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r>
              <a:rPr lang="de-DE" dirty="0" smtClean="0"/>
              <a:t>RDA lässt zu, alle Entitäten der FRBR-Gruppe 2 zu erfassen, die in Beziehung mit einer Ressource stehen.</a:t>
            </a:r>
          </a:p>
          <a:p>
            <a:r>
              <a:rPr lang="de-DE" dirty="0" smtClean="0"/>
              <a:t>Bei Alten Drucken können das z. B. auch Beiträger, Widmungsempfänger und/oder Zensoren sein (vgl. VD 16, VD 17, VD 18).</a:t>
            </a:r>
          </a:p>
          <a:p>
            <a:r>
              <a:rPr lang="de-DE" dirty="0" smtClean="0"/>
              <a:t>Neben dem normierten Sucheinstieg und/oder einem Identifikator kann eine Beziehungskennzeichnung erfasst werden.</a:t>
            </a:r>
          </a:p>
          <a:p>
            <a:r>
              <a:rPr lang="de-DE" dirty="0" smtClean="0"/>
              <a:t>Bei Alten Drucken wird in diesen Fällen die Erfassung von Beziehungskennzeichnungen empfohlen.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r>
              <a:rPr lang="de-DE" dirty="0" smtClean="0"/>
              <a:t>Als Beziehungskennzeichnungen sind nur die Begriffe zugelassen, die in Anhang I gelistet sind.</a:t>
            </a:r>
          </a:p>
          <a:p>
            <a:r>
              <a:rPr lang="de-DE" dirty="0" smtClean="0"/>
              <a:t>Ist keine passende Beziehungskennzeichnung zu ermitteln, kann statt dessen ein Elementname erfasst werden (vgl. Modul 2, Teil 7).</a:t>
            </a:r>
          </a:p>
          <a:p>
            <a:pPr lvl="1"/>
            <a:r>
              <a:rPr lang="de-DE" dirty="0" smtClean="0"/>
              <a:t>Der bisher in VD 16, VD 17 und VD 18 verwendete Begriff „Beiträger“ kommt im Anhang I nicht vor.</a:t>
            </a:r>
          </a:p>
          <a:p>
            <a:pPr lvl="1"/>
            <a:r>
              <a:rPr lang="de-DE" dirty="0" smtClean="0"/>
              <a:t>Im Anhang I gibt es einige Begriffe, die spezifischer sind, z. B. „Verfasser einer Vorrede“ oder „Widmender“.</a:t>
            </a:r>
          </a:p>
          <a:p>
            <a:pPr lvl="1"/>
            <a:r>
              <a:rPr lang="de-DE" dirty="0" smtClean="0"/>
              <a:t>Gibt es keinen spezifischen Begriff, wird der Elementname „Mitwirkender“ erfasst.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Beziehungskennzeichnungen für literarische Beiträger:</a:t>
            </a:r>
          </a:p>
          <a:p>
            <a:pPr lvl="1"/>
            <a:r>
              <a:rPr lang="de-DE" dirty="0" smtClean="0"/>
              <a:t>Verfasser (von Einzelwerken in Zusammenstellungen)</a:t>
            </a:r>
          </a:p>
          <a:p>
            <a:pPr lvl="1"/>
            <a:r>
              <a:rPr lang="de-DE" dirty="0" smtClean="0"/>
              <a:t>Verfasser von ergänzendem Text</a:t>
            </a:r>
          </a:p>
          <a:p>
            <a:pPr lvl="1"/>
            <a:r>
              <a:rPr lang="de-DE" dirty="0" smtClean="0"/>
              <a:t>Verfasser eines Vorworts</a:t>
            </a:r>
          </a:p>
          <a:p>
            <a:pPr lvl="1"/>
            <a:r>
              <a:rPr lang="de-DE" dirty="0" smtClean="0"/>
              <a:t>Widmender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Beziehungskennzeichnungen für musikalische Beiträger:</a:t>
            </a:r>
          </a:p>
          <a:p>
            <a:pPr lvl="1"/>
            <a:r>
              <a:rPr lang="de-DE" dirty="0" smtClean="0"/>
              <a:t>Komponist (von ergänzendem Inhalt oder von Einzelwerken in Zusammenstellungen)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Beziehungskennzeichnungen für künstlerische Beiträger:</a:t>
            </a:r>
          </a:p>
          <a:p>
            <a:pPr lvl="1"/>
            <a:r>
              <a:rPr lang="de-DE" dirty="0" smtClean="0"/>
              <a:t>Illustrator (von ergänzendem Inhalt)</a:t>
            </a:r>
          </a:p>
          <a:p>
            <a:pPr lvl="1"/>
            <a:r>
              <a:rPr lang="de-DE" dirty="0" smtClean="0"/>
              <a:t>Künstler (von Einzelwerken in Zusammenstellungen)</a:t>
            </a:r>
          </a:p>
          <a:p>
            <a:pPr lvl="1"/>
            <a:r>
              <a:rPr lang="de-DE" dirty="0" smtClean="0"/>
              <a:t>Druckformhersteller (z.B. eines Holzschnitts)</a:t>
            </a:r>
          </a:p>
          <a:p>
            <a:pPr lvl="1"/>
            <a:r>
              <a:rPr lang="de-DE" dirty="0" smtClean="0"/>
              <a:t>Lithograph</a:t>
            </a:r>
          </a:p>
          <a:p>
            <a:pPr lvl="1"/>
            <a:r>
              <a:rPr lang="de-DE" dirty="0" smtClean="0"/>
              <a:t>Radierer</a:t>
            </a:r>
          </a:p>
          <a:p>
            <a:pPr lvl="1"/>
            <a:r>
              <a:rPr lang="de-DE" dirty="0" smtClean="0"/>
              <a:t>Stecher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Definition: „Beiträger“ sind Mitwirkende, die</a:t>
            </a:r>
          </a:p>
          <a:p>
            <a:r>
              <a:rPr lang="de-DE" dirty="0" smtClean="0"/>
              <a:t>in der Ressource genannt (z. B. als Verfasser von Widmungsgedichten), </a:t>
            </a:r>
          </a:p>
          <a:p>
            <a:r>
              <a:rPr lang="de-DE" dirty="0" smtClean="0"/>
              <a:t>aber weder im Titel, noch in der Verantwortlichkeitsangabe, dem Ausgabevermerk, dem Erscheinungsvermerk oder einer Anmerkung zu diesen Elementen genannt sind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r>
              <a:rPr lang="de-DE" dirty="0" smtClean="0"/>
              <a:t>Um zu verdeutlichen, dass es sich um „Beiträger“ handelt, kann zusätzlich der Elementname „Mitwirkender“ erfasst werden.</a:t>
            </a:r>
          </a:p>
          <a:p>
            <a:endParaRPr lang="de-DE" dirty="0" smtClean="0"/>
          </a:p>
          <a:p>
            <a:r>
              <a:rPr lang="de-DE" dirty="0" smtClean="0"/>
              <a:t>„Widmungsempfänger“ ist als Beziehungskennzeichnungen zugelassen.</a:t>
            </a:r>
          </a:p>
          <a:p>
            <a:r>
              <a:rPr lang="de-DE" dirty="0" smtClean="0"/>
              <a:t>„Zensor“ ist bislang nicht zugelassen</a:t>
            </a:r>
          </a:p>
          <a:p>
            <a:pPr>
              <a:buNone/>
            </a:pPr>
            <a:r>
              <a:rPr lang="de-DE" dirty="0" smtClean="0"/>
              <a:t>	(Die Aufnahme des Begriffs in den Anhang I ist beantragt)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Beispiel 1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683568" y="1412777"/>
          <a:ext cx="7560840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096344"/>
                <a:gridCol w="3600400"/>
              </a:tblGrid>
              <a:tr h="36003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17.8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der Manifestation verkörpertes Werk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Bisling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Anselm, 1619-1681. Mons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Thabor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20.2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Stadlmayer, Alphons, 1610-1683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Widmungsempfänger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20.2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Göldlin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von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Tiefenau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Gallus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1656-1734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Widmender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20.2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Speth, Eugen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Illustrator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(8)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Beispiel 2 (1)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683568" y="1397000"/>
          <a:ext cx="7560840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096344"/>
                <a:gridCol w="36004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17.8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der Manifestation verkörpertes Werk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achrymae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ad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beatum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obitum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Agnetae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Gambsiae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Johannis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Bartholomaei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Fuchsii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coniugis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desideratissimae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… die mit einem Werk 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Fuchs, Agnes, 1592-1640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Gefeierter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 … die mit einem Werk 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Gloner</a:t>
                      </a: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Samuel, 1598-1642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(9)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Beispiel 2 (2)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683568" y="1397000"/>
          <a:ext cx="7560840" cy="479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096344"/>
                <a:gridCol w="36004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 … die mit einem Werk 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Kolb, Elias, 1619-1679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 … die mit einem Werk 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Gambs</a:t>
                      </a:r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Johann Sebastian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 … die mit einem Werk 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Bentz, Johannes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Identifikatoren</a:t>
            </a:r>
            <a:r>
              <a:rPr lang="de-DE" dirty="0" smtClean="0"/>
              <a:t> – Beziehungen – Werkebene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3010529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6: Alte Drucke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dirty="0" smtClean="0"/>
              <a:t>AG RDA Schulungsunterlagen – Modul 6.AD.05: </a:t>
            </a:r>
            <a:r>
              <a:rPr lang="de-DE" sz="800" dirty="0" err="1" smtClean="0"/>
              <a:t>Identifikatoren</a:t>
            </a:r>
            <a:r>
              <a:rPr lang="de-DE" sz="800" dirty="0" smtClean="0"/>
              <a:t>, Werkebene, Beziehungen | Stand: 19.11.2015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Beiträger, Widmungsempfänger, Zensoren (10)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Beispiel 3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524980"/>
              </p:ext>
            </p:extLst>
          </p:nvPr>
        </p:nvGraphicFramePr>
        <p:xfrm>
          <a:off x="683568" y="1397000"/>
          <a:ext cx="756084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096344"/>
                <a:gridCol w="36004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17.8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der Manifestation verkörpertes Werk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Saubert</a:t>
                      </a: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Johannes, 1592-1646. Zuchtbüchlein der evangelischen Kirchen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20.2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Schleupner</a:t>
                      </a: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Christoph, 1566-1635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 von ergänzendem Text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19.3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Sonstige Personen … die mit einem Werk </a:t>
                      </a:r>
                      <a:r>
                        <a:rPr lang="de-DE" sz="14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Beziehung stehen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Gerhard, Johann, 1582-1637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 von ergänzendem Text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Mitwirkender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mtClean="0"/>
              <a:t>Personen, Familien, Körperschaften, die mit Manifestationen in Verbindung stehen</a:t>
            </a:r>
            <a:br>
              <a:rPr lang="de-DE" smtClean="0"/>
            </a:br>
            <a:r>
              <a:rPr lang="de-DE" smtClean="0"/>
              <a:t>RDA 21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3010529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6: Alte Drucke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94087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Verlage, Vertrieb, Hersteller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Verlage, Drucker oder Buchhändler (Vertrieb) die mit einer Ressource in Verbindung stehen, können gemäß RDA 21.3, 21.4 und 21.5 erfasst werden.</a:t>
            </a:r>
          </a:p>
          <a:p>
            <a:r>
              <a:rPr lang="de-DE" dirty="0" smtClean="0"/>
              <a:t>Als Beziehungskennzeichen stehen zur Verfügung:</a:t>
            </a:r>
          </a:p>
          <a:p>
            <a:pPr lvl="1"/>
            <a:r>
              <a:rPr lang="de-DE" dirty="0" smtClean="0"/>
              <a:t>Drucker (Anhang I.4.1)</a:t>
            </a:r>
          </a:p>
          <a:p>
            <a:pPr lvl="1"/>
            <a:r>
              <a:rPr lang="de-DE" dirty="0" smtClean="0"/>
              <a:t>Verlag (Anhang I.4.2, Elementname)</a:t>
            </a:r>
          </a:p>
          <a:p>
            <a:pPr lvl="1"/>
            <a:r>
              <a:rPr lang="de-DE" dirty="0" smtClean="0"/>
              <a:t>Vertrieb (Anhang I.4.3, Elementname)</a:t>
            </a:r>
          </a:p>
          <a:p>
            <a:r>
              <a:rPr lang="de-DE" dirty="0" smtClean="0"/>
              <a:t>Die Verwendung von Beziehungskennzeichnungen wird auch hier empfohlen.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75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Verlage, Vertrieb, Hersteller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Beispiele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755576" y="1556792"/>
          <a:ext cx="763284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7"/>
                <a:gridCol w="2952327"/>
                <a:gridCol w="381642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21.5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Hersteller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Klosterdruckerei</a:t>
                      </a:r>
                      <a:r>
                        <a:rPr lang="de-DE" sz="16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(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Einsiedeln)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Drucker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755576" y="3212976"/>
          <a:ext cx="7632849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7"/>
                <a:gridCol w="2952327"/>
                <a:gridCol w="381642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21.3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Verlag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Endter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Wolfgang</a:t>
                      </a:r>
                      <a:r>
                        <a:rPr lang="de-DE" sz="16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(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der Ältere), 1593-1659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Verlag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Werkebene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3010529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6: Alte Drucke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510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Werkebene – Alte Drucke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r>
              <a:rPr lang="de-DE" dirty="0" smtClean="0"/>
              <a:t>Auf Werkebene (RDA Kapitel 6) keine speziellen Regeln für Alte Drucke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Generell gilt: Bei Werken mit Entstehungsjahr nach 1500 ist der Haupttitel der ersten Originalausgabe der Manifestation die Grundlage für den bevorzugten Titel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Aber es gibt Problemfälle, die vor allem bei Alten Drucken auftreten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Unterschiedliche Formen des Haupttitels</a:t>
            </a:r>
          </a:p>
          <a:p>
            <a:pPr lvl="1"/>
            <a:r>
              <a:rPr lang="de-DE" dirty="0"/>
              <a:t>Haupttitel der Erstausgabe: 	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err="1" smtClean="0"/>
              <a:t>Travels</a:t>
            </a:r>
            <a:r>
              <a:rPr lang="de-DE" i="1" dirty="0" smtClean="0"/>
              <a:t> </a:t>
            </a:r>
            <a:r>
              <a:rPr lang="de-DE" i="1" dirty="0" err="1"/>
              <a:t>into</a:t>
            </a:r>
            <a:r>
              <a:rPr lang="de-DE" i="1" dirty="0"/>
              <a:t> </a:t>
            </a:r>
            <a:r>
              <a:rPr lang="de-DE" i="1" dirty="0" err="1"/>
              <a:t>Several</a:t>
            </a:r>
            <a:r>
              <a:rPr lang="de-DE" i="1" dirty="0"/>
              <a:t> Remote </a:t>
            </a:r>
            <a:r>
              <a:rPr lang="de-DE" i="1" dirty="0" err="1"/>
              <a:t>Nations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</a:t>
            </a:r>
            <a:r>
              <a:rPr lang="de-DE" i="1" dirty="0" err="1"/>
              <a:t>the</a:t>
            </a:r>
            <a:r>
              <a:rPr lang="de-DE" i="1" dirty="0"/>
              <a:t> </a:t>
            </a:r>
            <a:r>
              <a:rPr lang="de-DE" i="1" dirty="0" smtClean="0"/>
              <a:t>World</a:t>
            </a:r>
            <a:br>
              <a:rPr lang="de-DE" i="1" dirty="0" smtClean="0"/>
            </a:br>
            <a:endParaRPr lang="de-DE" i="1" dirty="0" smtClean="0"/>
          </a:p>
          <a:p>
            <a:pPr lvl="1"/>
            <a:r>
              <a:rPr lang="de-DE" dirty="0" smtClean="0"/>
              <a:t>Haupttitel </a:t>
            </a:r>
            <a:r>
              <a:rPr lang="de-DE" dirty="0"/>
              <a:t>späterer </a:t>
            </a:r>
            <a:r>
              <a:rPr lang="de-DE" dirty="0" smtClean="0"/>
              <a:t>Ausgaben:</a:t>
            </a:r>
            <a:br>
              <a:rPr lang="de-DE" dirty="0" smtClean="0"/>
            </a:br>
            <a:r>
              <a:rPr lang="de-DE" i="1" dirty="0" smtClean="0"/>
              <a:t>The </a:t>
            </a:r>
            <a:r>
              <a:rPr lang="de-DE" i="1" dirty="0" err="1"/>
              <a:t>travels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Lemuel Gulliver</a:t>
            </a:r>
            <a:br>
              <a:rPr lang="de-DE" i="1" dirty="0"/>
            </a:br>
            <a:r>
              <a:rPr lang="de-DE" i="1" dirty="0" err="1" smtClean="0"/>
              <a:t>Gulliver’s</a:t>
            </a:r>
            <a:r>
              <a:rPr lang="de-DE" i="1" dirty="0" smtClean="0"/>
              <a:t> </a:t>
            </a:r>
            <a:r>
              <a:rPr lang="de-DE" i="1" dirty="0" err="1"/>
              <a:t>travels</a:t>
            </a: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  <a:p>
            <a:r>
              <a:rPr lang="de-DE" dirty="0" smtClean="0"/>
              <a:t>Bevorzugter Titel in Nachschlagewerken ermittelt</a:t>
            </a:r>
          </a:p>
          <a:p>
            <a:pPr lvl="1"/>
            <a:r>
              <a:rPr lang="de-DE" dirty="0" err="1"/>
              <a:t>Gulliver’s</a:t>
            </a:r>
            <a:r>
              <a:rPr lang="de-DE" dirty="0"/>
              <a:t> </a:t>
            </a:r>
            <a:r>
              <a:rPr lang="de-DE" dirty="0" err="1"/>
              <a:t>travels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smtClean="0"/>
              <a:t>(Form der GND. Diese steht in der Liste der Nachschlagewerke nach 6.2.2.2 an erster Stelle)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82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 D-A-CH </a:t>
            </a:r>
            <a:r>
              <a:rPr lang="de-DE" dirty="0"/>
              <a:t>zu </a:t>
            </a:r>
            <a:r>
              <a:rPr lang="de-DE" dirty="0" smtClean="0"/>
              <a:t>6.2.2.4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 smtClean="0"/>
              <a:t>D-A-CH zu 6.2.2.4 legt zwei Ausnahmen fest für:</a:t>
            </a:r>
            <a:r>
              <a:rPr lang="de-DE" i="1" dirty="0" smtClean="0"/>
              <a:t/>
            </a:r>
            <a:br>
              <a:rPr lang="de-DE" i="1" dirty="0" smtClean="0"/>
            </a:br>
            <a:endParaRPr lang="de-DE" i="1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Geistige Schöpfer am Anfang oder Ende des Haupttitels</a:t>
            </a:r>
          </a:p>
          <a:p>
            <a:pPr lvl="1"/>
            <a:endParaRPr lang="de-DE" i="1" dirty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Typografische Besonderheiten (u/v, i/j)</a:t>
            </a: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03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 D-A-CH </a:t>
            </a:r>
            <a:r>
              <a:rPr lang="de-DE" dirty="0"/>
              <a:t>zu </a:t>
            </a:r>
            <a:r>
              <a:rPr lang="de-DE" dirty="0" smtClean="0"/>
              <a:t>6.2.2.4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/>
              <a:t>Geistige Schöpfer am Anfang oder Ende des </a:t>
            </a:r>
            <a:r>
              <a:rPr lang="de-DE" dirty="0" smtClean="0"/>
              <a:t>Haupttitels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„Lassen </a:t>
            </a:r>
            <a:r>
              <a:rPr lang="de-DE" dirty="0"/>
              <a:t>Sie geistige Schöpfer, die am Anfang oder am Ende des Titels stehen und grammatikalisch mit ihm verbunden sind weg, außer der geistige Schöpfer wird üblicherweise als Teil des Titels </a:t>
            </a:r>
            <a:r>
              <a:rPr lang="de-DE" dirty="0" smtClean="0"/>
              <a:t>zitiert“</a:t>
            </a:r>
            <a:endParaRPr lang="de-DE" dirty="0"/>
          </a:p>
          <a:p>
            <a:pPr marL="457200" lvl="1" indent="0">
              <a:buNone/>
            </a:pP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58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Titel D-A-CH zu </a:t>
            </a:r>
            <a:r>
              <a:rPr lang="de-DE" dirty="0" smtClean="0"/>
              <a:t>6.2.2.4 (3)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214171"/>
              </p:ext>
            </p:extLst>
          </p:nvPr>
        </p:nvGraphicFramePr>
        <p:xfrm>
          <a:off x="539552" y="4005064"/>
          <a:ext cx="7488831" cy="21797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4963"/>
                <a:gridCol w="2310024"/>
                <a:gridCol w="4183844"/>
              </a:tblGrid>
              <a:tr h="566736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600" dirty="0" smtClean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600" dirty="0" smtClean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600" dirty="0" smtClean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8064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Joh.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Michaelis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Langii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D.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Disputationum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Theologicarum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Exegetico-Practicarum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Varia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V. Et 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N.T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Loca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Altdorfi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]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Noricor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</a:t>
                      </a: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Habitarum</a:t>
                      </a: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Decas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064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Bevorzugter Titel des Werks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Disputationum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theologicarum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exegetico-practicarum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varia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V. et 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N.T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loca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Altdorfii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Noricor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habitarum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decas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9" name="Grafik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831426"/>
            <a:ext cx="3895090" cy="353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58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Identifikatoren</a:t>
            </a:r>
          </a:p>
          <a:p>
            <a:r>
              <a:rPr lang="de-DE" dirty="0" smtClean="0"/>
              <a:t>Personen, Familien, Körperschaften, die mit </a:t>
            </a:r>
            <a:r>
              <a:rPr lang="de-DE" dirty="0"/>
              <a:t>Werken oder Expressionen </a:t>
            </a:r>
            <a:r>
              <a:rPr lang="de-DE" dirty="0" smtClean="0"/>
              <a:t>in Verbindung stehen</a:t>
            </a:r>
          </a:p>
          <a:p>
            <a:pPr lvl="1"/>
            <a:r>
              <a:rPr lang="de-DE" dirty="0" smtClean="0"/>
              <a:t>Beiträger, Widmungsempfänger, Zensoren </a:t>
            </a:r>
          </a:p>
          <a:p>
            <a:r>
              <a:rPr lang="de-DE" dirty="0" smtClean="0"/>
              <a:t>Personen, Familien, Körperschaften, die mit Manifestationen in Verbindung stehen</a:t>
            </a:r>
          </a:p>
          <a:p>
            <a:pPr lvl="1"/>
            <a:r>
              <a:rPr lang="de-DE" dirty="0" smtClean="0"/>
              <a:t>Drucker und Verlage</a:t>
            </a:r>
          </a:p>
          <a:p>
            <a:r>
              <a:rPr lang="de-DE" dirty="0" smtClean="0"/>
              <a:t>Werkebene</a:t>
            </a:r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19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 D-A-CH </a:t>
            </a:r>
            <a:r>
              <a:rPr lang="de-DE" dirty="0"/>
              <a:t>zu </a:t>
            </a:r>
            <a:r>
              <a:rPr lang="de-DE" dirty="0" smtClean="0"/>
              <a:t>6.2.2.4 (4)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 smtClean="0"/>
              <a:t>Typografische Besonderheiten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„</a:t>
            </a:r>
            <a:r>
              <a:rPr lang="de-DE" dirty="0"/>
              <a:t>Geben Sie U/V und I/J, die aus typographischen Gründen nicht in der üblichen Schreibweise verwendet werden, in der normalisierten Schreibweise wieder </a:t>
            </a:r>
            <a:r>
              <a:rPr lang="de-DE" dirty="0" smtClean="0"/>
              <a:t>“</a:t>
            </a:r>
            <a:endParaRPr lang="de-DE" dirty="0"/>
          </a:p>
          <a:p>
            <a:pPr marL="457200" lvl="1" indent="0">
              <a:buNone/>
            </a:pP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13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 D-A-CH </a:t>
            </a:r>
            <a:r>
              <a:rPr lang="de-DE" dirty="0"/>
              <a:t>zu </a:t>
            </a:r>
            <a:r>
              <a:rPr lang="de-DE" dirty="0" smtClean="0"/>
              <a:t>6.2.2.4 (5)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 smtClean="0"/>
              <a:t>Typografische Besonderheiten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Dabei </a:t>
            </a:r>
            <a:r>
              <a:rPr lang="de-DE" dirty="0"/>
              <a:t>gilt: </a:t>
            </a:r>
            <a:endParaRPr lang="de-DE" dirty="0" smtClean="0"/>
          </a:p>
          <a:p>
            <a:r>
              <a:rPr lang="de-DE" dirty="0" smtClean="0"/>
              <a:t>a</a:t>
            </a:r>
            <a:r>
              <a:rPr lang="de-DE" dirty="0"/>
              <a:t>. wenn für einen Vokal ein "v" verwendet wird, wird dieses als "u" wiedergegeben. </a:t>
            </a:r>
            <a:endParaRPr lang="de-DE" dirty="0" smtClean="0"/>
          </a:p>
          <a:p>
            <a:r>
              <a:rPr lang="de-DE" dirty="0" smtClean="0"/>
              <a:t>b</a:t>
            </a:r>
            <a:r>
              <a:rPr lang="de-DE" dirty="0"/>
              <a:t>. wenn für einen Konsonanten ein "u" verwendet wird, wird dieses als "v" wiedergegeben </a:t>
            </a:r>
            <a:endParaRPr lang="de-DE" dirty="0" smtClean="0"/>
          </a:p>
          <a:p>
            <a:r>
              <a:rPr lang="de-DE" dirty="0" smtClean="0"/>
              <a:t>c</a:t>
            </a:r>
            <a:r>
              <a:rPr lang="de-DE" dirty="0"/>
              <a:t>. wenn für einen Vokal ein "j" verwendet wird, wird dieses als "i" wiedergegeben </a:t>
            </a:r>
            <a:endParaRPr lang="de-DE" dirty="0" smtClean="0"/>
          </a:p>
          <a:p>
            <a:r>
              <a:rPr lang="de-DE" dirty="0" smtClean="0"/>
              <a:t>d</a:t>
            </a:r>
            <a:r>
              <a:rPr lang="de-DE" dirty="0"/>
              <a:t>. wenn für einen Konsonanten ein "i" verwendet wird, wird dieses als "j" wiedergegeben, außer in lateinischen Titeln. Hier wird das "i" beibehalten.</a:t>
            </a:r>
          </a:p>
          <a:p>
            <a:pPr marL="457200" lvl="1" indent="0">
              <a:buNone/>
            </a:pP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54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Titel D-A-CH zu </a:t>
            </a:r>
            <a:r>
              <a:rPr lang="de-DE" dirty="0" smtClean="0"/>
              <a:t>6.2.2.4 (6)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 1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921661"/>
              </p:ext>
            </p:extLst>
          </p:nvPr>
        </p:nvGraphicFramePr>
        <p:xfrm>
          <a:off x="611560" y="4149080"/>
          <a:ext cx="7488831" cy="21797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4963"/>
                <a:gridCol w="2310024"/>
                <a:gridCol w="4183844"/>
              </a:tblGrid>
              <a:tr h="566736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600" b="1" dirty="0" smtClean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600" b="1" dirty="0" smtClean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600" b="1" dirty="0" smtClean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8064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Facultatis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Juridicæ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Decanus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Ernestus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Tenzell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J.U.D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Judicii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Provincialis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Erfurtensis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Assessor,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Civitatis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Consul. Ac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Syndicus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Primarius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L.B.S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064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6.2.2</a:t>
                      </a:r>
                      <a:endParaRPr lang="de-DE" sz="1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Bevorzugter Titel des Werks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Facultatis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Iuridicae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Decanus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Ernestus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Tenzell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I.U.D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Iudicii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Provincialis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Erfurtensis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Assessor,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Civitatis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Consul. ac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Syndicus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Primarius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</a:t>
                      </a:r>
                      <a:r>
                        <a:rPr lang="en-US" sz="1600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l.b.s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" name="Grafik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20688"/>
            <a:ext cx="3761497" cy="41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0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Bevorzugter Titel D-A-CH zu </a:t>
            </a:r>
            <a:r>
              <a:rPr lang="de-DE" dirty="0" smtClean="0"/>
              <a:t>6.2.2.4 (7)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 2</a:t>
            </a:r>
          </a:p>
          <a:p>
            <a:endParaRPr lang="de-DE" dirty="0"/>
          </a:p>
          <a:p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704070"/>
              </p:ext>
            </p:extLst>
          </p:nvPr>
        </p:nvGraphicFramePr>
        <p:xfrm>
          <a:off x="611560" y="4149080"/>
          <a:ext cx="7488831" cy="21797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4963"/>
                <a:gridCol w="2310024"/>
                <a:gridCol w="4183844"/>
              </a:tblGrid>
              <a:tr h="566736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600" b="1" dirty="0" smtClean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600" b="1" dirty="0" smtClean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600" b="1" dirty="0" smtClean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sz="1600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8064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Rjch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Storehovse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Or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Treasvrie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For The Diseased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064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6.2.2</a:t>
                      </a:r>
                      <a:endParaRPr lang="de-DE" sz="1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b="1" dirty="0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Bevorzugter Titel des Werks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 rich 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store-house  </a:t>
                      </a:r>
                      <a:b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en-US" sz="140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en-US" sz="1400" i="1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</a:t>
                      </a:r>
                      <a:r>
                        <a:rPr lang="en-US" sz="140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.: </a:t>
                      </a:r>
                      <a:r>
                        <a:rPr lang="en-US" sz="1400" i="1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Alternativtitel</a:t>
                      </a:r>
                      <a:r>
                        <a:rPr lang="en-US" sz="140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400" i="1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ist</a:t>
                      </a:r>
                      <a:r>
                        <a:rPr lang="en-US" sz="140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400" i="1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nicht</a:t>
                      </a:r>
                      <a:r>
                        <a:rPr lang="en-US" sz="140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400" i="1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Teil</a:t>
                      </a:r>
                      <a:r>
                        <a:rPr lang="en-US" sz="140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des </a:t>
                      </a:r>
                      <a:br>
                        <a:rPr lang="en-US" sz="140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en-US" sz="1400" i="1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bevorzugten</a:t>
                      </a:r>
                      <a:r>
                        <a:rPr lang="en-US" sz="140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400" i="1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Titels</a:t>
                      </a:r>
                      <a:r>
                        <a:rPr lang="en-US" sz="140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</a:t>
                      </a:r>
                      <a:r>
                        <a:rPr lang="en-US" sz="1400" i="1" baseline="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RDA 6.2.2.8</a:t>
                      </a:r>
                      <a:r>
                        <a:rPr lang="en-US" sz="1400" baseline="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  <a:endParaRPr lang="de-DE" sz="14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9" name="Grafik 8" descr="T:\IIIR\RDA\RDA-AD_Beispiele_Einzelfolien\I-J_U-V_Ausschnitt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64704"/>
            <a:ext cx="3502526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459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Bevorzugter Titel - Großschreibung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 smtClean="0"/>
              <a:t>Grundlage für Groß-/Kleinschreibung des bevorzugten Titels</a:t>
            </a:r>
          </a:p>
          <a:p>
            <a:endParaRPr lang="de-DE" dirty="0"/>
          </a:p>
          <a:p>
            <a:pPr lvl="1"/>
            <a:r>
              <a:rPr lang="de-DE" dirty="0" smtClean="0"/>
              <a:t>Anhang A der RDA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Duden (für deutsche Titel)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Groß-/Kleinschreibung wird nicht vom Haupttitel übernommen</a:t>
            </a:r>
          </a:p>
          <a:p>
            <a:pPr lvl="1"/>
            <a:endParaRPr lang="de-DE" dirty="0"/>
          </a:p>
          <a:p>
            <a:r>
              <a:rPr lang="de-DE" dirty="0" smtClean="0"/>
              <a:t>Aber</a:t>
            </a:r>
          </a:p>
          <a:p>
            <a:pPr lvl="1"/>
            <a:r>
              <a:rPr lang="de-DE" dirty="0" smtClean="0"/>
              <a:t>Die Werkebene muss nicht wegen einer veränderten Großschreibung extra </a:t>
            </a:r>
            <a:r>
              <a:rPr lang="de-DE" smtClean="0"/>
              <a:t>erfasst werden </a:t>
            </a:r>
            <a:r>
              <a:rPr lang="de-DE" i="1" dirty="0"/>
              <a:t/>
            </a:r>
            <a:br>
              <a:rPr lang="de-DE" i="1" dirty="0"/>
            </a:br>
            <a:endParaRPr lang="de-DE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77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Normierter Sucheinstieg – Dissertationen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de-DE" dirty="0" smtClean="0"/>
              <a:t>Für Dissertationen gilt</a:t>
            </a:r>
            <a:endParaRPr lang="de-DE" dirty="0"/>
          </a:p>
          <a:p>
            <a:pPr lvl="1"/>
            <a:endParaRPr lang="de-DE" i="1" dirty="0" smtClean="0"/>
          </a:p>
          <a:p>
            <a:pPr lvl="1"/>
            <a:r>
              <a:rPr lang="de-DE" dirty="0" smtClean="0"/>
              <a:t>Bei alten Dissertationen gibt es fast immer zwei geistige Schöpfer</a:t>
            </a:r>
          </a:p>
          <a:p>
            <a:pPr lvl="1"/>
            <a:endParaRPr lang="de-DE" dirty="0"/>
          </a:p>
          <a:p>
            <a:pPr lvl="2"/>
            <a:r>
              <a:rPr lang="de-DE" dirty="0" err="1" smtClean="0"/>
              <a:t>Praeses</a:t>
            </a:r>
            <a:r>
              <a:rPr lang="de-DE" dirty="0" smtClean="0"/>
              <a:t> und </a:t>
            </a:r>
          </a:p>
          <a:p>
            <a:pPr lvl="2"/>
            <a:r>
              <a:rPr lang="de-DE" dirty="0" err="1" smtClean="0"/>
              <a:t>Respondent</a:t>
            </a:r>
            <a:r>
              <a:rPr lang="de-DE" dirty="0" smtClean="0"/>
              <a:t> </a:t>
            </a:r>
          </a:p>
          <a:p>
            <a:pPr lvl="2"/>
            <a:endParaRPr lang="de-DE" dirty="0"/>
          </a:p>
          <a:p>
            <a:pPr lvl="1"/>
            <a:r>
              <a:rPr lang="de-DE" dirty="0" err="1" smtClean="0"/>
              <a:t>Praeses</a:t>
            </a:r>
            <a:r>
              <a:rPr lang="de-DE" dirty="0" smtClean="0"/>
              <a:t> gilt als hauptverantwortlicher geistiger Schöpfer</a:t>
            </a:r>
          </a:p>
          <a:p>
            <a:pPr lvl="1"/>
            <a:r>
              <a:rPr lang="de-DE" dirty="0" smtClean="0"/>
              <a:t>Mit ihm wird der normierten Sucheinstieg gebildet, unabhängig von seiner Stellung auf der Titelseite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59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Normierter Sucheinstieg </a:t>
            </a:r>
            <a:r>
              <a:rPr lang="de-DE" dirty="0" smtClean="0"/>
              <a:t>– Dissertationen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3" descr="Dissertation_Qa9348"/>
          <p:cNvPicPr/>
          <p:nvPr/>
        </p:nvPicPr>
        <p:blipFill>
          <a:blip r:embed="rId2" cstate="print">
            <a:grayscl/>
            <a:lum bright="40000" contrast="40000"/>
          </a:blip>
          <a:stretch>
            <a:fillRect/>
          </a:stretch>
        </p:blipFill>
        <p:spPr>
          <a:xfrm>
            <a:off x="2419146" y="1052736"/>
            <a:ext cx="4339616" cy="51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84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Normierter </a:t>
            </a:r>
            <a:r>
              <a:rPr lang="de-DE"/>
              <a:t>Sucheinstieg </a:t>
            </a:r>
            <a:r>
              <a:rPr lang="de-DE" smtClean="0"/>
              <a:t>– Dissertationen (3)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Beispiel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041019"/>
              </p:ext>
            </p:extLst>
          </p:nvPr>
        </p:nvGraphicFramePr>
        <p:xfrm>
          <a:off x="323528" y="1340766"/>
          <a:ext cx="8640960" cy="48598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8322"/>
                <a:gridCol w="3046401"/>
                <a:gridCol w="4706237"/>
              </a:tblGrid>
              <a:tr h="371118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 smtClean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sz="18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 smtClean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sz="18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 smtClean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sz="18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/>
                </a:tc>
              </a:tr>
              <a:tr h="371118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 Avtographis Vetervm </a:t>
                      </a:r>
                    </a:p>
                  </a:txBody>
                  <a:tcPr marL="68580" marR="68580" marT="0" marB="0" anchor="ctr"/>
                </a:tc>
              </a:tr>
              <a:tr h="148447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2.4.2</a:t>
                      </a:r>
                      <a:endParaRPr lang="de-DE" sz="1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Verantwortlichkeitsangabe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Praeside</a:t>
                      </a: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Io</a:t>
                      </a: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</a:t>
                      </a: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Gvilielmo</a:t>
                      </a: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Bergero</a:t>
                      </a: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Sac</a:t>
                      </a: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</a:t>
                      </a: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Caes</a:t>
                      </a: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Mai. 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Et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Potentiss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Polon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Regis Ac Pr. Elect. Saxon.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Consiliario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Historiographo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Regio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...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Pvblice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Disseret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Avctor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Io.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Fridericvs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Gvhlingivs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Chemnitio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Misnicvs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Liberal. Art. Magister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Idibvs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Febrvariis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A.R.S </a:t>
                      </a: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MDCCXXIII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Bevorzugter Titel des Werks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 autographis veterum</a:t>
                      </a:r>
                    </a:p>
                  </a:txBody>
                  <a:tcPr marL="68580" marR="68580" marT="0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Geistiger Schöpfer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Berger, Johann Wilhelm von, 1672-1751</a:t>
                      </a:r>
                    </a:p>
                  </a:txBody>
                  <a:tcPr marL="68580" marR="68580" marT="0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Praeses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Weiterer geistige Schöpfer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Gühling</a:t>
                      </a: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Johann Friedrich, 1702-1772</a:t>
                      </a:r>
                    </a:p>
                  </a:txBody>
                  <a:tcPr marL="68580" marR="68580" marT="0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Beziehungskennzeichnung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Respondent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42237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6.27.1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Normierter Sucheinstieg, der ein Werk repräsentiert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Berger, Johann Wilhelm von, 1672-1751.  De </a:t>
                      </a: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autographis</a:t>
                      </a:r>
                      <a:r>
                        <a:rPr lang="de-DE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veterum</a:t>
                      </a:r>
                      <a:endParaRPr lang="de-DE" sz="16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50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Identifikatoren</a:t>
            </a:r>
            <a:br>
              <a:rPr lang="de-DE" sz="2800" dirty="0" smtClean="0"/>
            </a:br>
            <a:r>
              <a:rPr lang="de-DE" sz="2800" dirty="0" smtClean="0"/>
              <a:t>RDA </a:t>
            </a:r>
            <a:r>
              <a:rPr lang="de-DE" dirty="0" smtClean="0"/>
              <a:t>2.15.1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3010529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6: Alte Drucke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510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Bei Alten Drucken müssen Identifikatoren aus anderen Quellen ermittelt werden oder aus der Ressource generiert werden (Fingerprints).</a:t>
            </a:r>
          </a:p>
          <a:p>
            <a:r>
              <a:rPr lang="de-DE" dirty="0" smtClean="0"/>
              <a:t>Nur einfach zu ermittelnde Identifikatoren sind Kernelement.</a:t>
            </a:r>
          </a:p>
          <a:p>
            <a:r>
              <a:rPr lang="de-DE" dirty="0" smtClean="0"/>
              <a:t>Als Kernelement muss nur ein Identifikator erfasst werden; die Angabe weiterer Identifikatoren ist optional.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„VD“-Nummern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Identifikatoren aus den nationalbibliografischen Unternehmen VD 16, VD 17, VD18 sind „sonstige Identifikatoren“.</a:t>
            </a:r>
          </a:p>
          <a:p>
            <a:r>
              <a:rPr lang="de-DE" dirty="0" smtClean="0"/>
              <a:t>Sie sind leicht zu ermitteln und deshalb als Kernelement zu erfassen.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6.AD.05: </a:t>
            </a:r>
            <a:r>
              <a:rPr lang="de-DE" sz="800" dirty="0" err="1" smtClean="0"/>
              <a:t>Identifikatoren</a:t>
            </a:r>
            <a:r>
              <a:rPr lang="de-DE" sz="800" dirty="0" smtClean="0"/>
              <a:t>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1475656" y="2996952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2088232"/>
                <a:gridCol w="28556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VD16 S 8452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VD17 23:689554A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VD18 10155643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Vergleichbare Identifikatoren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Vergleichbare (nationalbibliografische) Datenbanken mit Identifikatoren sind z. B.:</a:t>
            </a:r>
          </a:p>
          <a:p>
            <a:pPr lvl="1"/>
            <a:r>
              <a:rPr lang="de-DE" dirty="0" smtClean="0"/>
              <a:t>EDIT16 (</a:t>
            </a:r>
            <a:r>
              <a:rPr lang="de-DE" u="sng" dirty="0" smtClean="0">
                <a:hlinkClick r:id="rId2"/>
              </a:rPr>
              <a:t>http://edit16.iccu.sbn.it/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ESTC (</a:t>
            </a:r>
            <a:r>
              <a:rPr lang="de-DE" u="sng" dirty="0" smtClean="0">
                <a:hlinkClick r:id="rId3"/>
              </a:rPr>
              <a:t>http://estc.bl.uk</a:t>
            </a:r>
            <a:r>
              <a:rPr lang="de-DE" dirty="0" smtClean="0"/>
              <a:t>) </a:t>
            </a:r>
          </a:p>
          <a:p>
            <a:pPr lvl="1"/>
            <a:r>
              <a:rPr lang="de-DE" dirty="0" smtClean="0"/>
              <a:t>STCN (</a:t>
            </a:r>
            <a:r>
              <a:rPr lang="de-DE" u="sng" dirty="0" smtClean="0">
                <a:hlinkClick r:id="rId4"/>
              </a:rPr>
              <a:t>http://picarta.pica.nl/DB=3.11/LNG=EN/</a:t>
            </a:r>
            <a:r>
              <a:rPr lang="de-DE" dirty="0" smtClean="0"/>
              <a:t>) </a:t>
            </a:r>
          </a:p>
          <a:p>
            <a:pPr lvl="1"/>
            <a:r>
              <a:rPr lang="de-DE" dirty="0" smtClean="0"/>
              <a:t>STCV (</a:t>
            </a:r>
            <a:r>
              <a:rPr lang="de-DE" u="sng" dirty="0" smtClean="0">
                <a:hlinkClick r:id="rId5"/>
              </a:rPr>
              <a:t>http://database.stcv.be/en/</a:t>
            </a:r>
            <a:r>
              <a:rPr lang="de-DE" dirty="0" smtClean="0"/>
              <a:t>)</a:t>
            </a:r>
          </a:p>
          <a:p>
            <a:pPr lvl="1">
              <a:buNone/>
            </a:pPr>
            <a:r>
              <a:rPr lang="de-DE" dirty="0" smtClean="0"/>
              <a:t>Oder auch</a:t>
            </a:r>
          </a:p>
          <a:p>
            <a:pPr lvl="1"/>
            <a:r>
              <a:rPr lang="de-DE" dirty="0" smtClean="0"/>
              <a:t>USTC (</a:t>
            </a:r>
            <a:r>
              <a:rPr lang="de-DE" u="sng" dirty="0" smtClean="0">
                <a:hlinkClick r:id="rId6"/>
              </a:rPr>
              <a:t>http://ustc.ac.uk/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899592" y="4077072"/>
          <a:ext cx="7488832" cy="184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370"/>
                <a:gridCol w="2565357"/>
                <a:gridCol w="350810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EDIT16 CNCE 70013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STCN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852319878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2.15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Identifikator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USTC 648434</a:t>
                      </a:r>
                    </a:p>
                    <a:p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(optionaler Identifikator für Manifestation mit Identifikator VD16 S 8452)</a:t>
                      </a:r>
                      <a:endParaRPr lang="de-DE" sz="12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Fingerprints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Laut RDA 2.15.1.1 sind Fingerprints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r>
              <a:rPr lang="de-DE" dirty="0" smtClean="0"/>
              <a:t>Da sie nicht einfach zu ermitteln sind, sind sie kein Kernelement</a:t>
            </a:r>
          </a:p>
          <a:p>
            <a:r>
              <a:rPr lang="de-DE" dirty="0" smtClean="0"/>
              <a:t>Erfasst werden Fingerprints nach:</a:t>
            </a:r>
          </a:p>
          <a:p>
            <a:pPr lvl="1"/>
            <a:r>
              <a:rPr lang="de-DE" dirty="0" smtClean="0"/>
              <a:t>Fingerprints : Regeln und Beispiele / nach der englisch-französisch-italienischen Ausgabe des Institut de Recherche et </a:t>
            </a:r>
            <a:r>
              <a:rPr lang="de-DE" dirty="0" err="1" smtClean="0"/>
              <a:t>d'Histoire</a:t>
            </a:r>
            <a:r>
              <a:rPr lang="de-DE" dirty="0" smtClean="0"/>
              <a:t> des Textes (CNRS) und der National Library </a:t>
            </a:r>
            <a:r>
              <a:rPr lang="de-DE" dirty="0" err="1" smtClean="0"/>
              <a:t>of</a:t>
            </a:r>
            <a:r>
              <a:rPr lang="de-DE" dirty="0" smtClean="0"/>
              <a:t> Scotland übersetzt und eingeleitet von Wolfgang Müller. - Berlin : Deutsches Bibliotheksinstitut, 1992</a:t>
            </a:r>
          </a:p>
          <a:p>
            <a:pPr lvl="2"/>
            <a:r>
              <a:rPr lang="de-DE" dirty="0" smtClean="0"/>
              <a:t>Kurzform: </a:t>
            </a:r>
            <a:r>
              <a:rPr lang="de-DE" i="1" dirty="0" smtClean="0"/>
              <a:t>FEI-Fingerprint</a:t>
            </a:r>
            <a:r>
              <a:rPr lang="de-DE" dirty="0" smtClean="0"/>
              <a:t> </a:t>
            </a:r>
          </a:p>
          <a:p>
            <a:pPr lvl="1"/>
            <a:r>
              <a:rPr lang="de-DE" dirty="0" err="1" smtClean="0"/>
              <a:t>Vriesema</a:t>
            </a:r>
            <a:r>
              <a:rPr lang="de-DE" dirty="0" smtClean="0"/>
              <a:t>, Paul, 1951-1989. The STCN Fingerprint. In: Studies in </a:t>
            </a:r>
            <a:r>
              <a:rPr lang="de-DE" dirty="0" err="1" smtClean="0"/>
              <a:t>bibliography</a:t>
            </a:r>
            <a:r>
              <a:rPr lang="de-DE" dirty="0" smtClean="0"/>
              <a:t> 39 (1986), Seite 93-100. – </a:t>
            </a:r>
          </a:p>
          <a:p>
            <a:pPr lvl="1">
              <a:buNone/>
            </a:pPr>
            <a:r>
              <a:rPr lang="de-DE" dirty="0" smtClean="0"/>
              <a:t>	URL: </a:t>
            </a:r>
            <a:r>
              <a:rPr lang="de-DE" u="sng" dirty="0" smtClean="0">
                <a:hlinkClick r:id="rId2"/>
              </a:rPr>
              <a:t>http://etext.lib.virginia.edu/...</a:t>
            </a:r>
            <a:endParaRPr lang="de-DE" u="sng" dirty="0" smtClean="0"/>
          </a:p>
          <a:p>
            <a:pPr lvl="2"/>
            <a:r>
              <a:rPr lang="de-DE" dirty="0" smtClean="0"/>
              <a:t>Kurzform: </a:t>
            </a:r>
            <a:r>
              <a:rPr lang="de-DE" i="1" dirty="0" smtClean="0"/>
              <a:t>STCN-Fingerprint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Fingerprints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r>
              <a:rPr lang="de-DE" dirty="0" smtClean="0"/>
              <a:t>Wenn Fingerprints erfasst werden, muss die Methode angegeben werden, nach der verfahren wurde: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6.AD.05: Identifikatoren, Werkebene, Beziehungen | Stand: 19.11.2015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755575" y="2060848"/>
          <a:ext cx="7632849" cy="207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7"/>
                <a:gridCol w="1512168"/>
                <a:gridCol w="525658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RDA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Element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Erfassung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2.15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Identifikator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FEI-Fingerprint: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r.r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a.s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eng.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gede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 1666A</a:t>
                      </a:r>
                    </a:p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(optionaler Identifikator für Manifestation mit Identifikator VD17 23:689554A)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2.15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Identifikator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STCN-Fingerprint: </a:t>
                      </a:r>
                      <a:r>
                        <a:rPr lang="de-DE" dirty="0" smtClean="0"/>
                        <a:t>167304 - b1 A2 </a:t>
                      </a:r>
                      <a:r>
                        <a:rPr lang="de-DE" dirty="0" err="1" smtClean="0"/>
                        <a:t>nter</a:t>
                      </a:r>
                      <a:r>
                        <a:rPr lang="de-DE" dirty="0" smtClean="0"/>
                        <a:t> : b2 F3 </a:t>
                      </a: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</a:t>
                      </a:r>
                      <a:r>
                        <a:rPr lang="de-DE" sz="18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de-DE" b="0" dirty="0" err="1" smtClean="0"/>
                        <a:t>r</a:t>
                      </a:r>
                      <a:r>
                        <a:rPr lang="de-DE" b="0" dirty="0" smtClean="0"/>
                        <a:t>  </a:t>
                      </a: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(optionaler Identifikator für Manifestation mit Identifikator STCN </a:t>
                      </a:r>
                      <a:r>
                        <a:rPr lang="de-DE" sz="1600" dirty="0" smtClean="0"/>
                        <a:t>852319878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2428</Words>
  <Application>Microsoft Office PowerPoint</Application>
  <PresentationFormat>Bildschirmpräsentation (4:3)</PresentationFormat>
  <Paragraphs>488</Paragraphs>
  <Slides>37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38" baseType="lpstr">
      <vt:lpstr>Larissa</vt:lpstr>
      <vt:lpstr>Schulungsunterlagen der AG RDA</vt:lpstr>
      <vt:lpstr>Identifikatoren – Beziehungen – Werkebene</vt:lpstr>
      <vt:lpstr>Inhalt</vt:lpstr>
      <vt:lpstr>Identifikatoren RDA 2.15.1 </vt:lpstr>
      <vt:lpstr>Allgemeines</vt:lpstr>
      <vt:lpstr>„VD“-Nummern</vt:lpstr>
      <vt:lpstr>Vergleichbare Identifikatoren</vt:lpstr>
      <vt:lpstr>Fingerprints (1)</vt:lpstr>
      <vt:lpstr>Fingerprints (2)</vt:lpstr>
      <vt:lpstr> Personen, Familien und Körperschaften, die mit Werken oder Expressionen in Verbindung stehen RDA 19.3 und 20.2 </vt:lpstr>
      <vt:lpstr>Beiträger, Widmungsempfänger, Zensoren (1)</vt:lpstr>
      <vt:lpstr>Beiträger, Widmungsempfänger, Zensoren (2)</vt:lpstr>
      <vt:lpstr>Beiträger, Widmungsempfänger, Zensoren (3)</vt:lpstr>
      <vt:lpstr>Beiträger, Widmungsempfänger, Zensoren (4)</vt:lpstr>
      <vt:lpstr>Beiträger, Widmungsempfänger, Zensoren (5)</vt:lpstr>
      <vt:lpstr>Beiträger, Widmungsempfänger, Zensoren (6)</vt:lpstr>
      <vt:lpstr>Beiträger, Widmungsempfänger, Zensoren (7)</vt:lpstr>
      <vt:lpstr>Beiträger, Widmungsempfänger, Zensoren (8)</vt:lpstr>
      <vt:lpstr>Beiträger, Widmungsempfänger, Zensoren (9)</vt:lpstr>
      <vt:lpstr>Beiträger, Widmungsempfänger, Zensoren (10)</vt:lpstr>
      <vt:lpstr>Personen, Familien, Körperschaften, die mit Manifestationen in Verbindung stehen RDA 21 </vt:lpstr>
      <vt:lpstr>Verlage, Vertrieb, Hersteller (1)</vt:lpstr>
      <vt:lpstr>Verlage, Vertrieb, Hersteller (2)</vt:lpstr>
      <vt:lpstr>Werkebene </vt:lpstr>
      <vt:lpstr>Werkebene – Alte Drucke</vt:lpstr>
      <vt:lpstr>Bevorzugter Titel</vt:lpstr>
      <vt:lpstr>Bevorzugter Titel D-A-CH zu 6.2.2.4 (1)</vt:lpstr>
      <vt:lpstr>Bevorzugter Titel D-A-CH zu 6.2.2.4 (2)</vt:lpstr>
      <vt:lpstr>Bevorzugter Titel D-A-CH zu 6.2.2.4 (3)</vt:lpstr>
      <vt:lpstr>Bevorzugter Titel D-A-CH zu 6.2.2.4 (4)</vt:lpstr>
      <vt:lpstr>Bevorzugter Titel D-A-CH zu 6.2.2.4 (5)</vt:lpstr>
      <vt:lpstr>Bevorzugter Titel D-A-CH zu 6.2.2.4 (6)</vt:lpstr>
      <vt:lpstr>Bevorzugter Titel D-A-CH zu 6.2.2.4 (7)</vt:lpstr>
      <vt:lpstr>Bevorzugter Titel - Großschreibung</vt:lpstr>
      <vt:lpstr>Normierter Sucheinstieg – Dissertationen (1)</vt:lpstr>
      <vt:lpstr>Normierter Sucheinstieg – Dissertationen (2)</vt:lpstr>
      <vt:lpstr>Normierter Sucheinstieg – Dissertationen (3)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170</cp:revision>
  <dcterms:created xsi:type="dcterms:W3CDTF">2014-02-18T07:01:40Z</dcterms:created>
  <dcterms:modified xsi:type="dcterms:W3CDTF">2015-11-23T10:20:01Z</dcterms:modified>
</cp:coreProperties>
</file>