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9" r:id="rId3"/>
    <p:sldId id="352" r:id="rId4"/>
    <p:sldId id="350" r:id="rId5"/>
    <p:sldId id="311" r:id="rId6"/>
    <p:sldId id="306" r:id="rId7"/>
    <p:sldId id="307" r:id="rId8"/>
    <p:sldId id="332"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585" autoAdjust="0"/>
  </p:normalViewPr>
  <p:slideViewPr>
    <p:cSldViewPr>
      <p:cViewPr>
        <p:scale>
          <a:sx n="100" d="100"/>
          <a:sy n="100" d="100"/>
        </p:scale>
        <p:origin x="-1398" y="-23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4CC3329-B854-46CB-ABA1-E7EFA98339AB}" type="datetimeFigureOut">
              <a:rPr lang="de-DE"/>
              <a:pPr>
                <a:defRPr/>
              </a:pPr>
              <a:t>23.11.2015</a:t>
            </a:fld>
            <a:endParaRPr lang="de-DE" dirty="0"/>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781B3A0-18C7-49FD-9CDB-E8914DA5692A}" type="slidenum">
              <a:rPr lang="de-DE"/>
              <a:pPr>
                <a:defRPr/>
              </a:pPr>
              <a:t>‹Nr.›</a:t>
            </a:fld>
            <a:endParaRPr lang="de-DE" dirty="0"/>
          </a:p>
        </p:txBody>
      </p:sp>
    </p:spTree>
    <p:extLst>
      <p:ext uri="{BB962C8B-B14F-4D97-AF65-F5344CB8AC3E}">
        <p14:creationId xmlns:p14="http://schemas.microsoft.com/office/powerpoint/2010/main" val="21600447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3157008-9EC2-4AB8-B45C-535AE502195C}" type="datetimeFigureOut">
              <a:rPr lang="de-DE"/>
              <a:pPr>
                <a:defRPr/>
              </a:pPr>
              <a:t>23.11.2015</a:t>
            </a:fld>
            <a:endParaRPr lang="de-DE" dirty="0"/>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dirty="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E5BE9D4-8082-450E-87D6-8BF6334AE8F1}" type="slidenum">
              <a:rPr lang="de-DE"/>
              <a:pPr>
                <a:defRPr/>
              </a:pPr>
              <a:t>‹Nr.›</a:t>
            </a:fld>
            <a:endParaRPr lang="de-DE" dirty="0"/>
          </a:p>
        </p:txBody>
      </p:sp>
    </p:spTree>
    <p:extLst>
      <p:ext uri="{BB962C8B-B14F-4D97-AF65-F5344CB8AC3E}">
        <p14:creationId xmlns:p14="http://schemas.microsoft.com/office/powerpoint/2010/main" val="41670515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16388"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E9DF3C2-3556-4067-B8F1-04CA081080C9}" type="slidenum">
              <a:rPr lang="de-DE" altLang="de-DE" smtClean="0">
                <a:solidFill>
                  <a:srgbClr val="000000"/>
                </a:solidFill>
              </a:rPr>
              <a:pPr fontAlgn="base">
                <a:spcBef>
                  <a:spcPct val="0"/>
                </a:spcBef>
                <a:spcAft>
                  <a:spcPct val="0"/>
                </a:spcAft>
                <a:defRPr/>
              </a:pPr>
              <a:t>1</a:t>
            </a:fld>
            <a:endParaRPr lang="de-DE" altLang="de-DE" dirty="0"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244E8F-F8DA-4D0F-89DB-2F43CE79FDE3}" type="slidenum">
              <a:rPr lang="de-DE" altLang="de-DE" smtClean="0"/>
              <a:pPr fontAlgn="base">
                <a:spcBef>
                  <a:spcPct val="0"/>
                </a:spcBef>
                <a:spcAft>
                  <a:spcPct val="0"/>
                </a:spcAft>
                <a:defRPr/>
              </a:pPr>
              <a:t>2</a:t>
            </a:fld>
            <a:endParaRPr lang="de-DE" altLang="de-DE"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074169E2-1204-49CF-9EF9-31EF97B80305}" type="slidenum">
              <a:rPr lang="de-DE" smtClean="0"/>
              <a:pPr>
                <a:defRPr/>
              </a:pPr>
              <a:t>5</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AAF78617-1E11-4372-99B1-D19218978F7C}" type="slidenum">
              <a:rPr lang="de-DE" smtClean="0"/>
              <a:pPr>
                <a:defRPr/>
              </a:pPr>
              <a:t>6</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2.17.3.1: Kein Zitat, da mit einleitender Wendung</a:t>
            </a:r>
          </a:p>
        </p:txBody>
      </p:sp>
      <p:sp>
        <p:nvSpPr>
          <p:cNvPr id="4" name="Foliennummernplatzhalter 3"/>
          <p:cNvSpPr>
            <a:spLocks noGrp="1"/>
          </p:cNvSpPr>
          <p:nvPr>
            <p:ph type="sldNum" sz="quarter" idx="5"/>
          </p:nvPr>
        </p:nvSpPr>
        <p:spPr/>
        <p:txBody>
          <a:bodyPr/>
          <a:lstStyle/>
          <a:p>
            <a:pPr>
              <a:defRPr/>
            </a:pPr>
            <a:fld id="{B589CA17-1A34-4AFF-8326-A03F65D2DA87}" type="slidenum">
              <a:rPr lang="de-DE" smtClean="0"/>
              <a:pPr>
                <a:defRPr/>
              </a:pPr>
              <a:t>8</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2.17.7.3: Kein Zitat, da mit einleitender Wendung</a:t>
            </a:r>
          </a:p>
        </p:txBody>
      </p:sp>
      <p:sp>
        <p:nvSpPr>
          <p:cNvPr id="4" name="Foliennummernplatzhalter 3"/>
          <p:cNvSpPr>
            <a:spLocks noGrp="1"/>
          </p:cNvSpPr>
          <p:nvPr>
            <p:ph type="sldNum" sz="quarter" idx="5"/>
          </p:nvPr>
        </p:nvSpPr>
        <p:spPr/>
        <p:txBody>
          <a:bodyPr/>
          <a:lstStyle/>
          <a:p>
            <a:pPr>
              <a:defRPr/>
            </a:pPr>
            <a:fld id="{62400699-0933-4635-8D30-60F38F455D8E}" type="slidenum">
              <a:rPr lang="de-DE" smtClean="0"/>
              <a:pPr>
                <a:defRPr/>
              </a:pPr>
              <a:t>13</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Wenn man das genaue Erscheinungsjahr ermitteln kann, kein</a:t>
            </a:r>
            <a:r>
              <a:rPr lang="de-DE" baseline="0" smtClean="0"/>
              <a:t> Fragezeichen</a:t>
            </a:r>
            <a:endParaRPr lang="de-DE"/>
          </a:p>
        </p:txBody>
      </p:sp>
      <p:sp>
        <p:nvSpPr>
          <p:cNvPr id="4" name="Foliennummernplatzhalter 3"/>
          <p:cNvSpPr>
            <a:spLocks noGrp="1"/>
          </p:cNvSpPr>
          <p:nvPr>
            <p:ph type="sldNum" sz="quarter" idx="10"/>
          </p:nvPr>
        </p:nvSpPr>
        <p:spPr/>
        <p:txBody>
          <a:bodyPr/>
          <a:lstStyle/>
          <a:p>
            <a:pPr>
              <a:defRPr/>
            </a:pPr>
            <a:fld id="{8E5BE9D4-8082-450E-87D6-8BF6334AE8F1}" type="slidenum">
              <a:rPr lang="de-DE" smtClean="0"/>
              <a:pPr>
                <a:defRPr/>
              </a:pPr>
              <a:t>17</a:t>
            </a:fld>
            <a:endParaRPr lang="de-DE" dirty="0"/>
          </a:p>
        </p:txBody>
      </p:sp>
    </p:spTree>
    <p:extLst>
      <p:ext uri="{BB962C8B-B14F-4D97-AF65-F5344CB8AC3E}">
        <p14:creationId xmlns:p14="http://schemas.microsoft.com/office/powerpoint/2010/main" val="3644190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6.AD.03: Veröffentlichungsangaben | Aleph | Stand: 20.11.2015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69DC2CB-AA59-492C-A4E1-F1F63A607AEF}" type="slidenum">
              <a:rPr lang="de-DE"/>
              <a:pPr>
                <a:defRPr/>
              </a:pPr>
              <a:t>‹Nr.›</a:t>
            </a:fld>
            <a:endParaRPr lang="de-DE" dirty="0"/>
          </a:p>
        </p:txBody>
      </p:sp>
    </p:spTree>
    <p:extLst>
      <p:ext uri="{BB962C8B-B14F-4D97-AF65-F5344CB8AC3E}">
        <p14:creationId xmlns:p14="http://schemas.microsoft.com/office/powerpoint/2010/main" val="316758597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6.AD.03: Veröffentlichungsangaben | Aleph | Stand: 20.11.2015 | CC BY-NC-SA</a:t>
            </a:r>
            <a:endParaRPr lang="de-DE"/>
          </a:p>
        </p:txBody>
      </p:sp>
    </p:spTree>
  </p:cSld>
  <p:clrMap bg1="lt1" tx1="dk1" bg2="lt2" tx2="dk2" accent1="accent1" accent2="accent2" accent3="accent3" accent4="accent4" accent5="accent5" accent6="accent6" hlink="hlink" folHlink="folHlink"/>
  <p:sldLayoutIdLst>
    <p:sldLayoutId id="2147483719" r:id="rId1"/>
  </p:sldLayoutIdLst>
  <p:timing>
    <p:tnLst>
      <p:par>
        <p:cTn id="1" dur="indefinite" restart="never" nodeType="tmRoot"/>
      </p:par>
    </p:tnLst>
  </p:timing>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hyperlink" Target="http://aad.gbv.de/ressourcen/listeDV.ht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4"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400">
                  <a:solidFill>
                    <a:schemeClr val="tx1"/>
                  </a:solidFill>
                  <a:latin typeface="Verdana" pitchFamily="34" charset="0"/>
                </a:defRPr>
              </a:lvl1pPr>
              <a:lvl2pPr marL="742950" indent="-285750" eaLnBrk="0" hangingPunct="0">
                <a:spcBef>
                  <a:spcPct val="20000"/>
                </a:spcBef>
                <a:buFont typeface="Arial" charset="0"/>
                <a:buChar char="–"/>
                <a:defRPr sz="2000">
                  <a:solidFill>
                    <a:schemeClr val="tx1"/>
                  </a:solidFill>
                  <a:latin typeface="Verdana" pitchFamily="34" charset="0"/>
                </a:defRPr>
              </a:lvl2pPr>
              <a:lvl3pPr marL="1143000" indent="-228600" eaLnBrk="0" hangingPunct="0">
                <a:spcBef>
                  <a:spcPct val="20000"/>
                </a:spcBef>
                <a:buFont typeface="Arial" charset="0"/>
                <a:buChar char="•"/>
                <a:defRPr sz="1600">
                  <a:solidFill>
                    <a:schemeClr val="tx1"/>
                  </a:solidFill>
                  <a:latin typeface="Verdana" pitchFamily="34" charset="0"/>
                </a:defRPr>
              </a:lvl3pPr>
              <a:lvl4pPr marL="1600200" indent="-228600" eaLnBrk="0" hangingPunct="0">
                <a:spcBef>
                  <a:spcPct val="20000"/>
                </a:spcBef>
                <a:buFont typeface="Arial" charset="0"/>
                <a:buChar char="–"/>
                <a:defRPr sz="1200">
                  <a:solidFill>
                    <a:schemeClr val="tx1"/>
                  </a:solidFill>
                  <a:latin typeface="Verdana" pitchFamily="34" charset="0"/>
                </a:defRPr>
              </a:lvl4pPr>
              <a:lvl5pPr marL="2057400" indent="-228600" eaLnBrk="0" hangingPunct="0">
                <a:spcBef>
                  <a:spcPct val="20000"/>
                </a:spcBef>
                <a:buFont typeface="Arial"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Verdana" pitchFamily="34" charset="0"/>
                </a:defRPr>
              </a:lvl9pPr>
            </a:lstStyle>
            <a:p>
              <a:pPr eaLnBrk="1" hangingPunct="1">
                <a:spcBef>
                  <a:spcPct val="0"/>
                </a:spcBef>
                <a:buFontTx/>
                <a:buNone/>
              </a:pPr>
              <a:r>
                <a:rPr lang="de-DE" altLang="de-DE" sz="1000" b="1">
                  <a:solidFill>
                    <a:srgbClr val="000000"/>
                  </a:solidFill>
                </a:rPr>
                <a:t>Vertretungen der Öffentlichen Bibliotheken</a:t>
              </a:r>
            </a:p>
          </p:txBody>
        </p:sp>
        <p:pic>
          <p:nvPicPr>
            <p:cNvPr id="3095"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81025"/>
          </a:xfrm>
        </p:spPr>
        <p:txBody>
          <a:bodyPr/>
          <a:lstStyle/>
          <a:p>
            <a:pPr>
              <a:defRPr/>
            </a:pPr>
            <a:r>
              <a:rPr lang="de-DE" dirty="0" smtClean="0"/>
              <a:t>Erscheinungsort (5)</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7192A2A0-994D-4C2D-80FB-48A6FC30FAF8}"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r>
              <a:rPr lang="de-DE" sz="2000" dirty="0">
                <a:ea typeface="Verdana" panose="020B0604030504040204" pitchFamily="34" charset="0"/>
                <a:cs typeface="Verdana" panose="020B0604030504040204" pitchFamily="34" charset="0"/>
              </a:rPr>
              <a:t>Messeorte werden als Erscheinungsorte wiedergegeben. Der Sachverhalt wird in einer Anmerkung (RDA </a:t>
            </a:r>
            <a:r>
              <a:rPr lang="de-CH" sz="2000" dirty="0">
                <a:ea typeface="Verdana" panose="020B0604030504040204" pitchFamily="34" charset="0"/>
                <a:cs typeface="Verdana" panose="020B0604030504040204" pitchFamily="34" charset="0"/>
              </a:rPr>
              <a:t>2.17.7.3)</a:t>
            </a:r>
            <a:r>
              <a:rPr lang="de-DE" sz="2000" dirty="0">
                <a:ea typeface="Verdana" panose="020B0604030504040204" pitchFamily="34" charset="0"/>
                <a:cs typeface="Verdana" panose="020B0604030504040204" pitchFamily="34" charset="0"/>
              </a:rPr>
              <a:t> </a:t>
            </a:r>
            <a:r>
              <a:rPr lang="de-DE" sz="2000" dirty="0" smtClean="0">
                <a:ea typeface="Verdana" panose="020B0604030504040204" pitchFamily="34" charset="0"/>
                <a:cs typeface="Verdana" panose="020B0604030504040204" pitchFamily="34" charset="0"/>
              </a:rPr>
              <a:t>erläutert.</a:t>
            </a:r>
          </a:p>
          <a:p>
            <a:pPr>
              <a:buFont typeface="Arial" panose="020B0604020202020204" pitchFamily="34" charset="0"/>
              <a:buChar char="•"/>
              <a:defRPr/>
            </a:pPr>
            <a:endParaRPr lang="de-DE" sz="2000" dirty="0" smtClean="0">
              <a:ea typeface="Verdana" panose="020B0604030504040204" pitchFamily="34" charset="0"/>
              <a:cs typeface="Verdana" panose="020B0604030504040204" pitchFamily="34" charset="0"/>
            </a:endParaRPr>
          </a:p>
          <a:p>
            <a:pPr>
              <a:buFont typeface="Arial" panose="020B0604020202020204" pitchFamily="34" charset="0"/>
              <a:buChar char="•"/>
              <a:defRPr/>
            </a:pPr>
            <a:r>
              <a:rPr lang="de-DE" sz="2000" dirty="0" smtClean="0">
                <a:ea typeface="Verdana" panose="020B0604030504040204" pitchFamily="34" charset="0"/>
                <a:cs typeface="Verdana" panose="020B0604030504040204" pitchFamily="34" charset="0"/>
              </a:rPr>
              <a:t>Der </a:t>
            </a:r>
            <a:r>
              <a:rPr lang="de-DE" sz="2000" dirty="0">
                <a:ea typeface="Verdana" panose="020B0604030504040204" pitchFamily="34" charset="0"/>
                <a:cs typeface="Verdana" panose="020B0604030504040204" pitchFamily="34" charset="0"/>
              </a:rPr>
              <a:t>tatsächliche Erscheinungsort kann zusätzlich erfasst werden. Stammt diese Angabe von einer </a:t>
            </a:r>
            <a:r>
              <a:rPr lang="de-DE" sz="2000">
                <a:ea typeface="Verdana" panose="020B0604030504040204" pitchFamily="34" charset="0"/>
                <a:cs typeface="Verdana" panose="020B0604030504040204" pitchFamily="34" charset="0"/>
              </a:rPr>
              <a:t>Quelle </a:t>
            </a:r>
            <a:r>
              <a:rPr lang="de-DE" sz="2000" smtClean="0">
                <a:ea typeface="Verdana" panose="020B0604030504040204" pitchFamily="34" charset="0"/>
                <a:cs typeface="Verdana" panose="020B0604030504040204" pitchFamily="34" charset="0"/>
              </a:rPr>
              <a:t>außerhalb </a:t>
            </a:r>
            <a:r>
              <a:rPr lang="de-DE" sz="2000" dirty="0">
                <a:ea typeface="Verdana" panose="020B0604030504040204" pitchFamily="34" charset="0"/>
                <a:cs typeface="Verdana" panose="020B0604030504040204" pitchFamily="34" charset="0"/>
              </a:rPr>
              <a:t>der Ressource, dann müssen eckige Klammern verwendet </a:t>
            </a:r>
            <a:r>
              <a:rPr lang="de-DE" sz="2000" dirty="0" smtClean="0">
                <a:ea typeface="Verdana" panose="020B0604030504040204" pitchFamily="34" charset="0"/>
                <a:cs typeface="Verdana" panose="020B0604030504040204" pitchFamily="34" charset="0"/>
              </a:rPr>
              <a:t>werden</a:t>
            </a:r>
            <a:r>
              <a:rPr lang="de-CH" altLang="de-DE" sz="2000" dirty="0" smtClean="0">
                <a:latin typeface="Verdana" charset="0"/>
              </a:rPr>
              <a:t>.</a:t>
            </a:r>
          </a:p>
          <a:p>
            <a:pPr>
              <a:buFont typeface="Arial" panose="020B0604020202020204" pitchFamily="34" charset="0"/>
              <a:buChar char="•"/>
              <a:defRPr/>
            </a:pPr>
            <a:endParaRPr lang="de-CH" altLang="de-DE" sz="2000" dirty="0" smtClean="0">
              <a:latin typeface="Verdana" charset="0"/>
            </a:endParaRPr>
          </a:p>
          <a:p>
            <a:pPr marL="0" indent="0">
              <a:buFont typeface="Arial" charset="0"/>
              <a:buNone/>
              <a:defRPr/>
            </a:pPr>
            <a:r>
              <a:rPr lang="de-CH" altLang="de-DE" sz="2000" dirty="0" smtClean="0">
                <a:latin typeface="Verdana" charset="0"/>
              </a:rPr>
              <a:t>Beispiel </a:t>
            </a:r>
            <a:r>
              <a:rPr lang="de-CH" altLang="de-DE" sz="2000" dirty="0">
                <a:latin typeface="Verdana" charset="0"/>
              </a:rPr>
              <a:t>Messeorte:  </a:t>
            </a:r>
          </a:p>
          <a:p>
            <a:pPr marL="0" indent="0">
              <a:buFont typeface="Arial" charset="0"/>
              <a:buNone/>
              <a:defRPr/>
            </a:pPr>
            <a:endParaRPr lang="de-CH" altLang="de-DE" dirty="0">
              <a:latin typeface="Verdana" charset="0"/>
            </a:endParaRPr>
          </a:p>
        </p:txBody>
      </p:sp>
      <p:graphicFrame>
        <p:nvGraphicFramePr>
          <p:cNvPr id="9" name="Tabelle 8"/>
          <p:cNvGraphicFramePr>
            <a:graphicFrameLocks noGrp="1"/>
          </p:cNvGraphicFramePr>
          <p:nvPr/>
        </p:nvGraphicFramePr>
        <p:xfrm>
          <a:off x="395288" y="3933825"/>
          <a:ext cx="8247062" cy="2374918"/>
        </p:xfrm>
        <a:graphic>
          <a:graphicData uri="http://schemas.openxmlformats.org/drawingml/2006/table">
            <a:tbl>
              <a:tblPr firstRow="1" bandRow="1">
                <a:tableStyleId>{5C22544A-7EE6-4342-B048-85BDC9FD1C3A}</a:tableStyleId>
              </a:tblPr>
              <a:tblGrid>
                <a:gridCol w="992456"/>
                <a:gridCol w="1167676"/>
                <a:gridCol w="2592159"/>
                <a:gridCol w="3494771"/>
              </a:tblGrid>
              <a:tr h="36567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r>
              <a:tr h="36567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Franckfurt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und Leipzig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r>
              <a:tr h="365678">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419</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2.8.2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dirty="0" smtClean="0">
                          <a:latin typeface="Verdana" panose="020B0604030504040204" pitchFamily="34" charset="0"/>
                          <a:ea typeface="Verdana" panose="020B0604030504040204" pitchFamily="34" charset="0"/>
                          <a:cs typeface="Verdana" panose="020B0604030504040204" pitchFamily="34" charset="0"/>
                        </a:rPr>
                        <a:t>[Hamburg]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r>
              <a:tr h="127786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82" marB="4568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682" marB="45682"/>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0" i="0" u="none" strike="noStrike" cap="none" normalizeH="0" baseline="0" dirty="0" smtClean="0">
                          <a:ln>
                            <a:noFill/>
                          </a:ln>
                          <a:solidFill>
                            <a:srgbClr val="FF0000"/>
                          </a:solidFill>
                          <a:effectLst/>
                          <a:latin typeface="Verdana" charset="0"/>
                          <a:cs typeface="Arial Unicode MS" charset="0"/>
                        </a:rPr>
                        <a:t>$a</a:t>
                      </a:r>
                      <a:r>
                        <a:rPr kumimoji="0" lang="de-CH" altLang="de-DE" sz="1800" b="0" i="0" u="none" strike="noStrike" cap="none" normalizeH="0" baseline="0" dirty="0" smtClean="0">
                          <a:ln>
                            <a:noFill/>
                          </a:ln>
                          <a:solidFill>
                            <a:srgbClr val="000000"/>
                          </a:solidFill>
                          <a:effectLst/>
                          <a:latin typeface="Verdana" charset="0"/>
                          <a:cs typeface="Arial Unicode MS" charset="0"/>
                        </a:rPr>
                        <a:t> Frankfurt und Leipzig sind Messeorte. Johan von </a:t>
                      </a:r>
                      <a:r>
                        <a:rPr kumimoji="0" lang="de-CH" altLang="de-DE" sz="1800" b="0" i="0" u="none" strike="noStrike" cap="none" normalizeH="0" baseline="0" dirty="0" err="1" smtClean="0">
                          <a:ln>
                            <a:noFill/>
                          </a:ln>
                          <a:solidFill>
                            <a:srgbClr val="000000"/>
                          </a:solidFill>
                          <a:effectLst/>
                          <a:latin typeface="Verdana" charset="0"/>
                          <a:cs typeface="Arial Unicode MS" charset="0"/>
                        </a:rPr>
                        <a:t>Wiering</a:t>
                      </a:r>
                      <a:r>
                        <a:rPr kumimoji="0" lang="de-CH" altLang="de-DE" sz="1800" b="0" i="0" u="none" strike="noStrike" cap="none" normalizeH="0" baseline="0" dirty="0" smtClean="0">
                          <a:ln>
                            <a:noFill/>
                          </a:ln>
                          <a:solidFill>
                            <a:srgbClr val="000000"/>
                          </a:solidFill>
                          <a:effectLst/>
                          <a:latin typeface="Verdana" charset="0"/>
                          <a:cs typeface="Arial Unicode MS" charset="0"/>
                        </a:rPr>
                        <a:t> druckte in Hamburg.</a:t>
                      </a:r>
                    </a:p>
                  </a:txBody>
                  <a:tcPr marL="91435" marR="91435" marT="45682" marB="45682"/>
                </a:tc>
              </a:tr>
            </a:tbl>
          </a:graphicData>
        </a:graphic>
      </p:graphicFrame>
      <p:pic>
        <p:nvPicPr>
          <p:cNvPr id="12321" name="Bil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575" y="3068638"/>
            <a:ext cx="446405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Verlagsname (1)</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309414CA-C274-4310-8ADA-87CF2DF24F55}"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endParaRPr lang="de-DE" sz="2000" dirty="0" smtClean="0">
              <a:ea typeface="Verdana" panose="020B0604030504040204" pitchFamily="34" charset="0"/>
              <a:cs typeface="Verdana" panose="020B0604030504040204" pitchFamily="34" charset="0"/>
            </a:endParaRPr>
          </a:p>
          <a:p>
            <a:pPr>
              <a:buFont typeface="Arial" panose="020B0604020202020204" pitchFamily="34" charset="0"/>
              <a:buChar char="•"/>
              <a:defRPr/>
            </a:pPr>
            <a:r>
              <a:rPr lang="de-DE" dirty="0" smtClean="0">
                <a:ea typeface="Verdana" panose="020B0604030504040204" pitchFamily="34" charset="0"/>
                <a:cs typeface="Verdana" panose="020B0604030504040204" pitchFamily="34" charset="0"/>
              </a:rPr>
              <a:t>Drucker </a:t>
            </a:r>
            <a:r>
              <a:rPr lang="de-DE" dirty="0">
                <a:ea typeface="Verdana" panose="020B0604030504040204" pitchFamily="34" charset="0"/>
                <a:cs typeface="Verdana" panose="020B0604030504040204" pitchFamily="34" charset="0"/>
              </a:rPr>
              <a:t>und Buchhändler werden als Verleger behandelt (RDA 2.8.4.1) </a:t>
            </a:r>
            <a:r>
              <a:rPr lang="de-DE">
                <a:ea typeface="Verdana" panose="020B0604030504040204" pitchFamily="34" charset="0"/>
                <a:cs typeface="Verdana" panose="020B0604030504040204" pitchFamily="34" charset="0"/>
              </a:rPr>
              <a:t>und </a:t>
            </a:r>
            <a:r>
              <a:rPr lang="de-DE" smtClean="0">
                <a:ea typeface="Verdana" panose="020B0604030504040204" pitchFamily="34" charset="0"/>
                <a:cs typeface="Verdana" panose="020B0604030504040204" pitchFamily="34" charset="0"/>
              </a:rPr>
              <a:t>ausschließlich </a:t>
            </a:r>
            <a:r>
              <a:rPr lang="de-DE" dirty="0">
                <a:ea typeface="Verdana" panose="020B0604030504040204" pitchFamily="34" charset="0"/>
                <a:cs typeface="Verdana" panose="020B0604030504040204" pitchFamily="34" charset="0"/>
              </a:rPr>
              <a:t>als Elemente der </a:t>
            </a:r>
            <a:r>
              <a:rPr lang="de-DE">
                <a:ea typeface="Verdana" panose="020B0604030504040204" pitchFamily="34" charset="0"/>
                <a:cs typeface="Verdana" panose="020B0604030504040204" pitchFamily="34" charset="0"/>
              </a:rPr>
              <a:t>Veröffentlichungsangabe </a:t>
            </a:r>
            <a:r>
              <a:rPr lang="de-DE" smtClean="0">
                <a:ea typeface="Verdana" panose="020B0604030504040204" pitchFamily="34" charset="0"/>
                <a:cs typeface="Verdana" panose="020B0604030504040204" pitchFamily="34" charset="0"/>
              </a:rPr>
              <a:t>wiedergegeben.</a:t>
            </a:r>
          </a:p>
          <a:p>
            <a:pPr>
              <a:buFont typeface="Arial" panose="020B0604020202020204" pitchFamily="34" charset="0"/>
              <a:buChar char="•"/>
              <a:defRPr/>
            </a:pPr>
            <a:r>
              <a:rPr lang="de-DE" smtClean="0">
                <a:ea typeface="Verdana" panose="020B0604030504040204" pitchFamily="34" charset="0"/>
                <a:cs typeface="Verdana" panose="020B0604030504040204" pitchFamily="34" charset="0"/>
              </a:rPr>
              <a:t>Die </a:t>
            </a:r>
            <a:r>
              <a:rPr lang="de-DE" dirty="0">
                <a:ea typeface="Verdana" panose="020B0604030504040204" pitchFamily="34" charset="0"/>
                <a:cs typeface="Verdana" panose="020B0604030504040204" pitchFamily="34" charset="0"/>
              </a:rPr>
              <a:t>Namen der Verleger, Drucker, Buchhändler werden so wiedergegeben, wie sie im Druck erscheinen und zwar in der genauen Orthographie und im gesetzten Kasus.</a:t>
            </a:r>
          </a:p>
          <a:p>
            <a:pPr>
              <a:buFont typeface="Arial" panose="020B0604020202020204" pitchFamily="34" charset="0"/>
              <a:buChar char="•"/>
              <a:defRPr/>
            </a:pPr>
            <a:r>
              <a:rPr lang="de-DE" smtClean="0">
                <a:ea typeface="Verdana" panose="020B0604030504040204" pitchFamily="34" charset="0"/>
                <a:cs typeface="Verdana" panose="020B0604030504040204" pitchFamily="34" charset="0"/>
              </a:rPr>
              <a:t>Einleitende </a:t>
            </a:r>
            <a:r>
              <a:rPr lang="de-DE" dirty="0">
                <a:ea typeface="Verdana" panose="020B0604030504040204" pitchFamily="34" charset="0"/>
                <a:cs typeface="Verdana" panose="020B0604030504040204" pitchFamily="34" charset="0"/>
              </a:rPr>
              <a:t>Wendungen und Angaben zur Funktion werden - abgesehen von einer Verlagstätigkeit - ebenfalls erfasst (RDA 2.8.4.4). </a:t>
            </a: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Verlagsname (2)</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7B0BC333-F91D-4265-A29F-A6D08CA16A19}"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endParaRPr lang="de-DE" sz="2000" dirty="0" smtClean="0">
              <a:ea typeface="Verdana" pitchFamily="34" charset="0"/>
              <a:cs typeface="Verdana" pitchFamily="34" charset="0"/>
            </a:endParaRPr>
          </a:p>
          <a:p>
            <a:pPr>
              <a:buFont typeface="Arial" panose="020B0604020202020204" pitchFamily="34" charset="0"/>
              <a:buChar char="•"/>
              <a:defRPr/>
            </a:pPr>
            <a:r>
              <a:rPr lang="de-DE" smtClean="0">
                <a:ea typeface="Verdana" pitchFamily="34" charset="0"/>
                <a:cs typeface="Verdana" pitchFamily="34" charset="0"/>
              </a:rPr>
              <a:t>Einleitende </a:t>
            </a:r>
            <a:r>
              <a:rPr lang="de-DE" dirty="0">
                <a:ea typeface="Verdana" pitchFamily="34" charset="0"/>
                <a:cs typeface="Verdana" pitchFamily="34" charset="0"/>
              </a:rPr>
              <a:t>Wendungen und Angaben zu einer Verlagstätigkeit </a:t>
            </a:r>
            <a:r>
              <a:rPr lang="de-DE">
                <a:ea typeface="Verdana" pitchFamily="34" charset="0"/>
                <a:cs typeface="Verdana" pitchFamily="34" charset="0"/>
              </a:rPr>
              <a:t>wie </a:t>
            </a:r>
            <a:r>
              <a:rPr lang="de-DE" smtClean="0">
                <a:ea typeface="Verdana" pitchFamily="34" charset="0"/>
                <a:cs typeface="Verdana" pitchFamily="34" charset="0"/>
              </a:rPr>
              <a:t>"impensis" oder </a:t>
            </a:r>
            <a:r>
              <a:rPr lang="de-DE" dirty="0">
                <a:ea typeface="Verdana" pitchFamily="34" charset="0"/>
                <a:cs typeface="Verdana" pitchFamily="34" charset="0"/>
              </a:rPr>
              <a:t>"in </a:t>
            </a:r>
            <a:r>
              <a:rPr lang="de-DE" dirty="0" err="1">
                <a:ea typeface="Verdana" pitchFamily="34" charset="0"/>
                <a:cs typeface="Verdana" pitchFamily="34" charset="0"/>
              </a:rPr>
              <a:t>verlegung</a:t>
            </a:r>
            <a:r>
              <a:rPr lang="de-DE" dirty="0">
                <a:ea typeface="Verdana" pitchFamily="34" charset="0"/>
                <a:cs typeface="Verdana" pitchFamily="34" charset="0"/>
              </a:rPr>
              <a:t>" etc. werden zur Vermeidung sprachlicher Härten ebenfalls übertragen.</a:t>
            </a:r>
          </a:p>
          <a:p>
            <a:pPr marL="0" indent="0">
              <a:buFont typeface="Times New Roman" pitchFamily="16" charset="0"/>
              <a:buNone/>
              <a:defRPr/>
            </a:pPr>
            <a:endParaRPr lang="de-DE" dirty="0">
              <a:ea typeface="Verdana" pitchFamily="34" charset="0"/>
              <a:cs typeface="Verdana" pitchFamily="34" charset="0"/>
            </a:endParaRPr>
          </a:p>
          <a:p>
            <a:pPr>
              <a:buFont typeface="Arial" panose="020B0604020202020204" pitchFamily="34" charset="0"/>
              <a:buChar char="•"/>
              <a:defRPr/>
            </a:pPr>
            <a:r>
              <a:rPr lang="de-DE" dirty="0">
                <a:ea typeface="Verdana" pitchFamily="34" charset="0"/>
                <a:cs typeface="Verdana" pitchFamily="34" charset="0"/>
              </a:rPr>
              <a:t>Adressen sind gewöhnlich wegzulassen. Ist eine Adresse für die Identifikation oder Datierung eines Druckes relevant, wird sie in einer Anmerkung zur Veröffentlichungsangabe (RDA 2.17.7) wiedergegeben.</a:t>
            </a:r>
            <a:endParaRPr lang="de-CH" dirty="0">
              <a:ea typeface="Verdana" pitchFamily="34" charset="0"/>
              <a:cs typeface="Verdana"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Verlagsname (3)</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BA5911CF-1129-444B-B956-2629403FD24F}"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5365" name="Textplatzhalter 5"/>
          <p:cNvSpPr>
            <a:spLocks noGrp="1"/>
          </p:cNvSpPr>
          <p:nvPr>
            <p:ph type="body" sz="quarter" idx="13"/>
          </p:nvPr>
        </p:nvSpPr>
        <p:spPr>
          <a:xfrm>
            <a:off x="250825" y="836613"/>
            <a:ext cx="8642350" cy="5472112"/>
          </a:xfrm>
        </p:spPr>
        <p:txBody>
          <a:bodyPr/>
          <a:lstStyle/>
          <a:p>
            <a:pPr marL="0" indent="0">
              <a:buFont typeface="Arial" charset="0"/>
              <a:buNone/>
            </a:pPr>
            <a:r>
              <a:rPr lang="de-DE" altLang="de-DE" smtClean="0">
                <a:ea typeface="Verdana" pitchFamily="34" charset="0"/>
                <a:cs typeface="Verdana" pitchFamily="34" charset="0"/>
              </a:rPr>
              <a:t>Beispiel Einleitende Wendungen und Angaben zur Funktion:</a:t>
            </a:r>
            <a:r>
              <a:rPr lang="de-DE" altLang="de-DE" sz="2000" smtClean="0">
                <a:ea typeface="Verdana" pitchFamily="34" charset="0"/>
                <a:cs typeface="Verdana" pitchFamily="34" charset="0"/>
              </a:rPr>
              <a:t/>
            </a:r>
            <a:br>
              <a:rPr lang="de-DE" altLang="de-DE" sz="2000" smtClean="0">
                <a:ea typeface="Verdana" pitchFamily="34" charset="0"/>
                <a:cs typeface="Verdana" pitchFamily="34" charset="0"/>
              </a:rPr>
            </a:br>
            <a:endParaRPr lang="de-CH" altLang="de-DE" sz="2000" smtClean="0">
              <a:ea typeface="Verdana" pitchFamily="34" charset="0"/>
              <a:cs typeface="Verdana" pitchFamily="34" charset="0"/>
            </a:endParaRPr>
          </a:p>
          <a:p>
            <a:pPr marL="0" indent="0">
              <a:buFont typeface="Arial" charset="0"/>
              <a:buNone/>
            </a:pPr>
            <a:endParaRPr lang="de-CH" altLang="de-DE" sz="2000" smtClean="0"/>
          </a:p>
        </p:txBody>
      </p:sp>
      <p:pic>
        <p:nvPicPr>
          <p:cNvPr id="15366" name="Bild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1419225"/>
            <a:ext cx="5314950" cy="100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elle 7"/>
          <p:cNvGraphicFramePr>
            <a:graphicFrameLocks noGrp="1"/>
          </p:cNvGraphicFramePr>
          <p:nvPr/>
        </p:nvGraphicFramePr>
        <p:xfrm>
          <a:off x="323850" y="2708275"/>
          <a:ext cx="8247063" cy="3438525"/>
        </p:xfrm>
        <a:graphic>
          <a:graphicData uri="http://schemas.openxmlformats.org/drawingml/2006/table">
            <a:tbl>
              <a:tblPr firstRow="1" bandRow="1">
                <a:tableStyleId>{5C22544A-7EE6-4342-B048-85BDC9FD1C3A}</a:tableStyleId>
              </a:tblPr>
              <a:tblGrid>
                <a:gridCol w="992456"/>
                <a:gridCol w="1167676"/>
                <a:gridCol w="2304042"/>
                <a:gridCol w="3782889"/>
              </a:tblGrid>
              <a:tr h="36582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r>
              <a:tr h="930955">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Impensis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r>
              <a:tr h="371290">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419</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2.8.4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Verlagsname</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 </a:t>
                      </a: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kumimoji="0" lang="de-CH"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r>
              <a:tr h="177045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28" marB="4572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728" marB="45728"/>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pPr>
                      <a:r>
                        <a:rPr lang="de-CH"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Vorlageform der Veröffentlichungsangabe</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Impensis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Georgii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Lichtenstegeri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Chalcographi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Norimbergensis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Typis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Fleischmannianis</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mtClean="0">
                          <a:latin typeface="Verdana" pitchFamily="34" charset="0"/>
                          <a:ea typeface="Verdana" pitchFamily="34" charset="0"/>
                          <a:cs typeface="Verdana" pitchFamily="34" charset="0"/>
                        </a:rPr>
                        <a:t>MDCCLVII.</a:t>
                      </a:r>
                    </a:p>
                  </a:txBody>
                  <a:tcPr marL="91435" marR="91435" marT="45728" marB="45728"/>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Verlagsname (4)</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7652C784-1340-4D14-BBF2-E84666EDBBF8}"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16389" name="Textplatzhalter 5"/>
          <p:cNvSpPr>
            <a:spLocks noGrp="1"/>
          </p:cNvSpPr>
          <p:nvPr>
            <p:ph type="body" sz="quarter" idx="13"/>
          </p:nvPr>
        </p:nvSpPr>
        <p:spPr>
          <a:xfrm>
            <a:off x="250825" y="836613"/>
            <a:ext cx="8642350" cy="5472112"/>
          </a:xfrm>
        </p:spPr>
        <p:txBody>
          <a:bodyPr/>
          <a:lstStyle/>
          <a:p>
            <a:pPr marL="0" indent="0">
              <a:buFont typeface="Arial" charset="0"/>
              <a:buNone/>
            </a:pPr>
            <a:r>
              <a:rPr lang="de-DE" altLang="de-DE" smtClean="0">
                <a:ea typeface="Verdana" pitchFamily="34" charset="0"/>
                <a:cs typeface="Verdana" pitchFamily="34" charset="0"/>
              </a:rPr>
              <a:t>Beispiel Angabe zur Funktion, Verlagsname mit Adresse:</a:t>
            </a:r>
            <a:endParaRPr lang="de-CH" altLang="de-DE" smtClean="0">
              <a:ea typeface="Verdana" pitchFamily="34" charset="0"/>
              <a:cs typeface="Verdana" pitchFamily="34" charset="0"/>
            </a:endParaRPr>
          </a:p>
          <a:p>
            <a:pPr marL="0" indent="0">
              <a:buFont typeface="Arial" charset="0"/>
              <a:buNone/>
            </a:pPr>
            <a:endParaRPr lang="de-CH" altLang="de-DE" sz="2000" smtClean="0"/>
          </a:p>
        </p:txBody>
      </p:sp>
      <p:graphicFrame>
        <p:nvGraphicFramePr>
          <p:cNvPr id="8" name="Tabelle 7"/>
          <p:cNvGraphicFramePr>
            <a:graphicFrameLocks noGrp="1"/>
          </p:cNvGraphicFramePr>
          <p:nvPr/>
        </p:nvGraphicFramePr>
        <p:xfrm>
          <a:off x="323850" y="2708275"/>
          <a:ext cx="8247063" cy="2508250"/>
        </p:xfrm>
        <a:graphic>
          <a:graphicData uri="http://schemas.openxmlformats.org/drawingml/2006/table">
            <a:tbl>
              <a:tblPr firstRow="1" bandRow="1">
                <a:tableStyleId>{5C22544A-7EE6-4342-B048-85BDC9FD1C3A}</a:tableStyleId>
              </a:tblPr>
              <a:tblGrid>
                <a:gridCol w="992456"/>
                <a:gridCol w="1167676"/>
                <a:gridCol w="2592160"/>
                <a:gridCol w="3494771"/>
              </a:tblGrid>
              <a:tr h="365927">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r>
              <a:tr h="651299">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Chez Richard, Caille et Ravier, Libraires</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r>
              <a:tr h="149102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741" marB="45741"/>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Vorlageform der Veröffentlichungsangabe</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Chez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Richard,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Caille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et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Ravier</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Libraires</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rue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Haute-</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Feuille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11.</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41" marB="45741"/>
                </a:tc>
              </a:tr>
            </a:tbl>
          </a:graphicData>
        </a:graphic>
      </p:graphicFrame>
      <p:pic>
        <p:nvPicPr>
          <p:cNvPr id="16412" name="Bild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1484313"/>
            <a:ext cx="5816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Verlagsname (5)</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CCABB6A4-DAAE-48F3-A066-CB108FBF8FD2}"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defRPr/>
            </a:pPr>
            <a:r>
              <a:rPr lang="de-DE" dirty="0">
                <a:ea typeface="Verdana" panose="020B0604030504040204" pitchFamily="34" charset="0"/>
                <a:cs typeface="Verdana" panose="020B0604030504040204" pitchFamily="34" charset="0"/>
              </a:rPr>
              <a:t>Ist der übertragene Verlagsname nachweislich fingiert, wird </a:t>
            </a:r>
            <a:r>
              <a:rPr lang="de-DE" dirty="0" smtClean="0">
                <a:ea typeface="Verdana" panose="020B0604030504040204" pitchFamily="34" charset="0"/>
                <a:cs typeface="Verdana" panose="020B0604030504040204" pitchFamily="34" charset="0"/>
              </a:rPr>
              <a:t>gemäß </a:t>
            </a:r>
            <a:r>
              <a:rPr lang="de-DE" dirty="0">
                <a:ea typeface="Verdana" panose="020B0604030504040204" pitchFamily="34" charset="0"/>
                <a:cs typeface="Verdana" panose="020B0604030504040204" pitchFamily="34" charset="0"/>
              </a:rPr>
              <a:t>RDA 2.8.4.3 eine Anmerkung zur Veröffentlichungsangabe (RDA 2.17.7.3) erfasst, die den tatsächlichen Verlagsnamen </a:t>
            </a:r>
            <a:r>
              <a:rPr lang="de-DE" dirty="0" smtClean="0">
                <a:ea typeface="Verdana" panose="020B0604030504040204" pitchFamily="34" charset="0"/>
                <a:cs typeface="Verdana" panose="020B0604030504040204" pitchFamily="34" charset="0"/>
              </a:rPr>
              <a:t>angibt</a:t>
            </a:r>
          </a:p>
          <a:p>
            <a:pPr marL="0" indent="0">
              <a:buFont typeface="Arial" charset="0"/>
              <a:buNone/>
              <a:defRPr/>
            </a:pPr>
            <a:endParaRPr lang="de-DE" sz="2000" dirty="0" smtClean="0">
              <a:ea typeface="Verdana" panose="020B0604030504040204" pitchFamily="34" charset="0"/>
              <a:cs typeface="Verdana" panose="020B0604030504040204" pitchFamily="34" charset="0"/>
            </a:endParaRPr>
          </a:p>
          <a:p>
            <a:pPr marL="0" indent="0">
              <a:buFont typeface="Arial" charset="0"/>
              <a:buNone/>
              <a:defRPr/>
            </a:pPr>
            <a:r>
              <a:rPr lang="de-CH" sz="2000" dirty="0" smtClean="0">
                <a:ea typeface="Verdana" panose="020B0604030504040204" pitchFamily="34" charset="0"/>
                <a:cs typeface="Verdana" panose="020B0604030504040204" pitchFamily="34" charset="0"/>
              </a:rPr>
              <a:t>Beispiel: </a:t>
            </a:r>
            <a:r>
              <a:rPr lang="de-CH" sz="2000" dirty="0">
                <a:ea typeface="Verdana" panose="020B0604030504040204" pitchFamily="34" charset="0"/>
                <a:cs typeface="Verdana" panose="020B0604030504040204" pitchFamily="34" charset="0"/>
              </a:rPr>
              <a:t>Verlagsname fingiert</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endParaRPr lang="de-CH" altLang="de-DE" sz="2000" dirty="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graphicFrame>
        <p:nvGraphicFramePr>
          <p:cNvPr id="8" name="Tabelle 7"/>
          <p:cNvGraphicFramePr>
            <a:graphicFrameLocks noGrp="1"/>
          </p:cNvGraphicFramePr>
          <p:nvPr/>
        </p:nvGraphicFramePr>
        <p:xfrm>
          <a:off x="395288" y="3357563"/>
          <a:ext cx="8247062" cy="2082800"/>
        </p:xfrm>
        <a:graphic>
          <a:graphicData uri="http://schemas.openxmlformats.org/drawingml/2006/table">
            <a:tbl>
              <a:tblPr firstRow="1" bandRow="1">
                <a:tableStyleId>{5C22544A-7EE6-4342-B048-85BDC9FD1C3A}</a:tableStyleId>
              </a:tblPr>
              <a:tblGrid>
                <a:gridCol w="992456"/>
                <a:gridCol w="1167676"/>
                <a:gridCol w="2592159"/>
                <a:gridCol w="3494771"/>
              </a:tblGrid>
              <a:tr h="43217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r>
              <a:tr h="371333">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durch</a:t>
                      </a: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Johann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Veriman</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35" marR="91435" marT="45734" marB="45734"/>
                </a:tc>
              </a:tr>
              <a:tr h="127928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734" marB="45734"/>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CH"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Verlagsname fingiert, vergleiche Weller, I, Seite</a:t>
                      </a:r>
                      <a:r>
                        <a:rPr lang="de-CH" sz="1800" kern="12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19/20. Vermutlich bei Schönfeld, Amberg gedruckt</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34" marB="45734"/>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(1)</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E726105D-1661-4DFF-AFC0-8E13E965C348}"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endParaRPr lang="de-DE" smtClean="0">
              <a:ea typeface="Verdana" panose="020B0604030504040204" pitchFamily="34" charset="0"/>
              <a:cs typeface="Verdana" panose="020B0604030504040204" pitchFamily="34" charset="0"/>
            </a:endParaRPr>
          </a:p>
          <a:p>
            <a:pPr>
              <a:buFont typeface="Arial" panose="020B0604020202020204" pitchFamily="34" charset="0"/>
              <a:buChar char="•"/>
              <a:defRPr/>
            </a:pPr>
            <a:r>
              <a:rPr lang="de-DE" smtClean="0">
                <a:ea typeface="Verdana" panose="020B0604030504040204" pitchFamily="34" charset="0"/>
                <a:cs typeface="Verdana" panose="020B0604030504040204" pitchFamily="34" charset="0"/>
              </a:rPr>
              <a:t>Die </a:t>
            </a:r>
            <a:r>
              <a:rPr lang="de-DE" dirty="0">
                <a:ea typeface="Verdana" panose="020B0604030504040204" pitchFamily="34" charset="0"/>
                <a:cs typeface="Verdana" panose="020B0604030504040204" pitchFamily="34" charset="0"/>
              </a:rPr>
              <a:t>Angaben zum Erscheinungsdatum sind grundsätzlich der gleichen Informationsquelle zu entnehmen wie der Haupttitel (RDA 2.8.6.2).</a:t>
            </a:r>
            <a:r>
              <a:rPr lang="de-DE">
                <a:ea typeface="Verdana" panose="020B0604030504040204" pitchFamily="34" charset="0"/>
                <a:cs typeface="Verdana" panose="020B0604030504040204" pitchFamily="34" charset="0"/>
              </a:rPr>
              <a:t/>
            </a:r>
            <a:br>
              <a:rPr lang="de-DE">
                <a:ea typeface="Verdana" panose="020B0604030504040204" pitchFamily="34" charset="0"/>
                <a:cs typeface="Verdana" panose="020B0604030504040204" pitchFamily="34" charset="0"/>
              </a:rPr>
            </a:br>
            <a:endParaRPr lang="de-DE" dirty="0"/>
          </a:p>
          <a:p>
            <a:pPr>
              <a:buFont typeface="Arial" panose="020B0604020202020204" pitchFamily="34" charset="0"/>
              <a:buChar char="•"/>
              <a:defRPr/>
            </a:pPr>
            <a:r>
              <a:rPr lang="de-DE" dirty="0">
                <a:ea typeface="Verdana" panose="020B0604030504040204" pitchFamily="34" charset="0"/>
                <a:cs typeface="Verdana" panose="020B0604030504040204" pitchFamily="34" charset="0"/>
              </a:rPr>
              <a:t>Enthält der Haupttitel keine Angaben zum Erscheinungsdatum, können sie aus einem anderen Teil innerhalb der Ressource ermittelt werden (RDA 2.8.6.2).</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pPr marL="0" indent="0">
              <a:buFont typeface="Arial" charset="0"/>
              <a:buNone/>
              <a:defRPr/>
            </a:pP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endParaRPr lang="de-CH" altLang="de-DE" sz="2000" dirty="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(2)</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E7DECAA0-5625-45CF-A91A-AA4F4A1928AC}"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eaLnBrk="1">
              <a:spcBef>
                <a:spcPct val="0"/>
              </a:spcBef>
              <a:buFont typeface="Times New Roman" pitchFamily="18" charset="0"/>
              <a:buNone/>
              <a:defRPr/>
            </a:pPr>
            <a:r>
              <a:rPr lang="de-DE" altLang="de-DE" sz="2000" dirty="0"/>
              <a:t>Wird ein fehlendes Erscheinungsjahr innerhalb der Ressource mit Hilfe von Datierungen ermittelt, die sich nicht explizit auf das Erscheinungs- oder Herstellungsjahr beziehen, dann </a:t>
            </a:r>
            <a:r>
              <a:rPr lang="de-DE" altLang="de-DE" sz="2000" dirty="0" err="1"/>
              <a:t>muss</a:t>
            </a:r>
            <a:r>
              <a:rPr lang="de-DE" altLang="de-DE" sz="2000" dirty="0"/>
              <a:t> die Jahresangabe mit eckigen Klammern </a:t>
            </a:r>
            <a:r>
              <a:rPr lang="de-DE" altLang="de-DE" sz="2000"/>
              <a:t>und </a:t>
            </a:r>
            <a:r>
              <a:rPr lang="de-DE" altLang="de-DE" sz="2000" smtClean="0"/>
              <a:t>ggf. einem </a:t>
            </a:r>
            <a:r>
              <a:rPr lang="de-DE" altLang="de-DE" sz="2000" dirty="0"/>
              <a:t>Fragezeichen als wahrscheinliches Erscheinungsjahr gekennzeichnet werden (RDA 2.8.6.6).</a:t>
            </a:r>
          </a:p>
          <a:p>
            <a:pPr eaLnBrk="1">
              <a:spcBef>
                <a:spcPct val="0"/>
              </a:spcBef>
              <a:buFont typeface="Times New Roman" pitchFamily="18" charset="0"/>
              <a:buNone/>
              <a:defRPr/>
            </a:pPr>
            <a:endParaRPr lang="de-DE" altLang="de-DE" sz="1800" dirty="0"/>
          </a:p>
          <a:p>
            <a:pPr eaLnBrk="1">
              <a:spcBef>
                <a:spcPct val="0"/>
              </a:spcBef>
              <a:buFont typeface="Times New Roman" pitchFamily="18" charset="0"/>
              <a:buNone/>
              <a:defRPr/>
            </a:pPr>
            <a:r>
              <a:rPr lang="de-DE" altLang="de-DE" sz="1800" dirty="0"/>
              <a:t>Beispiel</a:t>
            </a:r>
            <a:r>
              <a:rPr lang="de-DE" altLang="de-DE" sz="1800" dirty="0" smtClean="0"/>
              <a:t>: Angaben </a:t>
            </a:r>
            <a:r>
              <a:rPr lang="de-DE" altLang="de-DE" sz="1800" dirty="0"/>
              <a:t>in der Vorlage am Ende des Vorberichts:</a:t>
            </a:r>
            <a:br>
              <a:rPr lang="de-DE" altLang="de-DE" sz="1800" dirty="0"/>
            </a:br>
            <a:r>
              <a:rPr lang="de-DE" altLang="de-DE" sz="1800" dirty="0"/>
              <a:t>"Schwiebus, den 3ten September, 1765"</a:t>
            </a:r>
          </a:p>
          <a:p>
            <a:pPr marL="0" indent="0">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DE" sz="2000" dirty="0" smtClean="0">
              <a:ea typeface="Verdana" panose="020B0604030504040204" pitchFamily="34" charset="0"/>
              <a:cs typeface="Verdana" panose="020B0604030504040204" pitchFamily="34" charset="0"/>
            </a:endParaRPr>
          </a:p>
          <a:p>
            <a:pPr marL="0" indent="0">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graphicFrame>
        <p:nvGraphicFramePr>
          <p:cNvPr id="4" name="Tabelle 3"/>
          <p:cNvGraphicFramePr>
            <a:graphicFrameLocks noGrp="1"/>
          </p:cNvGraphicFramePr>
          <p:nvPr/>
        </p:nvGraphicFramePr>
        <p:xfrm>
          <a:off x="323850" y="3644900"/>
          <a:ext cx="8424863" cy="2535238"/>
        </p:xfrm>
        <a:graphic>
          <a:graphicData uri="http://schemas.openxmlformats.org/drawingml/2006/table">
            <a:tbl>
              <a:tblPr firstRow="1" bandRow="1">
                <a:tableStyleId>{5C22544A-7EE6-4342-B048-85BDC9FD1C3A}</a:tableStyleId>
              </a:tblPr>
              <a:tblGrid>
                <a:gridCol w="1043789"/>
                <a:gridCol w="1267457"/>
                <a:gridCol w="2297226"/>
                <a:gridCol w="3816391"/>
              </a:tblGrid>
              <a:tr h="43206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r>
              <a:tr h="64009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800" dirty="0" smtClean="0">
                          <a:latin typeface="Verdana" panose="020B0604030504040204" pitchFamily="34" charset="0"/>
                          <a:ea typeface="Verdana" panose="020B0604030504040204" pitchFamily="34" charset="0"/>
                          <a:cs typeface="Verdana" panose="020B0604030504040204" pitchFamily="34" charset="0"/>
                        </a:rPr>
                        <a:t> [1765?]</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r>
              <a:tr h="1463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b="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501</a:t>
                      </a:r>
                    </a:p>
                  </a:txBody>
                  <a:tcPr marL="91439" marR="91439"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2.17.7.3</a:t>
                      </a:r>
                      <a:endParaRPr lang="de-CH" sz="1800" b="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effectLst/>
                          <a:latin typeface="Verdana" panose="020B0604030504040204" pitchFamily="34" charset="0"/>
                          <a:ea typeface="Verdana" panose="020B0604030504040204" pitchFamily="34" charset="0"/>
                          <a:cs typeface="Verdana" panose="020B0604030504040204" pitchFamily="34" charset="0"/>
                        </a:rPr>
                        <a:t>Details, die sich auf die Veröffentlichungs-angabe beziehen</a:t>
                      </a:r>
                      <a:endPar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effectLst/>
                          <a:latin typeface="Verdana" panose="020B0604030504040204" pitchFamily="34" charset="0"/>
                          <a:ea typeface="Verdana" panose="020B0604030504040204" pitchFamily="34" charset="0"/>
                          <a:cs typeface="Verdana" panose="020B0604030504040204" pitchFamily="34" charset="0"/>
                        </a:rPr>
                        <a:t>Wahrscheinliches Erscheinungsjahr aus der Datierung des Vorberichts entnommen: "Schwiebus, den 3ten September, 1765"</a:t>
                      </a:r>
                      <a:endPar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1" marB="45721"/>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(3)</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0EC481D4-E391-4A85-80AE-30B22FBEFC7C}"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spcBef>
                <a:spcPct val="0"/>
              </a:spcBef>
              <a:defRPr/>
            </a:pPr>
            <a:endParaRPr lang="de-CH" altLang="de-DE" sz="2000" dirty="0" smtClean="0"/>
          </a:p>
          <a:p>
            <a:pPr>
              <a:spcBef>
                <a:spcPct val="0"/>
              </a:spcBef>
              <a:defRPr/>
            </a:pPr>
            <a:endParaRPr lang="de-CH" altLang="de-DE" sz="2000" dirty="0"/>
          </a:p>
          <a:p>
            <a:pPr>
              <a:spcBef>
                <a:spcPct val="0"/>
              </a:spcBef>
              <a:defRPr/>
            </a:pPr>
            <a:r>
              <a:rPr lang="de-CH" altLang="de-DE" dirty="0" smtClean="0"/>
              <a:t>Das </a:t>
            </a:r>
            <a:r>
              <a:rPr lang="de-CH" altLang="de-DE" dirty="0"/>
              <a:t>Datum wird in der Regel so wiedergegeben, wie es in der Ressource erscheint.</a:t>
            </a:r>
            <a:br>
              <a:rPr lang="de-CH" altLang="de-DE" dirty="0"/>
            </a:br>
            <a:r>
              <a:rPr lang="de-CH" altLang="de-DE" dirty="0"/>
              <a:t/>
            </a:r>
            <a:br>
              <a:rPr lang="de-CH" altLang="de-DE" dirty="0"/>
            </a:br>
            <a:endParaRPr lang="de-CH" altLang="de-DE" dirty="0"/>
          </a:p>
          <a:p>
            <a:pPr>
              <a:spcBef>
                <a:spcPct val="0"/>
              </a:spcBef>
              <a:defRPr/>
            </a:pPr>
            <a:r>
              <a:rPr lang="de-DE" altLang="de-DE" dirty="0"/>
              <a:t>Erscheinungsdaten, die mit Ziffern oder Wörtern geschrieben sind grundsätzlich immer in der Form, in der sie in der Informationsquelle erscheinen, zu übertragen (RDA 1.8.1 mit D-A-CH).</a:t>
            </a:r>
            <a:endParaRPr lang="de-CH" altLang="de-DE" dirty="0"/>
          </a:p>
          <a:p>
            <a:pPr marL="0" indent="0">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DE" sz="2000" dirty="0" smtClean="0">
              <a:ea typeface="Verdana" panose="020B0604030504040204" pitchFamily="34" charset="0"/>
              <a:cs typeface="Verdana" panose="020B0604030504040204" pitchFamily="34" charset="0"/>
            </a:endParaRPr>
          </a:p>
          <a:p>
            <a:pPr marL="0" indent="0">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(4)</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AE97D5CA-0F9E-459C-A66E-6925C4C9EA3D}"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21509" name="Textplatzhalter 5"/>
          <p:cNvSpPr>
            <a:spLocks noGrp="1"/>
          </p:cNvSpPr>
          <p:nvPr>
            <p:ph type="body" sz="quarter" idx="13"/>
          </p:nvPr>
        </p:nvSpPr>
        <p:spPr>
          <a:xfrm>
            <a:off x="250825" y="836613"/>
            <a:ext cx="8642350" cy="5472112"/>
          </a:xfrm>
        </p:spPr>
        <p:txBody>
          <a:bodyPr/>
          <a:lstStyle/>
          <a:p>
            <a:pPr marL="342900" lvl="1" indent="-342900">
              <a:buFont typeface="Arial" charset="0"/>
              <a:buChar char="•"/>
            </a:pPr>
            <a:r>
              <a:rPr lang="de-DE" altLang="de-DE" sz="2400" smtClean="0">
                <a:ea typeface="Verdana" pitchFamily="34" charset="0"/>
                <a:cs typeface="Verdana" pitchFamily="34" charset="0"/>
              </a:rPr>
              <a:t>Angaben des Erscheinungsjahrs in römischen Ziffern werden vorlagegemäß wiedergegeben. Auf eine ergänzende Erfassung des Erscheinungsjahres in arabischen Ziffern in eckigen Klammern wird verzichtet (RDA 1.8.2 mit D-A-CH). </a:t>
            </a:r>
            <a:r>
              <a:rPr lang="de-CH" altLang="de-DE" sz="2400" smtClean="0">
                <a:ea typeface="Verdana" pitchFamily="34" charset="0"/>
                <a:cs typeface="Verdana" pitchFamily="34" charset="0"/>
              </a:rPr>
              <a:t>Falls vorhanden, wird das Erscheinungsjahr zusammen mit Tag und Monat erfasst.</a:t>
            </a:r>
          </a:p>
          <a:p>
            <a:pPr marL="0" indent="0">
              <a:buFont typeface="Arial" charset="0"/>
              <a:buNone/>
            </a:pPr>
            <a:r>
              <a:rPr lang="de-DE" altLang="de-DE" sz="2000" smtClean="0">
                <a:ea typeface="Verdana" pitchFamily="34" charset="0"/>
                <a:cs typeface="Verdana" pitchFamily="34" charset="0"/>
              </a:rPr>
              <a:t/>
            </a:r>
            <a:br>
              <a:rPr lang="de-DE" altLang="de-DE" sz="2000" smtClean="0">
                <a:ea typeface="Verdana" pitchFamily="34" charset="0"/>
                <a:cs typeface="Verdana" pitchFamily="34" charset="0"/>
              </a:rPr>
            </a:br>
            <a:endParaRPr lang="de-CH" altLang="de-DE" sz="2000" smtClean="0">
              <a:ea typeface="Verdana" pitchFamily="34" charset="0"/>
              <a:cs typeface="Verdana" pitchFamily="34" charset="0"/>
            </a:endParaRPr>
          </a:p>
          <a:p>
            <a:pPr marL="0" indent="0">
              <a:buFont typeface="Arial" charset="0"/>
              <a:buNone/>
            </a:pPr>
            <a:endParaRPr lang="de-CH" altLang="de-DE" sz="2000" smtClean="0"/>
          </a:p>
        </p:txBody>
      </p:sp>
      <p:graphicFrame>
        <p:nvGraphicFramePr>
          <p:cNvPr id="7" name="Tabelle 6"/>
          <p:cNvGraphicFramePr>
            <a:graphicFrameLocks noGrp="1"/>
          </p:cNvGraphicFramePr>
          <p:nvPr>
            <p:extLst>
              <p:ext uri="{D42A27DB-BD31-4B8C-83A1-F6EECF244321}">
                <p14:modId xmlns:p14="http://schemas.microsoft.com/office/powerpoint/2010/main" val="4004864861"/>
              </p:ext>
            </p:extLst>
          </p:nvPr>
        </p:nvGraphicFramePr>
        <p:xfrm>
          <a:off x="611188" y="3644900"/>
          <a:ext cx="7993062" cy="2338388"/>
        </p:xfrm>
        <a:graphic>
          <a:graphicData uri="http://schemas.openxmlformats.org/drawingml/2006/table">
            <a:tbl>
              <a:tblPr firstRow="1" bandRow="1">
                <a:tableStyleId>{5C22544A-7EE6-4342-B048-85BDC9FD1C3A}</a:tableStyleId>
              </a:tblPr>
              <a:tblGrid>
                <a:gridCol w="3888517"/>
                <a:gridCol w="4104545"/>
              </a:tblGrid>
              <a:tr h="50407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2" marR="91442" marT="45721" marB="45721"/>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2" marR="91442" marT="45721" marB="45721"/>
                </a:tc>
              </a:tr>
              <a:tr h="371232">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42" marR="91442" marT="45721" marB="4572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42" marR="91442" marT="45721" marB="45721"/>
                </a:tc>
              </a:tr>
              <a:tr h="1463085">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 XIX</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42" marR="91442" marT="45721" marB="45721"/>
                </a:tc>
                <a:tc>
                  <a:txBody>
                    <a:bodyPr/>
                    <a:lstStyle/>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Nicht</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 </a:t>
                      </a:r>
                      <a:r>
                        <a:rPr lang="it-IT" sz="1800" kern="120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[1519</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42" marR="91442" marT="45721" marB="45721"/>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CH" altLang="de-DE" smtClean="0">
                <a:solidFill>
                  <a:srgbClr val="376092"/>
                </a:solidFill>
              </a:rPr>
              <a:t>Veröffentlichungsangabe</a:t>
            </a:r>
            <a:endParaRPr lang="de-DE" dirty="0"/>
          </a:p>
        </p:txBody>
      </p:sp>
      <p:sp>
        <p:nvSpPr>
          <p:cNvPr id="3" name="Rechteck 2"/>
          <p:cNvSpPr/>
          <p:nvPr/>
        </p:nvSpPr>
        <p:spPr>
          <a:xfrm>
            <a:off x="409575" y="549275"/>
            <a:ext cx="3082925"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p>
        </p:txBody>
      </p:sp>
      <p:sp>
        <p:nvSpPr>
          <p:cNvPr id="4" name="Fußzeilenplatzhalter 3"/>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66513AD7-9EAC-4458-A776-84553A15A1B3}"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(5)</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0EB20801-509D-4490-A4E9-4293C51378EB}"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eaLnBrk="1">
              <a:spcBef>
                <a:spcPct val="0"/>
              </a:spcBef>
              <a:defRPr/>
            </a:pPr>
            <a:endParaRPr lang="de-DE" altLang="de-DE" sz="2000" dirty="0" smtClean="0"/>
          </a:p>
          <a:p>
            <a:pPr eaLnBrk="1">
              <a:spcBef>
                <a:spcPct val="0"/>
              </a:spcBef>
              <a:defRPr/>
            </a:pPr>
            <a:r>
              <a:rPr lang="de-DE" altLang="de-DE" smtClean="0"/>
              <a:t>Ein </a:t>
            </a:r>
            <a:r>
              <a:rPr lang="de-DE" altLang="de-DE" dirty="0"/>
              <a:t>nachweislich falsches Datum, das im Haupttitel steht, </a:t>
            </a:r>
            <a:r>
              <a:rPr lang="de-DE" altLang="de-DE" dirty="0" err="1"/>
              <a:t>muss</a:t>
            </a:r>
            <a:r>
              <a:rPr lang="de-DE" altLang="de-DE" dirty="0"/>
              <a:t> auf jeden Fall übernommen werden, auch wenn im </a:t>
            </a:r>
            <a:r>
              <a:rPr lang="de-DE" altLang="de-DE" dirty="0" err="1"/>
              <a:t>Kolophon</a:t>
            </a:r>
            <a:r>
              <a:rPr lang="de-DE" altLang="de-DE" dirty="0"/>
              <a:t> ein richtiges Erscheinungsjahr vermerkt ist.</a:t>
            </a:r>
            <a:br>
              <a:rPr lang="de-DE" altLang="de-DE" dirty="0"/>
            </a:br>
            <a:r>
              <a:rPr lang="de-DE" altLang="de-DE" dirty="0"/>
              <a:t/>
            </a:r>
            <a:br>
              <a:rPr lang="de-DE" altLang="de-DE" dirty="0"/>
            </a:br>
            <a:endParaRPr lang="de-DE" altLang="de-DE" dirty="0"/>
          </a:p>
          <a:p>
            <a:pPr eaLnBrk="1">
              <a:spcBef>
                <a:spcPct val="0"/>
              </a:spcBef>
              <a:defRPr/>
            </a:pPr>
            <a:r>
              <a:rPr lang="de-CH" altLang="de-DE" dirty="0"/>
              <a:t>Wenn bekannt ist, dass das Datum wie es in der Ressource erscheint, fingiert oder falsch ist, wird in einer Anmerkung das tatsächliche Datum angegeben (RDA 2.8.6.3).</a:t>
            </a:r>
            <a:r>
              <a:rPr lang="de-DE" altLang="de-DE" sz="2000" dirty="0"/>
              <a:t/>
            </a:r>
            <a:br>
              <a:rPr lang="de-DE" altLang="de-DE" sz="2000" dirty="0"/>
            </a:b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(6)</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E3AA8C82-E1CC-424F-AEC4-7ED53C044FBC}"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23557" name="Textplatzhalter 5"/>
          <p:cNvSpPr>
            <a:spLocks noGrp="1"/>
          </p:cNvSpPr>
          <p:nvPr>
            <p:ph type="body" sz="quarter" idx="13"/>
          </p:nvPr>
        </p:nvSpPr>
        <p:spPr>
          <a:xfrm>
            <a:off x="250825" y="836613"/>
            <a:ext cx="8642350" cy="5472112"/>
          </a:xfrm>
        </p:spPr>
        <p:txBody>
          <a:bodyPr/>
          <a:lstStyle/>
          <a:p>
            <a:pPr marL="0" indent="0" eaLnBrk="1">
              <a:spcBef>
                <a:spcPct val="0"/>
              </a:spcBef>
              <a:buFont typeface="Arial" charset="0"/>
              <a:buNone/>
            </a:pPr>
            <a:r>
              <a:rPr lang="de-DE" altLang="de-DE" smtClean="0"/>
              <a:t>Beispiel Erscheinungsjahr verdruckt:</a:t>
            </a:r>
            <a:br>
              <a:rPr lang="de-DE" altLang="de-DE" smtClean="0"/>
            </a:br>
            <a:r>
              <a:rPr lang="de-DE" altLang="de-DE" smtClean="0"/>
              <a:t/>
            </a:r>
            <a:br>
              <a:rPr lang="de-DE" altLang="de-DE" smtClean="0"/>
            </a:br>
            <a:r>
              <a:rPr lang="de-DE" altLang="de-DE" smtClean="0"/>
              <a:t>Angaben in der Informationsquelle:</a:t>
            </a:r>
            <a:br>
              <a:rPr lang="de-DE" altLang="de-DE" smtClean="0"/>
            </a:br>
            <a:r>
              <a:rPr lang="de-DE" altLang="de-DE" smtClean="0"/>
              <a:t>"Mense Augusto, Anno D.M.XLI."</a:t>
            </a:r>
          </a:p>
          <a:p>
            <a:pPr marL="0" indent="0" eaLnBrk="1">
              <a:spcBef>
                <a:spcPct val="0"/>
              </a:spcBef>
              <a:buFont typeface="Arial" charset="0"/>
              <a:buNone/>
            </a:pPr>
            <a:endParaRPr lang="de-DE" altLang="de-DE" sz="2000" smtClean="0">
              <a:ea typeface="Verdana" pitchFamily="34" charset="0"/>
              <a:cs typeface="Verdana" pitchFamily="34" charset="0"/>
            </a:endParaRPr>
          </a:p>
          <a:p>
            <a:pPr marL="0" indent="0" eaLnBrk="1">
              <a:spcBef>
                <a:spcPct val="0"/>
              </a:spcBef>
              <a:buFont typeface="Arial" charset="0"/>
              <a:buNone/>
            </a:pPr>
            <a:r>
              <a:rPr lang="de-DE" altLang="de-DE" sz="2000" smtClean="0">
                <a:ea typeface="Verdana" pitchFamily="34" charset="0"/>
                <a:cs typeface="Verdana" pitchFamily="34" charset="0"/>
              </a:rPr>
              <a:t/>
            </a:r>
            <a:br>
              <a:rPr lang="de-DE" altLang="de-DE" sz="2000" smtClean="0">
                <a:ea typeface="Verdana" pitchFamily="34" charset="0"/>
                <a:cs typeface="Verdana" pitchFamily="34" charset="0"/>
              </a:rPr>
            </a:br>
            <a:endParaRPr lang="de-CH" altLang="de-DE" sz="2000" smtClean="0">
              <a:ea typeface="Verdana" pitchFamily="34" charset="0"/>
              <a:cs typeface="Verdana" pitchFamily="34" charset="0"/>
            </a:endParaRPr>
          </a:p>
          <a:p>
            <a:pPr marL="0" indent="0">
              <a:buFont typeface="Arial" charset="0"/>
              <a:buNone/>
            </a:pPr>
            <a:endParaRPr lang="de-CH" altLang="de-DE" sz="2000" smtClean="0"/>
          </a:p>
        </p:txBody>
      </p:sp>
      <p:graphicFrame>
        <p:nvGraphicFramePr>
          <p:cNvPr id="7" name="Tabelle 6"/>
          <p:cNvGraphicFramePr>
            <a:graphicFrameLocks noGrp="1"/>
          </p:cNvGraphicFramePr>
          <p:nvPr/>
        </p:nvGraphicFramePr>
        <p:xfrm>
          <a:off x="395288" y="2565400"/>
          <a:ext cx="8497888" cy="3496457"/>
        </p:xfrm>
        <a:graphic>
          <a:graphicData uri="http://schemas.openxmlformats.org/drawingml/2006/table">
            <a:tbl>
              <a:tblPr firstRow="1" bandRow="1">
                <a:tableStyleId>{5C22544A-7EE6-4342-B048-85BDC9FD1C3A}</a:tableStyleId>
              </a:tblPr>
              <a:tblGrid>
                <a:gridCol w="1071806"/>
                <a:gridCol w="1145035"/>
                <a:gridCol w="2512715"/>
                <a:gridCol w="3768332"/>
              </a:tblGrid>
              <a:tr h="36561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4" marR="91444" marT="45693" marB="4569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4" marR="91444" marT="45693" marB="4569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4" marR="91444" marT="45693" marB="4569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4" marR="91444" marT="45693" marB="45693"/>
                </a:tc>
              </a:tr>
              <a:tr h="764412">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1"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419</a:t>
                      </a:r>
                    </a:p>
                  </a:txBody>
                  <a:tcPr marL="91444" marR="91444" marT="45693" marB="45693"/>
                </a:tc>
                <a:tc>
                  <a:txBody>
                    <a:bodyPr/>
                    <a:lstStyle/>
                    <a:p>
                      <a:pPr>
                        <a:lnSpc>
                          <a:spcPct val="100000"/>
                        </a:lnSpc>
                        <a:spcAft>
                          <a:spcPts val="0"/>
                        </a:spcAft>
                      </a:pPr>
                      <a:r>
                        <a:rPr lang="de-DE"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2.8.6.6</a:t>
                      </a:r>
                      <a:endParaRPr lang="de-CH"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Aft>
                          <a:spcPts val="0"/>
                        </a:spcAft>
                      </a:pPr>
                      <a:r>
                        <a:rPr lang="de-DE" sz="1800" b="1"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CH" sz="1800" b="1"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Anno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r>
              <a:tr h="504299">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1"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425a</a:t>
                      </a:r>
                    </a:p>
                  </a:txBody>
                  <a:tcPr marL="91444" marR="91444" marT="45693" marB="45693"/>
                </a:tc>
                <a:tc>
                  <a:txBody>
                    <a:bodyPr/>
                    <a:lstStyle/>
                    <a:p>
                      <a:pPr>
                        <a:lnSpc>
                          <a:spcPct val="100000"/>
                        </a:lnSpc>
                        <a:spcAft>
                          <a:spcPts val="0"/>
                        </a:spcAft>
                      </a:pPr>
                      <a:endParaRPr lang="de-CH"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Aft>
                          <a:spcPts val="0"/>
                        </a:spcAft>
                      </a:pPr>
                      <a:endParaRPr lang="de-CH" sz="1800" b="1"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Aft>
                          <a:spcPts val="0"/>
                        </a:spcAft>
                      </a:pPr>
                      <a:r>
                        <a:rPr lang="de-CH"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rPr>
                        <a:t> 1541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r>
              <a:tr h="1861345">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501</a:t>
                      </a:r>
                    </a:p>
                  </a:txBody>
                  <a:tcPr marL="91444" marR="91444" marT="45693" marB="45693"/>
                </a:tc>
                <a:tc>
                  <a:txBody>
                    <a:bodyPr/>
                    <a:lstStyle/>
                    <a:p>
                      <a:pPr>
                        <a:lnSpc>
                          <a:spcPct val="100000"/>
                        </a:lnSpc>
                        <a:spcBef>
                          <a:spcPts val="300"/>
                        </a:spcBef>
                        <a:spcAft>
                          <a:spcPts val="0"/>
                        </a:spcAft>
                      </a:pPr>
                      <a:r>
                        <a:rPr lang="en-US"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2.17.7.3</a:t>
                      </a:r>
                      <a:endParaRPr lang="de-CH"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Bef>
                          <a:spcPts val="300"/>
                        </a:spcBef>
                        <a:spcAft>
                          <a:spcPts val="0"/>
                        </a:spcAft>
                      </a:pPr>
                      <a:r>
                        <a:rPr lang="de-DE" sz="1800" dirty="0">
                          <a:effectLst/>
                          <a:latin typeface="Verdana" panose="020B0604030504040204" pitchFamily="34" charset="0"/>
                          <a:ea typeface="Verdana" panose="020B0604030504040204" pitchFamily="34" charset="0"/>
                          <a:cs typeface="Verdana" panose="020B0604030504040204" pitchFamily="34" charset="0"/>
                        </a:rPr>
                        <a:t>Details, die sich auf die </a:t>
                      </a:r>
                      <a:r>
                        <a:rPr lang="de-DE" sz="1800" dirty="0" smtClean="0">
                          <a:effectLst/>
                          <a:latin typeface="Verdana" panose="020B0604030504040204" pitchFamily="34" charset="0"/>
                          <a:ea typeface="Verdana" panose="020B0604030504040204" pitchFamily="34" charset="0"/>
                          <a:cs typeface="Verdana" panose="020B0604030504040204" pitchFamily="34" charset="0"/>
                        </a:rPr>
                        <a:t>Veröffentlichungs-angabe </a:t>
                      </a:r>
                      <a:r>
                        <a:rPr lang="de-DE" sz="1800" dirty="0">
                          <a:effectLst/>
                          <a:latin typeface="Verdana" panose="020B0604030504040204" pitchFamily="34" charset="0"/>
                          <a:ea typeface="Verdana" panose="020B0604030504040204" pitchFamily="34" charset="0"/>
                          <a:cs typeface="Verdana" panose="020B0604030504040204" pitchFamily="34" charset="0"/>
                        </a:rPr>
                        <a:t>beziehen</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c>
                  <a:txBody>
                    <a:bodyPr/>
                    <a:lstStyle/>
                    <a:p>
                      <a:pPr>
                        <a:lnSpc>
                          <a:spcPct val="100000"/>
                        </a:lnSpc>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Veröffentlichungsangabe gemäß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Kolophon</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Ex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Officina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Balthasaris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Lasij</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Mense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Augusto, Anno </a:t>
                      </a:r>
                    </a:p>
                    <a:p>
                      <a:pPr>
                        <a:lnSpc>
                          <a:spcPct val="100000"/>
                        </a:lnSpc>
                        <a:spcAft>
                          <a:spcPts val="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D.M.XLI.</a:t>
                      </a:r>
                      <a:r>
                        <a:rPr kumimoji="0" lang="de-CH" sz="1800" b="0" i="0" u="none" strike="noStrike" kern="1200" cap="none" normalizeH="0" baseline="0" smtClean="0">
                          <a:ln>
                            <a:noFill/>
                          </a:ln>
                          <a:solidFill>
                            <a:srgbClr val="000000"/>
                          </a:solidFill>
                          <a:effectLst/>
                          <a:latin typeface="Verdana" charset="0"/>
                          <a:ea typeface="+mn-ea"/>
                          <a:cs typeface="Arial Unicode MS" charset="0"/>
                        </a:rPr>
                        <a:t> –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Erscheinungsjahr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verdruckt: i.e. M.D.XLI.:</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1541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3" marR="34928" marT="107973" marB="107973"/>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(7)</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3C2E6576-41D4-4483-936E-47C13AFA6A1C}"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spcBef>
                <a:spcPct val="0"/>
              </a:spcBef>
              <a:defRPr/>
            </a:pPr>
            <a:endParaRPr lang="de-CH" altLang="de-DE" sz="2000" dirty="0" smtClean="0"/>
          </a:p>
          <a:p>
            <a:pPr>
              <a:spcBef>
                <a:spcPct val="0"/>
              </a:spcBef>
              <a:defRPr/>
            </a:pPr>
            <a:endParaRPr lang="de-CH" altLang="de-DE" sz="2000" dirty="0"/>
          </a:p>
          <a:p>
            <a:pPr>
              <a:spcBef>
                <a:spcPct val="0"/>
              </a:spcBef>
              <a:defRPr/>
            </a:pPr>
            <a:r>
              <a:rPr lang="de-CH" altLang="de-DE" dirty="0" smtClean="0"/>
              <a:t>Jahresangaben </a:t>
            </a:r>
            <a:r>
              <a:rPr lang="de-CH" altLang="de-DE" dirty="0"/>
              <a:t>nach anderen Kalendern als dem Julianischen oder Gregorianischen werden so wiedergegeben, wie sie in der Informationsquelle erscheinen. Dabei werden die Jahresangaben mit den entsprechenden Daten nach dem Gregorianischen oder Julianischen Kalender in eckigen Klammern ergänzt.</a:t>
            </a:r>
            <a:br>
              <a:rPr lang="de-CH" altLang="de-DE" dirty="0"/>
            </a:br>
            <a:r>
              <a:rPr lang="de-CH" altLang="de-DE" dirty="0"/>
              <a:t>In einer Anmerkung zur Veröffentlichungsangabe wird angezeigt, dass die Information aus einer </a:t>
            </a:r>
            <a:r>
              <a:rPr lang="de-CH" altLang="de-DE"/>
              <a:t>Quelle </a:t>
            </a:r>
            <a:r>
              <a:rPr lang="de-CH" altLang="de-DE" smtClean="0"/>
              <a:t>außerhalb </a:t>
            </a:r>
            <a:r>
              <a:rPr lang="de-CH" altLang="de-DE" dirty="0"/>
              <a:t>der Ressource entnommen ist.</a:t>
            </a:r>
          </a:p>
          <a:p>
            <a:pPr marL="0" indent="0" eaLnBrk="1">
              <a:spcBef>
                <a:spcPct val="0"/>
              </a:spcBef>
              <a:buFont typeface="Arial" charset="0"/>
              <a:buNone/>
              <a:defRPr/>
            </a:pPr>
            <a:endParaRPr lang="de-DE" sz="2000" dirty="0" smtClean="0">
              <a:ea typeface="Verdana" panose="020B0604030504040204" pitchFamily="34" charset="0"/>
              <a:cs typeface="Verdana" panose="020B0604030504040204" pitchFamily="34" charset="0"/>
            </a:endParaRPr>
          </a:p>
          <a:p>
            <a:pPr marL="0" indent="0" eaLnBrk="1">
              <a:spcBef>
                <a:spcPct val="0"/>
              </a:spcBef>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(8)</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4D52483B-FCF8-4A56-89B0-78031CC328C7}"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25605" name="Textplatzhalter 5"/>
          <p:cNvSpPr>
            <a:spLocks noGrp="1"/>
          </p:cNvSpPr>
          <p:nvPr>
            <p:ph type="body" sz="quarter" idx="13"/>
          </p:nvPr>
        </p:nvSpPr>
        <p:spPr>
          <a:xfrm>
            <a:off x="250825" y="836613"/>
            <a:ext cx="8642350" cy="5472112"/>
          </a:xfrm>
        </p:spPr>
        <p:txBody>
          <a:bodyPr/>
          <a:lstStyle/>
          <a:p>
            <a:pPr marL="0" indent="0" eaLnBrk="1">
              <a:buFont typeface="Arial" charset="0"/>
              <a:buNone/>
            </a:pPr>
            <a:r>
              <a:rPr lang="de-DE" altLang="de-DE" smtClean="0">
                <a:solidFill>
                  <a:srgbClr val="000000"/>
                </a:solidFill>
              </a:rPr>
              <a:t>Beispiel: </a:t>
            </a:r>
            <a:r>
              <a:rPr lang="de-DE" altLang="de-DE" smtClean="0">
                <a:solidFill>
                  <a:srgbClr val="000000"/>
                </a:solidFill>
                <a:ea typeface="Verdana" pitchFamily="34" charset="0"/>
                <a:cs typeface="Verdana" pitchFamily="34" charset="0"/>
              </a:rPr>
              <a:t>Revolutionsjahr nach dem republikanischen Kalender:</a:t>
            </a:r>
            <a:br>
              <a:rPr lang="de-DE" altLang="de-DE" smtClean="0">
                <a:solidFill>
                  <a:srgbClr val="000000"/>
                </a:solidFill>
                <a:ea typeface="Verdana" pitchFamily="34" charset="0"/>
                <a:cs typeface="Verdana" pitchFamily="34" charset="0"/>
              </a:rPr>
            </a:br>
            <a:r>
              <a:rPr lang="de-DE" altLang="de-DE" smtClean="0">
                <a:solidFill>
                  <a:srgbClr val="000000"/>
                </a:solidFill>
                <a:ea typeface="Verdana" pitchFamily="34" charset="0"/>
                <a:cs typeface="Verdana" pitchFamily="34" charset="0"/>
              </a:rPr>
              <a:t/>
            </a:r>
            <a:br>
              <a:rPr lang="de-DE" altLang="de-DE" smtClean="0">
                <a:solidFill>
                  <a:srgbClr val="000000"/>
                </a:solidFill>
                <a:ea typeface="Verdana" pitchFamily="34" charset="0"/>
                <a:cs typeface="Verdana" pitchFamily="34" charset="0"/>
              </a:rPr>
            </a:br>
            <a:r>
              <a:rPr lang="de-CH" altLang="de-DE" smtClean="0">
                <a:ea typeface="Verdana" pitchFamily="34" charset="0"/>
                <a:cs typeface="Verdana" pitchFamily="34" charset="0"/>
              </a:rPr>
              <a:t>Angaben gemäß Titelseite:</a:t>
            </a:r>
          </a:p>
          <a:p>
            <a:pPr marL="0" indent="0" eaLnBrk="1">
              <a:spcBef>
                <a:spcPct val="0"/>
              </a:spcBef>
              <a:buFont typeface="Arial" charset="0"/>
              <a:buNone/>
            </a:pPr>
            <a:endParaRPr lang="de-DE" altLang="de-DE" sz="2000" smtClean="0">
              <a:ea typeface="Verdana" pitchFamily="34" charset="0"/>
              <a:cs typeface="Verdana" pitchFamily="34" charset="0"/>
            </a:endParaRPr>
          </a:p>
          <a:p>
            <a:pPr marL="0" indent="0" eaLnBrk="1">
              <a:spcBef>
                <a:spcPct val="0"/>
              </a:spcBef>
              <a:buFont typeface="Arial" charset="0"/>
              <a:buNone/>
            </a:pPr>
            <a:r>
              <a:rPr lang="de-DE" altLang="de-DE" sz="2000" smtClean="0">
                <a:ea typeface="Verdana" pitchFamily="34" charset="0"/>
                <a:cs typeface="Verdana" pitchFamily="34" charset="0"/>
              </a:rPr>
              <a:t/>
            </a:r>
            <a:br>
              <a:rPr lang="de-DE" altLang="de-DE" sz="2000" smtClean="0">
                <a:ea typeface="Verdana" pitchFamily="34" charset="0"/>
                <a:cs typeface="Verdana" pitchFamily="34" charset="0"/>
              </a:rPr>
            </a:br>
            <a:endParaRPr lang="de-CH" altLang="de-DE" sz="2000" smtClean="0">
              <a:ea typeface="Verdana" pitchFamily="34" charset="0"/>
              <a:cs typeface="Verdana" pitchFamily="34" charset="0"/>
            </a:endParaRPr>
          </a:p>
          <a:p>
            <a:pPr marL="0" indent="0">
              <a:buFont typeface="Arial" charset="0"/>
              <a:buNone/>
            </a:pPr>
            <a:endParaRPr lang="de-CH" altLang="de-DE" sz="2000" smtClean="0"/>
          </a:p>
        </p:txBody>
      </p:sp>
      <p:pic>
        <p:nvPicPr>
          <p:cNvPr id="25606" name="Grafik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1989138"/>
            <a:ext cx="27590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elle 7"/>
          <p:cNvGraphicFramePr>
            <a:graphicFrameLocks noGrp="1"/>
          </p:cNvGraphicFramePr>
          <p:nvPr/>
        </p:nvGraphicFramePr>
        <p:xfrm>
          <a:off x="395288" y="3213100"/>
          <a:ext cx="8280401" cy="2740025"/>
        </p:xfrm>
        <a:graphic>
          <a:graphicData uri="http://schemas.openxmlformats.org/drawingml/2006/table">
            <a:tbl>
              <a:tblPr firstRow="1" bandRow="1">
                <a:tableStyleId>{5C22544A-7EE6-4342-B048-85BDC9FD1C3A}</a:tableStyleId>
              </a:tblPr>
              <a:tblGrid>
                <a:gridCol w="1044375"/>
                <a:gridCol w="1115730"/>
                <a:gridCol w="2736133"/>
                <a:gridCol w="3384163"/>
              </a:tblGrid>
              <a:tr h="365792">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4" marR="914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4" marR="914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4" marR="91434"/>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4" marR="91434"/>
                </a:tc>
              </a:tr>
              <a:tr h="570332">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1"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419</a:t>
                      </a:r>
                    </a:p>
                  </a:txBody>
                  <a:tcPr marL="91434" marR="91434"/>
                </a:tc>
                <a:tc>
                  <a:txBody>
                    <a:bodyPr/>
                    <a:lstStyle/>
                    <a:p>
                      <a:pPr>
                        <a:lnSpc>
                          <a:spcPct val="100000"/>
                        </a:lnSpc>
                        <a:spcAft>
                          <a:spcPts val="0"/>
                        </a:spcAft>
                      </a:pPr>
                      <a:r>
                        <a:rPr lang="de-DE"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2.8.6.6</a:t>
                      </a:r>
                      <a:endParaRPr lang="de-CH"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Aft>
                          <a:spcPts val="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Erscheinungsdatum</a:t>
                      </a:r>
                      <a:endParaRPr lang="de-CH" sz="1800" b="1"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 IX [1800/1801]</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r>
              <a:tr h="490421">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1"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425a</a:t>
                      </a:r>
                    </a:p>
                  </a:txBody>
                  <a:tcPr marL="91434" marR="91434"/>
                </a:tc>
                <a:tc>
                  <a:txBody>
                    <a:bodyPr/>
                    <a:lstStyle/>
                    <a:p>
                      <a:pPr>
                        <a:lnSpc>
                          <a:spcPct val="100000"/>
                        </a:lnSpc>
                        <a:spcAft>
                          <a:spcPts val="0"/>
                        </a:spcAft>
                      </a:pPr>
                      <a:endParaRPr lang="de-CH" sz="1800" b="1"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Aft>
                          <a:spcPts val="0"/>
                        </a:spcAft>
                      </a:pPr>
                      <a:endParaRPr lang="de-CH" sz="1800" b="1"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Aft>
                          <a:spcPts val="0"/>
                        </a:spcAft>
                      </a:pPr>
                      <a:r>
                        <a:rPr lang="de-CH"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CH" sz="1800" dirty="0" smtClean="0">
                          <a:solidFill>
                            <a:srgbClr val="00000A"/>
                          </a:solidFill>
                          <a:effectLst/>
                          <a:latin typeface="Verdana" panose="020B0604030504040204" pitchFamily="34" charset="0"/>
                          <a:ea typeface="Verdana" panose="020B0604030504040204" pitchFamily="34" charset="0"/>
                          <a:cs typeface="Verdana" panose="020B0604030504040204" pitchFamily="34" charset="0"/>
                        </a:rPr>
                        <a:t> 1800</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r>
              <a:tr h="1313480">
                <a:tc>
                  <a:txBody>
                    <a:bodyPr/>
                    <a:lstStyle/>
                    <a:p>
                      <a:pPr marL="0" marR="0" lvl="0" indent="0" algn="l"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rPr>
                        <a:t>501</a:t>
                      </a:r>
                    </a:p>
                  </a:txBody>
                  <a:tcPr marL="91434" marR="91434"/>
                </a:tc>
                <a:tc>
                  <a:txBody>
                    <a:bodyPr/>
                    <a:lstStyle/>
                    <a:p>
                      <a:pPr>
                        <a:lnSpc>
                          <a:spcPct val="100000"/>
                        </a:lnSpc>
                        <a:spcBef>
                          <a:spcPts val="300"/>
                        </a:spcBef>
                        <a:spcAft>
                          <a:spcPts val="0"/>
                        </a:spcAft>
                      </a:pPr>
                      <a:r>
                        <a:rPr lang="en-US"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2.17.7.3</a:t>
                      </a:r>
                      <a:endParaRPr lang="de-CH"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Bef>
                          <a:spcPts val="300"/>
                        </a:spcBef>
                        <a:spcAft>
                          <a:spcPts val="0"/>
                        </a:spcAft>
                      </a:pPr>
                      <a:r>
                        <a:rPr lang="de-DE" sz="1800" dirty="0">
                          <a:effectLst/>
                          <a:latin typeface="Verdana" panose="020B0604030504040204" pitchFamily="34" charset="0"/>
                          <a:ea typeface="Verdana" panose="020B0604030504040204" pitchFamily="34" charset="0"/>
                          <a:cs typeface="Verdana" panose="020B0604030504040204" pitchFamily="34" charset="0"/>
                        </a:rPr>
                        <a:t>Details, die sich auf die </a:t>
                      </a:r>
                      <a:r>
                        <a:rPr lang="de-DE" sz="1800" dirty="0" smtClean="0">
                          <a:effectLst/>
                          <a:latin typeface="Verdana" panose="020B0604030504040204" pitchFamily="34" charset="0"/>
                          <a:ea typeface="Verdana" panose="020B0604030504040204" pitchFamily="34" charset="0"/>
                          <a:cs typeface="Verdana" panose="020B0604030504040204" pitchFamily="34" charset="0"/>
                        </a:rPr>
                        <a:t>Veröffentlichungs-angabe </a:t>
                      </a:r>
                      <a:r>
                        <a:rPr lang="de-DE" sz="1800" dirty="0">
                          <a:effectLst/>
                          <a:latin typeface="Verdana" panose="020B0604030504040204" pitchFamily="34" charset="0"/>
                          <a:ea typeface="Verdana" panose="020B0604030504040204" pitchFamily="34" charset="0"/>
                          <a:cs typeface="Verdana" panose="020B0604030504040204" pitchFamily="34" charset="0"/>
                        </a:rPr>
                        <a:t>beziehen</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c>
                  <a:txBody>
                    <a:bodyPr/>
                    <a:lstStyle/>
                    <a:p>
                      <a:pPr>
                        <a:lnSpc>
                          <a:spcPct val="100000"/>
                        </a:lnSpc>
                        <a:spcAft>
                          <a:spcPts val="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Erscheinungsjahr in der Vorlage nach dem republikanischen Kalender</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 IX.</a:t>
                      </a:r>
                      <a:endParaRPr lang="de-CH" sz="1800" dirty="0">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34" marB="108034"/>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Erscheinungsdatum (9)</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AC2D5EBB-D746-404A-972C-E8F3BEF226F3}"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r>
              <a:rPr lang="de-CH" dirty="0">
                <a:ea typeface="Verdana" panose="020B0604030504040204" pitchFamily="34" charset="0"/>
                <a:cs typeface="Verdana" panose="020B0604030504040204" pitchFamily="34" charset="0"/>
              </a:rPr>
              <a:t>Erscheint das Datum nur in Form eines Chronogramms, wird es in arabischen Zahlen in eckigen Klammern wiedergegeben (RDA </a:t>
            </a:r>
            <a:r>
              <a:rPr lang="de-CH">
                <a:ea typeface="Verdana" panose="020B0604030504040204" pitchFamily="34" charset="0"/>
                <a:cs typeface="Verdana" panose="020B0604030504040204" pitchFamily="34" charset="0"/>
              </a:rPr>
              <a:t>2.8.6.4</a:t>
            </a:r>
            <a:r>
              <a:rPr lang="de-CH" smtClean="0">
                <a:ea typeface="Verdana" panose="020B0604030504040204" pitchFamily="34" charset="0"/>
                <a:cs typeface="Verdana" panose="020B0604030504040204" pitchFamily="34" charset="0"/>
              </a:rPr>
              <a:t>).</a:t>
            </a:r>
          </a:p>
          <a:p>
            <a:pPr>
              <a:buFont typeface="Arial" panose="020B0604020202020204" pitchFamily="34" charset="0"/>
              <a:buChar char="•"/>
              <a:defRPr/>
            </a:pPr>
            <a:r>
              <a:rPr lang="de-CH" smtClean="0">
                <a:ea typeface="Verdana" panose="020B0604030504040204" pitchFamily="34" charset="0"/>
                <a:cs typeface="Verdana" panose="020B0604030504040204" pitchFamily="34" charset="0"/>
              </a:rPr>
              <a:t>Wird </a:t>
            </a:r>
            <a:r>
              <a:rPr lang="de-CH" dirty="0">
                <a:ea typeface="Verdana" panose="020B0604030504040204" pitchFamily="34" charset="0"/>
                <a:cs typeface="Verdana" panose="020B0604030504040204" pitchFamily="34" charset="0"/>
              </a:rPr>
              <a:t>das Chronogramm für die Identifizierung als wichtig angesehen, dann sollte es in einer Anmerkung angeben werden.</a:t>
            </a:r>
          </a:p>
          <a:p>
            <a:pPr marL="0" indent="0" eaLnBrk="1">
              <a:spcBef>
                <a:spcPct val="0"/>
              </a:spcBef>
              <a:buFont typeface="Arial" charset="0"/>
              <a:buNone/>
              <a:defRPr/>
            </a:pPr>
            <a:endParaRPr lang="de-DE" sz="2000" dirty="0" smtClean="0">
              <a:ea typeface="Verdana" panose="020B0604030504040204" pitchFamily="34" charset="0"/>
              <a:cs typeface="Verdana" panose="020B0604030504040204" pitchFamily="34" charset="0"/>
            </a:endParaRPr>
          </a:p>
          <a:p>
            <a:pPr marL="0" indent="0" eaLnBrk="1">
              <a:spcBef>
                <a:spcPct val="0"/>
              </a:spcBef>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graphicFrame>
        <p:nvGraphicFramePr>
          <p:cNvPr id="8" name="Tabelle 7"/>
          <p:cNvGraphicFramePr>
            <a:graphicFrameLocks noGrp="1"/>
          </p:cNvGraphicFramePr>
          <p:nvPr/>
        </p:nvGraphicFramePr>
        <p:xfrm>
          <a:off x="468313" y="3429000"/>
          <a:ext cx="8064500" cy="2502122"/>
        </p:xfrm>
        <a:graphic>
          <a:graphicData uri="http://schemas.openxmlformats.org/drawingml/2006/table">
            <a:tbl>
              <a:tblPr firstRow="1" bandRow="1">
                <a:tableStyleId>{5C22544A-7EE6-4342-B048-85BDC9FD1C3A}</a:tableStyleId>
              </a:tblPr>
              <a:tblGrid>
                <a:gridCol w="3605306"/>
                <a:gridCol w="4459194"/>
              </a:tblGrid>
              <a:tr h="36574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6" marR="91436" marT="45727" marB="45727"/>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6" marR="91436" marT="45727" marB="45727"/>
                </a:tc>
              </a:tr>
              <a:tr h="2136153">
                <a:tc>
                  <a:txBody>
                    <a:bodyPr/>
                    <a:lstStyle/>
                    <a:p>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Ipso anno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it-IT"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it-IT"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54" marB="108054"/>
                </a:tc>
                <a:tc>
                  <a:txBody>
                    <a:bodyPr/>
                    <a:lstStyle/>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[1740] </a:t>
                      </a:r>
                    </a:p>
                    <a:p>
                      <a:endPar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p>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Anmerkung: Erscheinungsjahr nach einem Chronogramm auf der Titelseite</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Ipso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anno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tertIo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saeCVLarI</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typographIae</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DIVIno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aVXILIo</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 </a:t>
                      </a:r>
                      <a:r>
                        <a:rPr lang="de-CH" sz="1800" kern="120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gerManIs</a:t>
                      </a:r>
                      <a:r>
                        <a:rPr lang="de-CH"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InVentae</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22860" marR="34924" marT="108054" marB="108054"/>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581025"/>
          </a:xfrm>
        </p:spPr>
        <p:txBody>
          <a:bodyPr/>
          <a:lstStyle/>
          <a:p>
            <a:pPr>
              <a:defRPr/>
            </a:pPr>
            <a:r>
              <a:rPr lang="de-DE" dirty="0" smtClean="0"/>
              <a:t>Arbeitshilfen</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mtClean="0"/>
              <a:t>AG RDA Schulungsunterlagen – Modul 6.AD.03: Veröffentlichungsangaben | Aleph | Stand: 20.11.2015 | CC BY-NC-SA</a:t>
            </a:r>
            <a:endParaRPr lang="de-DE" dirty="0"/>
          </a:p>
        </p:txBody>
      </p:sp>
      <p:sp>
        <p:nvSpPr>
          <p:cNvPr id="5" name="Foliennummernplatzhalter 4"/>
          <p:cNvSpPr>
            <a:spLocks noGrp="1"/>
          </p:cNvSpPr>
          <p:nvPr>
            <p:ph type="sldNum" sz="quarter" idx="15"/>
          </p:nvPr>
        </p:nvSpPr>
        <p:spPr/>
        <p:txBody>
          <a:bodyPr/>
          <a:lstStyle/>
          <a:p>
            <a:pPr>
              <a:defRPr/>
            </a:pPr>
            <a:fld id="{C82ACE08-784A-4AE5-898F-484DAAD7A76B}" type="slidenum">
              <a:rPr lang="de-DE" smtClean="0"/>
              <a:pPr>
                <a:defRPr/>
              </a:pPr>
              <a:t>25</a:t>
            </a:fld>
            <a:endParaRPr lang="de-DE" dirty="0"/>
          </a:p>
        </p:txBody>
      </p:sp>
      <p:sp>
        <p:nvSpPr>
          <p:cNvPr id="6" name="Textplatzhalter 5"/>
          <p:cNvSpPr>
            <a:spLocks noGrp="1"/>
          </p:cNvSpPr>
          <p:nvPr>
            <p:ph type="body" sz="quarter" idx="13"/>
          </p:nvPr>
        </p:nvSpPr>
        <p:spPr>
          <a:xfrm>
            <a:off x="250825" y="765175"/>
            <a:ext cx="8642350" cy="5472113"/>
          </a:xfrm>
        </p:spPr>
        <p:txBody>
          <a:bodyPr/>
          <a:lstStyle/>
          <a:p>
            <a:pPr>
              <a:spcBef>
                <a:spcPct val="0"/>
              </a:spcBef>
              <a:defRPr/>
            </a:pPr>
            <a:r>
              <a:rPr lang="de-DE" sz="2000" dirty="0">
                <a:ea typeface="Verdana" panose="020B0604030504040204" pitchFamily="34" charset="0"/>
                <a:cs typeface="Verdana" panose="020B0604030504040204" pitchFamily="34" charset="0"/>
              </a:rPr>
              <a:t>Arbeitsgemeinschaft Alte Drucke beim GBV. Datenbanken und Nachschlagewerke für Drucker und Verleger (in Auswahl) </a:t>
            </a:r>
            <a:r>
              <a:rPr lang="de-CH" altLang="de-DE" sz="2000" dirty="0">
                <a:solidFill>
                  <a:srgbClr val="000000"/>
                </a:solidFill>
              </a:rPr>
              <a:t>– </a:t>
            </a:r>
            <a:r>
              <a:rPr lang="de-DE" sz="2000" u="sng" dirty="0" smtClean="0">
                <a:ea typeface="Verdana" panose="020B0604030504040204" pitchFamily="34" charset="0"/>
                <a:cs typeface="Verdana" panose="020B0604030504040204" pitchFamily="34" charset="0"/>
                <a:hlinkClick r:id="rId2"/>
              </a:rPr>
              <a:t>http</a:t>
            </a:r>
            <a:r>
              <a:rPr lang="de-DE" sz="2000" u="sng" dirty="0">
                <a:ea typeface="Verdana" panose="020B0604030504040204" pitchFamily="34" charset="0"/>
                <a:cs typeface="Verdana" panose="020B0604030504040204" pitchFamily="34" charset="0"/>
                <a:hlinkClick r:id="rId2"/>
              </a:rPr>
              <a:t>://</a:t>
            </a:r>
            <a:r>
              <a:rPr lang="de-DE" sz="2000" u="sng" dirty="0" smtClean="0">
                <a:ea typeface="Verdana" panose="020B0604030504040204" pitchFamily="34" charset="0"/>
                <a:cs typeface="Verdana" panose="020B0604030504040204" pitchFamily="34" charset="0"/>
                <a:hlinkClick r:id="rId2"/>
              </a:rPr>
              <a:t>aad.gbv.de/ressourcen/listeDV.htm</a:t>
            </a:r>
            <a:endParaRPr lang="de-CH" altLang="de-DE" sz="2000" dirty="0">
              <a:ea typeface="Verdana" panose="020B0604030504040204" pitchFamily="34" charset="0"/>
              <a:cs typeface="Verdana" panose="020B0604030504040204" pitchFamily="34" charset="0"/>
            </a:endParaRPr>
          </a:p>
          <a:p>
            <a:pPr>
              <a:spcBef>
                <a:spcPct val="0"/>
              </a:spcBef>
              <a:defRPr/>
            </a:pPr>
            <a:r>
              <a:rPr lang="de-CH" altLang="de-DE" sz="2000" dirty="0"/>
              <a:t>Benzing, Josef, 1904-1981. Die Buchdrucker des 16. und 17. Jahrhunderts im deutschen Sprachgebiet. </a:t>
            </a:r>
            <a:r>
              <a:rPr lang="de-CH" altLang="de-DE" sz="2000" dirty="0">
                <a:solidFill>
                  <a:srgbClr val="000000"/>
                </a:solidFill>
              </a:rPr>
              <a:t>– </a:t>
            </a:r>
            <a:r>
              <a:rPr lang="de-CH" altLang="de-DE" sz="2000" dirty="0" smtClean="0"/>
              <a:t>2</a:t>
            </a:r>
            <a:r>
              <a:rPr lang="de-CH" altLang="de-DE" sz="2000" dirty="0"/>
              <a:t>., verbesserte und ergänzte Auflage. </a:t>
            </a:r>
            <a:r>
              <a:rPr lang="de-CH" altLang="de-DE" sz="2000" dirty="0">
                <a:solidFill>
                  <a:srgbClr val="000000"/>
                </a:solidFill>
              </a:rPr>
              <a:t>– </a:t>
            </a:r>
            <a:r>
              <a:rPr lang="de-CH" altLang="de-DE" sz="2000" dirty="0" smtClean="0"/>
              <a:t>Wiesbaden</a:t>
            </a:r>
            <a:r>
              <a:rPr lang="de-CH" altLang="de-DE" sz="2000" dirty="0"/>
              <a:t>, Otto </a:t>
            </a:r>
            <a:r>
              <a:rPr lang="de-CH" altLang="de-DE" sz="2000" dirty="0" err="1"/>
              <a:t>Harrassowitz</a:t>
            </a:r>
            <a:r>
              <a:rPr lang="de-CH" altLang="de-DE" sz="2000" dirty="0"/>
              <a:t> 1982 (Beiträge zum Buch- und Bibliothekswesen. Band 12</a:t>
            </a:r>
            <a:r>
              <a:rPr lang="de-CH" altLang="de-DE" sz="2000" dirty="0" smtClean="0"/>
              <a:t>)</a:t>
            </a:r>
            <a:endParaRPr lang="de-CH" altLang="de-DE" sz="2000" dirty="0"/>
          </a:p>
          <a:p>
            <a:pPr>
              <a:spcBef>
                <a:spcPct val="0"/>
              </a:spcBef>
              <a:defRPr/>
            </a:pPr>
            <a:r>
              <a:rPr lang="de-CH" altLang="de-DE" sz="2000" dirty="0" err="1"/>
              <a:t>Paisey</a:t>
            </a:r>
            <a:r>
              <a:rPr lang="de-CH" altLang="de-DE" sz="2000" dirty="0"/>
              <a:t>, David, 1933-. Deutsche Buchdrucker, Buchhändler und Verleger. 1701-1750. </a:t>
            </a:r>
            <a:r>
              <a:rPr lang="de-CH" altLang="de-DE" sz="2000" dirty="0">
                <a:solidFill>
                  <a:srgbClr val="000000"/>
                </a:solidFill>
              </a:rPr>
              <a:t>– </a:t>
            </a:r>
            <a:r>
              <a:rPr lang="de-CH" altLang="de-DE" sz="2000" dirty="0" smtClean="0"/>
              <a:t>Wiesbaden</a:t>
            </a:r>
            <a:r>
              <a:rPr lang="de-CH" altLang="de-DE" sz="2000" dirty="0"/>
              <a:t>, Otto </a:t>
            </a:r>
            <a:r>
              <a:rPr lang="de-CH" altLang="de-DE" sz="2000" dirty="0" err="1"/>
              <a:t>Harrassowitz</a:t>
            </a:r>
            <a:r>
              <a:rPr lang="de-CH" altLang="de-DE" sz="2000" dirty="0"/>
              <a:t> 1988 (Beiträge zum Buch- und Bibliothekswesen. Band 26</a:t>
            </a:r>
            <a:r>
              <a:rPr lang="de-CH" altLang="de-DE" sz="2000" dirty="0" smtClean="0"/>
              <a:t>)</a:t>
            </a:r>
            <a:endParaRPr lang="de-CH" altLang="de-DE" sz="2000" dirty="0"/>
          </a:p>
          <a:p>
            <a:pPr>
              <a:defRPr/>
            </a:pPr>
            <a:r>
              <a:rPr lang="de-CH" altLang="de-DE" sz="2000" dirty="0" err="1" smtClean="0">
                <a:solidFill>
                  <a:srgbClr val="000000"/>
                </a:solidFill>
              </a:rPr>
              <a:t>Reske</a:t>
            </a:r>
            <a:r>
              <a:rPr lang="de-CH" altLang="de-DE" sz="2000" dirty="0" smtClean="0">
                <a:solidFill>
                  <a:srgbClr val="000000"/>
                </a:solidFill>
              </a:rPr>
              <a:t>, Christoph. Die Buchdrucker des 16. und 17. Jahrhunderts im deutschen Sprachgebiet. Auf der Grundlage des gleichnamigen Werkes von Josef Benzing. – </a:t>
            </a:r>
            <a:r>
              <a:rPr lang="de-DE" sz="2000" dirty="0" smtClean="0"/>
              <a:t>2., überarbeitete und erweiterte Auflage. – </a:t>
            </a:r>
            <a:r>
              <a:rPr lang="de-CH" altLang="de-DE" sz="2000" dirty="0" smtClean="0">
                <a:solidFill>
                  <a:srgbClr val="000000"/>
                </a:solidFill>
              </a:rPr>
              <a:t>Wiesbaden, Otto </a:t>
            </a:r>
            <a:r>
              <a:rPr lang="de-CH" altLang="de-DE" sz="2000" dirty="0" err="1" smtClean="0">
                <a:solidFill>
                  <a:srgbClr val="000000"/>
                </a:solidFill>
              </a:rPr>
              <a:t>Harrassowitz</a:t>
            </a:r>
            <a:r>
              <a:rPr lang="de-CH" altLang="de-DE" sz="2000" dirty="0" smtClean="0">
                <a:solidFill>
                  <a:srgbClr val="000000"/>
                </a:solidFill>
              </a:rPr>
              <a:t> 2015 </a:t>
            </a:r>
          </a:p>
          <a:p>
            <a:pPr>
              <a:buFont typeface="Arial" charset="0"/>
              <a:buNone/>
              <a:defRPr/>
            </a:pPr>
            <a:r>
              <a:rPr lang="de-CH" altLang="de-DE" sz="2000" dirty="0" smtClean="0">
                <a:solidFill>
                  <a:srgbClr val="000000"/>
                </a:solidFill>
              </a:rPr>
              <a:t>	(Beiträge zum Buch- und Bibliothekswesen. Band 51)</a:t>
            </a:r>
          </a:p>
          <a:p>
            <a:pPr marL="0" indent="0" eaLnBrk="1">
              <a:spcBef>
                <a:spcPct val="0"/>
              </a:spcBef>
              <a:buFont typeface="Arial" charset="0"/>
              <a:buNone/>
              <a:defRPr/>
            </a:pPr>
            <a:endParaRPr lang="de-DE" sz="2000" dirty="0" smtClean="0">
              <a:ea typeface="Verdana" panose="020B0604030504040204" pitchFamily="34" charset="0"/>
              <a:cs typeface="Verdana" panose="020B0604030504040204" pitchFamily="34" charset="0"/>
            </a:endParaRPr>
          </a:p>
          <a:p>
            <a:pPr marL="0" indent="0" eaLnBrk="1">
              <a:spcBef>
                <a:spcPct val="0"/>
              </a:spcBef>
              <a:buFont typeface="Arial" charset="0"/>
              <a:buNone/>
              <a:defRPr/>
            </a:pP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endParaRPr lang="de-CH" altLang="de-DE" sz="2000" dirty="0" smtClean="0">
              <a:ea typeface="Verdana" panose="020B0604030504040204" pitchFamily="34" charset="0"/>
              <a:cs typeface="Verdana" panose="020B0604030504040204" pitchFamily="34" charset="0"/>
            </a:endParaRPr>
          </a:p>
          <a:p>
            <a:pPr marL="0" indent="0">
              <a:buFont typeface="Arial" charset="0"/>
              <a:buNone/>
              <a:defRPr/>
            </a:pPr>
            <a:endParaRPr lang="de-CH" altLang="de-DE" sz="2000" dirty="0" smtClean="0">
              <a:latin typeface="Verdana"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Inhalt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Allgemeines</a:t>
            </a:r>
          </a:p>
          <a:p>
            <a:r>
              <a:rPr lang="de-DE" altLang="de-DE" dirty="0" smtClean="0"/>
              <a:t>Themen</a:t>
            </a:r>
          </a:p>
          <a:p>
            <a:pPr lvl="1"/>
            <a:r>
              <a:rPr lang="de-CH" altLang="de-DE" sz="1800" dirty="0" smtClean="0">
                <a:solidFill>
                  <a:srgbClr val="000000"/>
                </a:solidFill>
                <a:cs typeface="Arial" charset="0"/>
              </a:rPr>
              <a:t>Erscheinungsort in adjektivischer Form (RDA 2.8.2.3)</a:t>
            </a:r>
            <a:endParaRPr lang="de-DE" altLang="de-DE" sz="1800" dirty="0" smtClean="0"/>
          </a:p>
          <a:p>
            <a:pPr lvl="1"/>
            <a:r>
              <a:rPr lang="de-CH" altLang="de-DE" sz="1800" dirty="0" smtClean="0">
                <a:solidFill>
                  <a:srgbClr val="000000"/>
                </a:solidFill>
                <a:cs typeface="Arial" charset="0"/>
              </a:rPr>
              <a:t>Präpositionen und einleitende Wendungen bei Erscheinungsorten (RDA 2.8.1.4 und 2.8.2.3)</a:t>
            </a:r>
          </a:p>
          <a:p>
            <a:pPr lvl="1"/>
            <a:r>
              <a:rPr lang="de-CH" altLang="de-DE" sz="1800" dirty="0" smtClean="0">
                <a:solidFill>
                  <a:srgbClr val="000000"/>
                </a:solidFill>
                <a:cs typeface="Arial" charset="0"/>
              </a:rPr>
              <a:t>Erscheinungsort fingiert (RDA 2.8.2.3)</a:t>
            </a:r>
          </a:p>
          <a:p>
            <a:pPr lvl="1"/>
            <a:r>
              <a:rPr lang="de-CH" altLang="de-DE" sz="1800" dirty="0" smtClean="0">
                <a:solidFill>
                  <a:srgbClr val="000000"/>
                </a:solidFill>
                <a:cs typeface="Arial" charset="0"/>
              </a:rPr>
              <a:t>Messeorte (RDA 2.8.2.3)</a:t>
            </a:r>
          </a:p>
          <a:p>
            <a:pPr lvl="1"/>
            <a:r>
              <a:rPr lang="de-CH" altLang="de-DE" sz="1800" dirty="0" smtClean="0">
                <a:solidFill>
                  <a:srgbClr val="000000"/>
                </a:solidFill>
              </a:rPr>
              <a:t>Verleger, Drucker, Buchhändler (einleitende Wendungen und Angaben zur Funktion, fingierter Verlag) (RDA 2.8.4.1, 2.8.4.3 und 2.8.4.4)</a:t>
            </a:r>
          </a:p>
          <a:p>
            <a:pPr lvl="1"/>
            <a:r>
              <a:rPr lang="de-CH" altLang="de-DE" sz="1800" dirty="0" smtClean="0">
                <a:solidFill>
                  <a:srgbClr val="000000"/>
                </a:solidFill>
              </a:rPr>
              <a:t>Kein Erscheinungsdatum in der Ressource (RDA 2.8.6.6)</a:t>
            </a:r>
          </a:p>
          <a:p>
            <a:pPr lvl="1"/>
            <a:r>
              <a:rPr lang="de-CH" altLang="de-DE" sz="1800" dirty="0" smtClean="0">
                <a:solidFill>
                  <a:srgbClr val="000000"/>
                </a:solidFill>
                <a:cs typeface="Arial" charset="0"/>
              </a:rPr>
              <a:t>Erscheinungsjahr verdruckt (RDA 2.8.6.3)</a:t>
            </a:r>
          </a:p>
          <a:p>
            <a:pPr lvl="1"/>
            <a:r>
              <a:rPr lang="de-CH" altLang="de-DE" sz="1800" dirty="0" smtClean="0">
                <a:solidFill>
                  <a:srgbClr val="000000"/>
                </a:solidFill>
                <a:cs typeface="Arial" charset="0"/>
              </a:rPr>
              <a:t>Erscheinungsjahr mit Ziffern und Wörtern (RDA 2.8.6.6, 1.8.1 D-A-CH und 1.8.2 D-A-CH)</a:t>
            </a:r>
          </a:p>
          <a:p>
            <a:pPr lvl="1"/>
            <a:r>
              <a:rPr lang="de-CH" altLang="de-DE" sz="1800" dirty="0" smtClean="0">
                <a:solidFill>
                  <a:srgbClr val="000000"/>
                </a:solidFill>
                <a:cs typeface="Arial" charset="0"/>
              </a:rPr>
              <a:t>Revolutionsjahre (RDA 2.8.6.3)</a:t>
            </a:r>
          </a:p>
          <a:p>
            <a:pPr lvl="1"/>
            <a:r>
              <a:rPr lang="de-CH" altLang="de-DE" sz="1800" dirty="0" smtClean="0">
                <a:solidFill>
                  <a:srgbClr val="000000"/>
                </a:solidFill>
                <a:cs typeface="Arial" charset="0"/>
              </a:rPr>
              <a:t>Chronogramme (RDA 2.8.6.4)</a:t>
            </a:r>
            <a:endParaRPr lang="de-DE" altLang="de-DE" sz="1800" dirty="0" smtClean="0"/>
          </a:p>
        </p:txBody>
      </p:sp>
      <p:sp>
        <p:nvSpPr>
          <p:cNvPr id="4" name="Fußzeilenplatzhalter 3"/>
          <p:cNvSpPr>
            <a:spLocks noGrp="1"/>
          </p:cNvSpPr>
          <p:nvPr>
            <p:ph type="ftr" sz="quarter" idx="14"/>
          </p:nvPr>
        </p:nvSpPr>
        <p:spPr>
          <a:xfrm>
            <a:off x="395536" y="638132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8E2C8857-3B0E-47DF-AA7E-5A61EF2DCAF1}"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smtClean="0"/>
              <a:t>Allgemeines (1)</a:t>
            </a:r>
            <a:endParaRPr lang="de-DE" dirty="0"/>
          </a:p>
        </p:txBody>
      </p:sp>
      <p:sp>
        <p:nvSpPr>
          <p:cNvPr id="6147" name="Textplatzhalter 2"/>
          <p:cNvSpPr>
            <a:spLocks noGrp="1"/>
          </p:cNvSpPr>
          <p:nvPr>
            <p:ph type="body" sz="quarter" idx="13"/>
          </p:nvPr>
        </p:nvSpPr>
        <p:spPr>
          <a:xfrm>
            <a:off x="250825" y="836613"/>
            <a:ext cx="8642350" cy="5472112"/>
          </a:xfrm>
        </p:spPr>
        <p:txBody>
          <a:bodyPr/>
          <a:lstStyle/>
          <a:p>
            <a:r>
              <a:rPr lang="de-CH" altLang="de-DE" smtClean="0">
                <a:cs typeface="Arial" charset="0"/>
              </a:rPr>
              <a:t>Es gelten grundsätzlich die gleichen RDA-Richtlinien wie bei den modernen Drucken (RDA 2.8.1 bis 2.8.6).</a:t>
            </a:r>
          </a:p>
          <a:p>
            <a:endParaRPr lang="de-CH" altLang="de-DE" smtClean="0">
              <a:cs typeface="Arial" charset="0"/>
            </a:endParaRPr>
          </a:p>
          <a:p>
            <a:r>
              <a:rPr lang="de-CH" altLang="de-DE" smtClean="0">
                <a:cs typeface="Arial" charset="0"/>
              </a:rPr>
              <a:t>Erscheinungsorte und Verlagsnamen werden so wiedergeben, wie sie in der Informationsquelle erscheinen.</a:t>
            </a:r>
          </a:p>
          <a:p>
            <a:endParaRPr lang="de-CH" altLang="de-DE" smtClean="0">
              <a:cs typeface="Arial" charset="0"/>
            </a:endParaRPr>
          </a:p>
          <a:p>
            <a:r>
              <a:rPr lang="de-CH" altLang="de-DE" smtClean="0">
                <a:cs typeface="Arial" charset="0"/>
              </a:rPr>
              <a:t>Die Angaben zum Impressum </a:t>
            </a:r>
            <a:r>
              <a:rPr lang="de-CH" altLang="de-DE" smtClean="0">
                <a:cs typeface="Times New Roman" pitchFamily="18" charset="0"/>
              </a:rPr>
              <a:t>stammen nach Möglichkeit aus der gleichen Informationsquelle wie der Haupttitel.</a:t>
            </a:r>
          </a:p>
          <a:p>
            <a:endParaRPr lang="de-DE" altLang="de-DE" smtClean="0"/>
          </a:p>
        </p:txBody>
      </p:sp>
      <p:sp>
        <p:nvSpPr>
          <p:cNvPr id="4" name="Fußzeilenplatzhalter 3"/>
          <p:cNvSpPr>
            <a:spLocks noGrp="1"/>
          </p:cNvSpPr>
          <p:nvPr>
            <p:ph type="ftr" sz="quarter" idx="14"/>
          </p:nvPr>
        </p:nvSpPr>
        <p:spPr>
          <a:xfrm>
            <a:off x="468313" y="6376988"/>
            <a:ext cx="7848600"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504B7498-AC2B-44D8-90AB-B283F33176DA}"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8913"/>
            <a:ext cx="8642350" cy="719137"/>
          </a:xfrm>
        </p:spPr>
        <p:txBody>
          <a:bodyPr/>
          <a:lstStyle/>
          <a:p>
            <a:pPr>
              <a:defRPr/>
            </a:pPr>
            <a:r>
              <a:rPr lang="de-DE" smtClean="0"/>
              <a:t>Allgemeines (2)</a:t>
            </a:r>
            <a:endParaRPr lang="de-DE" dirty="0"/>
          </a:p>
        </p:txBody>
      </p:sp>
      <p:sp>
        <p:nvSpPr>
          <p:cNvPr id="8195" name="Textplatzhalter 2"/>
          <p:cNvSpPr>
            <a:spLocks noGrp="1"/>
          </p:cNvSpPr>
          <p:nvPr>
            <p:ph type="body" sz="quarter" idx="13"/>
          </p:nvPr>
        </p:nvSpPr>
        <p:spPr>
          <a:xfrm>
            <a:off x="323850" y="908050"/>
            <a:ext cx="8640763" cy="5484813"/>
          </a:xfrm>
        </p:spPr>
        <p:txBody>
          <a:bodyPr/>
          <a:lstStyle/>
          <a:p>
            <a:pPr>
              <a:defRPr/>
            </a:pPr>
            <a:r>
              <a:rPr lang="de-CH" altLang="de-DE" dirty="0" smtClean="0">
                <a:cs typeface="Arial" charset="0"/>
              </a:rPr>
              <a:t>Nachweislich falsche, fingierte oder verdruckte Angaben zum Impressum </a:t>
            </a:r>
            <a:r>
              <a:rPr lang="de-CH" altLang="de-DE" smtClean="0">
                <a:cs typeface="Arial" charset="0"/>
              </a:rPr>
              <a:t>werden vorlagegemäß </a:t>
            </a:r>
            <a:r>
              <a:rPr lang="de-CH" altLang="de-DE" dirty="0" smtClean="0">
                <a:cs typeface="Arial" charset="0"/>
              </a:rPr>
              <a:t>wiedergegeben.</a:t>
            </a:r>
          </a:p>
          <a:p>
            <a:pPr>
              <a:defRPr/>
            </a:pPr>
            <a:r>
              <a:rPr lang="de-CH" altLang="de-DE" smtClean="0">
                <a:cs typeface="Arial" charset="0"/>
              </a:rPr>
              <a:t>Ergänzungen </a:t>
            </a:r>
            <a:r>
              <a:rPr lang="de-CH" altLang="de-DE" dirty="0" smtClean="0">
                <a:cs typeface="Arial" charset="0"/>
              </a:rPr>
              <a:t>und Berichtigungen zu den Veröffentlichungsangaben können in einer speziellen Anmerkung (RDA </a:t>
            </a:r>
            <a:r>
              <a:rPr lang="de-CH" altLang="de-DE" dirty="0" smtClean="0"/>
              <a:t>2.17.7.3) </a:t>
            </a:r>
            <a:r>
              <a:rPr lang="de-CH" altLang="de-DE" dirty="0" smtClean="0">
                <a:cs typeface="Arial" charset="0"/>
              </a:rPr>
              <a:t>erläutert und angezeigt werden.</a:t>
            </a:r>
          </a:p>
          <a:p>
            <a:pPr>
              <a:defRPr/>
            </a:pPr>
            <a:r>
              <a:rPr lang="de-CH" altLang="de-DE" smtClean="0">
                <a:cs typeface="Arial" charset="0"/>
              </a:rPr>
              <a:t>Nicht </a:t>
            </a:r>
            <a:r>
              <a:rPr lang="de-CH" altLang="de-DE" dirty="0" smtClean="0">
                <a:cs typeface="Arial" charset="0"/>
              </a:rPr>
              <a:t>zu ermittelnde Elemente der Veröffentlichungsangaben werden in eckigen Klammern als "nicht ermittelbar" </a:t>
            </a:r>
            <a:r>
              <a:rPr lang="de-CH" altLang="de-DE" smtClean="0">
                <a:cs typeface="Arial" charset="0"/>
              </a:rPr>
              <a:t>erfasst.</a:t>
            </a:r>
          </a:p>
          <a:p>
            <a:pPr>
              <a:defRPr/>
            </a:pPr>
            <a:r>
              <a:rPr lang="de-DE">
                <a:solidFill>
                  <a:srgbClr val="000000"/>
                </a:solidFill>
                <a:latin typeface="Verdana"/>
                <a:ea typeface="Arial"/>
              </a:rPr>
              <a:t>Beim Erscheinungsdatum wird die Angabe </a:t>
            </a:r>
            <a:r>
              <a:rPr lang="de-CH" altLang="de-DE">
                <a:solidFill>
                  <a:srgbClr val="000000"/>
                </a:solidFill>
                <a:cs typeface="Arial" charset="0"/>
              </a:rPr>
              <a:t>"nicht ermittelbar"</a:t>
            </a:r>
            <a:r>
              <a:rPr lang="de-DE">
                <a:solidFill>
                  <a:srgbClr val="000000"/>
                </a:solidFill>
                <a:latin typeface="Verdana"/>
                <a:ea typeface="Arial"/>
              </a:rPr>
              <a:t> nicht verwendet. Es ist stets ein </a:t>
            </a:r>
            <a:r>
              <a:rPr lang="de-DE" smtClean="0">
                <a:solidFill>
                  <a:srgbClr val="000000"/>
                </a:solidFill>
                <a:latin typeface="Verdana"/>
                <a:ea typeface="Arial"/>
              </a:rPr>
              <a:t>mutmaßliches </a:t>
            </a:r>
            <a:r>
              <a:rPr lang="de-DE">
                <a:solidFill>
                  <a:srgbClr val="000000"/>
                </a:solidFill>
                <a:latin typeface="Verdana"/>
                <a:ea typeface="Arial"/>
              </a:rPr>
              <a:t>Erscheinungsjahr bzw. ein </a:t>
            </a:r>
            <a:r>
              <a:rPr lang="de-DE" smtClean="0">
                <a:solidFill>
                  <a:srgbClr val="000000"/>
                </a:solidFill>
                <a:latin typeface="Verdana"/>
                <a:ea typeface="Arial"/>
              </a:rPr>
              <a:t>mutmaßlicher </a:t>
            </a:r>
            <a:r>
              <a:rPr lang="de-DE">
                <a:solidFill>
                  <a:srgbClr val="000000"/>
                </a:solidFill>
                <a:latin typeface="Verdana"/>
                <a:ea typeface="Arial"/>
              </a:rPr>
              <a:t>Erscheinungszeitraum anzugeben</a:t>
            </a:r>
            <a:r>
              <a:rPr lang="de-DE" smtClean="0">
                <a:solidFill>
                  <a:srgbClr val="000000"/>
                </a:solidFill>
                <a:latin typeface="Verdana"/>
                <a:ea typeface="Arial"/>
              </a:rPr>
              <a:t>.</a:t>
            </a:r>
            <a:endParaRPr lang="de-DE" altLang="de-DE" dirty="0" smtClean="0"/>
          </a:p>
          <a:p>
            <a:pPr marL="0" indent="0">
              <a:buFont typeface="Arial" charset="0"/>
              <a:buNone/>
              <a:defRPr/>
            </a:pPr>
            <a:r>
              <a:rPr lang="de-DE" altLang="de-DE" dirty="0" smtClean="0"/>
              <a:t>								</a:t>
            </a:r>
          </a:p>
          <a:p>
            <a:pPr marL="0" indent="0">
              <a:buFont typeface="Arial" charset="0"/>
              <a:buNone/>
              <a:defRPr/>
            </a:pPr>
            <a:endParaRPr lang="de-DE" altLang="de-DE"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a:p>
            <a:pPr marL="0" indent="0">
              <a:buFont typeface="Arial" charset="0"/>
              <a:buNone/>
              <a:defRPr/>
            </a:pPr>
            <a:endParaRPr lang="de-DE" altLang="de-DE" sz="1800" dirty="0" smtClean="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7F37AE98-B0E5-4495-88A3-21A48EC7B959}"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a:lstStyle/>
          <a:p>
            <a:pPr>
              <a:defRPr/>
            </a:pPr>
            <a:r>
              <a:rPr lang="de-DE" dirty="0" smtClean="0"/>
              <a:t>Erscheinungsort (1)</a:t>
            </a:r>
            <a:endParaRPr lang="de-DE" dirty="0"/>
          </a:p>
        </p:txBody>
      </p:sp>
      <p:sp>
        <p:nvSpPr>
          <p:cNvPr id="9219" name="Textplatzhalter 2"/>
          <p:cNvSpPr>
            <a:spLocks noGrp="1"/>
          </p:cNvSpPr>
          <p:nvPr>
            <p:ph type="body" sz="quarter" idx="13"/>
          </p:nvPr>
        </p:nvSpPr>
        <p:spPr>
          <a:xfrm>
            <a:off x="250825" y="836613"/>
            <a:ext cx="8642350" cy="5472112"/>
          </a:xfrm>
        </p:spPr>
        <p:txBody>
          <a:bodyPr/>
          <a:lstStyle/>
          <a:p>
            <a:pPr>
              <a:defRPr/>
            </a:pPr>
            <a:r>
              <a:rPr lang="de-CH" altLang="de-DE" dirty="0"/>
              <a:t>Erscheinungsorte sind so zu übertragen wie sie in der Informationsquelle erscheinen. (RDA 2.8.1.4</a:t>
            </a:r>
            <a:r>
              <a:rPr lang="de-CH" altLang="de-DE" dirty="0" smtClean="0"/>
              <a:t>).</a:t>
            </a:r>
          </a:p>
          <a:p>
            <a:pPr>
              <a:defRPr/>
            </a:pPr>
            <a:endParaRPr lang="de-CH" altLang="de-DE" dirty="0"/>
          </a:p>
          <a:p>
            <a:pPr>
              <a:defRPr/>
            </a:pPr>
            <a:r>
              <a:rPr lang="de-CH" altLang="de-DE" dirty="0" smtClean="0"/>
              <a:t>Präpositionen</a:t>
            </a:r>
            <a:r>
              <a:rPr lang="de-CH" altLang="de-DE" dirty="0"/>
              <a:t>, die vor dem Erscheinungsort stehen, werden bei Alten </a:t>
            </a:r>
            <a:r>
              <a:rPr lang="de-CH" altLang="de-DE"/>
              <a:t>Drucken </a:t>
            </a:r>
            <a:r>
              <a:rPr lang="de-CH" altLang="de-DE" smtClean="0"/>
              <a:t>gemäß </a:t>
            </a:r>
            <a:r>
              <a:rPr lang="de-CH" altLang="de-DE" dirty="0"/>
              <a:t>Informationsquelle wiedergegeben, ebenso den Erscheinungsort begleitende Worte oder Wendungen.</a:t>
            </a:r>
          </a:p>
          <a:p>
            <a:pPr marL="377100" indent="0">
              <a:buFont typeface="Arial" charset="0"/>
              <a:buNone/>
              <a:defRPr/>
            </a:pPr>
            <a:endParaRPr lang="de-DE" altLang="de-DE" dirty="0" smtClean="0"/>
          </a:p>
          <a:p>
            <a:pPr marL="0" indent="0">
              <a:buFont typeface="Arial" charset="0"/>
              <a:buNone/>
              <a:defRPr/>
            </a:pPr>
            <a:r>
              <a:rPr lang="de-DE" altLang="de-DE" dirty="0" smtClean="0"/>
              <a:t>   </a:t>
            </a:r>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7371CFDE-1964-463B-8B74-D290FCF8FDB8}"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 name="Tabelle 3"/>
          <p:cNvGraphicFramePr>
            <a:graphicFrameLocks noGrp="1"/>
          </p:cNvGraphicFramePr>
          <p:nvPr/>
        </p:nvGraphicFramePr>
        <p:xfrm>
          <a:off x="539750" y="4221163"/>
          <a:ext cx="8208964" cy="1381378"/>
        </p:xfrm>
        <a:graphic>
          <a:graphicData uri="http://schemas.openxmlformats.org/drawingml/2006/table">
            <a:tbl>
              <a:tblPr firstRow="1" bandRow="1">
                <a:tableStyleId>{5C22544A-7EE6-4342-B048-85BDC9FD1C3A}</a:tableStyleId>
              </a:tblPr>
              <a:tblGrid>
                <a:gridCol w="4104482"/>
                <a:gridCol w="4104482"/>
              </a:tblGrid>
              <a:tr h="370670">
                <a:tc>
                  <a:txBody>
                    <a:bodyPr/>
                    <a:lstStyle/>
                    <a:p>
                      <a:r>
                        <a:rPr lang="de-DE" sz="1800" dirty="0" smtClean="0"/>
                        <a:t>Informationsquelle</a:t>
                      </a:r>
                      <a:endParaRPr lang="de-DE" sz="1800" dirty="0"/>
                    </a:p>
                  </a:txBody>
                  <a:tcPr marL="91426" marR="91426" marT="45699" marB="45699"/>
                </a:tc>
                <a:tc>
                  <a:txBody>
                    <a:bodyPr/>
                    <a:lstStyle/>
                    <a:p>
                      <a:r>
                        <a:rPr lang="de-DE" sz="1800" dirty="0" smtClean="0"/>
                        <a:t>Erfassung</a:t>
                      </a:r>
                      <a:endParaRPr lang="de-DE" sz="1800" dirty="0"/>
                    </a:p>
                  </a:txBody>
                  <a:tcPr marL="91426" marR="91426" marT="45699" marB="45699"/>
                </a:tc>
              </a:tr>
              <a:tr h="6397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26" marR="91426" marT="45699" marB="4569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charset="0"/>
                          <a:cs typeface="Arial Unicode MS" charset="0"/>
                        </a:rPr>
                        <a:t>Apud</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inclytam</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Germaniae</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Basileam</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26" marR="91426" marT="45699" marB="45699"/>
                </a:tc>
              </a:tr>
              <a:tr h="3706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26" marR="91426" marT="45699" marB="4569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marL="91426" marR="91426" marT="45699" marB="45699"/>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81025"/>
          </a:xfrm>
        </p:spPr>
        <p:txBody>
          <a:bodyPr/>
          <a:lstStyle/>
          <a:p>
            <a:pPr>
              <a:defRPr/>
            </a:pPr>
            <a:r>
              <a:rPr lang="de-DE" dirty="0" smtClean="0"/>
              <a:t>Erscheinungsort (2)</a:t>
            </a:r>
            <a:endParaRPr lang="de-DE" dirty="0"/>
          </a:p>
        </p:txBody>
      </p:sp>
      <p:sp>
        <p:nvSpPr>
          <p:cNvPr id="10243" name="Textplatzhalter 2"/>
          <p:cNvSpPr>
            <a:spLocks noGrp="1"/>
          </p:cNvSpPr>
          <p:nvPr>
            <p:ph type="body" sz="quarter" idx="13"/>
          </p:nvPr>
        </p:nvSpPr>
        <p:spPr>
          <a:xfrm>
            <a:off x="339725" y="836613"/>
            <a:ext cx="8640763" cy="5472112"/>
          </a:xfrm>
        </p:spPr>
        <p:txBody>
          <a:bodyPr/>
          <a:lstStyle/>
          <a:p>
            <a:pPr>
              <a:buFont typeface="Arial" panose="020B0604020202020204" pitchFamily="34" charset="0"/>
              <a:buChar char="•"/>
              <a:defRPr/>
            </a:pPr>
            <a:r>
              <a:rPr lang="de-CH" altLang="de-DE" dirty="0">
                <a:latin typeface="Verdana" charset="0"/>
              </a:rPr>
              <a:t>Ist der Erscheinungsort in der Informationsquelle </a:t>
            </a:r>
            <a:r>
              <a:rPr lang="de-CH" altLang="de-DE" dirty="0" smtClean="0">
                <a:latin typeface="Verdana" charset="0"/>
              </a:rPr>
              <a:t>ausschließlich </a:t>
            </a:r>
            <a:r>
              <a:rPr lang="de-CH" altLang="de-DE" dirty="0">
                <a:latin typeface="Verdana" charset="0"/>
              </a:rPr>
              <a:t>in adjektivischer Form erwähnt, so wird die Vorlageform substantiviert und im Nominativ erfasst.</a:t>
            </a:r>
            <a:r>
              <a:rPr lang="de-DE" dirty="0"/>
              <a:t> </a:t>
            </a:r>
            <a:r>
              <a:rPr lang="de-DE" dirty="0">
                <a:ea typeface="Verdana" panose="020B0604030504040204" pitchFamily="34" charset="0"/>
                <a:cs typeface="Verdana" panose="020B0604030504040204" pitchFamily="34" charset="0"/>
              </a:rPr>
              <a:t>Das kann in der Sprache der Vorlage oder in einer Sprache, die die Agentur, welche die Daten erstellt, bevorzugt, erfolgen</a:t>
            </a:r>
            <a:r>
              <a:rPr lang="de-DE" dirty="0" smtClean="0">
                <a:ea typeface="Verdana" panose="020B0604030504040204" pitchFamily="34" charset="0"/>
                <a:cs typeface="Verdana" panose="020B0604030504040204" pitchFamily="34" charset="0"/>
              </a:rPr>
              <a:t>.</a:t>
            </a:r>
            <a:r>
              <a:rPr lang="de-CH" altLang="de-DE" dirty="0">
                <a:latin typeface="Verdana" charset="0"/>
              </a:rPr>
              <a:t> </a:t>
            </a:r>
            <a:endParaRPr lang="de-CH" altLang="de-DE" dirty="0" smtClean="0">
              <a:latin typeface="Verdana" charset="0"/>
            </a:endParaRPr>
          </a:p>
          <a:p>
            <a:pPr>
              <a:buFont typeface="Arial" panose="020B0604020202020204" pitchFamily="34" charset="0"/>
              <a:buChar char="•"/>
              <a:defRPr/>
            </a:pPr>
            <a:endParaRPr lang="de-CH" altLang="de-DE" dirty="0">
              <a:latin typeface="Verdana" charset="0"/>
            </a:endParaRPr>
          </a:p>
          <a:p>
            <a:pPr>
              <a:buFont typeface="Arial" panose="020B0604020202020204" pitchFamily="34" charset="0"/>
              <a:buChar char="•"/>
              <a:defRPr/>
            </a:pPr>
            <a:r>
              <a:rPr lang="de-CH" altLang="de-DE" dirty="0" smtClean="0">
                <a:latin typeface="Verdana" charset="0"/>
              </a:rPr>
              <a:t>Die </a:t>
            </a:r>
            <a:r>
              <a:rPr lang="de-CH" altLang="de-DE" dirty="0">
                <a:latin typeface="Verdana" charset="0"/>
              </a:rPr>
              <a:t>Angabe zum Erscheinungsort wird in einer Anmerkung (RDA 2.17.7.3) erläutert.</a:t>
            </a:r>
          </a:p>
          <a:p>
            <a:pPr marL="0" indent="0">
              <a:buFont typeface="Arial" charset="0"/>
              <a:buNone/>
              <a:defRPr/>
            </a:pPr>
            <a:endParaRPr lang="de-DE" sz="2000" dirty="0">
              <a:ea typeface="Verdana" panose="020B0604030504040204" pitchFamily="34" charset="0"/>
              <a:cs typeface="Verdana" panose="020B0604030504040204" pitchFamily="34" charset="0"/>
            </a:endParaRPr>
          </a:p>
          <a:p>
            <a:pPr marL="0" indent="0">
              <a:buFont typeface="Arial" charset="0"/>
              <a:buNone/>
              <a:defRPr/>
            </a:pPr>
            <a:r>
              <a:rPr lang="de-CH" altLang="de-DE" sz="2000" dirty="0"/>
              <a:t>Beispiel:</a:t>
            </a:r>
          </a:p>
          <a:p>
            <a:pPr marL="0" indent="0">
              <a:buFont typeface="Arial" charset="0"/>
              <a:buNone/>
              <a:defRPr/>
            </a:pPr>
            <a:endParaRPr lang="de-DE" sz="2000" dirty="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2C1CD3DB-51DB-40FF-BCCB-4ECE829E9593}"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9222"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4581525"/>
            <a:ext cx="6675437"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round/>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81025"/>
          </a:xfrm>
        </p:spPr>
        <p:txBody>
          <a:bodyPr/>
          <a:lstStyle/>
          <a:p>
            <a:pPr>
              <a:defRPr/>
            </a:pPr>
            <a:r>
              <a:rPr lang="de-DE" dirty="0" smtClean="0"/>
              <a:t>Erscheinungsort (3)</a:t>
            </a:r>
            <a:endParaRPr lang="de-DE" dirty="0"/>
          </a:p>
        </p:txBody>
      </p:sp>
      <p:sp>
        <p:nvSpPr>
          <p:cNvPr id="10243" name="Textplatzhalter 2"/>
          <p:cNvSpPr>
            <a:spLocks noGrp="1"/>
          </p:cNvSpPr>
          <p:nvPr>
            <p:ph type="body" sz="quarter" idx="13"/>
          </p:nvPr>
        </p:nvSpPr>
        <p:spPr>
          <a:xfrm>
            <a:off x="339725" y="836613"/>
            <a:ext cx="8640763" cy="5472112"/>
          </a:xfrm>
        </p:spPr>
        <p:txBody>
          <a:bodyPr/>
          <a:lstStyle/>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r>
              <a:rPr lang="de-DE" altLang="de-DE" sz="2000" smtClean="0">
                <a:ea typeface="Verdana" pitchFamily="34" charset="0"/>
                <a:cs typeface="Verdana" pitchFamily="34" charset="0"/>
              </a:rPr>
              <a:t>oder:</a:t>
            </a:r>
          </a:p>
          <a:p>
            <a:pPr marL="0" indent="0">
              <a:buFont typeface="Arial" charset="0"/>
              <a:buNone/>
            </a:pPr>
            <a:endParaRPr lang="de-DE" altLang="de-DE" sz="2000" smtClean="0">
              <a:ea typeface="Verdana" pitchFamily="34" charset="0"/>
              <a:cs typeface="Verdana" pitchFamily="34" charset="0"/>
            </a:endParaRPr>
          </a:p>
          <a:p>
            <a:pPr marL="0" indent="0">
              <a:buFont typeface="Arial" charset="0"/>
              <a:buNone/>
            </a:pPr>
            <a:endParaRPr lang="de-DE" altLang="de-DE" sz="2000" smtClean="0">
              <a:ea typeface="Verdana" pitchFamily="34" charset="0"/>
              <a:cs typeface="Verdana" pitchFamily="34" charset="0"/>
            </a:endParaRPr>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a:t>
            </a:r>
            <a:r>
              <a:rPr lang="de-DE" dirty="0" smtClean="0"/>
              <a:t>-SA</a:t>
            </a:r>
            <a:endParaRPr lang="de-DE" dirty="0"/>
          </a:p>
        </p:txBody>
      </p:sp>
      <p:sp>
        <p:nvSpPr>
          <p:cNvPr id="5" name="Foliennummernplatzhalter 4"/>
          <p:cNvSpPr>
            <a:spLocks noGrp="1"/>
          </p:cNvSpPr>
          <p:nvPr>
            <p:ph type="sldNum" sz="quarter" idx="15"/>
          </p:nvPr>
        </p:nvSpPr>
        <p:spPr/>
        <p:txBody>
          <a:bodyPr/>
          <a:lstStyle/>
          <a:p>
            <a:pPr>
              <a:defRPr/>
            </a:pPr>
            <a:fld id="{7D4121A2-0DFC-47A5-9137-37030CE9B110}"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 name="Tabelle 3"/>
          <p:cNvGraphicFramePr>
            <a:graphicFrameLocks noGrp="1"/>
          </p:cNvGraphicFramePr>
          <p:nvPr/>
        </p:nvGraphicFramePr>
        <p:xfrm>
          <a:off x="395288" y="836613"/>
          <a:ext cx="8247062" cy="2511500"/>
        </p:xfrm>
        <a:graphic>
          <a:graphicData uri="http://schemas.openxmlformats.org/drawingml/2006/table">
            <a:tbl>
              <a:tblPr firstRow="1" bandRow="1">
                <a:tableStyleId>{5C22544A-7EE6-4342-B048-85BDC9FD1C3A}</a:tableStyleId>
              </a:tblPr>
              <a:tblGrid>
                <a:gridCol w="992456"/>
                <a:gridCol w="1167676"/>
                <a:gridCol w="2592159"/>
                <a:gridCol w="3494771"/>
              </a:tblGrid>
              <a:tr h="370704">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r>
              <a:tr h="370704">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Norimberga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r>
              <a:tr h="17700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703" marB="45703"/>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FF0000"/>
                          </a:solidFill>
                          <a:effectLst/>
                          <a:latin typeface="Verdana" charset="0"/>
                          <a:cs typeface="Arial Unicode MS" charset="0"/>
                        </a:rPr>
                        <a:t>$a</a:t>
                      </a:r>
                      <a:r>
                        <a:rPr kumimoji="0" lang="de-CH" altLang="de-DE" sz="1800" b="0" i="0" u="none" strike="noStrike" cap="none" normalizeH="0" baseline="0" dirty="0" smtClean="0">
                          <a:ln>
                            <a:noFill/>
                          </a:ln>
                          <a:solidFill>
                            <a:srgbClr val="000000"/>
                          </a:solidFill>
                          <a:effectLst/>
                          <a:latin typeface="Verdana" charset="0"/>
                          <a:cs typeface="Arial Unicode MS" charset="0"/>
                        </a:rPr>
                        <a:t> Erscheinungsort adjektivisch beim Verlagsnamen</a:t>
                      </a:r>
                      <a:r>
                        <a:rPr kumimoji="0" lang="de-CH" altLang="de-DE" sz="1800" b="0" i="0" u="none" strike="noStrike" cap="none" normalizeH="0" baseline="0" smtClean="0">
                          <a:ln>
                            <a:noFill/>
                          </a:ln>
                          <a:solidFill>
                            <a:srgbClr val="000000"/>
                          </a:solidFill>
                          <a:effectLst/>
                          <a:latin typeface="Verdana" charset="0"/>
                          <a:cs typeface="Arial Unicode MS" charset="0"/>
                        </a:rPr>
                        <a:t>: Impensis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smtClean="0">
                          <a:ln>
                            <a:noFill/>
                          </a:ln>
                          <a:solidFill>
                            <a:srgbClr val="000000"/>
                          </a:solidFill>
                          <a:effectLst/>
                          <a:latin typeface="Verdana" charset="0"/>
                          <a:cs typeface="Arial Unicode MS" charset="0"/>
                        </a:rPr>
                        <a:t> ...</a:t>
                      </a: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marL="91435" marR="91435" marT="45703" marB="45703"/>
                </a:tc>
              </a:tr>
            </a:tbl>
          </a:graphicData>
        </a:graphic>
      </p:graphicFrame>
      <p:graphicFrame>
        <p:nvGraphicFramePr>
          <p:cNvPr id="9" name="Tabelle 8"/>
          <p:cNvGraphicFramePr>
            <a:graphicFrameLocks noGrp="1"/>
          </p:cNvGraphicFramePr>
          <p:nvPr/>
        </p:nvGraphicFramePr>
        <p:xfrm>
          <a:off x="395288" y="3789363"/>
          <a:ext cx="8247062" cy="2508470"/>
        </p:xfrm>
        <a:graphic>
          <a:graphicData uri="http://schemas.openxmlformats.org/drawingml/2006/table">
            <a:tbl>
              <a:tblPr firstRow="1" bandRow="1">
                <a:tableStyleId>{5C22544A-7EE6-4342-B048-85BDC9FD1C3A}</a:tableStyleId>
              </a:tblPr>
              <a:tblGrid>
                <a:gridCol w="992456"/>
                <a:gridCol w="1167676"/>
                <a:gridCol w="2592159"/>
                <a:gridCol w="3494771"/>
              </a:tblGrid>
              <a:tr h="36922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r>
              <a:tr h="36922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[Nürnberg]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r>
              <a:tr h="1769809">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672" marB="456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672" marB="45672"/>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smtClean="0">
                          <a:ln>
                            <a:noFill/>
                          </a:ln>
                          <a:solidFill>
                            <a:srgbClr val="FF0000"/>
                          </a:solidFill>
                          <a:effectLst/>
                          <a:latin typeface="Verdana" charset="0"/>
                          <a:cs typeface="Arial Unicode MS" charset="0"/>
                        </a:rPr>
                        <a:t>$a</a:t>
                      </a:r>
                      <a:r>
                        <a:rPr kumimoji="0" lang="de-CH" altLang="de-DE" sz="1800" b="0" i="0" u="none" strike="noStrike" cap="none" normalizeH="0" baseline="0" dirty="0" smtClean="0">
                          <a:ln>
                            <a:noFill/>
                          </a:ln>
                          <a:solidFill>
                            <a:srgbClr val="000000"/>
                          </a:solidFill>
                          <a:effectLst/>
                          <a:latin typeface="Verdana" charset="0"/>
                          <a:cs typeface="Arial Unicode MS" charset="0"/>
                        </a:rPr>
                        <a:t> Erscheinungsort adjektivisch beim Verlagsnamen</a:t>
                      </a:r>
                      <a:r>
                        <a:rPr kumimoji="0" lang="de-CH" altLang="de-DE" sz="1800" b="0" i="0" u="none" strike="noStrike" cap="none" normalizeH="0" baseline="0" smtClean="0">
                          <a:ln>
                            <a:noFill/>
                          </a:ln>
                          <a:solidFill>
                            <a:srgbClr val="000000"/>
                          </a:solidFill>
                          <a:effectLst/>
                          <a:latin typeface="Verdana" charset="0"/>
                          <a:cs typeface="Arial Unicode MS" charset="0"/>
                        </a:rPr>
                        <a:t>: Impensis </a:t>
                      </a:r>
                      <a:r>
                        <a:rPr kumimoji="0" lang="de-CH" altLang="de-DE" sz="1800" b="0" i="0" u="none" strike="noStrike" cap="none" normalizeH="0" baseline="0" dirty="0" err="1" smtClean="0">
                          <a:ln>
                            <a:noFill/>
                          </a:ln>
                          <a:solidFill>
                            <a:srgbClr val="000000"/>
                          </a:solidFill>
                          <a:effectLst/>
                          <a:latin typeface="Verdana" charset="0"/>
                          <a:cs typeface="Arial Unicode MS" charset="0"/>
                        </a:rPr>
                        <a:t>Georgii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p>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pPr>
                      <a:r>
                        <a:rPr kumimoji="0" lang="de-CH" altLang="de-DE" sz="1800" b="0" i="0" u="none" strike="noStrike" cap="none" normalizeH="0" baseline="0" dirty="0" err="1" smtClean="0">
                          <a:ln>
                            <a:noFill/>
                          </a:ln>
                          <a:solidFill>
                            <a:srgbClr val="000000"/>
                          </a:solidFill>
                          <a:effectLst/>
                          <a:latin typeface="Verdana" charset="0"/>
                          <a:cs typeface="Arial Unicode MS" charset="0"/>
                        </a:rPr>
                        <a:t>Lichtenstegeri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dirty="0" err="1" smtClean="0">
                          <a:ln>
                            <a:noFill/>
                          </a:ln>
                          <a:solidFill>
                            <a:srgbClr val="000000"/>
                          </a:solidFill>
                          <a:effectLst/>
                          <a:latin typeface="Verdana" charset="0"/>
                          <a:cs typeface="Arial Unicode MS" charset="0"/>
                        </a:rPr>
                        <a:t>Chalcographi</a:t>
                      </a:r>
                      <a:r>
                        <a:rPr kumimoji="0" lang="de-CH" altLang="de-DE" sz="1800" b="0" i="0" u="none" strike="noStrike" cap="none" normalizeH="0" baseline="0" dirty="0" smtClean="0">
                          <a:ln>
                            <a:noFill/>
                          </a:ln>
                          <a:solidFill>
                            <a:srgbClr val="000000"/>
                          </a:solidFill>
                          <a:effectLst/>
                          <a:latin typeface="Verdana" charset="0"/>
                          <a:cs typeface="Arial Unicode MS" charset="0"/>
                        </a:rPr>
                        <a:t> </a:t>
                      </a:r>
                      <a:r>
                        <a:rPr kumimoji="0" lang="de-CH" altLang="de-DE" sz="1800" b="0" i="0" u="none" strike="noStrike" cap="none" normalizeH="0" baseline="0" err="1" smtClean="0">
                          <a:ln>
                            <a:noFill/>
                          </a:ln>
                          <a:solidFill>
                            <a:srgbClr val="000000"/>
                          </a:solidFill>
                          <a:effectLst/>
                          <a:latin typeface="Verdana" charset="0"/>
                          <a:cs typeface="Arial Unicode MS" charset="0"/>
                        </a:rPr>
                        <a:t>Norimbergensis</a:t>
                      </a:r>
                      <a:r>
                        <a:rPr kumimoji="0" lang="de-CH" altLang="de-DE" sz="1800" b="0" i="0" u="none" strike="noStrike" cap="none" normalizeH="0" baseline="0" smtClean="0">
                          <a:ln>
                            <a:noFill/>
                          </a:ln>
                          <a:solidFill>
                            <a:srgbClr val="000000"/>
                          </a:solidFill>
                          <a:effectLst/>
                          <a:latin typeface="Verdana" charset="0"/>
                          <a:cs typeface="Arial Unicode MS" charset="0"/>
                        </a:rPr>
                        <a:t> ...</a:t>
                      </a:r>
                      <a:endParaRPr kumimoji="0" lang="de-CH" altLang="de-DE" sz="1800" b="0" i="0" u="none" strike="noStrike" cap="none" normalizeH="0" baseline="0" dirty="0" smtClean="0">
                        <a:ln>
                          <a:noFill/>
                        </a:ln>
                        <a:solidFill>
                          <a:srgbClr val="000000"/>
                        </a:solidFill>
                        <a:effectLst/>
                        <a:latin typeface="Verdana" charset="0"/>
                        <a:cs typeface="Arial Unicode MS" charset="0"/>
                      </a:endParaRPr>
                    </a:p>
                  </a:txBody>
                  <a:tcPr marL="91435" marR="91435" marT="45672" marB="45672"/>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81025"/>
          </a:xfrm>
        </p:spPr>
        <p:txBody>
          <a:bodyPr/>
          <a:lstStyle/>
          <a:p>
            <a:pPr>
              <a:defRPr/>
            </a:pPr>
            <a:r>
              <a:rPr lang="de-DE" dirty="0" smtClean="0"/>
              <a:t>Erscheinungsort (4)</a:t>
            </a:r>
            <a:endParaRPr lang="de-DE" dirty="0"/>
          </a:p>
        </p:txBody>
      </p:sp>
      <p:sp>
        <p:nvSpPr>
          <p:cNvPr id="3" name="Fußzeilenplatzhalter 2"/>
          <p:cNvSpPr>
            <a:spLocks noGrp="1"/>
          </p:cNvSpPr>
          <p:nvPr>
            <p:ph type="ftr" sz="quarter" idx="14"/>
          </p:nvPr>
        </p:nvSpPr>
        <p:spPr>
          <a:xfrm>
            <a:off x="468313" y="6376988"/>
            <a:ext cx="7920037" cy="365125"/>
          </a:xfrm>
        </p:spPr>
        <p:txBody>
          <a:bodyPr/>
          <a:lstStyle/>
          <a:p>
            <a:pPr>
              <a:defRPr/>
            </a:pPr>
            <a:r>
              <a:rPr lang="de-DE" sz="800" dirty="0" smtClean="0"/>
              <a:t>AG RDA Schulungsunterlagen – Modul 6.AD.03: Veröffentlichungsangaben | </a:t>
            </a:r>
            <a:r>
              <a:rPr lang="de-DE" sz="800" dirty="0" err="1" smtClean="0"/>
              <a:t>Aleph</a:t>
            </a:r>
            <a:r>
              <a:rPr lang="de-DE" sz="800" dirty="0" smtClean="0"/>
              <a:t> | Stand: 20.11.2015 | CC BY-NC-SA</a:t>
            </a:r>
            <a:endParaRPr lang="de-DE" sz="800" dirty="0"/>
          </a:p>
        </p:txBody>
      </p:sp>
      <p:sp>
        <p:nvSpPr>
          <p:cNvPr id="5" name="Foliennummernplatzhalter 4"/>
          <p:cNvSpPr>
            <a:spLocks noGrp="1"/>
          </p:cNvSpPr>
          <p:nvPr>
            <p:ph type="sldNum" sz="quarter" idx="15"/>
          </p:nvPr>
        </p:nvSpPr>
        <p:spPr/>
        <p:txBody>
          <a:bodyPr/>
          <a:lstStyle/>
          <a:p>
            <a:pPr>
              <a:defRPr/>
            </a:pPr>
            <a:fld id="{6964A2E1-4AD2-4D42-8E78-34A6D1B33ACE}" type="slidenum">
              <a:rPr lang="de-DE" sz="800" smtClean="0">
                <a:latin typeface="Verdana" panose="020B0604030504040204" pitchFamily="34" charset="0"/>
                <a:ea typeface="Verdana" panose="020B0604030504040204" pitchFamily="34" charset="0"/>
                <a:cs typeface="Verdana" panose="020B0604030504040204" pitchFamily="34" charset="0"/>
              </a:rPr>
              <a:pPr>
                <a:def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platzhalter 5"/>
          <p:cNvSpPr>
            <a:spLocks noGrp="1"/>
          </p:cNvSpPr>
          <p:nvPr>
            <p:ph type="body" sz="quarter" idx="13"/>
          </p:nvPr>
        </p:nvSpPr>
        <p:spPr>
          <a:xfrm>
            <a:off x="250825" y="836613"/>
            <a:ext cx="8642350" cy="5472112"/>
          </a:xfrm>
        </p:spPr>
        <p:txBody>
          <a:bodyPr/>
          <a:lstStyle/>
          <a:p>
            <a:pPr>
              <a:buFont typeface="Arial" panose="020B0604020202020204" pitchFamily="34" charset="0"/>
              <a:buChar char="•"/>
              <a:defRPr/>
            </a:pPr>
            <a:r>
              <a:rPr lang="de-CH" altLang="de-DE" dirty="0">
                <a:latin typeface="Verdana" charset="0"/>
              </a:rPr>
              <a:t>Nachweislich fingierte oder nicht dem tatsächlichen Erscheinungsort entsprechende </a:t>
            </a:r>
            <a:r>
              <a:rPr lang="de-CH" altLang="de-DE" dirty="0" err="1">
                <a:latin typeface="Verdana" charset="0"/>
              </a:rPr>
              <a:t>geografische</a:t>
            </a:r>
            <a:r>
              <a:rPr lang="de-CH" altLang="de-DE" dirty="0">
                <a:latin typeface="Verdana" charset="0"/>
              </a:rPr>
              <a:t> Namen </a:t>
            </a:r>
            <a:r>
              <a:rPr lang="de-CH" altLang="de-DE">
                <a:latin typeface="Verdana" charset="0"/>
              </a:rPr>
              <a:t>werden </a:t>
            </a:r>
            <a:r>
              <a:rPr lang="de-CH" altLang="de-DE" smtClean="0">
                <a:latin typeface="Verdana" charset="0"/>
              </a:rPr>
              <a:t>vorlagegemäß </a:t>
            </a:r>
            <a:r>
              <a:rPr lang="de-CH" altLang="de-DE" dirty="0">
                <a:latin typeface="Verdana" charset="0"/>
              </a:rPr>
              <a:t>übertragen</a:t>
            </a:r>
            <a:r>
              <a:rPr lang="de-CH" altLang="de-DE" dirty="0" smtClean="0">
                <a:latin typeface="Verdana" charset="0"/>
              </a:rPr>
              <a:t>.</a:t>
            </a:r>
          </a:p>
          <a:p>
            <a:pPr>
              <a:buFont typeface="Arial" panose="020B0604020202020204" pitchFamily="34" charset="0"/>
              <a:buChar char="•"/>
              <a:defRPr/>
            </a:pPr>
            <a:r>
              <a:rPr lang="de-CH" altLang="de-DE" dirty="0" smtClean="0">
                <a:latin typeface="Verdana" charset="0"/>
              </a:rPr>
              <a:t>Der </a:t>
            </a:r>
            <a:r>
              <a:rPr lang="de-CH" altLang="de-DE" dirty="0">
                <a:latin typeface="Verdana" charset="0"/>
              </a:rPr>
              <a:t>tatsächliche Erscheinungsort </a:t>
            </a:r>
            <a:r>
              <a:rPr lang="de-CH" altLang="de-DE">
                <a:latin typeface="Verdana" charset="0"/>
              </a:rPr>
              <a:t>wird </a:t>
            </a:r>
            <a:r>
              <a:rPr lang="de-CH" altLang="de-DE" smtClean="0">
                <a:latin typeface="Verdana" charset="0"/>
              </a:rPr>
              <a:t>gemäß </a:t>
            </a:r>
            <a:r>
              <a:rPr lang="de-CH" altLang="de-DE" dirty="0">
                <a:latin typeface="Verdana" charset="0"/>
              </a:rPr>
              <a:t>RDA 2.8.2.3 in einer Anmerkung angegeben.</a:t>
            </a:r>
          </a:p>
          <a:p>
            <a:pPr marL="0" indent="0">
              <a:buFont typeface="Arial" charset="0"/>
              <a:buNone/>
              <a:defRPr/>
            </a:pPr>
            <a:endParaRPr lang="de-DE" dirty="0" smtClean="0"/>
          </a:p>
          <a:p>
            <a:pPr marL="0" indent="0">
              <a:buFont typeface="Arial" charset="0"/>
              <a:buNone/>
              <a:defRPr/>
            </a:pPr>
            <a:r>
              <a:rPr lang="de-CH" altLang="de-DE" dirty="0" smtClean="0">
                <a:latin typeface="Verdana" charset="0"/>
              </a:rPr>
              <a:t>Beispiel Erscheinungsort fingiert:  </a:t>
            </a:r>
          </a:p>
          <a:p>
            <a:pPr marL="0" indent="0">
              <a:buFont typeface="Arial" charset="0"/>
              <a:buNone/>
              <a:defRPr/>
            </a:pPr>
            <a:endParaRPr lang="de-DE" dirty="0"/>
          </a:p>
        </p:txBody>
      </p:sp>
      <p:pic>
        <p:nvPicPr>
          <p:cNvPr id="11270" name="Bild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3068638"/>
            <a:ext cx="305911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elle 8"/>
          <p:cNvGraphicFramePr>
            <a:graphicFrameLocks noGrp="1"/>
          </p:cNvGraphicFramePr>
          <p:nvPr/>
        </p:nvGraphicFramePr>
        <p:xfrm>
          <a:off x="395288" y="4149725"/>
          <a:ext cx="8247062" cy="2009780"/>
        </p:xfrm>
        <a:graphic>
          <a:graphicData uri="http://schemas.openxmlformats.org/drawingml/2006/table">
            <a:tbl>
              <a:tblPr firstRow="1" bandRow="1">
                <a:tableStyleId>{5C22544A-7EE6-4342-B048-85BDC9FD1C3A}</a:tableStyleId>
              </a:tblPr>
              <a:tblGrid>
                <a:gridCol w="992456"/>
                <a:gridCol w="1167676"/>
                <a:gridCol w="2592159"/>
                <a:gridCol w="3494771"/>
              </a:tblGrid>
              <a:tr h="36571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r>
              <a:tr h="36571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419</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Germania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r>
              <a:tr h="12783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2.17.7.3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0"/>
                          </a:solidFill>
                          <a:effectLst/>
                          <a:latin typeface="Verdana" charset="0"/>
                          <a:cs typeface="Arial Unicode MS" charset="0"/>
                        </a:rPr>
                        <a:t>Details, die sich auf die Veröffentlichungs-angabe beziehen</a:t>
                      </a:r>
                    </a:p>
                  </a:txBody>
                  <a:tcPr marL="91435" marR="91435" marT="45700" marB="45700"/>
                </a:tc>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Druckort</a:t>
                      </a:r>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fingiert. Tatsächlich gedruckt in Genf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(Quelle: BL (German Books) L 599).</a:t>
                      </a:r>
                      <a:endParaRPr kumimoji="0" lang="de-CH"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700" marB="4570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2017</Words>
  <Application>Microsoft Office PowerPoint</Application>
  <PresentationFormat>Bildschirmpräsentation (4:3)</PresentationFormat>
  <Paragraphs>351</Paragraphs>
  <Slides>25</Slides>
  <Notes>7</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Larissa</vt:lpstr>
      <vt:lpstr>Schulungsunterlagen der AG RDA</vt:lpstr>
      <vt:lpstr>Veröffentlichungsangabe</vt:lpstr>
      <vt:lpstr>Inhalt</vt:lpstr>
      <vt:lpstr>Allgemeines (1)</vt:lpstr>
      <vt:lpstr>Allgemeines (2)</vt:lpstr>
      <vt:lpstr>Erscheinungsort (1)</vt:lpstr>
      <vt:lpstr>Erscheinungsort (2)</vt:lpstr>
      <vt:lpstr>Erscheinungsort (3)</vt:lpstr>
      <vt:lpstr>Erscheinungsort (4)</vt:lpstr>
      <vt:lpstr>Erscheinungsort (5)</vt:lpstr>
      <vt:lpstr>Verlagsname (1)</vt:lpstr>
      <vt:lpstr>Verlagsname (2)</vt:lpstr>
      <vt:lpstr>Verlagsname (3)</vt:lpstr>
      <vt:lpstr>Verlagsname (4)</vt:lpstr>
      <vt:lpstr>Verlagsname (5)</vt:lpstr>
      <vt:lpstr>Erscheinungsdatum (1)</vt:lpstr>
      <vt:lpstr>Erscheinungsdatum (2)</vt:lpstr>
      <vt:lpstr>Erscheinungsdatum (3)</vt:lpstr>
      <vt:lpstr>Erscheinungsdatum (4)</vt:lpstr>
      <vt:lpstr>Erscheinungsdatum (5)</vt:lpstr>
      <vt:lpstr>Erscheinungsdatum (6)</vt:lpstr>
      <vt:lpstr>Erscheinungsdatum (7)</vt:lpstr>
      <vt:lpstr>Erscheinungsdatum (8)</vt:lpstr>
      <vt:lpstr>Erscheinungsdatum (9)</vt:lpstr>
      <vt:lpstr>Arbeitshilfen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125</cp:revision>
  <dcterms:created xsi:type="dcterms:W3CDTF">2014-02-18T07:01:40Z</dcterms:created>
  <dcterms:modified xsi:type="dcterms:W3CDTF">2015-11-23T09:16:56Z</dcterms:modified>
</cp:coreProperties>
</file>