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285" r:id="rId2"/>
    <p:sldId id="259" r:id="rId3"/>
    <p:sldId id="302" r:id="rId4"/>
    <p:sldId id="303" r:id="rId5"/>
    <p:sldId id="304" r:id="rId6"/>
    <p:sldId id="305" r:id="rId7"/>
    <p:sldId id="306" r:id="rId8"/>
    <p:sldId id="307" r:id="rId9"/>
    <p:sldId id="308" r:id="rId10"/>
    <p:sldId id="309" r:id="rId11"/>
    <p:sldId id="310" r:id="rId12"/>
    <p:sldId id="311" r:id="rId13"/>
    <p:sldId id="312" r:id="rId14"/>
    <p:sldId id="313" r:id="rId15"/>
    <p:sldId id="314" r:id="rId16"/>
    <p:sldId id="315" r:id="rId17"/>
    <p:sldId id="316" r:id="rId18"/>
    <p:sldId id="317" r:id="rId19"/>
    <p:sldId id="318" r:id="rId20"/>
    <p:sldId id="319" r:id="rId21"/>
    <p:sldId id="320" r:id="rId22"/>
    <p:sldId id="321" r:id="rId23"/>
    <p:sldId id="322" r:id="rId24"/>
    <p:sldId id="324" r:id="rId25"/>
    <p:sldId id="325" r:id="rId26"/>
    <p:sldId id="326" r:id="rId27"/>
    <p:sldId id="327" r:id="rId28"/>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9" autoAdjust="0"/>
    <p:restoredTop sz="92189" autoAdjust="0"/>
  </p:normalViewPr>
  <p:slideViewPr>
    <p:cSldViewPr>
      <p:cViewPr varScale="1">
        <p:scale>
          <a:sx n="80" d="100"/>
          <a:sy n="80" d="100"/>
        </p:scale>
        <p:origin x="-1109"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23.09.2015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23.09.2015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6.AD.03 : Veröffentlichungsangaben| Stand: 13.05.2015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6.AD.03 : Veröffentlichungsangaben| Stand: 13.05.2015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hyperlink" Target="http://aad.gbv.de/ressourcen/listeDV.htm" TargetMode="Externa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(4)</a:t>
            </a:r>
            <a:endParaRPr lang="de-DE" dirty="0"/>
          </a:p>
        </p:txBody>
      </p:sp>
      <p:sp>
        <p:nvSpPr>
          <p:cNvPr id="3" name="Textplatzhalter 2"/>
          <p:cNvSpPr>
            <a:spLocks noGrp="1"/>
          </p:cNvSpPr>
          <p:nvPr>
            <p:ph type="body" sz="quarter" idx="13"/>
          </p:nvPr>
        </p:nvSpPr>
        <p:spPr/>
        <p:txBody>
          <a:bodyPr/>
          <a:lstStyle/>
          <a:p>
            <a:pPr>
              <a:defRPr/>
            </a:pPr>
            <a:r>
              <a:rPr lang="de-CH" altLang="de-DE" dirty="0">
                <a:latin typeface="Verdana" charset="0"/>
              </a:rPr>
              <a:t>Nachweislich fingierte oder nicht dem tatsächlichen Erscheinungsort entsprechende geografische Namen werden vorlagegemäss übertragen.</a:t>
            </a:r>
            <a:br>
              <a:rPr lang="de-CH" altLang="de-DE" dirty="0">
                <a:latin typeface="Verdana" charset="0"/>
              </a:rPr>
            </a:br>
            <a:endParaRPr lang="de-CH" altLang="de-DE" dirty="0">
              <a:latin typeface="Verdana" charset="0"/>
            </a:endParaRPr>
          </a:p>
          <a:p>
            <a:pPr>
              <a:defRPr/>
            </a:pPr>
            <a:r>
              <a:rPr lang="de-CH" altLang="de-DE" dirty="0">
                <a:latin typeface="Verdana" charset="0"/>
              </a:rPr>
              <a:t>Der tatsächliche Erscheinungsort wird gemäss RDA 2.8.2.3 in einer Anmerkung angegeben.</a:t>
            </a:r>
          </a:p>
          <a:p>
            <a:pPr marL="0" indent="0">
              <a:buNone/>
            </a:pPr>
            <a:endParaRPr lang="de-CH" altLang="de-DE" dirty="0" smtClean="0">
              <a:latin typeface="Verdana" charset="0"/>
            </a:endParaRPr>
          </a:p>
          <a:p>
            <a:pPr marL="0" indent="0">
              <a:buNone/>
            </a:pPr>
            <a:r>
              <a:rPr lang="de-CH" altLang="de-DE" dirty="0" smtClean="0">
                <a:latin typeface="Verdana" charset="0"/>
              </a:rPr>
              <a:t>Beispiel </a:t>
            </a:r>
            <a:r>
              <a:rPr lang="de-CH" altLang="de-DE" dirty="0">
                <a:latin typeface="Verdana" charset="0"/>
              </a:rPr>
              <a:t>Erscheinungsort fingiert: </a:t>
            </a:r>
            <a:endParaRPr lang="de-CH" altLang="de-DE" dirty="0" smtClean="0">
              <a:latin typeface="Verdana" charset="0"/>
            </a:endParaRPr>
          </a:p>
          <a:p>
            <a:pPr marL="0" indent="0">
              <a:buNone/>
            </a:pPr>
            <a:r>
              <a:rPr lang="de-CH" altLang="de-DE" dirty="0" smtClean="0">
                <a:latin typeface="Verdana" charset="0"/>
              </a:rPr>
              <a:t>Lösung: </a:t>
            </a:r>
            <a:endParaRPr lang="de-CH" altLang="de-DE" dirty="0">
              <a:latin typeface="Verdana" charset="0"/>
            </a:endParaRPr>
          </a:p>
          <a:p>
            <a:endParaRPr lang="de-DE" dirty="0"/>
          </a:p>
        </p:txBody>
      </p:sp>
      <p:sp>
        <p:nvSpPr>
          <p:cNvPr id="5" name="Foliennummernplatzhalter 4"/>
          <p:cNvSpPr>
            <a:spLocks noGrp="1"/>
          </p:cNvSpPr>
          <p:nvPr>
            <p:ph type="sldNum" sz="quarter" idx="4"/>
          </p:nvPr>
        </p:nvSpPr>
        <p:spPr>
          <a:xfrm>
            <a:off x="8204372" y="6376243"/>
            <a:ext cx="482427" cy="365125"/>
          </a:xfrm>
        </p:spPr>
        <p:txBody>
          <a:bodyPr/>
          <a:lstStyle/>
          <a:p>
            <a:fld id="{8A6690F1-7CA1-4166-A522-500460961984}" type="slidenum">
              <a:rPr lang="de-DE" smtClean="0"/>
              <a:pPr/>
              <a:t>10</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2470875617"/>
              </p:ext>
            </p:extLst>
          </p:nvPr>
        </p:nvGraphicFramePr>
        <p:xfrm>
          <a:off x="539552" y="4653136"/>
          <a:ext cx="8136904" cy="1711921"/>
        </p:xfrm>
        <a:graphic>
          <a:graphicData uri="http://schemas.openxmlformats.org/drawingml/2006/table">
            <a:tbl>
              <a:tblPr firstRow="1" bandRow="1">
                <a:tableStyleId>{5C22544A-7EE6-4342-B048-85BDC9FD1C3A}</a:tableStyleId>
              </a:tblPr>
              <a:tblGrid>
                <a:gridCol w="1373762"/>
                <a:gridCol w="2514670"/>
                <a:gridCol w="4248472"/>
              </a:tblGrid>
              <a:tr h="33134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73320">
                <a:tc>
                  <a:txBody>
                    <a:bodyPr/>
                    <a:lstStyle/>
                    <a:p>
                      <a:pPr>
                        <a:lnSpc>
                          <a:spcPts val="1600"/>
                        </a:lnSpc>
                        <a:spcBef>
                          <a:spcPts val="600"/>
                        </a:spcBef>
                        <a:spcAft>
                          <a:spcPts val="600"/>
                        </a:spcAft>
                      </a:pPr>
                      <a:r>
                        <a:rPr kumimoji="0" lang="de-CH" altLang="de-DE" sz="1800" b="1" i="0" u="none" strike="noStrike" cap="none" normalizeH="0" baseline="0" dirty="0" smtClean="0">
                          <a:ln>
                            <a:noFill/>
                          </a:ln>
                          <a:solidFill>
                            <a:srgbClr val="000000"/>
                          </a:solidFill>
                          <a:effectLst/>
                          <a:latin typeface="Verdana" charset="0"/>
                          <a:cs typeface="Arial Unicode MS"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kumimoji="0" lang="de-CH" altLang="de-DE" sz="1800" b="1" i="0" u="none" strike="noStrike" cap="none" normalizeH="0" baseline="0" dirty="0" smtClean="0">
                          <a:ln>
                            <a:noFill/>
                          </a:ln>
                          <a:solidFill>
                            <a:srgbClr val="000000"/>
                          </a:solidFill>
                          <a:effectLst/>
                          <a:latin typeface="Verdana" charset="0"/>
                          <a:cs typeface="Arial Unicode MS" charset="0"/>
                        </a:rPr>
                        <a:t>Erscheinungsort</a:t>
                      </a: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Germania</a:t>
                      </a:r>
                    </a:p>
                  </a:txBody>
                  <a:tcPr anchor="ctr"/>
                </a:tc>
              </a:tr>
              <a:tr h="1051521">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2.17.7.3</a:t>
                      </a:r>
                    </a:p>
                  </a:txBody>
                  <a:tcPr anchor="ctr"/>
                </a:tc>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Details, die sich auf die Veröffentlichungsangabe beziehen</a:t>
                      </a:r>
                    </a:p>
                  </a:txBody>
                  <a:tcPr anchor="ctr"/>
                </a:tc>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lang="de-DE"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Druckort</a:t>
                      </a:r>
                      <a:r>
                        <a:rPr lang="de-DE"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fingiert. Tatsächlich gedruckt in Genf </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(Quelle: BL (German Books) L 599).</a:t>
                      </a:r>
                      <a:endParaRPr kumimoji="0" lang="de-CH" altLang="de-DE" sz="1800" b="0" i="0" u="none" strike="noStrike"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8" name="Bild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96136" y="3571875"/>
            <a:ext cx="2408237" cy="56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Fußzeilenplatzhalter 8"/>
          <p:cNvSpPr>
            <a:spLocks noGrp="1"/>
          </p:cNvSpPr>
          <p:nvPr>
            <p:ph type="ftr" sz="quarter" idx="14"/>
          </p:nvPr>
        </p:nvSpPr>
        <p:spPr>
          <a:xfrm>
            <a:off x="467544" y="6376243"/>
            <a:ext cx="7416824" cy="365125"/>
          </a:xfrm>
        </p:spPr>
        <p:txBody>
          <a:bodyPr/>
          <a:lstStyle/>
          <a:p>
            <a:r>
              <a:rPr lang="de-DE" dirty="0" smtClean="0"/>
              <a:t>AG RDA Schulungsunterlagen – Modul 6.AD.03 : Veröffentlichungsangaben| Stand: 13.05.2015 </a:t>
            </a:r>
            <a:r>
              <a:rPr lang="de-DE" dirty="0"/>
              <a:t>| CC BY-NC-SA</a:t>
            </a:r>
          </a:p>
        </p:txBody>
      </p:sp>
    </p:spTree>
    <p:extLst>
      <p:ext uri="{BB962C8B-B14F-4D97-AF65-F5344CB8AC3E}">
        <p14:creationId xmlns:p14="http://schemas.microsoft.com/office/powerpoint/2010/main" val="40873970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(5)</a:t>
            </a:r>
            <a:endParaRPr lang="de-DE" dirty="0"/>
          </a:p>
        </p:txBody>
      </p:sp>
      <p:sp>
        <p:nvSpPr>
          <p:cNvPr id="3" name="Textplatzhalter 2"/>
          <p:cNvSpPr>
            <a:spLocks noGrp="1"/>
          </p:cNvSpPr>
          <p:nvPr>
            <p:ph type="body" sz="quarter" idx="13"/>
          </p:nvPr>
        </p:nvSpPr>
        <p:spPr/>
        <p:txBody>
          <a:bodyPr/>
          <a:lstStyle/>
          <a:p>
            <a:pPr>
              <a:defRPr/>
            </a:pPr>
            <a:r>
              <a:rPr lang="de-DE" sz="2200" dirty="0">
                <a:ea typeface="Verdana" panose="020B0604030504040204" pitchFamily="34" charset="0"/>
                <a:cs typeface="Verdana" panose="020B0604030504040204" pitchFamily="34" charset="0"/>
              </a:rPr>
              <a:t>Messeorte werden als Erscheinungsorte wiedergegeben. Der Sachverhalt wird in einer Anmerkung (RDA </a:t>
            </a:r>
            <a:r>
              <a:rPr lang="de-CH" sz="2200" dirty="0">
                <a:ea typeface="Verdana" panose="020B0604030504040204" pitchFamily="34" charset="0"/>
                <a:cs typeface="Verdana" panose="020B0604030504040204" pitchFamily="34" charset="0"/>
              </a:rPr>
              <a:t>2.17.7.3)</a:t>
            </a:r>
            <a:r>
              <a:rPr lang="de-DE" sz="2200" dirty="0">
                <a:ea typeface="Verdana" panose="020B0604030504040204" pitchFamily="34" charset="0"/>
                <a:cs typeface="Verdana" panose="020B0604030504040204" pitchFamily="34" charset="0"/>
              </a:rPr>
              <a:t> </a:t>
            </a:r>
            <a:r>
              <a:rPr lang="de-DE" sz="2200" dirty="0" smtClean="0">
                <a:ea typeface="Verdana" panose="020B0604030504040204" pitchFamily="34" charset="0"/>
                <a:cs typeface="Verdana" panose="020B0604030504040204" pitchFamily="34" charset="0"/>
              </a:rPr>
              <a:t>erläutert.</a:t>
            </a:r>
          </a:p>
          <a:p>
            <a:pPr>
              <a:defRPr/>
            </a:pPr>
            <a:r>
              <a:rPr lang="de-DE" sz="2200" dirty="0" smtClean="0">
                <a:ea typeface="Verdana" panose="020B0604030504040204" pitchFamily="34" charset="0"/>
                <a:cs typeface="Verdana" panose="020B0604030504040204" pitchFamily="34" charset="0"/>
              </a:rPr>
              <a:t>Der </a:t>
            </a:r>
            <a:r>
              <a:rPr lang="de-DE" sz="2200" dirty="0">
                <a:ea typeface="Verdana" panose="020B0604030504040204" pitchFamily="34" charset="0"/>
                <a:cs typeface="Verdana" panose="020B0604030504040204" pitchFamily="34" charset="0"/>
              </a:rPr>
              <a:t>tatsächliche Erscheinungsort kann zusätzlich erfasst werden. Stammt diese Angabe von einer Quelle </a:t>
            </a:r>
            <a:r>
              <a:rPr lang="de-DE" sz="2200" dirty="0" smtClean="0">
                <a:ea typeface="Verdana" panose="020B0604030504040204" pitchFamily="34" charset="0"/>
                <a:cs typeface="Verdana" panose="020B0604030504040204" pitchFamily="34" charset="0"/>
              </a:rPr>
              <a:t>außerhalb </a:t>
            </a:r>
            <a:r>
              <a:rPr lang="de-DE" sz="2200" dirty="0">
                <a:ea typeface="Verdana" panose="020B0604030504040204" pitchFamily="34" charset="0"/>
                <a:cs typeface="Verdana" panose="020B0604030504040204" pitchFamily="34" charset="0"/>
              </a:rPr>
              <a:t>der Ressource, dann müssen eckige Klammern verwendet </a:t>
            </a:r>
            <a:r>
              <a:rPr lang="de-DE" sz="2200" dirty="0" smtClean="0">
                <a:ea typeface="Verdana" panose="020B0604030504040204" pitchFamily="34" charset="0"/>
                <a:cs typeface="Verdana" panose="020B0604030504040204" pitchFamily="34" charset="0"/>
              </a:rPr>
              <a:t>werden</a:t>
            </a:r>
            <a:endParaRPr lang="de-CH" altLang="de-DE" sz="2200" dirty="0" smtClean="0">
              <a:latin typeface="Verdana" charset="0"/>
            </a:endParaRPr>
          </a:p>
          <a:p>
            <a:pPr marL="0" indent="0">
              <a:buNone/>
            </a:pPr>
            <a:endParaRPr lang="de-CH" altLang="de-DE" sz="500" dirty="0" smtClean="0">
              <a:latin typeface="Verdana" charset="0"/>
            </a:endParaRPr>
          </a:p>
          <a:p>
            <a:pPr marL="0" indent="0">
              <a:buNone/>
            </a:pPr>
            <a:r>
              <a:rPr lang="de-CH" altLang="de-DE" sz="2200" dirty="0" smtClean="0">
                <a:latin typeface="Verdana" charset="0"/>
              </a:rPr>
              <a:t>Beispiel </a:t>
            </a:r>
            <a:r>
              <a:rPr lang="de-CH" altLang="de-DE" sz="2200" dirty="0" err="1" smtClean="0">
                <a:latin typeface="Verdana" charset="0"/>
              </a:rPr>
              <a:t>Messeort</a:t>
            </a:r>
            <a:r>
              <a:rPr lang="de-CH" altLang="de-DE" sz="2200" dirty="0" smtClean="0">
                <a:latin typeface="Verdana" charset="0"/>
              </a:rPr>
              <a:t>: </a:t>
            </a:r>
          </a:p>
          <a:p>
            <a:pPr marL="0" indent="0">
              <a:buNone/>
            </a:pPr>
            <a:r>
              <a:rPr lang="de-CH" altLang="de-DE" sz="2200" dirty="0" smtClean="0">
                <a:latin typeface="Verdana" charset="0"/>
              </a:rPr>
              <a:t>Lösung: </a:t>
            </a:r>
            <a:endParaRPr lang="de-CH" altLang="de-DE" sz="2200" dirty="0">
              <a:latin typeface="Verdana" charset="0"/>
            </a:endParaRPr>
          </a:p>
          <a:p>
            <a:endParaRPr lang="de-DE" dirty="0"/>
          </a:p>
        </p:txBody>
      </p:sp>
      <p:sp>
        <p:nvSpPr>
          <p:cNvPr id="5" name="Foliennummernplatzhalter 4"/>
          <p:cNvSpPr>
            <a:spLocks noGrp="1"/>
          </p:cNvSpPr>
          <p:nvPr>
            <p:ph type="sldNum" sz="quarter" idx="4"/>
          </p:nvPr>
        </p:nvSpPr>
        <p:spPr>
          <a:xfrm>
            <a:off x="8172400" y="6376243"/>
            <a:ext cx="514400" cy="365125"/>
          </a:xfrm>
        </p:spPr>
        <p:txBody>
          <a:bodyPr/>
          <a:lstStyle/>
          <a:p>
            <a:fld id="{8A6690F1-7CA1-4166-A522-500460961984}" type="slidenum">
              <a:rPr lang="de-DE" smtClean="0"/>
              <a:pPr/>
              <a:t>11</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1955130531"/>
              </p:ext>
            </p:extLst>
          </p:nvPr>
        </p:nvGraphicFramePr>
        <p:xfrm>
          <a:off x="539552" y="4221088"/>
          <a:ext cx="8136904" cy="2060600"/>
        </p:xfrm>
        <a:graphic>
          <a:graphicData uri="http://schemas.openxmlformats.org/drawingml/2006/table">
            <a:tbl>
              <a:tblPr firstRow="1" bandRow="1">
                <a:tableStyleId>{5C22544A-7EE6-4342-B048-85BDC9FD1C3A}</a:tableStyleId>
              </a:tblPr>
              <a:tblGrid>
                <a:gridCol w="1373762"/>
                <a:gridCol w="2514670"/>
                <a:gridCol w="4248472"/>
              </a:tblGrid>
              <a:tr h="33134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73320">
                <a:tc>
                  <a:txBody>
                    <a:bodyPr/>
                    <a:lstStyle/>
                    <a:p>
                      <a:pPr>
                        <a:lnSpc>
                          <a:spcPts val="1600"/>
                        </a:lnSpc>
                        <a:spcBef>
                          <a:spcPts val="600"/>
                        </a:spcBef>
                        <a:spcAft>
                          <a:spcPts val="600"/>
                        </a:spcAft>
                      </a:pPr>
                      <a:r>
                        <a:rPr kumimoji="0" lang="de-CH" altLang="de-DE" sz="1800" b="1" i="0" u="none" strike="noStrike" cap="none" normalizeH="0" baseline="0" dirty="0" smtClean="0">
                          <a:ln>
                            <a:noFill/>
                          </a:ln>
                          <a:solidFill>
                            <a:srgbClr val="000000"/>
                          </a:solidFill>
                          <a:effectLst/>
                          <a:latin typeface="Verdana" charset="0"/>
                          <a:cs typeface="Arial Unicode MS"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kumimoji="0" lang="de-CH" altLang="de-DE" sz="1800" b="1" i="0" u="none" strike="noStrike" cap="none" normalizeH="0" baseline="0" dirty="0" smtClean="0">
                          <a:ln>
                            <a:noFill/>
                          </a:ln>
                          <a:solidFill>
                            <a:srgbClr val="000000"/>
                          </a:solidFill>
                          <a:effectLst/>
                          <a:latin typeface="Verdana" charset="0"/>
                          <a:cs typeface="Arial Unicode MS" charset="0"/>
                        </a:rPr>
                        <a:t>Erscheinungsort</a:t>
                      </a: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lang="de-DE"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Franckfurt</a:t>
                      </a:r>
                      <a:r>
                        <a:rPr lang="de-DE"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und Leipzig</a:t>
                      </a:r>
                      <a:endParaRPr kumimoji="0" lang="de-CH" altLang="de-DE" sz="1800" b="0" i="0" u="none" strike="noStrike"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r>
              <a:tr h="2733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2.8.2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Erscheinungsort</a:t>
                      </a:r>
                    </a:p>
                  </a:txBody>
                  <a:tcPr anchor="ctr"/>
                </a:tc>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[Hamburg]</a:t>
                      </a:r>
                    </a:p>
                  </a:txBody>
                  <a:tcPr anchor="ctr"/>
                </a:tc>
              </a:tr>
              <a:tr h="1051521">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2.17.7.3</a:t>
                      </a:r>
                    </a:p>
                  </a:txBody>
                  <a:tcPr anchor="ctr"/>
                </a:tc>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Details, die sich auf die Veröffentlichungsangabe beziehen</a:t>
                      </a:r>
                    </a:p>
                  </a:txBody>
                  <a:tcPr anchor="ctr"/>
                </a:tc>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kumimoji="0" lang="de-CH" altLang="de-DE" sz="1800" b="0" i="0" u="none" strike="noStrike" cap="none" normalizeH="0" baseline="0" dirty="0" smtClean="0">
                          <a:ln>
                            <a:noFill/>
                          </a:ln>
                          <a:solidFill>
                            <a:srgbClr val="000000"/>
                          </a:solidFill>
                          <a:effectLst/>
                          <a:latin typeface="Verdana" charset="0"/>
                          <a:cs typeface="Arial Unicode MS" charset="0"/>
                        </a:rPr>
                        <a:t>Frankfurt und Leipzig sind Messeorte. Johan von </a:t>
                      </a:r>
                      <a:r>
                        <a:rPr kumimoji="0" lang="de-CH" altLang="de-DE" sz="1800" b="0" i="0" u="none" strike="noStrike" cap="none" normalizeH="0" baseline="0" dirty="0" err="1" smtClean="0">
                          <a:ln>
                            <a:noFill/>
                          </a:ln>
                          <a:solidFill>
                            <a:srgbClr val="000000"/>
                          </a:solidFill>
                          <a:effectLst/>
                          <a:latin typeface="Verdana" charset="0"/>
                          <a:cs typeface="Arial Unicode MS" charset="0"/>
                        </a:rPr>
                        <a:t>Wiering</a:t>
                      </a:r>
                      <a:r>
                        <a:rPr kumimoji="0" lang="de-CH" altLang="de-DE" sz="1800" b="0" i="0" u="none" strike="noStrike" cap="none" normalizeH="0" baseline="0" dirty="0" smtClean="0">
                          <a:ln>
                            <a:noFill/>
                          </a:ln>
                          <a:solidFill>
                            <a:srgbClr val="000000"/>
                          </a:solidFill>
                          <a:effectLst/>
                          <a:latin typeface="Verdana" charset="0"/>
                          <a:cs typeface="Arial Unicode MS" charset="0"/>
                        </a:rPr>
                        <a:t> druckte in Hamburg.</a:t>
                      </a:r>
                    </a:p>
                  </a:txBody>
                  <a:tcPr anchor="ctr"/>
                </a:tc>
              </a:tr>
            </a:tbl>
          </a:graphicData>
        </a:graphic>
      </p:graphicFrame>
      <p:pic>
        <p:nvPicPr>
          <p:cNvPr id="9" name="Bild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3344565"/>
            <a:ext cx="4419153" cy="600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Fußzeilenplatzhalter 8"/>
          <p:cNvSpPr>
            <a:spLocks noGrp="1"/>
          </p:cNvSpPr>
          <p:nvPr>
            <p:ph type="ftr" sz="quarter" idx="14"/>
          </p:nvPr>
        </p:nvSpPr>
        <p:spPr>
          <a:xfrm>
            <a:off x="467544" y="6376243"/>
            <a:ext cx="7416824" cy="365125"/>
          </a:xfrm>
        </p:spPr>
        <p:txBody>
          <a:bodyPr/>
          <a:lstStyle/>
          <a:p>
            <a:r>
              <a:rPr lang="de-DE" dirty="0" smtClean="0"/>
              <a:t>AG RDA Schulungsunterlagen – Modul 6.AD.03 : Veröffentlichungsangaben| Stand: 13.05.2015 </a:t>
            </a:r>
            <a:r>
              <a:rPr lang="de-DE" dirty="0"/>
              <a:t>| CC BY-NC-SA</a:t>
            </a:r>
          </a:p>
        </p:txBody>
      </p:sp>
    </p:spTree>
    <p:extLst>
      <p:ext uri="{BB962C8B-B14F-4D97-AF65-F5344CB8AC3E}">
        <p14:creationId xmlns:p14="http://schemas.microsoft.com/office/powerpoint/2010/main" val="4966121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(1)</a:t>
            </a:r>
            <a:endParaRPr lang="de-DE" dirty="0"/>
          </a:p>
        </p:txBody>
      </p:sp>
      <p:sp>
        <p:nvSpPr>
          <p:cNvPr id="3" name="Textplatzhalter 2"/>
          <p:cNvSpPr>
            <a:spLocks noGrp="1"/>
          </p:cNvSpPr>
          <p:nvPr>
            <p:ph type="body" sz="quarter" idx="13"/>
          </p:nvPr>
        </p:nvSpPr>
        <p:spPr/>
        <p:txBody>
          <a:bodyPr/>
          <a:lstStyle/>
          <a:p>
            <a:pPr>
              <a:defRPr/>
            </a:pPr>
            <a:r>
              <a:rPr lang="de-DE" dirty="0">
                <a:ea typeface="Verdana" panose="020B0604030504040204" pitchFamily="34" charset="0"/>
                <a:cs typeface="Verdana" panose="020B0604030504040204" pitchFamily="34" charset="0"/>
              </a:rPr>
              <a:t>Drucker und Buchhändler werden als Verleger behandelt (RDA 2.8.4.1) und </a:t>
            </a:r>
            <a:r>
              <a:rPr lang="de-DE" dirty="0" err="1">
                <a:ea typeface="Verdana" panose="020B0604030504040204" pitchFamily="34" charset="0"/>
                <a:cs typeface="Verdana" panose="020B0604030504040204" pitchFamily="34" charset="0"/>
              </a:rPr>
              <a:t>ausschliesslich</a:t>
            </a:r>
            <a:r>
              <a:rPr lang="de-DE" dirty="0">
                <a:ea typeface="Verdana" panose="020B0604030504040204" pitchFamily="34" charset="0"/>
                <a:cs typeface="Verdana" panose="020B0604030504040204" pitchFamily="34" charset="0"/>
              </a:rPr>
              <a:t> als Elemente der Veröffentlichungsangabe wiedergegeben.</a:t>
            </a:r>
            <a:br>
              <a:rPr lang="de-DE" dirty="0">
                <a:ea typeface="Verdana" panose="020B0604030504040204" pitchFamily="34" charset="0"/>
                <a:cs typeface="Verdana" panose="020B0604030504040204" pitchFamily="34" charset="0"/>
              </a:rPr>
            </a:br>
            <a:endParaRPr lang="de-DE" dirty="0">
              <a:ea typeface="Verdana" panose="020B0604030504040204" pitchFamily="34" charset="0"/>
              <a:cs typeface="Verdana" panose="020B0604030504040204" pitchFamily="34" charset="0"/>
            </a:endParaRPr>
          </a:p>
          <a:p>
            <a:pPr>
              <a:defRPr/>
            </a:pPr>
            <a:r>
              <a:rPr lang="de-DE" dirty="0" smtClean="0">
                <a:ea typeface="Verdana" panose="020B0604030504040204" pitchFamily="34" charset="0"/>
                <a:cs typeface="Verdana" panose="020B0604030504040204" pitchFamily="34" charset="0"/>
              </a:rPr>
              <a:t>Die </a:t>
            </a:r>
            <a:r>
              <a:rPr lang="de-DE" dirty="0">
                <a:ea typeface="Verdana" panose="020B0604030504040204" pitchFamily="34" charset="0"/>
                <a:cs typeface="Verdana" panose="020B0604030504040204" pitchFamily="34" charset="0"/>
              </a:rPr>
              <a:t>Namen der Verleger, Drucker, Buchhändler werden so wiedergegeben, wie sie im Druck erscheinen und zwar in der genauen Orthographie und im gesetzten Kasus</a:t>
            </a:r>
            <a:r>
              <a:rPr lang="de-DE" dirty="0" smtClean="0">
                <a:ea typeface="Verdana" panose="020B0604030504040204" pitchFamily="34" charset="0"/>
                <a:cs typeface="Verdana" panose="020B0604030504040204" pitchFamily="34" charset="0"/>
              </a:rPr>
              <a:t>.</a:t>
            </a:r>
          </a:p>
          <a:p>
            <a:pPr>
              <a:defRPr/>
            </a:pPr>
            <a:endParaRPr lang="de-DE" dirty="0">
              <a:ea typeface="Verdana" panose="020B0604030504040204" pitchFamily="34" charset="0"/>
              <a:cs typeface="Verdana" panose="020B0604030504040204" pitchFamily="34" charset="0"/>
            </a:endParaRPr>
          </a:p>
          <a:p>
            <a:pPr>
              <a:defRPr/>
            </a:pPr>
            <a:r>
              <a:rPr lang="de-DE" dirty="0" smtClean="0">
                <a:ea typeface="Verdana" panose="020B0604030504040204" pitchFamily="34" charset="0"/>
                <a:cs typeface="Verdana" panose="020B0604030504040204" pitchFamily="34" charset="0"/>
              </a:rPr>
              <a:t>Einleitende </a:t>
            </a:r>
            <a:r>
              <a:rPr lang="de-DE" dirty="0">
                <a:ea typeface="Verdana" panose="020B0604030504040204" pitchFamily="34" charset="0"/>
                <a:cs typeface="Verdana" panose="020B0604030504040204" pitchFamily="34" charset="0"/>
              </a:rPr>
              <a:t>Wendungen und Angaben zur Funktion werden - abgesehen von einer Verlagstätigkeit - ebenfalls erfasst (RDA 2.8.4.4). </a:t>
            </a:r>
          </a:p>
          <a:p>
            <a:endParaRPr lang="de-DE" dirty="0"/>
          </a:p>
        </p:txBody>
      </p:sp>
      <p:sp>
        <p:nvSpPr>
          <p:cNvPr id="5" name="Foliennummernplatzhalter 4"/>
          <p:cNvSpPr>
            <a:spLocks noGrp="1"/>
          </p:cNvSpPr>
          <p:nvPr>
            <p:ph type="sldNum" sz="quarter" idx="4"/>
          </p:nvPr>
        </p:nvSpPr>
        <p:spPr>
          <a:xfrm>
            <a:off x="8244408" y="6376243"/>
            <a:ext cx="442392" cy="365125"/>
          </a:xfrm>
        </p:spPr>
        <p:txBody>
          <a:bodyPr/>
          <a:lstStyle/>
          <a:p>
            <a:fld id="{8A6690F1-7CA1-4166-A522-500460961984}" type="slidenum">
              <a:rPr lang="de-DE" smtClean="0"/>
              <a:pPr/>
              <a:t>12</a:t>
            </a:fld>
            <a:endParaRPr lang="de-DE"/>
          </a:p>
        </p:txBody>
      </p:sp>
      <p:sp>
        <p:nvSpPr>
          <p:cNvPr id="7" name="Fußzeilenplatzhalter 8"/>
          <p:cNvSpPr>
            <a:spLocks noGrp="1"/>
          </p:cNvSpPr>
          <p:nvPr>
            <p:ph type="ftr" sz="quarter" idx="14"/>
          </p:nvPr>
        </p:nvSpPr>
        <p:spPr>
          <a:xfrm>
            <a:off x="467544" y="6376243"/>
            <a:ext cx="7416824" cy="365125"/>
          </a:xfrm>
        </p:spPr>
        <p:txBody>
          <a:bodyPr/>
          <a:lstStyle/>
          <a:p>
            <a:r>
              <a:rPr lang="de-DE" dirty="0" smtClean="0"/>
              <a:t>AG RDA Schulungsunterlagen – Modul 6.AD.03 : Veröffentlichungsangaben| Stand: 13.05.2015 </a:t>
            </a:r>
            <a:r>
              <a:rPr lang="de-DE" dirty="0"/>
              <a:t>| CC BY-NC-SA</a:t>
            </a:r>
          </a:p>
        </p:txBody>
      </p:sp>
    </p:spTree>
    <p:extLst>
      <p:ext uri="{BB962C8B-B14F-4D97-AF65-F5344CB8AC3E}">
        <p14:creationId xmlns:p14="http://schemas.microsoft.com/office/powerpoint/2010/main" val="13155911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(2)</a:t>
            </a:r>
            <a:endParaRPr lang="de-DE" dirty="0"/>
          </a:p>
        </p:txBody>
      </p:sp>
      <p:sp>
        <p:nvSpPr>
          <p:cNvPr id="3" name="Textplatzhalter 2"/>
          <p:cNvSpPr>
            <a:spLocks noGrp="1"/>
          </p:cNvSpPr>
          <p:nvPr>
            <p:ph type="body" sz="quarter" idx="13"/>
          </p:nvPr>
        </p:nvSpPr>
        <p:spPr/>
        <p:txBody>
          <a:bodyPr/>
          <a:lstStyle/>
          <a:p>
            <a:pPr>
              <a:defRPr/>
            </a:pPr>
            <a:r>
              <a:rPr lang="de-DE" dirty="0">
                <a:ea typeface="Verdana" pitchFamily="34" charset="0"/>
                <a:cs typeface="Verdana" pitchFamily="34" charset="0"/>
              </a:rPr>
              <a:t>Einleitende Wendungen und Angaben zu einer Verlagstätigkeit wie "ex </a:t>
            </a:r>
            <a:r>
              <a:rPr lang="de-DE" dirty="0" err="1">
                <a:ea typeface="Verdana" pitchFamily="34" charset="0"/>
                <a:cs typeface="Verdana" pitchFamily="34" charset="0"/>
              </a:rPr>
              <a:t>officina</a:t>
            </a:r>
            <a:r>
              <a:rPr lang="de-DE" dirty="0">
                <a:ea typeface="Verdana" pitchFamily="34" charset="0"/>
                <a:cs typeface="Verdana" pitchFamily="34" charset="0"/>
              </a:rPr>
              <a:t>", "</a:t>
            </a:r>
            <a:r>
              <a:rPr lang="de-DE" dirty="0" err="1">
                <a:ea typeface="Verdana" pitchFamily="34" charset="0"/>
                <a:cs typeface="Verdana" pitchFamily="34" charset="0"/>
              </a:rPr>
              <a:t>impensis</a:t>
            </a:r>
            <a:r>
              <a:rPr lang="de-DE" dirty="0">
                <a:ea typeface="Verdana" pitchFamily="34" charset="0"/>
                <a:cs typeface="Verdana" pitchFamily="34" charset="0"/>
              </a:rPr>
              <a:t>", "in </a:t>
            </a:r>
            <a:r>
              <a:rPr lang="de-DE" dirty="0" err="1">
                <a:ea typeface="Verdana" pitchFamily="34" charset="0"/>
                <a:cs typeface="Verdana" pitchFamily="34" charset="0"/>
              </a:rPr>
              <a:t>verlegung</a:t>
            </a:r>
            <a:r>
              <a:rPr lang="de-DE" dirty="0">
                <a:ea typeface="Verdana" pitchFamily="34" charset="0"/>
                <a:cs typeface="Verdana" pitchFamily="34" charset="0"/>
              </a:rPr>
              <a:t>" etc. werden zur Vermeidung sprachlicher Härten ebenfalls übertragen.</a:t>
            </a:r>
          </a:p>
          <a:p>
            <a:pPr marL="0" indent="0">
              <a:lnSpc>
                <a:spcPct val="100000"/>
              </a:lnSpc>
              <a:buFont typeface="Times New Roman" pitchFamily="16" charset="0"/>
              <a:buNone/>
              <a:defRPr/>
            </a:pPr>
            <a:endParaRPr lang="de-DE" dirty="0">
              <a:ea typeface="Verdana" pitchFamily="34" charset="0"/>
              <a:cs typeface="Verdana" pitchFamily="34" charset="0"/>
            </a:endParaRPr>
          </a:p>
          <a:p>
            <a:pPr>
              <a:defRPr/>
            </a:pPr>
            <a:r>
              <a:rPr lang="de-DE" dirty="0">
                <a:ea typeface="Verdana" pitchFamily="34" charset="0"/>
                <a:cs typeface="Verdana" pitchFamily="34" charset="0"/>
              </a:rPr>
              <a:t>Adressen sind gewöhnlich wegzulassen. Ist eine Adresse für die Identifikation oder Datierung eines Druckes relevant, wird sie in einer Anmerkung zur Veröffentlichungsangabe (RDA 2.17.7) wiedergegeben.</a:t>
            </a:r>
            <a:endParaRPr lang="de-CH" dirty="0">
              <a:ea typeface="Verdana" pitchFamily="34" charset="0"/>
              <a:cs typeface="Verdana" pitchFamily="34" charset="0"/>
            </a:endParaRPr>
          </a:p>
          <a:p>
            <a:endParaRPr lang="de-DE" dirty="0"/>
          </a:p>
        </p:txBody>
      </p:sp>
      <p:sp>
        <p:nvSpPr>
          <p:cNvPr id="5" name="Foliennummernplatzhalter 4"/>
          <p:cNvSpPr>
            <a:spLocks noGrp="1"/>
          </p:cNvSpPr>
          <p:nvPr>
            <p:ph type="sldNum" sz="quarter" idx="4"/>
          </p:nvPr>
        </p:nvSpPr>
        <p:spPr>
          <a:xfrm>
            <a:off x="8244408" y="6376243"/>
            <a:ext cx="442392" cy="365125"/>
          </a:xfrm>
        </p:spPr>
        <p:txBody>
          <a:bodyPr/>
          <a:lstStyle/>
          <a:p>
            <a:fld id="{8A6690F1-7CA1-4166-A522-500460961984}" type="slidenum">
              <a:rPr lang="de-DE" smtClean="0"/>
              <a:pPr/>
              <a:t>13</a:t>
            </a:fld>
            <a:endParaRPr lang="de-DE"/>
          </a:p>
        </p:txBody>
      </p:sp>
      <p:sp>
        <p:nvSpPr>
          <p:cNvPr id="6" name="Fußzeilenplatzhalter 8"/>
          <p:cNvSpPr>
            <a:spLocks noGrp="1"/>
          </p:cNvSpPr>
          <p:nvPr>
            <p:ph type="ftr" sz="quarter" idx="14"/>
          </p:nvPr>
        </p:nvSpPr>
        <p:spPr>
          <a:xfrm>
            <a:off x="467544" y="6376243"/>
            <a:ext cx="7416824" cy="365125"/>
          </a:xfrm>
        </p:spPr>
        <p:txBody>
          <a:bodyPr/>
          <a:lstStyle/>
          <a:p>
            <a:r>
              <a:rPr lang="de-DE" dirty="0" smtClean="0"/>
              <a:t>AG RDA Schulungsunterlagen – Modul 6.AD.03 : Veröffentlichungsangaben| Stand: 13.05.2015 </a:t>
            </a:r>
            <a:r>
              <a:rPr lang="de-DE" dirty="0"/>
              <a:t>| CC BY-NC-SA</a:t>
            </a:r>
          </a:p>
        </p:txBody>
      </p:sp>
    </p:spTree>
    <p:extLst>
      <p:ext uri="{BB962C8B-B14F-4D97-AF65-F5344CB8AC3E}">
        <p14:creationId xmlns:p14="http://schemas.microsoft.com/office/powerpoint/2010/main" val="28300770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(3)</a:t>
            </a:r>
            <a:endParaRPr lang="de-DE" dirty="0"/>
          </a:p>
        </p:txBody>
      </p:sp>
      <p:sp>
        <p:nvSpPr>
          <p:cNvPr id="3" name="Textplatzhalter 2"/>
          <p:cNvSpPr>
            <a:spLocks noGrp="1"/>
          </p:cNvSpPr>
          <p:nvPr>
            <p:ph type="body" sz="quarter" idx="13"/>
          </p:nvPr>
        </p:nvSpPr>
        <p:spPr/>
        <p:txBody>
          <a:bodyPr/>
          <a:lstStyle/>
          <a:p>
            <a:pPr marL="0" indent="0">
              <a:lnSpc>
                <a:spcPct val="100000"/>
              </a:lnSpc>
              <a:buFont typeface="Times New Roman" pitchFamily="16" charset="0"/>
              <a:buNone/>
              <a:defRPr/>
            </a:pPr>
            <a:r>
              <a:rPr lang="de-DE" dirty="0">
                <a:ea typeface="Verdana" panose="020B0604030504040204" pitchFamily="34" charset="0"/>
                <a:cs typeface="Verdana" panose="020B0604030504040204" pitchFamily="34" charset="0"/>
              </a:rPr>
              <a:t>Beispiel </a:t>
            </a:r>
            <a:r>
              <a:rPr lang="de-DE" dirty="0" smtClean="0">
                <a:ea typeface="Verdana" panose="020B0604030504040204" pitchFamily="34" charset="0"/>
                <a:cs typeface="Verdana" panose="020B0604030504040204" pitchFamily="34" charset="0"/>
              </a:rPr>
              <a:t/>
            </a:r>
            <a:br>
              <a:rPr lang="de-DE" dirty="0" smtClean="0">
                <a:ea typeface="Verdana" panose="020B0604030504040204" pitchFamily="34" charset="0"/>
                <a:cs typeface="Verdana" panose="020B0604030504040204" pitchFamily="34" charset="0"/>
              </a:rPr>
            </a:br>
            <a:r>
              <a:rPr lang="de-DE" dirty="0" smtClean="0">
                <a:ea typeface="Verdana" panose="020B0604030504040204" pitchFamily="34" charset="0"/>
                <a:cs typeface="Verdana" panose="020B0604030504040204" pitchFamily="34" charset="0"/>
              </a:rPr>
              <a:t>Einleitende </a:t>
            </a:r>
            <a:r>
              <a:rPr lang="de-DE" dirty="0">
                <a:ea typeface="Verdana" panose="020B0604030504040204" pitchFamily="34" charset="0"/>
                <a:cs typeface="Verdana" panose="020B0604030504040204" pitchFamily="34" charset="0"/>
              </a:rPr>
              <a:t>Wendungen und Angaben zur Funktion</a:t>
            </a:r>
            <a:r>
              <a:rPr lang="de-DE" dirty="0" smtClean="0">
                <a:ea typeface="Verdana" panose="020B0604030504040204" pitchFamily="34" charset="0"/>
                <a:cs typeface="Verdana" panose="020B0604030504040204" pitchFamily="34" charset="0"/>
              </a:rPr>
              <a:t>:</a:t>
            </a:r>
          </a:p>
          <a:p>
            <a:pPr marL="0" indent="0">
              <a:lnSpc>
                <a:spcPct val="100000"/>
              </a:lnSpc>
              <a:buFont typeface="Times New Roman" pitchFamily="16" charset="0"/>
              <a:buNone/>
              <a:defRPr/>
            </a:pPr>
            <a:endParaRPr lang="de-DE" sz="2800" dirty="0">
              <a:ea typeface="Verdana" panose="020B0604030504040204" pitchFamily="34" charset="0"/>
              <a:cs typeface="Verdana" panose="020B0604030504040204" pitchFamily="34" charset="0"/>
            </a:endParaRPr>
          </a:p>
          <a:p>
            <a:pPr marL="0" indent="0">
              <a:lnSpc>
                <a:spcPct val="100000"/>
              </a:lnSpc>
              <a:buFont typeface="Times New Roman" pitchFamily="16" charset="0"/>
              <a:buNone/>
              <a:defRPr/>
            </a:pPr>
            <a:endParaRPr lang="de-DE" sz="2800" dirty="0" smtClean="0">
              <a:ea typeface="Verdana" panose="020B0604030504040204" pitchFamily="34" charset="0"/>
              <a:cs typeface="Verdana" panose="020B0604030504040204" pitchFamily="34" charset="0"/>
            </a:endParaRPr>
          </a:p>
          <a:p>
            <a:pPr marL="0" indent="0">
              <a:lnSpc>
                <a:spcPct val="100000"/>
              </a:lnSpc>
              <a:buFont typeface="Times New Roman" pitchFamily="16" charset="0"/>
              <a:buNone/>
              <a:defRPr/>
            </a:pPr>
            <a:r>
              <a:rPr lang="de-DE" dirty="0" smtClean="0">
                <a:ea typeface="Verdana" panose="020B0604030504040204" pitchFamily="34" charset="0"/>
                <a:cs typeface="Verdana" panose="020B0604030504040204" pitchFamily="34" charset="0"/>
              </a:rPr>
              <a:t>Lösung:</a:t>
            </a:r>
            <a:r>
              <a:rPr lang="de-DE" sz="2800" dirty="0">
                <a:ea typeface="Verdana" panose="020B0604030504040204" pitchFamily="34" charset="0"/>
                <a:cs typeface="Verdana" panose="020B0604030504040204" pitchFamily="34" charset="0"/>
              </a:rPr>
              <a:t/>
            </a:r>
            <a:br>
              <a:rPr lang="de-DE" sz="2800" dirty="0">
                <a:ea typeface="Verdana" panose="020B0604030504040204" pitchFamily="34" charset="0"/>
                <a:cs typeface="Verdana" panose="020B0604030504040204" pitchFamily="34" charset="0"/>
              </a:rPr>
            </a:br>
            <a:endParaRPr lang="de-CH" altLang="de-DE" sz="2800" dirty="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a:xfrm>
            <a:off x="8244408" y="6376243"/>
            <a:ext cx="442392" cy="365125"/>
          </a:xfrm>
        </p:spPr>
        <p:txBody>
          <a:bodyPr/>
          <a:lstStyle/>
          <a:p>
            <a:fld id="{8A6690F1-7CA1-4166-A522-500460961984}" type="slidenum">
              <a:rPr lang="de-DE" smtClean="0"/>
              <a:pPr/>
              <a:t>14</a:t>
            </a:fld>
            <a:endParaRPr lang="de-DE"/>
          </a:p>
        </p:txBody>
      </p:sp>
      <p:pic>
        <p:nvPicPr>
          <p:cNvPr id="6" name="Bild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413" y="1773238"/>
            <a:ext cx="381635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Tabelle 7"/>
          <p:cNvGraphicFramePr>
            <a:graphicFrameLocks noGrp="1"/>
          </p:cNvGraphicFramePr>
          <p:nvPr>
            <p:extLst>
              <p:ext uri="{D42A27DB-BD31-4B8C-83A1-F6EECF244321}">
                <p14:modId xmlns:p14="http://schemas.microsoft.com/office/powerpoint/2010/main" val="2746226201"/>
              </p:ext>
            </p:extLst>
          </p:nvPr>
        </p:nvGraphicFramePr>
        <p:xfrm>
          <a:off x="611560" y="3573016"/>
          <a:ext cx="8136904" cy="2626043"/>
        </p:xfrm>
        <a:graphic>
          <a:graphicData uri="http://schemas.openxmlformats.org/drawingml/2006/table">
            <a:tbl>
              <a:tblPr firstRow="1" bandRow="1">
                <a:tableStyleId>{5C22544A-7EE6-4342-B048-85BDC9FD1C3A}</a:tableStyleId>
              </a:tblPr>
              <a:tblGrid>
                <a:gridCol w="1373762"/>
                <a:gridCol w="2514670"/>
                <a:gridCol w="4248472"/>
              </a:tblGrid>
              <a:tr h="33134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73320">
                <a:tc>
                  <a:txBody>
                    <a:bodyPr/>
                    <a:lstStyle/>
                    <a:p>
                      <a:pPr>
                        <a:lnSpc>
                          <a:spcPts val="1600"/>
                        </a:lnSpc>
                        <a:spcBef>
                          <a:spcPts val="600"/>
                        </a:spcBef>
                        <a:spcAft>
                          <a:spcPts val="600"/>
                        </a:spcAft>
                      </a:pPr>
                      <a:r>
                        <a:rPr kumimoji="0" lang="de-CH" altLang="de-DE" sz="1800" b="1" i="0" u="none" strike="noStrike" cap="none" normalizeH="0" baseline="0" dirty="0" smtClean="0">
                          <a:ln>
                            <a:noFill/>
                          </a:ln>
                          <a:solidFill>
                            <a:srgbClr val="000000"/>
                          </a:solidFill>
                          <a:effectLst/>
                          <a:latin typeface="Verdana" charset="0"/>
                          <a:cs typeface="Arial Unicode MS"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kumimoji="0" lang="de-CH" altLang="de-DE" sz="1800" b="1" i="0" u="none" strike="noStrike" cap="none" normalizeH="0" baseline="0" dirty="0" smtClean="0">
                          <a:ln>
                            <a:noFill/>
                          </a:ln>
                          <a:solidFill>
                            <a:srgbClr val="000000"/>
                          </a:solidFill>
                          <a:effectLst/>
                          <a:latin typeface="Verdana" charset="0"/>
                          <a:cs typeface="Arial Unicode MS" charset="0"/>
                        </a:rPr>
                        <a:t>Verlagsname</a:t>
                      </a: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Impensis</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Georgii</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Lichtenstegeri</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Chalcographi</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Norimbergensis</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t>
                      </a:r>
                      <a:endParaRPr kumimoji="0" lang="de-CH" altLang="de-DE" sz="1800" b="0" i="0" u="none" strike="noStrike"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r>
              <a:tr h="2733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2.8.4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Verlagsname</a:t>
                      </a:r>
                    </a:p>
                  </a:txBody>
                  <a:tcPr anchor="ctr"/>
                </a:tc>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err="1"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rPr>
                        <a:t>Typis</a:t>
                      </a:r>
                      <a:r>
                        <a:rPr kumimoji="0" lang="de-CH" altLang="de-DE" sz="1800" b="0" i="0" u="none" strike="noStrike"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kumimoji="0" lang="de-CH" altLang="de-DE" sz="1800" b="0" i="0" u="none" strike="noStrike" cap="none" normalizeH="0" baseline="0" dirty="0" err="1"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rPr>
                        <a:t>Fleischmannianis</a:t>
                      </a:r>
                      <a:endParaRPr kumimoji="0" lang="de-CH" altLang="de-DE" sz="1800" b="0" i="0" u="none" strike="noStrike"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r>
              <a:tr h="1051521">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2.17.7.3</a:t>
                      </a:r>
                    </a:p>
                    <a:p>
                      <a:pPr marL="0" marR="0" lvl="0" indent="0" algn="l" defTabSz="914400" rtl="0" eaLnBrk="1" fontAlgn="auto" latinLnBrk="0" hangingPunct="1">
                        <a:lnSpc>
                          <a:spcPts val="1600"/>
                        </a:lnSpc>
                        <a:spcBef>
                          <a:spcPts val="600"/>
                        </a:spcBef>
                        <a:spcAft>
                          <a:spcPts val="600"/>
                        </a:spcAft>
                        <a:buClrTx/>
                        <a:buSzTx/>
                        <a:buFontTx/>
                        <a:buNone/>
                        <a:tabLst/>
                        <a:defRPr/>
                      </a:pPr>
                      <a:endParaRPr kumimoji="0" lang="de-CH" altLang="de-DE" sz="1800" b="0" i="0" u="none" strike="noStrike" cap="none" normalizeH="0" baseline="0" dirty="0" smtClean="0">
                        <a:ln>
                          <a:noFill/>
                        </a:ln>
                        <a:solidFill>
                          <a:srgbClr val="000000"/>
                        </a:solidFill>
                        <a:effectLst/>
                        <a:latin typeface="Verdana" charset="0"/>
                        <a:cs typeface="Arial Unicode MS" charset="0"/>
                      </a:endParaRPr>
                    </a:p>
                    <a:p>
                      <a:pPr marL="0" marR="0" lvl="0" indent="0" algn="l" defTabSz="914400" rtl="0" eaLnBrk="1" fontAlgn="auto" latinLnBrk="0" hangingPunct="1">
                        <a:lnSpc>
                          <a:spcPts val="1600"/>
                        </a:lnSpc>
                        <a:spcBef>
                          <a:spcPts val="600"/>
                        </a:spcBef>
                        <a:spcAft>
                          <a:spcPts val="600"/>
                        </a:spcAft>
                        <a:buClrTx/>
                        <a:buSzTx/>
                        <a:buFontTx/>
                        <a:buNone/>
                        <a:tabLst/>
                        <a:defRPr/>
                      </a:pPr>
                      <a:endParaRPr kumimoji="0" lang="de-CH" altLang="de-DE" sz="1800" b="0" i="0" u="none" strike="noStrike" cap="none" normalizeH="0" baseline="0" dirty="0" smtClean="0">
                        <a:ln>
                          <a:noFill/>
                        </a:ln>
                        <a:solidFill>
                          <a:srgbClr val="000000"/>
                        </a:solidFill>
                        <a:effectLst/>
                        <a:latin typeface="Verdana" charset="0"/>
                        <a:cs typeface="Arial Unicode MS" charset="0"/>
                      </a:endParaRPr>
                    </a:p>
                    <a:p>
                      <a:pPr marL="0" marR="0" lvl="0" indent="0" algn="l" defTabSz="914400" rtl="0" eaLnBrk="1" fontAlgn="auto" latinLnBrk="0" hangingPunct="1">
                        <a:lnSpc>
                          <a:spcPts val="1600"/>
                        </a:lnSpc>
                        <a:spcBef>
                          <a:spcPts val="600"/>
                        </a:spcBef>
                        <a:spcAft>
                          <a:spcPts val="600"/>
                        </a:spcAft>
                        <a:buClrTx/>
                        <a:buSzTx/>
                        <a:buFontTx/>
                        <a:buNone/>
                        <a:tabLst/>
                        <a:defRPr/>
                      </a:pPr>
                      <a:endParaRPr kumimoji="0" lang="de-CH" altLang="de-DE" sz="1800" b="0" i="0" u="none" strike="noStrike" cap="none" normalizeH="0" baseline="0" dirty="0" smtClean="0">
                        <a:ln>
                          <a:noFill/>
                        </a:ln>
                        <a:solidFill>
                          <a:srgbClr val="000000"/>
                        </a:solidFill>
                        <a:effectLst/>
                        <a:latin typeface="Verdana" charset="0"/>
                        <a:cs typeface="Arial Unicode MS" charset="0"/>
                      </a:endParaRPr>
                    </a:p>
                  </a:txBody>
                  <a:tcPr anchor="ctr"/>
                </a:tc>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Details, die sich auf die Veröffentlichungsangabe beziehen</a:t>
                      </a:r>
                    </a:p>
                    <a:p>
                      <a:pPr marL="0" marR="0" lvl="0" indent="0" algn="l" defTabSz="914400" rtl="0" eaLnBrk="1" fontAlgn="auto" latinLnBrk="0" hangingPunct="1">
                        <a:lnSpc>
                          <a:spcPts val="1600"/>
                        </a:lnSpc>
                        <a:spcBef>
                          <a:spcPts val="600"/>
                        </a:spcBef>
                        <a:spcAft>
                          <a:spcPts val="600"/>
                        </a:spcAft>
                        <a:buClrTx/>
                        <a:buSzTx/>
                        <a:buFontTx/>
                        <a:buNone/>
                        <a:tabLst/>
                        <a:defRPr/>
                      </a:pPr>
                      <a:endParaRPr kumimoji="0" lang="de-CH" altLang="de-DE" sz="1800" b="0" i="0" u="none" strike="noStrike" cap="none" normalizeH="0" baseline="0" dirty="0" smtClean="0">
                        <a:ln>
                          <a:noFill/>
                        </a:ln>
                        <a:solidFill>
                          <a:srgbClr val="000000"/>
                        </a:solidFill>
                        <a:effectLst/>
                        <a:latin typeface="Verdana" charset="0"/>
                        <a:cs typeface="Arial Unicode MS" charset="0"/>
                      </a:endParaRPr>
                    </a:p>
                  </a:txBody>
                  <a:tcPr anchor="ctr"/>
                </a:tc>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Vorlageform der Veröffentlichungsangabe: </a:t>
                      </a:r>
                      <a:r>
                        <a:rPr kumimoji="0" lang="de-CH" altLang="de-DE" sz="1800" b="0" i="0" u="none" strike="noStrike" cap="none" normalizeH="0" baseline="0" dirty="0" smtClean="0">
                          <a:ln>
                            <a:noFill/>
                          </a:ln>
                          <a:solidFill>
                            <a:srgbClr val="000000"/>
                          </a:solidFill>
                          <a:effectLst/>
                          <a:latin typeface="Verdana" charset="0"/>
                          <a:cs typeface="Arial Unicode MS" charset="0"/>
                        </a:rPr>
                        <a:t>"</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Impensis</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Georgii</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Lichtenstegeri</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Chalcographi</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Norimbergensis</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Typis</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Fleischmannianis</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t>
                      </a:r>
                      <a:r>
                        <a:rPr kumimoji="0" lang="de-CH" altLang="de-DE" sz="1800" b="0" i="0" u="none" strike="noStrike" cap="none" normalizeH="0" baseline="0" dirty="0" smtClean="0">
                          <a:ln>
                            <a:noFill/>
                          </a:ln>
                          <a:solidFill>
                            <a:srgbClr val="000000"/>
                          </a:solidFill>
                          <a:effectLst/>
                          <a:latin typeface="Verdana" charset="0"/>
                          <a:cs typeface="Arial Unicode MS" charset="0"/>
                        </a:rPr>
                        <a:t>"</a:t>
                      </a:r>
                      <a:endParaRPr kumimoji="0" lang="de-CH" altLang="de-DE" sz="1800" b="0" i="0" u="none" strike="noStrike"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0" name="Fußzeilenplatzhalter 8"/>
          <p:cNvSpPr>
            <a:spLocks noGrp="1"/>
          </p:cNvSpPr>
          <p:nvPr>
            <p:ph type="ftr" sz="quarter" idx="14"/>
          </p:nvPr>
        </p:nvSpPr>
        <p:spPr>
          <a:xfrm>
            <a:off x="467544" y="6376243"/>
            <a:ext cx="7416824" cy="365125"/>
          </a:xfrm>
        </p:spPr>
        <p:txBody>
          <a:bodyPr/>
          <a:lstStyle/>
          <a:p>
            <a:r>
              <a:rPr lang="de-DE" dirty="0" smtClean="0"/>
              <a:t>AG RDA Schulungsunterlagen – Modul 6.AD.03 : Veröffentlichungsangaben| Stand: 13.05.2015 </a:t>
            </a:r>
            <a:r>
              <a:rPr lang="de-DE" dirty="0"/>
              <a:t>| CC BY-NC-SA</a:t>
            </a:r>
          </a:p>
        </p:txBody>
      </p:sp>
    </p:spTree>
    <p:extLst>
      <p:ext uri="{BB962C8B-B14F-4D97-AF65-F5344CB8AC3E}">
        <p14:creationId xmlns:p14="http://schemas.microsoft.com/office/powerpoint/2010/main" val="9475948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(4)</a:t>
            </a:r>
            <a:endParaRPr lang="de-DE" dirty="0"/>
          </a:p>
        </p:txBody>
      </p:sp>
      <p:sp>
        <p:nvSpPr>
          <p:cNvPr id="3" name="Textplatzhalter 2"/>
          <p:cNvSpPr>
            <a:spLocks noGrp="1"/>
          </p:cNvSpPr>
          <p:nvPr>
            <p:ph type="body" sz="quarter" idx="13"/>
          </p:nvPr>
        </p:nvSpPr>
        <p:spPr/>
        <p:txBody>
          <a:bodyPr/>
          <a:lstStyle/>
          <a:p>
            <a:pPr marL="0" indent="0">
              <a:lnSpc>
                <a:spcPct val="100000"/>
              </a:lnSpc>
              <a:buFont typeface="Times New Roman" pitchFamily="16" charset="0"/>
              <a:buNone/>
              <a:defRPr/>
            </a:pPr>
            <a:r>
              <a:rPr lang="de-DE" dirty="0" smtClean="0">
                <a:ea typeface="Verdana" panose="020B0604030504040204" pitchFamily="34" charset="0"/>
                <a:cs typeface="Verdana" panose="020B0604030504040204" pitchFamily="34" charset="0"/>
              </a:rPr>
              <a:t>Beispiel</a:t>
            </a:r>
          </a:p>
          <a:p>
            <a:pPr marL="0" indent="0">
              <a:lnSpc>
                <a:spcPct val="100000"/>
              </a:lnSpc>
              <a:buFont typeface="Times New Roman" pitchFamily="16" charset="0"/>
              <a:buNone/>
              <a:defRPr/>
            </a:pPr>
            <a:r>
              <a:rPr lang="de-DE" dirty="0" smtClean="0">
                <a:ea typeface="Verdana" panose="020B0604030504040204" pitchFamily="34" charset="0"/>
                <a:cs typeface="Verdana" panose="020B0604030504040204" pitchFamily="34" charset="0"/>
              </a:rPr>
              <a:t>Angabe </a:t>
            </a:r>
            <a:r>
              <a:rPr lang="de-DE" dirty="0">
                <a:ea typeface="Verdana" panose="020B0604030504040204" pitchFamily="34" charset="0"/>
                <a:cs typeface="Verdana" panose="020B0604030504040204" pitchFamily="34" charset="0"/>
              </a:rPr>
              <a:t>zur Funktion, Verlagsname mit Adresse:</a:t>
            </a:r>
            <a:endParaRPr lang="de-DE" sz="2800" dirty="0">
              <a:ea typeface="Verdana" panose="020B0604030504040204" pitchFamily="34" charset="0"/>
              <a:cs typeface="Verdana" panose="020B0604030504040204" pitchFamily="34" charset="0"/>
            </a:endParaRPr>
          </a:p>
          <a:p>
            <a:pPr marL="0" indent="0">
              <a:lnSpc>
                <a:spcPct val="100000"/>
              </a:lnSpc>
              <a:buFont typeface="Times New Roman" pitchFamily="16" charset="0"/>
              <a:buNone/>
              <a:defRPr/>
            </a:pPr>
            <a:endParaRPr lang="de-DE" sz="2800" dirty="0" smtClean="0">
              <a:ea typeface="Verdana" panose="020B0604030504040204" pitchFamily="34" charset="0"/>
              <a:cs typeface="Verdana" panose="020B0604030504040204" pitchFamily="34" charset="0"/>
            </a:endParaRPr>
          </a:p>
          <a:p>
            <a:pPr marL="0" indent="0">
              <a:lnSpc>
                <a:spcPct val="100000"/>
              </a:lnSpc>
              <a:buFont typeface="Times New Roman" pitchFamily="16" charset="0"/>
              <a:buNone/>
              <a:defRPr/>
            </a:pPr>
            <a:r>
              <a:rPr lang="de-DE" dirty="0" smtClean="0">
                <a:ea typeface="Verdana" panose="020B0604030504040204" pitchFamily="34" charset="0"/>
                <a:cs typeface="Verdana" panose="020B0604030504040204" pitchFamily="34" charset="0"/>
              </a:rPr>
              <a:t>Lösung:</a:t>
            </a:r>
            <a:r>
              <a:rPr lang="de-DE" sz="2800" dirty="0">
                <a:ea typeface="Verdana" panose="020B0604030504040204" pitchFamily="34" charset="0"/>
                <a:cs typeface="Verdana" panose="020B0604030504040204" pitchFamily="34" charset="0"/>
              </a:rPr>
              <a:t/>
            </a:r>
            <a:br>
              <a:rPr lang="de-DE" sz="2800" dirty="0">
                <a:ea typeface="Verdana" panose="020B0604030504040204" pitchFamily="34" charset="0"/>
                <a:cs typeface="Verdana" panose="020B0604030504040204" pitchFamily="34" charset="0"/>
              </a:rPr>
            </a:br>
            <a:endParaRPr lang="de-CH" altLang="de-DE" sz="2800" dirty="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a:xfrm>
            <a:off x="8244408" y="6376243"/>
            <a:ext cx="442392" cy="365125"/>
          </a:xfrm>
        </p:spPr>
        <p:txBody>
          <a:bodyPr/>
          <a:lstStyle/>
          <a:p>
            <a:fld id="{8A6690F1-7CA1-4166-A522-500460961984}" type="slidenum">
              <a:rPr lang="de-DE" smtClean="0"/>
              <a:pPr/>
              <a:t>15</a:t>
            </a:fld>
            <a:endParaRPr lang="de-DE"/>
          </a:p>
        </p:txBody>
      </p:sp>
      <p:graphicFrame>
        <p:nvGraphicFramePr>
          <p:cNvPr id="8" name="Tabelle 7"/>
          <p:cNvGraphicFramePr>
            <a:graphicFrameLocks noGrp="1"/>
          </p:cNvGraphicFramePr>
          <p:nvPr>
            <p:extLst>
              <p:ext uri="{D42A27DB-BD31-4B8C-83A1-F6EECF244321}">
                <p14:modId xmlns:p14="http://schemas.microsoft.com/office/powerpoint/2010/main" val="1933997637"/>
              </p:ext>
            </p:extLst>
          </p:nvPr>
        </p:nvGraphicFramePr>
        <p:xfrm>
          <a:off x="611560" y="3573016"/>
          <a:ext cx="8136904" cy="2182242"/>
        </p:xfrm>
        <a:graphic>
          <a:graphicData uri="http://schemas.openxmlformats.org/drawingml/2006/table">
            <a:tbl>
              <a:tblPr firstRow="1" bandRow="1">
                <a:tableStyleId>{5C22544A-7EE6-4342-B048-85BDC9FD1C3A}</a:tableStyleId>
              </a:tblPr>
              <a:tblGrid>
                <a:gridCol w="1373762"/>
                <a:gridCol w="2514670"/>
                <a:gridCol w="4248472"/>
              </a:tblGrid>
              <a:tr h="33134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73320">
                <a:tc>
                  <a:txBody>
                    <a:bodyPr/>
                    <a:lstStyle/>
                    <a:p>
                      <a:pPr>
                        <a:lnSpc>
                          <a:spcPts val="1600"/>
                        </a:lnSpc>
                        <a:spcBef>
                          <a:spcPts val="600"/>
                        </a:spcBef>
                        <a:spcAft>
                          <a:spcPts val="600"/>
                        </a:spcAft>
                      </a:pPr>
                      <a:r>
                        <a:rPr kumimoji="0" lang="de-CH" altLang="de-DE" sz="1800" b="1" i="0" u="none" strike="noStrike" cap="none" normalizeH="0" baseline="0" dirty="0" smtClean="0">
                          <a:ln>
                            <a:noFill/>
                          </a:ln>
                          <a:solidFill>
                            <a:srgbClr val="000000"/>
                          </a:solidFill>
                          <a:effectLst/>
                          <a:latin typeface="Verdana" charset="0"/>
                          <a:cs typeface="Arial Unicode MS"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kumimoji="0" lang="de-CH" altLang="de-DE" sz="1800" b="1" i="0" u="none" strike="noStrike" cap="none" normalizeH="0" baseline="0" dirty="0" smtClean="0">
                          <a:ln>
                            <a:noFill/>
                          </a:ln>
                          <a:solidFill>
                            <a:srgbClr val="000000"/>
                          </a:solidFill>
                          <a:effectLst/>
                          <a:latin typeface="Verdana" charset="0"/>
                          <a:cs typeface="Arial Unicode MS" charset="0"/>
                        </a:rPr>
                        <a:t>Verlagsname</a:t>
                      </a: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lang="fr-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Chez Richard, Caille et Ravier, Libraires</a:t>
                      </a:r>
                      <a:endParaRPr kumimoji="0" lang="de-CH" altLang="de-DE" sz="1800" b="0" i="0" u="none" strike="noStrike"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r>
              <a:tr h="1051521">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2.17.7.3</a:t>
                      </a:r>
                    </a:p>
                    <a:p>
                      <a:pPr marL="0" marR="0" lvl="0" indent="0" algn="l" defTabSz="914400" rtl="0" eaLnBrk="1" fontAlgn="auto" latinLnBrk="0" hangingPunct="1">
                        <a:lnSpc>
                          <a:spcPts val="1600"/>
                        </a:lnSpc>
                        <a:spcBef>
                          <a:spcPts val="600"/>
                        </a:spcBef>
                        <a:spcAft>
                          <a:spcPts val="600"/>
                        </a:spcAft>
                        <a:buClrTx/>
                        <a:buSzTx/>
                        <a:buFontTx/>
                        <a:buNone/>
                        <a:tabLst/>
                        <a:defRPr/>
                      </a:pPr>
                      <a:endParaRPr kumimoji="0" lang="de-CH" altLang="de-DE" sz="1800" b="0" i="0" u="none" strike="noStrike" cap="none" normalizeH="0" baseline="0" dirty="0" smtClean="0">
                        <a:ln>
                          <a:noFill/>
                        </a:ln>
                        <a:solidFill>
                          <a:srgbClr val="000000"/>
                        </a:solidFill>
                        <a:effectLst/>
                        <a:latin typeface="Verdana" charset="0"/>
                        <a:cs typeface="Arial Unicode MS" charset="0"/>
                      </a:endParaRPr>
                    </a:p>
                    <a:p>
                      <a:pPr marL="0" marR="0" lvl="0" indent="0" algn="l" defTabSz="914400" rtl="0" eaLnBrk="1" fontAlgn="auto" latinLnBrk="0" hangingPunct="1">
                        <a:lnSpc>
                          <a:spcPts val="1600"/>
                        </a:lnSpc>
                        <a:spcBef>
                          <a:spcPts val="600"/>
                        </a:spcBef>
                        <a:spcAft>
                          <a:spcPts val="600"/>
                        </a:spcAft>
                        <a:buClrTx/>
                        <a:buSzTx/>
                        <a:buFontTx/>
                        <a:buNone/>
                        <a:tabLst/>
                        <a:defRPr/>
                      </a:pPr>
                      <a:endParaRPr kumimoji="0" lang="de-CH" altLang="de-DE" sz="1800" b="0" i="0" u="none" strike="noStrike" cap="none" normalizeH="0" baseline="0" dirty="0" smtClean="0">
                        <a:ln>
                          <a:noFill/>
                        </a:ln>
                        <a:solidFill>
                          <a:srgbClr val="000000"/>
                        </a:solidFill>
                        <a:effectLst/>
                        <a:latin typeface="Verdana" charset="0"/>
                        <a:cs typeface="Arial Unicode MS" charset="0"/>
                      </a:endParaRPr>
                    </a:p>
                  </a:txBody>
                  <a:tcPr anchor="ctr"/>
                </a:tc>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Details, die sich auf die Veröffentlichungsangabe beziehen</a:t>
                      </a:r>
                    </a:p>
                  </a:txBody>
                  <a:tcPr anchor="ctr"/>
                </a:tc>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Vorlageform der Veröffentlichungsangabe: </a:t>
                      </a:r>
                      <a:r>
                        <a:rPr kumimoji="0" lang="de-CH" altLang="de-DE" sz="1800" b="0" i="0" u="none" strike="noStrike" cap="none" normalizeH="0" baseline="0" dirty="0" smtClean="0">
                          <a:ln>
                            <a:noFill/>
                          </a:ln>
                          <a:solidFill>
                            <a:srgbClr val="000000"/>
                          </a:solidFill>
                          <a:effectLst/>
                          <a:latin typeface="Verdana" charset="0"/>
                          <a:cs typeface="Arial Unicode MS" charset="0"/>
                        </a:rPr>
                        <a:t>"</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Chez</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Richard,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Caille</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et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Ravier</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Libraires</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rue</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Haute-</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Feuille</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No</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11.</a:t>
                      </a:r>
                      <a:r>
                        <a:rPr kumimoji="0" lang="de-CH" altLang="de-DE" sz="1800" b="0" i="0" u="none" strike="noStrike" cap="none" normalizeH="0" baseline="0" dirty="0" smtClean="0">
                          <a:ln>
                            <a:noFill/>
                          </a:ln>
                          <a:solidFill>
                            <a:srgbClr val="000000"/>
                          </a:solidFill>
                          <a:effectLst/>
                          <a:latin typeface="Verdana" charset="0"/>
                          <a:cs typeface="Arial Unicode MS" charset="0"/>
                        </a:rPr>
                        <a:t>«</a:t>
                      </a:r>
                    </a:p>
                  </a:txBody>
                  <a:tcPr anchor="ctr"/>
                </a:tc>
              </a:tr>
            </a:tbl>
          </a:graphicData>
        </a:graphic>
      </p:graphicFrame>
      <p:pic>
        <p:nvPicPr>
          <p:cNvPr id="7" name="Bild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2130815"/>
            <a:ext cx="4104456" cy="558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Fußzeilenplatzhalter 8"/>
          <p:cNvSpPr>
            <a:spLocks noGrp="1"/>
          </p:cNvSpPr>
          <p:nvPr>
            <p:ph type="ftr" sz="quarter" idx="14"/>
          </p:nvPr>
        </p:nvSpPr>
        <p:spPr>
          <a:xfrm>
            <a:off x="467544" y="6376243"/>
            <a:ext cx="7416824" cy="365125"/>
          </a:xfrm>
        </p:spPr>
        <p:txBody>
          <a:bodyPr/>
          <a:lstStyle/>
          <a:p>
            <a:r>
              <a:rPr lang="de-DE" dirty="0" smtClean="0"/>
              <a:t>AG RDA Schulungsunterlagen – Modul 6.AD.03 : Veröffentlichungsangaben| Stand: 13.05.2015 </a:t>
            </a:r>
            <a:r>
              <a:rPr lang="de-DE" dirty="0"/>
              <a:t>| CC BY-NC-SA</a:t>
            </a:r>
          </a:p>
        </p:txBody>
      </p:sp>
    </p:spTree>
    <p:extLst>
      <p:ext uri="{BB962C8B-B14F-4D97-AF65-F5344CB8AC3E}">
        <p14:creationId xmlns:p14="http://schemas.microsoft.com/office/powerpoint/2010/main" val="28345744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(5)</a:t>
            </a:r>
            <a:endParaRPr lang="de-DE" dirty="0"/>
          </a:p>
        </p:txBody>
      </p:sp>
      <p:sp>
        <p:nvSpPr>
          <p:cNvPr id="3" name="Textplatzhalter 2"/>
          <p:cNvSpPr>
            <a:spLocks noGrp="1"/>
          </p:cNvSpPr>
          <p:nvPr>
            <p:ph type="body" sz="quarter" idx="13"/>
          </p:nvPr>
        </p:nvSpPr>
        <p:spPr/>
        <p:txBody>
          <a:bodyPr/>
          <a:lstStyle/>
          <a:p>
            <a:pPr>
              <a:defRPr/>
            </a:pPr>
            <a:r>
              <a:rPr lang="de-DE" dirty="0">
                <a:ea typeface="Verdana" panose="020B0604030504040204" pitchFamily="34" charset="0"/>
                <a:cs typeface="Verdana" panose="020B0604030504040204" pitchFamily="34" charset="0"/>
              </a:rPr>
              <a:t>Ist der übertragene Verlagsname nachweislich fingiert, wird </a:t>
            </a:r>
            <a:r>
              <a:rPr lang="de-DE" dirty="0" smtClean="0">
                <a:ea typeface="Verdana" panose="020B0604030504040204" pitchFamily="34" charset="0"/>
                <a:cs typeface="Verdana" panose="020B0604030504040204" pitchFamily="34" charset="0"/>
              </a:rPr>
              <a:t>gemäß </a:t>
            </a:r>
            <a:r>
              <a:rPr lang="de-DE" dirty="0">
                <a:ea typeface="Verdana" panose="020B0604030504040204" pitchFamily="34" charset="0"/>
                <a:cs typeface="Verdana" panose="020B0604030504040204" pitchFamily="34" charset="0"/>
              </a:rPr>
              <a:t>RDA 2.8.4.3 eine Anmerkung zur Veröffentlichungsangabe (RDA 2.17.7.3) erfasst, die den tatsächlichen Verlagsnamen angibt.</a:t>
            </a:r>
            <a:endParaRPr lang="de-DE" sz="2800" dirty="0" smtClean="0">
              <a:ea typeface="Verdana" panose="020B0604030504040204" pitchFamily="34" charset="0"/>
              <a:cs typeface="Verdana" panose="020B0604030504040204" pitchFamily="34" charset="0"/>
            </a:endParaRPr>
          </a:p>
          <a:p>
            <a:pPr marL="0" indent="0">
              <a:lnSpc>
                <a:spcPct val="100000"/>
              </a:lnSpc>
              <a:buFont typeface="Times New Roman" pitchFamily="16" charset="0"/>
              <a:buNone/>
              <a:defRPr/>
            </a:pPr>
            <a:endParaRPr lang="de-DE" sz="2800" dirty="0" smtClean="0">
              <a:ea typeface="Verdana" panose="020B0604030504040204" pitchFamily="34" charset="0"/>
              <a:cs typeface="Verdana" panose="020B0604030504040204" pitchFamily="34" charset="0"/>
            </a:endParaRPr>
          </a:p>
          <a:p>
            <a:pPr marL="0" indent="0">
              <a:buNone/>
              <a:defRPr/>
            </a:pPr>
            <a:r>
              <a:rPr lang="de-CH" dirty="0">
                <a:ea typeface="Verdana" panose="020B0604030504040204" pitchFamily="34" charset="0"/>
                <a:cs typeface="Verdana" panose="020B0604030504040204" pitchFamily="34" charset="0"/>
              </a:rPr>
              <a:t>Beispiel Verlagsname fingiert:</a:t>
            </a:r>
            <a:endParaRPr lang="de-CH" altLang="de-DE" dirty="0">
              <a:solidFill>
                <a:srgbClr val="000000"/>
              </a:solidFill>
              <a:latin typeface="Verdana" charset="0"/>
              <a:cs typeface="Times New Roman" pitchFamily="16" charset="0"/>
            </a:endParaRPr>
          </a:p>
          <a:p>
            <a:pPr marL="0" indent="0">
              <a:lnSpc>
                <a:spcPct val="100000"/>
              </a:lnSpc>
              <a:buFont typeface="Times New Roman" pitchFamily="16" charset="0"/>
              <a:buNone/>
              <a:defRPr/>
            </a:pPr>
            <a:r>
              <a:rPr lang="de-DE" sz="2800" dirty="0">
                <a:ea typeface="Verdana" panose="020B0604030504040204" pitchFamily="34" charset="0"/>
                <a:cs typeface="Verdana" panose="020B0604030504040204" pitchFamily="34" charset="0"/>
              </a:rPr>
              <a:t/>
            </a:r>
            <a:br>
              <a:rPr lang="de-DE" sz="2800" dirty="0">
                <a:ea typeface="Verdana" panose="020B0604030504040204" pitchFamily="34" charset="0"/>
                <a:cs typeface="Verdana" panose="020B0604030504040204" pitchFamily="34" charset="0"/>
              </a:rPr>
            </a:br>
            <a:endParaRPr lang="de-CH" altLang="de-DE" sz="2800" dirty="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a:xfrm>
            <a:off x="8244408" y="6376243"/>
            <a:ext cx="442392" cy="365125"/>
          </a:xfrm>
        </p:spPr>
        <p:txBody>
          <a:bodyPr/>
          <a:lstStyle/>
          <a:p>
            <a:fld id="{8A6690F1-7CA1-4166-A522-500460961984}" type="slidenum">
              <a:rPr lang="de-DE" smtClean="0"/>
              <a:pPr/>
              <a:t>16</a:t>
            </a:fld>
            <a:endParaRPr lang="de-DE"/>
          </a:p>
        </p:txBody>
      </p:sp>
      <p:graphicFrame>
        <p:nvGraphicFramePr>
          <p:cNvPr id="9" name="Tabelle 8"/>
          <p:cNvGraphicFramePr>
            <a:graphicFrameLocks noGrp="1"/>
          </p:cNvGraphicFramePr>
          <p:nvPr>
            <p:extLst>
              <p:ext uri="{D42A27DB-BD31-4B8C-83A1-F6EECF244321}">
                <p14:modId xmlns:p14="http://schemas.microsoft.com/office/powerpoint/2010/main" val="338206407"/>
              </p:ext>
            </p:extLst>
          </p:nvPr>
        </p:nvGraphicFramePr>
        <p:xfrm>
          <a:off x="467544" y="3996788"/>
          <a:ext cx="8352928" cy="2286239"/>
        </p:xfrm>
        <a:graphic>
          <a:graphicData uri="http://schemas.openxmlformats.org/drawingml/2006/table">
            <a:tbl>
              <a:tblPr firstRow="1" bandRow="1">
                <a:tableStyleId>{5C22544A-7EE6-4342-B048-85BDC9FD1C3A}</a:tableStyleId>
              </a:tblPr>
              <a:tblGrid>
                <a:gridCol w="4306977"/>
                <a:gridCol w="4045951"/>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lang="fr-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durch</a:t>
                      </a:r>
                      <a:r>
                        <a:rPr lang="fr-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Johann </a:t>
                      </a:r>
                      <a:r>
                        <a:rPr lang="fr-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Veriman</a:t>
                      </a:r>
                      <a:endParaRPr lang="fr-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endParaRPr lang="fr-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endParaRPr lang="fr-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endParaRPr lang="fr-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endParaRPr kumimoji="0" lang="fr-CH" altLang="de-DE" sz="1800" b="0" i="0" u="none" strike="noStrike" kern="1200"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endParaRPr kumimoji="0" lang="de-CH" altLang="de-DE" sz="1800" b="0" i="0" u="none" strike="noStrike" cap="none" normalizeH="0" baseline="0" dirty="0" smtClean="0">
                        <a:ln>
                          <a:noFill/>
                        </a:ln>
                        <a:solidFill>
                          <a:srgbClr val="00000A"/>
                        </a:solidFill>
                        <a:effectLst/>
                        <a:latin typeface="Verdana" charset="0"/>
                        <a:cs typeface="Arial Unicode MS" charset="0"/>
                      </a:endParaRPr>
                    </a:p>
                  </a:txBody>
                  <a:tcPr anchor="ctr"/>
                </a:tc>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lang="fr-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durch</a:t>
                      </a:r>
                      <a:r>
                        <a:rPr lang="fr-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Johann </a:t>
                      </a:r>
                      <a:r>
                        <a:rPr lang="fr-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Veriman</a:t>
                      </a:r>
                      <a:endParaRPr lang="fr-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ts val="1600"/>
                        </a:lnSpc>
                        <a:spcBef>
                          <a:spcPts val="600"/>
                        </a:spcBef>
                        <a:spcAft>
                          <a:spcPts val="600"/>
                        </a:spcAft>
                        <a:buClrTx/>
                        <a:buSzTx/>
                        <a:buFontTx/>
                        <a:buNone/>
                        <a:tabLst/>
                        <a:defRPr/>
                      </a:pPr>
                      <a:endParaRPr lang="de-DE"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600"/>
                        </a:spcBef>
                        <a:spcAft>
                          <a:spcPts val="600"/>
                        </a:spcAft>
                        <a:buClrTx/>
                        <a:buSzTx/>
                        <a:buFontTx/>
                        <a:buNone/>
                        <a:tabLst/>
                        <a:defRPr/>
                      </a:pPr>
                      <a:r>
                        <a:rPr lang="de-DE"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Anmerkung: </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Verlagsname fingiert, vgl. Weller, I, S. 19/20. Vermutlich bei Schönfeld, Amberg gedruckt</a:t>
                      </a:r>
                      <a:endParaRPr kumimoji="0" lang="de-CH" altLang="de-DE" sz="1800" b="0" i="0" u="none" strike="noStrike" cap="none" normalizeH="0" baseline="0" dirty="0" smtClean="0">
                        <a:ln>
                          <a:noFill/>
                        </a:ln>
                        <a:solidFill>
                          <a:srgbClr val="00000A"/>
                        </a:solidFill>
                        <a:effectLst/>
                        <a:latin typeface="Verdana" charset="0"/>
                        <a:cs typeface="Arial Unicode MS" charset="0"/>
                      </a:endParaRPr>
                    </a:p>
                  </a:txBody>
                  <a:tcPr anchor="ctr"/>
                </a:tc>
              </a:tr>
            </a:tbl>
          </a:graphicData>
        </a:graphic>
      </p:graphicFrame>
      <p:sp>
        <p:nvSpPr>
          <p:cNvPr id="10" name="Fußzeilenplatzhalter 8"/>
          <p:cNvSpPr>
            <a:spLocks noGrp="1"/>
          </p:cNvSpPr>
          <p:nvPr>
            <p:ph type="ftr" sz="quarter" idx="14"/>
          </p:nvPr>
        </p:nvSpPr>
        <p:spPr>
          <a:xfrm>
            <a:off x="467544" y="6376243"/>
            <a:ext cx="7416824" cy="365125"/>
          </a:xfrm>
        </p:spPr>
        <p:txBody>
          <a:bodyPr/>
          <a:lstStyle/>
          <a:p>
            <a:r>
              <a:rPr lang="de-DE" dirty="0" smtClean="0"/>
              <a:t>AG RDA Schulungsunterlagen – Modul 6.AD.03 : Veröffentlichungsangaben| Stand: 13.05.2015 </a:t>
            </a:r>
            <a:r>
              <a:rPr lang="de-DE" dirty="0"/>
              <a:t>| CC BY-NC-SA</a:t>
            </a:r>
          </a:p>
        </p:txBody>
      </p:sp>
    </p:spTree>
    <p:extLst>
      <p:ext uri="{BB962C8B-B14F-4D97-AF65-F5344CB8AC3E}">
        <p14:creationId xmlns:p14="http://schemas.microsoft.com/office/powerpoint/2010/main" val="19182084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(1)</a:t>
            </a:r>
            <a:endParaRPr lang="de-DE" dirty="0"/>
          </a:p>
        </p:txBody>
      </p:sp>
      <p:sp>
        <p:nvSpPr>
          <p:cNvPr id="3" name="Textplatzhalter 2"/>
          <p:cNvSpPr>
            <a:spLocks noGrp="1"/>
          </p:cNvSpPr>
          <p:nvPr>
            <p:ph type="body" sz="quarter" idx="13"/>
          </p:nvPr>
        </p:nvSpPr>
        <p:spPr/>
        <p:txBody>
          <a:bodyPr/>
          <a:lstStyle/>
          <a:p>
            <a:r>
              <a:rPr lang="de-DE" dirty="0">
                <a:ea typeface="Verdana" panose="020B0604030504040204" pitchFamily="34" charset="0"/>
                <a:cs typeface="Verdana" panose="020B0604030504040204" pitchFamily="34" charset="0"/>
              </a:rPr>
              <a:t>Die Angaben zum Erscheinungsdatum sind grundsätzlich der gleichen Informationsquelle zu entnehmen wie der Haupttitel (RDA 2.8.6.2).</a:t>
            </a:r>
            <a:br>
              <a:rPr lang="de-DE" dirty="0">
                <a:ea typeface="Verdana" panose="020B0604030504040204" pitchFamily="34" charset="0"/>
                <a:cs typeface="Verdana" panose="020B0604030504040204" pitchFamily="34" charset="0"/>
              </a:rPr>
            </a:br>
            <a:r>
              <a:rPr lang="de-DE" dirty="0"/>
              <a:t/>
            </a:r>
            <a:br>
              <a:rPr lang="de-DE" dirty="0"/>
            </a:br>
            <a:endParaRPr lang="de-DE" dirty="0"/>
          </a:p>
          <a:p>
            <a:r>
              <a:rPr lang="de-DE" dirty="0">
                <a:ea typeface="Verdana" panose="020B0604030504040204" pitchFamily="34" charset="0"/>
                <a:cs typeface="Verdana" panose="020B0604030504040204" pitchFamily="34" charset="0"/>
              </a:rPr>
              <a:t>Enthält der Haupttitel keine Angaben zum Erscheinungsdatum, können sie aus einem anderen Teil innerhalb der Ressource ermittelt werden (RDA 2.8.6.2).</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
        <p:nvSpPr>
          <p:cNvPr id="7" name="Fußzeilenplatzhalter 8"/>
          <p:cNvSpPr>
            <a:spLocks noGrp="1"/>
          </p:cNvSpPr>
          <p:nvPr>
            <p:ph type="ftr" sz="quarter" idx="14"/>
          </p:nvPr>
        </p:nvSpPr>
        <p:spPr>
          <a:xfrm>
            <a:off x="467544" y="6376243"/>
            <a:ext cx="7416824" cy="365125"/>
          </a:xfrm>
        </p:spPr>
        <p:txBody>
          <a:bodyPr/>
          <a:lstStyle/>
          <a:p>
            <a:r>
              <a:rPr lang="de-DE" dirty="0" smtClean="0"/>
              <a:t>AG RDA Schulungsunterlagen – Modul 6.AD.03 : Veröffentlichungsangaben| Stand: 13.05.2015 </a:t>
            </a:r>
            <a:r>
              <a:rPr lang="de-DE" dirty="0"/>
              <a:t>| CC BY-NC-SA</a:t>
            </a:r>
          </a:p>
        </p:txBody>
      </p:sp>
    </p:spTree>
    <p:extLst>
      <p:ext uri="{BB962C8B-B14F-4D97-AF65-F5344CB8AC3E}">
        <p14:creationId xmlns:p14="http://schemas.microsoft.com/office/powerpoint/2010/main" val="32673268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Erscheinungsdatum </a:t>
            </a:r>
            <a:r>
              <a:rPr lang="de-DE" dirty="0" smtClean="0"/>
              <a:t>(2)</a:t>
            </a:r>
            <a:endParaRPr lang="de-DE" dirty="0"/>
          </a:p>
        </p:txBody>
      </p:sp>
      <p:sp>
        <p:nvSpPr>
          <p:cNvPr id="3" name="Textplatzhalter 2"/>
          <p:cNvSpPr>
            <a:spLocks noGrp="1"/>
          </p:cNvSpPr>
          <p:nvPr>
            <p:ph type="body" sz="quarter" idx="13"/>
          </p:nvPr>
        </p:nvSpPr>
        <p:spPr/>
        <p:txBody>
          <a:bodyPr/>
          <a:lstStyle/>
          <a:p>
            <a:pPr marL="0" indent="0">
              <a:buNone/>
            </a:pPr>
            <a:r>
              <a:rPr lang="de-DE" altLang="de-DE" sz="2200" dirty="0"/>
              <a:t>Wird ein fehlendes Erscheinungsjahr innerhalb der Ressource mit Hilfe von Datierungen ermittelt, die sich nicht explizit auf das Erscheinungs- oder Herstellungsjahr beziehen, dann muss die Jahresangabe mit eckigen Klammern und einem Fragezeichen als wahrscheinliches Erscheinungsjahr gekennzeichnet werden (RDA 2.8.6.6).</a:t>
            </a:r>
          </a:p>
          <a:p>
            <a:endParaRPr lang="de-DE" sz="1200" dirty="0" smtClean="0"/>
          </a:p>
          <a:p>
            <a:pPr>
              <a:spcBef>
                <a:spcPct val="0"/>
              </a:spcBef>
              <a:buNone/>
            </a:pPr>
            <a:r>
              <a:rPr lang="de-DE" altLang="de-DE" sz="2200" dirty="0"/>
              <a:t>Beispiel:</a:t>
            </a:r>
          </a:p>
          <a:p>
            <a:pPr>
              <a:spcBef>
                <a:spcPct val="0"/>
              </a:spcBef>
              <a:buNone/>
            </a:pPr>
            <a:r>
              <a:rPr lang="de-DE" altLang="de-DE" sz="2200" dirty="0"/>
              <a:t>Angaben in der Vorlage am Ende des Vorberichts</a:t>
            </a:r>
            <a:r>
              <a:rPr lang="de-DE" altLang="de-DE" sz="2200" dirty="0" smtClean="0"/>
              <a:t>: </a:t>
            </a:r>
          </a:p>
          <a:p>
            <a:pPr>
              <a:spcBef>
                <a:spcPct val="0"/>
              </a:spcBef>
              <a:buNone/>
            </a:pPr>
            <a:r>
              <a:rPr lang="de-DE" altLang="de-DE" sz="2200" dirty="0" smtClean="0"/>
              <a:t>"</a:t>
            </a:r>
            <a:r>
              <a:rPr lang="de-DE" altLang="de-DE" sz="2200" dirty="0"/>
              <a:t>Schwiebus, den 3ten September, 1765"</a:t>
            </a:r>
          </a:p>
          <a:p>
            <a:endParaRPr lang="de-DE" dirty="0"/>
          </a:p>
        </p:txBody>
      </p:sp>
      <p:sp>
        <p:nvSpPr>
          <p:cNvPr id="5" name="Foliennummernplatzhalter 4"/>
          <p:cNvSpPr>
            <a:spLocks noGrp="1"/>
          </p:cNvSpPr>
          <p:nvPr>
            <p:ph type="sldNum" sz="quarter" idx="4"/>
          </p:nvPr>
        </p:nvSpPr>
        <p:spPr>
          <a:xfrm>
            <a:off x="8172400" y="6376243"/>
            <a:ext cx="514400" cy="365125"/>
          </a:xfrm>
        </p:spPr>
        <p:txBody>
          <a:bodyPr/>
          <a:lstStyle/>
          <a:p>
            <a:fld id="{8A6690F1-7CA1-4166-A522-500460961984}" type="slidenum">
              <a:rPr lang="de-DE" smtClean="0"/>
              <a:pPr/>
              <a:t>18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551036415"/>
              </p:ext>
            </p:extLst>
          </p:nvPr>
        </p:nvGraphicFramePr>
        <p:xfrm>
          <a:off x="395536" y="4221088"/>
          <a:ext cx="8136904" cy="2213051"/>
        </p:xfrm>
        <a:graphic>
          <a:graphicData uri="http://schemas.openxmlformats.org/drawingml/2006/table">
            <a:tbl>
              <a:tblPr firstRow="1" bandRow="1">
                <a:tableStyleId>{5C22544A-7EE6-4342-B048-85BDC9FD1C3A}</a:tableStyleId>
              </a:tblPr>
              <a:tblGrid>
                <a:gridCol w="1373762"/>
                <a:gridCol w="2802702"/>
                <a:gridCol w="3960440"/>
              </a:tblGrid>
              <a:tr h="41539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34620">
                <a:tc>
                  <a:txBody>
                    <a:bodyPr/>
                    <a:lstStyle/>
                    <a:p>
                      <a:pPr>
                        <a:lnSpc>
                          <a:spcPts val="1600"/>
                        </a:lnSpc>
                        <a:spcBef>
                          <a:spcPts val="600"/>
                        </a:spcBef>
                        <a:spcAft>
                          <a:spcPts val="600"/>
                        </a:spcAft>
                      </a:pPr>
                      <a:r>
                        <a:rPr kumimoji="0" lang="de-CH" altLang="de-DE" sz="1800" b="1" i="0" u="none" strike="noStrike" cap="none" normalizeH="0" baseline="0" dirty="0" smtClean="0">
                          <a:ln>
                            <a:noFill/>
                          </a:ln>
                          <a:solidFill>
                            <a:srgbClr val="000000"/>
                          </a:solidFill>
                          <a:effectLst/>
                          <a:latin typeface="Verdana" charset="0"/>
                          <a:cs typeface="Arial Unicode MS" charset="0"/>
                        </a:rPr>
                        <a:t>2.8.6.6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kumimoji="0" lang="de-CH" altLang="de-DE" sz="1800" b="1" i="0" u="none" strike="noStrike" cap="none" normalizeH="0" baseline="0" dirty="0" smtClean="0">
                          <a:ln>
                            <a:noFill/>
                          </a:ln>
                          <a:solidFill>
                            <a:srgbClr val="000000"/>
                          </a:solidFill>
                          <a:effectLst/>
                          <a:latin typeface="Verdana" charset="0"/>
                          <a:cs typeface="Arial Unicode MS" charset="0"/>
                        </a:rPr>
                        <a:t>Erscheinungsdatum</a:t>
                      </a: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lang="de-DE" sz="1800" dirty="0" smtClean="0">
                          <a:effectLst/>
                          <a:latin typeface="Verdana" panose="020B0604030504040204" pitchFamily="34" charset="0"/>
                          <a:ea typeface="Verdana" panose="020B0604030504040204" pitchFamily="34" charset="0"/>
                          <a:cs typeface="Verdana" panose="020B0604030504040204" pitchFamily="34" charset="0"/>
                        </a:rPr>
                        <a:t>[1765?]</a:t>
                      </a:r>
                      <a:endParaRPr lang="de-CH" sz="1800" dirty="0" smtClean="0">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r>
              <a:tr h="1194205">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2.17.7.3</a:t>
                      </a:r>
                    </a:p>
                    <a:p>
                      <a:pPr marL="0" marR="0" lvl="0" indent="0" algn="l" defTabSz="914400" rtl="0" eaLnBrk="1" fontAlgn="auto" latinLnBrk="0" hangingPunct="1">
                        <a:lnSpc>
                          <a:spcPts val="1600"/>
                        </a:lnSpc>
                        <a:spcBef>
                          <a:spcPts val="600"/>
                        </a:spcBef>
                        <a:spcAft>
                          <a:spcPts val="600"/>
                        </a:spcAft>
                        <a:buClrTx/>
                        <a:buSzTx/>
                        <a:buFontTx/>
                        <a:buNone/>
                        <a:tabLst/>
                        <a:defRPr/>
                      </a:pPr>
                      <a:endParaRPr kumimoji="0" lang="de-CH" altLang="de-DE" sz="1800" b="0" i="0" u="none" strike="noStrike" cap="none" normalizeH="0" baseline="0" dirty="0" smtClean="0">
                        <a:ln>
                          <a:noFill/>
                        </a:ln>
                        <a:solidFill>
                          <a:srgbClr val="000000"/>
                        </a:solidFill>
                        <a:effectLst/>
                        <a:latin typeface="Verdana" charset="0"/>
                        <a:cs typeface="Arial Unicode MS" charset="0"/>
                      </a:endParaRPr>
                    </a:p>
                    <a:p>
                      <a:pPr marL="0" marR="0" lvl="0" indent="0" algn="l" defTabSz="914400" rtl="0" eaLnBrk="1" fontAlgn="auto" latinLnBrk="0" hangingPunct="1">
                        <a:lnSpc>
                          <a:spcPts val="1600"/>
                        </a:lnSpc>
                        <a:spcBef>
                          <a:spcPts val="600"/>
                        </a:spcBef>
                        <a:spcAft>
                          <a:spcPts val="600"/>
                        </a:spcAft>
                        <a:buClrTx/>
                        <a:buSzTx/>
                        <a:buFontTx/>
                        <a:buNone/>
                        <a:tabLst/>
                        <a:defRPr/>
                      </a:pPr>
                      <a:endParaRPr kumimoji="0" lang="de-CH" altLang="de-DE" sz="1800" b="0" i="0" u="none" strike="noStrike" cap="none" normalizeH="0" baseline="0" dirty="0" smtClean="0">
                        <a:ln>
                          <a:noFill/>
                        </a:ln>
                        <a:solidFill>
                          <a:srgbClr val="000000"/>
                        </a:solidFill>
                        <a:effectLst/>
                        <a:latin typeface="Verdana" charset="0"/>
                        <a:cs typeface="Arial Unicode MS" charset="0"/>
                      </a:endParaRPr>
                    </a:p>
                  </a:txBody>
                  <a:tcPr anchor="ctr"/>
                </a:tc>
                <a:tc>
                  <a: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Details, die sich auf die Veröffentlichungsangabe beziehen</a:t>
                      </a:r>
                    </a:p>
                  </a:txBody>
                  <a:tcPr anchor="ctr"/>
                </a:tc>
                <a:tc>
                  <a:txBody>
                    <a:bodyPr/>
                    <a:lstStyle/>
                    <a:p>
                      <a:pPr>
                        <a:lnSpc>
                          <a:spcPct val="100000"/>
                        </a:lnSpc>
                        <a:spcAft>
                          <a:spcPts val="600"/>
                        </a:spcAft>
                      </a:pPr>
                      <a:r>
                        <a:rPr kumimoji="0" lang="de-DE" sz="1800" b="0" i="0" u="none" strike="noStrike" kern="1200" cap="none" normalizeH="0" baseline="0" dirty="0" smtClean="0">
                          <a:ln>
                            <a:noFill/>
                          </a:ln>
                          <a:solidFill>
                            <a:srgbClr val="000000"/>
                          </a:solidFill>
                          <a:effectLst/>
                          <a:latin typeface="Verdana" charset="0"/>
                          <a:ea typeface="+mn-ea"/>
                          <a:cs typeface="Arial Unicode MS" charset="0"/>
                        </a:rPr>
                        <a:t>Wahrscheinliches Erscheinungsjahr aus der Datierung des Vorberichts entnommen: "Schwiebus, den 3ten September, 1765"</a:t>
                      </a:r>
                      <a:endParaRPr kumimoji="0" lang="de-CH" sz="1800" b="0" i="0" u="none" strike="noStrike" kern="1200" cap="none" normalizeH="0" baseline="0" dirty="0">
                        <a:ln>
                          <a:noFill/>
                        </a:ln>
                        <a:solidFill>
                          <a:srgbClr val="000000"/>
                        </a:solidFill>
                        <a:effectLst/>
                        <a:latin typeface="Verdana" charset="0"/>
                        <a:ea typeface="+mn-ea"/>
                        <a:cs typeface="Arial Unicode MS" charset="0"/>
                      </a:endParaRPr>
                    </a:p>
                  </a:txBody>
                  <a:tcPr anchor="ctr"/>
                </a:tc>
              </a:tr>
            </a:tbl>
          </a:graphicData>
        </a:graphic>
      </p:graphicFrame>
      <p:sp>
        <p:nvSpPr>
          <p:cNvPr id="8" name="Fußzeilenplatzhalter 8"/>
          <p:cNvSpPr>
            <a:spLocks noGrp="1"/>
          </p:cNvSpPr>
          <p:nvPr>
            <p:ph type="ftr" sz="quarter" idx="14"/>
          </p:nvPr>
        </p:nvSpPr>
        <p:spPr>
          <a:xfrm>
            <a:off x="467544" y="6376243"/>
            <a:ext cx="7416824" cy="365125"/>
          </a:xfrm>
        </p:spPr>
        <p:txBody>
          <a:bodyPr/>
          <a:lstStyle/>
          <a:p>
            <a:r>
              <a:rPr lang="de-DE" dirty="0" smtClean="0"/>
              <a:t>AG RDA Schulungsunterlagen – Modul 6.AD.03 : Veröffentlichungsangaben| Stand: 13.05.2015 </a:t>
            </a:r>
            <a:r>
              <a:rPr lang="de-DE" dirty="0"/>
              <a:t>| CC BY-NC-SA</a:t>
            </a:r>
          </a:p>
        </p:txBody>
      </p:sp>
    </p:spTree>
    <p:extLst>
      <p:ext uri="{BB962C8B-B14F-4D97-AF65-F5344CB8AC3E}">
        <p14:creationId xmlns:p14="http://schemas.microsoft.com/office/powerpoint/2010/main" val="37925873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Erscheinungsdatum </a:t>
            </a:r>
            <a:r>
              <a:rPr lang="de-DE" dirty="0" smtClean="0"/>
              <a:t>(3)</a:t>
            </a:r>
            <a:endParaRPr lang="de-DE" dirty="0"/>
          </a:p>
        </p:txBody>
      </p:sp>
      <p:sp>
        <p:nvSpPr>
          <p:cNvPr id="3" name="Textplatzhalter 2"/>
          <p:cNvSpPr>
            <a:spLocks noGrp="1"/>
          </p:cNvSpPr>
          <p:nvPr>
            <p:ph type="body" sz="quarter" idx="13"/>
          </p:nvPr>
        </p:nvSpPr>
        <p:spPr/>
        <p:txBody>
          <a:bodyPr/>
          <a:lstStyle/>
          <a:p>
            <a:pPr>
              <a:spcBef>
                <a:spcPct val="0"/>
              </a:spcBef>
              <a:buFont typeface="Arial" charset="0"/>
              <a:buChar char="•"/>
            </a:pPr>
            <a:r>
              <a:rPr lang="de-CH" altLang="de-DE" dirty="0"/>
              <a:t>Das Datum wird in der Regel so wiedergegeben, wie es in der Ressource erscheint.</a:t>
            </a:r>
            <a:br>
              <a:rPr lang="de-CH" altLang="de-DE" dirty="0"/>
            </a:br>
            <a:r>
              <a:rPr lang="de-CH" altLang="de-DE" dirty="0"/>
              <a:t/>
            </a:r>
            <a:br>
              <a:rPr lang="de-CH" altLang="de-DE" dirty="0"/>
            </a:br>
            <a:endParaRPr lang="de-CH" altLang="de-DE" dirty="0"/>
          </a:p>
          <a:p>
            <a:pPr>
              <a:spcBef>
                <a:spcPct val="0"/>
              </a:spcBef>
              <a:buFont typeface="Arial" charset="0"/>
              <a:buChar char="•"/>
            </a:pPr>
            <a:r>
              <a:rPr lang="de-DE" altLang="de-DE" dirty="0"/>
              <a:t>Erscheinungsdaten, die mit Ziffern oder Wörtern geschrieben sind grundsätzlich immer in der Form, in der sie in der Informationsquelle erscheinen, zu übertragen (RDA 1.8.1 mit D-A-CH).</a:t>
            </a:r>
            <a:endParaRPr lang="de-CH" altLang="de-DE" dirty="0"/>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
        <p:nvSpPr>
          <p:cNvPr id="7" name="Fußzeilenplatzhalter 8"/>
          <p:cNvSpPr>
            <a:spLocks noGrp="1"/>
          </p:cNvSpPr>
          <p:nvPr>
            <p:ph type="ftr" sz="quarter" idx="14"/>
          </p:nvPr>
        </p:nvSpPr>
        <p:spPr>
          <a:xfrm>
            <a:off x="467544" y="6376243"/>
            <a:ext cx="7416824" cy="365125"/>
          </a:xfrm>
        </p:spPr>
        <p:txBody>
          <a:bodyPr/>
          <a:lstStyle/>
          <a:p>
            <a:r>
              <a:rPr lang="de-DE" dirty="0" smtClean="0"/>
              <a:t>AG RDA Schulungsunterlagen – Modul 6.AD.03 : Veröffentlichungsangaben| Stand: 13.05.2015 </a:t>
            </a:r>
            <a:r>
              <a:rPr lang="de-DE" dirty="0"/>
              <a:t>| CC BY-NC-SA</a:t>
            </a:r>
          </a:p>
        </p:txBody>
      </p:sp>
    </p:spTree>
    <p:extLst>
      <p:ext uri="{BB962C8B-B14F-4D97-AF65-F5344CB8AC3E}">
        <p14:creationId xmlns:p14="http://schemas.microsoft.com/office/powerpoint/2010/main" val="26542379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CH" altLang="de-DE" dirty="0">
                <a:solidFill>
                  <a:srgbClr val="376092"/>
                </a:solidFill>
              </a:rPr>
              <a:t>Veröffentlichungsangaben</a:t>
            </a: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6AD.03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a:t>
            </a:r>
            <a:r>
              <a:rPr lang="de-DE" dirty="0" smtClean="0"/>
              <a:t>6AD.03 </a:t>
            </a:r>
            <a:r>
              <a:rPr lang="de-DE" dirty="0" smtClean="0"/>
              <a:t>: Veröffentlichungsangaben| Stand: 13.05.2015 </a:t>
            </a:r>
            <a:r>
              <a:rPr lang="de-DE" dirty="0"/>
              <a:t>| CC BY-NC-SA</a:t>
            </a: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Erscheinungsdatum </a:t>
            </a:r>
            <a:r>
              <a:rPr lang="de-DE" dirty="0" smtClean="0"/>
              <a:t>(4)</a:t>
            </a:r>
            <a:endParaRPr lang="de-DE" dirty="0"/>
          </a:p>
        </p:txBody>
      </p:sp>
      <p:sp>
        <p:nvSpPr>
          <p:cNvPr id="3" name="Textplatzhalter 2"/>
          <p:cNvSpPr>
            <a:spLocks noGrp="1"/>
          </p:cNvSpPr>
          <p:nvPr>
            <p:ph type="body" sz="quarter" idx="13"/>
          </p:nvPr>
        </p:nvSpPr>
        <p:spPr/>
        <p:txBody>
          <a:bodyPr/>
          <a:lstStyle/>
          <a:p>
            <a:pPr marL="342900" lvl="1" indent="-342900">
              <a:buFont typeface="Arial" panose="020B0604020202020204" pitchFamily="34" charset="0"/>
              <a:buChar char="•"/>
            </a:pPr>
            <a:r>
              <a:rPr lang="de-DE" dirty="0">
                <a:ea typeface="Verdana" pitchFamily="34" charset="0"/>
                <a:cs typeface="Verdana" pitchFamily="34" charset="0"/>
              </a:rPr>
              <a:t>Angaben des Erscheinungsjahrs in römischen Ziffern werden </a:t>
            </a:r>
            <a:r>
              <a:rPr lang="de-DE" dirty="0" err="1" smtClean="0">
                <a:ea typeface="Verdana" pitchFamily="34" charset="0"/>
                <a:cs typeface="Verdana" pitchFamily="34" charset="0"/>
              </a:rPr>
              <a:t>vorlagegemäss</a:t>
            </a:r>
            <a:r>
              <a:rPr lang="de-DE" dirty="0" smtClean="0">
                <a:ea typeface="Verdana" pitchFamily="34" charset="0"/>
                <a:cs typeface="Verdana" pitchFamily="34" charset="0"/>
              </a:rPr>
              <a:t> </a:t>
            </a:r>
            <a:r>
              <a:rPr lang="de-DE" dirty="0">
                <a:ea typeface="Verdana" pitchFamily="34" charset="0"/>
                <a:cs typeface="Verdana" pitchFamily="34" charset="0"/>
              </a:rPr>
              <a:t>wiedergegeben. Auf eine ergänzende Erfassung des Erscheinungsjahres in arabischen Ziffern in eckigen Klammern wird verzichtet (RDA 1.8.2 mit D-A-CH). </a:t>
            </a:r>
            <a:r>
              <a:rPr lang="de-CH" dirty="0">
                <a:ea typeface="Verdana" pitchFamily="34" charset="0"/>
                <a:cs typeface="Verdana" pitchFamily="34" charset="0"/>
              </a:rPr>
              <a:t>Falls vorhanden, wird das Erscheinungsjahr zusammen mit Tag und Monat erfasst.</a:t>
            </a:r>
          </a:p>
          <a:p>
            <a:endParaRPr lang="de-DE" dirty="0"/>
          </a:p>
        </p:txBody>
      </p:sp>
      <p:sp>
        <p:nvSpPr>
          <p:cNvPr id="5" name="Foliennummernplatzhalter 4"/>
          <p:cNvSpPr>
            <a:spLocks noGrp="1"/>
          </p:cNvSpPr>
          <p:nvPr>
            <p:ph type="sldNum" sz="quarter" idx="4"/>
          </p:nvPr>
        </p:nvSpPr>
        <p:spPr>
          <a:xfrm>
            <a:off x="8172400" y="6376243"/>
            <a:ext cx="514400" cy="365125"/>
          </a:xfrm>
        </p:spPr>
        <p:txBody>
          <a:bodyPr/>
          <a:lstStyle/>
          <a:p>
            <a:fld id="{8A6690F1-7CA1-4166-A522-500460961984}" type="slidenum">
              <a:rPr lang="de-DE" smtClean="0"/>
              <a:pPr/>
              <a:t>20</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1711843094"/>
              </p:ext>
            </p:extLst>
          </p:nvPr>
        </p:nvGraphicFramePr>
        <p:xfrm>
          <a:off x="395536" y="3356992"/>
          <a:ext cx="8352928" cy="2477260"/>
        </p:xfrm>
        <a:graphic>
          <a:graphicData uri="http://schemas.openxmlformats.org/drawingml/2006/table">
            <a:tbl>
              <a:tblPr firstRow="1" bandRow="1">
                <a:tableStyleId>{5C22544A-7EE6-4342-B048-85BDC9FD1C3A}</a:tableStyleId>
              </a:tblPr>
              <a:tblGrid>
                <a:gridCol w="4306977"/>
                <a:gridCol w="4045951"/>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lang="fr-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1482 le XII jour de </a:t>
                      </a:r>
                      <a:r>
                        <a:rPr lang="fr-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may</a:t>
                      </a:r>
                      <a:endParaRPr kumimoji="0" lang="de-CH" altLang="de-DE" sz="1800" b="0" i="0" u="none" strike="noStrike" cap="none" normalizeH="0" baseline="0" dirty="0" smtClean="0">
                        <a:ln>
                          <a:noFill/>
                        </a:ln>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lang="fr-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1482 le XII jour de </a:t>
                      </a:r>
                      <a:r>
                        <a:rPr lang="fr-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may</a:t>
                      </a:r>
                      <a:endParaRPr kumimoji="0" lang="de-CH" altLang="de-DE" sz="1800" b="0" i="0" u="none" strike="noStrike" cap="none" normalizeH="0" baseline="0" dirty="0" smtClean="0">
                        <a:ln>
                          <a:noFill/>
                        </a:ln>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Mense </a:t>
                      </a:r>
                      <a:r>
                        <a:rPr lang="it-IT" sz="18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Ianvario</a:t>
                      </a:r>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Anno M.D. XIX</a:t>
                      </a:r>
                    </a:p>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endParaRPr kumimoji="0" lang="it-IT" altLang="de-DE" sz="1800" b="0" i="0" u="none" strike="noStrike" kern="1200"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endParaRPr kumimoji="0" lang="it-IT" altLang="de-DE" sz="1800" b="0" i="0" u="none" strike="noStrike" kern="1200"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endParaRPr kumimoji="0" lang="de-CH" altLang="de-DE" sz="1800" b="0" i="0" u="none" strike="noStrike" cap="none" normalizeH="0" baseline="0" dirty="0" smtClean="0">
                        <a:ln>
                          <a:noFill/>
                        </a:ln>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Mense </a:t>
                      </a:r>
                      <a:r>
                        <a:rPr lang="it-IT" sz="18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Ianvario</a:t>
                      </a:r>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Anno M.D.XIX</a:t>
                      </a:r>
                      <a:endParaRPr lang="de-CH"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CH"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it-IT" sz="18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Nicht</a:t>
                      </a:r>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t>
                      </a:r>
                      <a:endParaRPr lang="de-CH"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Mense </a:t>
                      </a:r>
                      <a:r>
                        <a:rPr lang="it-IT" sz="18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Ianvario</a:t>
                      </a:r>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Anno M.D.XIX [1509]</a:t>
                      </a:r>
                      <a:endParaRPr kumimoji="0" lang="de-CH" altLang="de-DE" sz="1800" b="0" i="0" u="none" strike="noStrike" cap="none" normalizeH="0" baseline="0" dirty="0" smtClean="0">
                        <a:ln>
                          <a:noFill/>
                        </a:ln>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Fußzeilenplatzhalter 8"/>
          <p:cNvSpPr>
            <a:spLocks noGrp="1"/>
          </p:cNvSpPr>
          <p:nvPr>
            <p:ph type="ftr" sz="quarter" idx="14"/>
          </p:nvPr>
        </p:nvSpPr>
        <p:spPr>
          <a:xfrm>
            <a:off x="467544" y="6376243"/>
            <a:ext cx="7416824" cy="365125"/>
          </a:xfrm>
        </p:spPr>
        <p:txBody>
          <a:bodyPr/>
          <a:lstStyle/>
          <a:p>
            <a:r>
              <a:rPr lang="de-DE" dirty="0" smtClean="0"/>
              <a:t>AG RDA Schulungsunterlagen – Modul 6.AD.03 : Veröffentlichungsangaben| Stand: 13.05.2015 </a:t>
            </a:r>
            <a:r>
              <a:rPr lang="de-DE" dirty="0"/>
              <a:t>| CC BY-NC-SA</a:t>
            </a:r>
          </a:p>
        </p:txBody>
      </p:sp>
    </p:spTree>
    <p:extLst>
      <p:ext uri="{BB962C8B-B14F-4D97-AF65-F5344CB8AC3E}">
        <p14:creationId xmlns:p14="http://schemas.microsoft.com/office/powerpoint/2010/main" val="5564721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Erscheinungsdatum </a:t>
            </a:r>
            <a:r>
              <a:rPr lang="de-DE" dirty="0" smtClean="0"/>
              <a:t>(5)</a:t>
            </a:r>
            <a:endParaRPr lang="de-DE" dirty="0"/>
          </a:p>
        </p:txBody>
      </p:sp>
      <p:sp>
        <p:nvSpPr>
          <p:cNvPr id="3" name="Textplatzhalter 2"/>
          <p:cNvSpPr>
            <a:spLocks noGrp="1"/>
          </p:cNvSpPr>
          <p:nvPr>
            <p:ph type="body" sz="quarter" idx="13"/>
          </p:nvPr>
        </p:nvSpPr>
        <p:spPr/>
        <p:txBody>
          <a:bodyPr/>
          <a:lstStyle/>
          <a:p>
            <a:pPr>
              <a:spcBef>
                <a:spcPct val="0"/>
              </a:spcBef>
              <a:buFont typeface="Arial" charset="0"/>
              <a:buChar char="•"/>
            </a:pPr>
            <a:r>
              <a:rPr lang="de-DE" altLang="de-DE" dirty="0"/>
              <a:t>Ein nachweislich falsches Datum, das im Haupttitel steht, muss auf jeden Fall übernommen werden, auch wenn im </a:t>
            </a:r>
            <a:r>
              <a:rPr lang="de-DE" altLang="de-DE" dirty="0" err="1"/>
              <a:t>Kolophon</a:t>
            </a:r>
            <a:r>
              <a:rPr lang="de-DE" altLang="de-DE" dirty="0"/>
              <a:t> ein richtiges Erscheinungsjahr vermerkt ist.</a:t>
            </a:r>
            <a:br>
              <a:rPr lang="de-DE" altLang="de-DE" dirty="0"/>
            </a:br>
            <a:r>
              <a:rPr lang="de-DE" altLang="de-DE" dirty="0"/>
              <a:t/>
            </a:r>
            <a:br>
              <a:rPr lang="de-DE" altLang="de-DE" dirty="0"/>
            </a:br>
            <a:endParaRPr lang="de-DE" altLang="de-DE" dirty="0"/>
          </a:p>
          <a:p>
            <a:pPr>
              <a:spcBef>
                <a:spcPct val="0"/>
              </a:spcBef>
              <a:buFont typeface="Arial" charset="0"/>
              <a:buChar char="•"/>
            </a:pPr>
            <a:r>
              <a:rPr lang="de-CH" altLang="de-DE" dirty="0"/>
              <a:t>Wenn bekannt ist, dass das Datum wie es in der Ressource erscheint, fingiert oder falsch ist, wird in einer Anmerkung das tatsächliche Datum angegeben (RDA 2.8.6.3).</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7" name="Fußzeilenplatzhalter 8"/>
          <p:cNvSpPr>
            <a:spLocks noGrp="1"/>
          </p:cNvSpPr>
          <p:nvPr>
            <p:ph type="ftr" sz="quarter" idx="14"/>
          </p:nvPr>
        </p:nvSpPr>
        <p:spPr>
          <a:xfrm>
            <a:off x="467544" y="6376243"/>
            <a:ext cx="7416824" cy="365125"/>
          </a:xfrm>
        </p:spPr>
        <p:txBody>
          <a:bodyPr/>
          <a:lstStyle/>
          <a:p>
            <a:r>
              <a:rPr lang="de-DE" dirty="0" smtClean="0"/>
              <a:t>AG RDA Schulungsunterlagen – Modul 6.AD.03 : Veröffentlichungsangaben| Stand: 13.05.2015 </a:t>
            </a:r>
            <a:r>
              <a:rPr lang="de-DE" dirty="0"/>
              <a:t>| CC BY-NC-SA</a:t>
            </a:r>
          </a:p>
        </p:txBody>
      </p:sp>
    </p:spTree>
    <p:extLst>
      <p:ext uri="{BB962C8B-B14F-4D97-AF65-F5344CB8AC3E}">
        <p14:creationId xmlns:p14="http://schemas.microsoft.com/office/powerpoint/2010/main" val="30960885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Erscheinungsdatum </a:t>
            </a:r>
            <a:r>
              <a:rPr lang="de-DE" dirty="0" smtClean="0"/>
              <a:t>(6)</a:t>
            </a:r>
            <a:endParaRPr lang="de-DE" dirty="0"/>
          </a:p>
        </p:txBody>
      </p:sp>
      <p:sp>
        <p:nvSpPr>
          <p:cNvPr id="3" name="Textplatzhalter 2"/>
          <p:cNvSpPr>
            <a:spLocks noGrp="1"/>
          </p:cNvSpPr>
          <p:nvPr>
            <p:ph type="body" sz="quarter" idx="13"/>
          </p:nvPr>
        </p:nvSpPr>
        <p:spPr/>
        <p:txBody>
          <a:bodyPr/>
          <a:lstStyle/>
          <a:p>
            <a:pPr marL="0" indent="0">
              <a:buNone/>
            </a:pPr>
            <a:r>
              <a:rPr lang="de-DE" altLang="de-DE" dirty="0" smtClean="0"/>
              <a:t>Beispiel </a:t>
            </a:r>
            <a:r>
              <a:rPr lang="de-DE" altLang="de-DE" dirty="0"/>
              <a:t>Erscheinungsjahr verdruckt:</a:t>
            </a:r>
            <a:br>
              <a:rPr lang="de-DE" altLang="de-DE" dirty="0"/>
            </a:br>
            <a:r>
              <a:rPr lang="de-DE" altLang="de-DE" dirty="0"/>
              <a:t/>
            </a:r>
            <a:br>
              <a:rPr lang="de-DE" altLang="de-DE" dirty="0"/>
            </a:br>
            <a:r>
              <a:rPr lang="de-DE" altLang="de-DE" dirty="0"/>
              <a:t/>
            </a:r>
            <a:br>
              <a:rPr lang="de-DE" altLang="de-DE" dirty="0"/>
            </a:br>
            <a:r>
              <a:rPr lang="de-DE" altLang="de-DE" dirty="0"/>
              <a:t>Angaben in der Informationsquelle:</a:t>
            </a:r>
            <a:br>
              <a:rPr lang="de-DE" altLang="de-DE" dirty="0"/>
            </a:br>
            <a:r>
              <a:rPr lang="de-DE" altLang="de-DE" dirty="0"/>
              <a:t/>
            </a:r>
            <a:br>
              <a:rPr lang="de-DE" altLang="de-DE" dirty="0"/>
            </a:br>
            <a:r>
              <a:rPr lang="de-DE" altLang="de-DE" dirty="0"/>
              <a:t>"</a:t>
            </a:r>
            <a:r>
              <a:rPr lang="de-DE" altLang="de-DE" dirty="0" err="1"/>
              <a:t>Mense</a:t>
            </a:r>
            <a:r>
              <a:rPr lang="de-DE" altLang="de-DE" dirty="0"/>
              <a:t> Augusto, Anno D.M.XLI."</a:t>
            </a:r>
          </a:p>
          <a:p>
            <a:endParaRPr lang="de-DE" dirty="0"/>
          </a:p>
        </p:txBody>
      </p:sp>
      <p:sp>
        <p:nvSpPr>
          <p:cNvPr id="5" name="Foliennummernplatzhalter 4"/>
          <p:cNvSpPr>
            <a:spLocks noGrp="1"/>
          </p:cNvSpPr>
          <p:nvPr>
            <p:ph type="sldNum" sz="quarter" idx="4"/>
          </p:nvPr>
        </p:nvSpPr>
        <p:spPr>
          <a:xfrm>
            <a:off x="8172400" y="6376243"/>
            <a:ext cx="514400" cy="365125"/>
          </a:xfrm>
        </p:spPr>
        <p:txBody>
          <a:bodyPr/>
          <a:lstStyle/>
          <a:p>
            <a:fld id="{8A6690F1-7CA1-4166-A522-500460961984}" type="slidenum">
              <a:rPr lang="de-DE" smtClean="0"/>
              <a:pPr/>
              <a:t>22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639530170"/>
              </p:ext>
            </p:extLst>
          </p:nvPr>
        </p:nvGraphicFramePr>
        <p:xfrm>
          <a:off x="323528" y="3356992"/>
          <a:ext cx="8136904" cy="2890891"/>
        </p:xfrm>
        <a:graphic>
          <a:graphicData uri="http://schemas.openxmlformats.org/drawingml/2006/table">
            <a:tbl>
              <a:tblPr firstRow="1" bandRow="1">
                <a:tableStyleId>{5C22544A-7EE6-4342-B048-85BDC9FD1C3A}</a:tableStyleId>
              </a:tblPr>
              <a:tblGrid>
                <a:gridCol w="1373762"/>
                <a:gridCol w="3090734"/>
                <a:gridCol w="3672408"/>
              </a:tblGrid>
              <a:tr h="48297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9059">
                <a:tc>
                  <a:txBody>
                    <a:bodyPr/>
                    <a:lstStyle/>
                    <a:p>
                      <a:pPr>
                        <a:lnSpc>
                          <a:spcPts val="1600"/>
                        </a:lnSpc>
                        <a:spcBef>
                          <a:spcPts val="600"/>
                        </a:spcBef>
                        <a:spcAft>
                          <a:spcPts val="600"/>
                        </a:spcAft>
                      </a:pPr>
                      <a:r>
                        <a:rPr kumimoji="0" lang="de-CH" altLang="de-DE" sz="1800" b="1" i="0" u="none" strike="noStrike" cap="none" normalizeH="0" baseline="0" dirty="0" smtClean="0">
                          <a:ln>
                            <a:noFill/>
                          </a:ln>
                          <a:solidFill>
                            <a:srgbClr val="000000"/>
                          </a:solidFill>
                          <a:effectLst/>
                          <a:latin typeface="Verdana" charset="0"/>
                          <a:cs typeface="Arial Unicode MS" charset="0"/>
                        </a:rPr>
                        <a:t>2.8.6.6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kumimoji="0" lang="de-CH" altLang="de-DE" sz="1800" b="1" i="0" u="none" strike="noStrike" cap="none" normalizeH="0" baseline="0" dirty="0" smtClean="0">
                          <a:ln>
                            <a:noFill/>
                          </a:ln>
                          <a:solidFill>
                            <a:srgbClr val="000000"/>
                          </a:solidFill>
                          <a:effectLst/>
                          <a:latin typeface="Verdana" charset="0"/>
                          <a:cs typeface="Arial Unicode MS" charset="0"/>
                        </a:rPr>
                        <a:t>Erscheinungsdatum</a:t>
                      </a: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Aft>
                          <a:spcPts val="0"/>
                        </a:spcAft>
                      </a:pP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Mense</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Augusto,</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Anno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D.M.XLI.</a:t>
                      </a:r>
                      <a:endParaRPr lang="de-CH" sz="1800" dirty="0">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r>
              <a:tr h="1701061">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2.17.7.3</a:t>
                      </a:r>
                    </a:p>
                    <a:p>
                      <a:pPr marL="0" marR="0" lvl="0" indent="0" algn="l" defTabSz="914400" rtl="0" eaLnBrk="1" fontAlgn="auto" latinLnBrk="0" hangingPunct="1">
                        <a:lnSpc>
                          <a:spcPts val="1600"/>
                        </a:lnSpc>
                        <a:spcBef>
                          <a:spcPts val="600"/>
                        </a:spcBef>
                        <a:spcAft>
                          <a:spcPts val="600"/>
                        </a:spcAft>
                        <a:buClrTx/>
                        <a:buSzTx/>
                        <a:buFontTx/>
                        <a:buNone/>
                        <a:tabLst/>
                        <a:defRPr/>
                      </a:pPr>
                      <a:endParaRPr kumimoji="0" lang="de-CH" altLang="de-DE" sz="1800" b="0" i="0" u="none" strike="noStrike" cap="none" normalizeH="0" baseline="0" dirty="0" smtClean="0">
                        <a:ln>
                          <a:noFill/>
                        </a:ln>
                        <a:solidFill>
                          <a:srgbClr val="000000"/>
                        </a:solidFill>
                        <a:effectLst/>
                        <a:latin typeface="Verdana" charset="0"/>
                        <a:cs typeface="Arial Unicode MS" charset="0"/>
                      </a:endParaRPr>
                    </a:p>
                    <a:p>
                      <a:pPr marL="0" marR="0" lvl="0" indent="0" algn="l" defTabSz="914400" rtl="0" eaLnBrk="1" fontAlgn="auto" latinLnBrk="0" hangingPunct="1">
                        <a:lnSpc>
                          <a:spcPts val="1600"/>
                        </a:lnSpc>
                        <a:spcBef>
                          <a:spcPts val="600"/>
                        </a:spcBef>
                        <a:spcAft>
                          <a:spcPts val="600"/>
                        </a:spcAft>
                        <a:buClrTx/>
                        <a:buSzTx/>
                        <a:buFontTx/>
                        <a:buNone/>
                        <a:tabLst/>
                        <a:defRPr/>
                      </a:pPr>
                      <a:endParaRPr kumimoji="0" lang="de-CH" altLang="de-DE" sz="1800" b="0" i="0" u="none" strike="noStrike" cap="none" normalizeH="0" baseline="0" dirty="0" smtClean="0">
                        <a:ln>
                          <a:noFill/>
                        </a:ln>
                        <a:solidFill>
                          <a:srgbClr val="000000"/>
                        </a:solidFill>
                        <a:effectLst/>
                        <a:latin typeface="Verdana" charset="0"/>
                        <a:cs typeface="Arial Unicode MS" charset="0"/>
                      </a:endParaRPr>
                    </a:p>
                    <a:p>
                      <a:pPr marL="0" marR="0" lvl="0" indent="0" algn="l" defTabSz="914400" rtl="0" eaLnBrk="1" fontAlgn="auto" latinLnBrk="0" hangingPunct="1">
                        <a:lnSpc>
                          <a:spcPts val="1600"/>
                        </a:lnSpc>
                        <a:spcBef>
                          <a:spcPts val="600"/>
                        </a:spcBef>
                        <a:spcAft>
                          <a:spcPts val="600"/>
                        </a:spcAft>
                        <a:buClrTx/>
                        <a:buSzTx/>
                        <a:buFontTx/>
                        <a:buNone/>
                        <a:tabLst/>
                        <a:defRPr/>
                      </a:pPr>
                      <a:endParaRPr kumimoji="0" lang="de-CH" altLang="de-DE" sz="1800" b="0" i="0" u="none" strike="noStrike" cap="none" normalizeH="0" baseline="0" dirty="0" smtClean="0">
                        <a:ln>
                          <a:noFill/>
                        </a:ln>
                        <a:solidFill>
                          <a:srgbClr val="000000"/>
                        </a:solidFill>
                        <a:effectLst/>
                        <a:latin typeface="Verdana" charset="0"/>
                        <a:cs typeface="Arial Unicode MS" charset="0"/>
                      </a:endParaRPr>
                    </a:p>
                  </a:txBody>
                  <a:tcPr anchor="ctr"/>
                </a:tc>
                <a:tc>
                  <a: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Details, die sich auf die Veröffentlichungsangabe beziehen</a:t>
                      </a:r>
                    </a:p>
                    <a:p>
                      <a:pPr marL="0" marR="0" lvl="0" indent="0" algn="l" defTabSz="914400" rtl="0" eaLnBrk="1" fontAlgn="auto" latinLnBrk="0" hangingPunct="1">
                        <a:lnSpc>
                          <a:spcPct val="100000"/>
                        </a:lnSpc>
                        <a:spcBef>
                          <a:spcPts val="600"/>
                        </a:spcBef>
                        <a:spcAft>
                          <a:spcPts val="600"/>
                        </a:spcAft>
                        <a:buClrTx/>
                        <a:buSzTx/>
                        <a:buFontTx/>
                        <a:buNone/>
                        <a:tabLst/>
                        <a:defRPr/>
                      </a:pPr>
                      <a:endParaRPr kumimoji="0" lang="de-CH" altLang="de-DE" sz="1800" b="0" i="0" u="none" strike="noStrike" cap="none" normalizeH="0" baseline="0" dirty="0" smtClean="0">
                        <a:ln>
                          <a:noFill/>
                        </a:ln>
                        <a:solidFill>
                          <a:srgbClr val="000000"/>
                        </a:solidFill>
                        <a:effectLst/>
                        <a:latin typeface="Verdana" charset="0"/>
                        <a:cs typeface="Arial Unicode MS" charset="0"/>
                      </a:endParaRPr>
                    </a:p>
                    <a:p>
                      <a:pPr marL="0" marR="0" lvl="0" indent="0" algn="l" defTabSz="914400" rtl="0" eaLnBrk="1" fontAlgn="auto" latinLnBrk="0" hangingPunct="1">
                        <a:lnSpc>
                          <a:spcPct val="100000"/>
                        </a:lnSpc>
                        <a:spcBef>
                          <a:spcPts val="600"/>
                        </a:spcBef>
                        <a:spcAft>
                          <a:spcPts val="600"/>
                        </a:spcAft>
                        <a:buClrTx/>
                        <a:buSzTx/>
                        <a:buFontTx/>
                        <a:buNone/>
                        <a:tabLst/>
                        <a:defRPr/>
                      </a:pPr>
                      <a:endParaRPr kumimoji="0" lang="de-CH" altLang="de-DE" sz="1800" b="0" i="0" u="none" strike="noStrike" cap="none" normalizeH="0" baseline="0" dirty="0" smtClean="0">
                        <a:ln>
                          <a:noFill/>
                        </a:ln>
                        <a:solidFill>
                          <a:srgbClr val="000000"/>
                        </a:solidFill>
                        <a:effectLst/>
                        <a:latin typeface="Verdana" charset="0"/>
                        <a:cs typeface="Arial Unicode MS" charset="0"/>
                      </a:endParaRPr>
                    </a:p>
                  </a:txBody>
                  <a:tcPr anchor="ctr"/>
                </a:tc>
                <a:tc>
                  <a:txBody>
                    <a:bodyPr/>
                    <a:lstStyle/>
                    <a:p>
                      <a:pPr>
                        <a:lnSpc>
                          <a:spcPct val="100000"/>
                        </a:lnSpc>
                        <a:spcAft>
                          <a:spcPts val="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Veröffentlichungsangabe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gemäss</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Kolophon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kumimoji="0" lang="de-CH" altLang="de-DE" sz="1800" b="0" i="0" u="none" strike="noStrike" cap="none" normalizeH="0" baseline="0" dirty="0" smtClean="0">
                          <a:ln>
                            <a:noFill/>
                          </a:ln>
                          <a:solidFill>
                            <a:srgbClr val="000000"/>
                          </a:solidFill>
                          <a:effectLst/>
                          <a:latin typeface="Verdana" charset="0"/>
                          <a:cs typeface="Arial Unicode MS" charset="0"/>
                        </a:rPr>
                        <a:t>"</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Ex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Officina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Balthasaris</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Lasij</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Mense</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Augusto, Anno </a:t>
                      </a:r>
                    </a:p>
                    <a:p>
                      <a:pPr>
                        <a:lnSpc>
                          <a:spcPct val="100000"/>
                        </a:lnSpc>
                        <a:spcAft>
                          <a:spcPts val="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D.M.XLI.</a:t>
                      </a:r>
                      <a:r>
                        <a:rPr kumimoji="0" lang="de-CH" altLang="de-DE" sz="1800" b="0" i="0" u="none" strike="noStrike" cap="none" normalizeH="0" baseline="0" dirty="0" smtClean="0">
                          <a:ln>
                            <a:noFill/>
                          </a:ln>
                          <a:solidFill>
                            <a:srgbClr val="000000"/>
                          </a:solidFill>
                          <a:effectLst/>
                          <a:latin typeface="Verdana" charset="0"/>
                          <a:cs typeface="Arial Unicode MS" charset="0"/>
                        </a:rPr>
                        <a:t>"</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Erscheinungsjahr verdruckt: i.e. M.D.XLI.:</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1541</a:t>
                      </a:r>
                      <a:endParaRPr lang="de-CH" sz="1800" dirty="0">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Fußzeilenplatzhalter 8"/>
          <p:cNvSpPr>
            <a:spLocks noGrp="1"/>
          </p:cNvSpPr>
          <p:nvPr>
            <p:ph type="ftr" sz="quarter" idx="14"/>
          </p:nvPr>
        </p:nvSpPr>
        <p:spPr>
          <a:xfrm>
            <a:off x="467544" y="6376243"/>
            <a:ext cx="7416824" cy="365125"/>
          </a:xfrm>
        </p:spPr>
        <p:txBody>
          <a:bodyPr/>
          <a:lstStyle/>
          <a:p>
            <a:r>
              <a:rPr lang="de-DE" dirty="0" smtClean="0"/>
              <a:t>AG RDA Schulungsunterlagen – Modul 6.AD.03 : Veröffentlichungsangaben| Stand: 13.05.2015 </a:t>
            </a:r>
            <a:r>
              <a:rPr lang="de-DE" dirty="0"/>
              <a:t>| CC BY-NC-SA</a:t>
            </a:r>
          </a:p>
        </p:txBody>
      </p:sp>
    </p:spTree>
    <p:extLst>
      <p:ext uri="{BB962C8B-B14F-4D97-AF65-F5344CB8AC3E}">
        <p14:creationId xmlns:p14="http://schemas.microsoft.com/office/powerpoint/2010/main" val="8594612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Erscheinungsdatum </a:t>
            </a:r>
            <a:r>
              <a:rPr lang="de-DE" dirty="0" smtClean="0"/>
              <a:t>(7)</a:t>
            </a:r>
            <a:endParaRPr lang="de-DE" dirty="0"/>
          </a:p>
        </p:txBody>
      </p:sp>
      <p:sp>
        <p:nvSpPr>
          <p:cNvPr id="3" name="Textplatzhalter 2"/>
          <p:cNvSpPr>
            <a:spLocks noGrp="1"/>
          </p:cNvSpPr>
          <p:nvPr>
            <p:ph type="body" sz="quarter" idx="13"/>
          </p:nvPr>
        </p:nvSpPr>
        <p:spPr/>
        <p:txBody>
          <a:bodyPr/>
          <a:lstStyle/>
          <a:p>
            <a:r>
              <a:rPr lang="de-CH" altLang="de-DE" dirty="0"/>
              <a:t>Jahresangaben nach anderen Kalendern als dem Julianischen oder Gregorianischen werden so wiedergegeben, wie sie in der Informationsquelle erscheinen. Dabei werden die Jahresangaben mit den entsprechenden Daten nach dem Gregorianischen oder Julianischen Kalender in eckigen Klammern ergänzt.</a:t>
            </a:r>
            <a:br>
              <a:rPr lang="de-CH" altLang="de-DE" dirty="0"/>
            </a:br>
            <a:r>
              <a:rPr lang="de-CH" altLang="de-DE" dirty="0"/>
              <a:t>In einer Anmerkung zur Veröffentlichungsangabe wird angezeigt, dass die Information aus einer Quelle ausserhalb der Ressource entnommen ist.</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
        <p:nvSpPr>
          <p:cNvPr id="8" name="Fußzeilenplatzhalter 8"/>
          <p:cNvSpPr>
            <a:spLocks noGrp="1"/>
          </p:cNvSpPr>
          <p:nvPr>
            <p:ph type="ftr" sz="quarter" idx="14"/>
          </p:nvPr>
        </p:nvSpPr>
        <p:spPr>
          <a:xfrm>
            <a:off x="467544" y="6376243"/>
            <a:ext cx="7416824" cy="365125"/>
          </a:xfrm>
        </p:spPr>
        <p:txBody>
          <a:bodyPr/>
          <a:lstStyle/>
          <a:p>
            <a:r>
              <a:rPr lang="de-DE" dirty="0" smtClean="0"/>
              <a:t>AG RDA Schulungsunterlagen – Modul 6.AD.03 : Veröffentlichungsangaben| Stand: 13.05.2015 </a:t>
            </a:r>
            <a:r>
              <a:rPr lang="de-DE" dirty="0"/>
              <a:t>| CC BY-NC-SA</a:t>
            </a:r>
          </a:p>
        </p:txBody>
      </p:sp>
    </p:spTree>
    <p:extLst>
      <p:ext uri="{BB962C8B-B14F-4D97-AF65-F5344CB8AC3E}">
        <p14:creationId xmlns:p14="http://schemas.microsoft.com/office/powerpoint/2010/main" val="38644252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Erscheinungsdatum </a:t>
            </a:r>
            <a:r>
              <a:rPr lang="de-DE" dirty="0" smtClean="0"/>
              <a:t>(</a:t>
            </a:r>
            <a:r>
              <a:rPr lang="de-DE" dirty="0"/>
              <a:t>8</a:t>
            </a:r>
            <a:r>
              <a:rPr lang="de-DE" dirty="0" smtClean="0"/>
              <a:t>)</a:t>
            </a:r>
            <a:endParaRPr lang="de-DE" dirty="0"/>
          </a:p>
        </p:txBody>
      </p:sp>
      <p:sp>
        <p:nvSpPr>
          <p:cNvPr id="3" name="Textplatzhalter 2"/>
          <p:cNvSpPr>
            <a:spLocks noGrp="1"/>
          </p:cNvSpPr>
          <p:nvPr>
            <p:ph type="body" sz="quarter" idx="13"/>
          </p:nvPr>
        </p:nvSpPr>
        <p:spPr/>
        <p:txBody>
          <a:bodyPr/>
          <a:lstStyle/>
          <a:p>
            <a:pPr marL="0" indent="0">
              <a:lnSpc>
                <a:spcPct val="100000"/>
              </a:lnSpc>
              <a:buFont typeface="Times New Roman" pitchFamily="16" charset="0"/>
              <a:buNone/>
              <a:defRPr/>
            </a:pPr>
            <a:r>
              <a:rPr lang="de-DE" dirty="0" smtClean="0">
                <a:ea typeface="Verdana" panose="020B0604030504040204" pitchFamily="34" charset="0"/>
                <a:cs typeface="Verdana" panose="020B0604030504040204" pitchFamily="34" charset="0"/>
              </a:rPr>
              <a:t>Beispiel</a:t>
            </a:r>
          </a:p>
          <a:p>
            <a:pPr marL="630238">
              <a:defRPr/>
            </a:pPr>
            <a:r>
              <a:rPr lang="de-DE" altLang="de-DE" dirty="0">
                <a:solidFill>
                  <a:srgbClr val="000000"/>
                </a:solidFill>
                <a:ea typeface="Verdana" panose="020B0604030504040204" pitchFamily="34" charset="0"/>
                <a:cs typeface="Verdana" panose="020B0604030504040204" pitchFamily="34" charset="0"/>
              </a:rPr>
              <a:t>Revolutionsjahr nach dem republikanischen Kalender:</a:t>
            </a:r>
            <a:br>
              <a:rPr lang="de-DE" altLang="de-DE" dirty="0">
                <a:solidFill>
                  <a:srgbClr val="000000"/>
                </a:solidFill>
                <a:ea typeface="Verdana" panose="020B0604030504040204" pitchFamily="34" charset="0"/>
                <a:cs typeface="Verdana" panose="020B0604030504040204" pitchFamily="34" charset="0"/>
              </a:rPr>
            </a:br>
            <a:r>
              <a:rPr lang="de-DE" altLang="de-DE" dirty="0">
                <a:solidFill>
                  <a:srgbClr val="000000"/>
                </a:solidFill>
                <a:ea typeface="Verdana" panose="020B0604030504040204" pitchFamily="34" charset="0"/>
                <a:cs typeface="Verdana" panose="020B0604030504040204" pitchFamily="34" charset="0"/>
              </a:rPr>
              <a:t/>
            </a:r>
            <a:br>
              <a:rPr lang="de-DE" altLang="de-DE" dirty="0">
                <a:solidFill>
                  <a:srgbClr val="000000"/>
                </a:solidFill>
                <a:ea typeface="Verdana" panose="020B0604030504040204" pitchFamily="34" charset="0"/>
                <a:cs typeface="Verdana" panose="020B0604030504040204" pitchFamily="34" charset="0"/>
              </a:rPr>
            </a:br>
            <a:r>
              <a:rPr lang="de-CH" dirty="0">
                <a:ea typeface="Verdana" panose="020B0604030504040204" pitchFamily="34" charset="0"/>
                <a:cs typeface="Verdana" panose="020B0604030504040204" pitchFamily="34" charset="0"/>
              </a:rPr>
              <a:t>Angaben gemäss Titelseite:</a:t>
            </a:r>
          </a:p>
          <a:p>
            <a:pPr marL="0" indent="0">
              <a:lnSpc>
                <a:spcPct val="100000"/>
              </a:lnSpc>
              <a:buFont typeface="Times New Roman" pitchFamily="16" charset="0"/>
              <a:buNone/>
              <a:defRPr/>
            </a:pPr>
            <a:r>
              <a:rPr lang="de-DE" sz="2800" dirty="0">
                <a:ea typeface="Verdana" panose="020B0604030504040204" pitchFamily="34" charset="0"/>
                <a:cs typeface="Verdana" panose="020B0604030504040204" pitchFamily="34" charset="0"/>
              </a:rPr>
              <a:t/>
            </a:r>
            <a:br>
              <a:rPr lang="de-DE" sz="2800" dirty="0">
                <a:ea typeface="Verdana" panose="020B0604030504040204" pitchFamily="34" charset="0"/>
                <a:cs typeface="Verdana" panose="020B0604030504040204" pitchFamily="34" charset="0"/>
              </a:rPr>
            </a:br>
            <a:endParaRPr lang="de-CH" altLang="de-DE" sz="2800" dirty="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a:xfrm>
            <a:off x="8244408" y="6376243"/>
            <a:ext cx="442392" cy="365125"/>
          </a:xfrm>
        </p:spPr>
        <p:txBody>
          <a:bodyPr/>
          <a:lstStyle/>
          <a:p>
            <a:fld id="{8A6690F1-7CA1-4166-A522-500460961984}" type="slidenum">
              <a:rPr lang="de-DE" smtClean="0"/>
              <a:pPr/>
              <a:t>24</a:t>
            </a:fld>
            <a:endParaRPr lang="de-DE"/>
          </a:p>
        </p:txBody>
      </p:sp>
      <p:graphicFrame>
        <p:nvGraphicFramePr>
          <p:cNvPr id="8" name="Tabelle 7"/>
          <p:cNvGraphicFramePr>
            <a:graphicFrameLocks noGrp="1"/>
          </p:cNvGraphicFramePr>
          <p:nvPr>
            <p:extLst>
              <p:ext uri="{D42A27DB-BD31-4B8C-83A1-F6EECF244321}">
                <p14:modId xmlns:p14="http://schemas.microsoft.com/office/powerpoint/2010/main" val="2961073754"/>
              </p:ext>
            </p:extLst>
          </p:nvPr>
        </p:nvGraphicFramePr>
        <p:xfrm>
          <a:off x="611560" y="3573016"/>
          <a:ext cx="8136904" cy="1783041"/>
        </p:xfrm>
        <a:graphic>
          <a:graphicData uri="http://schemas.openxmlformats.org/drawingml/2006/table">
            <a:tbl>
              <a:tblPr firstRow="1" bandRow="1">
                <a:tableStyleId>{5C22544A-7EE6-4342-B048-85BDC9FD1C3A}</a:tableStyleId>
              </a:tblPr>
              <a:tblGrid>
                <a:gridCol w="1224136"/>
                <a:gridCol w="3024336"/>
                <a:gridCol w="3888432"/>
              </a:tblGrid>
              <a:tr h="33134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73320">
                <a:tc>
                  <a:txBody>
                    <a:bodyPr/>
                    <a:lstStyle/>
                    <a:p>
                      <a:pPr>
                        <a:lnSpc>
                          <a:spcPct val="100000"/>
                        </a:lnSpc>
                        <a:spcBef>
                          <a:spcPts val="600"/>
                        </a:spcBef>
                        <a:spcAft>
                          <a:spcPts val="600"/>
                        </a:spcAft>
                      </a:pPr>
                      <a:r>
                        <a:rPr kumimoji="0" lang="de-CH" altLang="de-DE" sz="1800" b="1" i="0" u="none" strike="noStrike" cap="none" normalizeH="0" baseline="0" dirty="0" smtClean="0">
                          <a:ln>
                            <a:noFill/>
                          </a:ln>
                          <a:solidFill>
                            <a:srgbClr val="000000"/>
                          </a:solidFill>
                          <a:effectLst/>
                          <a:latin typeface="Verdana" charset="0"/>
                          <a:cs typeface="Arial Unicode MS" charset="0"/>
                        </a:rPr>
                        <a:t>2.8.6.6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Erscheinungsdatum</a:t>
                      </a:r>
                      <a:endParaRPr lang="de-CH" sz="1800" b="1" dirty="0" smtClean="0">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Aft>
                          <a:spcPts val="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 IX [1800/1801]</a:t>
                      </a:r>
                      <a:endParaRPr lang="de-CH" sz="1800" dirty="0">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r>
              <a:tr h="1051521">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2.17.7.3</a:t>
                      </a:r>
                    </a:p>
                    <a:p>
                      <a:pPr marL="0" marR="0" lvl="0" indent="0" algn="l" defTabSz="914400" rtl="0" eaLnBrk="1" fontAlgn="auto" latinLnBrk="0" hangingPunct="1">
                        <a:lnSpc>
                          <a:spcPts val="1600"/>
                        </a:lnSpc>
                        <a:spcBef>
                          <a:spcPts val="600"/>
                        </a:spcBef>
                        <a:spcAft>
                          <a:spcPts val="600"/>
                        </a:spcAft>
                        <a:buClrTx/>
                        <a:buSzTx/>
                        <a:buFontTx/>
                        <a:buNone/>
                        <a:tabLst/>
                        <a:defRPr/>
                      </a:pPr>
                      <a:endParaRPr kumimoji="0" lang="de-CH" altLang="de-DE" sz="1800" b="0" i="0" u="none" strike="noStrike" cap="none" normalizeH="0" baseline="0" dirty="0" smtClean="0">
                        <a:ln>
                          <a:noFill/>
                        </a:ln>
                        <a:solidFill>
                          <a:srgbClr val="000000"/>
                        </a:solidFill>
                        <a:effectLst/>
                        <a:latin typeface="Verdana" charset="0"/>
                        <a:cs typeface="Arial Unicode MS" charset="0"/>
                      </a:endParaRPr>
                    </a:p>
                    <a:p>
                      <a:pPr marL="0" marR="0" lvl="0" indent="0" algn="l" defTabSz="914400" rtl="0" eaLnBrk="1" fontAlgn="auto" latinLnBrk="0" hangingPunct="1">
                        <a:lnSpc>
                          <a:spcPts val="1600"/>
                        </a:lnSpc>
                        <a:spcBef>
                          <a:spcPts val="600"/>
                        </a:spcBef>
                        <a:spcAft>
                          <a:spcPts val="600"/>
                        </a:spcAft>
                        <a:buClrTx/>
                        <a:buSzTx/>
                        <a:buFontTx/>
                        <a:buNone/>
                        <a:tabLst/>
                        <a:defRPr/>
                      </a:pPr>
                      <a:endParaRPr kumimoji="0" lang="de-CH" altLang="de-DE" sz="1800" b="0" i="0" u="none" strike="noStrike" cap="none" normalizeH="0" baseline="0" dirty="0" smtClean="0">
                        <a:ln>
                          <a:noFill/>
                        </a:ln>
                        <a:solidFill>
                          <a:srgbClr val="000000"/>
                        </a:solidFill>
                        <a:effectLst/>
                        <a:latin typeface="Verdana" charset="0"/>
                        <a:cs typeface="Arial Unicode MS" charset="0"/>
                      </a:endParaRPr>
                    </a:p>
                  </a:txBody>
                  <a:tcPr anchor="ctr"/>
                </a:tc>
                <a:tc>
                  <a: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Details, die sich auf die Veröffentlichungsangabe beziehen</a:t>
                      </a:r>
                    </a:p>
                  </a:txBody>
                  <a:tcPr anchor="ctr"/>
                </a:tc>
                <a:tc>
                  <a:txBody>
                    <a:bodyPr/>
                    <a:lstStyle/>
                    <a:p>
                      <a:pPr>
                        <a:lnSpc>
                          <a:spcPct val="100000"/>
                        </a:lnSpc>
                        <a:spcAft>
                          <a:spcPts val="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Erscheinungsjahr in der Vorlage nach dem republikanischen Kalender: "An IX"</a:t>
                      </a:r>
                      <a:endParaRPr lang="de-CH" sz="1800" dirty="0">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24294" y="2325329"/>
            <a:ext cx="2624470" cy="694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Fußzeilenplatzhalter 8"/>
          <p:cNvSpPr>
            <a:spLocks noGrp="1"/>
          </p:cNvSpPr>
          <p:nvPr>
            <p:ph type="ftr" sz="quarter" idx="14"/>
          </p:nvPr>
        </p:nvSpPr>
        <p:spPr>
          <a:xfrm>
            <a:off x="467544" y="6376243"/>
            <a:ext cx="7416824" cy="365125"/>
          </a:xfrm>
        </p:spPr>
        <p:txBody>
          <a:bodyPr/>
          <a:lstStyle/>
          <a:p>
            <a:r>
              <a:rPr lang="de-DE" dirty="0" smtClean="0"/>
              <a:t>AG RDA Schulungsunterlagen – Modul 6.AD.03 : Veröffentlichungsangaben| Stand: 13.05.2015 </a:t>
            </a:r>
            <a:r>
              <a:rPr lang="de-DE" dirty="0"/>
              <a:t>| CC BY-NC-SA</a:t>
            </a:r>
          </a:p>
        </p:txBody>
      </p:sp>
    </p:spTree>
    <p:extLst>
      <p:ext uri="{BB962C8B-B14F-4D97-AF65-F5344CB8AC3E}">
        <p14:creationId xmlns:p14="http://schemas.microsoft.com/office/powerpoint/2010/main" val="2444704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Erscheinungsdatum </a:t>
            </a:r>
            <a:r>
              <a:rPr lang="de-DE" dirty="0" smtClean="0"/>
              <a:t>(9)</a:t>
            </a:r>
            <a:endParaRPr lang="de-DE" dirty="0"/>
          </a:p>
        </p:txBody>
      </p:sp>
      <p:sp>
        <p:nvSpPr>
          <p:cNvPr id="3" name="Textplatzhalter 2"/>
          <p:cNvSpPr>
            <a:spLocks noGrp="1"/>
          </p:cNvSpPr>
          <p:nvPr>
            <p:ph type="body" sz="quarter" idx="13"/>
          </p:nvPr>
        </p:nvSpPr>
        <p:spPr/>
        <p:txBody>
          <a:bodyPr/>
          <a:lstStyle/>
          <a:p>
            <a:pPr>
              <a:defRPr/>
            </a:pPr>
            <a:r>
              <a:rPr lang="de-CH" sz="2000" dirty="0">
                <a:ea typeface="Verdana" panose="020B0604030504040204" pitchFamily="34" charset="0"/>
                <a:cs typeface="Verdana" panose="020B0604030504040204" pitchFamily="34" charset="0"/>
              </a:rPr>
              <a:t>Erscheint das Datum nur in Form eines Chronogramms, wird es in arabischen Zahlen in eckigen Klammern wiedergegeben (RDA 2.8.6.4).</a:t>
            </a:r>
            <a:br>
              <a:rPr lang="de-CH" sz="2000" dirty="0">
                <a:ea typeface="Verdana" panose="020B0604030504040204" pitchFamily="34" charset="0"/>
                <a:cs typeface="Verdana" panose="020B0604030504040204" pitchFamily="34" charset="0"/>
              </a:rPr>
            </a:br>
            <a:endParaRPr lang="de-CH" sz="2000" dirty="0">
              <a:ea typeface="Verdana" panose="020B0604030504040204" pitchFamily="34" charset="0"/>
              <a:cs typeface="Verdana" panose="020B0604030504040204" pitchFamily="34" charset="0"/>
            </a:endParaRPr>
          </a:p>
          <a:p>
            <a:pPr>
              <a:defRPr/>
            </a:pPr>
            <a:r>
              <a:rPr lang="de-CH" sz="2000" dirty="0">
                <a:ea typeface="Verdana" panose="020B0604030504040204" pitchFamily="34" charset="0"/>
                <a:cs typeface="Verdana" panose="020B0604030504040204" pitchFamily="34" charset="0"/>
              </a:rPr>
              <a:t>Wird das Chronogramm für die Identifizierung als wichtig angesehen, dann sollte es in einer Anmerkung angeben werden.</a:t>
            </a:r>
          </a:p>
          <a:p>
            <a:endParaRPr lang="de-DE" dirty="0"/>
          </a:p>
        </p:txBody>
      </p:sp>
      <p:sp>
        <p:nvSpPr>
          <p:cNvPr id="5" name="Foliennummernplatzhalter 4"/>
          <p:cNvSpPr>
            <a:spLocks noGrp="1"/>
          </p:cNvSpPr>
          <p:nvPr>
            <p:ph type="sldNum" sz="quarter" idx="4"/>
          </p:nvPr>
        </p:nvSpPr>
        <p:spPr>
          <a:xfrm>
            <a:off x="8172400" y="6376243"/>
            <a:ext cx="514400" cy="365125"/>
          </a:xfrm>
        </p:spPr>
        <p:txBody>
          <a:bodyPr/>
          <a:lstStyle/>
          <a:p>
            <a:fld id="{8A6690F1-7CA1-4166-A522-500460961984}" type="slidenum">
              <a:rPr lang="de-DE" smtClean="0"/>
              <a:pPr/>
              <a:t>25</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2629459643"/>
              </p:ext>
            </p:extLst>
          </p:nvPr>
        </p:nvGraphicFramePr>
        <p:xfrm>
          <a:off x="323528" y="3501008"/>
          <a:ext cx="8352928" cy="2397999"/>
        </p:xfrm>
        <a:graphic>
          <a:graphicData uri="http://schemas.openxmlformats.org/drawingml/2006/table">
            <a:tbl>
              <a:tblPr firstRow="1" bandRow="1">
                <a:tableStyleId>{5C22544A-7EE6-4342-B048-85BDC9FD1C3A}</a:tableStyleId>
              </a:tblPr>
              <a:tblGrid>
                <a:gridCol w="4306977"/>
                <a:gridCol w="4045951"/>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r>
                        <a:rPr lang="it-IT"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Ipso anno </a:t>
                      </a:r>
                      <a:r>
                        <a:rPr lang="it-IT"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tertIo</a:t>
                      </a:r>
                      <a:r>
                        <a:rPr lang="it-IT"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it-IT"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saeCVLarI</a:t>
                      </a:r>
                      <a:r>
                        <a:rPr lang="it-IT"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it-IT"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typographIae</a:t>
                      </a:r>
                      <a:r>
                        <a:rPr lang="it-IT"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it-IT"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DIVIno</a:t>
                      </a:r>
                      <a:r>
                        <a:rPr lang="it-IT"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it-IT"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aVXILIo</a:t>
                      </a:r>
                      <a:r>
                        <a:rPr lang="it-IT"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 </a:t>
                      </a:r>
                      <a:r>
                        <a:rPr lang="it-IT"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gerManIs</a:t>
                      </a:r>
                      <a:r>
                        <a:rPr lang="it-IT"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InVentae</a:t>
                      </a:r>
                      <a:endParaRPr lang="de-DE"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p>
                      <a:endParaRPr kumimoji="0" lang="de-DE" altLang="de-DE" sz="1800" b="0" i="0" u="none" strike="noStrike" kern="1200"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p>
                      <a:endParaRPr kumimoji="0" lang="de-CH" altLang="de-DE" sz="1800" b="0" i="0" u="none" strike="noStrike" cap="none" normalizeH="0" baseline="0" dirty="0" smtClean="0">
                        <a:ln>
                          <a:noFill/>
                        </a:ln>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p>
                      <a:endParaRPr kumimoji="0" lang="de-CH" altLang="de-DE" sz="1800" b="0" i="0" u="none" strike="noStrike" cap="none" normalizeH="0" baseline="0" dirty="0" smtClean="0">
                        <a:ln>
                          <a:noFill/>
                        </a:ln>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p>
                      <a:endParaRPr kumimoji="0" lang="de-CH" altLang="de-DE" sz="1800" b="0" i="0" u="none" strike="noStrike" cap="none" normalizeH="0" baseline="0" dirty="0" smtClean="0">
                        <a:ln>
                          <a:noFill/>
                        </a:ln>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[1740] </a:t>
                      </a:r>
                    </a:p>
                    <a:p>
                      <a:endPar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p>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Anmerkung: Erscheinungsjahr nach einem Chronogramm auf der Titelseite: "Ipso anno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tertIo</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saeCVLarI</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typographIae</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DIVIno</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aVXILIo</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gerManIs</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InVentae</a:t>
                      </a:r>
                      <a:r>
                        <a:rPr lang="de-DE"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t>
                      </a:r>
                      <a:endParaRPr kumimoji="0" lang="de-CH" altLang="de-DE" sz="1800" b="0" i="0" u="none" strike="noStrike" cap="none" normalizeH="0" baseline="0" dirty="0" smtClean="0">
                        <a:ln>
                          <a:noFill/>
                        </a:ln>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Fußzeilenplatzhalter 8"/>
          <p:cNvSpPr>
            <a:spLocks noGrp="1"/>
          </p:cNvSpPr>
          <p:nvPr>
            <p:ph type="ftr" sz="quarter" idx="14"/>
          </p:nvPr>
        </p:nvSpPr>
        <p:spPr>
          <a:xfrm>
            <a:off x="467544" y="6376243"/>
            <a:ext cx="7416824" cy="365125"/>
          </a:xfrm>
        </p:spPr>
        <p:txBody>
          <a:bodyPr/>
          <a:lstStyle/>
          <a:p>
            <a:r>
              <a:rPr lang="de-DE" dirty="0" smtClean="0"/>
              <a:t>AG RDA Schulungsunterlagen – Modul 6.AD.03 : Veröffentlichungsangaben| Stand: 13.05.2015 </a:t>
            </a:r>
            <a:r>
              <a:rPr lang="de-DE" dirty="0"/>
              <a:t>| CC BY-NC-SA</a:t>
            </a:r>
          </a:p>
        </p:txBody>
      </p:sp>
    </p:spTree>
    <p:extLst>
      <p:ext uri="{BB962C8B-B14F-4D97-AF65-F5344CB8AC3E}">
        <p14:creationId xmlns:p14="http://schemas.microsoft.com/office/powerpoint/2010/main" val="21293393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Arbeitshilfen (1)</a:t>
            </a:r>
            <a:endParaRPr lang="de-DE" dirty="0"/>
          </a:p>
        </p:txBody>
      </p:sp>
      <p:sp>
        <p:nvSpPr>
          <p:cNvPr id="3" name="Textplatzhalter 2"/>
          <p:cNvSpPr>
            <a:spLocks noGrp="1"/>
          </p:cNvSpPr>
          <p:nvPr>
            <p:ph type="body" sz="quarter" idx="13"/>
          </p:nvPr>
        </p:nvSpPr>
        <p:spPr/>
        <p:txBody>
          <a:bodyPr/>
          <a:lstStyle/>
          <a:p>
            <a:pPr>
              <a:spcBef>
                <a:spcPct val="0"/>
              </a:spcBef>
              <a:buFont typeface="Arial" charset="0"/>
              <a:buChar char="•"/>
              <a:defRPr/>
            </a:pPr>
            <a:r>
              <a:rPr lang="de-DE" dirty="0">
                <a:ea typeface="Verdana" panose="020B0604030504040204" pitchFamily="34" charset="0"/>
                <a:cs typeface="Verdana" panose="020B0604030504040204" pitchFamily="34" charset="0"/>
              </a:rPr>
              <a:t>Arbeitsgemeinschaft Alte Drucke beim GBV. Datenbanken und Nachschlagewerke für Drucker und Verleger (in Auswahl) - </a:t>
            </a:r>
            <a:r>
              <a:rPr lang="de-DE" u="sng" dirty="0">
                <a:ea typeface="Verdana" panose="020B0604030504040204" pitchFamily="34" charset="0"/>
                <a:cs typeface="Verdana" panose="020B0604030504040204" pitchFamily="34" charset="0"/>
                <a:hlinkClick r:id="rId2"/>
              </a:rPr>
              <a:t>http://aad.gbv.de/ressourcen/listeDV.htm</a:t>
            </a:r>
            <a:endParaRPr lang="de-DE" u="sng" dirty="0">
              <a:ea typeface="Verdana" panose="020B0604030504040204" pitchFamily="34" charset="0"/>
              <a:cs typeface="Verdana" panose="020B0604030504040204" pitchFamily="34" charset="0"/>
            </a:endParaRPr>
          </a:p>
          <a:p>
            <a:pPr marL="0" indent="0">
              <a:spcBef>
                <a:spcPct val="0"/>
              </a:spcBef>
              <a:buFont typeface="Times New Roman" pitchFamily="18" charset="0"/>
              <a:buNone/>
              <a:defRPr/>
            </a:pPr>
            <a:endParaRPr lang="de-CH" altLang="de-DE" dirty="0">
              <a:ea typeface="Verdana" panose="020B0604030504040204" pitchFamily="34" charset="0"/>
              <a:cs typeface="Verdana" panose="020B0604030504040204" pitchFamily="34" charset="0"/>
            </a:endParaRPr>
          </a:p>
          <a:p>
            <a:pPr>
              <a:spcBef>
                <a:spcPct val="0"/>
              </a:spcBef>
              <a:buFont typeface="Arial" charset="0"/>
              <a:buChar char="•"/>
              <a:defRPr/>
            </a:pPr>
            <a:r>
              <a:rPr lang="de-CH" altLang="de-DE" dirty="0"/>
              <a:t>Benzing, Josef, 1904-1981. Die Buchdrucker des 16. und 17. Jahrhunderts im deutschen Sprachgebiet. 2., verbesserte und ergänzte Auflage. Wiesbaden, Otto </a:t>
            </a:r>
            <a:r>
              <a:rPr lang="de-CH" altLang="de-DE" dirty="0" err="1"/>
              <a:t>Harrassowitz</a:t>
            </a:r>
            <a:r>
              <a:rPr lang="de-CH" altLang="de-DE" dirty="0"/>
              <a:t> 1982 (Beiträge zum Buch- und Bibliothekswesen. Band 12)</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
        <p:nvSpPr>
          <p:cNvPr id="7" name="Fußzeilenplatzhalter 8"/>
          <p:cNvSpPr>
            <a:spLocks noGrp="1"/>
          </p:cNvSpPr>
          <p:nvPr>
            <p:ph type="ftr" sz="quarter" idx="14"/>
          </p:nvPr>
        </p:nvSpPr>
        <p:spPr>
          <a:xfrm>
            <a:off x="467544" y="6376243"/>
            <a:ext cx="7416824" cy="365125"/>
          </a:xfrm>
        </p:spPr>
        <p:txBody>
          <a:bodyPr/>
          <a:lstStyle/>
          <a:p>
            <a:r>
              <a:rPr lang="de-DE" dirty="0" smtClean="0"/>
              <a:t>AG RDA Schulungsunterlagen – Modul 6.AD.03 : Veröffentlichungsangaben| Stand: 13.05.2015 </a:t>
            </a:r>
            <a:r>
              <a:rPr lang="de-DE" dirty="0"/>
              <a:t>| CC BY-NC-SA</a:t>
            </a:r>
          </a:p>
        </p:txBody>
      </p:sp>
    </p:spTree>
    <p:extLst>
      <p:ext uri="{BB962C8B-B14F-4D97-AF65-F5344CB8AC3E}">
        <p14:creationId xmlns:p14="http://schemas.microsoft.com/office/powerpoint/2010/main" val="35013219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Arbeitshilfen </a:t>
            </a:r>
            <a:r>
              <a:rPr lang="de-DE" dirty="0" smtClean="0"/>
              <a:t>(2)</a:t>
            </a:r>
            <a:endParaRPr lang="de-DE" dirty="0"/>
          </a:p>
        </p:txBody>
      </p:sp>
      <p:sp>
        <p:nvSpPr>
          <p:cNvPr id="3" name="Textplatzhalter 2"/>
          <p:cNvSpPr>
            <a:spLocks noGrp="1"/>
          </p:cNvSpPr>
          <p:nvPr>
            <p:ph type="body" sz="quarter" idx="13"/>
          </p:nvPr>
        </p:nvSpPr>
        <p:spPr/>
        <p:txBody>
          <a:bodyPr/>
          <a:lstStyle/>
          <a:p>
            <a:pPr>
              <a:spcBef>
                <a:spcPct val="0"/>
              </a:spcBef>
              <a:buFont typeface="Arial" charset="0"/>
              <a:buChar char="•"/>
            </a:pPr>
            <a:r>
              <a:rPr lang="de-CH" altLang="de-DE" dirty="0" err="1"/>
              <a:t>Paisey</a:t>
            </a:r>
            <a:r>
              <a:rPr lang="de-CH" altLang="de-DE" dirty="0"/>
              <a:t>, David, 1933-. Deutsche Buchdrucker, Buchhändler und Verleger. 1701-1750. Wiesbaden, Otto </a:t>
            </a:r>
            <a:r>
              <a:rPr lang="de-CH" altLang="de-DE" dirty="0" err="1"/>
              <a:t>Harrassowitz</a:t>
            </a:r>
            <a:r>
              <a:rPr lang="de-CH" altLang="de-DE" dirty="0"/>
              <a:t> 1988 (Beiträge zum Buch- und Bibliothekswesen. Band 26)</a:t>
            </a:r>
            <a:br>
              <a:rPr lang="de-CH" altLang="de-DE" dirty="0"/>
            </a:br>
            <a:endParaRPr lang="de-CH" altLang="de-DE" dirty="0"/>
          </a:p>
          <a:p>
            <a:pPr>
              <a:spcBef>
                <a:spcPct val="0"/>
              </a:spcBef>
              <a:buFont typeface="Arial" charset="0"/>
              <a:buChar char="•"/>
            </a:pPr>
            <a:r>
              <a:rPr lang="de-CH" altLang="de-DE" dirty="0" err="1"/>
              <a:t>Reske</a:t>
            </a:r>
            <a:r>
              <a:rPr lang="de-CH" altLang="de-DE" dirty="0"/>
              <a:t>, Christoph.  Die Buchdrucker des 16. und 17. Jahrhunderts im deutschen Sprachgebiet. Auf der Grundlage des gleichnamigen Werkes von Josef Benzing. Wiesbaden, Otto </a:t>
            </a:r>
            <a:r>
              <a:rPr lang="de-CH" altLang="de-DE" dirty="0" err="1"/>
              <a:t>Harrassowitz</a:t>
            </a:r>
            <a:r>
              <a:rPr lang="de-CH" altLang="de-DE" dirty="0"/>
              <a:t> 2007 (Beiträge zum Buch- und Bibliothekswesen. Band 51)</a:t>
            </a:r>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sp>
        <p:nvSpPr>
          <p:cNvPr id="7" name="Fußzeilenplatzhalter 8"/>
          <p:cNvSpPr>
            <a:spLocks noGrp="1"/>
          </p:cNvSpPr>
          <p:nvPr>
            <p:ph type="ftr" sz="quarter" idx="14"/>
          </p:nvPr>
        </p:nvSpPr>
        <p:spPr>
          <a:xfrm>
            <a:off x="467544" y="6376243"/>
            <a:ext cx="7416824" cy="365125"/>
          </a:xfrm>
        </p:spPr>
        <p:txBody>
          <a:bodyPr/>
          <a:lstStyle/>
          <a:p>
            <a:r>
              <a:rPr lang="de-DE" dirty="0" smtClean="0"/>
              <a:t>AG RDA Schulungsunterlagen – Modul 6.AD.03 : Veröffentlichungsangaben| Stand: 13.05.2015 </a:t>
            </a:r>
            <a:r>
              <a:rPr lang="de-DE" dirty="0"/>
              <a:t>| CC BY-NC-SA</a:t>
            </a:r>
          </a:p>
        </p:txBody>
      </p:sp>
    </p:spTree>
    <p:extLst>
      <p:ext uri="{BB962C8B-B14F-4D97-AF65-F5344CB8AC3E}">
        <p14:creationId xmlns:p14="http://schemas.microsoft.com/office/powerpoint/2010/main" val="22491069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a:t>
            </a:r>
            <a:endParaRPr lang="de-DE" dirty="0"/>
          </a:p>
        </p:txBody>
      </p:sp>
      <p:sp>
        <p:nvSpPr>
          <p:cNvPr id="3" name="Textplatzhalter 2"/>
          <p:cNvSpPr>
            <a:spLocks noGrp="1"/>
          </p:cNvSpPr>
          <p:nvPr>
            <p:ph type="body" sz="quarter" idx="13"/>
          </p:nvPr>
        </p:nvSpPr>
        <p:spPr/>
        <p:txBody>
          <a:bodyPr/>
          <a:lstStyle/>
          <a:p>
            <a:pPr>
              <a:spcBef>
                <a:spcPct val="0"/>
              </a:spcBef>
              <a:buNone/>
            </a:pPr>
            <a:r>
              <a:rPr lang="de-CH" altLang="de-DE" sz="2800" dirty="0"/>
              <a:t>Allgemeines</a:t>
            </a:r>
          </a:p>
          <a:p>
            <a:pPr>
              <a:spcBef>
                <a:spcPct val="0"/>
              </a:spcBef>
              <a:buNone/>
            </a:pPr>
            <a:r>
              <a:rPr lang="de-CH" altLang="de-DE" sz="2800" dirty="0"/>
              <a:t/>
            </a:r>
            <a:br>
              <a:rPr lang="de-CH" altLang="de-DE" sz="2800" dirty="0"/>
            </a:br>
            <a:endParaRPr lang="de-CH" altLang="de-DE" sz="2800" dirty="0"/>
          </a:p>
          <a:p>
            <a:pPr>
              <a:spcBef>
                <a:spcPct val="0"/>
              </a:spcBef>
              <a:buNone/>
            </a:pPr>
            <a:r>
              <a:rPr lang="de-CH" altLang="de-DE" sz="2800" dirty="0"/>
              <a:t>Themen:</a:t>
            </a:r>
            <a:br>
              <a:rPr lang="de-CH" altLang="de-DE" sz="2800" dirty="0"/>
            </a:br>
            <a:endParaRPr lang="de-CH" altLang="de-DE" sz="2800" dirty="0"/>
          </a:p>
          <a:p>
            <a:pPr>
              <a:spcBef>
                <a:spcPct val="0"/>
              </a:spcBef>
              <a:buSzPct val="45000"/>
              <a:buFont typeface="Arial" charset="0"/>
              <a:buChar char="•"/>
            </a:pPr>
            <a:r>
              <a:rPr lang="de-CH" altLang="de-DE" dirty="0">
                <a:cs typeface="Arial" charset="0"/>
              </a:rPr>
              <a:t>Erscheinungsort in adjektivischer Form (RDA 2.8.2.3)</a:t>
            </a:r>
          </a:p>
          <a:p>
            <a:pPr>
              <a:spcBef>
                <a:spcPct val="0"/>
              </a:spcBef>
              <a:buSzPct val="45000"/>
              <a:buFont typeface="Arial" charset="0"/>
              <a:buChar char="•"/>
            </a:pPr>
            <a:r>
              <a:rPr lang="de-CH" altLang="de-DE" dirty="0">
                <a:cs typeface="Arial" charset="0"/>
              </a:rPr>
              <a:t>Präpositionen und einleitende Wendungen bei Erscheinungsorten (RDA 2.8.1.4 und 2.8.2.3)</a:t>
            </a:r>
          </a:p>
          <a:p>
            <a:pPr>
              <a:spcBef>
                <a:spcPct val="0"/>
              </a:spcBef>
              <a:buSzPct val="45000"/>
              <a:buFont typeface="Arial" charset="0"/>
              <a:buChar char="•"/>
            </a:pPr>
            <a:r>
              <a:rPr lang="de-CH" altLang="de-DE" dirty="0">
                <a:cs typeface="Arial" charset="0"/>
              </a:rPr>
              <a:t>Erscheinungsort fingiert (RDA 2.8.2.3)</a:t>
            </a:r>
          </a:p>
          <a:p>
            <a:pPr>
              <a:spcBef>
                <a:spcPct val="0"/>
              </a:spcBef>
              <a:buSzPct val="45000"/>
              <a:buFont typeface="Arial" charset="0"/>
              <a:buChar char="•"/>
            </a:pPr>
            <a:r>
              <a:rPr lang="de-CH" altLang="de-DE" dirty="0">
                <a:cs typeface="Arial" charset="0"/>
              </a:rPr>
              <a:t>Messeorte (RDA 2.8.2.3)</a:t>
            </a:r>
          </a:p>
          <a:p>
            <a:endParaRPr lang="de-DE" dirty="0"/>
          </a:p>
        </p:txBody>
      </p:sp>
      <p:sp>
        <p:nvSpPr>
          <p:cNvPr id="5" name="Foliennummernplatzhalter 4"/>
          <p:cNvSpPr>
            <a:spLocks noGrp="1"/>
          </p:cNvSpPr>
          <p:nvPr>
            <p:ph type="sldNum" sz="quarter" idx="4"/>
          </p:nvPr>
        </p:nvSpPr>
        <p:spPr>
          <a:xfrm>
            <a:off x="8316416" y="6376243"/>
            <a:ext cx="370384" cy="365125"/>
          </a:xfrm>
        </p:spPr>
        <p:txBody>
          <a:bodyPr/>
          <a:lstStyle/>
          <a:p>
            <a:fld id="{8A6690F1-7CA1-4166-A522-500460961984}" type="slidenum">
              <a:rPr lang="de-DE" smtClean="0"/>
              <a:pPr/>
              <a:t>3</a:t>
            </a:fld>
            <a:endParaRPr lang="de-DE"/>
          </a:p>
        </p:txBody>
      </p:sp>
      <p:sp>
        <p:nvSpPr>
          <p:cNvPr id="7"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6.AD.03 : Veröffentlichungsangaben| Stand: 13.05.2015 </a:t>
            </a:r>
            <a:r>
              <a:rPr lang="de-DE" dirty="0"/>
              <a:t>| CC BY-NC-SA</a:t>
            </a:r>
          </a:p>
        </p:txBody>
      </p:sp>
    </p:spTree>
    <p:extLst>
      <p:ext uri="{BB962C8B-B14F-4D97-AF65-F5344CB8AC3E}">
        <p14:creationId xmlns:p14="http://schemas.microsoft.com/office/powerpoint/2010/main" val="20896575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a:t>
            </a:r>
            <a:endParaRPr lang="de-DE" dirty="0"/>
          </a:p>
        </p:txBody>
      </p:sp>
      <p:sp>
        <p:nvSpPr>
          <p:cNvPr id="3" name="Textplatzhalter 2"/>
          <p:cNvSpPr>
            <a:spLocks noGrp="1"/>
          </p:cNvSpPr>
          <p:nvPr>
            <p:ph type="body" sz="quarter" idx="13"/>
          </p:nvPr>
        </p:nvSpPr>
        <p:spPr/>
        <p:txBody>
          <a:bodyPr/>
          <a:lstStyle/>
          <a:p>
            <a:pPr>
              <a:spcBef>
                <a:spcPct val="0"/>
              </a:spcBef>
              <a:buNone/>
            </a:pPr>
            <a:r>
              <a:rPr lang="de-CH" altLang="de-DE" sz="3200" dirty="0"/>
              <a:t>Themen (Forts.):</a:t>
            </a:r>
            <a:br>
              <a:rPr lang="de-CH" altLang="de-DE" sz="3200" dirty="0"/>
            </a:br>
            <a:endParaRPr lang="de-CH" altLang="de-DE" sz="3200" dirty="0"/>
          </a:p>
          <a:p>
            <a:pPr>
              <a:spcBef>
                <a:spcPct val="0"/>
              </a:spcBef>
              <a:buSzPct val="45000"/>
              <a:buFont typeface="Arial" charset="0"/>
              <a:buChar char="•"/>
            </a:pPr>
            <a:r>
              <a:rPr lang="de-CH" altLang="de-DE" dirty="0"/>
              <a:t>Verleger, Drucker Buchhändler (einleitende Wendungen und Angaben zur Funktion, fingierter Verlag) (RDA 2.8.4.1, 2.8.4.3 und 2.8.4.4)</a:t>
            </a:r>
          </a:p>
          <a:p>
            <a:pPr>
              <a:spcBef>
                <a:spcPct val="0"/>
              </a:spcBef>
              <a:buSzPct val="45000"/>
              <a:buFont typeface="Arial" charset="0"/>
              <a:buChar char="•"/>
            </a:pPr>
            <a:r>
              <a:rPr lang="de-CH" altLang="de-DE" dirty="0"/>
              <a:t>Kein Erscheinungsdatum in der Ressource (RDA 2.8.6.6)</a:t>
            </a:r>
          </a:p>
          <a:p>
            <a:pPr>
              <a:spcBef>
                <a:spcPct val="0"/>
              </a:spcBef>
              <a:buSzPct val="45000"/>
              <a:buFont typeface="Arial" charset="0"/>
              <a:buChar char="•"/>
            </a:pPr>
            <a:r>
              <a:rPr lang="de-CH" altLang="de-DE" dirty="0">
                <a:cs typeface="Arial" charset="0"/>
              </a:rPr>
              <a:t>Erscheinungsjahr verdruckt (RDA 2.8.6.3)</a:t>
            </a:r>
          </a:p>
          <a:p>
            <a:pPr>
              <a:spcBef>
                <a:spcPct val="0"/>
              </a:spcBef>
              <a:buSzPct val="45000"/>
              <a:buFont typeface="Arial" charset="0"/>
              <a:buChar char="•"/>
            </a:pPr>
            <a:r>
              <a:rPr lang="de-CH" altLang="de-DE" dirty="0">
                <a:cs typeface="Arial" charset="0"/>
              </a:rPr>
              <a:t>Erscheinungsjahr mit Ziffern und Wörtern (RDA 2.8.6.6, 1.8.1 D-A-CH und 1.8.2 D-A-CH)</a:t>
            </a:r>
          </a:p>
          <a:p>
            <a:pPr>
              <a:spcBef>
                <a:spcPct val="0"/>
              </a:spcBef>
              <a:buSzPct val="45000"/>
              <a:buFont typeface="Arial" charset="0"/>
              <a:buChar char="•"/>
            </a:pPr>
            <a:r>
              <a:rPr lang="de-CH" altLang="de-DE" dirty="0">
                <a:cs typeface="Arial" charset="0"/>
              </a:rPr>
              <a:t>Revolutionsjahre (RDA 2.8.6.3)</a:t>
            </a:r>
          </a:p>
          <a:p>
            <a:pPr>
              <a:spcBef>
                <a:spcPct val="0"/>
              </a:spcBef>
              <a:buSzPct val="45000"/>
              <a:buFont typeface="Arial" charset="0"/>
              <a:buChar char="•"/>
            </a:pPr>
            <a:r>
              <a:rPr lang="de-CH" altLang="de-DE" dirty="0">
                <a:cs typeface="Arial" charset="0"/>
              </a:rPr>
              <a:t>Chronogramme (RDA 2.8.6.4)</a:t>
            </a:r>
          </a:p>
          <a:p>
            <a:endParaRPr lang="de-DE" dirty="0"/>
          </a:p>
        </p:txBody>
      </p:sp>
      <p:sp>
        <p:nvSpPr>
          <p:cNvPr id="5" name="Foliennummernplatzhalter 4"/>
          <p:cNvSpPr>
            <a:spLocks noGrp="1"/>
          </p:cNvSpPr>
          <p:nvPr>
            <p:ph type="sldNum" sz="quarter" idx="4"/>
          </p:nvPr>
        </p:nvSpPr>
        <p:spPr>
          <a:xfrm>
            <a:off x="8316416" y="6376243"/>
            <a:ext cx="370384" cy="365125"/>
          </a:xfrm>
        </p:spPr>
        <p:txBody>
          <a:bodyPr/>
          <a:lstStyle/>
          <a:p>
            <a:fld id="{8A6690F1-7CA1-4166-A522-500460961984}" type="slidenum">
              <a:rPr lang="de-DE" smtClean="0"/>
              <a:pPr/>
              <a:t>4</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6.AD.03 : Veröffentlichungsangaben| Stand: 13.05.2015 </a:t>
            </a:r>
            <a:r>
              <a:rPr lang="de-DE" dirty="0"/>
              <a:t>| CC BY-NC-SA</a:t>
            </a:r>
          </a:p>
        </p:txBody>
      </p:sp>
    </p:spTree>
    <p:extLst>
      <p:ext uri="{BB962C8B-B14F-4D97-AF65-F5344CB8AC3E}">
        <p14:creationId xmlns:p14="http://schemas.microsoft.com/office/powerpoint/2010/main" val="10300007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Allgemeines</a:t>
            </a:r>
            <a:endParaRPr lang="de-DE" dirty="0"/>
          </a:p>
        </p:txBody>
      </p:sp>
      <p:sp>
        <p:nvSpPr>
          <p:cNvPr id="3" name="Textplatzhalter 2"/>
          <p:cNvSpPr>
            <a:spLocks noGrp="1"/>
          </p:cNvSpPr>
          <p:nvPr>
            <p:ph type="body" sz="quarter" idx="13"/>
          </p:nvPr>
        </p:nvSpPr>
        <p:spPr/>
        <p:txBody>
          <a:bodyPr/>
          <a:lstStyle/>
          <a:p>
            <a:pPr>
              <a:spcBef>
                <a:spcPct val="0"/>
              </a:spcBef>
              <a:buSzPct val="45000"/>
            </a:pPr>
            <a:r>
              <a:rPr lang="de-CH" altLang="de-DE" sz="2800" dirty="0">
                <a:cs typeface="Arial" charset="0"/>
              </a:rPr>
              <a:t>Es gelten grundsätzlich die gleichen RDA-Richtlinien wie bei den modernen Drucken (RDA 2.8.1 bis 2.8.6).</a:t>
            </a:r>
          </a:p>
          <a:p>
            <a:pPr>
              <a:spcBef>
                <a:spcPct val="0"/>
              </a:spcBef>
              <a:buSzPct val="45000"/>
              <a:buFont typeface="Arial" charset="0"/>
              <a:buChar char="•"/>
            </a:pPr>
            <a:endParaRPr lang="de-CH" altLang="de-DE" sz="2800" dirty="0">
              <a:cs typeface="Arial" charset="0"/>
            </a:endParaRPr>
          </a:p>
          <a:p>
            <a:pPr>
              <a:spcBef>
                <a:spcPct val="0"/>
              </a:spcBef>
              <a:buSzPct val="45000"/>
            </a:pPr>
            <a:r>
              <a:rPr lang="de-CH" altLang="de-DE" sz="2800" dirty="0" smtClean="0">
                <a:cs typeface="Arial" charset="0"/>
              </a:rPr>
              <a:t>Erscheinungsorte </a:t>
            </a:r>
            <a:r>
              <a:rPr lang="de-CH" altLang="de-DE" sz="2800" dirty="0">
                <a:cs typeface="Arial" charset="0"/>
              </a:rPr>
              <a:t>und Verlagsnamen werden so wiedergeben, wie sie in der Informationsquelle </a:t>
            </a:r>
            <a:r>
              <a:rPr lang="de-CH" altLang="de-DE" sz="2800" dirty="0" smtClean="0">
                <a:cs typeface="Arial" charset="0"/>
              </a:rPr>
              <a:t>erscheinen.</a:t>
            </a:r>
          </a:p>
          <a:p>
            <a:pPr>
              <a:spcBef>
                <a:spcPct val="0"/>
              </a:spcBef>
              <a:buSzPct val="45000"/>
            </a:pPr>
            <a:endParaRPr lang="de-CH" altLang="de-DE" sz="2800" dirty="0">
              <a:cs typeface="Arial" charset="0"/>
            </a:endParaRPr>
          </a:p>
          <a:p>
            <a:pPr>
              <a:spcBef>
                <a:spcPct val="0"/>
              </a:spcBef>
              <a:buSzPct val="45000"/>
            </a:pPr>
            <a:r>
              <a:rPr lang="de-CH" altLang="de-DE" sz="2800" dirty="0" smtClean="0">
                <a:cs typeface="Arial" charset="0"/>
              </a:rPr>
              <a:t>Die </a:t>
            </a:r>
            <a:r>
              <a:rPr lang="de-CH" altLang="de-DE" sz="2800" dirty="0">
                <a:cs typeface="Arial" charset="0"/>
              </a:rPr>
              <a:t>Angaben zum Impressum </a:t>
            </a:r>
            <a:r>
              <a:rPr lang="de-CH" altLang="de-DE" sz="2800" dirty="0">
                <a:cs typeface="Times New Roman" pitchFamily="18" charset="0"/>
              </a:rPr>
              <a:t>stammen nach Möglichkeit aus der gleichen Informationsquelle wie der Haupttitel.</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
        <p:nvSpPr>
          <p:cNvPr id="7"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6.AD.03 : Veröffentlichungsangaben| Stand: 13.05.2015 </a:t>
            </a:r>
            <a:r>
              <a:rPr lang="de-DE" dirty="0"/>
              <a:t>| CC BY-NC-SA</a:t>
            </a:r>
          </a:p>
        </p:txBody>
      </p:sp>
    </p:spTree>
    <p:extLst>
      <p:ext uri="{BB962C8B-B14F-4D97-AF65-F5344CB8AC3E}">
        <p14:creationId xmlns:p14="http://schemas.microsoft.com/office/powerpoint/2010/main" val="11883649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Allgemeines (Forts.)</a:t>
            </a:r>
            <a:endParaRPr lang="de-DE" dirty="0"/>
          </a:p>
        </p:txBody>
      </p:sp>
      <p:sp>
        <p:nvSpPr>
          <p:cNvPr id="3" name="Textplatzhalter 2"/>
          <p:cNvSpPr>
            <a:spLocks noGrp="1"/>
          </p:cNvSpPr>
          <p:nvPr>
            <p:ph type="body" sz="quarter" idx="13"/>
          </p:nvPr>
        </p:nvSpPr>
        <p:spPr/>
        <p:txBody>
          <a:bodyPr/>
          <a:lstStyle/>
          <a:p>
            <a:pPr>
              <a:spcBef>
                <a:spcPct val="0"/>
              </a:spcBef>
              <a:buSzPct val="45000"/>
            </a:pPr>
            <a:r>
              <a:rPr lang="de-CH" altLang="de-DE" dirty="0">
                <a:cs typeface="Arial" charset="0"/>
              </a:rPr>
              <a:t>Nachweislich falsche, fingierte oder verdruckte Angaben zum Impressum werden vorlagegemäss </a:t>
            </a:r>
            <a:r>
              <a:rPr lang="de-CH" altLang="de-DE" dirty="0" smtClean="0">
                <a:cs typeface="Arial" charset="0"/>
              </a:rPr>
              <a:t>wiedergegeben.</a:t>
            </a:r>
          </a:p>
          <a:p>
            <a:pPr>
              <a:spcBef>
                <a:spcPct val="0"/>
              </a:spcBef>
              <a:buSzPct val="45000"/>
            </a:pPr>
            <a:endParaRPr lang="de-CH" altLang="de-DE" dirty="0">
              <a:cs typeface="Arial" charset="0"/>
            </a:endParaRPr>
          </a:p>
          <a:p>
            <a:pPr>
              <a:spcBef>
                <a:spcPct val="0"/>
              </a:spcBef>
              <a:buSzPct val="45000"/>
            </a:pPr>
            <a:r>
              <a:rPr lang="de-CH" altLang="de-DE" dirty="0" smtClean="0">
                <a:cs typeface="Arial" charset="0"/>
              </a:rPr>
              <a:t>Ergänzungen </a:t>
            </a:r>
            <a:r>
              <a:rPr lang="de-CH" altLang="de-DE" dirty="0">
                <a:cs typeface="Arial" charset="0"/>
              </a:rPr>
              <a:t>und Berichtigungen zu den Veröffentlichungsangaben können in einer speziellen Anmerkung (RDA </a:t>
            </a:r>
            <a:r>
              <a:rPr lang="de-CH" altLang="de-DE" dirty="0"/>
              <a:t>2.17.7.3) </a:t>
            </a:r>
            <a:r>
              <a:rPr lang="de-CH" altLang="de-DE" dirty="0">
                <a:cs typeface="Arial" charset="0"/>
              </a:rPr>
              <a:t>erläutert und angezeigt werden.</a:t>
            </a:r>
            <a:br>
              <a:rPr lang="de-CH" altLang="de-DE" dirty="0">
                <a:cs typeface="Arial" charset="0"/>
              </a:rPr>
            </a:br>
            <a:endParaRPr lang="de-CH" altLang="de-DE" dirty="0">
              <a:cs typeface="Arial" charset="0"/>
            </a:endParaRPr>
          </a:p>
          <a:p>
            <a:pPr>
              <a:spcBef>
                <a:spcPct val="0"/>
              </a:spcBef>
              <a:buSzPct val="45000"/>
              <a:buFont typeface="Arial" charset="0"/>
              <a:buChar char="•"/>
            </a:pPr>
            <a:r>
              <a:rPr lang="de-CH" altLang="de-DE" dirty="0">
                <a:cs typeface="Arial" charset="0"/>
              </a:rPr>
              <a:t>Nicht zu ermittelnde Elemente der Veröffentlichungsangaben werden in eckigen Klammern als "nicht ermittelbar" erfasst.</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6.AD.03 : Veröffentlichungsangaben| Stand: 13.05.2015 </a:t>
            </a:r>
            <a:r>
              <a:rPr lang="de-DE" dirty="0"/>
              <a:t>| CC BY-NC-SA</a:t>
            </a:r>
          </a:p>
        </p:txBody>
      </p:sp>
    </p:spTree>
    <p:extLst>
      <p:ext uri="{BB962C8B-B14F-4D97-AF65-F5344CB8AC3E}">
        <p14:creationId xmlns:p14="http://schemas.microsoft.com/office/powerpoint/2010/main" val="27785828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(1)</a:t>
            </a:r>
            <a:endParaRPr lang="de-DE" dirty="0"/>
          </a:p>
        </p:txBody>
      </p:sp>
      <p:sp>
        <p:nvSpPr>
          <p:cNvPr id="3" name="Textplatzhalter 2"/>
          <p:cNvSpPr>
            <a:spLocks noGrp="1"/>
          </p:cNvSpPr>
          <p:nvPr>
            <p:ph type="body" sz="quarter" idx="13"/>
          </p:nvPr>
        </p:nvSpPr>
        <p:spPr/>
        <p:txBody>
          <a:bodyPr/>
          <a:lstStyle/>
          <a:p>
            <a:pPr marL="400050">
              <a:spcBef>
                <a:spcPct val="0"/>
              </a:spcBef>
              <a:buSzPct val="45000"/>
            </a:pPr>
            <a:r>
              <a:rPr lang="de-CH" altLang="de-DE" dirty="0"/>
              <a:t>Erscheinungsorte sind so zu übertragen wie sie in der Informationsquelle erscheinen. (RDA 2.8.1.4</a:t>
            </a:r>
            <a:r>
              <a:rPr lang="de-CH" altLang="de-DE" dirty="0" smtClean="0"/>
              <a:t>).</a:t>
            </a:r>
          </a:p>
          <a:p>
            <a:pPr marL="400050">
              <a:spcBef>
                <a:spcPct val="0"/>
              </a:spcBef>
              <a:buSzPct val="45000"/>
            </a:pPr>
            <a:endParaRPr lang="de-CH" altLang="de-DE" dirty="0" smtClean="0"/>
          </a:p>
          <a:p>
            <a:pPr marL="400050">
              <a:spcBef>
                <a:spcPct val="0"/>
              </a:spcBef>
              <a:buSzPct val="45000"/>
            </a:pPr>
            <a:r>
              <a:rPr lang="de-CH" altLang="de-DE" dirty="0" smtClean="0"/>
              <a:t>Präpositionen</a:t>
            </a:r>
            <a:r>
              <a:rPr lang="de-CH" altLang="de-DE" dirty="0"/>
              <a:t>, die vor dem Erscheinungsort stehen, werden bei Alten Drucken gemäss Informationsquelle wiedergegeben, ebenso den Erscheinungsort begleitende Worte oder Wendungen.</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567202110"/>
              </p:ext>
            </p:extLst>
          </p:nvPr>
        </p:nvGraphicFramePr>
        <p:xfrm>
          <a:off x="467544" y="4149080"/>
          <a:ext cx="8352928" cy="1565118"/>
        </p:xfrm>
        <a:graphic>
          <a:graphicData uri="http://schemas.openxmlformats.org/drawingml/2006/table">
            <a:tbl>
              <a:tblPr firstRow="1" bandRow="1">
                <a:tableStyleId>{5C22544A-7EE6-4342-B048-85BDC9FD1C3A}</a:tableStyleId>
              </a:tblPr>
              <a:tblGrid>
                <a:gridCol w="4306977"/>
                <a:gridCol w="4045951"/>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de-CH" altLang="de-DE" sz="1800" b="0" i="0" u="none" strike="noStrike" cap="none" normalizeH="0" baseline="0" dirty="0" err="1" smtClean="0">
                          <a:ln>
                            <a:noFill/>
                          </a:ln>
                          <a:solidFill>
                            <a:srgbClr val="00000A"/>
                          </a:solidFill>
                          <a:effectLst/>
                          <a:latin typeface="Verdana" charset="0"/>
                          <a:cs typeface="Arial Unicode MS" charset="0"/>
                        </a:rPr>
                        <a:t>Apud</a:t>
                      </a:r>
                      <a:r>
                        <a:rPr kumimoji="0" lang="de-CH" altLang="de-DE" sz="1800" b="0" i="0" u="none" strike="noStrike" cap="none" normalizeH="0" baseline="0" dirty="0" smtClean="0">
                          <a:ln>
                            <a:noFill/>
                          </a:ln>
                          <a:solidFill>
                            <a:srgbClr val="00000A"/>
                          </a:solidFill>
                          <a:effectLst/>
                          <a:latin typeface="Verdana" charset="0"/>
                          <a:cs typeface="Arial Unicode MS" charset="0"/>
                        </a:rPr>
                        <a:t> </a:t>
                      </a:r>
                      <a:r>
                        <a:rPr kumimoji="0" lang="de-CH" altLang="de-DE" sz="1800" b="0" i="0" u="none" strike="noStrike" cap="none" normalizeH="0" baseline="0" dirty="0" err="1" smtClean="0">
                          <a:ln>
                            <a:noFill/>
                          </a:ln>
                          <a:solidFill>
                            <a:srgbClr val="00000A"/>
                          </a:solidFill>
                          <a:effectLst/>
                          <a:latin typeface="Verdana" charset="0"/>
                          <a:cs typeface="Arial Unicode MS" charset="0"/>
                        </a:rPr>
                        <a:t>inclytam</a:t>
                      </a:r>
                      <a:r>
                        <a:rPr kumimoji="0" lang="de-CH" altLang="de-DE" sz="1800" b="0" i="0" u="none" strike="noStrike" cap="none" normalizeH="0" baseline="0" dirty="0" smtClean="0">
                          <a:ln>
                            <a:noFill/>
                          </a:ln>
                          <a:solidFill>
                            <a:srgbClr val="00000A"/>
                          </a:solidFill>
                          <a:effectLst/>
                          <a:latin typeface="Verdana" charset="0"/>
                          <a:cs typeface="Arial Unicode MS" charset="0"/>
                        </a:rPr>
                        <a:t> </a:t>
                      </a:r>
                      <a:r>
                        <a:rPr kumimoji="0" lang="de-CH" altLang="de-DE" sz="1800" b="0" i="0" u="none" strike="noStrike" cap="none" normalizeH="0" baseline="0" dirty="0" err="1" smtClean="0">
                          <a:ln>
                            <a:noFill/>
                          </a:ln>
                          <a:solidFill>
                            <a:srgbClr val="00000A"/>
                          </a:solidFill>
                          <a:effectLst/>
                          <a:latin typeface="Verdana" charset="0"/>
                          <a:cs typeface="Arial Unicode MS" charset="0"/>
                        </a:rPr>
                        <a:t>Germaniae</a:t>
                      </a:r>
                      <a:r>
                        <a:rPr kumimoji="0" lang="de-CH" altLang="de-DE" sz="1800" b="0" i="0" u="none" strike="noStrike" cap="none" normalizeH="0" baseline="0" dirty="0" smtClean="0">
                          <a:ln>
                            <a:noFill/>
                          </a:ln>
                          <a:solidFill>
                            <a:srgbClr val="00000A"/>
                          </a:solidFill>
                          <a:effectLst/>
                          <a:latin typeface="Verdana" charset="0"/>
                          <a:cs typeface="Arial Unicode MS" charset="0"/>
                        </a:rPr>
                        <a:t> </a:t>
                      </a:r>
                      <a:r>
                        <a:rPr kumimoji="0" lang="de-CH" altLang="de-DE" sz="1800" b="0" i="0" u="none" strike="noStrike" cap="none" normalizeH="0" baseline="0" dirty="0" err="1" smtClean="0">
                          <a:ln>
                            <a:noFill/>
                          </a:ln>
                          <a:solidFill>
                            <a:srgbClr val="00000A"/>
                          </a:solidFill>
                          <a:effectLst/>
                          <a:latin typeface="Verdana" charset="0"/>
                          <a:cs typeface="Arial Unicode MS" charset="0"/>
                        </a:rPr>
                        <a:t>Basileam</a:t>
                      </a:r>
                      <a:endParaRPr kumimoji="0" lang="de-CH" altLang="de-DE" sz="1800" b="0" i="0" u="none" strike="noStrike" cap="none" normalizeH="0" baseline="0" dirty="0" smtClean="0">
                        <a:ln>
                          <a:noFill/>
                        </a:ln>
                        <a:solidFill>
                          <a:srgbClr val="00000A"/>
                        </a:solidFill>
                        <a:effectLst/>
                        <a:latin typeface="Verdana" charset="0"/>
                        <a:cs typeface="Arial Unicode MS" charset="0"/>
                      </a:endParaRPr>
                    </a:p>
                    <a:p>
                      <a:pPr marL="0" marR="0" lvl="0" indent="0" algn="l" defTabSz="914400" rtl="0" eaLnBrk="1" fontAlgn="auto" latinLnBrk="0" hangingPunct="1">
                        <a:lnSpc>
                          <a:spcPct val="100000"/>
                        </a:lnSpc>
                        <a:spcBef>
                          <a:spcPts val="600"/>
                        </a:spcBef>
                        <a:spcAft>
                          <a:spcPts val="600"/>
                        </a:spcAft>
                        <a:buClrTx/>
                        <a:buSzTx/>
                        <a:buFontTx/>
                        <a:buNone/>
                        <a:tabLst/>
                        <a:defRPr/>
                      </a:pPr>
                      <a:endParaRPr kumimoji="0" lang="de-CH" altLang="de-DE" sz="1800" b="0" i="0" u="none" strike="noStrike" cap="none" normalizeH="0" baseline="0" dirty="0" smtClean="0">
                        <a:ln>
                          <a:noFill/>
                        </a:ln>
                        <a:solidFill>
                          <a:srgbClr val="00000A"/>
                        </a:solidFill>
                        <a:effectLst/>
                        <a:latin typeface="Verdana" charset="0"/>
                        <a:cs typeface="Arial Unicode MS" charset="0"/>
                      </a:endParaRPr>
                    </a:p>
                  </a:txBody>
                  <a:tcPr anchor="ctr"/>
                </a:tc>
                <a:tc>
                  <a: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de-CH" altLang="de-DE" sz="1800" b="0" i="0" u="none" strike="noStrike" cap="none" normalizeH="0" baseline="0" dirty="0" err="1" smtClean="0">
                          <a:ln>
                            <a:noFill/>
                          </a:ln>
                          <a:solidFill>
                            <a:srgbClr val="00000A"/>
                          </a:solidFill>
                          <a:effectLst/>
                          <a:latin typeface="Verdana" charset="0"/>
                          <a:cs typeface="Arial Unicode MS" charset="0"/>
                        </a:rPr>
                        <a:t>Apud</a:t>
                      </a:r>
                      <a:r>
                        <a:rPr kumimoji="0" lang="de-CH" altLang="de-DE" sz="1800" b="0" i="0" u="none" strike="noStrike" cap="none" normalizeH="0" baseline="0" dirty="0" smtClean="0">
                          <a:ln>
                            <a:noFill/>
                          </a:ln>
                          <a:solidFill>
                            <a:srgbClr val="00000A"/>
                          </a:solidFill>
                          <a:effectLst/>
                          <a:latin typeface="Verdana" charset="0"/>
                          <a:cs typeface="Arial Unicode MS" charset="0"/>
                        </a:rPr>
                        <a:t> </a:t>
                      </a:r>
                      <a:r>
                        <a:rPr kumimoji="0" lang="de-CH" altLang="de-DE" sz="1800" b="0" i="0" u="none" strike="noStrike" cap="none" normalizeH="0" baseline="0" dirty="0" err="1" smtClean="0">
                          <a:ln>
                            <a:noFill/>
                          </a:ln>
                          <a:solidFill>
                            <a:srgbClr val="00000A"/>
                          </a:solidFill>
                          <a:effectLst/>
                          <a:latin typeface="Verdana" charset="0"/>
                          <a:cs typeface="Arial Unicode MS" charset="0"/>
                        </a:rPr>
                        <a:t>inclytam</a:t>
                      </a:r>
                      <a:r>
                        <a:rPr kumimoji="0" lang="de-CH" altLang="de-DE" sz="1800" b="0" i="0" u="none" strike="noStrike" cap="none" normalizeH="0" baseline="0" dirty="0" smtClean="0">
                          <a:ln>
                            <a:noFill/>
                          </a:ln>
                          <a:solidFill>
                            <a:srgbClr val="00000A"/>
                          </a:solidFill>
                          <a:effectLst/>
                          <a:latin typeface="Verdana" charset="0"/>
                          <a:cs typeface="Arial Unicode MS" charset="0"/>
                        </a:rPr>
                        <a:t> </a:t>
                      </a:r>
                      <a:r>
                        <a:rPr kumimoji="0" lang="de-CH" altLang="de-DE" sz="1800" b="0" i="0" u="none" strike="noStrike" cap="none" normalizeH="0" baseline="0" dirty="0" err="1" smtClean="0">
                          <a:ln>
                            <a:noFill/>
                          </a:ln>
                          <a:solidFill>
                            <a:srgbClr val="00000A"/>
                          </a:solidFill>
                          <a:effectLst/>
                          <a:latin typeface="Verdana" charset="0"/>
                          <a:cs typeface="Arial Unicode MS" charset="0"/>
                        </a:rPr>
                        <a:t>Germaniae</a:t>
                      </a:r>
                      <a:r>
                        <a:rPr kumimoji="0" lang="de-CH" altLang="de-DE" sz="1800" b="0" i="0" u="none" strike="noStrike" cap="none" normalizeH="0" baseline="0" dirty="0" smtClean="0">
                          <a:ln>
                            <a:noFill/>
                          </a:ln>
                          <a:solidFill>
                            <a:srgbClr val="00000A"/>
                          </a:solidFill>
                          <a:effectLst/>
                          <a:latin typeface="Verdana" charset="0"/>
                          <a:cs typeface="Arial Unicode MS" charset="0"/>
                        </a:rPr>
                        <a:t> </a:t>
                      </a:r>
                      <a:r>
                        <a:rPr kumimoji="0" lang="de-CH" altLang="de-DE" sz="1800" b="0" i="0" u="none" strike="noStrike" cap="none" normalizeH="0" baseline="0" dirty="0" err="1" smtClean="0">
                          <a:ln>
                            <a:noFill/>
                          </a:ln>
                          <a:solidFill>
                            <a:srgbClr val="00000A"/>
                          </a:solidFill>
                          <a:effectLst/>
                          <a:latin typeface="Verdana" charset="0"/>
                          <a:cs typeface="Arial Unicode MS" charset="0"/>
                        </a:rPr>
                        <a:t>Basileam</a:t>
                      </a:r>
                      <a:endParaRPr kumimoji="0" lang="de-CH" altLang="de-DE" sz="1800" b="0" i="0" u="none" strike="noStrike" cap="none" normalizeH="0" baseline="0" dirty="0" smtClean="0">
                        <a:ln>
                          <a:noFill/>
                        </a:ln>
                        <a:solidFill>
                          <a:srgbClr val="00000A"/>
                        </a:solidFill>
                        <a:effectLst/>
                        <a:latin typeface="Verdana" charset="0"/>
                        <a:cs typeface="Arial Unicode MS" charset="0"/>
                      </a:endParaRPr>
                    </a:p>
                  </a:txBody>
                  <a:tcPr anchor="ctr"/>
                </a:tc>
              </a:tr>
              <a:tr h="386319">
                <a:tc>
                  <a: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A"/>
                          </a:solidFill>
                          <a:effectLst/>
                          <a:latin typeface="Verdana" charset="0"/>
                          <a:cs typeface="Arial Unicode MS" charset="0"/>
                        </a:rPr>
                        <a:t>Impressum </a:t>
                      </a:r>
                      <a:r>
                        <a:rPr kumimoji="0" lang="de-CH" altLang="de-DE" sz="1800" b="0" i="0" u="none" strike="noStrike" cap="none" normalizeH="0" baseline="0" dirty="0" err="1" smtClean="0">
                          <a:ln>
                            <a:noFill/>
                          </a:ln>
                          <a:solidFill>
                            <a:srgbClr val="00000A"/>
                          </a:solidFill>
                          <a:effectLst/>
                          <a:latin typeface="Verdana" charset="0"/>
                          <a:cs typeface="Arial Unicode MS" charset="0"/>
                        </a:rPr>
                        <a:t>fuit</a:t>
                      </a:r>
                      <a:r>
                        <a:rPr kumimoji="0" lang="de-CH" altLang="de-DE" sz="1800" b="0" i="0" u="none" strike="noStrike" cap="none" normalizeH="0" baseline="0" dirty="0" smtClean="0">
                          <a:ln>
                            <a:noFill/>
                          </a:ln>
                          <a:solidFill>
                            <a:srgbClr val="00000A"/>
                          </a:solidFill>
                          <a:effectLst/>
                          <a:latin typeface="Verdana" charset="0"/>
                          <a:cs typeface="Arial Unicode MS" charset="0"/>
                        </a:rPr>
                        <a:t> hoc </a:t>
                      </a:r>
                      <a:r>
                        <a:rPr kumimoji="0" lang="de-CH" altLang="de-DE" sz="1800" b="0" i="0" u="none" strike="noStrike" cap="none" normalizeH="0" baseline="0" dirty="0" err="1" smtClean="0">
                          <a:ln>
                            <a:noFill/>
                          </a:ln>
                          <a:solidFill>
                            <a:srgbClr val="00000A"/>
                          </a:solidFill>
                          <a:effectLst/>
                          <a:latin typeface="Verdana" charset="0"/>
                          <a:cs typeface="Arial Unicode MS" charset="0"/>
                        </a:rPr>
                        <a:t>opus</a:t>
                      </a:r>
                      <a:r>
                        <a:rPr kumimoji="0" lang="de-CH" altLang="de-DE" sz="1800" b="0" i="0" u="none" strike="noStrike" cap="none" normalizeH="0" baseline="0" dirty="0" smtClean="0">
                          <a:ln>
                            <a:noFill/>
                          </a:ln>
                          <a:solidFill>
                            <a:srgbClr val="00000A"/>
                          </a:solidFill>
                          <a:effectLst/>
                          <a:latin typeface="Verdana" charset="0"/>
                          <a:cs typeface="Arial Unicode MS" charset="0"/>
                        </a:rPr>
                        <a:t> </a:t>
                      </a:r>
                      <a:r>
                        <a:rPr kumimoji="0" lang="de-CH" altLang="de-DE" sz="1800" b="0" i="0" u="none" strike="noStrike" cap="none" normalizeH="0" baseline="0" dirty="0" err="1" smtClean="0">
                          <a:ln>
                            <a:noFill/>
                          </a:ln>
                          <a:solidFill>
                            <a:srgbClr val="00000A"/>
                          </a:solidFill>
                          <a:effectLst/>
                          <a:latin typeface="Verdana" charset="0"/>
                          <a:cs typeface="Arial Unicode MS" charset="0"/>
                        </a:rPr>
                        <a:t>Venetiis</a:t>
                      </a:r>
                      <a:endParaRPr kumimoji="0" lang="de-CH" altLang="de-DE" sz="1800" b="0" i="0" u="none" strike="noStrike" cap="none" normalizeH="0" baseline="0" dirty="0" smtClean="0">
                        <a:ln>
                          <a:noFill/>
                        </a:ln>
                        <a:solidFill>
                          <a:srgbClr val="00000A"/>
                        </a:solidFill>
                        <a:effectLst/>
                        <a:latin typeface="Verdana" charset="0"/>
                        <a:cs typeface="Arial Unicode MS" charset="0"/>
                      </a:endParaRPr>
                    </a:p>
                  </a:txBody>
                  <a:tcPr anchor="ctr"/>
                </a:tc>
                <a:tc>
                  <a: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A"/>
                          </a:solidFill>
                          <a:effectLst/>
                          <a:latin typeface="Verdana" charset="0"/>
                          <a:cs typeface="Arial Unicode MS" charset="0"/>
                        </a:rPr>
                        <a:t>Impressum </a:t>
                      </a:r>
                      <a:r>
                        <a:rPr kumimoji="0" lang="de-CH" altLang="de-DE" sz="1800" b="0" i="0" u="none" strike="noStrike" cap="none" normalizeH="0" baseline="0" dirty="0" err="1" smtClean="0">
                          <a:ln>
                            <a:noFill/>
                          </a:ln>
                          <a:solidFill>
                            <a:srgbClr val="00000A"/>
                          </a:solidFill>
                          <a:effectLst/>
                          <a:latin typeface="Verdana" charset="0"/>
                          <a:cs typeface="Arial Unicode MS" charset="0"/>
                        </a:rPr>
                        <a:t>fuit</a:t>
                      </a:r>
                      <a:r>
                        <a:rPr kumimoji="0" lang="de-CH" altLang="de-DE" sz="1800" b="0" i="0" u="none" strike="noStrike" cap="none" normalizeH="0" baseline="0" dirty="0" smtClean="0">
                          <a:ln>
                            <a:noFill/>
                          </a:ln>
                          <a:solidFill>
                            <a:srgbClr val="00000A"/>
                          </a:solidFill>
                          <a:effectLst/>
                          <a:latin typeface="Verdana" charset="0"/>
                          <a:cs typeface="Arial Unicode MS" charset="0"/>
                        </a:rPr>
                        <a:t> hoc </a:t>
                      </a:r>
                      <a:r>
                        <a:rPr kumimoji="0" lang="de-CH" altLang="de-DE" sz="1800" b="0" i="0" u="none" strike="noStrike" cap="none" normalizeH="0" baseline="0" dirty="0" err="1" smtClean="0">
                          <a:ln>
                            <a:noFill/>
                          </a:ln>
                          <a:solidFill>
                            <a:srgbClr val="00000A"/>
                          </a:solidFill>
                          <a:effectLst/>
                          <a:latin typeface="Verdana" charset="0"/>
                          <a:cs typeface="Arial Unicode MS" charset="0"/>
                        </a:rPr>
                        <a:t>opus</a:t>
                      </a:r>
                      <a:r>
                        <a:rPr kumimoji="0" lang="de-CH" altLang="de-DE" sz="1800" b="0" i="0" u="none" strike="noStrike" cap="none" normalizeH="0" baseline="0" dirty="0" smtClean="0">
                          <a:ln>
                            <a:noFill/>
                          </a:ln>
                          <a:solidFill>
                            <a:srgbClr val="00000A"/>
                          </a:solidFill>
                          <a:effectLst/>
                          <a:latin typeface="Verdana" charset="0"/>
                          <a:cs typeface="Arial Unicode MS" charset="0"/>
                        </a:rPr>
                        <a:t> </a:t>
                      </a:r>
                      <a:r>
                        <a:rPr kumimoji="0" lang="de-CH" altLang="de-DE" sz="1800" b="0" i="0" u="none" strike="noStrike" cap="none" normalizeH="0" baseline="0" dirty="0" err="1" smtClean="0">
                          <a:ln>
                            <a:noFill/>
                          </a:ln>
                          <a:solidFill>
                            <a:srgbClr val="00000A"/>
                          </a:solidFill>
                          <a:effectLst/>
                          <a:latin typeface="Verdana" charset="0"/>
                          <a:cs typeface="Arial Unicode MS" charset="0"/>
                        </a:rPr>
                        <a:t>Venetiis</a:t>
                      </a:r>
                      <a:endParaRPr kumimoji="0" lang="de-CH" altLang="de-DE" sz="1800" b="0" i="0" u="none" strike="noStrike" cap="none" normalizeH="0" baseline="0" dirty="0" smtClean="0">
                        <a:ln>
                          <a:noFill/>
                        </a:ln>
                        <a:solidFill>
                          <a:srgbClr val="00000A"/>
                        </a:solidFill>
                        <a:effectLst/>
                        <a:latin typeface="Verdana" charset="0"/>
                        <a:cs typeface="Arial Unicode MS" charset="0"/>
                      </a:endParaRPr>
                    </a:p>
                  </a:txBody>
                  <a:tcPr anchor="ctr"/>
                </a:tc>
              </a:tr>
            </a:tbl>
          </a:graphicData>
        </a:graphic>
      </p:graphicFrame>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6.AD.03 : Veröffentlichungsangaben| Stand: 13.05.2015 </a:t>
            </a:r>
            <a:r>
              <a:rPr lang="de-DE" dirty="0"/>
              <a:t>| CC BY-NC-SA</a:t>
            </a:r>
          </a:p>
        </p:txBody>
      </p:sp>
    </p:spTree>
    <p:extLst>
      <p:ext uri="{BB962C8B-B14F-4D97-AF65-F5344CB8AC3E}">
        <p14:creationId xmlns:p14="http://schemas.microsoft.com/office/powerpoint/2010/main" val="36474646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(2)</a:t>
            </a:r>
            <a:endParaRPr lang="de-DE" dirty="0"/>
          </a:p>
        </p:txBody>
      </p:sp>
      <p:sp>
        <p:nvSpPr>
          <p:cNvPr id="3" name="Textplatzhalter 2"/>
          <p:cNvSpPr>
            <a:spLocks noGrp="1"/>
          </p:cNvSpPr>
          <p:nvPr>
            <p:ph type="body" sz="quarter" idx="13"/>
          </p:nvPr>
        </p:nvSpPr>
        <p:spPr/>
        <p:txBody>
          <a:bodyPr/>
          <a:lstStyle/>
          <a:p>
            <a:pPr>
              <a:defRPr/>
            </a:pPr>
            <a:r>
              <a:rPr lang="de-CH" altLang="de-DE" dirty="0">
                <a:latin typeface="Verdana" charset="0"/>
              </a:rPr>
              <a:t>Ist der Erscheinungsort in der Informationsquelle ausschliesslich in adjektivischer Form erwähnt, so wird die Vorlageform substantiviert und im Nominativ erfasst.</a:t>
            </a:r>
            <a:r>
              <a:rPr lang="de-DE" dirty="0"/>
              <a:t> </a:t>
            </a:r>
            <a:r>
              <a:rPr lang="de-DE" dirty="0">
                <a:ea typeface="Verdana" panose="020B0604030504040204" pitchFamily="34" charset="0"/>
                <a:cs typeface="Verdana" panose="020B0604030504040204" pitchFamily="34" charset="0"/>
              </a:rPr>
              <a:t>Das kann in der Sprache der Vorlage oder in einer Sprache, die die Agentur, welche die Daten erstellt, bevorzugt, erfolgen.</a:t>
            </a:r>
            <a:br>
              <a:rPr lang="de-DE" dirty="0">
                <a:ea typeface="Verdana" panose="020B0604030504040204" pitchFamily="34" charset="0"/>
                <a:cs typeface="Verdana" panose="020B0604030504040204" pitchFamily="34" charset="0"/>
              </a:rPr>
            </a:br>
            <a:endParaRPr lang="de-DE" dirty="0">
              <a:ea typeface="Verdana" panose="020B0604030504040204" pitchFamily="34" charset="0"/>
              <a:cs typeface="Verdana" panose="020B0604030504040204" pitchFamily="34" charset="0"/>
            </a:endParaRPr>
          </a:p>
          <a:p>
            <a:pPr>
              <a:defRPr/>
            </a:pPr>
            <a:r>
              <a:rPr lang="de-CH" altLang="de-DE" dirty="0">
                <a:latin typeface="Verdana" charset="0"/>
              </a:rPr>
              <a:t>Die Angabe zum Erscheinungsort wird in einer Anmerkung (RDA 2.17.7.3) erläutert.</a:t>
            </a:r>
          </a:p>
          <a:p>
            <a:endParaRPr lang="de-DE" dirty="0" smtClean="0"/>
          </a:p>
          <a:p>
            <a:pPr marL="0" indent="0">
              <a:buNone/>
            </a:pPr>
            <a:endParaRPr lang="de-DE" dirty="0" smtClean="0"/>
          </a:p>
          <a:p>
            <a:pPr marL="0" indent="0">
              <a:buNone/>
            </a:pPr>
            <a:r>
              <a:rPr lang="de-DE" dirty="0" smtClean="0"/>
              <a:t>Beispiel:</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pic>
        <p:nvPicPr>
          <p:cNvPr id="7" name="Picture 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4084" y="4811058"/>
            <a:ext cx="5870094" cy="1076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round/>
                <a:headEnd/>
                <a:tailEnd/>
              </a14:hiddenLine>
            </a:ext>
          </a:extLst>
        </p:spPr>
      </p:pic>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6.AD.03 : Veröffentlichungsangaben| Stand: 13.05.2015 </a:t>
            </a:r>
            <a:r>
              <a:rPr lang="de-DE" dirty="0"/>
              <a:t>| CC BY-NC-SA</a:t>
            </a:r>
          </a:p>
        </p:txBody>
      </p:sp>
    </p:spTree>
    <p:extLst>
      <p:ext uri="{BB962C8B-B14F-4D97-AF65-F5344CB8AC3E}">
        <p14:creationId xmlns:p14="http://schemas.microsoft.com/office/powerpoint/2010/main" val="37244272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(3)</a:t>
            </a:r>
            <a:endParaRPr lang="de-DE" dirty="0"/>
          </a:p>
        </p:txBody>
      </p:sp>
      <p:sp>
        <p:nvSpPr>
          <p:cNvPr id="3" name="Textplatzhalter 2"/>
          <p:cNvSpPr>
            <a:spLocks noGrp="1"/>
          </p:cNvSpPr>
          <p:nvPr>
            <p:ph type="body" sz="quarter" idx="13"/>
          </p:nvPr>
        </p:nvSpPr>
        <p:spPr>
          <a:xfrm>
            <a:off x="251520" y="692696"/>
            <a:ext cx="8640960" cy="5472608"/>
          </a:xfrm>
        </p:spPr>
        <p:txBody>
          <a:bodyPr/>
          <a:lstStyle/>
          <a:p>
            <a:pPr marL="0" indent="0">
              <a:buNone/>
            </a:pPr>
            <a:r>
              <a:rPr lang="de-DE" dirty="0" smtClean="0"/>
              <a:t>Lösung:</a:t>
            </a:r>
          </a:p>
          <a:p>
            <a:pPr marL="0" indent="0">
              <a:buNone/>
            </a:pPr>
            <a:endParaRPr lang="de-DE" dirty="0"/>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a:p>
            <a:pPr marL="0" indent="0">
              <a:buNone/>
            </a:pPr>
            <a:r>
              <a:rPr lang="de-DE" dirty="0"/>
              <a:t>O</a:t>
            </a:r>
            <a:r>
              <a:rPr lang="de-DE" dirty="0" smtClean="0"/>
              <a:t>der:</a:t>
            </a:r>
          </a:p>
          <a:p>
            <a:pPr marL="0" indent="0">
              <a:buNone/>
            </a:pPr>
            <a:r>
              <a:rPr lang="de-DE" dirty="0" smtClean="0"/>
              <a:t>Lösung:</a:t>
            </a:r>
          </a:p>
          <a:p>
            <a:pPr marL="0"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259979682"/>
              </p:ext>
            </p:extLst>
          </p:nvPr>
        </p:nvGraphicFramePr>
        <p:xfrm>
          <a:off x="467544" y="1196752"/>
          <a:ext cx="8136904" cy="1949533"/>
        </p:xfrm>
        <a:graphic>
          <a:graphicData uri="http://schemas.openxmlformats.org/drawingml/2006/table">
            <a:tbl>
              <a:tblPr firstRow="1" bandRow="1">
                <a:tableStyleId>{5C22544A-7EE6-4342-B048-85BDC9FD1C3A}</a:tableStyleId>
              </a:tblPr>
              <a:tblGrid>
                <a:gridCol w="1373762"/>
                <a:gridCol w="2514670"/>
                <a:gridCol w="4248472"/>
              </a:tblGrid>
              <a:tr h="36044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26739">
                <a:tc>
                  <a:txBody>
                    <a:bodyPr/>
                    <a:lstStyle/>
                    <a:p>
                      <a:pPr>
                        <a:lnSpc>
                          <a:spcPts val="1600"/>
                        </a:lnSpc>
                        <a:spcBef>
                          <a:spcPts val="600"/>
                        </a:spcBef>
                        <a:spcAft>
                          <a:spcPts val="600"/>
                        </a:spcAft>
                      </a:pPr>
                      <a:r>
                        <a:rPr kumimoji="0" lang="de-CH" altLang="de-DE" sz="1800" b="1" i="0" u="none" strike="noStrike" cap="none" normalizeH="0" baseline="0" dirty="0" smtClean="0">
                          <a:ln>
                            <a:noFill/>
                          </a:ln>
                          <a:solidFill>
                            <a:srgbClr val="000000"/>
                          </a:solidFill>
                          <a:effectLst/>
                          <a:latin typeface="Verdana" charset="0"/>
                          <a:cs typeface="Arial Unicode MS"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kumimoji="0" lang="de-CH" altLang="de-DE" sz="1800" b="1" i="0" u="none" strike="noStrike" cap="none" normalizeH="0" baseline="0" dirty="0" smtClean="0">
                          <a:ln>
                            <a:noFill/>
                          </a:ln>
                          <a:solidFill>
                            <a:srgbClr val="000000"/>
                          </a:solidFill>
                          <a:effectLst/>
                          <a:latin typeface="Verdana" charset="0"/>
                          <a:cs typeface="Arial Unicode MS" charset="0"/>
                        </a:rPr>
                        <a:t>Erscheinungsort</a:t>
                      </a: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ts val="1600"/>
                        </a:lnSpc>
                        <a:spcBef>
                          <a:spcPts val="600"/>
                        </a:spcBef>
                        <a:spcAft>
                          <a:spcPts val="600"/>
                        </a:spcAft>
                        <a:buNone/>
                      </a:pPr>
                      <a:r>
                        <a:rPr kumimoji="0" lang="de-CH" altLang="de-DE" sz="1800" b="0" i="0" u="none" strike="noStrike" cap="none" normalizeH="0" baseline="0" dirty="0" err="1" smtClean="0">
                          <a:ln>
                            <a:noFill/>
                          </a:ln>
                          <a:solidFill>
                            <a:srgbClr val="000000"/>
                          </a:solidFill>
                          <a:effectLst/>
                          <a:latin typeface="Verdana" charset="0"/>
                          <a:cs typeface="Arial Unicode MS" charset="0"/>
                        </a:rPr>
                        <a:t>Norimberga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257034">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2.17.7.3</a:t>
                      </a:r>
                    </a:p>
                  </a:txBody>
                  <a:tcPr anchor="ctr"/>
                </a:tc>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Details, die sich auf die Veröffentlichungsangabe beziehen</a:t>
                      </a:r>
                    </a:p>
                  </a:txBody>
                  <a:tcPr anchor="ctr"/>
                </a:tc>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Lst>
                      </a:pPr>
                      <a:r>
                        <a:rPr kumimoji="0" lang="de-CH" altLang="de-DE" sz="1800" b="0" i="0" u="none" strike="noStrike" cap="none" normalizeH="0" baseline="0" dirty="0" smtClean="0">
                          <a:ln>
                            <a:noFill/>
                          </a:ln>
                          <a:solidFill>
                            <a:srgbClr val="000000"/>
                          </a:solidFill>
                          <a:effectLst/>
                          <a:latin typeface="Verdana" charset="0"/>
                          <a:cs typeface="Arial Unicode MS" charset="0"/>
                        </a:rPr>
                        <a:t>Erscheinungsort adjektivisch beim Verlagsnamen: "</a:t>
                      </a:r>
                      <a:r>
                        <a:rPr kumimoji="0" lang="de-CH" altLang="de-DE" sz="1800" b="0" i="0" u="none" strike="noStrike" cap="none" normalizeH="0" baseline="0" dirty="0" err="1" smtClean="0">
                          <a:ln>
                            <a:noFill/>
                          </a:ln>
                          <a:solidFill>
                            <a:srgbClr val="000000"/>
                          </a:solidFill>
                          <a:effectLst/>
                          <a:latin typeface="Verdana" charset="0"/>
                          <a:cs typeface="Arial Unicode MS" charset="0"/>
                        </a:rPr>
                        <a:t>Impensis</a:t>
                      </a:r>
                      <a:r>
                        <a:rPr kumimoji="0" lang="de-CH" altLang="de-DE" sz="1800" b="0" i="0" u="none" strike="noStrike" cap="none" normalizeH="0" baseline="0" dirty="0" smtClean="0">
                          <a:ln>
                            <a:noFill/>
                          </a:ln>
                          <a:solidFill>
                            <a:srgbClr val="000000"/>
                          </a:solidFill>
                          <a:effectLst/>
                          <a:latin typeface="Verdana" charset="0"/>
                          <a:cs typeface="Arial Unicode MS" charset="0"/>
                        </a:rPr>
                        <a:t> </a:t>
                      </a:r>
                      <a:r>
                        <a:rPr kumimoji="0" lang="de-CH" altLang="de-DE" sz="1800" b="0" i="0" u="none" strike="noStrike" cap="none" normalizeH="0" baseline="0" dirty="0" err="1" smtClean="0">
                          <a:ln>
                            <a:noFill/>
                          </a:ln>
                          <a:solidFill>
                            <a:srgbClr val="000000"/>
                          </a:solidFill>
                          <a:effectLst/>
                          <a:latin typeface="Verdana" charset="0"/>
                          <a:cs typeface="Arial Unicode MS" charset="0"/>
                        </a:rPr>
                        <a:t>Georgii</a:t>
                      </a:r>
                      <a:r>
                        <a:rPr kumimoji="0" lang="de-CH" altLang="de-DE" sz="1800" b="0" i="0" u="none" strike="noStrike" cap="none" normalizeH="0" baseline="0" dirty="0" smtClean="0">
                          <a:ln>
                            <a:noFill/>
                          </a:ln>
                          <a:solidFill>
                            <a:srgbClr val="000000"/>
                          </a:solidFill>
                          <a:effectLst/>
                          <a:latin typeface="Verdana" charset="0"/>
                          <a:cs typeface="Arial Unicode MS" charset="0"/>
                        </a:rPr>
                        <a:t> </a:t>
                      </a:r>
                    </a:p>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Lst>
                      </a:pPr>
                      <a:r>
                        <a:rPr kumimoji="0" lang="de-CH" altLang="de-DE" sz="1800" b="0" i="0" u="none" strike="noStrike" cap="none" normalizeH="0" baseline="0" dirty="0" err="1" smtClean="0">
                          <a:ln>
                            <a:noFill/>
                          </a:ln>
                          <a:solidFill>
                            <a:srgbClr val="000000"/>
                          </a:solidFill>
                          <a:effectLst/>
                          <a:latin typeface="Verdana" charset="0"/>
                          <a:cs typeface="Arial Unicode MS" charset="0"/>
                        </a:rPr>
                        <a:t>Lichtenstegeri</a:t>
                      </a:r>
                      <a:r>
                        <a:rPr kumimoji="0" lang="de-CH" altLang="de-DE" sz="1800" b="0" i="0" u="none" strike="noStrike" cap="none" normalizeH="0" baseline="0" dirty="0" smtClean="0">
                          <a:ln>
                            <a:noFill/>
                          </a:ln>
                          <a:solidFill>
                            <a:srgbClr val="000000"/>
                          </a:solidFill>
                          <a:effectLst/>
                          <a:latin typeface="Verdana" charset="0"/>
                          <a:cs typeface="Arial Unicode MS" charset="0"/>
                        </a:rPr>
                        <a:t>, </a:t>
                      </a:r>
                      <a:r>
                        <a:rPr kumimoji="0" lang="de-CH" altLang="de-DE" sz="1800" b="0" i="0" u="none" strike="noStrike" cap="none" normalizeH="0" baseline="0" dirty="0" err="1" smtClean="0">
                          <a:ln>
                            <a:noFill/>
                          </a:ln>
                          <a:solidFill>
                            <a:srgbClr val="000000"/>
                          </a:solidFill>
                          <a:effectLst/>
                          <a:latin typeface="Verdana" charset="0"/>
                          <a:cs typeface="Arial Unicode MS" charset="0"/>
                        </a:rPr>
                        <a:t>Chalcographi</a:t>
                      </a:r>
                      <a:r>
                        <a:rPr kumimoji="0" lang="de-CH" altLang="de-DE" sz="1800" b="0" i="0" u="none" strike="noStrike" cap="none" normalizeH="0" baseline="0" dirty="0" smtClean="0">
                          <a:ln>
                            <a:noFill/>
                          </a:ln>
                          <a:solidFill>
                            <a:srgbClr val="000000"/>
                          </a:solidFill>
                          <a:effectLst/>
                          <a:latin typeface="Verdana" charset="0"/>
                          <a:cs typeface="Arial Unicode MS" charset="0"/>
                        </a:rPr>
                        <a:t> </a:t>
                      </a:r>
                      <a:r>
                        <a:rPr kumimoji="0" lang="de-CH" altLang="de-DE" sz="1800" b="0" i="0" u="none" strike="noStrike" cap="none" normalizeH="0" baseline="0" dirty="0" err="1" smtClean="0">
                          <a:ln>
                            <a:noFill/>
                          </a:ln>
                          <a:solidFill>
                            <a:srgbClr val="000000"/>
                          </a:solidFill>
                          <a:effectLst/>
                          <a:latin typeface="Verdana" charset="0"/>
                          <a:cs typeface="Arial Unicode MS" charset="0"/>
                        </a:rPr>
                        <a:t>Norimbergensis</a:t>
                      </a:r>
                      <a:r>
                        <a:rPr kumimoji="0" lang="de-CH" altLang="de-DE" sz="1800" b="0" i="0" u="none" strike="noStrike" cap="none" normalizeH="0" baseline="0" dirty="0" smtClean="0">
                          <a:ln>
                            <a:noFill/>
                          </a:ln>
                          <a:solidFill>
                            <a:srgbClr val="000000"/>
                          </a:solidFill>
                          <a:effectLst/>
                          <a:latin typeface="Verdana" charset="0"/>
                          <a:cs typeface="Arial Unicode MS" charset="0"/>
                        </a:rPr>
                        <a:t> ..." </a:t>
                      </a: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2244155426"/>
              </p:ext>
            </p:extLst>
          </p:nvPr>
        </p:nvGraphicFramePr>
        <p:xfrm>
          <a:off x="467544" y="4293096"/>
          <a:ext cx="8136904" cy="1949533"/>
        </p:xfrm>
        <a:graphic>
          <a:graphicData uri="http://schemas.openxmlformats.org/drawingml/2006/table">
            <a:tbl>
              <a:tblPr firstRow="1" bandRow="1">
                <a:tableStyleId>{5C22544A-7EE6-4342-B048-85BDC9FD1C3A}</a:tableStyleId>
              </a:tblPr>
              <a:tblGrid>
                <a:gridCol w="1373762"/>
                <a:gridCol w="2514670"/>
                <a:gridCol w="4248472"/>
              </a:tblGrid>
              <a:tr h="36044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26739">
                <a:tc>
                  <a:txBody>
                    <a:bodyPr/>
                    <a:lstStyle/>
                    <a:p>
                      <a:pPr>
                        <a:lnSpc>
                          <a:spcPts val="1600"/>
                        </a:lnSpc>
                        <a:spcBef>
                          <a:spcPts val="600"/>
                        </a:spcBef>
                        <a:spcAft>
                          <a:spcPts val="600"/>
                        </a:spcAft>
                      </a:pPr>
                      <a:r>
                        <a:rPr kumimoji="0" lang="de-CH" altLang="de-DE" sz="1800" b="1" i="0" u="none" strike="noStrike" cap="none" normalizeH="0" baseline="0" dirty="0" smtClean="0">
                          <a:ln>
                            <a:noFill/>
                          </a:ln>
                          <a:solidFill>
                            <a:srgbClr val="000000"/>
                          </a:solidFill>
                          <a:effectLst/>
                          <a:latin typeface="Verdana" charset="0"/>
                          <a:cs typeface="Arial Unicode MS"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kumimoji="0" lang="de-CH" altLang="de-DE" sz="1800" b="1" i="0" u="none" strike="noStrike" cap="none" normalizeH="0" baseline="0" dirty="0" smtClean="0">
                          <a:ln>
                            <a:noFill/>
                          </a:ln>
                          <a:solidFill>
                            <a:srgbClr val="000000"/>
                          </a:solidFill>
                          <a:effectLst/>
                          <a:latin typeface="Verdana" charset="0"/>
                          <a:cs typeface="Arial Unicode MS" charset="0"/>
                        </a:rPr>
                        <a:t>Erscheinungsort</a:t>
                      </a: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[Nürnberg]</a:t>
                      </a:r>
                    </a:p>
                  </a:txBody>
                  <a:tcPr anchor="ctr"/>
                </a:tc>
              </a:tr>
              <a:tr h="1257034">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2.17.7.3</a:t>
                      </a:r>
                    </a:p>
                  </a:txBody>
                  <a:tcPr anchor="ctr"/>
                </a:tc>
                <a:tc>
                  <a:txBody>
                    <a:bodyPr/>
                    <a:lstStyle/>
                    <a:p>
                      <a:pPr marL="0" marR="0" lvl="0" indent="0" algn="l" defTabSz="914400" rtl="0" eaLnBrk="1" fontAlgn="auto" latinLnBrk="0" hangingPunct="1">
                        <a:lnSpc>
                          <a:spcPts val="1600"/>
                        </a:lnSpc>
                        <a:spcBef>
                          <a:spcPts val="600"/>
                        </a:spcBef>
                        <a:spcAft>
                          <a:spcPts val="60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Details, die sich auf die Veröffentlichungsangabe beziehen</a:t>
                      </a:r>
                    </a:p>
                  </a:txBody>
                  <a:tcPr anchor="ctr"/>
                </a:tc>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Lst>
                      </a:pPr>
                      <a:r>
                        <a:rPr kumimoji="0" lang="de-CH" altLang="de-DE" sz="1800" b="0" i="0" u="none" strike="noStrike" cap="none" normalizeH="0" baseline="0" dirty="0" smtClean="0">
                          <a:ln>
                            <a:noFill/>
                          </a:ln>
                          <a:solidFill>
                            <a:srgbClr val="000000"/>
                          </a:solidFill>
                          <a:effectLst/>
                          <a:latin typeface="Verdana" charset="0"/>
                          <a:cs typeface="Arial Unicode MS" charset="0"/>
                        </a:rPr>
                        <a:t>Erscheinungsort adjektivisch beim Verlagsnamen: "</a:t>
                      </a:r>
                      <a:r>
                        <a:rPr kumimoji="0" lang="de-CH" altLang="de-DE" sz="1800" b="0" i="0" u="none" strike="noStrike" cap="none" normalizeH="0" baseline="0" dirty="0" err="1" smtClean="0">
                          <a:ln>
                            <a:noFill/>
                          </a:ln>
                          <a:solidFill>
                            <a:srgbClr val="000000"/>
                          </a:solidFill>
                          <a:effectLst/>
                          <a:latin typeface="Verdana" charset="0"/>
                          <a:cs typeface="Arial Unicode MS" charset="0"/>
                        </a:rPr>
                        <a:t>Impensis</a:t>
                      </a:r>
                      <a:r>
                        <a:rPr kumimoji="0" lang="de-CH" altLang="de-DE" sz="1800" b="0" i="0" u="none" strike="noStrike" cap="none" normalizeH="0" baseline="0" dirty="0" smtClean="0">
                          <a:ln>
                            <a:noFill/>
                          </a:ln>
                          <a:solidFill>
                            <a:srgbClr val="000000"/>
                          </a:solidFill>
                          <a:effectLst/>
                          <a:latin typeface="Verdana" charset="0"/>
                          <a:cs typeface="Arial Unicode MS" charset="0"/>
                        </a:rPr>
                        <a:t> </a:t>
                      </a:r>
                      <a:r>
                        <a:rPr kumimoji="0" lang="de-CH" altLang="de-DE" sz="1800" b="0" i="0" u="none" strike="noStrike" cap="none" normalizeH="0" baseline="0" dirty="0" err="1" smtClean="0">
                          <a:ln>
                            <a:noFill/>
                          </a:ln>
                          <a:solidFill>
                            <a:srgbClr val="000000"/>
                          </a:solidFill>
                          <a:effectLst/>
                          <a:latin typeface="Verdana" charset="0"/>
                          <a:cs typeface="Arial Unicode MS" charset="0"/>
                        </a:rPr>
                        <a:t>Georgii</a:t>
                      </a:r>
                      <a:r>
                        <a:rPr kumimoji="0" lang="de-CH" altLang="de-DE" sz="1800" b="0" i="0" u="none" strike="noStrike" cap="none" normalizeH="0" baseline="0" dirty="0" smtClean="0">
                          <a:ln>
                            <a:noFill/>
                          </a:ln>
                          <a:solidFill>
                            <a:srgbClr val="000000"/>
                          </a:solidFill>
                          <a:effectLst/>
                          <a:latin typeface="Verdana" charset="0"/>
                          <a:cs typeface="Arial Unicode MS" charset="0"/>
                        </a:rPr>
                        <a:t> </a:t>
                      </a:r>
                    </a:p>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Lst>
                      </a:pPr>
                      <a:r>
                        <a:rPr kumimoji="0" lang="de-CH" altLang="de-DE" sz="1800" b="0" i="0" u="none" strike="noStrike" cap="none" normalizeH="0" baseline="0" dirty="0" err="1" smtClean="0">
                          <a:ln>
                            <a:noFill/>
                          </a:ln>
                          <a:solidFill>
                            <a:srgbClr val="000000"/>
                          </a:solidFill>
                          <a:effectLst/>
                          <a:latin typeface="Verdana" charset="0"/>
                          <a:cs typeface="Arial Unicode MS" charset="0"/>
                        </a:rPr>
                        <a:t>Lichtenstegeri</a:t>
                      </a:r>
                      <a:r>
                        <a:rPr kumimoji="0" lang="de-CH" altLang="de-DE" sz="1800" b="0" i="0" u="none" strike="noStrike" cap="none" normalizeH="0" baseline="0" dirty="0" smtClean="0">
                          <a:ln>
                            <a:noFill/>
                          </a:ln>
                          <a:solidFill>
                            <a:srgbClr val="000000"/>
                          </a:solidFill>
                          <a:effectLst/>
                          <a:latin typeface="Verdana" charset="0"/>
                          <a:cs typeface="Arial Unicode MS" charset="0"/>
                        </a:rPr>
                        <a:t>, </a:t>
                      </a:r>
                      <a:r>
                        <a:rPr kumimoji="0" lang="de-CH" altLang="de-DE" sz="1800" b="0" i="0" u="none" strike="noStrike" cap="none" normalizeH="0" baseline="0" dirty="0" err="1" smtClean="0">
                          <a:ln>
                            <a:noFill/>
                          </a:ln>
                          <a:solidFill>
                            <a:srgbClr val="000000"/>
                          </a:solidFill>
                          <a:effectLst/>
                          <a:latin typeface="Verdana" charset="0"/>
                          <a:cs typeface="Arial Unicode MS" charset="0"/>
                        </a:rPr>
                        <a:t>Chalcographi</a:t>
                      </a:r>
                      <a:r>
                        <a:rPr kumimoji="0" lang="de-CH" altLang="de-DE" sz="1800" b="0" i="0" u="none" strike="noStrike" cap="none" normalizeH="0" baseline="0" dirty="0" smtClean="0">
                          <a:ln>
                            <a:noFill/>
                          </a:ln>
                          <a:solidFill>
                            <a:srgbClr val="000000"/>
                          </a:solidFill>
                          <a:effectLst/>
                          <a:latin typeface="Verdana" charset="0"/>
                          <a:cs typeface="Arial Unicode MS" charset="0"/>
                        </a:rPr>
                        <a:t> </a:t>
                      </a:r>
                      <a:r>
                        <a:rPr kumimoji="0" lang="de-CH" altLang="de-DE" sz="1800" b="0" i="0" u="none" strike="noStrike" cap="none" normalizeH="0" baseline="0" dirty="0" err="1" smtClean="0">
                          <a:ln>
                            <a:noFill/>
                          </a:ln>
                          <a:solidFill>
                            <a:srgbClr val="000000"/>
                          </a:solidFill>
                          <a:effectLst/>
                          <a:latin typeface="Verdana" charset="0"/>
                          <a:cs typeface="Arial Unicode MS" charset="0"/>
                        </a:rPr>
                        <a:t>Norimbergensis</a:t>
                      </a:r>
                      <a:r>
                        <a:rPr kumimoji="0" lang="de-CH" altLang="de-DE" sz="1800" b="0" i="0" u="none" strike="noStrike" cap="none" normalizeH="0" baseline="0" dirty="0" smtClean="0">
                          <a:ln>
                            <a:noFill/>
                          </a:ln>
                          <a:solidFill>
                            <a:srgbClr val="000000"/>
                          </a:solidFill>
                          <a:effectLst/>
                          <a:latin typeface="Verdana" charset="0"/>
                          <a:cs typeface="Arial Unicode MS" charset="0"/>
                        </a:rPr>
                        <a:t> ..." </a:t>
                      </a:r>
                    </a:p>
                  </a:txBody>
                  <a:tcPr anchor="ctr"/>
                </a:tc>
              </a:tr>
            </a:tbl>
          </a:graphicData>
        </a:graphic>
      </p:graphicFrame>
      <p:sp>
        <p:nvSpPr>
          <p:cNvPr id="10"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6.AD.03 : Veröffentlichungsangaben| Stand: 13.05.2015 </a:t>
            </a:r>
            <a:r>
              <a:rPr lang="de-DE" dirty="0"/>
              <a:t>| CC BY-NC-SA</a:t>
            </a:r>
          </a:p>
        </p:txBody>
      </p:sp>
    </p:spTree>
    <p:extLst>
      <p:ext uri="{BB962C8B-B14F-4D97-AF65-F5344CB8AC3E}">
        <p14:creationId xmlns:p14="http://schemas.microsoft.com/office/powerpoint/2010/main" val="459702752"/>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1617</Words>
  <Application>Microsoft Office PowerPoint</Application>
  <PresentationFormat>Bildschirmpräsentation (4:3)</PresentationFormat>
  <Paragraphs>300</Paragraphs>
  <Slides>27</Slides>
  <Notes>2</Notes>
  <HiddenSlides>0</HiddenSlides>
  <MMClips>0</MMClips>
  <ScaleCrop>false</ScaleCrop>
  <HeadingPairs>
    <vt:vector size="4" baseType="variant">
      <vt:variant>
        <vt:lpstr>Design</vt:lpstr>
      </vt:variant>
      <vt:variant>
        <vt:i4>1</vt:i4>
      </vt:variant>
      <vt:variant>
        <vt:lpstr>Folientitel</vt:lpstr>
      </vt:variant>
      <vt:variant>
        <vt:i4>27</vt:i4>
      </vt:variant>
    </vt:vector>
  </HeadingPairs>
  <TitlesOfParts>
    <vt:vector size="28" baseType="lpstr">
      <vt:lpstr>Larissa</vt:lpstr>
      <vt:lpstr>Schulungsunterlagen der AG RDA</vt:lpstr>
      <vt:lpstr>Veröffentlichungsangaben</vt:lpstr>
      <vt:lpstr>Inhalt</vt:lpstr>
      <vt:lpstr>Inhalt</vt:lpstr>
      <vt:lpstr>Allgemeines</vt:lpstr>
      <vt:lpstr>Allgemeines (Forts.)</vt:lpstr>
      <vt:lpstr>Erscheinungsort (1)</vt:lpstr>
      <vt:lpstr>Erscheinungsort (2)</vt:lpstr>
      <vt:lpstr>Erscheinungsort (3)</vt:lpstr>
      <vt:lpstr>Erscheinungsort (4)</vt:lpstr>
      <vt:lpstr>Erscheinungsort (5)</vt:lpstr>
      <vt:lpstr>Verlagsname (1)</vt:lpstr>
      <vt:lpstr>Verlagsname (2)</vt:lpstr>
      <vt:lpstr>Verlagsname (3)</vt:lpstr>
      <vt:lpstr>Verlagsname (4)</vt:lpstr>
      <vt:lpstr>Verlagsname (5)</vt:lpstr>
      <vt:lpstr>Erscheinungsdatum (1)</vt:lpstr>
      <vt:lpstr>Erscheinungsdatum (2)</vt:lpstr>
      <vt:lpstr>Erscheinungsdatum (3)</vt:lpstr>
      <vt:lpstr>Erscheinungsdatum (4)</vt:lpstr>
      <vt:lpstr>Erscheinungsdatum (5)</vt:lpstr>
      <vt:lpstr>Erscheinungsdatum (6)</vt:lpstr>
      <vt:lpstr>Erscheinungsdatum (7)</vt:lpstr>
      <vt:lpstr>Erscheinungsdatum (8)</vt:lpstr>
      <vt:lpstr>Erscheinungsdatum (9)</vt:lpstr>
      <vt:lpstr>Arbeitshilfen (1)</vt:lpstr>
      <vt:lpstr>Arbeitshilfen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27</cp:revision>
  <dcterms:created xsi:type="dcterms:W3CDTF">2014-02-18T07:01:40Z</dcterms:created>
  <dcterms:modified xsi:type="dcterms:W3CDTF">2015-09-23T10:08:48Z</dcterms:modified>
</cp:coreProperties>
</file>