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9" r:id="rId3"/>
    <p:sldId id="302" r:id="rId4"/>
    <p:sldId id="303" r:id="rId5"/>
    <p:sldId id="304" r:id="rId6"/>
    <p:sldId id="305" r:id="rId7"/>
    <p:sldId id="306" r:id="rId8"/>
    <p:sldId id="307" r:id="rId9"/>
    <p:sldId id="308" r:id="rId10"/>
    <p:sldId id="309" r:id="rId11"/>
    <p:sldId id="310" r:id="rId12"/>
    <p:sldId id="311" r:id="rId13"/>
    <p:sldId id="312" r:id="rId14"/>
    <p:sldId id="313" r:id="rId15"/>
    <p:sldId id="314" r:id="rId16"/>
    <p:sldId id="315" r:id="rId17"/>
    <p:sldId id="316" r:id="rId18"/>
    <p:sldId id="317" r:id="rId19"/>
    <p:sldId id="318" r:id="rId20"/>
    <p:sldId id="319" r:id="rId21"/>
    <p:sldId id="320" r:id="rId22"/>
    <p:sldId id="321" r:id="rId23"/>
    <p:sldId id="322" r:id="rId24"/>
    <p:sldId id="323" r:id="rId25"/>
    <p:sldId id="324" r:id="rId2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5621" autoAdjust="0"/>
  </p:normalViewPr>
  <p:slideViewPr>
    <p:cSldViewPr>
      <p:cViewPr>
        <p:scale>
          <a:sx n="110" d="100"/>
          <a:sy n="110" d="100"/>
        </p:scale>
        <p:origin x="-1098"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23.11.2015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23.11.2015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2.17.3.1: Kein Zitat, da mit einleitender Wendung</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2.17.7.3: Kein Zitat, da mit einleitender Wendung. Dort auch mit Erscheinungsjahr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Anmerkung hier als Zitat erfasst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2.17.7.3: Anmerkung nicht</a:t>
            </a:r>
            <a:r>
              <a:rPr lang="de-DE" baseline="0" dirty="0" smtClean="0"/>
              <a:t> als Zitat. Alternativ: „</a:t>
            </a:r>
            <a:r>
              <a:rPr lang="de-DE" dirty="0" smtClean="0">
                <a:latin typeface="Verdana" pitchFamily="34" charset="0"/>
                <a:ea typeface="Verdana" pitchFamily="34" charset="0"/>
                <a:cs typeface="Verdana" pitchFamily="34" charset="0"/>
              </a:rPr>
              <a:t>Ex </a:t>
            </a:r>
            <a:r>
              <a:rPr lang="de-DE" dirty="0" err="1" smtClean="0">
                <a:latin typeface="Verdana" pitchFamily="34" charset="0"/>
                <a:ea typeface="Verdana" pitchFamily="34" charset="0"/>
                <a:cs typeface="Verdana" pitchFamily="34" charset="0"/>
              </a:rPr>
              <a:t>Officina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Balthasaris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Lasii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Mense</a:t>
            </a:r>
            <a:r>
              <a:rPr lang="de-DE" dirty="0" smtClean="0">
                <a:latin typeface="Verdana" pitchFamily="34" charset="0"/>
                <a:ea typeface="Verdana" pitchFamily="34" charset="0"/>
                <a:cs typeface="Verdana" pitchFamily="34" charset="0"/>
              </a:rPr>
              <a:t> Augusto, Anno D.M.XLI.“--</a:t>
            </a:r>
            <a:r>
              <a:rPr lang="de-DE" dirty="0" err="1" smtClean="0">
                <a:latin typeface="Verdana" pitchFamily="34" charset="0"/>
                <a:ea typeface="Verdana" pitchFamily="34" charset="0"/>
                <a:cs typeface="Verdana" pitchFamily="34" charset="0"/>
              </a:rPr>
              <a:t>Kolophon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2.17.7.3: Kein Zitat, da mit einleitender Wendung</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Anmerkung: Kein Zitat, da mit einleitender Wendung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err="1" smtClean="0"/>
              <a:t>Reske</a:t>
            </a:r>
            <a:r>
              <a:rPr lang="de-DE" dirty="0" smtClean="0"/>
              <a:t>: Hier jetzt 2. Auflage</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6.AD.03: Veröffentlichungsangabe | Stand: 09.11.2015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6.AD.03: Veröffentlichungsangabe | Stand: 09.11.2015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aad.gbv.de/ressourcen/listeDV.htm"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(5)</a:t>
            </a:r>
            <a:endParaRPr lang="de-DE" dirty="0"/>
          </a:p>
        </p:txBody>
      </p:sp>
      <p:sp>
        <p:nvSpPr>
          <p:cNvPr id="3" name="Textplatzhalter 2"/>
          <p:cNvSpPr>
            <a:spLocks noGrp="1"/>
          </p:cNvSpPr>
          <p:nvPr>
            <p:ph type="body" sz="quarter" idx="13"/>
          </p:nvPr>
        </p:nvSpPr>
        <p:spPr/>
        <p:txBody>
          <a:bodyPr/>
          <a:lstStyle/>
          <a:p>
            <a:r>
              <a:rPr lang="de-DE" dirty="0" smtClean="0">
                <a:ea typeface="Verdana" panose="020B0604030504040204" pitchFamily="34" charset="0"/>
                <a:cs typeface="Verdana" panose="020B0604030504040204" pitchFamily="34" charset="0"/>
              </a:rPr>
              <a:t>Messeorte werden als Erscheinungsorte wiedergegeben. Der Sachverhalt wird in einer Anmerkung (RDA </a:t>
            </a:r>
            <a:r>
              <a:rPr lang="de-CH" dirty="0" smtClean="0">
                <a:ea typeface="Verdana" panose="020B0604030504040204" pitchFamily="34" charset="0"/>
                <a:cs typeface="Verdana" panose="020B0604030504040204" pitchFamily="34" charset="0"/>
              </a:rPr>
              <a:t>2.17.7.3)</a:t>
            </a:r>
            <a:r>
              <a:rPr lang="de-DE" dirty="0" smtClean="0">
                <a:ea typeface="Verdana" panose="020B0604030504040204" pitchFamily="34" charset="0"/>
                <a:cs typeface="Verdana" panose="020B0604030504040204" pitchFamily="34" charset="0"/>
              </a:rPr>
              <a:t> erläutert</a:t>
            </a:r>
          </a:p>
          <a:p>
            <a:r>
              <a:rPr lang="de-DE" dirty="0" smtClean="0">
                <a:ea typeface="Verdana" panose="020B0604030504040204" pitchFamily="34" charset="0"/>
                <a:cs typeface="Verdana" panose="020B0604030504040204" pitchFamily="34" charset="0"/>
              </a:rPr>
              <a:t>Der tatsächliche Erscheinungsort kann zusätzlich erfasst werden. Stammt diese Angabe von einer Quelle </a:t>
            </a:r>
            <a:r>
              <a:rPr lang="de-DE" dirty="0" err="1" smtClean="0">
                <a:ea typeface="Verdana" panose="020B0604030504040204" pitchFamily="34" charset="0"/>
                <a:cs typeface="Verdana" panose="020B0604030504040204" pitchFamily="34" charset="0"/>
              </a:rPr>
              <a:t>ausserhalb</a:t>
            </a:r>
            <a:r>
              <a:rPr lang="de-DE" dirty="0" smtClean="0">
                <a:ea typeface="Verdana" panose="020B0604030504040204" pitchFamily="34" charset="0"/>
                <a:cs typeface="Verdana" panose="020B0604030504040204" pitchFamily="34" charset="0"/>
              </a:rPr>
              <a:t> der Ressource, dann müssen eckige Klammern verwendet werden</a:t>
            </a:r>
          </a:p>
          <a:p>
            <a:pPr>
              <a:buNone/>
            </a:pPr>
            <a:r>
              <a:rPr lang="de-DE" dirty="0" smtClean="0">
                <a:ea typeface="Verdana" panose="020B0604030504040204" pitchFamily="34" charset="0"/>
                <a:cs typeface="Verdana" panose="020B0604030504040204" pitchFamily="34" charset="0"/>
              </a:rPr>
              <a:t>Beispiel </a:t>
            </a:r>
            <a:r>
              <a:rPr lang="de-DE" dirty="0" err="1" smtClean="0">
                <a:ea typeface="Verdana" panose="020B0604030504040204" pitchFamily="34" charset="0"/>
                <a:cs typeface="Verdana" panose="020B0604030504040204" pitchFamily="34" charset="0"/>
              </a:rPr>
              <a:t>Messeort</a:t>
            </a:r>
            <a:r>
              <a:rPr lang="de-DE" dirty="0" smtClean="0">
                <a:ea typeface="Verdana" panose="020B0604030504040204" pitchFamily="34" charset="0"/>
                <a:cs typeface="Verdana" panose="020B0604030504040204" pitchFamily="34" charset="0"/>
              </a:rPr>
              <a:t>:</a:t>
            </a:r>
          </a:p>
          <a:p>
            <a:pPr>
              <a:buNone/>
            </a:pPr>
            <a:endParaRPr lang="de-DE" dirty="0" smtClean="0">
              <a:ea typeface="Verdana" panose="020B0604030504040204" pitchFamily="34" charset="0"/>
              <a:cs typeface="Verdana" panose="020B0604030504040204" pitchFamily="34" charset="0"/>
            </a:endParaRPr>
          </a:p>
          <a:p>
            <a:pPr>
              <a:buNone/>
            </a:pPr>
            <a:r>
              <a:rPr lang="de-DE" dirty="0" smtClean="0">
                <a:ea typeface="Verdana" panose="020B0604030504040204" pitchFamily="34" charset="0"/>
                <a:cs typeface="Verdana" panose="020B0604030504040204" pitchFamily="34" charset="0"/>
              </a:rPr>
              <a:t>Lösung:</a:t>
            </a:r>
            <a:endParaRPr lang="de-DE" dirty="0"/>
          </a:p>
        </p:txBody>
      </p:sp>
      <p:sp>
        <p:nvSpPr>
          <p:cNvPr id="4" name="Fußzeilenplatzhalter 3"/>
          <p:cNvSpPr>
            <a:spLocks noGrp="1"/>
          </p:cNvSpPr>
          <p:nvPr>
            <p:ph type="ftr" sz="quarter" idx="14"/>
          </p:nvPr>
        </p:nvSpPr>
        <p:spPr>
          <a:xfrm>
            <a:off x="467544" y="6453336"/>
            <a:ext cx="6120680" cy="404664"/>
          </a:xfrm>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pic>
        <p:nvPicPr>
          <p:cNvPr id="6" name="Bild2"/>
          <p:cNvPicPr>
            <a:picLocks noChangeAspect="1" noChangeArrowheads="1"/>
          </p:cNvPicPr>
          <p:nvPr/>
        </p:nvPicPr>
        <p:blipFill>
          <a:blip r:embed="rId2" cstate="print"/>
          <a:srcRect/>
          <a:stretch>
            <a:fillRect/>
          </a:stretch>
        </p:blipFill>
        <p:spPr bwMode="auto">
          <a:xfrm>
            <a:off x="3563888" y="3573016"/>
            <a:ext cx="3987105" cy="541879"/>
          </a:xfrm>
          <a:prstGeom prst="rect">
            <a:avLst/>
          </a:prstGeom>
          <a:noFill/>
          <a:ln w="9525">
            <a:no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2221395610"/>
              </p:ext>
            </p:extLst>
          </p:nvPr>
        </p:nvGraphicFramePr>
        <p:xfrm>
          <a:off x="1619673" y="4221087"/>
          <a:ext cx="7200800" cy="2286000"/>
        </p:xfrm>
        <a:graphic>
          <a:graphicData uri="http://schemas.openxmlformats.org/drawingml/2006/table">
            <a:tbl>
              <a:tblPr firstRow="1" bandRow="1">
                <a:tableStyleId>{5C22544A-7EE6-4342-B048-85BDC9FD1C3A}</a:tableStyleId>
              </a:tblPr>
              <a:tblGrid>
                <a:gridCol w="1224136"/>
                <a:gridCol w="2304256"/>
                <a:gridCol w="3672408"/>
              </a:tblGrid>
              <a:tr h="301206">
                <a:tc>
                  <a:txBody>
                    <a:bodyPr/>
                    <a:lstStyle/>
                    <a:p>
                      <a:r>
                        <a:rPr lang="de-DE" dirty="0" smtClean="0">
                          <a:latin typeface="Verdana" pitchFamily="34" charset="0"/>
                          <a:ea typeface="Verdana" pitchFamily="34" charset="0"/>
                          <a:cs typeface="Verdana" pitchFamily="34" charset="0"/>
                        </a:rPr>
                        <a:t>RDA</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340386">
                <a:tc>
                  <a:txBody>
                    <a:bodyPr/>
                    <a:lstStyle/>
                    <a:p>
                      <a:r>
                        <a:rPr lang="de-DE" b="1" dirty="0" smtClean="0">
                          <a:latin typeface="Verdana" pitchFamily="34" charset="0"/>
                          <a:ea typeface="Verdana" pitchFamily="34" charset="0"/>
                          <a:cs typeface="Verdana" pitchFamily="34" charset="0"/>
                        </a:rPr>
                        <a:t>2.8.2</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Erscheinungsort</a:t>
                      </a:r>
                      <a:endParaRPr lang="de-DE" b="1" dirty="0">
                        <a:latin typeface="Verdana" pitchFamily="34" charset="0"/>
                        <a:ea typeface="Verdana" pitchFamily="34" charset="0"/>
                        <a:cs typeface="Verdana" pitchFamily="34" charset="0"/>
                      </a:endParaRPr>
                    </a:p>
                  </a:txBody>
                  <a:tcPr/>
                </a:tc>
                <a:tc>
                  <a:txBody>
                    <a:bodyPr/>
                    <a:lstStyle/>
                    <a:p>
                      <a:r>
                        <a:rPr lang="de-DE" dirty="0" err="1" smtClean="0">
                          <a:latin typeface="Verdana" pitchFamily="34" charset="0"/>
                          <a:ea typeface="Verdana" pitchFamily="34" charset="0"/>
                          <a:cs typeface="Verdana" pitchFamily="34" charset="0"/>
                        </a:rPr>
                        <a:t>Franckfurt</a:t>
                      </a:r>
                      <a:r>
                        <a:rPr lang="de-DE" dirty="0" smtClean="0">
                          <a:latin typeface="Verdana" pitchFamily="34" charset="0"/>
                          <a:ea typeface="Verdana" pitchFamily="34" charset="0"/>
                          <a:cs typeface="Verdana" pitchFamily="34" charset="0"/>
                        </a:rPr>
                        <a:t> und Leipzig</a:t>
                      </a:r>
                      <a:endParaRPr lang="de-DE" dirty="0">
                        <a:latin typeface="Verdana" pitchFamily="34" charset="0"/>
                        <a:ea typeface="Verdana" pitchFamily="34" charset="0"/>
                        <a:cs typeface="Verdana" pitchFamily="34" charset="0"/>
                      </a:endParaRPr>
                    </a:p>
                  </a:txBody>
                  <a:tcPr/>
                </a:tc>
              </a:tr>
              <a:tr h="340386">
                <a:tc>
                  <a:txBody>
                    <a:bodyPr/>
                    <a:lstStyle/>
                    <a:p>
                      <a:r>
                        <a:rPr lang="de-DE" dirty="0" smtClean="0">
                          <a:latin typeface="Verdana" pitchFamily="34" charset="0"/>
                          <a:ea typeface="Verdana" pitchFamily="34" charset="0"/>
                          <a:cs typeface="Verdana" pitchFamily="34" charset="0"/>
                        </a:rPr>
                        <a:t>2.8.2</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Erscheinungsort</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[Hamburg]</a:t>
                      </a:r>
                      <a:endParaRPr lang="de-DE" dirty="0">
                        <a:latin typeface="Verdana" pitchFamily="34" charset="0"/>
                        <a:ea typeface="Verdana" pitchFamily="34" charset="0"/>
                        <a:cs typeface="Verdana" pitchFamily="34" charset="0"/>
                      </a:endParaRPr>
                    </a:p>
                  </a:txBody>
                  <a:tcPr/>
                </a:tc>
              </a:tr>
              <a:tr h="1106254">
                <a:tc>
                  <a:txBody>
                    <a:bodyPr/>
                    <a:lstStyle/>
                    <a:p>
                      <a:r>
                        <a:rPr lang="de-DE" dirty="0" smtClean="0">
                          <a:latin typeface="Verdana" pitchFamily="34" charset="0"/>
                          <a:ea typeface="Verdana" pitchFamily="34" charset="0"/>
                          <a:cs typeface="Verdana" pitchFamily="34" charset="0"/>
                        </a:rPr>
                        <a:t>2.17.7.3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Details, die sich auf die </a:t>
                      </a:r>
                      <a:r>
                        <a:rPr lang="de-DE" dirty="0" err="1" smtClean="0">
                          <a:latin typeface="Verdana" pitchFamily="34" charset="0"/>
                          <a:ea typeface="Verdana" pitchFamily="34" charset="0"/>
                          <a:cs typeface="Verdana" pitchFamily="34" charset="0"/>
                        </a:rPr>
                        <a:t>Veröffent-lichungsangabe</a:t>
                      </a:r>
                      <a:r>
                        <a:rPr lang="de-DE" dirty="0" smtClean="0">
                          <a:latin typeface="Verdana" pitchFamily="34" charset="0"/>
                          <a:ea typeface="Verdana" pitchFamily="34" charset="0"/>
                          <a:cs typeface="Verdana" pitchFamily="34" charset="0"/>
                        </a:rPr>
                        <a:t> beziehen</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Frankfurt und Leipzig sind Messeorte. Von</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Wiering</a:t>
                      </a:r>
                      <a:r>
                        <a:rPr lang="de-DE" baseline="0" dirty="0" smtClean="0">
                          <a:latin typeface="Verdana" pitchFamily="34" charset="0"/>
                          <a:ea typeface="Verdana" pitchFamily="34" charset="0"/>
                          <a:cs typeface="Verdana" pitchFamily="34" charset="0"/>
                        </a:rPr>
                        <a:t> druckte in Hamburg</a:t>
                      </a:r>
                      <a:endParaRPr lang="de-DE" dirty="0">
                        <a:latin typeface="Verdana" pitchFamily="34" charset="0"/>
                        <a:ea typeface="Verdana" pitchFamily="34" charset="0"/>
                        <a:cs typeface="Verdana"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(1)</a:t>
            </a:r>
            <a:endParaRPr lang="de-DE" dirty="0"/>
          </a:p>
        </p:txBody>
      </p:sp>
      <p:sp>
        <p:nvSpPr>
          <p:cNvPr id="3" name="Textplatzhalter 2"/>
          <p:cNvSpPr>
            <a:spLocks noGrp="1"/>
          </p:cNvSpPr>
          <p:nvPr>
            <p:ph type="body" sz="quarter" idx="13"/>
          </p:nvPr>
        </p:nvSpPr>
        <p:spPr/>
        <p:txBody>
          <a:bodyPr/>
          <a:lstStyle/>
          <a:p>
            <a:r>
              <a:rPr lang="de-DE" dirty="0" smtClean="0">
                <a:ea typeface="Verdana" panose="020B0604030504040204" pitchFamily="34" charset="0"/>
                <a:cs typeface="Verdana" panose="020B0604030504040204" pitchFamily="34" charset="0"/>
              </a:rPr>
              <a:t>Drucker und Buchhändler werden als Verleger behandelt (RDA 2.8.4.1) und </a:t>
            </a:r>
            <a:r>
              <a:rPr lang="de-DE" dirty="0" err="1" smtClean="0">
                <a:ea typeface="Verdana" panose="020B0604030504040204" pitchFamily="34" charset="0"/>
                <a:cs typeface="Verdana" panose="020B0604030504040204" pitchFamily="34" charset="0"/>
              </a:rPr>
              <a:t>ausschliesslich</a:t>
            </a:r>
            <a:r>
              <a:rPr lang="de-DE" dirty="0" smtClean="0">
                <a:ea typeface="Verdana" panose="020B0604030504040204" pitchFamily="34" charset="0"/>
                <a:cs typeface="Verdana" panose="020B0604030504040204" pitchFamily="34" charset="0"/>
              </a:rPr>
              <a:t> als Elemente der Veröffentlichungsangabe wiedergegeben.</a:t>
            </a:r>
          </a:p>
          <a:p>
            <a:r>
              <a:rPr lang="de-DE" dirty="0" smtClean="0">
                <a:ea typeface="Verdana" panose="020B0604030504040204" pitchFamily="34" charset="0"/>
                <a:cs typeface="Verdana" panose="020B0604030504040204" pitchFamily="34" charset="0"/>
              </a:rPr>
              <a:t>Die Namen der Verleger, Drucker, Buchhändler werden so wiedergegeben, wie sie im Druck erscheinen und zwar in der genauen Orthographie und im gesetzten Kasus.</a:t>
            </a:r>
          </a:p>
          <a:p>
            <a:r>
              <a:rPr lang="de-DE" dirty="0" smtClean="0">
                <a:ea typeface="Verdana" panose="020B0604030504040204" pitchFamily="34" charset="0"/>
                <a:cs typeface="Verdana" panose="020B0604030504040204" pitchFamily="34" charset="0"/>
              </a:rPr>
              <a:t>Einleitende Wendungen und Angaben zur Funktion werden - abgesehen von einer Verlagstätigkeit - ebenfalls erfasst (RDA 2.8.4.4).</a:t>
            </a:r>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(2)</a:t>
            </a:r>
            <a:endParaRPr lang="de-DE" dirty="0"/>
          </a:p>
        </p:txBody>
      </p:sp>
      <p:sp>
        <p:nvSpPr>
          <p:cNvPr id="3" name="Textplatzhalter 2"/>
          <p:cNvSpPr>
            <a:spLocks noGrp="1"/>
          </p:cNvSpPr>
          <p:nvPr>
            <p:ph type="body" sz="quarter" idx="13"/>
          </p:nvPr>
        </p:nvSpPr>
        <p:spPr/>
        <p:txBody>
          <a:bodyPr/>
          <a:lstStyle/>
          <a:p>
            <a:r>
              <a:rPr lang="de-DE" dirty="0" smtClean="0">
                <a:ea typeface="Verdana" pitchFamily="34" charset="0"/>
                <a:cs typeface="Verdana" pitchFamily="34" charset="0"/>
              </a:rPr>
              <a:t>Einleitende Wendungen und Angaben zu einer Verlagstätigkeit wie "</a:t>
            </a:r>
            <a:r>
              <a:rPr lang="de-DE" dirty="0" err="1" smtClean="0">
                <a:ea typeface="Verdana" pitchFamily="34" charset="0"/>
                <a:cs typeface="Verdana" pitchFamily="34" charset="0"/>
              </a:rPr>
              <a:t>impensis</a:t>
            </a:r>
            <a:r>
              <a:rPr lang="de-DE" dirty="0" smtClean="0">
                <a:ea typeface="Verdana" pitchFamily="34" charset="0"/>
                <a:cs typeface="Verdana" pitchFamily="34" charset="0"/>
              </a:rPr>
              <a:t>" oder "in </a:t>
            </a:r>
            <a:r>
              <a:rPr lang="de-DE" dirty="0" err="1" smtClean="0">
                <a:ea typeface="Verdana" pitchFamily="34" charset="0"/>
                <a:cs typeface="Verdana" pitchFamily="34" charset="0"/>
              </a:rPr>
              <a:t>verlegung</a:t>
            </a:r>
            <a:r>
              <a:rPr lang="de-DE" dirty="0" smtClean="0">
                <a:ea typeface="Verdana" pitchFamily="34" charset="0"/>
                <a:cs typeface="Verdana" pitchFamily="34" charset="0"/>
              </a:rPr>
              <a:t>" etc. werden zur Vermeidung sprachlicher Härten ebenfalls übertragen.</a:t>
            </a:r>
          </a:p>
          <a:p>
            <a:r>
              <a:rPr lang="de-DE" dirty="0" smtClean="0">
                <a:ea typeface="Verdana" pitchFamily="34" charset="0"/>
                <a:cs typeface="Verdana" pitchFamily="34" charset="0"/>
              </a:rPr>
              <a:t>Adressen sind gewöhnlich wegzulassen. Ist eine Adresse für die Identifikation oder Datierung eines Druckes relevant, wird sie in einer Anmerkung zur Veröffentlichungsangabe (RDA 2.17.7) wiedergegeben.</a:t>
            </a:r>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(3)</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dirty="0" smtClean="0">
                <a:ea typeface="Verdana" panose="020B0604030504040204" pitchFamily="34" charset="0"/>
                <a:cs typeface="Verdana" panose="020B0604030504040204" pitchFamily="34" charset="0"/>
              </a:rPr>
              <a:t>Einleitende Wendungen und Angaben zur Funktion:</a:t>
            </a:r>
          </a:p>
          <a:p>
            <a:pPr>
              <a:buNone/>
            </a:pPr>
            <a:endParaRPr lang="de-DE" dirty="0" smtClean="0">
              <a:ea typeface="Verdana" panose="020B0604030504040204" pitchFamily="34" charset="0"/>
              <a:cs typeface="Verdana" panose="020B0604030504040204" pitchFamily="34" charset="0"/>
            </a:endParaRPr>
          </a:p>
          <a:p>
            <a:pPr>
              <a:buNone/>
            </a:pPr>
            <a:endParaRPr lang="de-DE" dirty="0" smtClean="0">
              <a:ea typeface="Verdana" panose="020B0604030504040204" pitchFamily="34" charset="0"/>
              <a:cs typeface="Verdana" panose="020B0604030504040204" pitchFamily="34" charset="0"/>
            </a:endParaRPr>
          </a:p>
          <a:p>
            <a:pPr>
              <a:buNone/>
            </a:pPr>
            <a:r>
              <a:rPr lang="de-DE" dirty="0" smtClean="0">
                <a:ea typeface="Verdana" panose="020B0604030504040204" pitchFamily="34" charset="0"/>
                <a:cs typeface="Verdana" panose="020B0604030504040204" pitchFamily="34" charset="0"/>
              </a:rPr>
              <a:t>Lösung: </a:t>
            </a:r>
          </a:p>
          <a:p>
            <a:pPr>
              <a:buNone/>
            </a:pPr>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pic>
        <p:nvPicPr>
          <p:cNvPr id="6" name="Bild3"/>
          <p:cNvPicPr>
            <a:picLocks noChangeAspect="1" noChangeArrowheads="1"/>
          </p:cNvPicPr>
          <p:nvPr/>
        </p:nvPicPr>
        <p:blipFill>
          <a:blip r:embed="rId3" cstate="print"/>
          <a:srcRect t="20000" r="2013"/>
          <a:stretch>
            <a:fillRect/>
          </a:stretch>
        </p:blipFill>
        <p:spPr bwMode="auto">
          <a:xfrm>
            <a:off x="2339752" y="1340768"/>
            <a:ext cx="6084676" cy="936104"/>
          </a:xfrm>
          <a:prstGeom prst="rect">
            <a:avLst/>
          </a:prstGeom>
          <a:noFill/>
          <a:ln w="9525">
            <a:noFill/>
            <a:miter lim="800000"/>
            <a:headEnd/>
            <a:tailEnd/>
          </a:ln>
        </p:spPr>
      </p:pic>
      <p:graphicFrame>
        <p:nvGraphicFramePr>
          <p:cNvPr id="7" name="Tabelle 6"/>
          <p:cNvGraphicFramePr>
            <a:graphicFrameLocks noGrp="1"/>
          </p:cNvGraphicFramePr>
          <p:nvPr/>
        </p:nvGraphicFramePr>
        <p:xfrm>
          <a:off x="1691680" y="2564904"/>
          <a:ext cx="7056784" cy="3718168"/>
        </p:xfrm>
        <a:graphic>
          <a:graphicData uri="http://schemas.openxmlformats.org/drawingml/2006/table">
            <a:tbl>
              <a:tblPr firstRow="1" bandRow="1">
                <a:tableStyleId>{5C22544A-7EE6-4342-B048-85BDC9FD1C3A}</a:tableStyleId>
              </a:tblPr>
              <a:tblGrid>
                <a:gridCol w="1224136"/>
                <a:gridCol w="2304256"/>
                <a:gridCol w="3528392"/>
              </a:tblGrid>
              <a:tr h="396044">
                <a:tc>
                  <a:txBody>
                    <a:bodyPr/>
                    <a:lstStyle/>
                    <a:p>
                      <a:r>
                        <a:rPr lang="de-DE" dirty="0" smtClean="0">
                          <a:latin typeface="Verdana" pitchFamily="34" charset="0"/>
                          <a:ea typeface="Verdana" pitchFamily="34" charset="0"/>
                          <a:cs typeface="Verdana" pitchFamily="34" charset="0"/>
                        </a:rPr>
                        <a:t>RDA</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396044">
                <a:tc>
                  <a:txBody>
                    <a:bodyPr/>
                    <a:lstStyle/>
                    <a:p>
                      <a:r>
                        <a:rPr lang="de-DE" b="1" dirty="0" smtClean="0">
                          <a:latin typeface="Verdana" pitchFamily="34" charset="0"/>
                          <a:ea typeface="Verdana" pitchFamily="34" charset="0"/>
                          <a:cs typeface="Verdana" pitchFamily="34" charset="0"/>
                        </a:rPr>
                        <a:t>2.8.4</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Verlagsname</a:t>
                      </a:r>
                      <a:endParaRPr lang="de-DE" b="1" dirty="0">
                        <a:latin typeface="Verdana" pitchFamily="34" charset="0"/>
                        <a:ea typeface="Verdana" pitchFamily="34" charset="0"/>
                        <a:cs typeface="Verdana" pitchFamily="34" charset="0"/>
                      </a:endParaRPr>
                    </a:p>
                  </a:txBody>
                  <a:tcPr/>
                </a:tc>
                <a:tc>
                  <a:txBody>
                    <a:bodyPr/>
                    <a:lstStyle/>
                    <a:p>
                      <a:r>
                        <a:rPr lang="de-DE" dirty="0" err="1" smtClean="0">
                          <a:latin typeface="Verdana" pitchFamily="34" charset="0"/>
                          <a:ea typeface="Verdana" pitchFamily="34" charset="0"/>
                          <a:cs typeface="Verdana" pitchFamily="34" charset="0"/>
                        </a:rPr>
                        <a:t>Impensis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Georgii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Lichtenstegeri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Chalcographi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Norimbergensis</a:t>
                      </a:r>
                      <a:endParaRPr lang="de-DE" dirty="0">
                        <a:latin typeface="Verdana" pitchFamily="34" charset="0"/>
                        <a:ea typeface="Verdana" pitchFamily="34" charset="0"/>
                        <a:cs typeface="Verdana" pitchFamily="34" charset="0"/>
                      </a:endParaRPr>
                    </a:p>
                  </a:txBody>
                  <a:tcPr/>
                </a:tc>
              </a:tr>
              <a:tr h="396044">
                <a:tc>
                  <a:txBody>
                    <a:bodyPr/>
                    <a:lstStyle/>
                    <a:p>
                      <a:r>
                        <a:rPr lang="de-DE" dirty="0" smtClean="0">
                          <a:latin typeface="Verdana" pitchFamily="34" charset="0"/>
                          <a:ea typeface="Verdana" pitchFamily="34" charset="0"/>
                          <a:cs typeface="Verdana" pitchFamily="34" charset="0"/>
                        </a:rPr>
                        <a:t>2.8.4</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Verlagsname</a:t>
                      </a:r>
                      <a:endParaRPr lang="de-DE" dirty="0">
                        <a:latin typeface="Verdana" pitchFamily="34" charset="0"/>
                        <a:ea typeface="Verdana" pitchFamily="34" charset="0"/>
                        <a:cs typeface="Verdana" pitchFamily="34" charset="0"/>
                      </a:endParaRPr>
                    </a:p>
                  </a:txBody>
                  <a:tcPr/>
                </a:tc>
                <a:tc>
                  <a:txBody>
                    <a:bodyPr/>
                    <a:lstStyle/>
                    <a:p>
                      <a:r>
                        <a:rPr lang="de-DE" dirty="0" err="1" smtClean="0">
                          <a:latin typeface="Verdana" pitchFamily="34" charset="0"/>
                          <a:ea typeface="Verdana" pitchFamily="34" charset="0"/>
                          <a:cs typeface="Verdana" pitchFamily="34" charset="0"/>
                        </a:rPr>
                        <a:t>Typis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Fleischmannianis</a:t>
                      </a:r>
                      <a:endParaRPr lang="de-DE" dirty="0">
                        <a:latin typeface="Verdana" pitchFamily="34" charset="0"/>
                        <a:ea typeface="Verdana" pitchFamily="34" charset="0"/>
                        <a:cs typeface="Verdana" pitchFamily="34" charset="0"/>
                      </a:endParaRPr>
                    </a:p>
                  </a:txBody>
                  <a:tcPr/>
                </a:tc>
              </a:tr>
              <a:tr h="396044">
                <a:tc>
                  <a:txBody>
                    <a:bodyPr/>
                    <a:lstStyle/>
                    <a:p>
                      <a:r>
                        <a:rPr lang="de-DE" dirty="0" smtClean="0">
                          <a:latin typeface="Verdana" pitchFamily="34" charset="0"/>
                          <a:ea typeface="Verdana" pitchFamily="34" charset="0"/>
                          <a:cs typeface="Verdana" pitchFamily="34" charset="0"/>
                        </a:rPr>
                        <a:t>2.17.7.3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Details, die sich auf die </a:t>
                      </a:r>
                      <a:r>
                        <a:rPr lang="de-DE" dirty="0" err="1" smtClean="0">
                          <a:latin typeface="Verdana" pitchFamily="34" charset="0"/>
                          <a:ea typeface="Verdana" pitchFamily="34" charset="0"/>
                          <a:cs typeface="Verdana" pitchFamily="34" charset="0"/>
                        </a:rPr>
                        <a:t>Veröffent-lichungsangabe</a:t>
                      </a:r>
                      <a:r>
                        <a:rPr lang="de-DE" dirty="0" smtClean="0">
                          <a:latin typeface="Verdana" pitchFamily="34" charset="0"/>
                          <a:ea typeface="Verdana" pitchFamily="34" charset="0"/>
                          <a:cs typeface="Verdana" pitchFamily="34" charset="0"/>
                        </a:rPr>
                        <a:t> beziehen</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Vorlageform der Veröffentlichungsangabe: </a:t>
                      </a:r>
                      <a:r>
                        <a:rPr lang="de-DE" dirty="0" err="1" smtClean="0">
                          <a:latin typeface="Verdana" pitchFamily="34" charset="0"/>
                          <a:ea typeface="Verdana" pitchFamily="34" charset="0"/>
                          <a:cs typeface="Verdana" pitchFamily="34" charset="0"/>
                        </a:rPr>
                        <a:t>Impensis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Georgii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Lichtenstegeri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Chalcographi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Norimbergensis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Typis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Fleischmannianis</a:t>
                      </a:r>
                      <a:r>
                        <a:rPr lang="de-DE" dirty="0" smtClean="0">
                          <a:latin typeface="Verdana" pitchFamily="34" charset="0"/>
                          <a:ea typeface="Verdana" pitchFamily="34" charset="0"/>
                          <a:cs typeface="Verdana" pitchFamily="34" charset="0"/>
                        </a:rPr>
                        <a:t>. MDCCLVII.</a:t>
                      </a:r>
                      <a:endParaRPr lang="de-DE" dirty="0">
                        <a:latin typeface="Verdana" pitchFamily="34" charset="0"/>
                        <a:ea typeface="Verdana" pitchFamily="34" charset="0"/>
                        <a:cs typeface="Verdana"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(4)</a:t>
            </a:r>
            <a:endParaRPr lang="de-DE" dirty="0"/>
          </a:p>
        </p:txBody>
      </p:sp>
      <p:sp>
        <p:nvSpPr>
          <p:cNvPr id="3" name="Textplatzhalter 2"/>
          <p:cNvSpPr>
            <a:spLocks noGrp="1"/>
          </p:cNvSpPr>
          <p:nvPr>
            <p:ph type="body" sz="quarter" idx="13"/>
          </p:nvPr>
        </p:nvSpPr>
        <p:spPr/>
        <p:txBody>
          <a:bodyPr/>
          <a:lstStyle/>
          <a:p>
            <a:pPr>
              <a:buNone/>
            </a:pPr>
            <a:r>
              <a:rPr lang="de-DE" dirty="0" smtClean="0">
                <a:ea typeface="Verdana" panose="020B0604030504040204" pitchFamily="34" charset="0"/>
                <a:cs typeface="Verdana" panose="020B0604030504040204" pitchFamily="34" charset="0"/>
              </a:rPr>
              <a:t>Beispiel Angabe zur Funktion, Verlagsname mit Adresse: </a:t>
            </a:r>
          </a:p>
          <a:p>
            <a:pPr>
              <a:buNone/>
            </a:pPr>
            <a:endParaRPr lang="de-DE" dirty="0" smtClean="0">
              <a:ea typeface="Verdana" panose="020B0604030504040204" pitchFamily="34" charset="0"/>
              <a:cs typeface="Verdana" panose="020B0604030504040204" pitchFamily="34" charset="0"/>
            </a:endParaRPr>
          </a:p>
          <a:p>
            <a:pPr>
              <a:buNone/>
            </a:pPr>
            <a:endParaRPr lang="de-DE" dirty="0" smtClean="0">
              <a:ea typeface="Verdana" panose="020B0604030504040204" pitchFamily="34" charset="0"/>
              <a:cs typeface="Verdana" panose="020B0604030504040204" pitchFamily="34" charset="0"/>
            </a:endParaRPr>
          </a:p>
          <a:p>
            <a:pPr>
              <a:buNone/>
            </a:pPr>
            <a:r>
              <a:rPr lang="de-DE" dirty="0" smtClean="0"/>
              <a:t>Lösung: </a:t>
            </a:r>
            <a:endParaRPr lang="de-DE" dirty="0" smtClean="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pic>
        <p:nvPicPr>
          <p:cNvPr id="6" name="Bild 2"/>
          <p:cNvPicPr>
            <a:picLocks noChangeAspect="1" noChangeArrowheads="1"/>
          </p:cNvPicPr>
          <p:nvPr/>
        </p:nvPicPr>
        <p:blipFill>
          <a:blip r:embed="rId3" cstate="print"/>
          <a:srcRect/>
          <a:stretch>
            <a:fillRect/>
          </a:stretch>
        </p:blipFill>
        <p:spPr bwMode="auto">
          <a:xfrm>
            <a:off x="2339752" y="1268760"/>
            <a:ext cx="5876271" cy="800199"/>
          </a:xfrm>
          <a:prstGeom prst="rect">
            <a:avLst/>
          </a:prstGeom>
          <a:noFill/>
          <a:ln w="9525">
            <a:noFill/>
            <a:miter lim="800000"/>
            <a:headEnd/>
            <a:tailEnd/>
          </a:ln>
        </p:spPr>
      </p:pic>
      <p:graphicFrame>
        <p:nvGraphicFramePr>
          <p:cNvPr id="7" name="Tabelle 6"/>
          <p:cNvGraphicFramePr>
            <a:graphicFrameLocks noGrp="1"/>
          </p:cNvGraphicFramePr>
          <p:nvPr/>
        </p:nvGraphicFramePr>
        <p:xfrm>
          <a:off x="1763688" y="2564904"/>
          <a:ext cx="7200801" cy="2199640"/>
        </p:xfrm>
        <a:graphic>
          <a:graphicData uri="http://schemas.openxmlformats.org/drawingml/2006/table">
            <a:tbl>
              <a:tblPr firstRow="1" bandRow="1">
                <a:tableStyleId>{5C22544A-7EE6-4342-B048-85BDC9FD1C3A}</a:tableStyleId>
              </a:tblPr>
              <a:tblGrid>
                <a:gridCol w="1224136"/>
                <a:gridCol w="2376264"/>
                <a:gridCol w="3600401"/>
              </a:tblGrid>
              <a:tr h="370840">
                <a:tc>
                  <a:txBody>
                    <a:bodyPr/>
                    <a:lstStyle/>
                    <a:p>
                      <a:r>
                        <a:rPr lang="de-DE" dirty="0" smtClean="0">
                          <a:latin typeface="Verdana" pitchFamily="34" charset="0"/>
                          <a:ea typeface="Verdana" pitchFamily="34" charset="0"/>
                          <a:cs typeface="Verdana" pitchFamily="34" charset="0"/>
                        </a:rPr>
                        <a:t>RDA</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370840">
                <a:tc>
                  <a:txBody>
                    <a:bodyPr/>
                    <a:lstStyle/>
                    <a:p>
                      <a:r>
                        <a:rPr lang="de-DE" b="1" dirty="0" smtClean="0">
                          <a:latin typeface="Verdana" pitchFamily="34" charset="0"/>
                          <a:ea typeface="Verdana" pitchFamily="34" charset="0"/>
                          <a:cs typeface="Verdana" pitchFamily="34" charset="0"/>
                        </a:rPr>
                        <a:t>2.8.4</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Verlagsname</a:t>
                      </a:r>
                      <a:endParaRPr lang="de-DE" b="1" dirty="0">
                        <a:latin typeface="Verdana" pitchFamily="34" charset="0"/>
                        <a:ea typeface="Verdana" pitchFamily="34" charset="0"/>
                        <a:cs typeface="Verdana" pitchFamily="34" charset="0"/>
                      </a:endParaRPr>
                    </a:p>
                  </a:txBody>
                  <a:tcPr/>
                </a:tc>
                <a:tc>
                  <a:txBody>
                    <a:bodyPr/>
                    <a:lstStyle/>
                    <a:p>
                      <a:r>
                        <a:rPr lang="de-DE" dirty="0" err="1" smtClean="0">
                          <a:latin typeface="Verdana" pitchFamily="34" charset="0"/>
                          <a:ea typeface="Verdana" pitchFamily="34" charset="0"/>
                          <a:cs typeface="Verdana" pitchFamily="34" charset="0"/>
                        </a:rPr>
                        <a:t>Chez</a:t>
                      </a:r>
                      <a:r>
                        <a:rPr lang="de-DE" dirty="0" smtClean="0">
                          <a:latin typeface="Verdana" pitchFamily="34" charset="0"/>
                          <a:ea typeface="Verdana" pitchFamily="34" charset="0"/>
                          <a:cs typeface="Verdana" pitchFamily="34" charset="0"/>
                        </a:rPr>
                        <a:t> Richard,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Caille</a:t>
                      </a:r>
                      <a:r>
                        <a:rPr lang="de-DE" baseline="0" dirty="0" smtClean="0">
                          <a:latin typeface="Verdana" pitchFamily="34" charset="0"/>
                          <a:ea typeface="Verdana" pitchFamily="34" charset="0"/>
                          <a:cs typeface="Verdana" pitchFamily="34" charset="0"/>
                        </a:rPr>
                        <a:t> Et </a:t>
                      </a:r>
                      <a:r>
                        <a:rPr lang="de-DE" baseline="0" dirty="0" err="1" smtClean="0">
                          <a:latin typeface="Verdana" pitchFamily="34" charset="0"/>
                          <a:ea typeface="Verdana" pitchFamily="34" charset="0"/>
                          <a:cs typeface="Verdana" pitchFamily="34" charset="0"/>
                        </a:rPr>
                        <a:t>Ravier</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Libraires</a:t>
                      </a:r>
                      <a:endParaRPr lang="de-DE" dirty="0">
                        <a:latin typeface="Verdana" pitchFamily="34" charset="0"/>
                        <a:ea typeface="Verdana" pitchFamily="34" charset="0"/>
                        <a:cs typeface="Verdana" pitchFamily="34" charset="0"/>
                      </a:endParaRPr>
                    </a:p>
                  </a:txBody>
                  <a:tcPr/>
                </a:tc>
              </a:tr>
              <a:tr h="370840">
                <a:tc>
                  <a:txBody>
                    <a:bodyPr/>
                    <a:lstStyle/>
                    <a:p>
                      <a:r>
                        <a:rPr lang="de-DE" dirty="0" smtClean="0">
                          <a:latin typeface="Verdana" pitchFamily="34" charset="0"/>
                          <a:ea typeface="Verdana" pitchFamily="34" charset="0"/>
                          <a:cs typeface="Verdana" pitchFamily="34" charset="0"/>
                        </a:rPr>
                        <a:t>2.17.7.3</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Details, die sich auf die </a:t>
                      </a:r>
                      <a:r>
                        <a:rPr lang="de-DE" dirty="0" err="1" smtClean="0">
                          <a:latin typeface="Verdana" pitchFamily="34" charset="0"/>
                          <a:ea typeface="Verdana" pitchFamily="34" charset="0"/>
                          <a:cs typeface="Verdana" pitchFamily="34" charset="0"/>
                        </a:rPr>
                        <a:t>Veröffent-lichungsangabe</a:t>
                      </a:r>
                      <a:r>
                        <a:rPr lang="de-DE" dirty="0" smtClean="0">
                          <a:latin typeface="Verdana" pitchFamily="34" charset="0"/>
                          <a:ea typeface="Verdana" pitchFamily="34" charset="0"/>
                          <a:cs typeface="Verdana" pitchFamily="34" charset="0"/>
                        </a:rPr>
                        <a:t> beziehen</a:t>
                      </a:r>
                    </a:p>
                  </a:txBody>
                  <a:tcPr/>
                </a:tc>
                <a:tc>
                  <a:txBody>
                    <a:bodyPr/>
                    <a:lstStyle/>
                    <a:p>
                      <a:r>
                        <a:rPr lang="de-DE" dirty="0" smtClean="0">
                          <a:latin typeface="Verdana" pitchFamily="34" charset="0"/>
                          <a:ea typeface="Verdana" pitchFamily="34" charset="0"/>
                          <a:cs typeface="Verdana" pitchFamily="34" charset="0"/>
                        </a:rPr>
                        <a:t>„</a:t>
                      </a:r>
                      <a:r>
                        <a:rPr lang="de-DE" dirty="0" err="1" smtClean="0">
                          <a:latin typeface="Verdana" pitchFamily="34" charset="0"/>
                          <a:ea typeface="Verdana" pitchFamily="34" charset="0"/>
                          <a:cs typeface="Verdana" pitchFamily="34" charset="0"/>
                        </a:rPr>
                        <a:t>Chez</a:t>
                      </a:r>
                      <a:r>
                        <a:rPr lang="de-DE" dirty="0" smtClean="0">
                          <a:latin typeface="Verdana" pitchFamily="34" charset="0"/>
                          <a:ea typeface="Verdana" pitchFamily="34" charset="0"/>
                          <a:cs typeface="Verdana" pitchFamily="34" charset="0"/>
                        </a:rPr>
                        <a:t> Richard, </a:t>
                      </a:r>
                      <a:r>
                        <a:rPr lang="de-DE" dirty="0" err="1" smtClean="0">
                          <a:latin typeface="Verdana" pitchFamily="34" charset="0"/>
                          <a:ea typeface="Verdana" pitchFamily="34" charset="0"/>
                          <a:cs typeface="Verdana" pitchFamily="34" charset="0"/>
                        </a:rPr>
                        <a:t>Caille</a:t>
                      </a:r>
                      <a:r>
                        <a:rPr lang="de-DE" dirty="0" smtClean="0">
                          <a:latin typeface="Verdana" pitchFamily="34" charset="0"/>
                          <a:ea typeface="Verdana" pitchFamily="34" charset="0"/>
                          <a:cs typeface="Verdana" pitchFamily="34" charset="0"/>
                        </a:rPr>
                        <a:t> Et </a:t>
                      </a:r>
                      <a:r>
                        <a:rPr lang="de-DE" dirty="0" err="1" smtClean="0">
                          <a:latin typeface="Verdana" pitchFamily="34" charset="0"/>
                          <a:ea typeface="Verdana" pitchFamily="34" charset="0"/>
                          <a:cs typeface="Verdana" pitchFamily="34" charset="0"/>
                        </a:rPr>
                        <a:t>Ravier</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Libraires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rue</a:t>
                      </a:r>
                      <a:r>
                        <a:rPr lang="de-DE" dirty="0" smtClean="0">
                          <a:latin typeface="Verdana" pitchFamily="34" charset="0"/>
                          <a:ea typeface="Verdana" pitchFamily="34" charset="0"/>
                          <a:cs typeface="Verdana" pitchFamily="34" charset="0"/>
                        </a:rPr>
                        <a:t> Haute-</a:t>
                      </a:r>
                      <a:r>
                        <a:rPr lang="de-DE" dirty="0" err="1" smtClean="0">
                          <a:latin typeface="Verdana" pitchFamily="34" charset="0"/>
                          <a:ea typeface="Verdana" pitchFamily="34" charset="0"/>
                          <a:cs typeface="Verdana" pitchFamily="34" charset="0"/>
                        </a:rPr>
                        <a:t>Feuille</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No</a:t>
                      </a:r>
                      <a:r>
                        <a:rPr lang="de-DE" dirty="0" smtClean="0">
                          <a:latin typeface="Verdana" pitchFamily="34" charset="0"/>
                          <a:ea typeface="Verdana" pitchFamily="34" charset="0"/>
                          <a:cs typeface="Verdana" pitchFamily="34" charset="0"/>
                        </a:rPr>
                        <a:t>. 11.“</a:t>
                      </a:r>
                      <a:endParaRPr lang="de-DE" dirty="0">
                        <a:latin typeface="Verdana" pitchFamily="34" charset="0"/>
                        <a:ea typeface="Verdana" pitchFamily="34" charset="0"/>
                        <a:cs typeface="Verdana"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(5)</a:t>
            </a:r>
            <a:endParaRPr lang="de-DE" dirty="0"/>
          </a:p>
        </p:txBody>
      </p:sp>
      <p:sp>
        <p:nvSpPr>
          <p:cNvPr id="3" name="Textplatzhalter 2"/>
          <p:cNvSpPr>
            <a:spLocks noGrp="1"/>
          </p:cNvSpPr>
          <p:nvPr>
            <p:ph type="body" sz="quarter" idx="13"/>
          </p:nvPr>
        </p:nvSpPr>
        <p:spPr/>
        <p:txBody>
          <a:bodyPr/>
          <a:lstStyle/>
          <a:p>
            <a:r>
              <a:rPr lang="de-DE" dirty="0" smtClean="0">
                <a:ea typeface="Verdana" panose="020B0604030504040204" pitchFamily="34" charset="0"/>
                <a:cs typeface="Verdana" panose="020B0604030504040204" pitchFamily="34" charset="0"/>
              </a:rPr>
              <a:t>Ist der übertragene Verlagsname nachweislich fingiert, wird </a:t>
            </a:r>
            <a:r>
              <a:rPr lang="de-DE" dirty="0" err="1" smtClean="0">
                <a:ea typeface="Verdana" panose="020B0604030504040204" pitchFamily="34" charset="0"/>
                <a:cs typeface="Verdana" panose="020B0604030504040204" pitchFamily="34" charset="0"/>
              </a:rPr>
              <a:t>gemäss</a:t>
            </a:r>
            <a:r>
              <a:rPr lang="de-DE" dirty="0" smtClean="0">
                <a:ea typeface="Verdana" panose="020B0604030504040204" pitchFamily="34" charset="0"/>
                <a:cs typeface="Verdana" panose="020B0604030504040204" pitchFamily="34" charset="0"/>
              </a:rPr>
              <a:t> RDA 2.8.4.3 eine Anmerkung zur Veröffentlichungsangabe (RDA 2.17.7.3) erfasst, die den tatsächlichen Verlagsnamen angibt.</a:t>
            </a:r>
          </a:p>
          <a:p>
            <a:endParaRPr lang="de-DE" dirty="0" smtClean="0">
              <a:ea typeface="Verdana" panose="020B0604030504040204" pitchFamily="34" charset="0"/>
              <a:cs typeface="Verdana" panose="020B0604030504040204" pitchFamily="34" charset="0"/>
            </a:endParaRPr>
          </a:p>
          <a:p>
            <a:pPr lvl="1">
              <a:buNone/>
            </a:pPr>
            <a:r>
              <a:rPr lang="de-DE" dirty="0" smtClean="0">
                <a:ea typeface="Verdana" panose="020B0604030504040204" pitchFamily="34" charset="0"/>
                <a:cs typeface="Verdana" panose="020B0604030504040204" pitchFamily="34" charset="0"/>
              </a:rPr>
              <a:t>Beispiel Verlagsname fingiert:</a:t>
            </a:r>
          </a:p>
          <a:p>
            <a:pPr lvl="1">
              <a:buNone/>
            </a:pPr>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nvGraphicFramePr>
        <p:xfrm>
          <a:off x="683568" y="3501008"/>
          <a:ext cx="7992888" cy="1742440"/>
        </p:xfrm>
        <a:graphic>
          <a:graphicData uri="http://schemas.openxmlformats.org/drawingml/2006/table">
            <a:tbl>
              <a:tblPr firstRow="1" bandRow="1">
                <a:tableStyleId>{5C22544A-7EE6-4342-B048-85BDC9FD1C3A}</a:tableStyleId>
              </a:tblPr>
              <a:tblGrid>
                <a:gridCol w="3996444"/>
                <a:gridCol w="3996444"/>
              </a:tblGrid>
              <a:tr h="370840">
                <a:tc>
                  <a:txBody>
                    <a:bodyPr/>
                    <a:lstStyle/>
                    <a:p>
                      <a:r>
                        <a:rPr lang="de-DE" dirty="0" smtClean="0">
                          <a:latin typeface="Verdana" pitchFamily="34" charset="0"/>
                          <a:ea typeface="Verdana" pitchFamily="34" charset="0"/>
                          <a:cs typeface="Verdana" pitchFamily="34" charset="0"/>
                        </a:rPr>
                        <a:t>Informationsquelle</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370840">
                <a:tc>
                  <a:txBody>
                    <a:bodyPr/>
                    <a:lstStyle/>
                    <a:p>
                      <a:r>
                        <a:rPr lang="de-DE" dirty="0" smtClean="0">
                          <a:latin typeface="Verdana" pitchFamily="34" charset="0"/>
                          <a:ea typeface="Verdana" pitchFamily="34" charset="0"/>
                          <a:cs typeface="Verdana" pitchFamily="34" charset="0"/>
                        </a:rPr>
                        <a:t>… durch Johann </a:t>
                      </a:r>
                      <a:r>
                        <a:rPr lang="de-DE" dirty="0" err="1" smtClean="0">
                          <a:latin typeface="Verdana" pitchFamily="34" charset="0"/>
                          <a:ea typeface="Verdana" pitchFamily="34" charset="0"/>
                          <a:cs typeface="Verdana" pitchFamily="34" charset="0"/>
                        </a:rPr>
                        <a:t>Veriman</a:t>
                      </a:r>
                      <a:r>
                        <a:rPr lang="de-DE" dirty="0" smtClean="0">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Durch Johann</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Veriman</a:t>
                      </a:r>
                      <a:endParaRPr lang="de-DE" baseline="0" dirty="0" smtClean="0">
                        <a:latin typeface="Verdana" pitchFamily="34" charset="0"/>
                        <a:ea typeface="Verdana" pitchFamily="34" charset="0"/>
                        <a:cs typeface="Verdana" pitchFamily="34" charset="0"/>
                      </a:endParaRPr>
                    </a:p>
                    <a:p>
                      <a:endParaRPr lang="de-DE" baseline="0" dirty="0" smtClean="0">
                        <a:latin typeface="Verdana" pitchFamily="34" charset="0"/>
                        <a:ea typeface="Verdana" pitchFamily="34" charset="0"/>
                        <a:cs typeface="Verdana" pitchFamily="34" charset="0"/>
                      </a:endParaRPr>
                    </a:p>
                    <a:p>
                      <a:r>
                        <a:rPr lang="de-DE" sz="1600" baseline="0" dirty="0" smtClean="0">
                          <a:latin typeface="Verdana" pitchFamily="34" charset="0"/>
                          <a:ea typeface="Verdana" pitchFamily="34" charset="0"/>
                          <a:cs typeface="Verdana" pitchFamily="34" charset="0"/>
                        </a:rPr>
                        <a:t>Anmerkung: </a:t>
                      </a:r>
                      <a:r>
                        <a:rPr lang="de-CH" sz="16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Verlagsname fingiert, vgl. Weller, I, S. 19/20. Vermutlich bei Schönfeld, Amberg gedruckt</a:t>
                      </a:r>
                      <a:endParaRPr lang="de-DE" sz="1600" dirty="0">
                        <a:latin typeface="Verdana" pitchFamily="34" charset="0"/>
                        <a:ea typeface="Verdana" pitchFamily="34" charset="0"/>
                        <a:cs typeface="Verdana"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(1)</a:t>
            </a:r>
            <a:endParaRPr lang="de-DE" dirty="0"/>
          </a:p>
        </p:txBody>
      </p:sp>
      <p:sp>
        <p:nvSpPr>
          <p:cNvPr id="3" name="Textplatzhalter 2"/>
          <p:cNvSpPr>
            <a:spLocks noGrp="1"/>
          </p:cNvSpPr>
          <p:nvPr>
            <p:ph type="body" sz="quarter" idx="13"/>
          </p:nvPr>
        </p:nvSpPr>
        <p:spPr/>
        <p:txBody>
          <a:bodyPr/>
          <a:lstStyle/>
          <a:p>
            <a:r>
              <a:rPr lang="de-DE" dirty="0" smtClean="0">
                <a:ea typeface="Verdana" panose="020B0604030504040204" pitchFamily="34" charset="0"/>
                <a:cs typeface="Verdana" panose="020B0604030504040204" pitchFamily="34" charset="0"/>
              </a:rPr>
              <a:t>Die Angaben zum Erscheinungsdatum sind grundsätzlich der gleichen Informationsquelle zu entnehmen wie der Haupttitel (RDA 2.8.6.2).</a:t>
            </a:r>
          </a:p>
          <a:p>
            <a:r>
              <a:rPr lang="de-DE" dirty="0" smtClean="0">
                <a:ea typeface="Verdana" panose="020B0604030504040204" pitchFamily="34" charset="0"/>
                <a:cs typeface="Verdana" panose="020B0604030504040204" pitchFamily="34" charset="0"/>
              </a:rPr>
              <a:t>Enthält der Haupttitel keine Angaben zum Erscheinungsdatum, können sie aus einem anderen Teil innerhalb der Ressource ermittelt werden (RDA 2.8.6.2).</a:t>
            </a:r>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(2)</a:t>
            </a:r>
            <a:endParaRPr lang="de-DE" dirty="0"/>
          </a:p>
        </p:txBody>
      </p:sp>
      <p:sp>
        <p:nvSpPr>
          <p:cNvPr id="3" name="Textplatzhalter 2"/>
          <p:cNvSpPr>
            <a:spLocks noGrp="1"/>
          </p:cNvSpPr>
          <p:nvPr>
            <p:ph type="body" sz="quarter" idx="13"/>
          </p:nvPr>
        </p:nvSpPr>
        <p:spPr/>
        <p:txBody>
          <a:bodyPr/>
          <a:lstStyle/>
          <a:p>
            <a:r>
              <a:rPr lang="de-DE" altLang="de-DE" dirty="0" smtClean="0">
                <a:solidFill>
                  <a:srgbClr val="000000"/>
                </a:solidFill>
              </a:rPr>
              <a:t>Wird ein fehlendes Erscheinungsjahr innerhalb der Ressource mit Hilfe von Datierungen ermittelt, die sich nicht explizit auf das Erscheinungs- oder Herstellungsjahr beziehen, dann muss die Jahresangabe mit eckigen Klammern und </a:t>
            </a:r>
            <a:r>
              <a:rPr lang="de-DE" altLang="de-DE" smtClean="0">
                <a:solidFill>
                  <a:srgbClr val="000000"/>
                </a:solidFill>
              </a:rPr>
              <a:t>ggf. einem </a:t>
            </a:r>
            <a:r>
              <a:rPr lang="de-DE" altLang="de-DE" dirty="0" smtClean="0">
                <a:solidFill>
                  <a:srgbClr val="000000"/>
                </a:solidFill>
              </a:rPr>
              <a:t>Fragezeichen als wahrscheinliches Erscheinungsjahr gekennzeichnet werden (RDA 2.8.6.6).</a:t>
            </a:r>
          </a:p>
          <a:p>
            <a:pPr>
              <a:buNone/>
            </a:pPr>
            <a:r>
              <a:rPr lang="de-DE" dirty="0" smtClean="0">
                <a:solidFill>
                  <a:srgbClr val="000000"/>
                </a:solidFill>
              </a:rPr>
              <a:t>	</a:t>
            </a:r>
            <a:r>
              <a:rPr lang="de-DE" sz="2000" dirty="0" smtClean="0">
                <a:solidFill>
                  <a:srgbClr val="000000"/>
                </a:solidFill>
              </a:rPr>
              <a:t>Beispiel: </a:t>
            </a:r>
          </a:p>
          <a:p>
            <a:pPr>
              <a:buNone/>
            </a:pPr>
            <a:r>
              <a:rPr lang="de-DE" altLang="de-DE" sz="2000" dirty="0" smtClean="0">
                <a:solidFill>
                  <a:srgbClr val="000000"/>
                </a:solidFill>
              </a:rPr>
              <a:t>	Angaben in der Vorlage am Ende des Vorberichts:</a:t>
            </a:r>
            <a:br>
              <a:rPr lang="de-DE" altLang="de-DE" sz="2000" dirty="0" smtClean="0">
                <a:solidFill>
                  <a:srgbClr val="000000"/>
                </a:solidFill>
              </a:rPr>
            </a:br>
            <a:r>
              <a:rPr lang="de-DE" altLang="de-DE" sz="2000" dirty="0" smtClean="0">
                <a:solidFill>
                  <a:srgbClr val="000000"/>
                </a:solidFill>
              </a:rPr>
              <a:t>"Schwiebus, den 3ten September, 1765"</a:t>
            </a:r>
          </a:p>
          <a:p>
            <a:pPr>
              <a:buNone/>
            </a:pPr>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nvGraphicFramePr>
        <p:xfrm>
          <a:off x="395536" y="4653136"/>
          <a:ext cx="8496945" cy="1564640"/>
        </p:xfrm>
        <a:graphic>
          <a:graphicData uri="http://schemas.openxmlformats.org/drawingml/2006/table">
            <a:tbl>
              <a:tblPr firstRow="1" bandRow="1">
                <a:tableStyleId>{5C22544A-7EE6-4342-B048-85BDC9FD1C3A}</a:tableStyleId>
              </a:tblPr>
              <a:tblGrid>
                <a:gridCol w="1080120"/>
                <a:gridCol w="2736304"/>
                <a:gridCol w="4680521"/>
              </a:tblGrid>
              <a:tr h="370840">
                <a:tc>
                  <a:txBody>
                    <a:bodyPr/>
                    <a:lstStyle/>
                    <a:p>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 </a:t>
                      </a:r>
                      <a:endParaRPr lang="de-DE" sz="1600" dirty="0">
                        <a:latin typeface="Verdana" pitchFamily="34" charset="0"/>
                        <a:ea typeface="Verdana" pitchFamily="34" charset="0"/>
                        <a:cs typeface="Verdana" pitchFamily="34" charset="0"/>
                      </a:endParaRPr>
                    </a:p>
                  </a:txBody>
                  <a:tcPr/>
                </a:tc>
              </a:tr>
              <a:tr h="370840">
                <a:tc>
                  <a:txBody>
                    <a:bodyPr/>
                    <a:lstStyle/>
                    <a:p>
                      <a:r>
                        <a:rPr lang="de-DE" sz="1600" b="1" dirty="0" smtClean="0">
                          <a:latin typeface="Verdana" pitchFamily="34" charset="0"/>
                          <a:ea typeface="Verdana" pitchFamily="34" charset="0"/>
                          <a:cs typeface="Verdana" pitchFamily="34" charset="0"/>
                        </a:rPr>
                        <a:t>2.8.6.6</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Erscheinungsdatum</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[1765?]</a:t>
                      </a:r>
                      <a:endParaRPr lang="de-DE" sz="1600" dirty="0">
                        <a:latin typeface="Verdana" pitchFamily="34" charset="0"/>
                        <a:ea typeface="Verdana" pitchFamily="34" charset="0"/>
                        <a:cs typeface="Verdana" pitchFamily="34" charset="0"/>
                      </a:endParaRPr>
                    </a:p>
                  </a:txBody>
                  <a:tcPr/>
                </a:tc>
              </a:tr>
              <a:tr h="370840">
                <a:tc>
                  <a:txBody>
                    <a:bodyPr/>
                    <a:lstStyle/>
                    <a:p>
                      <a:r>
                        <a:rPr lang="de-DE" sz="1600" dirty="0" smtClean="0">
                          <a:latin typeface="Verdana" pitchFamily="34" charset="0"/>
                          <a:ea typeface="Verdana" pitchFamily="34" charset="0"/>
                          <a:cs typeface="Verdana" pitchFamily="34" charset="0"/>
                        </a:rPr>
                        <a:t>2.17.7.3</a:t>
                      </a:r>
                      <a:endParaRPr lang="de-DE" sz="160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Details, die sich auf die Veröffentlichungsangabe beziehen</a:t>
                      </a:r>
                    </a:p>
                  </a:txBody>
                  <a:tcPr/>
                </a:tc>
                <a:tc>
                  <a:txBody>
                    <a:bodyPr/>
                    <a:lstStyle/>
                    <a:p>
                      <a:r>
                        <a:rPr lang="de-DE" sz="1600" dirty="0" smtClean="0">
                          <a:effectLst/>
                          <a:latin typeface="Verdana" panose="020B0604030504040204" pitchFamily="34" charset="0"/>
                          <a:ea typeface="Verdana" panose="020B0604030504040204" pitchFamily="34" charset="0"/>
                          <a:cs typeface="Verdana" panose="020B0604030504040204" pitchFamily="34" charset="0"/>
                        </a:rPr>
                        <a:t>Wahrscheinliches Erscheinungsjahr aus der Datierung des Vorberichts entnommen: Schwiebus, den 3ten September, 1765</a:t>
                      </a:r>
                      <a:endParaRPr lang="de-DE" sz="1600" dirty="0">
                        <a:latin typeface="Verdana" pitchFamily="34" charset="0"/>
                        <a:ea typeface="Verdana" pitchFamily="34" charset="0"/>
                        <a:cs typeface="Verdana"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(3)</a:t>
            </a:r>
            <a:endParaRPr lang="de-DE" dirty="0"/>
          </a:p>
        </p:txBody>
      </p:sp>
      <p:sp>
        <p:nvSpPr>
          <p:cNvPr id="3" name="Textplatzhalter 2"/>
          <p:cNvSpPr>
            <a:spLocks noGrp="1"/>
          </p:cNvSpPr>
          <p:nvPr>
            <p:ph type="body" sz="quarter" idx="13"/>
          </p:nvPr>
        </p:nvSpPr>
        <p:spPr/>
        <p:txBody>
          <a:bodyPr/>
          <a:lstStyle/>
          <a:p>
            <a:r>
              <a:rPr lang="de-CH" altLang="de-DE" dirty="0" smtClean="0"/>
              <a:t>Das Datum wird in der Regel so wiedergegeben, wie es in der Ressource erscheint.</a:t>
            </a:r>
          </a:p>
          <a:p>
            <a:r>
              <a:rPr lang="de-DE" altLang="de-DE" dirty="0" smtClean="0"/>
              <a:t>Erscheinungsdaten, die mit Ziffern oder Wörtern geschrieben sind</a:t>
            </a:r>
            <a:r>
              <a:rPr lang="de-DE" altLang="de-DE" smtClean="0"/>
              <a:t>, werden </a:t>
            </a:r>
            <a:r>
              <a:rPr lang="de-DE" altLang="de-DE" dirty="0" smtClean="0"/>
              <a:t>grundsätzlich immer in der Form, in der sie in der Informationsquelle erscheinen</a:t>
            </a:r>
            <a:r>
              <a:rPr lang="de-DE" altLang="de-DE" smtClean="0"/>
              <a:t>, übertragen </a:t>
            </a:r>
            <a:r>
              <a:rPr lang="de-DE" altLang="de-DE" dirty="0" smtClean="0"/>
              <a:t>(RDA 1.8.1 mit D-A-CH).</a:t>
            </a:r>
          </a:p>
          <a:p>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(4)</a:t>
            </a:r>
            <a:endParaRPr lang="de-DE" dirty="0"/>
          </a:p>
        </p:txBody>
      </p:sp>
      <p:sp>
        <p:nvSpPr>
          <p:cNvPr id="3" name="Textplatzhalter 2"/>
          <p:cNvSpPr>
            <a:spLocks noGrp="1"/>
          </p:cNvSpPr>
          <p:nvPr>
            <p:ph type="body" sz="quarter" idx="13"/>
          </p:nvPr>
        </p:nvSpPr>
        <p:spPr/>
        <p:txBody>
          <a:bodyPr/>
          <a:lstStyle/>
          <a:p>
            <a:pPr marL="342900" lvl="1" indent="-342900">
              <a:buFont typeface="Arial" panose="020B0604020202020204" pitchFamily="34" charset="0"/>
              <a:buChar char="•"/>
            </a:pPr>
            <a:r>
              <a:rPr lang="de-DE" sz="2400" dirty="0" smtClean="0">
                <a:ea typeface="Verdana" pitchFamily="34" charset="0"/>
                <a:cs typeface="Verdana" pitchFamily="34" charset="0"/>
              </a:rPr>
              <a:t>Angaben des Erscheinungsjahrs in römischen Ziffern werden </a:t>
            </a:r>
            <a:r>
              <a:rPr lang="de-DE" sz="2400" dirty="0" err="1" smtClean="0">
                <a:ea typeface="Verdana" pitchFamily="34" charset="0"/>
                <a:cs typeface="Verdana" pitchFamily="34" charset="0"/>
              </a:rPr>
              <a:t>vorlagegemäss</a:t>
            </a:r>
            <a:r>
              <a:rPr lang="de-DE" sz="2400" dirty="0" smtClean="0">
                <a:ea typeface="Verdana" pitchFamily="34" charset="0"/>
                <a:cs typeface="Verdana" pitchFamily="34" charset="0"/>
              </a:rPr>
              <a:t> wiedergegeben. Auf eine ergänzende Erfassung des Erscheinungsjahres in arabischen Ziffern in eckigen Klammern wird verzichtet (RDA 1.8.2 mit D-A-CH). </a:t>
            </a:r>
            <a:r>
              <a:rPr lang="de-CH" sz="2400" dirty="0" smtClean="0">
                <a:ea typeface="Verdana" pitchFamily="34" charset="0"/>
                <a:cs typeface="Verdana" pitchFamily="34" charset="0"/>
              </a:rPr>
              <a:t>Falls vorhanden, wird das Erscheinungsjahr zusammen mit Tag und Monat erfasst.</a:t>
            </a:r>
          </a:p>
          <a:p>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19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614370181"/>
              </p:ext>
            </p:extLst>
          </p:nvPr>
        </p:nvGraphicFramePr>
        <p:xfrm>
          <a:off x="611560" y="3645024"/>
          <a:ext cx="8208912" cy="2257531"/>
        </p:xfrm>
        <a:graphic>
          <a:graphicData uri="http://schemas.openxmlformats.org/drawingml/2006/table">
            <a:tbl>
              <a:tblPr firstRow="1" bandRow="1">
                <a:tableStyleId>{5C22544A-7EE6-4342-B048-85BDC9FD1C3A}</a:tableStyleId>
              </a:tblPr>
              <a:tblGrid>
                <a:gridCol w="4104456"/>
                <a:gridCol w="4104456"/>
              </a:tblGrid>
              <a:tr h="370840">
                <a:tc>
                  <a:txBody>
                    <a:bodyPr/>
                    <a:lstStyle/>
                    <a:p>
                      <a:r>
                        <a:rPr lang="de-DE" dirty="0" smtClean="0">
                          <a:latin typeface="Verdana" pitchFamily="34" charset="0"/>
                          <a:ea typeface="Verdana" pitchFamily="34" charset="0"/>
                          <a:cs typeface="Verdana" pitchFamily="34" charset="0"/>
                        </a:rPr>
                        <a:t>Informationsquelle</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370840">
                <a:tc>
                  <a:txBody>
                    <a:bodyPr/>
                    <a:lstStyle>
                      <a:lvl1pPr>
                        <a:spcBef>
                          <a:spcPts val="1425"/>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sz="2800">
                          <a:solidFill>
                            <a:srgbClr val="000000"/>
                          </a:solidFill>
                          <a:latin typeface="Arial" charset="0"/>
                          <a:cs typeface="Arial Unicode MS" charset="0"/>
                        </a:defRPr>
                      </a:lvl1pPr>
                      <a:lvl2pPr>
                        <a:spcBef>
                          <a:spcPts val="1138"/>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sz="2400">
                          <a:solidFill>
                            <a:srgbClr val="000000"/>
                          </a:solidFill>
                          <a:latin typeface="Arial" charset="0"/>
                          <a:cs typeface="Arial Unicode MS" charset="0"/>
                        </a:defRPr>
                      </a:lvl2pPr>
                      <a:lvl3pPr>
                        <a:spcBef>
                          <a:spcPts val="85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sz="2000">
                          <a:solidFill>
                            <a:srgbClr val="000000"/>
                          </a:solidFill>
                          <a:latin typeface="Arial" charset="0"/>
                          <a:cs typeface="Arial Unicode MS" charset="0"/>
                        </a:defRPr>
                      </a:lvl3pPr>
                      <a:lvl4pPr>
                        <a:spcBef>
                          <a:spcPts val="575"/>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charset="0"/>
                          <a:cs typeface="Arial Unicode MS" charset="0"/>
                        </a:defRPr>
                      </a:lvl4pPr>
                      <a:lvl5pPr>
                        <a:spcBef>
                          <a:spcPts val="288"/>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charset="0"/>
                          <a:cs typeface="Arial Unicode MS" charset="0"/>
                        </a:defRPr>
                      </a:lvl5pPr>
                      <a:lvl6pPr marL="2514600" indent="-228600" defTabSz="449263" fontAlgn="base" hangingPunct="0">
                        <a:lnSpc>
                          <a:spcPct val="94000"/>
                        </a:lnSpc>
                        <a:spcBef>
                          <a:spcPts val="288"/>
                        </a:spcBef>
                        <a:spcAft>
                          <a:spcPct val="0"/>
                        </a:spcAft>
                        <a:buClr>
                          <a:srgbClr val="000000"/>
                        </a:buClr>
                        <a:buSzPct val="100000"/>
                        <a:buFont typeface="Times New Roman" pitchFamily="16"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charset="0"/>
                          <a:cs typeface="Arial Unicode MS" charset="0"/>
                        </a:defRPr>
                      </a:lvl6pPr>
                      <a:lvl7pPr marL="2971800" indent="-228600" defTabSz="449263" fontAlgn="base" hangingPunct="0">
                        <a:lnSpc>
                          <a:spcPct val="94000"/>
                        </a:lnSpc>
                        <a:spcBef>
                          <a:spcPts val="288"/>
                        </a:spcBef>
                        <a:spcAft>
                          <a:spcPct val="0"/>
                        </a:spcAft>
                        <a:buClr>
                          <a:srgbClr val="000000"/>
                        </a:buClr>
                        <a:buSzPct val="100000"/>
                        <a:buFont typeface="Times New Roman" pitchFamily="16"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charset="0"/>
                          <a:cs typeface="Arial Unicode MS" charset="0"/>
                        </a:defRPr>
                      </a:lvl7pPr>
                      <a:lvl8pPr marL="3429000" indent="-228600" defTabSz="449263" fontAlgn="base" hangingPunct="0">
                        <a:lnSpc>
                          <a:spcPct val="94000"/>
                        </a:lnSpc>
                        <a:spcBef>
                          <a:spcPts val="288"/>
                        </a:spcBef>
                        <a:spcAft>
                          <a:spcPct val="0"/>
                        </a:spcAft>
                        <a:buClr>
                          <a:srgbClr val="000000"/>
                        </a:buClr>
                        <a:buSzPct val="100000"/>
                        <a:buFont typeface="Times New Roman" pitchFamily="16"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charset="0"/>
                          <a:cs typeface="Arial Unicode MS" charset="0"/>
                        </a:defRPr>
                      </a:lvl8pPr>
                      <a:lvl9pPr marL="3886200" indent="-228600" defTabSz="449263" fontAlgn="base" hangingPunct="0">
                        <a:lnSpc>
                          <a:spcPct val="94000"/>
                        </a:lnSpc>
                        <a:spcBef>
                          <a:spcPts val="288"/>
                        </a:spcBef>
                        <a:spcAft>
                          <a:spcPct val="0"/>
                        </a:spcAft>
                        <a:buClr>
                          <a:srgbClr val="000000"/>
                        </a:buClr>
                        <a:buSzPct val="100000"/>
                        <a:buFont typeface="Times New Roman" pitchFamily="16"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charset="0"/>
                          <a:cs typeface="Arial Unicode MS" charset="0"/>
                        </a:defRPr>
                      </a:lvl9p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1482 le XII jour de </a:t>
                      </a: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may</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91452" marR="91452" marT="45679" marB="71976" horzOverflow="overflow"/>
                </a:tc>
                <a:tc>
                  <a:txBody>
                    <a:bodyPr/>
                    <a:lstStyle>
                      <a:lvl1pPr>
                        <a:spcBef>
                          <a:spcPts val="1425"/>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sz="2800">
                          <a:solidFill>
                            <a:srgbClr val="000000"/>
                          </a:solidFill>
                          <a:latin typeface="Arial" charset="0"/>
                          <a:cs typeface="Arial Unicode MS" charset="0"/>
                        </a:defRPr>
                      </a:lvl1pPr>
                      <a:lvl2pPr>
                        <a:spcBef>
                          <a:spcPts val="1138"/>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sz="2400">
                          <a:solidFill>
                            <a:srgbClr val="000000"/>
                          </a:solidFill>
                          <a:latin typeface="Arial" charset="0"/>
                          <a:cs typeface="Arial Unicode MS" charset="0"/>
                        </a:defRPr>
                      </a:lvl2pPr>
                      <a:lvl3pPr>
                        <a:spcBef>
                          <a:spcPts val="850"/>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sz="2000">
                          <a:solidFill>
                            <a:srgbClr val="000000"/>
                          </a:solidFill>
                          <a:latin typeface="Arial" charset="0"/>
                          <a:cs typeface="Arial Unicode MS" charset="0"/>
                        </a:defRPr>
                      </a:lvl3pPr>
                      <a:lvl4pPr>
                        <a:spcBef>
                          <a:spcPts val="575"/>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charset="0"/>
                          <a:cs typeface="Arial Unicode MS" charset="0"/>
                        </a:defRPr>
                      </a:lvl4pPr>
                      <a:lvl5pPr>
                        <a:spcBef>
                          <a:spcPts val="288"/>
                        </a:spcBef>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charset="0"/>
                          <a:cs typeface="Arial Unicode MS" charset="0"/>
                        </a:defRPr>
                      </a:lvl5pPr>
                      <a:lvl6pPr marL="2514600" indent="-228600" defTabSz="449263" fontAlgn="base" hangingPunct="0">
                        <a:lnSpc>
                          <a:spcPct val="94000"/>
                        </a:lnSpc>
                        <a:spcBef>
                          <a:spcPts val="288"/>
                        </a:spcBef>
                        <a:spcAft>
                          <a:spcPct val="0"/>
                        </a:spcAft>
                        <a:buClr>
                          <a:srgbClr val="000000"/>
                        </a:buClr>
                        <a:buSzPct val="100000"/>
                        <a:buFont typeface="Times New Roman" pitchFamily="16"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charset="0"/>
                          <a:cs typeface="Arial Unicode MS" charset="0"/>
                        </a:defRPr>
                      </a:lvl6pPr>
                      <a:lvl7pPr marL="2971800" indent="-228600" defTabSz="449263" fontAlgn="base" hangingPunct="0">
                        <a:lnSpc>
                          <a:spcPct val="94000"/>
                        </a:lnSpc>
                        <a:spcBef>
                          <a:spcPts val="288"/>
                        </a:spcBef>
                        <a:spcAft>
                          <a:spcPct val="0"/>
                        </a:spcAft>
                        <a:buClr>
                          <a:srgbClr val="000000"/>
                        </a:buClr>
                        <a:buSzPct val="100000"/>
                        <a:buFont typeface="Times New Roman" pitchFamily="16"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charset="0"/>
                          <a:cs typeface="Arial Unicode MS" charset="0"/>
                        </a:defRPr>
                      </a:lvl7pPr>
                      <a:lvl8pPr marL="3429000" indent="-228600" defTabSz="449263" fontAlgn="base" hangingPunct="0">
                        <a:lnSpc>
                          <a:spcPct val="94000"/>
                        </a:lnSpc>
                        <a:spcBef>
                          <a:spcPts val="288"/>
                        </a:spcBef>
                        <a:spcAft>
                          <a:spcPct val="0"/>
                        </a:spcAft>
                        <a:buClr>
                          <a:srgbClr val="000000"/>
                        </a:buClr>
                        <a:buSzPct val="100000"/>
                        <a:buFont typeface="Times New Roman" pitchFamily="16"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charset="0"/>
                          <a:cs typeface="Arial Unicode MS" charset="0"/>
                        </a:defRPr>
                      </a:lvl8pPr>
                      <a:lvl9pPr marL="3886200" indent="-228600" defTabSz="449263" fontAlgn="base" hangingPunct="0">
                        <a:lnSpc>
                          <a:spcPct val="94000"/>
                        </a:lnSpc>
                        <a:spcBef>
                          <a:spcPts val="288"/>
                        </a:spcBef>
                        <a:spcAft>
                          <a:spcPct val="0"/>
                        </a:spcAft>
                        <a:buClr>
                          <a:srgbClr val="000000"/>
                        </a:buClr>
                        <a:buSzPct val="100000"/>
                        <a:buFont typeface="Times New Roman" pitchFamily="16"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defRPr>
                          <a:solidFill>
                            <a:srgbClr val="000000"/>
                          </a:solidFill>
                          <a:latin typeface="Arial" charset="0"/>
                          <a:cs typeface="Arial Unicode MS" charset="0"/>
                        </a:defRPr>
                      </a:lvl9p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fr-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1482 le XII jour de </a:t>
                      </a:r>
                      <a:r>
                        <a:rPr lang="fr-CH" sz="1800" kern="1200"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may</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91452" marR="91452" marT="45679" marB="71976" horzOverflow="overflow"/>
                </a:tc>
              </a:tr>
              <a:tr h="370840">
                <a:tc>
                  <a:txBody>
                    <a:bodyPr/>
                    <a:lstStyle/>
                    <a:p>
                      <a:pPr marL="0" marR="0" lvl="0" indent="0" algn="l" defTabSz="449263" rtl="0" eaLnBrk="1" fontAlgn="base" latinLnBrk="0" hangingPunct="0">
                        <a:lnSpc>
                          <a:spcPct val="102000"/>
                        </a:lnSpc>
                        <a:spcBef>
                          <a:spcPct val="0"/>
                        </a:spcBef>
                        <a:spcAft>
                          <a:spcPct val="0"/>
                        </a:spcAft>
                        <a:buClr>
                          <a:srgbClr val="000000"/>
                        </a:buClr>
                        <a:buSzPct val="100000"/>
                        <a:buFont typeface="Times New Roman" pitchFamily="16" charset="0"/>
                        <a:buNone/>
                        <a:tabLst>
                          <a:tab pos="449263" algn="l"/>
                          <a:tab pos="898525" algn="l"/>
                          <a:tab pos="1347788" algn="l"/>
                          <a:tab pos="1797050" algn="l"/>
                          <a:tab pos="2246313" algn="l"/>
                          <a:tab pos="2695575" algn="l"/>
                          <a:tab pos="3144838" algn="l"/>
                          <a:tab pos="3594100" algn="l"/>
                          <a:tab pos="4043363" algn="l"/>
                          <a:tab pos="4492625" algn="l"/>
                          <a:tab pos="4941888" algn="l"/>
                          <a:tab pos="5391150" algn="l"/>
                        </a:tabLst>
                      </a:pP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Mense </a:t>
                      </a:r>
                      <a:r>
                        <a:rPr lang="it-IT"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Ianvario</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Anno M.D. XIX</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91452" marR="91452" marT="45679" marB="71976" horzOverflow="overflow"/>
                </a:tc>
                <a:tc>
                  <a:txBody>
                    <a:bodyPr/>
                    <a:lstStyle/>
                    <a:p>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Mense </a:t>
                      </a:r>
                      <a:r>
                        <a:rPr lang="it-IT"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Ianvario</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Anno M.D.XIX</a:t>
                      </a:r>
                      <a:endParaRPr lang="de-CH"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CH"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it-IT"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Nicht</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t>
                      </a:r>
                      <a:endParaRPr lang="de-CH"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Mense </a:t>
                      </a:r>
                      <a:r>
                        <a:rPr lang="it-IT"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Ianvario</a:t>
                      </a:r>
                      <a:r>
                        <a:rPr lang="it-IT"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Anno M.D.XIX [1519]</a:t>
                      </a:r>
                      <a:endParaRPr kumimoji="0" lang="de-CH" altLang="de-DE" sz="1800" b="0" i="0" u="none" strike="noStrike" cap="none" normalizeH="0" baseline="0" dirty="0" smtClean="0">
                        <a:ln>
                          <a:noFill/>
                        </a:ln>
                        <a:solidFill>
                          <a:srgbClr val="00000A"/>
                        </a:solidFill>
                        <a:effectLst/>
                        <a:latin typeface="Verdana" panose="020B0604030504040204" pitchFamily="34" charset="0"/>
                        <a:ea typeface="Verdana" panose="020B0604030504040204" pitchFamily="34" charset="0"/>
                        <a:cs typeface="Verdana" panose="020B0604030504040204" pitchFamily="34" charset="0"/>
                      </a:endParaRPr>
                    </a:p>
                  </a:txBody>
                  <a:tcPr marL="91452" marR="91452" marT="45679" marB="71976" horzOverflow="overflow"/>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Veröffentlichungsangabe</a:t>
            </a:r>
            <a:endParaRPr lang="de-DE" sz="2800" dirty="0"/>
          </a:p>
        </p:txBody>
      </p:sp>
      <p:sp>
        <p:nvSpPr>
          <p:cNvPr id="3" name="Rechteck 2"/>
          <p:cNvSpPr/>
          <p:nvPr/>
        </p:nvSpPr>
        <p:spPr>
          <a:xfrm>
            <a:off x="409343" y="548679"/>
            <a:ext cx="3010529"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 Alte Drucke</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488832" cy="365125"/>
          </a:xfrm>
        </p:spPr>
        <p:txBody>
          <a:bodyPr/>
          <a:lstStyle/>
          <a:p>
            <a:r>
              <a:rPr lang="de-DE" sz="800" dirty="0" smtClean="0"/>
              <a:t>AG RDA Schulungsunterlagen – Modul 6.AD.03: Veröffentlichungsangabe | Stand: 09.11.2015 |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(5)</a:t>
            </a:r>
            <a:endParaRPr lang="de-DE" dirty="0"/>
          </a:p>
        </p:txBody>
      </p:sp>
      <p:sp>
        <p:nvSpPr>
          <p:cNvPr id="3" name="Textplatzhalter 2"/>
          <p:cNvSpPr>
            <a:spLocks noGrp="1"/>
          </p:cNvSpPr>
          <p:nvPr>
            <p:ph type="body" sz="quarter" idx="13"/>
          </p:nvPr>
        </p:nvSpPr>
        <p:spPr/>
        <p:txBody>
          <a:bodyPr/>
          <a:lstStyle/>
          <a:p>
            <a:r>
              <a:rPr lang="de-DE" altLang="de-DE" dirty="0" smtClean="0">
                <a:solidFill>
                  <a:srgbClr val="000000"/>
                </a:solidFill>
              </a:rPr>
              <a:t>Ein nachweislich falsches Datum, das im Haupttitel steht, muss auf jeden Fall übernommen werden, auch wenn im </a:t>
            </a:r>
            <a:r>
              <a:rPr lang="de-DE" altLang="de-DE" dirty="0" err="1" smtClean="0">
                <a:solidFill>
                  <a:srgbClr val="000000"/>
                </a:solidFill>
              </a:rPr>
              <a:t>Kolophon</a:t>
            </a:r>
            <a:r>
              <a:rPr lang="de-DE" altLang="de-DE" dirty="0" smtClean="0">
                <a:solidFill>
                  <a:srgbClr val="000000"/>
                </a:solidFill>
              </a:rPr>
              <a:t> ein richtiges Erscheinungsjahr vermerkt ist.</a:t>
            </a:r>
          </a:p>
          <a:p>
            <a:r>
              <a:rPr lang="de-CH" altLang="de-DE" dirty="0" smtClean="0">
                <a:solidFill>
                  <a:srgbClr val="000000"/>
                </a:solidFill>
              </a:rPr>
              <a:t>Wenn bekannt ist, dass das Datum wie es in der Ressource erscheint, fingiert oder falsch ist, wird in einer Anmerkung das tatsächliche Datum angegeben (RDA 2.8.6.3).</a:t>
            </a:r>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(6)</a:t>
            </a:r>
            <a:endParaRPr lang="de-DE" dirty="0"/>
          </a:p>
        </p:txBody>
      </p:sp>
      <p:sp>
        <p:nvSpPr>
          <p:cNvPr id="3" name="Textplatzhalter 2"/>
          <p:cNvSpPr>
            <a:spLocks noGrp="1"/>
          </p:cNvSpPr>
          <p:nvPr>
            <p:ph type="body" sz="quarter" idx="13"/>
          </p:nvPr>
        </p:nvSpPr>
        <p:spPr/>
        <p:txBody>
          <a:bodyPr/>
          <a:lstStyle/>
          <a:p>
            <a:pPr>
              <a:buNone/>
            </a:pPr>
            <a:r>
              <a:rPr lang="de-DE" altLang="de-DE" dirty="0" smtClean="0">
                <a:solidFill>
                  <a:srgbClr val="000000"/>
                </a:solidFill>
              </a:rPr>
              <a:t>Beispiel Erscheinungsjahr verdruckt:</a:t>
            </a:r>
          </a:p>
          <a:p>
            <a:pPr>
              <a:buNone/>
            </a:pPr>
            <a:endParaRPr lang="de-DE" dirty="0" smtClean="0">
              <a:solidFill>
                <a:srgbClr val="000000"/>
              </a:solidFill>
            </a:endParaRPr>
          </a:p>
          <a:p>
            <a:pPr>
              <a:buNone/>
            </a:pPr>
            <a:r>
              <a:rPr lang="de-DE" altLang="de-DE" dirty="0" smtClean="0">
                <a:solidFill>
                  <a:srgbClr val="000000"/>
                </a:solidFill>
              </a:rPr>
              <a:t>Angaben in der Informationsquelle:</a:t>
            </a:r>
          </a:p>
          <a:p>
            <a:pPr>
              <a:buNone/>
            </a:pPr>
            <a:r>
              <a:rPr lang="de-DE" altLang="de-DE" dirty="0" smtClean="0">
                <a:solidFill>
                  <a:srgbClr val="000000"/>
                </a:solidFill>
              </a:rPr>
              <a:t>"</a:t>
            </a:r>
            <a:r>
              <a:rPr lang="de-DE" altLang="de-DE" dirty="0" err="1" smtClean="0">
                <a:solidFill>
                  <a:srgbClr val="000000"/>
                </a:solidFill>
              </a:rPr>
              <a:t>Mense</a:t>
            </a:r>
            <a:r>
              <a:rPr lang="de-DE" altLang="de-DE" dirty="0" smtClean="0">
                <a:solidFill>
                  <a:srgbClr val="000000"/>
                </a:solidFill>
              </a:rPr>
              <a:t> Augusto, Anno D.M.XLI."</a:t>
            </a:r>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nvGraphicFramePr>
        <p:xfrm>
          <a:off x="323529" y="2852936"/>
          <a:ext cx="8352927" cy="2748280"/>
        </p:xfrm>
        <a:graphic>
          <a:graphicData uri="http://schemas.openxmlformats.org/drawingml/2006/table">
            <a:tbl>
              <a:tblPr firstRow="1" bandRow="1">
                <a:tableStyleId>{5C22544A-7EE6-4342-B048-85BDC9FD1C3A}</a:tableStyleId>
              </a:tblPr>
              <a:tblGrid>
                <a:gridCol w="1224135"/>
                <a:gridCol w="3528392"/>
                <a:gridCol w="3600400"/>
              </a:tblGrid>
              <a:tr h="370840">
                <a:tc>
                  <a:txBody>
                    <a:bodyPr/>
                    <a:lstStyle/>
                    <a:p>
                      <a:r>
                        <a:rPr lang="de-DE" dirty="0" smtClean="0">
                          <a:latin typeface="Verdana" pitchFamily="34" charset="0"/>
                          <a:ea typeface="Verdana" pitchFamily="34" charset="0"/>
                          <a:cs typeface="Verdana" pitchFamily="34" charset="0"/>
                        </a:rPr>
                        <a:t>RDA</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  </a:t>
                      </a:r>
                      <a:endParaRPr lang="de-DE" dirty="0">
                        <a:latin typeface="Verdana" pitchFamily="34" charset="0"/>
                        <a:ea typeface="Verdana" pitchFamily="34" charset="0"/>
                        <a:cs typeface="Verdana" pitchFamily="34" charset="0"/>
                      </a:endParaRPr>
                    </a:p>
                  </a:txBody>
                  <a:tcPr/>
                </a:tc>
              </a:tr>
              <a:tr h="370840">
                <a:tc>
                  <a:txBody>
                    <a:bodyPr/>
                    <a:lstStyle/>
                    <a:p>
                      <a:r>
                        <a:rPr lang="de-DE" b="1" dirty="0" smtClean="0">
                          <a:latin typeface="Verdana" pitchFamily="34" charset="0"/>
                          <a:ea typeface="Verdana" pitchFamily="34" charset="0"/>
                          <a:cs typeface="Verdana" pitchFamily="34" charset="0"/>
                        </a:rPr>
                        <a:t>2.8.6.6</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Erscheinungsdatum</a:t>
                      </a:r>
                      <a:endParaRPr lang="de-DE" b="1" dirty="0">
                        <a:latin typeface="Verdana" pitchFamily="34" charset="0"/>
                        <a:ea typeface="Verdana" pitchFamily="34" charset="0"/>
                        <a:cs typeface="Verdana" pitchFamily="34" charset="0"/>
                      </a:endParaRPr>
                    </a:p>
                  </a:txBody>
                  <a:tcPr/>
                </a:tc>
                <a:tc>
                  <a:txBody>
                    <a:bodyPr/>
                    <a:lstStyle/>
                    <a:p>
                      <a:r>
                        <a:rPr lang="de-DE" dirty="0" err="1" smtClean="0">
                          <a:latin typeface="Verdana" pitchFamily="34" charset="0"/>
                          <a:ea typeface="Verdana" pitchFamily="34" charset="0"/>
                          <a:cs typeface="Verdana" pitchFamily="34" charset="0"/>
                        </a:rPr>
                        <a:t>Mense</a:t>
                      </a:r>
                      <a:r>
                        <a:rPr lang="de-DE" baseline="0" dirty="0" smtClean="0">
                          <a:latin typeface="Verdana" pitchFamily="34" charset="0"/>
                          <a:ea typeface="Verdana" pitchFamily="34" charset="0"/>
                          <a:cs typeface="Verdana" pitchFamily="34" charset="0"/>
                        </a:rPr>
                        <a:t> Augusto, Anno D.M.XLI.</a:t>
                      </a:r>
                      <a:endParaRPr lang="de-DE" dirty="0">
                        <a:latin typeface="Verdana" pitchFamily="34" charset="0"/>
                        <a:ea typeface="Verdana" pitchFamily="34" charset="0"/>
                        <a:cs typeface="Verdana" pitchFamily="34" charset="0"/>
                      </a:endParaRPr>
                    </a:p>
                  </a:txBody>
                  <a:tcPr/>
                </a:tc>
              </a:tr>
              <a:tr h="370840">
                <a:tc>
                  <a:txBody>
                    <a:bodyPr/>
                    <a:lstStyle/>
                    <a:p>
                      <a:r>
                        <a:rPr lang="de-DE" dirty="0" smtClean="0">
                          <a:latin typeface="Verdana" pitchFamily="34" charset="0"/>
                          <a:ea typeface="Verdana" pitchFamily="34" charset="0"/>
                          <a:cs typeface="Verdana" pitchFamily="34" charset="0"/>
                        </a:rPr>
                        <a:t>2.17.7.3</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Details, die sich auf die Veröffentlichungsangabe beziehen</a:t>
                      </a:r>
                    </a:p>
                  </a:txBody>
                  <a:tcPr/>
                </a:tc>
                <a:tc>
                  <a:txBody>
                    <a:bodyPr/>
                    <a:lstStyle/>
                    <a:p>
                      <a:r>
                        <a:rPr lang="de-DE" dirty="0" smtClean="0">
                          <a:latin typeface="Verdana" pitchFamily="34" charset="0"/>
                          <a:ea typeface="Verdana" pitchFamily="34" charset="0"/>
                          <a:cs typeface="Verdana" pitchFamily="34" charset="0"/>
                        </a:rPr>
                        <a:t>Veröffentlichungsangabe im </a:t>
                      </a:r>
                      <a:r>
                        <a:rPr lang="de-DE" dirty="0" err="1" smtClean="0">
                          <a:latin typeface="Verdana" pitchFamily="34" charset="0"/>
                          <a:ea typeface="Verdana" pitchFamily="34" charset="0"/>
                          <a:cs typeface="Verdana" pitchFamily="34" charset="0"/>
                        </a:rPr>
                        <a:t>Kolophon</a:t>
                      </a:r>
                      <a:r>
                        <a:rPr lang="de-DE" dirty="0" smtClean="0">
                          <a:latin typeface="Verdana" pitchFamily="34" charset="0"/>
                          <a:ea typeface="Verdana" pitchFamily="34" charset="0"/>
                          <a:cs typeface="Verdana" pitchFamily="34" charset="0"/>
                        </a:rPr>
                        <a:t>: Ex </a:t>
                      </a:r>
                      <a:r>
                        <a:rPr lang="de-DE" dirty="0" err="1" smtClean="0">
                          <a:latin typeface="Verdana" pitchFamily="34" charset="0"/>
                          <a:ea typeface="Verdana" pitchFamily="34" charset="0"/>
                          <a:cs typeface="Verdana" pitchFamily="34" charset="0"/>
                        </a:rPr>
                        <a:t>Officina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Balthasaris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Lasii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Mense</a:t>
                      </a:r>
                      <a:r>
                        <a:rPr lang="de-DE" dirty="0" smtClean="0">
                          <a:latin typeface="Verdana" pitchFamily="34" charset="0"/>
                          <a:ea typeface="Verdana" pitchFamily="34" charset="0"/>
                          <a:cs typeface="Verdana" pitchFamily="34" charset="0"/>
                        </a:rPr>
                        <a:t> Augusto, Anno D.M.XLI. </a:t>
                      </a:r>
                    </a:p>
                    <a:p>
                      <a:r>
                        <a:rPr lang="de-DE" dirty="0" smtClean="0">
                          <a:latin typeface="Verdana" pitchFamily="34" charset="0"/>
                          <a:ea typeface="Verdana" pitchFamily="34" charset="0"/>
                          <a:cs typeface="Verdana" pitchFamily="34" charset="0"/>
                        </a:rPr>
                        <a:t>Erscheinungsjahr</a:t>
                      </a:r>
                      <a:r>
                        <a:rPr lang="de-DE" baseline="0" dirty="0" smtClean="0">
                          <a:latin typeface="Verdana" pitchFamily="34" charset="0"/>
                          <a:ea typeface="Verdana" pitchFamily="34" charset="0"/>
                          <a:cs typeface="Verdana" pitchFamily="34" charset="0"/>
                        </a:rPr>
                        <a:t> verdruckt für M.D.XLI [1541]</a:t>
                      </a:r>
                      <a:endParaRPr lang="de-DE" dirty="0">
                        <a:latin typeface="Verdana" pitchFamily="34" charset="0"/>
                        <a:ea typeface="Verdana" pitchFamily="34" charset="0"/>
                        <a:cs typeface="Verdana"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(7)</a:t>
            </a:r>
            <a:endParaRPr lang="de-DE" dirty="0"/>
          </a:p>
        </p:txBody>
      </p:sp>
      <p:sp>
        <p:nvSpPr>
          <p:cNvPr id="3" name="Textplatzhalter 2"/>
          <p:cNvSpPr>
            <a:spLocks noGrp="1"/>
          </p:cNvSpPr>
          <p:nvPr>
            <p:ph type="body" sz="quarter" idx="13"/>
          </p:nvPr>
        </p:nvSpPr>
        <p:spPr/>
        <p:txBody>
          <a:bodyPr/>
          <a:lstStyle/>
          <a:p>
            <a:r>
              <a:rPr lang="de-CH" altLang="de-DE" dirty="0" smtClean="0"/>
              <a:t>Jahresangaben nach anderen Kalendern als dem Julianischen oder Gregorianischen werden so wiedergegeben, wie sie in der Informationsquelle erscheinen. Dabei werden die Jahresangaben mit den entsprechenden Daten nach dem Gregorianischen oder Julianischen Kalender in eckigen Klammern ergänzt.</a:t>
            </a:r>
            <a:br>
              <a:rPr lang="de-CH" altLang="de-DE" dirty="0" smtClean="0"/>
            </a:br>
            <a:r>
              <a:rPr lang="de-CH" altLang="de-DE" dirty="0" smtClean="0"/>
              <a:t>In einer Anmerkung zur Veröffentlichungsangabe wird angezeigt, dass die Information aus einer Quelle ausserhalb der Ressource entnommen ist.</a:t>
            </a:r>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(8)</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altLang="de-DE" dirty="0" smtClean="0">
                <a:solidFill>
                  <a:srgbClr val="000000"/>
                </a:solidFill>
                <a:ea typeface="Verdana" panose="020B0604030504040204" pitchFamily="34" charset="0"/>
                <a:cs typeface="Verdana" panose="020B0604030504040204" pitchFamily="34" charset="0"/>
              </a:rPr>
              <a:t>Revolutionsjahr nach dem republikanischen Kalender:</a:t>
            </a:r>
          </a:p>
          <a:p>
            <a:pPr>
              <a:buNone/>
            </a:pPr>
            <a:endParaRPr lang="de-DE" dirty="0" smtClean="0">
              <a:solidFill>
                <a:srgbClr val="000000"/>
              </a:solidFill>
              <a:ea typeface="Verdana" panose="020B0604030504040204" pitchFamily="34" charset="0"/>
              <a:cs typeface="Verdana" panose="020B0604030504040204" pitchFamily="34" charset="0"/>
            </a:endParaRPr>
          </a:p>
          <a:p>
            <a:pPr>
              <a:buNone/>
            </a:pPr>
            <a:r>
              <a:rPr lang="de-DE" dirty="0" smtClean="0">
                <a:solidFill>
                  <a:srgbClr val="000000"/>
                </a:solidFill>
                <a:ea typeface="Verdana" panose="020B0604030504040204" pitchFamily="34" charset="0"/>
                <a:cs typeface="Verdana" panose="020B0604030504040204" pitchFamily="34" charset="0"/>
              </a:rPr>
              <a:t>Angaben </a:t>
            </a:r>
            <a:r>
              <a:rPr lang="de-DE" dirty="0" err="1" smtClean="0">
                <a:solidFill>
                  <a:srgbClr val="000000"/>
                </a:solidFill>
                <a:ea typeface="Verdana" panose="020B0604030504040204" pitchFamily="34" charset="0"/>
                <a:cs typeface="Verdana" panose="020B0604030504040204" pitchFamily="34" charset="0"/>
              </a:rPr>
              <a:t>gemäss</a:t>
            </a:r>
            <a:r>
              <a:rPr lang="de-DE" dirty="0" smtClean="0">
                <a:solidFill>
                  <a:srgbClr val="000000"/>
                </a:solidFill>
                <a:ea typeface="Verdana" panose="020B0604030504040204" pitchFamily="34" charset="0"/>
                <a:cs typeface="Verdana" panose="020B0604030504040204" pitchFamily="34" charset="0"/>
              </a:rPr>
              <a:t> Titelseite:</a:t>
            </a:r>
          </a:p>
          <a:p>
            <a:pPr>
              <a:buNone/>
            </a:pPr>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pic>
        <p:nvPicPr>
          <p:cNvPr id="6" name="Grafik 7"/>
          <p:cNvPicPr>
            <a:picLocks noChangeAspect="1" noChangeArrowheads="1"/>
          </p:cNvPicPr>
          <p:nvPr/>
        </p:nvPicPr>
        <p:blipFill>
          <a:blip r:embed="rId3" cstate="print"/>
          <a:srcRect/>
          <a:stretch>
            <a:fillRect/>
          </a:stretch>
        </p:blipFill>
        <p:spPr bwMode="auto">
          <a:xfrm>
            <a:off x="5004048" y="1988840"/>
            <a:ext cx="2721902" cy="720080"/>
          </a:xfrm>
          <a:prstGeom prst="rect">
            <a:avLst/>
          </a:prstGeom>
          <a:noFill/>
          <a:ln w="9525">
            <a:noFill/>
            <a:miter lim="800000"/>
            <a:headEnd/>
            <a:tailEnd/>
          </a:ln>
        </p:spPr>
      </p:pic>
      <p:graphicFrame>
        <p:nvGraphicFramePr>
          <p:cNvPr id="7" name="Tabelle 6"/>
          <p:cNvGraphicFramePr>
            <a:graphicFrameLocks noGrp="1"/>
          </p:cNvGraphicFramePr>
          <p:nvPr/>
        </p:nvGraphicFramePr>
        <p:xfrm>
          <a:off x="539553" y="3573016"/>
          <a:ext cx="7992888" cy="1930400"/>
        </p:xfrm>
        <a:graphic>
          <a:graphicData uri="http://schemas.openxmlformats.org/drawingml/2006/table">
            <a:tbl>
              <a:tblPr firstRow="1" bandRow="1">
                <a:tableStyleId>{5C22544A-7EE6-4342-B048-85BDC9FD1C3A}</a:tableStyleId>
              </a:tblPr>
              <a:tblGrid>
                <a:gridCol w="1296143"/>
                <a:gridCol w="3096344"/>
                <a:gridCol w="3600401"/>
              </a:tblGrid>
              <a:tr h="370840">
                <a:tc>
                  <a:txBody>
                    <a:bodyPr/>
                    <a:lstStyle/>
                    <a:p>
                      <a:r>
                        <a:rPr lang="de-DE" dirty="0" smtClean="0">
                          <a:latin typeface="Verdana" pitchFamily="34" charset="0"/>
                          <a:ea typeface="Verdana" pitchFamily="34" charset="0"/>
                          <a:cs typeface="Verdana" pitchFamily="34" charset="0"/>
                        </a:rPr>
                        <a:t>RDA</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370840">
                <a:tc>
                  <a:txBody>
                    <a:bodyPr/>
                    <a:lstStyle/>
                    <a:p>
                      <a:r>
                        <a:rPr lang="de-DE" b="1" dirty="0" smtClean="0">
                          <a:latin typeface="Verdana" pitchFamily="34" charset="0"/>
                          <a:ea typeface="Verdana" pitchFamily="34" charset="0"/>
                          <a:cs typeface="Verdana" pitchFamily="34" charset="0"/>
                        </a:rPr>
                        <a:t>2.8.6.6</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Erscheinungsdatum</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An IX [1800/1801]</a:t>
                      </a:r>
                      <a:endParaRPr lang="de-DE" dirty="0">
                        <a:latin typeface="Verdana" pitchFamily="34" charset="0"/>
                        <a:ea typeface="Verdana" pitchFamily="34" charset="0"/>
                        <a:cs typeface="Verdana" pitchFamily="34" charset="0"/>
                      </a:endParaRPr>
                    </a:p>
                  </a:txBody>
                  <a:tcPr/>
                </a:tc>
              </a:tr>
              <a:tr h="370840">
                <a:tc>
                  <a:txBody>
                    <a:bodyPr/>
                    <a:lstStyle/>
                    <a:p>
                      <a:r>
                        <a:rPr lang="de-DE" dirty="0" smtClean="0">
                          <a:latin typeface="Verdana" pitchFamily="34" charset="0"/>
                          <a:ea typeface="Verdana" pitchFamily="34" charset="0"/>
                          <a:cs typeface="Verdana" pitchFamily="34" charset="0"/>
                        </a:rPr>
                        <a:t>2.17.7.3</a:t>
                      </a:r>
                      <a:endParaRPr lang="de-DE"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Details, die sich auf die Veröffentlichungsangabe beziehen</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Erscheinungsjahr in der Vorlage nach dem republikanischen Kalender: An IX.</a:t>
                      </a:r>
                      <a:endParaRPr lang="de-DE" dirty="0">
                        <a:latin typeface="Verdana" pitchFamily="34" charset="0"/>
                        <a:ea typeface="Verdana" pitchFamily="34" charset="0"/>
                        <a:cs typeface="Verdana"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(9)</a:t>
            </a:r>
            <a:endParaRPr lang="de-DE" dirty="0"/>
          </a:p>
        </p:txBody>
      </p:sp>
      <p:sp>
        <p:nvSpPr>
          <p:cNvPr id="3" name="Textplatzhalter 2"/>
          <p:cNvSpPr>
            <a:spLocks noGrp="1"/>
          </p:cNvSpPr>
          <p:nvPr>
            <p:ph type="body" sz="quarter" idx="13"/>
          </p:nvPr>
        </p:nvSpPr>
        <p:spPr/>
        <p:txBody>
          <a:bodyPr/>
          <a:lstStyle/>
          <a:p>
            <a:r>
              <a:rPr lang="de-CH" dirty="0" smtClean="0">
                <a:ea typeface="Verdana" panose="020B0604030504040204" pitchFamily="34" charset="0"/>
                <a:cs typeface="Verdana" panose="020B0604030504040204" pitchFamily="34" charset="0"/>
              </a:rPr>
              <a:t>Erscheint das Datum nur in Form eines Chronogramms, wird es in arabischen Zahlen in eckigen Klammern wiedergegeben (RDA 2.8.6.4).</a:t>
            </a:r>
          </a:p>
          <a:p>
            <a:r>
              <a:rPr lang="de-CH" dirty="0" smtClean="0">
                <a:ea typeface="Verdana" panose="020B0604030504040204" pitchFamily="34" charset="0"/>
                <a:cs typeface="Verdana" panose="020B0604030504040204" pitchFamily="34" charset="0"/>
              </a:rPr>
              <a:t>Wird das Chronogramm für die Identifizierung als wichtig angesehen, dann sollte es in einer Anmerkung angeben werden.</a:t>
            </a:r>
          </a:p>
          <a:p>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nvGraphicFramePr>
        <p:xfrm>
          <a:off x="539552" y="3356992"/>
          <a:ext cx="7992888" cy="2504440"/>
        </p:xfrm>
        <a:graphic>
          <a:graphicData uri="http://schemas.openxmlformats.org/drawingml/2006/table">
            <a:tbl>
              <a:tblPr firstRow="1" bandRow="1">
                <a:tableStyleId>{5C22544A-7EE6-4342-B048-85BDC9FD1C3A}</a:tableStyleId>
              </a:tblPr>
              <a:tblGrid>
                <a:gridCol w="3996444"/>
                <a:gridCol w="3996444"/>
              </a:tblGrid>
              <a:tr h="370840">
                <a:tc>
                  <a:txBody>
                    <a:bodyPr/>
                    <a:lstStyle/>
                    <a:p>
                      <a:r>
                        <a:rPr lang="de-DE" dirty="0" smtClean="0">
                          <a:latin typeface="Verdana" pitchFamily="34" charset="0"/>
                          <a:ea typeface="Verdana" pitchFamily="34" charset="0"/>
                          <a:cs typeface="Verdana" pitchFamily="34" charset="0"/>
                        </a:rPr>
                        <a:t>Informationsquelle</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370840">
                <a:tc>
                  <a:txBody>
                    <a:bodyPr/>
                    <a:lstStyle/>
                    <a:p>
                      <a:r>
                        <a:rPr lang="it-IT" dirty="0" smtClean="0">
                          <a:latin typeface="Verdana" pitchFamily="34" charset="0"/>
                          <a:ea typeface="Verdana" pitchFamily="34" charset="0"/>
                          <a:cs typeface="Verdana" pitchFamily="34" charset="0"/>
                        </a:rPr>
                        <a:t>Ipso anno </a:t>
                      </a:r>
                      <a:r>
                        <a:rPr lang="it-IT" dirty="0" err="1" smtClean="0">
                          <a:latin typeface="Verdana" pitchFamily="34" charset="0"/>
                          <a:ea typeface="Verdana" pitchFamily="34" charset="0"/>
                          <a:cs typeface="Verdana" pitchFamily="34" charset="0"/>
                        </a:rPr>
                        <a:t>tertIo</a:t>
                      </a:r>
                      <a:r>
                        <a:rPr lang="it-IT" dirty="0" smtClean="0">
                          <a:latin typeface="Verdana" pitchFamily="34" charset="0"/>
                          <a:ea typeface="Verdana" pitchFamily="34" charset="0"/>
                          <a:cs typeface="Verdana" pitchFamily="34" charset="0"/>
                        </a:rPr>
                        <a:t> </a:t>
                      </a:r>
                      <a:r>
                        <a:rPr lang="it-IT" dirty="0" err="1" smtClean="0">
                          <a:latin typeface="Verdana" pitchFamily="34" charset="0"/>
                          <a:ea typeface="Verdana" pitchFamily="34" charset="0"/>
                          <a:cs typeface="Verdana" pitchFamily="34" charset="0"/>
                        </a:rPr>
                        <a:t>saeCVLarI</a:t>
                      </a:r>
                      <a:r>
                        <a:rPr lang="it-IT" dirty="0" smtClean="0">
                          <a:latin typeface="Verdana" pitchFamily="34" charset="0"/>
                          <a:ea typeface="Verdana" pitchFamily="34" charset="0"/>
                          <a:cs typeface="Verdana" pitchFamily="34" charset="0"/>
                        </a:rPr>
                        <a:t> </a:t>
                      </a:r>
                      <a:r>
                        <a:rPr lang="it-IT" dirty="0" err="1" smtClean="0">
                          <a:latin typeface="Verdana" pitchFamily="34" charset="0"/>
                          <a:ea typeface="Verdana" pitchFamily="34" charset="0"/>
                          <a:cs typeface="Verdana" pitchFamily="34" charset="0"/>
                        </a:rPr>
                        <a:t>typographIae</a:t>
                      </a:r>
                      <a:r>
                        <a:rPr lang="it-IT" dirty="0" smtClean="0">
                          <a:latin typeface="Verdana" pitchFamily="34" charset="0"/>
                          <a:ea typeface="Verdana" pitchFamily="34" charset="0"/>
                          <a:cs typeface="Verdana" pitchFamily="34" charset="0"/>
                        </a:rPr>
                        <a:t> </a:t>
                      </a:r>
                      <a:r>
                        <a:rPr lang="it-IT" dirty="0" err="1" smtClean="0">
                          <a:latin typeface="Verdana" pitchFamily="34" charset="0"/>
                          <a:ea typeface="Verdana" pitchFamily="34" charset="0"/>
                          <a:cs typeface="Verdana" pitchFamily="34" charset="0"/>
                        </a:rPr>
                        <a:t>DIVIno</a:t>
                      </a:r>
                      <a:r>
                        <a:rPr lang="it-IT" dirty="0" smtClean="0">
                          <a:latin typeface="Verdana" pitchFamily="34" charset="0"/>
                          <a:ea typeface="Verdana" pitchFamily="34" charset="0"/>
                          <a:cs typeface="Verdana" pitchFamily="34" charset="0"/>
                        </a:rPr>
                        <a:t> </a:t>
                      </a:r>
                      <a:r>
                        <a:rPr lang="it-IT" dirty="0" err="1" smtClean="0">
                          <a:latin typeface="Verdana" pitchFamily="34" charset="0"/>
                          <a:ea typeface="Verdana" pitchFamily="34" charset="0"/>
                          <a:cs typeface="Verdana" pitchFamily="34" charset="0"/>
                        </a:rPr>
                        <a:t>aVXILIo</a:t>
                      </a:r>
                      <a:r>
                        <a:rPr lang="it-IT" dirty="0" smtClean="0">
                          <a:latin typeface="Verdana" pitchFamily="34" charset="0"/>
                          <a:ea typeface="Verdana" pitchFamily="34" charset="0"/>
                          <a:cs typeface="Verdana" pitchFamily="34" charset="0"/>
                        </a:rPr>
                        <a:t> a </a:t>
                      </a:r>
                      <a:r>
                        <a:rPr lang="it-IT" dirty="0" err="1" smtClean="0">
                          <a:latin typeface="Verdana" pitchFamily="34" charset="0"/>
                          <a:ea typeface="Verdana" pitchFamily="34" charset="0"/>
                          <a:cs typeface="Verdana" pitchFamily="34" charset="0"/>
                        </a:rPr>
                        <a:t>gerManIs</a:t>
                      </a:r>
                      <a:r>
                        <a:rPr lang="it-IT" dirty="0" smtClean="0">
                          <a:latin typeface="Verdana" pitchFamily="34" charset="0"/>
                          <a:ea typeface="Verdana" pitchFamily="34" charset="0"/>
                          <a:cs typeface="Verdana" pitchFamily="34" charset="0"/>
                        </a:rPr>
                        <a:t> </a:t>
                      </a:r>
                      <a:r>
                        <a:rPr lang="it-IT" dirty="0" err="1" smtClean="0">
                          <a:latin typeface="Verdana" pitchFamily="34" charset="0"/>
                          <a:ea typeface="Verdana" pitchFamily="34" charset="0"/>
                          <a:cs typeface="Verdana" pitchFamily="34" charset="0"/>
                        </a:rPr>
                        <a:t>InVentae</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[1740]</a:t>
                      </a:r>
                    </a:p>
                    <a:p>
                      <a:endParaRPr lang="de-DE" dirty="0" smtClean="0">
                        <a:latin typeface="Verdana" pitchFamily="34" charset="0"/>
                        <a:ea typeface="Verdana" pitchFamily="34" charset="0"/>
                        <a:cs typeface="Verdana" pitchFamily="34" charset="0"/>
                      </a:endParaRPr>
                    </a:p>
                    <a:p>
                      <a:endParaRPr lang="de-DE" dirty="0" smtClean="0">
                        <a:latin typeface="Verdana" pitchFamily="34" charset="0"/>
                        <a:ea typeface="Verdana" pitchFamily="34" charset="0"/>
                        <a:cs typeface="Verdana" pitchFamily="34" charset="0"/>
                      </a:endParaRPr>
                    </a:p>
                    <a:p>
                      <a:r>
                        <a:rPr lang="de-DE" sz="1600" dirty="0" smtClean="0">
                          <a:latin typeface="Verdana" pitchFamily="34" charset="0"/>
                          <a:ea typeface="Verdana" pitchFamily="34" charset="0"/>
                          <a:cs typeface="Verdana" pitchFamily="34" charset="0"/>
                        </a:rPr>
                        <a:t>Anmerkung: Erscheinungsjahr nach einem Chronogramm auf der Titelseite: Ipso anno </a:t>
                      </a:r>
                      <a:r>
                        <a:rPr lang="de-DE" sz="1600" dirty="0" err="1" smtClean="0">
                          <a:latin typeface="Verdana" pitchFamily="34" charset="0"/>
                          <a:ea typeface="Verdana" pitchFamily="34" charset="0"/>
                          <a:cs typeface="Verdana" pitchFamily="34" charset="0"/>
                        </a:rPr>
                        <a:t>tertIo</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saeCVLarI</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typographIae</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DIVIno</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aVXILIo</a:t>
                      </a:r>
                      <a:r>
                        <a:rPr lang="de-DE" sz="1600" dirty="0" smtClean="0">
                          <a:latin typeface="Verdana" pitchFamily="34" charset="0"/>
                          <a:ea typeface="Verdana" pitchFamily="34" charset="0"/>
                          <a:cs typeface="Verdana" pitchFamily="34" charset="0"/>
                        </a:rPr>
                        <a:t> a </a:t>
                      </a:r>
                      <a:r>
                        <a:rPr lang="de-DE" sz="1600" dirty="0" err="1" smtClean="0">
                          <a:latin typeface="Verdana" pitchFamily="34" charset="0"/>
                          <a:ea typeface="Verdana" pitchFamily="34" charset="0"/>
                          <a:cs typeface="Verdana" pitchFamily="34" charset="0"/>
                        </a:rPr>
                        <a:t>gerManIs</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InVentae</a:t>
                      </a:r>
                      <a:endParaRPr lang="de-DE" sz="1600" dirty="0">
                        <a:latin typeface="Verdana" pitchFamily="34" charset="0"/>
                        <a:ea typeface="Verdana" pitchFamily="34" charset="0"/>
                        <a:cs typeface="Verdana"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Arbeitshilfen</a:t>
            </a:r>
            <a:endParaRPr lang="de-DE" dirty="0"/>
          </a:p>
        </p:txBody>
      </p:sp>
      <p:sp>
        <p:nvSpPr>
          <p:cNvPr id="3" name="Textplatzhalter 2"/>
          <p:cNvSpPr>
            <a:spLocks noGrp="1"/>
          </p:cNvSpPr>
          <p:nvPr>
            <p:ph type="body" sz="quarter" idx="13"/>
          </p:nvPr>
        </p:nvSpPr>
        <p:spPr/>
        <p:txBody>
          <a:bodyPr/>
          <a:lstStyle/>
          <a:p>
            <a:r>
              <a:rPr lang="de-DE" sz="2000" dirty="0" smtClean="0">
                <a:ea typeface="Verdana" panose="020B0604030504040204" pitchFamily="34" charset="0"/>
                <a:cs typeface="Verdana" panose="020B0604030504040204" pitchFamily="34" charset="0"/>
              </a:rPr>
              <a:t>Arbeitsgemeinschaft Alte Drucke beim GBV. Datenbanken und Nachschlagewerke für Drucker und Verleger (in Auswahl) - </a:t>
            </a:r>
            <a:r>
              <a:rPr lang="de-DE" sz="2000" u="sng" dirty="0" smtClean="0">
                <a:ea typeface="Verdana" panose="020B0604030504040204" pitchFamily="34" charset="0"/>
                <a:cs typeface="Verdana" panose="020B0604030504040204" pitchFamily="34" charset="0"/>
                <a:hlinkClick r:id="rId3"/>
              </a:rPr>
              <a:t>http://aad.gbv.de/ressourcen/listeDV.htm</a:t>
            </a:r>
            <a:endParaRPr lang="de-DE" sz="2000" u="sng" dirty="0" smtClean="0">
              <a:ea typeface="Verdana" panose="020B0604030504040204" pitchFamily="34" charset="0"/>
              <a:cs typeface="Verdana" panose="020B0604030504040204" pitchFamily="34" charset="0"/>
            </a:endParaRPr>
          </a:p>
          <a:p>
            <a:r>
              <a:rPr lang="de-CH" altLang="de-DE" sz="2000" dirty="0" smtClean="0"/>
              <a:t>Benzing, Josef, 1904-1981. Die Buchdrucker des 16. und 17. Jahrhunderts im deutschen Sprachgebiet. – 2., verbesserte und ergänzte Auflage. – Wiesbaden, Otto </a:t>
            </a:r>
            <a:r>
              <a:rPr lang="de-CH" altLang="de-DE" sz="2000" dirty="0" err="1" smtClean="0"/>
              <a:t>Harrassowitz</a:t>
            </a:r>
            <a:r>
              <a:rPr lang="de-CH" altLang="de-DE" sz="2000" dirty="0" smtClean="0"/>
              <a:t> 1982 (Beiträge zum Buch- und Bibliothekswesen. Band 12)</a:t>
            </a:r>
          </a:p>
          <a:p>
            <a:r>
              <a:rPr lang="de-CH" altLang="de-DE" sz="2000" dirty="0" smtClean="0"/>
              <a:t>Paisey, David, 1933-. Deutsche Buchdrucker, Buchhändler und Verleger. 1701-1750. – Wiesbaden, Otto </a:t>
            </a:r>
            <a:r>
              <a:rPr lang="de-CH" altLang="de-DE" sz="2000" dirty="0" err="1" smtClean="0"/>
              <a:t>Harrassowitz</a:t>
            </a:r>
            <a:r>
              <a:rPr lang="de-CH" altLang="de-DE" sz="2000" dirty="0" smtClean="0"/>
              <a:t> 1988 (Beiträge zum Buch- und Bibliothekswesen. Band 26)</a:t>
            </a:r>
          </a:p>
          <a:p>
            <a:r>
              <a:rPr lang="de-CH" altLang="de-DE" sz="2000" dirty="0" err="1" smtClean="0">
                <a:solidFill>
                  <a:srgbClr val="000000"/>
                </a:solidFill>
              </a:rPr>
              <a:t>Reske</a:t>
            </a:r>
            <a:r>
              <a:rPr lang="de-CH" altLang="de-DE" sz="2000" dirty="0" smtClean="0">
                <a:solidFill>
                  <a:srgbClr val="000000"/>
                </a:solidFill>
              </a:rPr>
              <a:t>, Christoph. Die Buchdrucker des 16. und 17. Jahrhunderts im deutschen Sprachgebiet. Auf der Grundlage des gleichnamigen Werkes von Josef Benzing. – </a:t>
            </a:r>
            <a:r>
              <a:rPr lang="de-DE" sz="2000" dirty="0" smtClean="0"/>
              <a:t>2., überarbeitete und erweiterte Auflage. – </a:t>
            </a:r>
            <a:r>
              <a:rPr lang="de-CH" altLang="de-DE" sz="2000" dirty="0" smtClean="0">
                <a:solidFill>
                  <a:srgbClr val="000000"/>
                </a:solidFill>
              </a:rPr>
              <a:t>Wiesbaden, Otto </a:t>
            </a:r>
            <a:r>
              <a:rPr lang="de-CH" altLang="de-DE" sz="2000" dirty="0" err="1" smtClean="0">
                <a:solidFill>
                  <a:srgbClr val="000000"/>
                </a:solidFill>
              </a:rPr>
              <a:t>Harrassowitz</a:t>
            </a:r>
            <a:r>
              <a:rPr lang="de-CH" altLang="de-DE" sz="2000" dirty="0" smtClean="0">
                <a:solidFill>
                  <a:srgbClr val="000000"/>
                </a:solidFill>
              </a:rPr>
              <a:t> 2015 </a:t>
            </a:r>
          </a:p>
          <a:p>
            <a:pPr>
              <a:buNone/>
            </a:pPr>
            <a:r>
              <a:rPr lang="de-CH" altLang="de-DE" sz="2000" dirty="0" smtClean="0">
                <a:solidFill>
                  <a:srgbClr val="000000"/>
                </a:solidFill>
              </a:rPr>
              <a:t>	(Beiträge zum Buch- und Bibliothekswesen. Band 51)</a:t>
            </a:r>
          </a:p>
          <a:p>
            <a:endParaRPr lang="de-CH" altLang="de-DE" sz="2000" dirty="0" smtClean="0"/>
          </a:p>
          <a:p>
            <a:endParaRPr lang="de-CH" altLang="de-DE" sz="2000" dirty="0" smtClean="0"/>
          </a:p>
          <a:p>
            <a:endParaRPr lang="de-CH" altLang="de-DE" sz="2000" dirty="0" smtClean="0"/>
          </a:p>
          <a:p>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a:lstStyle/>
          <a:p>
            <a:r>
              <a:rPr lang="de-DE" dirty="0" smtClean="0"/>
              <a:t>Allgemeines</a:t>
            </a:r>
          </a:p>
          <a:p>
            <a:r>
              <a:rPr lang="de-DE" dirty="0" smtClean="0"/>
              <a:t>Themen</a:t>
            </a:r>
          </a:p>
          <a:p>
            <a:pPr lvl="1"/>
            <a:r>
              <a:rPr lang="de-CH" altLang="de-DE" sz="1800" dirty="0" smtClean="0">
                <a:solidFill>
                  <a:srgbClr val="000000"/>
                </a:solidFill>
                <a:cs typeface="Arial" charset="0"/>
              </a:rPr>
              <a:t>Erscheinungsort in adjektivischer Form (RDA 2.8.2.3)</a:t>
            </a:r>
            <a:endParaRPr lang="de-DE" altLang="de-DE" sz="1800" dirty="0" smtClean="0"/>
          </a:p>
          <a:p>
            <a:pPr lvl="1"/>
            <a:r>
              <a:rPr lang="de-CH" altLang="de-DE" sz="1800" dirty="0" smtClean="0">
                <a:solidFill>
                  <a:srgbClr val="000000"/>
                </a:solidFill>
                <a:cs typeface="Arial" charset="0"/>
              </a:rPr>
              <a:t>Präpositionen und einleitende Wendungen bei Erscheinungsorten (RDA 2.8.1.4 und 2.8.2.3)</a:t>
            </a:r>
          </a:p>
          <a:p>
            <a:pPr lvl="1"/>
            <a:r>
              <a:rPr lang="de-CH" altLang="de-DE" sz="1800" dirty="0" smtClean="0">
                <a:solidFill>
                  <a:srgbClr val="000000"/>
                </a:solidFill>
                <a:cs typeface="Arial" charset="0"/>
              </a:rPr>
              <a:t>Erscheinungsort fingiert (RDA 2.8.2.3)</a:t>
            </a:r>
          </a:p>
          <a:p>
            <a:pPr lvl="1"/>
            <a:r>
              <a:rPr lang="de-CH" altLang="de-DE" sz="1800" dirty="0" smtClean="0">
                <a:solidFill>
                  <a:srgbClr val="000000"/>
                </a:solidFill>
                <a:cs typeface="Arial" charset="0"/>
              </a:rPr>
              <a:t>Messeorte (RDA 2.8.2.3)</a:t>
            </a:r>
          </a:p>
          <a:p>
            <a:pPr lvl="1"/>
            <a:r>
              <a:rPr lang="de-CH" altLang="de-DE" sz="1800" dirty="0" smtClean="0">
                <a:solidFill>
                  <a:srgbClr val="000000"/>
                </a:solidFill>
              </a:rPr>
              <a:t>Verleger, Drucker, Buchhändler (einleitende Wendungen und Angaben zur Funktion, fingierter Verlag) (RDA 2.8.4.1, 2.8.4.3 und 2.8.4.4)</a:t>
            </a:r>
          </a:p>
          <a:p>
            <a:pPr lvl="1"/>
            <a:r>
              <a:rPr lang="de-CH" altLang="de-DE" sz="1800" dirty="0" smtClean="0">
                <a:solidFill>
                  <a:srgbClr val="000000"/>
                </a:solidFill>
              </a:rPr>
              <a:t>Kein Erscheinungsdatum in der Ressource (RDA 2.8.6.6)</a:t>
            </a:r>
          </a:p>
          <a:p>
            <a:pPr lvl="1"/>
            <a:r>
              <a:rPr lang="de-CH" altLang="de-DE" sz="1800" dirty="0" smtClean="0">
                <a:solidFill>
                  <a:srgbClr val="000000"/>
                </a:solidFill>
                <a:cs typeface="Arial" charset="0"/>
              </a:rPr>
              <a:t>Erscheinungsjahr verdruckt (RDA 2.8.6.3)</a:t>
            </a:r>
          </a:p>
          <a:p>
            <a:pPr lvl="1"/>
            <a:r>
              <a:rPr lang="de-CH" altLang="de-DE" sz="1800" dirty="0" smtClean="0">
                <a:solidFill>
                  <a:srgbClr val="000000"/>
                </a:solidFill>
                <a:cs typeface="Arial" charset="0"/>
              </a:rPr>
              <a:t>Erscheinungsjahr mit Ziffern und Wörtern (RDA 2.8.6.6, 1.8.1 D-A-CH und 1.8.2 D-A-CH)</a:t>
            </a:r>
          </a:p>
          <a:p>
            <a:pPr lvl="1"/>
            <a:r>
              <a:rPr lang="de-CH" altLang="de-DE" sz="1800" dirty="0" smtClean="0">
                <a:solidFill>
                  <a:srgbClr val="000000"/>
                </a:solidFill>
                <a:cs typeface="Arial" charset="0"/>
              </a:rPr>
              <a:t>Revolutionsjahre (RDA 2.8.6.3)</a:t>
            </a:r>
          </a:p>
          <a:p>
            <a:pPr lvl="1"/>
            <a:r>
              <a:rPr lang="de-CH" altLang="de-DE" sz="1800" dirty="0" smtClean="0">
                <a:solidFill>
                  <a:srgbClr val="000000"/>
                </a:solidFill>
                <a:cs typeface="Arial" charset="0"/>
              </a:rPr>
              <a:t>Chronogramme (RDA 2.8.6.4)</a:t>
            </a:r>
            <a:endParaRPr lang="de-DE" sz="1800" dirty="0" smtClean="0"/>
          </a:p>
        </p:txBody>
      </p:sp>
      <p:sp>
        <p:nvSpPr>
          <p:cNvPr id="4" name="Fußzeilenplatzhalter 3"/>
          <p:cNvSpPr>
            <a:spLocks noGrp="1"/>
          </p:cNvSpPr>
          <p:nvPr>
            <p:ph type="ftr" sz="quarter" idx="14"/>
          </p:nvPr>
        </p:nvSpPr>
        <p:spPr>
          <a:xfrm>
            <a:off x="467544" y="6376243"/>
            <a:ext cx="7488832" cy="365125"/>
          </a:xfrm>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631922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Allgemeines (1)</a:t>
            </a:r>
            <a:endParaRPr lang="de-DE" dirty="0"/>
          </a:p>
        </p:txBody>
      </p:sp>
      <p:sp>
        <p:nvSpPr>
          <p:cNvPr id="3" name="Textplatzhalter 2"/>
          <p:cNvSpPr>
            <a:spLocks noGrp="1"/>
          </p:cNvSpPr>
          <p:nvPr>
            <p:ph type="body" sz="quarter" idx="13"/>
          </p:nvPr>
        </p:nvSpPr>
        <p:spPr/>
        <p:txBody>
          <a:bodyPr/>
          <a:lstStyle/>
          <a:p>
            <a:r>
              <a:rPr lang="de-CH" altLang="de-DE" dirty="0" smtClean="0">
                <a:solidFill>
                  <a:srgbClr val="000000"/>
                </a:solidFill>
                <a:cs typeface="Arial" charset="0"/>
              </a:rPr>
              <a:t>Es gelten grundsätzlich die gleichen RDA-Richtlinien wie bei den modernen Drucken (RDA 2.8.1 bis 2.8.6)</a:t>
            </a:r>
          </a:p>
          <a:p>
            <a:r>
              <a:rPr lang="de-CH" altLang="de-DE" dirty="0" smtClean="0">
                <a:solidFill>
                  <a:srgbClr val="000000"/>
                </a:solidFill>
                <a:cs typeface="Arial" charset="0"/>
              </a:rPr>
              <a:t>Erscheinungsorte und Verlagsnamen werden so wiedergegeben, wie sie in der Informationsquelle erscheinen.</a:t>
            </a:r>
          </a:p>
          <a:p>
            <a:r>
              <a:rPr lang="de-CH" altLang="de-DE" dirty="0" smtClean="0">
                <a:solidFill>
                  <a:srgbClr val="000000"/>
                </a:solidFill>
                <a:cs typeface="Arial" charset="0"/>
              </a:rPr>
              <a:t>Die Angaben zum Impressum </a:t>
            </a:r>
            <a:r>
              <a:rPr lang="de-CH" altLang="de-DE" dirty="0" smtClean="0">
                <a:solidFill>
                  <a:srgbClr val="000000"/>
                </a:solidFill>
                <a:cs typeface="Times New Roman" pitchFamily="18" charset="0"/>
              </a:rPr>
              <a:t>stammen nach Möglichkeit aus der gleichen Informationsquelle wie der Haupttitel.</a:t>
            </a:r>
          </a:p>
          <a:p>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Allgemeines (2)</a:t>
            </a:r>
            <a:endParaRPr lang="de-DE" dirty="0"/>
          </a:p>
        </p:txBody>
      </p:sp>
      <p:sp>
        <p:nvSpPr>
          <p:cNvPr id="3" name="Textplatzhalter 2"/>
          <p:cNvSpPr>
            <a:spLocks noGrp="1"/>
          </p:cNvSpPr>
          <p:nvPr>
            <p:ph type="body" sz="quarter" idx="13"/>
          </p:nvPr>
        </p:nvSpPr>
        <p:spPr/>
        <p:txBody>
          <a:bodyPr/>
          <a:lstStyle/>
          <a:p>
            <a:r>
              <a:rPr lang="de-CH" altLang="de-DE" dirty="0" smtClean="0">
                <a:solidFill>
                  <a:srgbClr val="000000"/>
                </a:solidFill>
                <a:cs typeface="Arial" charset="0"/>
              </a:rPr>
              <a:t>Nachweislich falsche, fingierte oder verdruckte Angaben zum Impressum werden vorlagegemäss wiedergegeben.</a:t>
            </a:r>
          </a:p>
          <a:p>
            <a:r>
              <a:rPr lang="de-CH" altLang="de-DE" dirty="0" smtClean="0">
                <a:solidFill>
                  <a:srgbClr val="000000"/>
                </a:solidFill>
                <a:cs typeface="Arial" charset="0"/>
              </a:rPr>
              <a:t>Ergänzungen und Berichtigungen zu den Veröffentlichungsangaben können in einer speziellen Anmerkung (RDA </a:t>
            </a:r>
            <a:r>
              <a:rPr lang="de-CH" altLang="de-DE" dirty="0" smtClean="0">
                <a:solidFill>
                  <a:srgbClr val="000000"/>
                </a:solidFill>
              </a:rPr>
              <a:t>2.17.7.3) </a:t>
            </a:r>
            <a:r>
              <a:rPr lang="de-CH" altLang="de-DE" dirty="0" smtClean="0">
                <a:solidFill>
                  <a:srgbClr val="000000"/>
                </a:solidFill>
                <a:cs typeface="Arial" charset="0"/>
              </a:rPr>
              <a:t>erläutert und angezeigt werden.</a:t>
            </a:r>
          </a:p>
          <a:p>
            <a:r>
              <a:rPr lang="de-CH" altLang="de-DE" dirty="0" smtClean="0">
                <a:solidFill>
                  <a:srgbClr val="000000"/>
                </a:solidFill>
                <a:cs typeface="Arial" charset="0"/>
              </a:rPr>
              <a:t>Nicht zu ermittelnde Elemente der Veröffentlichungsangaben werden in eckigen Klammern als "nicht ermittelbar" erfasst.</a:t>
            </a:r>
          </a:p>
          <a:p>
            <a:r>
              <a:rPr lang="de-DE" dirty="0">
                <a:solidFill>
                  <a:srgbClr val="000000"/>
                </a:solidFill>
                <a:latin typeface="Verdana"/>
                <a:ea typeface="Arial"/>
              </a:rPr>
              <a:t>Beim </a:t>
            </a:r>
            <a:r>
              <a:rPr lang="de-DE" dirty="0" smtClean="0">
                <a:solidFill>
                  <a:srgbClr val="000000"/>
                </a:solidFill>
                <a:latin typeface="Verdana"/>
                <a:ea typeface="Arial"/>
              </a:rPr>
              <a:t>Erscheinungsdatum </a:t>
            </a:r>
            <a:r>
              <a:rPr lang="de-DE" dirty="0">
                <a:solidFill>
                  <a:srgbClr val="000000"/>
                </a:solidFill>
                <a:latin typeface="Verdana"/>
                <a:ea typeface="Arial"/>
              </a:rPr>
              <a:t>wird die Angabe </a:t>
            </a:r>
            <a:r>
              <a:rPr lang="de-CH" altLang="de-DE" dirty="0">
                <a:solidFill>
                  <a:srgbClr val="000000"/>
                </a:solidFill>
                <a:cs typeface="Arial" charset="0"/>
              </a:rPr>
              <a:t>"nicht ermittelbar"</a:t>
            </a:r>
            <a:r>
              <a:rPr lang="de-DE" dirty="0" smtClean="0">
                <a:solidFill>
                  <a:srgbClr val="000000"/>
                </a:solidFill>
                <a:latin typeface="Verdana"/>
                <a:ea typeface="Arial"/>
              </a:rPr>
              <a:t> </a:t>
            </a:r>
            <a:r>
              <a:rPr lang="de-DE" dirty="0">
                <a:solidFill>
                  <a:srgbClr val="000000"/>
                </a:solidFill>
                <a:latin typeface="Verdana"/>
                <a:ea typeface="Arial"/>
              </a:rPr>
              <a:t>nicht verwendet. Es ist stets ein </a:t>
            </a:r>
            <a:r>
              <a:rPr lang="de-DE" dirty="0" err="1">
                <a:solidFill>
                  <a:srgbClr val="000000"/>
                </a:solidFill>
                <a:latin typeface="Verdana"/>
                <a:ea typeface="Arial"/>
              </a:rPr>
              <a:t>mutmassliches</a:t>
            </a:r>
            <a:r>
              <a:rPr lang="de-DE" dirty="0">
                <a:solidFill>
                  <a:srgbClr val="000000"/>
                </a:solidFill>
                <a:latin typeface="Verdana"/>
                <a:ea typeface="Arial"/>
              </a:rPr>
              <a:t> Erscheinungsjahr bzw. ein </a:t>
            </a:r>
            <a:r>
              <a:rPr lang="de-DE" dirty="0" err="1">
                <a:solidFill>
                  <a:srgbClr val="000000"/>
                </a:solidFill>
                <a:latin typeface="Verdana"/>
                <a:ea typeface="Arial"/>
              </a:rPr>
              <a:t>mutmasslicher</a:t>
            </a:r>
            <a:r>
              <a:rPr lang="de-DE" dirty="0">
                <a:solidFill>
                  <a:srgbClr val="000000"/>
                </a:solidFill>
                <a:latin typeface="Verdana"/>
                <a:ea typeface="Arial"/>
              </a:rPr>
              <a:t> Erscheinungszeitraum anzugeben.</a:t>
            </a:r>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(1)</a:t>
            </a:r>
            <a:endParaRPr lang="de-DE" dirty="0"/>
          </a:p>
        </p:txBody>
      </p:sp>
      <p:sp>
        <p:nvSpPr>
          <p:cNvPr id="3" name="Textplatzhalter 2"/>
          <p:cNvSpPr>
            <a:spLocks noGrp="1"/>
          </p:cNvSpPr>
          <p:nvPr>
            <p:ph type="body" sz="quarter" idx="13"/>
          </p:nvPr>
        </p:nvSpPr>
        <p:spPr/>
        <p:txBody>
          <a:bodyPr/>
          <a:lstStyle/>
          <a:p>
            <a:r>
              <a:rPr lang="de-CH" altLang="de-DE" dirty="0" smtClean="0"/>
              <a:t>Erscheinungsorte sind so zu übertragen wie sie in der Informationsquelle erscheinen. (RDA 2.8.1.4).</a:t>
            </a:r>
          </a:p>
          <a:p>
            <a:r>
              <a:rPr lang="de-CH" altLang="de-DE" dirty="0" smtClean="0"/>
              <a:t>P</a:t>
            </a:r>
            <a:r>
              <a:rPr lang="de-CH" altLang="de-DE" dirty="0" smtClean="0">
                <a:solidFill>
                  <a:srgbClr val="000000"/>
                </a:solidFill>
              </a:rPr>
              <a:t>räpositionen, die vor dem Erscheinungsort stehen, werden bei Alten Drucken gemäss Informationsquelle wiedergegeben, ebenso den Erscheinungsort begleitende Worte oder Wendungen.</a:t>
            </a:r>
          </a:p>
          <a:p>
            <a:endParaRPr lang="de-CH" dirty="0" smtClean="0">
              <a:solidFill>
                <a:srgbClr val="000000"/>
              </a:solidFill>
            </a:endParaRPr>
          </a:p>
          <a:p>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831213007"/>
              </p:ext>
            </p:extLst>
          </p:nvPr>
        </p:nvGraphicFramePr>
        <p:xfrm>
          <a:off x="395536" y="3933056"/>
          <a:ext cx="8424936" cy="1381760"/>
        </p:xfrm>
        <a:graphic>
          <a:graphicData uri="http://schemas.openxmlformats.org/drawingml/2006/table">
            <a:tbl>
              <a:tblPr firstRow="1" bandRow="1">
                <a:tableStyleId>{5C22544A-7EE6-4342-B048-85BDC9FD1C3A}</a:tableStyleId>
              </a:tblPr>
              <a:tblGrid>
                <a:gridCol w="4212468"/>
                <a:gridCol w="4212468"/>
              </a:tblGrid>
              <a:tr h="370840">
                <a:tc>
                  <a:txBody>
                    <a:bodyPr/>
                    <a:lstStyle/>
                    <a:p>
                      <a:r>
                        <a:rPr lang="de-DE" dirty="0" smtClean="0">
                          <a:latin typeface="Verdana" pitchFamily="34" charset="0"/>
                          <a:ea typeface="Verdana" pitchFamily="34" charset="0"/>
                          <a:cs typeface="Verdana" pitchFamily="34" charset="0"/>
                        </a:rPr>
                        <a:t>Informationsquelle</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altLang="de-DE" sz="1800" b="0" i="0" u="none" strike="noStrike" cap="none" normalizeH="0" baseline="0" dirty="0" err="1" smtClean="0">
                          <a:ln>
                            <a:noFill/>
                          </a:ln>
                          <a:solidFill>
                            <a:srgbClr val="00000A"/>
                          </a:solidFill>
                          <a:effectLst/>
                          <a:latin typeface="Verdana" pitchFamily="34" charset="0"/>
                          <a:ea typeface="Verdana" pitchFamily="34" charset="0"/>
                          <a:cs typeface="Verdana" pitchFamily="34" charset="0"/>
                        </a:rPr>
                        <a:t>Apud</a:t>
                      </a:r>
                      <a:r>
                        <a:rPr kumimoji="0" lang="de-CH" altLang="de-DE" sz="1800" b="0" i="0" u="none" strike="noStrike" cap="none" normalizeH="0" baseline="0" dirty="0" smtClean="0">
                          <a:ln>
                            <a:noFill/>
                          </a:ln>
                          <a:solidFill>
                            <a:srgbClr val="00000A"/>
                          </a:solidFill>
                          <a:effectLst/>
                          <a:latin typeface="Verdana" pitchFamily="34" charset="0"/>
                          <a:ea typeface="Verdana" pitchFamily="34" charset="0"/>
                          <a:cs typeface="Verdana" pitchFamily="34" charset="0"/>
                        </a:rPr>
                        <a:t> </a:t>
                      </a:r>
                      <a:r>
                        <a:rPr kumimoji="0" lang="de-CH" altLang="de-DE" sz="1800" b="0" i="0" u="none" strike="noStrike" cap="none" normalizeH="0" baseline="0" dirty="0" err="1" smtClean="0">
                          <a:ln>
                            <a:noFill/>
                          </a:ln>
                          <a:solidFill>
                            <a:srgbClr val="00000A"/>
                          </a:solidFill>
                          <a:effectLst/>
                          <a:latin typeface="Verdana" pitchFamily="34" charset="0"/>
                          <a:ea typeface="Verdana" pitchFamily="34" charset="0"/>
                          <a:cs typeface="Verdana" pitchFamily="34" charset="0"/>
                        </a:rPr>
                        <a:t>inclytam</a:t>
                      </a:r>
                      <a:r>
                        <a:rPr kumimoji="0" lang="de-CH" altLang="de-DE" sz="1800" b="0" i="0" u="none" strike="noStrike" cap="none" normalizeH="0" baseline="0" dirty="0" smtClean="0">
                          <a:ln>
                            <a:noFill/>
                          </a:ln>
                          <a:solidFill>
                            <a:srgbClr val="00000A"/>
                          </a:solidFill>
                          <a:effectLst/>
                          <a:latin typeface="Verdana" pitchFamily="34" charset="0"/>
                          <a:ea typeface="Verdana" pitchFamily="34" charset="0"/>
                          <a:cs typeface="Verdana" pitchFamily="34" charset="0"/>
                        </a:rPr>
                        <a:t> </a:t>
                      </a:r>
                      <a:r>
                        <a:rPr kumimoji="0" lang="de-CH" altLang="de-DE" sz="1800" b="0" i="0" u="none" strike="noStrike" cap="none" normalizeH="0" baseline="0" dirty="0" err="1" smtClean="0">
                          <a:ln>
                            <a:noFill/>
                          </a:ln>
                          <a:solidFill>
                            <a:srgbClr val="00000A"/>
                          </a:solidFill>
                          <a:effectLst/>
                          <a:latin typeface="Verdana" pitchFamily="34" charset="0"/>
                          <a:ea typeface="Verdana" pitchFamily="34" charset="0"/>
                          <a:cs typeface="Verdana" pitchFamily="34" charset="0"/>
                        </a:rPr>
                        <a:t>Germaniae</a:t>
                      </a:r>
                      <a:r>
                        <a:rPr kumimoji="0" lang="de-CH" altLang="de-DE" sz="1800" b="0" i="0" u="none" strike="noStrike" cap="none" normalizeH="0" baseline="0" dirty="0" smtClean="0">
                          <a:ln>
                            <a:noFill/>
                          </a:ln>
                          <a:solidFill>
                            <a:srgbClr val="00000A"/>
                          </a:solidFill>
                          <a:effectLst/>
                          <a:latin typeface="Verdana" pitchFamily="34" charset="0"/>
                          <a:ea typeface="Verdana" pitchFamily="34" charset="0"/>
                          <a:cs typeface="Verdana" pitchFamily="34" charset="0"/>
                        </a:rPr>
                        <a:t> </a:t>
                      </a:r>
                      <a:r>
                        <a:rPr kumimoji="0" lang="de-CH" altLang="de-DE" sz="1800" b="0" i="0" u="none" strike="noStrike" cap="none" normalizeH="0" baseline="0" dirty="0" err="1" smtClean="0">
                          <a:ln>
                            <a:noFill/>
                          </a:ln>
                          <a:solidFill>
                            <a:srgbClr val="00000A"/>
                          </a:solidFill>
                          <a:effectLst/>
                          <a:latin typeface="Verdana" pitchFamily="34" charset="0"/>
                          <a:ea typeface="Verdana" pitchFamily="34" charset="0"/>
                          <a:cs typeface="Verdana" pitchFamily="34" charset="0"/>
                        </a:rPr>
                        <a:t>Basileam</a:t>
                      </a:r>
                      <a:endParaRPr kumimoji="0" lang="de-CH" altLang="de-DE" sz="1800" b="0" i="0" u="none" strike="noStrike" cap="none" normalizeH="0" baseline="0" dirty="0" smtClean="0">
                        <a:ln>
                          <a:noFill/>
                        </a:ln>
                        <a:solidFill>
                          <a:srgbClr val="00000A"/>
                        </a:solidFill>
                        <a:effectLst/>
                        <a:latin typeface="Verdana" pitchFamily="34" charset="0"/>
                        <a:ea typeface="Verdana" pitchFamily="34" charset="0"/>
                        <a:cs typeface="Verdana"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altLang="de-DE" sz="1800" b="0" i="0" u="none" strike="noStrike" cap="none" normalizeH="0" baseline="0" dirty="0" err="1" smtClean="0">
                          <a:ln>
                            <a:noFill/>
                          </a:ln>
                          <a:solidFill>
                            <a:srgbClr val="00000A"/>
                          </a:solidFill>
                          <a:effectLst/>
                          <a:latin typeface="Verdana" pitchFamily="34" charset="0"/>
                          <a:ea typeface="Verdana" pitchFamily="34" charset="0"/>
                          <a:cs typeface="Verdana" pitchFamily="34" charset="0"/>
                        </a:rPr>
                        <a:t>Apud</a:t>
                      </a:r>
                      <a:r>
                        <a:rPr kumimoji="0" lang="de-CH" altLang="de-DE" sz="1800" b="0" i="0" u="none" strike="noStrike" cap="none" normalizeH="0" baseline="0" dirty="0" smtClean="0">
                          <a:ln>
                            <a:noFill/>
                          </a:ln>
                          <a:solidFill>
                            <a:srgbClr val="00000A"/>
                          </a:solidFill>
                          <a:effectLst/>
                          <a:latin typeface="Verdana" pitchFamily="34" charset="0"/>
                          <a:ea typeface="Verdana" pitchFamily="34" charset="0"/>
                          <a:cs typeface="Verdana" pitchFamily="34" charset="0"/>
                        </a:rPr>
                        <a:t> </a:t>
                      </a:r>
                      <a:r>
                        <a:rPr kumimoji="0" lang="de-CH" altLang="de-DE" sz="1800" b="0" i="0" u="none" strike="noStrike" cap="none" normalizeH="0" baseline="0" dirty="0" err="1" smtClean="0">
                          <a:ln>
                            <a:noFill/>
                          </a:ln>
                          <a:solidFill>
                            <a:srgbClr val="00000A"/>
                          </a:solidFill>
                          <a:effectLst/>
                          <a:latin typeface="Verdana" pitchFamily="34" charset="0"/>
                          <a:ea typeface="Verdana" pitchFamily="34" charset="0"/>
                          <a:cs typeface="Verdana" pitchFamily="34" charset="0"/>
                        </a:rPr>
                        <a:t>inclytam</a:t>
                      </a:r>
                      <a:r>
                        <a:rPr kumimoji="0" lang="de-CH" altLang="de-DE" sz="1800" b="0" i="0" u="none" strike="noStrike" cap="none" normalizeH="0" baseline="0" dirty="0" smtClean="0">
                          <a:ln>
                            <a:noFill/>
                          </a:ln>
                          <a:solidFill>
                            <a:srgbClr val="00000A"/>
                          </a:solidFill>
                          <a:effectLst/>
                          <a:latin typeface="Verdana" pitchFamily="34" charset="0"/>
                          <a:ea typeface="Verdana" pitchFamily="34" charset="0"/>
                          <a:cs typeface="Verdana" pitchFamily="34" charset="0"/>
                        </a:rPr>
                        <a:t> </a:t>
                      </a:r>
                      <a:r>
                        <a:rPr kumimoji="0" lang="de-CH" altLang="de-DE" sz="1800" b="0" i="0" u="none" strike="noStrike" cap="none" normalizeH="0" baseline="0" dirty="0" err="1" smtClean="0">
                          <a:ln>
                            <a:noFill/>
                          </a:ln>
                          <a:solidFill>
                            <a:srgbClr val="00000A"/>
                          </a:solidFill>
                          <a:effectLst/>
                          <a:latin typeface="Verdana" pitchFamily="34" charset="0"/>
                          <a:ea typeface="Verdana" pitchFamily="34" charset="0"/>
                          <a:cs typeface="Verdana" pitchFamily="34" charset="0"/>
                        </a:rPr>
                        <a:t>Germaniae</a:t>
                      </a:r>
                      <a:r>
                        <a:rPr kumimoji="0" lang="de-CH" altLang="de-DE" sz="1800" b="0" i="0" u="none" strike="noStrike" cap="none" normalizeH="0" baseline="0" dirty="0" smtClean="0">
                          <a:ln>
                            <a:noFill/>
                          </a:ln>
                          <a:solidFill>
                            <a:srgbClr val="00000A"/>
                          </a:solidFill>
                          <a:effectLst/>
                          <a:latin typeface="Verdana" pitchFamily="34" charset="0"/>
                          <a:ea typeface="Verdana" pitchFamily="34" charset="0"/>
                          <a:cs typeface="Verdana" pitchFamily="34" charset="0"/>
                        </a:rPr>
                        <a:t> </a:t>
                      </a:r>
                      <a:r>
                        <a:rPr kumimoji="0" lang="de-CH" altLang="de-DE" sz="1800" b="0" i="0" u="none" strike="noStrike" cap="none" normalizeH="0" baseline="0" dirty="0" err="1" smtClean="0">
                          <a:ln>
                            <a:noFill/>
                          </a:ln>
                          <a:solidFill>
                            <a:srgbClr val="00000A"/>
                          </a:solidFill>
                          <a:effectLst/>
                          <a:latin typeface="Verdana" pitchFamily="34" charset="0"/>
                          <a:ea typeface="Verdana" pitchFamily="34" charset="0"/>
                          <a:cs typeface="Verdana" pitchFamily="34" charset="0"/>
                        </a:rPr>
                        <a:t>Basileam</a:t>
                      </a:r>
                      <a:endParaRPr kumimoji="0" lang="de-CH" altLang="de-DE" sz="1800" b="0" i="0" u="none" strike="noStrike" cap="none" normalizeH="0" baseline="0" dirty="0" smtClean="0">
                        <a:ln>
                          <a:noFill/>
                        </a:ln>
                        <a:solidFill>
                          <a:srgbClr val="00000A"/>
                        </a:solidFill>
                        <a:effectLst/>
                        <a:latin typeface="Verdana" pitchFamily="34" charset="0"/>
                        <a:ea typeface="Verdana" pitchFamily="34" charset="0"/>
                        <a:cs typeface="Verdana" pitchFamily="34" charset="0"/>
                      </a:endParaRPr>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altLang="de-DE" sz="1800" b="0" i="0" u="none" strike="noStrike" cap="none" normalizeH="0" baseline="0" dirty="0" smtClean="0">
                          <a:ln>
                            <a:noFill/>
                          </a:ln>
                          <a:solidFill>
                            <a:srgbClr val="00000A"/>
                          </a:solidFill>
                          <a:effectLst/>
                          <a:latin typeface="Verdana" charset="0"/>
                          <a:cs typeface="Arial Unicode MS" charset="0"/>
                        </a:rPr>
                        <a:t>Impressum </a:t>
                      </a:r>
                      <a:r>
                        <a:rPr kumimoji="0" lang="de-CH" altLang="de-DE" sz="1800" b="0" i="0" u="none" strike="noStrike" cap="none" normalizeH="0" baseline="0" dirty="0" err="1" smtClean="0">
                          <a:ln>
                            <a:noFill/>
                          </a:ln>
                          <a:solidFill>
                            <a:srgbClr val="00000A"/>
                          </a:solidFill>
                          <a:effectLst/>
                          <a:latin typeface="Verdana" charset="0"/>
                          <a:cs typeface="Arial Unicode MS" charset="0"/>
                        </a:rPr>
                        <a:t>fuit</a:t>
                      </a:r>
                      <a:r>
                        <a:rPr kumimoji="0" lang="de-CH" altLang="de-DE" sz="1800" b="0" i="0" u="none" strike="noStrike" cap="none" normalizeH="0" baseline="0" dirty="0" smtClean="0">
                          <a:ln>
                            <a:noFill/>
                          </a:ln>
                          <a:solidFill>
                            <a:srgbClr val="00000A"/>
                          </a:solidFill>
                          <a:effectLst/>
                          <a:latin typeface="Verdana" charset="0"/>
                          <a:cs typeface="Arial Unicode MS" charset="0"/>
                        </a:rPr>
                        <a:t> hoc </a:t>
                      </a:r>
                      <a:r>
                        <a:rPr kumimoji="0" lang="de-CH" altLang="de-DE" sz="1800" b="0" i="0" u="none" strike="noStrike" cap="none" normalizeH="0" baseline="0" dirty="0" err="1" smtClean="0">
                          <a:ln>
                            <a:noFill/>
                          </a:ln>
                          <a:solidFill>
                            <a:srgbClr val="00000A"/>
                          </a:solidFill>
                          <a:effectLst/>
                          <a:latin typeface="Verdana" charset="0"/>
                          <a:cs typeface="Arial Unicode MS" charset="0"/>
                        </a:rPr>
                        <a:t>opus</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Venetiis</a:t>
                      </a:r>
                      <a:endParaRPr kumimoji="0" lang="de-CH" altLang="de-DE" sz="1800" b="0" i="0" u="none" strike="noStrike" cap="none" normalizeH="0" baseline="0" dirty="0" smtClean="0">
                        <a:ln>
                          <a:noFill/>
                        </a:ln>
                        <a:solidFill>
                          <a:srgbClr val="00000A"/>
                        </a:solidFill>
                        <a:effectLst/>
                        <a:latin typeface="Verdana" charset="0"/>
                        <a:cs typeface="Arial Unicode MS" charset="0"/>
                      </a:endParaRPr>
                    </a:p>
                  </a:txBody>
                  <a:tcPr/>
                </a:tc>
                <a:tc>
                  <a:txBody>
                    <a:bodyPr/>
                    <a:lstStyle/>
                    <a:p>
                      <a:r>
                        <a:rPr kumimoji="0" lang="de-CH" altLang="de-DE" sz="1800" b="0" i="0" u="none" strike="noStrike" cap="none" normalizeH="0" baseline="0" dirty="0" smtClean="0">
                          <a:ln>
                            <a:noFill/>
                          </a:ln>
                          <a:solidFill>
                            <a:srgbClr val="00000A"/>
                          </a:solidFill>
                          <a:effectLst/>
                          <a:latin typeface="Verdana" charset="0"/>
                          <a:cs typeface="Arial Unicode MS" charset="0"/>
                        </a:rPr>
                        <a:t>Impressum </a:t>
                      </a:r>
                      <a:r>
                        <a:rPr kumimoji="0" lang="de-CH" altLang="de-DE" sz="1800" b="0" i="0" u="none" strike="noStrike" cap="none" normalizeH="0" baseline="0" dirty="0" err="1" smtClean="0">
                          <a:ln>
                            <a:noFill/>
                          </a:ln>
                          <a:solidFill>
                            <a:srgbClr val="00000A"/>
                          </a:solidFill>
                          <a:effectLst/>
                          <a:latin typeface="Verdana" charset="0"/>
                          <a:cs typeface="Arial Unicode MS" charset="0"/>
                        </a:rPr>
                        <a:t>fuit</a:t>
                      </a:r>
                      <a:r>
                        <a:rPr kumimoji="0" lang="de-CH" altLang="de-DE" sz="1800" b="0" i="0" u="none" strike="noStrike" cap="none" normalizeH="0" baseline="0" dirty="0" smtClean="0">
                          <a:ln>
                            <a:noFill/>
                          </a:ln>
                          <a:solidFill>
                            <a:srgbClr val="00000A"/>
                          </a:solidFill>
                          <a:effectLst/>
                          <a:latin typeface="Verdana" charset="0"/>
                          <a:cs typeface="Arial Unicode MS" charset="0"/>
                        </a:rPr>
                        <a:t> hoc </a:t>
                      </a:r>
                      <a:r>
                        <a:rPr kumimoji="0" lang="de-CH" altLang="de-DE" sz="1800" b="0" i="0" u="none" strike="noStrike" cap="none" normalizeH="0" baseline="0" dirty="0" err="1" smtClean="0">
                          <a:ln>
                            <a:noFill/>
                          </a:ln>
                          <a:solidFill>
                            <a:srgbClr val="00000A"/>
                          </a:solidFill>
                          <a:effectLst/>
                          <a:latin typeface="Verdana" charset="0"/>
                          <a:cs typeface="Arial Unicode MS" charset="0"/>
                        </a:rPr>
                        <a:t>opus</a:t>
                      </a:r>
                      <a:r>
                        <a:rPr kumimoji="0" lang="de-CH" altLang="de-DE" sz="1800" b="0" i="0" u="none" strike="noStrike" cap="none" normalizeH="0" baseline="0" dirty="0" smtClean="0">
                          <a:ln>
                            <a:noFill/>
                          </a:ln>
                          <a:solidFill>
                            <a:srgbClr val="00000A"/>
                          </a:solidFill>
                          <a:effectLst/>
                          <a:latin typeface="Verdana" charset="0"/>
                          <a:cs typeface="Arial Unicode MS" charset="0"/>
                        </a:rPr>
                        <a:t> </a:t>
                      </a:r>
                      <a:r>
                        <a:rPr kumimoji="0" lang="de-CH" altLang="de-DE" sz="1800" b="0" i="0" u="none" strike="noStrike" cap="none" normalizeH="0" baseline="0" dirty="0" err="1" smtClean="0">
                          <a:ln>
                            <a:noFill/>
                          </a:ln>
                          <a:solidFill>
                            <a:srgbClr val="00000A"/>
                          </a:solidFill>
                          <a:effectLst/>
                          <a:latin typeface="Verdana" charset="0"/>
                          <a:cs typeface="Arial Unicode MS" charset="0"/>
                        </a:rPr>
                        <a:t>Venetiis</a:t>
                      </a:r>
                      <a:endParaRPr lang="de-DE" dirty="0">
                        <a:latin typeface="Verdana" pitchFamily="34" charset="0"/>
                        <a:ea typeface="Verdana" pitchFamily="34" charset="0"/>
                        <a:cs typeface="Verdana" pitchFamily="34" charset="0"/>
                      </a:endParaRPr>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a:t>
            </a:r>
            <a:endParaRPr lang="de-DE" dirty="0"/>
          </a:p>
        </p:txBody>
      </p:sp>
      <p:sp>
        <p:nvSpPr>
          <p:cNvPr id="3" name="Textplatzhalter 2"/>
          <p:cNvSpPr>
            <a:spLocks noGrp="1"/>
          </p:cNvSpPr>
          <p:nvPr>
            <p:ph type="body" sz="quarter" idx="13"/>
          </p:nvPr>
        </p:nvSpPr>
        <p:spPr/>
        <p:txBody>
          <a:bodyPr/>
          <a:lstStyle/>
          <a:p>
            <a:r>
              <a:rPr lang="de-CH" altLang="de-DE" dirty="0" smtClean="0">
                <a:latin typeface="Verdana" charset="0"/>
              </a:rPr>
              <a:t>Ist der Erscheinungsort in der Informationsquelle ausschliesslich in adjektivischer Form erwähnt, so wird die Vorlageform substantiviert und im Nominativ erfasst.</a:t>
            </a:r>
            <a:r>
              <a:rPr lang="de-DE" dirty="0" smtClean="0"/>
              <a:t> </a:t>
            </a:r>
            <a:r>
              <a:rPr lang="de-DE" dirty="0" smtClean="0">
                <a:ea typeface="Verdana" panose="020B0604030504040204" pitchFamily="34" charset="0"/>
                <a:cs typeface="Verdana" panose="020B0604030504040204" pitchFamily="34" charset="0"/>
              </a:rPr>
              <a:t>Das kann in der Sprache der Vorlage oder in einer Sprache, die die Agentur, welche die Daten erstellt, bevorzugt, erfolgen.</a:t>
            </a:r>
          </a:p>
          <a:p>
            <a:r>
              <a:rPr lang="de-CH" altLang="de-DE" dirty="0" smtClean="0">
                <a:latin typeface="Verdana" charset="0"/>
              </a:rPr>
              <a:t>Die Angabe zum Erscheinungsort wird in einer Anmerkung (RDA 2.17.7.3) erläutert.</a:t>
            </a:r>
          </a:p>
          <a:p>
            <a:endParaRPr lang="de-CH" dirty="0" smtClean="0">
              <a:latin typeface="Verdana" charset="0"/>
            </a:endParaRPr>
          </a:p>
          <a:p>
            <a:pPr>
              <a:buNone/>
            </a:pPr>
            <a:r>
              <a:rPr lang="de-CH" dirty="0" smtClean="0">
                <a:latin typeface="Verdana" charset="0"/>
              </a:rPr>
              <a:t>Beispiel: </a:t>
            </a:r>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pic>
        <p:nvPicPr>
          <p:cNvPr id="6" name="Picture 17"/>
          <p:cNvPicPr>
            <a:picLocks noChangeAspect="1" noChangeArrowheads="1"/>
          </p:cNvPicPr>
          <p:nvPr/>
        </p:nvPicPr>
        <p:blipFill>
          <a:blip r:embed="rId2" cstate="print"/>
          <a:srcRect/>
          <a:stretch>
            <a:fillRect/>
          </a:stretch>
        </p:blipFill>
        <p:spPr bwMode="auto">
          <a:xfrm>
            <a:off x="1741662" y="4293096"/>
            <a:ext cx="6675089" cy="1224136"/>
          </a:xfrm>
          <a:prstGeom prst="rect">
            <a:avLst/>
          </a:prstGeom>
          <a:noFill/>
          <a:ln w="9360">
            <a:noFill/>
            <a:round/>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(3)	</a:t>
            </a:r>
            <a:endParaRPr lang="de-DE" dirty="0"/>
          </a:p>
        </p:txBody>
      </p:sp>
      <p:sp>
        <p:nvSpPr>
          <p:cNvPr id="3" name="Textplatzhalter 2"/>
          <p:cNvSpPr>
            <a:spLocks noGrp="1"/>
          </p:cNvSpPr>
          <p:nvPr>
            <p:ph type="body" sz="quarter" idx="13"/>
          </p:nvPr>
        </p:nvSpPr>
        <p:spPr/>
        <p:txBody>
          <a:bodyPr/>
          <a:lstStyle/>
          <a:p>
            <a:pPr>
              <a:buNone/>
            </a:pPr>
            <a:r>
              <a:rPr lang="de-DE" dirty="0" smtClean="0"/>
              <a:t>Lösung:</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r>
              <a:rPr lang="de-DE" dirty="0" smtClean="0"/>
              <a:t>Oder:</a:t>
            </a:r>
          </a:p>
          <a:p>
            <a:pPr>
              <a:buNone/>
            </a:pPr>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nvGraphicFramePr>
        <p:xfrm>
          <a:off x="1763688" y="908720"/>
          <a:ext cx="7128792" cy="2479040"/>
        </p:xfrm>
        <a:graphic>
          <a:graphicData uri="http://schemas.openxmlformats.org/drawingml/2006/table">
            <a:tbl>
              <a:tblPr firstRow="1" bandRow="1">
                <a:tableStyleId>{5C22544A-7EE6-4342-B048-85BDC9FD1C3A}</a:tableStyleId>
              </a:tblPr>
              <a:tblGrid>
                <a:gridCol w="1296144"/>
                <a:gridCol w="2736304"/>
                <a:gridCol w="3096344"/>
              </a:tblGrid>
              <a:tr h="370840">
                <a:tc>
                  <a:txBody>
                    <a:bodyPr/>
                    <a:lstStyle/>
                    <a:p>
                      <a:r>
                        <a:rPr lang="de-DE" dirty="0" smtClean="0">
                          <a:latin typeface="Verdana" pitchFamily="34" charset="0"/>
                          <a:ea typeface="Verdana" pitchFamily="34" charset="0"/>
                          <a:cs typeface="Verdana" pitchFamily="34" charset="0"/>
                        </a:rPr>
                        <a:t>RDA</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370840">
                <a:tc>
                  <a:txBody>
                    <a:bodyPr/>
                    <a:lstStyle/>
                    <a:p>
                      <a:r>
                        <a:rPr lang="de-DE" b="1" dirty="0" smtClean="0">
                          <a:latin typeface="Verdana" pitchFamily="34" charset="0"/>
                          <a:ea typeface="Verdana" pitchFamily="34" charset="0"/>
                          <a:cs typeface="Verdana" pitchFamily="34" charset="0"/>
                        </a:rPr>
                        <a:t>2.8.2</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Erscheinungsort</a:t>
                      </a:r>
                      <a:endParaRPr lang="de-DE" b="1" dirty="0">
                        <a:latin typeface="Verdana" pitchFamily="34" charset="0"/>
                        <a:ea typeface="Verdana" pitchFamily="34" charset="0"/>
                        <a:cs typeface="Verdana" pitchFamily="34" charset="0"/>
                      </a:endParaRPr>
                    </a:p>
                  </a:txBody>
                  <a:tcPr/>
                </a:tc>
                <a:tc>
                  <a:txBody>
                    <a:bodyPr/>
                    <a:lstStyle/>
                    <a:p>
                      <a:r>
                        <a:rPr lang="de-DE" dirty="0" err="1" smtClean="0">
                          <a:latin typeface="Verdana" pitchFamily="34" charset="0"/>
                          <a:ea typeface="Verdana" pitchFamily="34" charset="0"/>
                          <a:cs typeface="Verdana" pitchFamily="34" charset="0"/>
                        </a:rPr>
                        <a:t>Norimberga</a:t>
                      </a:r>
                      <a:endParaRPr lang="de-DE" dirty="0">
                        <a:latin typeface="Verdana" pitchFamily="34" charset="0"/>
                        <a:ea typeface="Verdana" pitchFamily="34" charset="0"/>
                        <a:cs typeface="Verdana" pitchFamily="34" charset="0"/>
                      </a:endParaRPr>
                    </a:p>
                  </a:txBody>
                  <a:tcPr/>
                </a:tc>
              </a:tr>
              <a:tr h="370840">
                <a:tc>
                  <a:txBody>
                    <a:bodyPr/>
                    <a:lstStyle/>
                    <a:p>
                      <a:r>
                        <a:rPr lang="de-DE" dirty="0" smtClean="0">
                          <a:latin typeface="Verdana" pitchFamily="34" charset="0"/>
                          <a:ea typeface="Verdana" pitchFamily="34" charset="0"/>
                          <a:cs typeface="Verdana" pitchFamily="34" charset="0"/>
                        </a:rPr>
                        <a:t>2.17.7.3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Details, die sich auf die Veröffentlichungs- </a:t>
                      </a:r>
                      <a:r>
                        <a:rPr lang="de-DE" dirty="0" err="1" smtClean="0">
                          <a:latin typeface="Verdana" pitchFamily="34" charset="0"/>
                          <a:ea typeface="Verdana" pitchFamily="34" charset="0"/>
                          <a:cs typeface="Verdana" pitchFamily="34" charset="0"/>
                        </a:rPr>
                        <a:t>angabe</a:t>
                      </a:r>
                      <a:r>
                        <a:rPr lang="de-DE" dirty="0" smtClean="0">
                          <a:latin typeface="Verdana" pitchFamily="34" charset="0"/>
                          <a:ea typeface="Verdana" pitchFamily="34" charset="0"/>
                          <a:cs typeface="Verdana" pitchFamily="34" charset="0"/>
                        </a:rPr>
                        <a:t> beziehen</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Erscheinungsort adjektivisch beim Verlagsnamen: </a:t>
                      </a:r>
                      <a:r>
                        <a:rPr lang="de-DE" dirty="0" err="1" smtClean="0">
                          <a:latin typeface="Verdana" pitchFamily="34" charset="0"/>
                          <a:ea typeface="Verdana" pitchFamily="34" charset="0"/>
                          <a:cs typeface="Verdana" pitchFamily="34" charset="0"/>
                        </a:rPr>
                        <a:t>Impensis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Georgii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Lichtenstegeri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Chalcographi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Norimbergensis</a:t>
                      </a:r>
                      <a:r>
                        <a:rPr lang="de-DE" dirty="0" smtClean="0">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a:txBody>
                  <a:tcPr/>
                </a:tc>
              </a:tr>
            </a:tbl>
          </a:graphicData>
        </a:graphic>
      </p:graphicFrame>
      <p:graphicFrame>
        <p:nvGraphicFramePr>
          <p:cNvPr id="7" name="Tabelle 6"/>
          <p:cNvGraphicFramePr>
            <a:graphicFrameLocks noGrp="1"/>
          </p:cNvGraphicFramePr>
          <p:nvPr/>
        </p:nvGraphicFramePr>
        <p:xfrm>
          <a:off x="1763688" y="3573016"/>
          <a:ext cx="7128792" cy="2681724"/>
        </p:xfrm>
        <a:graphic>
          <a:graphicData uri="http://schemas.openxmlformats.org/drawingml/2006/table">
            <a:tbl>
              <a:tblPr firstRow="1" bandRow="1">
                <a:tableStyleId>{5C22544A-7EE6-4342-B048-85BDC9FD1C3A}</a:tableStyleId>
              </a:tblPr>
              <a:tblGrid>
                <a:gridCol w="1296144"/>
                <a:gridCol w="2736304"/>
                <a:gridCol w="3096344"/>
              </a:tblGrid>
              <a:tr h="472182">
                <a:tc>
                  <a:txBody>
                    <a:bodyPr/>
                    <a:lstStyle/>
                    <a:p>
                      <a:r>
                        <a:rPr lang="de-DE" dirty="0" smtClean="0">
                          <a:latin typeface="Verdana" pitchFamily="34" charset="0"/>
                          <a:ea typeface="Verdana" pitchFamily="34" charset="0"/>
                          <a:cs typeface="Verdana" pitchFamily="34" charset="0"/>
                        </a:rPr>
                        <a:t>RDA</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472182">
                <a:tc>
                  <a:txBody>
                    <a:bodyPr/>
                    <a:lstStyle/>
                    <a:p>
                      <a:r>
                        <a:rPr lang="de-DE" b="1" dirty="0" smtClean="0">
                          <a:latin typeface="Verdana" pitchFamily="34" charset="0"/>
                          <a:ea typeface="Verdana" pitchFamily="34" charset="0"/>
                          <a:cs typeface="Verdana" pitchFamily="34" charset="0"/>
                        </a:rPr>
                        <a:t>2.8.2</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Erscheinungsort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[Nürnberg]</a:t>
                      </a:r>
                      <a:endParaRPr lang="de-DE" dirty="0">
                        <a:latin typeface="Verdana" pitchFamily="34" charset="0"/>
                        <a:ea typeface="Verdana" pitchFamily="34" charset="0"/>
                        <a:cs typeface="Verdana" pitchFamily="34" charset="0"/>
                      </a:endParaRPr>
                    </a:p>
                  </a:txBody>
                  <a:tcPr/>
                </a:tc>
              </a:tr>
              <a:tr h="1575915">
                <a:tc>
                  <a:txBody>
                    <a:bodyPr/>
                    <a:lstStyle/>
                    <a:p>
                      <a:r>
                        <a:rPr lang="de-DE" dirty="0" smtClean="0">
                          <a:latin typeface="Verdana" pitchFamily="34" charset="0"/>
                          <a:ea typeface="Verdana" pitchFamily="34" charset="0"/>
                          <a:cs typeface="Verdana" pitchFamily="34" charset="0"/>
                        </a:rPr>
                        <a:t>2.17.7.3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Details, die sich auf die Veröffentlichungs- </a:t>
                      </a:r>
                      <a:r>
                        <a:rPr lang="de-DE" dirty="0" err="1" smtClean="0">
                          <a:latin typeface="Verdana" pitchFamily="34" charset="0"/>
                          <a:ea typeface="Verdana" pitchFamily="34" charset="0"/>
                          <a:cs typeface="Verdana" pitchFamily="34" charset="0"/>
                        </a:rPr>
                        <a:t>angabe</a:t>
                      </a:r>
                      <a:r>
                        <a:rPr lang="de-DE" dirty="0" smtClean="0">
                          <a:latin typeface="Verdana" pitchFamily="34" charset="0"/>
                          <a:ea typeface="Verdana" pitchFamily="34" charset="0"/>
                          <a:cs typeface="Verdana" pitchFamily="34" charset="0"/>
                        </a:rPr>
                        <a:t> beziehen</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Erscheinungsort adjektivisch beim Verlagsnamen: </a:t>
                      </a:r>
                      <a:r>
                        <a:rPr lang="de-DE" dirty="0" err="1" smtClean="0">
                          <a:latin typeface="Verdana" pitchFamily="34" charset="0"/>
                          <a:ea typeface="Verdana" pitchFamily="34" charset="0"/>
                          <a:cs typeface="Verdana" pitchFamily="34" charset="0"/>
                        </a:rPr>
                        <a:t>Impensis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Georgii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Lichtenstegeri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Chalcographi</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Norimbergensis</a:t>
                      </a:r>
                      <a:r>
                        <a:rPr lang="de-DE" dirty="0" smtClean="0">
                          <a:latin typeface="Verdana" pitchFamily="34" charset="0"/>
                          <a:ea typeface="Verdana" pitchFamily="34" charset="0"/>
                          <a:cs typeface="Verdana" pitchFamily="34" charset="0"/>
                        </a:rPr>
                        <a:t> …</a:t>
                      </a:r>
                      <a:endParaRPr lang="de-DE" dirty="0">
                        <a:latin typeface="Verdana" pitchFamily="34" charset="0"/>
                        <a:ea typeface="Verdana" pitchFamily="34" charset="0"/>
                        <a:cs typeface="Verdana" pitchFamily="34" charset="0"/>
                      </a:endParaRPr>
                    </a:p>
                  </a:txBody>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(4)</a:t>
            </a:r>
            <a:endParaRPr lang="de-DE" dirty="0"/>
          </a:p>
        </p:txBody>
      </p:sp>
      <p:sp>
        <p:nvSpPr>
          <p:cNvPr id="3" name="Textplatzhalter 2"/>
          <p:cNvSpPr>
            <a:spLocks noGrp="1"/>
          </p:cNvSpPr>
          <p:nvPr>
            <p:ph type="body" sz="quarter" idx="13"/>
          </p:nvPr>
        </p:nvSpPr>
        <p:spPr/>
        <p:txBody>
          <a:bodyPr/>
          <a:lstStyle/>
          <a:p>
            <a:r>
              <a:rPr lang="de-CH" altLang="de-DE" dirty="0" smtClean="0">
                <a:latin typeface="Verdana" charset="0"/>
              </a:rPr>
              <a:t>Nachweislich fingierte oder nicht dem tatsächlichen Erscheinungsort entsprechende geografische Namen werden vorlagegemäss übertragen.</a:t>
            </a:r>
          </a:p>
          <a:p>
            <a:r>
              <a:rPr lang="de-CH" altLang="de-DE" dirty="0" smtClean="0">
                <a:latin typeface="Verdana" charset="0"/>
              </a:rPr>
              <a:t>Der tatsächliche Erscheinungsort wird gemäss RDA 2.8.2.3 in einer Anmerkung angegeben.</a:t>
            </a:r>
          </a:p>
          <a:p>
            <a:pPr>
              <a:buNone/>
            </a:pPr>
            <a:endParaRPr lang="de-CH" dirty="0" smtClean="0">
              <a:latin typeface="Verdana" charset="0"/>
            </a:endParaRPr>
          </a:p>
          <a:p>
            <a:pPr>
              <a:buNone/>
            </a:pPr>
            <a:r>
              <a:rPr lang="de-CH" dirty="0" smtClean="0">
                <a:latin typeface="Verdana" charset="0"/>
              </a:rPr>
              <a:t>Beispiel Erscheinungsort fingiert:</a:t>
            </a:r>
          </a:p>
          <a:p>
            <a:pPr>
              <a:buNone/>
            </a:pPr>
            <a:endParaRPr lang="de-CH" dirty="0" smtClean="0">
              <a:latin typeface="Verdana" charset="0"/>
            </a:endParaRPr>
          </a:p>
          <a:p>
            <a:pPr>
              <a:buNone/>
            </a:pPr>
            <a:r>
              <a:rPr lang="de-CH" dirty="0" smtClean="0">
                <a:latin typeface="Verdana" charset="0"/>
              </a:rPr>
              <a:t>Lösung: </a:t>
            </a:r>
            <a:endParaRPr lang="de-DE" dirty="0"/>
          </a:p>
        </p:txBody>
      </p:sp>
      <p:sp>
        <p:nvSpPr>
          <p:cNvPr id="4" name="Fußzeilenplatzhalter 3"/>
          <p:cNvSpPr>
            <a:spLocks noGrp="1"/>
          </p:cNvSpPr>
          <p:nvPr>
            <p:ph type="ftr" sz="quarter" idx="14"/>
          </p:nvPr>
        </p:nvSpPr>
        <p:spPr/>
        <p:txBody>
          <a:bodyPr/>
          <a:lstStyle/>
          <a:p>
            <a:r>
              <a:rPr lang="de-DE" sz="800" dirty="0" smtClean="0"/>
              <a:t>AG RDA Schulungsunterlagen – Modul 6.AD.03: Veröffentlichungsangabe | Stand: 09.11.2015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pic>
        <p:nvPicPr>
          <p:cNvPr id="13" name="Bild4"/>
          <p:cNvPicPr>
            <a:picLocks noChangeAspect="1" noChangeArrowheads="1"/>
          </p:cNvPicPr>
          <p:nvPr/>
        </p:nvPicPr>
        <p:blipFill>
          <a:blip r:embed="rId2" cstate="print"/>
          <a:srcRect l="6495" r="13405" b="26406"/>
          <a:stretch>
            <a:fillRect/>
          </a:stretch>
        </p:blipFill>
        <p:spPr bwMode="auto">
          <a:xfrm>
            <a:off x="5508104" y="3212976"/>
            <a:ext cx="3330370" cy="720080"/>
          </a:xfrm>
          <a:prstGeom prst="rect">
            <a:avLst/>
          </a:prstGeom>
          <a:noFill/>
          <a:ln w="9525">
            <a:noFill/>
            <a:miter lim="800000"/>
            <a:headEnd/>
            <a:tailEnd/>
          </a:ln>
        </p:spPr>
      </p:pic>
      <p:graphicFrame>
        <p:nvGraphicFramePr>
          <p:cNvPr id="14" name="Tabelle 13"/>
          <p:cNvGraphicFramePr>
            <a:graphicFrameLocks noGrp="1"/>
          </p:cNvGraphicFramePr>
          <p:nvPr/>
        </p:nvGraphicFramePr>
        <p:xfrm>
          <a:off x="1619672" y="4149080"/>
          <a:ext cx="7416825" cy="1930400"/>
        </p:xfrm>
        <a:graphic>
          <a:graphicData uri="http://schemas.openxmlformats.org/drawingml/2006/table">
            <a:tbl>
              <a:tblPr firstRow="1" bandRow="1">
                <a:tableStyleId>{5C22544A-7EE6-4342-B048-85BDC9FD1C3A}</a:tableStyleId>
              </a:tblPr>
              <a:tblGrid>
                <a:gridCol w="1224136"/>
                <a:gridCol w="3240360"/>
                <a:gridCol w="2952329"/>
              </a:tblGrid>
              <a:tr h="370840">
                <a:tc>
                  <a:txBody>
                    <a:bodyPr/>
                    <a:lstStyle/>
                    <a:p>
                      <a:r>
                        <a:rPr lang="de-DE" dirty="0" smtClean="0">
                          <a:latin typeface="Verdana" pitchFamily="34" charset="0"/>
                          <a:ea typeface="Verdana" pitchFamily="34" charset="0"/>
                          <a:cs typeface="Verdana" pitchFamily="34" charset="0"/>
                        </a:rPr>
                        <a:t>RDA</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Element</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370840">
                <a:tc>
                  <a:txBody>
                    <a:bodyPr/>
                    <a:lstStyle/>
                    <a:p>
                      <a:r>
                        <a:rPr lang="de-DE" b="1" dirty="0" smtClean="0">
                          <a:latin typeface="Verdana" pitchFamily="34" charset="0"/>
                          <a:ea typeface="Verdana" pitchFamily="34" charset="0"/>
                          <a:cs typeface="Verdana" pitchFamily="34" charset="0"/>
                        </a:rPr>
                        <a:t>2.8.2</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Erscheinungsort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Germania</a:t>
                      </a:r>
                      <a:endParaRPr lang="de-DE" dirty="0">
                        <a:latin typeface="Verdana" pitchFamily="34" charset="0"/>
                        <a:ea typeface="Verdana" pitchFamily="34" charset="0"/>
                        <a:cs typeface="Verdana" pitchFamily="34" charset="0"/>
                      </a:endParaRPr>
                    </a:p>
                  </a:txBody>
                  <a:tcPr/>
                </a:tc>
              </a:tr>
              <a:tr h="370840">
                <a:tc>
                  <a:txBody>
                    <a:bodyPr/>
                    <a:lstStyle/>
                    <a:p>
                      <a:r>
                        <a:rPr lang="de-DE" dirty="0" smtClean="0">
                          <a:latin typeface="Verdana" pitchFamily="34" charset="0"/>
                          <a:ea typeface="Verdana" pitchFamily="34" charset="0"/>
                          <a:cs typeface="Verdana" pitchFamily="34" charset="0"/>
                        </a:rPr>
                        <a:t>2.17.7.3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Details, die sich auf die Veröffentlichungsangabe beziehen</a:t>
                      </a:r>
                      <a:endParaRPr lang="de-DE" dirty="0">
                        <a:latin typeface="Verdana" pitchFamily="34" charset="0"/>
                        <a:ea typeface="Verdana" pitchFamily="34" charset="0"/>
                        <a:cs typeface="Verdana" pitchFamily="34" charset="0"/>
                      </a:endParaRPr>
                    </a:p>
                  </a:txBody>
                  <a:tcPr/>
                </a:tc>
                <a:tc>
                  <a:txBody>
                    <a:bodyPr/>
                    <a:lstStyle/>
                    <a:p>
                      <a:r>
                        <a:rPr lang="de-DE"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Druckort fingiert. Tatsächlich gedruckt in Genf </a:t>
                      </a:r>
                      <a:r>
                        <a:rPr lang="de-CH" sz="1800" kern="12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(Quelle: BL (German Books) L 599)</a:t>
                      </a:r>
                      <a:endParaRPr lang="de-DE" dirty="0">
                        <a:latin typeface="Verdana" pitchFamily="34" charset="0"/>
                        <a:ea typeface="Verdana" pitchFamily="34" charset="0"/>
                        <a:cs typeface="Verdana" pitchFamily="34" charset="0"/>
                      </a:endParaRPr>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2040</Words>
  <Application>Microsoft Office PowerPoint</Application>
  <PresentationFormat>Bildschirmpräsentation (4:3)</PresentationFormat>
  <Paragraphs>293</Paragraphs>
  <Slides>25</Slides>
  <Notes>9</Notes>
  <HiddenSlides>0</HiddenSlides>
  <MMClips>0</MMClips>
  <ScaleCrop>false</ScaleCrop>
  <HeadingPairs>
    <vt:vector size="4" baseType="variant">
      <vt:variant>
        <vt:lpstr>Design</vt:lpstr>
      </vt:variant>
      <vt:variant>
        <vt:i4>1</vt:i4>
      </vt:variant>
      <vt:variant>
        <vt:lpstr>Folientitel</vt:lpstr>
      </vt:variant>
      <vt:variant>
        <vt:i4>25</vt:i4>
      </vt:variant>
    </vt:vector>
  </HeadingPairs>
  <TitlesOfParts>
    <vt:vector size="26" baseType="lpstr">
      <vt:lpstr>Larissa</vt:lpstr>
      <vt:lpstr>Schulungsunterlagen der AG RDA</vt:lpstr>
      <vt:lpstr>Veröffentlichungsangabe</vt:lpstr>
      <vt:lpstr>Inhalt</vt:lpstr>
      <vt:lpstr>Allgemeines (1)</vt:lpstr>
      <vt:lpstr>Allgemeines (2)</vt:lpstr>
      <vt:lpstr>Erscheinungsort (1)</vt:lpstr>
      <vt:lpstr>Erscheinungsort (2)</vt:lpstr>
      <vt:lpstr>Erscheinungsort (3) </vt:lpstr>
      <vt:lpstr>Erscheinungsort (4)</vt:lpstr>
      <vt:lpstr>Erscheinungsort (5)</vt:lpstr>
      <vt:lpstr>Verlagsname (1)</vt:lpstr>
      <vt:lpstr>Verlagsname (2)</vt:lpstr>
      <vt:lpstr>Verlagsname (3)</vt:lpstr>
      <vt:lpstr>Verlagsname (4)</vt:lpstr>
      <vt:lpstr>Verlagsname (5)</vt:lpstr>
      <vt:lpstr>Erscheinungsdatum (1)</vt:lpstr>
      <vt:lpstr>Erscheinungsdatum (2)</vt:lpstr>
      <vt:lpstr>Erscheinungsdatum (3)</vt:lpstr>
      <vt:lpstr>Erscheinungsdatum (4)</vt:lpstr>
      <vt:lpstr>Erscheinungsdatum (5)</vt:lpstr>
      <vt:lpstr>Erscheinungsdatum (6)</vt:lpstr>
      <vt:lpstr>Erscheinungsdatum (7)</vt:lpstr>
      <vt:lpstr>Erscheinungsdatum (8)</vt:lpstr>
      <vt:lpstr>Erscheinungsdatum (9)</vt:lpstr>
      <vt:lpstr>Arbeitshilfen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121</cp:revision>
  <dcterms:created xsi:type="dcterms:W3CDTF">2014-02-18T07:01:40Z</dcterms:created>
  <dcterms:modified xsi:type="dcterms:W3CDTF">2015-11-23T09:06:41Z</dcterms:modified>
</cp:coreProperties>
</file>