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85" r:id="rId2"/>
    <p:sldId id="259" r:id="rId3"/>
    <p:sldId id="302" r:id="rId4"/>
    <p:sldId id="303" r:id="rId5"/>
    <p:sldId id="312" r:id="rId6"/>
    <p:sldId id="311" r:id="rId7"/>
    <p:sldId id="306" r:id="rId8"/>
    <p:sldId id="307" r:id="rId9"/>
    <p:sldId id="308" r:id="rId10"/>
    <p:sldId id="333" r:id="rId11"/>
    <p:sldId id="310" r:id="rId12"/>
    <p:sldId id="315" r:id="rId13"/>
    <p:sldId id="331" r:id="rId14"/>
    <p:sldId id="321" r:id="rId15"/>
    <p:sldId id="318" r:id="rId16"/>
    <p:sldId id="319" r:id="rId17"/>
    <p:sldId id="320" r:id="rId18"/>
    <p:sldId id="322" r:id="rId19"/>
    <p:sldId id="323" r:id="rId20"/>
    <p:sldId id="324" r:id="rId21"/>
    <p:sldId id="325" r:id="rId22"/>
    <p:sldId id="326" r:id="rId23"/>
    <p:sldId id="327" r:id="rId24"/>
    <p:sldId id="328" r:id="rId25"/>
    <p:sldId id="330" r:id="rId26"/>
    <p:sldId id="329" r:id="rId27"/>
  </p:sldIdLst>
  <p:sldSz cx="9144000" cy="6858000" type="screen4x3"/>
  <p:notesSz cx="6797675" cy="9926638"/>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p:scale>
          <a:sx n="107" d="100"/>
          <a:sy n="107" d="100"/>
        </p:scale>
        <p:origin x="-1188" y="3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3F8C90C-819D-4F3F-95D9-2DF7988735B4}" type="datetimeFigureOut">
              <a:rPr lang="de-DE"/>
              <a:pPr>
                <a:defRPr/>
              </a:pPr>
              <a:t>07.03.2016</a:t>
            </a:fld>
            <a:endParaRPr lang="de-DE"/>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042046E-ED60-4B9A-B480-DCDE1B57B2F9}" type="slidenum">
              <a:rPr lang="de-DE"/>
              <a:pPr>
                <a:defRPr/>
              </a:pPr>
              <a:t>‹Nr.›</a:t>
            </a:fld>
            <a:endParaRPr lang="de-DE"/>
          </a:p>
        </p:txBody>
      </p:sp>
    </p:spTree>
    <p:extLst>
      <p:ext uri="{BB962C8B-B14F-4D97-AF65-F5344CB8AC3E}">
        <p14:creationId xmlns:p14="http://schemas.microsoft.com/office/powerpoint/2010/main" val="28904352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E45B44F-48F6-43A2-B038-DE87E97BAE16}" type="datetimeFigureOut">
              <a:rPr lang="de-DE"/>
              <a:pPr>
                <a:defRPr/>
              </a:pPr>
              <a:t>07.03.2016</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6BF0A7F-6BF0-470F-AC75-BFABD7C1C641}" type="slidenum">
              <a:rPr lang="de-DE"/>
              <a:pPr>
                <a:defRPr/>
              </a:pPr>
              <a:t>‹Nr.›</a:t>
            </a:fld>
            <a:endParaRPr lang="de-DE"/>
          </a:p>
        </p:txBody>
      </p:sp>
    </p:spTree>
    <p:extLst>
      <p:ext uri="{BB962C8B-B14F-4D97-AF65-F5344CB8AC3E}">
        <p14:creationId xmlns:p14="http://schemas.microsoft.com/office/powerpoint/2010/main" val="217225939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p>
        </p:txBody>
      </p:sp>
      <p:sp>
        <p:nvSpPr>
          <p:cNvPr id="16388"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9E982472-CD66-48B5-A79B-3A5BE68B77E0}" type="slidenum">
              <a:rPr lang="de-DE" altLang="de-DE" smtClean="0">
                <a:solidFill>
                  <a:srgbClr val="000000"/>
                </a:solidFill>
              </a:rPr>
              <a:pPr fontAlgn="base">
                <a:spcBef>
                  <a:spcPct val="0"/>
                </a:spcBef>
                <a:spcAft>
                  <a:spcPct val="0"/>
                </a:spcAft>
                <a:defRPr/>
              </a:pPr>
              <a:t>1</a:t>
            </a:fld>
            <a:endParaRPr lang="de-DE" altLang="de-DE" smtClean="0">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4" name="Foliennummernplatzhalter 3"/>
          <p:cNvSpPr>
            <a:spLocks noGrp="1"/>
          </p:cNvSpPr>
          <p:nvPr>
            <p:ph type="sldNum" sz="quarter" idx="5"/>
          </p:nvPr>
        </p:nvSpPr>
        <p:spPr/>
        <p:txBody>
          <a:bodyPr/>
          <a:lstStyle/>
          <a:p>
            <a:pPr>
              <a:defRPr/>
            </a:pPr>
            <a:fld id="{EF7ADCF6-AEDE-4D10-8848-5D4AD25EC095}" type="slidenum">
              <a:rPr lang="de-DE" smtClean="0"/>
              <a:pPr>
                <a:defRPr/>
              </a:pPr>
              <a:t>11</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effectLst/>
                <a:latin typeface="+mn-lt"/>
                <a:ea typeface="+mn-ea"/>
                <a:cs typeface="+mn-cs"/>
              </a:rPr>
              <a:t>VD17 14:639514H</a:t>
            </a:r>
            <a:endParaRPr lang="de-DE" altLang="de-DE" smtClean="0"/>
          </a:p>
          <a:p>
            <a:endParaRPr lang="de-DE" altLang="de-DE" smtClean="0"/>
          </a:p>
        </p:txBody>
      </p:sp>
      <p:sp>
        <p:nvSpPr>
          <p:cNvPr id="4" name="Foliennummernplatzhalter 3"/>
          <p:cNvSpPr>
            <a:spLocks noGrp="1"/>
          </p:cNvSpPr>
          <p:nvPr>
            <p:ph type="sldNum" sz="quarter" idx="5"/>
          </p:nvPr>
        </p:nvSpPr>
        <p:spPr/>
        <p:txBody>
          <a:bodyPr/>
          <a:lstStyle/>
          <a:p>
            <a:pPr>
              <a:defRPr/>
            </a:pPr>
            <a:fld id="{C0E4C0A0-FC1C-4BC0-B1B4-55C967FD440C}" type="slidenum">
              <a:rPr lang="de-DE" smtClean="0"/>
              <a:pPr>
                <a:defRPr/>
              </a:pPr>
              <a:t>12</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sz="1200" kern="1200" smtClean="0">
                <a:solidFill>
                  <a:schemeClr val="tx1"/>
                </a:solidFill>
                <a:effectLst/>
                <a:latin typeface="+mn-lt"/>
                <a:ea typeface="+mn-ea"/>
                <a:cs typeface="+mn-cs"/>
              </a:rPr>
              <a:t>VD17 14:639514H</a:t>
            </a:r>
            <a:endParaRPr lang="de-DE" altLang="de-DE" smtClean="0"/>
          </a:p>
        </p:txBody>
      </p:sp>
      <p:sp>
        <p:nvSpPr>
          <p:cNvPr id="4" name="Foliennummernplatzhalter 3"/>
          <p:cNvSpPr>
            <a:spLocks noGrp="1"/>
          </p:cNvSpPr>
          <p:nvPr>
            <p:ph type="sldNum" sz="quarter" idx="5"/>
          </p:nvPr>
        </p:nvSpPr>
        <p:spPr/>
        <p:txBody>
          <a:bodyPr/>
          <a:lstStyle/>
          <a:p>
            <a:pPr>
              <a:defRPr/>
            </a:pPr>
            <a:fld id="{008B4364-F476-4D93-8FE0-01207CD5DB3F}" type="slidenum">
              <a:rPr lang="de-DE" smtClean="0"/>
              <a:pPr>
                <a:defRPr/>
              </a:pPr>
              <a:t>13</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4" name="Foliennummernplatzhalter 3"/>
          <p:cNvSpPr>
            <a:spLocks noGrp="1"/>
          </p:cNvSpPr>
          <p:nvPr>
            <p:ph type="sldNum" sz="quarter" idx="5"/>
          </p:nvPr>
        </p:nvSpPr>
        <p:spPr/>
        <p:txBody>
          <a:bodyPr/>
          <a:lstStyle/>
          <a:p>
            <a:pPr>
              <a:defRPr/>
            </a:pPr>
            <a:fld id="{11F21789-04F7-4D0D-84E9-A13C7DCC3BB4}" type="slidenum">
              <a:rPr lang="de-DE" smtClean="0"/>
              <a:pPr>
                <a:defRPr/>
              </a:pPr>
              <a:t>14</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Beispiel: VD17 </a:t>
            </a:r>
            <a:r>
              <a:rPr lang="de-DE" smtClean="0">
                <a:effectLst/>
              </a:rPr>
              <a:t>1:067022L </a:t>
            </a:r>
            <a:endParaRPr lang="de-DE" altLang="de-DE" smtClean="0"/>
          </a:p>
        </p:txBody>
      </p:sp>
      <p:sp>
        <p:nvSpPr>
          <p:cNvPr id="4" name="Foliennummernplatzhalter 3"/>
          <p:cNvSpPr>
            <a:spLocks noGrp="1"/>
          </p:cNvSpPr>
          <p:nvPr>
            <p:ph type="sldNum" sz="quarter" idx="5"/>
          </p:nvPr>
        </p:nvSpPr>
        <p:spPr/>
        <p:txBody>
          <a:bodyPr/>
          <a:lstStyle/>
          <a:p>
            <a:pPr>
              <a:defRPr/>
            </a:pPr>
            <a:fld id="{BB2D9B9C-18A3-4884-A71B-E901F10D2426}" type="slidenum">
              <a:rPr lang="de-DE" smtClean="0"/>
              <a:pPr>
                <a:defRPr/>
              </a:pPr>
              <a:t>15</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4" name="Foliennummernplatzhalter 3"/>
          <p:cNvSpPr>
            <a:spLocks noGrp="1"/>
          </p:cNvSpPr>
          <p:nvPr>
            <p:ph type="sldNum" sz="quarter" idx="5"/>
          </p:nvPr>
        </p:nvSpPr>
        <p:spPr/>
        <p:txBody>
          <a:bodyPr/>
          <a:lstStyle/>
          <a:p>
            <a:pPr>
              <a:defRPr/>
            </a:pPr>
            <a:fld id="{1A1C5641-549C-4377-8B26-D5AB32C711D4}" type="slidenum">
              <a:rPr lang="de-DE" smtClean="0"/>
              <a:pPr>
                <a:defRPr/>
              </a:pPr>
              <a:t>16</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Groß-</a:t>
            </a:r>
            <a:r>
              <a:rPr lang="de-DE" altLang="de-DE" baseline="0" smtClean="0"/>
              <a:t> und Kleinschreibung sowie Abbreviaturen können auch unverändert übernommen werden, da für die Indexierung irrelevant.</a:t>
            </a:r>
            <a:endParaRPr lang="de-DE" altLang="de-DE" smtClean="0"/>
          </a:p>
        </p:txBody>
      </p:sp>
      <p:sp>
        <p:nvSpPr>
          <p:cNvPr id="4" name="Foliennummernplatzhalter 3"/>
          <p:cNvSpPr>
            <a:spLocks noGrp="1"/>
          </p:cNvSpPr>
          <p:nvPr>
            <p:ph type="sldNum" sz="quarter" idx="5"/>
          </p:nvPr>
        </p:nvSpPr>
        <p:spPr/>
        <p:txBody>
          <a:bodyPr/>
          <a:lstStyle/>
          <a:p>
            <a:pPr>
              <a:defRPr/>
            </a:pPr>
            <a:fld id="{1EBE1FE5-3D26-478D-905F-9336B2DDD7EB}" type="slidenum">
              <a:rPr lang="de-DE" smtClean="0"/>
              <a:pPr>
                <a:defRPr/>
              </a:pPr>
              <a:t>17</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mtClean="0"/>
              <a:t>Der Fall „Einleitende Wörter“ ist in 2.3.6.3 D-A-CH nicht explizit genannt. Es wird jedoch empfohlen, den abweichenden Titel zu erfassen.</a:t>
            </a:r>
          </a:p>
        </p:txBody>
      </p:sp>
      <p:sp>
        <p:nvSpPr>
          <p:cNvPr id="4" name="Foliennummernplatzhalter 3"/>
          <p:cNvSpPr>
            <a:spLocks noGrp="1"/>
          </p:cNvSpPr>
          <p:nvPr>
            <p:ph type="sldNum" sz="quarter" idx="10"/>
          </p:nvPr>
        </p:nvSpPr>
        <p:spPr/>
        <p:txBody>
          <a:bodyPr/>
          <a:lstStyle/>
          <a:p>
            <a:pPr>
              <a:defRPr/>
            </a:pPr>
            <a:fld id="{56BF0A7F-6BF0-470F-AC75-BFABD7C1C641}" type="slidenum">
              <a:rPr lang="de-DE" smtClean="0"/>
              <a:pPr>
                <a:defRPr/>
              </a:pPr>
              <a:t>18</a:t>
            </a:fld>
            <a:endParaRPr lang="de-DE"/>
          </a:p>
        </p:txBody>
      </p:sp>
    </p:spTree>
    <p:extLst>
      <p:ext uri="{BB962C8B-B14F-4D97-AF65-F5344CB8AC3E}">
        <p14:creationId xmlns:p14="http://schemas.microsoft.com/office/powerpoint/2010/main" val="11174775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Beispiel: VD17 3:702872L</a:t>
            </a:r>
          </a:p>
        </p:txBody>
      </p:sp>
      <p:sp>
        <p:nvSpPr>
          <p:cNvPr id="4" name="Foliennummernplatzhalter 3"/>
          <p:cNvSpPr>
            <a:spLocks noGrp="1"/>
          </p:cNvSpPr>
          <p:nvPr>
            <p:ph type="sldNum" sz="quarter" idx="5"/>
          </p:nvPr>
        </p:nvSpPr>
        <p:spPr/>
        <p:txBody>
          <a:bodyPr/>
          <a:lstStyle/>
          <a:p>
            <a:pPr>
              <a:defRPr/>
            </a:pPr>
            <a:fld id="{730D7C26-9AF1-46BD-98E0-8D0A2BD6EC0A}" type="slidenum">
              <a:rPr lang="de-DE" smtClean="0"/>
              <a:pPr>
                <a:defRPr/>
              </a:pPr>
              <a:t>19</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4" name="Foliennummernplatzhalter 3"/>
          <p:cNvSpPr>
            <a:spLocks noGrp="1"/>
          </p:cNvSpPr>
          <p:nvPr>
            <p:ph type="sldNum" sz="quarter" idx="5"/>
          </p:nvPr>
        </p:nvSpPr>
        <p:spPr/>
        <p:txBody>
          <a:bodyPr/>
          <a:lstStyle/>
          <a:p>
            <a:pPr>
              <a:defRPr/>
            </a:pPr>
            <a:fld id="{7C90CDC1-DA9A-4881-A4C9-D1358E7EE485}" type="slidenum">
              <a:rPr lang="de-DE" smtClean="0"/>
              <a:pPr>
                <a:defRPr/>
              </a:pPr>
              <a:t>20</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FAE9AFF-D15E-498C-BFF5-AA5D61BEBC74}" type="slidenum">
              <a:rPr lang="de-DE" altLang="de-DE" smtClean="0"/>
              <a:pPr fontAlgn="base">
                <a:spcBef>
                  <a:spcPct val="0"/>
                </a:spcBef>
                <a:spcAft>
                  <a:spcPct val="0"/>
                </a:spcAft>
                <a:defRPr/>
              </a:pPr>
              <a:t>2</a:t>
            </a:fld>
            <a:endParaRPr lang="de-DE" altLang="de-DE"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56BF0A7F-6BF0-470F-AC75-BFABD7C1C641}" type="slidenum">
              <a:rPr lang="de-DE" smtClean="0"/>
              <a:pPr>
                <a:defRPr/>
              </a:pPr>
              <a:t>21</a:t>
            </a:fld>
            <a:endParaRPr lang="de-DE"/>
          </a:p>
        </p:txBody>
      </p:sp>
    </p:spTree>
    <p:extLst>
      <p:ext uri="{BB962C8B-B14F-4D97-AF65-F5344CB8AC3E}">
        <p14:creationId xmlns:p14="http://schemas.microsoft.com/office/powerpoint/2010/main" val="2984784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4" name="Foliennummernplatzhalter 3"/>
          <p:cNvSpPr>
            <a:spLocks noGrp="1"/>
          </p:cNvSpPr>
          <p:nvPr>
            <p:ph type="sldNum" sz="quarter" idx="5"/>
          </p:nvPr>
        </p:nvSpPr>
        <p:spPr/>
        <p:txBody>
          <a:bodyPr/>
          <a:lstStyle/>
          <a:p>
            <a:pPr>
              <a:defRPr/>
            </a:pPr>
            <a:fld id="{41935620-E32C-46FE-8940-26E1958FEB2D}" type="slidenum">
              <a:rPr lang="de-DE" smtClean="0"/>
              <a:pPr>
                <a:defRPr/>
              </a:pPr>
              <a:t>22</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4" name="Foliennummernplatzhalter 3"/>
          <p:cNvSpPr>
            <a:spLocks noGrp="1"/>
          </p:cNvSpPr>
          <p:nvPr>
            <p:ph type="sldNum" sz="quarter" idx="5"/>
          </p:nvPr>
        </p:nvSpPr>
        <p:spPr/>
        <p:txBody>
          <a:bodyPr/>
          <a:lstStyle/>
          <a:p>
            <a:pPr>
              <a:defRPr/>
            </a:pPr>
            <a:fld id="{D7422EB3-3353-4C6A-BCA1-F377F1A53223}" type="slidenum">
              <a:rPr lang="de-DE" smtClean="0"/>
              <a:pPr>
                <a:defRPr/>
              </a:pPr>
              <a:t>23</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Beispiel: VD17 1:003102R</a:t>
            </a:r>
          </a:p>
        </p:txBody>
      </p:sp>
      <p:sp>
        <p:nvSpPr>
          <p:cNvPr id="4" name="Foliennummernplatzhalter 3"/>
          <p:cNvSpPr>
            <a:spLocks noGrp="1"/>
          </p:cNvSpPr>
          <p:nvPr>
            <p:ph type="sldNum" sz="quarter" idx="5"/>
          </p:nvPr>
        </p:nvSpPr>
        <p:spPr/>
        <p:txBody>
          <a:bodyPr/>
          <a:lstStyle/>
          <a:p>
            <a:pPr>
              <a:defRPr/>
            </a:pPr>
            <a:fld id="{6BB53A66-E406-4D41-A080-D77BC1707DB0}" type="slidenum">
              <a:rPr lang="de-DE" smtClean="0"/>
              <a:pPr>
                <a:defRPr/>
              </a:pPr>
              <a:t>24</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Beispiel: </a:t>
            </a:r>
            <a:r>
              <a:rPr lang="de-DE" altLang="de-DE" smtClean="0">
                <a:solidFill>
                  <a:srgbClr val="002060"/>
                </a:solidFill>
                <a:latin typeface="Verdana" pitchFamily="34" charset="0"/>
                <a:ea typeface="Verdana" pitchFamily="34" charset="0"/>
                <a:cs typeface="Verdana" pitchFamily="34" charset="0"/>
              </a:rPr>
              <a:t>VD16 C 2179</a:t>
            </a:r>
          </a:p>
        </p:txBody>
      </p:sp>
      <p:sp>
        <p:nvSpPr>
          <p:cNvPr id="4" name="Foliennummernplatzhalter 3"/>
          <p:cNvSpPr>
            <a:spLocks noGrp="1"/>
          </p:cNvSpPr>
          <p:nvPr>
            <p:ph type="sldNum" sz="quarter" idx="5"/>
          </p:nvPr>
        </p:nvSpPr>
        <p:spPr/>
        <p:txBody>
          <a:bodyPr/>
          <a:lstStyle/>
          <a:p>
            <a:pPr>
              <a:defRPr/>
            </a:pPr>
            <a:fld id="{0DFFE7BB-A62F-4041-84F0-9912E4A9F631}" type="slidenum">
              <a:rPr lang="de-DE" smtClean="0"/>
              <a:pPr>
                <a:defRPr/>
              </a:pPr>
              <a:t>26</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i="1" smtClean="0"/>
              <a:t>2.3.1.5 + D-A-CH?</a:t>
            </a:r>
          </a:p>
        </p:txBody>
      </p:sp>
      <p:sp>
        <p:nvSpPr>
          <p:cNvPr id="4" name="Foliennummernplatzhalter 3"/>
          <p:cNvSpPr>
            <a:spLocks noGrp="1"/>
          </p:cNvSpPr>
          <p:nvPr>
            <p:ph type="sldNum" sz="quarter" idx="5"/>
          </p:nvPr>
        </p:nvSpPr>
        <p:spPr/>
        <p:txBody>
          <a:bodyPr/>
          <a:lstStyle/>
          <a:p>
            <a:pPr>
              <a:defRPr/>
            </a:pPr>
            <a:fld id="{B9AE391A-CDE6-4BB8-9E7F-B99AE31F0B1A}" type="slidenum">
              <a:rPr lang="de-DE" smtClean="0"/>
              <a:pPr>
                <a:defRPr/>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4" name="Foliennummernplatzhalter 3"/>
          <p:cNvSpPr>
            <a:spLocks noGrp="1"/>
          </p:cNvSpPr>
          <p:nvPr>
            <p:ph type="sldNum" sz="quarter" idx="5"/>
          </p:nvPr>
        </p:nvSpPr>
        <p:spPr/>
        <p:txBody>
          <a:bodyPr/>
          <a:lstStyle/>
          <a:p>
            <a:pPr>
              <a:defRPr/>
            </a:pPr>
            <a:fld id="{D90100C9-D09D-485E-A16D-8092B6763D51}" type="slidenum">
              <a:rPr lang="de-DE" smtClean="0"/>
              <a:pPr>
                <a:defRPr/>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err="1" smtClean="0"/>
              <a:t>Q.B.V</a:t>
            </a:r>
            <a:r>
              <a:rPr lang="de-DE" altLang="de-DE" smtClean="0"/>
              <a:t>. = </a:t>
            </a:r>
            <a:r>
              <a:rPr lang="de-DE" altLang="de-DE" err="1" smtClean="0"/>
              <a:t>Quod</a:t>
            </a:r>
            <a:r>
              <a:rPr lang="de-DE" altLang="de-DE" smtClean="0"/>
              <a:t> </a:t>
            </a:r>
            <a:r>
              <a:rPr lang="de-DE" altLang="de-DE" err="1" smtClean="0"/>
              <a:t>Bene</a:t>
            </a:r>
            <a:r>
              <a:rPr lang="de-DE" altLang="de-DE" smtClean="0"/>
              <a:t> Vertat = Was sich zum Guten wenden möge!</a:t>
            </a:r>
          </a:p>
        </p:txBody>
      </p:sp>
      <p:sp>
        <p:nvSpPr>
          <p:cNvPr id="4" name="Foliennummernplatzhalter 3"/>
          <p:cNvSpPr>
            <a:spLocks noGrp="1"/>
          </p:cNvSpPr>
          <p:nvPr>
            <p:ph type="sldNum" sz="quarter" idx="5"/>
          </p:nvPr>
        </p:nvSpPr>
        <p:spPr/>
        <p:txBody>
          <a:bodyPr/>
          <a:lstStyle/>
          <a:p>
            <a:pPr>
              <a:defRPr/>
            </a:pPr>
            <a:fld id="{F393ACF8-F9E2-4067-B0FF-BFE2B1826A0D}" type="slidenum">
              <a:rPr lang="de-DE" smtClean="0"/>
              <a:pPr>
                <a:defRPr/>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4" name="Foliennummernplatzhalter 3"/>
          <p:cNvSpPr>
            <a:spLocks noGrp="1"/>
          </p:cNvSpPr>
          <p:nvPr>
            <p:ph type="sldNum" sz="quarter" idx="5"/>
          </p:nvPr>
        </p:nvSpPr>
        <p:spPr/>
        <p:txBody>
          <a:bodyPr/>
          <a:lstStyle/>
          <a:p>
            <a:pPr>
              <a:defRPr/>
            </a:pPr>
            <a:fld id="{780D1A4D-6DEF-407B-91A1-F38D93D04EAB}" type="slidenum">
              <a:rPr lang="de-DE" smtClean="0"/>
              <a:pPr>
                <a:defRPr/>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4" name="Foliennummernplatzhalter 3"/>
          <p:cNvSpPr>
            <a:spLocks noGrp="1"/>
          </p:cNvSpPr>
          <p:nvPr>
            <p:ph type="sldNum" sz="quarter" idx="5"/>
          </p:nvPr>
        </p:nvSpPr>
        <p:spPr/>
        <p:txBody>
          <a:bodyPr/>
          <a:lstStyle/>
          <a:p>
            <a:pPr>
              <a:defRPr/>
            </a:pPr>
            <a:fld id="{B59FA3E6-2503-4D68-B029-58C779709B52}" type="slidenum">
              <a:rPr lang="de-DE" smtClean="0"/>
              <a:pPr>
                <a:defRPr/>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3.3. und 3.4. hier mit gezeigt, weil es so gut zum Thema passt. (Der Bogen ist eigentlich nur ein halber </a:t>
            </a:r>
            <a:r>
              <a:rPr lang="de-DE" altLang="de-DE" smtClean="0">
                <a:sym typeface="Wingdings" panose="05000000000000000000" pitchFamily="2" charset="2"/>
              </a:rPr>
              <a:t> Anmerkung  </a:t>
            </a:r>
            <a:r>
              <a:rPr lang="de-DE" altLang="de-DE" baseline="0" smtClean="0">
                <a:sym typeface="Wingdings" panose="05000000000000000000" pitchFamily="2" charset="2"/>
              </a:rPr>
              <a:t>empfohlen)</a:t>
            </a:r>
            <a:endParaRPr lang="de-DE" altLang="de-DE" smtClean="0"/>
          </a:p>
        </p:txBody>
      </p:sp>
      <p:sp>
        <p:nvSpPr>
          <p:cNvPr id="4" name="Foliennummernplatzhalter 3"/>
          <p:cNvSpPr>
            <a:spLocks noGrp="1"/>
          </p:cNvSpPr>
          <p:nvPr>
            <p:ph type="sldNum" sz="quarter" idx="5"/>
          </p:nvPr>
        </p:nvSpPr>
        <p:spPr/>
        <p:txBody>
          <a:bodyPr/>
          <a:lstStyle/>
          <a:p>
            <a:pPr>
              <a:defRPr/>
            </a:pPr>
            <a:fld id="{04175549-586E-4F56-8CE3-F284526E5EEE}" type="slidenum">
              <a:rPr lang="de-DE" smtClean="0"/>
              <a:pPr>
                <a:defRPr/>
              </a:pPr>
              <a:t>9</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mtClean="0"/>
              <a:t>Zu</a:t>
            </a:r>
            <a:r>
              <a:rPr lang="de-DE" baseline="0" smtClean="0"/>
              <a:t> Kürzungen s. auch die folgenden Folien</a:t>
            </a:r>
            <a:endParaRPr lang="de-DE"/>
          </a:p>
        </p:txBody>
      </p:sp>
      <p:sp>
        <p:nvSpPr>
          <p:cNvPr id="4" name="Foliennummernplatzhalter 3"/>
          <p:cNvSpPr>
            <a:spLocks noGrp="1"/>
          </p:cNvSpPr>
          <p:nvPr>
            <p:ph type="sldNum" sz="quarter" idx="10"/>
          </p:nvPr>
        </p:nvSpPr>
        <p:spPr/>
        <p:txBody>
          <a:bodyPr/>
          <a:lstStyle/>
          <a:p>
            <a:pPr>
              <a:defRPr/>
            </a:pPr>
            <a:fld id="{56BF0A7F-6BF0-470F-AC75-BFABD7C1C641}" type="slidenum">
              <a:rPr lang="de-DE" smtClean="0"/>
              <a:pPr>
                <a:defRPr/>
              </a:pPr>
              <a:t>10</a:t>
            </a:fld>
            <a:endParaRPr lang="de-DE"/>
          </a:p>
        </p:txBody>
      </p:sp>
    </p:spTree>
    <p:extLst>
      <p:ext uri="{BB962C8B-B14F-4D97-AF65-F5344CB8AC3E}">
        <p14:creationId xmlns:p14="http://schemas.microsoft.com/office/powerpoint/2010/main" val="1075907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a:solidFill>
                  <a:schemeClr val="accent1">
                    <a:lumMod val="75000"/>
                  </a:schemeClr>
                </a:solidFill>
              </a:defRPr>
            </a:lvl1pPr>
          </a:lstStyle>
          <a:p>
            <a:pPr>
              <a:defRPr/>
            </a:pPr>
            <a:r>
              <a:rPr lang="de-DE" smtClean="0"/>
              <a:t>AG RDA Schulungsunterlagen – Modul 6.AD.02: Titel und Verantwortlichkeitsangabe | Stand: 22.02.2016 | CC BY-NC-SA</a:t>
            </a:r>
            <a:endParaRPr lang="de-DE"/>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25AE7EF-C63B-41E6-88F2-DC395E369812}" type="slidenum">
              <a:rPr lang="de-DE"/>
              <a:pPr>
                <a:defRPr/>
              </a:pPr>
              <a:t>‹Nr.›</a:t>
            </a:fld>
            <a:endParaRPr lang="de-DE"/>
          </a:p>
        </p:txBody>
      </p:sp>
    </p:spTree>
    <p:extLst>
      <p:ext uri="{BB962C8B-B14F-4D97-AF65-F5344CB8AC3E}">
        <p14:creationId xmlns:p14="http://schemas.microsoft.com/office/powerpoint/2010/main" val="99349683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6.AD.02: Titel und Verantwortlichkeitsangabe | Stand: 22.02.2016 | CC BY-NC-SA</a:t>
            </a:r>
            <a:endParaRPr lang="de-DE"/>
          </a:p>
        </p:txBody>
      </p:sp>
    </p:spTree>
  </p:cSld>
  <p:clrMap bg1="lt1" tx1="dk1" bg2="lt2" tx2="dk2" accent1="accent1" accent2="accent2" accent3="accent3" accent4="accent4" accent5="accent5" accent6="accent6" hlink="hlink" folHlink="folHlink"/>
  <p:sldLayoutIdLst>
    <p:sldLayoutId id="2147483725" r:id="rId1"/>
  </p:sldLayoutIdLst>
  <p:timing>
    <p:tnLst>
      <p:par>
        <p:cTn id="1" dur="indefinite" restart="never" nodeType="tmRoot"/>
      </p:par>
    </p:tnLst>
  </p:timing>
  <p:hf hdr="0" dt="0"/>
  <p:txStyles>
    <p:titleStyle>
      <a:lvl1pPr algn="l" rtl="0" eaLnBrk="0" fontAlgn="base" hangingPunct="0">
        <a:spcBef>
          <a:spcPct val="0"/>
        </a:spcBef>
        <a:spcAft>
          <a:spcPct val="0"/>
        </a:spcAft>
        <a:defRPr sz="3200" kern="1200">
          <a:solidFill>
            <a:schemeClr val="tx1"/>
          </a:solidFill>
          <a:latin typeface="Verdana" panose="020B0604030504040204" pitchFamily="34" charset="0"/>
          <a:ea typeface="+mj-ea"/>
          <a:cs typeface="+mj-cs"/>
        </a:defRPr>
      </a:lvl1pPr>
      <a:lvl2pPr algn="l" rtl="0" eaLnBrk="0" fontAlgn="base" hangingPunct="0">
        <a:spcBef>
          <a:spcPct val="0"/>
        </a:spcBef>
        <a:spcAft>
          <a:spcPct val="0"/>
        </a:spcAft>
        <a:defRPr sz="3200">
          <a:solidFill>
            <a:schemeClr val="tx1"/>
          </a:solidFill>
          <a:latin typeface="Verdana" pitchFamily="34" charset="0"/>
        </a:defRPr>
      </a:lvl2pPr>
      <a:lvl3pPr algn="l" rtl="0" eaLnBrk="0" fontAlgn="base" hangingPunct="0">
        <a:spcBef>
          <a:spcPct val="0"/>
        </a:spcBef>
        <a:spcAft>
          <a:spcPct val="0"/>
        </a:spcAft>
        <a:defRPr sz="3200">
          <a:solidFill>
            <a:schemeClr val="tx1"/>
          </a:solidFill>
          <a:latin typeface="Verdana" pitchFamily="34" charset="0"/>
        </a:defRPr>
      </a:lvl3pPr>
      <a:lvl4pPr algn="l" rtl="0" eaLnBrk="0" fontAlgn="base" hangingPunct="0">
        <a:spcBef>
          <a:spcPct val="0"/>
        </a:spcBef>
        <a:spcAft>
          <a:spcPct val="0"/>
        </a:spcAft>
        <a:defRPr sz="3200">
          <a:solidFill>
            <a:schemeClr val="tx1"/>
          </a:solidFill>
          <a:latin typeface="Verdana" pitchFamily="34" charset="0"/>
        </a:defRPr>
      </a:lvl4pPr>
      <a:lvl5pPr algn="l" rtl="0" eaLnBrk="0" fontAlgn="base" hangingPunct="0">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eaLnBrk="0" fontAlgn="base" hangingPunct="0">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eaLnBrk="0" fontAlgn="base" hangingPunct="0">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www.gbv.de/vd17-cms/vd17_image_full_view?zuid=11aec1d3-2afa-47c0-a7fc-c551c02dd2bb"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82750" y="2781300"/>
            <a:ext cx="6057900" cy="1652588"/>
          </a:xfrm>
        </p:spPr>
        <p:txBody>
          <a:bodyPr rtlCol="0">
            <a:noAutofit/>
          </a:bodyPr>
          <a:lstStyle/>
          <a:p>
            <a:pPr algn="ctr" eaLnBrk="1" fontAlgn="auto" hangingPunct="1">
              <a:spcAft>
                <a:spcPts val="0"/>
              </a:spcAft>
              <a:defRPr/>
            </a:pPr>
            <a:r>
              <a:rPr lang="de-DE" altLang="de-DE" sz="3200" b="1" smtClean="0">
                <a:ea typeface="Verdana" pitchFamily="34" charset="0"/>
                <a:cs typeface="Verdana" pitchFamily="34" charset="0"/>
              </a:rPr>
              <a:t>Schulungsunterlagen der</a:t>
            </a:r>
            <a:br>
              <a:rPr lang="de-DE" altLang="de-DE" sz="3200" b="1" smtClean="0">
                <a:ea typeface="Verdana" pitchFamily="34" charset="0"/>
                <a:cs typeface="Verdana" pitchFamily="34" charset="0"/>
              </a:rPr>
            </a:br>
            <a:r>
              <a:rPr lang="de-DE" altLang="de-DE" sz="3200" b="1" smtClean="0">
                <a:ea typeface="Verdana" pitchFamily="34" charset="0"/>
                <a:cs typeface="Verdana" pitchFamily="34" charset="0"/>
              </a:rPr>
              <a:t>AG </a:t>
            </a:r>
            <a:r>
              <a:rPr lang="de-DE" altLang="de-DE" sz="3200" b="1" err="1" smtClean="0">
                <a:ea typeface="Verdana" pitchFamily="34" charset="0"/>
                <a:cs typeface="Verdana" pitchFamily="34" charset="0"/>
              </a:rPr>
              <a:t>RDA</a:t>
            </a:r>
            <a:endParaRPr lang="de-DE" altLang="de-DE" sz="3200" b="1" smtClean="0">
              <a:ea typeface="Verdana" pitchFamily="34" charset="0"/>
              <a:cs typeface="Verdana" pitchFamily="34" charset="0"/>
            </a:endParaRP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3"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2400">
                  <a:solidFill>
                    <a:schemeClr val="tx1"/>
                  </a:solidFill>
                  <a:latin typeface="Verdana" pitchFamily="34" charset="0"/>
                </a:defRPr>
              </a:lvl1pPr>
              <a:lvl2pPr marL="742950" indent="-285750" eaLnBrk="0" hangingPunct="0">
                <a:spcBef>
                  <a:spcPct val="20000"/>
                </a:spcBef>
                <a:buFont typeface="Arial" charset="0"/>
                <a:buChar char="–"/>
                <a:defRPr sz="2000">
                  <a:solidFill>
                    <a:schemeClr val="tx1"/>
                  </a:solidFill>
                  <a:latin typeface="Verdana" pitchFamily="34" charset="0"/>
                </a:defRPr>
              </a:lvl2pPr>
              <a:lvl3pPr marL="1143000" indent="-228600" eaLnBrk="0" hangingPunct="0">
                <a:spcBef>
                  <a:spcPct val="20000"/>
                </a:spcBef>
                <a:buFont typeface="Arial" charset="0"/>
                <a:buChar char="•"/>
                <a:defRPr sz="1600">
                  <a:solidFill>
                    <a:schemeClr val="tx1"/>
                  </a:solidFill>
                  <a:latin typeface="Verdana" pitchFamily="34" charset="0"/>
                </a:defRPr>
              </a:lvl3pPr>
              <a:lvl4pPr marL="1600200" indent="-228600" eaLnBrk="0" hangingPunct="0">
                <a:spcBef>
                  <a:spcPct val="20000"/>
                </a:spcBef>
                <a:buFont typeface="Arial" charset="0"/>
                <a:buChar char="–"/>
                <a:defRPr sz="1200">
                  <a:solidFill>
                    <a:schemeClr val="tx1"/>
                  </a:solidFill>
                  <a:latin typeface="Verdana" pitchFamily="34" charset="0"/>
                </a:defRPr>
              </a:lvl4pPr>
              <a:lvl5pPr marL="2057400" indent="-228600" eaLnBrk="0" hangingPunct="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1000" b="1">
                  <a:solidFill>
                    <a:srgbClr val="000000"/>
                  </a:solidFill>
                </a:rPr>
                <a:t>Vertretungen der Öffentlichen Bibliotheken</a:t>
              </a:r>
            </a:p>
          </p:txBody>
        </p:sp>
        <p:pic>
          <p:nvPicPr>
            <p:cNvPr id="3094"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81025"/>
          </a:xfrm>
        </p:spPr>
        <p:txBody>
          <a:bodyPr/>
          <a:lstStyle/>
          <a:p>
            <a:pPr>
              <a:defRPr/>
            </a:pPr>
            <a:r>
              <a:rPr lang="de-DE" smtClean="0"/>
              <a:t>Ressourcen ohne Titelblatt</a:t>
            </a:r>
            <a:endParaRPr lang="de-DE"/>
          </a:p>
        </p:txBody>
      </p:sp>
      <p:sp>
        <p:nvSpPr>
          <p:cNvPr id="3" name="Textplatzhalter 2"/>
          <p:cNvSpPr>
            <a:spLocks noGrp="1"/>
          </p:cNvSpPr>
          <p:nvPr>
            <p:ph type="body" sz="quarter" idx="13"/>
          </p:nvPr>
        </p:nvSpPr>
        <p:spPr>
          <a:xfrm>
            <a:off x="250825" y="1052513"/>
            <a:ext cx="8642350" cy="5256212"/>
          </a:xfrm>
        </p:spPr>
        <p:txBody>
          <a:bodyPr/>
          <a:lstStyle/>
          <a:p>
            <a:pPr>
              <a:defRPr/>
            </a:pPr>
            <a:r>
              <a:rPr lang="de-DE" dirty="0" smtClean="0"/>
              <a:t>Es ist zu beachten, dass</a:t>
            </a:r>
          </a:p>
          <a:p>
            <a:pPr marL="720000">
              <a:buFont typeface="Symbol" panose="05050102010706020507" pitchFamily="18" charset="2"/>
              <a:buChar char="-"/>
              <a:defRPr/>
            </a:pPr>
            <a:r>
              <a:rPr lang="de-DE" sz="2000" dirty="0" smtClean="0"/>
              <a:t>der Titel aussagekräftig ist</a:t>
            </a:r>
          </a:p>
          <a:p>
            <a:pPr marL="720000">
              <a:buFont typeface="Symbol" panose="05050102010706020507" pitchFamily="18" charset="2"/>
              <a:buChar char="-"/>
              <a:defRPr/>
            </a:pPr>
            <a:r>
              <a:rPr lang="de-DE" sz="2000" dirty="0" smtClean="0"/>
              <a:t>Kürzungen grammatikalisch korrekt sind</a:t>
            </a:r>
          </a:p>
          <a:p>
            <a:pPr marL="720000">
              <a:buFont typeface="Symbol" panose="05050102010706020507" pitchFamily="18" charset="2"/>
              <a:buChar char="-"/>
              <a:defRPr/>
            </a:pPr>
            <a:r>
              <a:rPr lang="de-DE" sz="2000" dirty="0" smtClean="0"/>
              <a:t>Kürzungen gekennzeichnet werden („…“)</a:t>
            </a:r>
          </a:p>
          <a:p>
            <a:pPr marL="720000">
              <a:buFont typeface="Symbol" panose="05050102010706020507" pitchFamily="18" charset="2"/>
              <a:buChar char="-"/>
              <a:defRPr/>
            </a:pPr>
            <a:r>
              <a:rPr lang="de-DE" sz="2000" dirty="0" smtClean="0"/>
              <a:t>Personalangaben und Datierungen erfasst werden</a:t>
            </a:r>
          </a:p>
          <a:p>
            <a:pPr marL="720000">
              <a:spcAft>
                <a:spcPts val="600"/>
              </a:spcAft>
              <a:buFont typeface="Symbol" panose="05050102010706020507" pitchFamily="18" charset="2"/>
              <a:buChar char="-"/>
              <a:defRPr/>
            </a:pPr>
            <a:r>
              <a:rPr lang="de-DE" sz="2000" dirty="0" smtClean="0"/>
              <a:t>eine Anmerkung über die Quelle des Titels gemacht wird</a:t>
            </a:r>
          </a:p>
          <a:p>
            <a:pPr marL="0" indent="0">
              <a:spcBef>
                <a:spcPts val="0"/>
              </a:spcBef>
              <a:buFont typeface="Arial" charset="0"/>
              <a:buNone/>
              <a:defRPr/>
            </a:pPr>
            <a:endParaRPr lang="de-DE" dirty="0" smtClean="0"/>
          </a:p>
          <a:p>
            <a:pPr marL="342000">
              <a:buFont typeface="Arial" panose="020B0604020202020204" pitchFamily="34" charset="0"/>
              <a:buChar char="•"/>
              <a:defRPr/>
            </a:pPr>
            <a:r>
              <a:rPr lang="de-DE" dirty="0" smtClean="0"/>
              <a:t>Ist auch der Textanfang als Titel ungeeignet, wird dieser einer anderen Quelle (z</a:t>
            </a:r>
            <a:r>
              <a:rPr lang="de-DE" dirty="0" smtClean="0"/>
              <a:t>. B</a:t>
            </a:r>
            <a:r>
              <a:rPr lang="de-DE" dirty="0" smtClean="0"/>
              <a:t>. Nachschlagewerk, RDA 2.2.4) entnommen, </a:t>
            </a:r>
          </a:p>
          <a:p>
            <a:pPr marL="0" indent="0">
              <a:buFont typeface="Arial" charset="0"/>
              <a:buNone/>
              <a:defRPr/>
            </a:pPr>
            <a:r>
              <a:rPr lang="de-DE" dirty="0" smtClean="0"/>
              <a:t>   oder es wird ein Titel fingiert (RDA 2.3.2.11).</a:t>
            </a:r>
          </a:p>
          <a:p>
            <a:pPr marL="377100" indent="0">
              <a:buFont typeface="Arial" charset="0"/>
              <a:buNone/>
              <a:defRPr/>
            </a:pPr>
            <a:endParaRPr lang="de-DE" dirty="0" smtClean="0"/>
          </a:p>
          <a:p>
            <a:pPr marL="0" indent="0">
              <a:buFont typeface="Arial" charset="0"/>
              <a:buNone/>
              <a:defRPr/>
            </a:pPr>
            <a:endParaRPr lang="de-DE" dirty="0"/>
          </a:p>
        </p:txBody>
      </p:sp>
      <p:sp>
        <p:nvSpPr>
          <p:cNvPr id="6" name="Fußzeilenplatzhalter 5"/>
          <p:cNvSpPr>
            <a:spLocks noGrp="1"/>
          </p:cNvSpPr>
          <p:nvPr>
            <p:ph type="ftr" sz="quarter" idx="14"/>
          </p:nvPr>
        </p:nvSpPr>
        <p:spPr>
          <a:xfrm>
            <a:off x="468312" y="6376988"/>
            <a:ext cx="6912000"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4" name="Foliennummernplatzhalter 3"/>
          <p:cNvSpPr>
            <a:spLocks noGrp="1"/>
          </p:cNvSpPr>
          <p:nvPr>
            <p:ph type="sldNum" sz="quarter" idx="15"/>
          </p:nvPr>
        </p:nvSpPr>
        <p:spPr/>
        <p:txBody>
          <a:bodyPr/>
          <a:lstStyle/>
          <a:p>
            <a:pPr>
              <a:defRPr/>
            </a:pPr>
            <a:fld id="{D25AE7EF-C63B-41E6-88F2-DC395E369812}" type="slidenum">
              <a:rPr lang="de-DE" smtClean="0"/>
              <a:pPr>
                <a:defRPr/>
              </a:pPr>
              <a:t>10</a:t>
            </a:fld>
            <a:endParaRPr lang="de-DE"/>
          </a:p>
        </p:txBody>
      </p:sp>
    </p:spTree>
    <p:extLst>
      <p:ext uri="{BB962C8B-B14F-4D97-AF65-F5344CB8AC3E}">
        <p14:creationId xmlns:p14="http://schemas.microsoft.com/office/powerpoint/2010/main" val="22946968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a:lstStyle/>
          <a:p>
            <a:pPr>
              <a:defRPr/>
            </a:pPr>
            <a:r>
              <a:rPr lang="de-DE"/>
              <a:t>Kürzung sehr langer </a:t>
            </a:r>
            <a:r>
              <a:rPr lang="de-DE" smtClean="0"/>
              <a:t>Titel</a:t>
            </a:r>
            <a:endParaRPr lang="de-DE"/>
          </a:p>
        </p:txBody>
      </p:sp>
      <p:sp>
        <p:nvSpPr>
          <p:cNvPr id="15363" name="Textplatzhalter 2"/>
          <p:cNvSpPr>
            <a:spLocks noGrp="1"/>
          </p:cNvSpPr>
          <p:nvPr>
            <p:ph type="body" sz="quarter" idx="13"/>
          </p:nvPr>
        </p:nvSpPr>
        <p:spPr>
          <a:xfrm>
            <a:off x="250825" y="836613"/>
            <a:ext cx="8642350" cy="5472112"/>
          </a:xfrm>
        </p:spPr>
        <p:txBody>
          <a:bodyPr/>
          <a:lstStyle/>
          <a:p>
            <a:pPr>
              <a:defRPr/>
            </a:pPr>
            <a:r>
              <a:rPr lang="de-DE" altLang="de-DE" smtClean="0"/>
              <a:t>Titel werden so übertragen, wie sie in der Informationsquelle erscheinen</a:t>
            </a:r>
          </a:p>
          <a:p>
            <a:pPr>
              <a:defRPr/>
            </a:pPr>
            <a:r>
              <a:rPr lang="de-DE" altLang="de-DE" smtClean="0"/>
              <a:t>sehr lange </a:t>
            </a:r>
            <a:r>
              <a:rPr lang="de-DE" altLang="de-DE"/>
              <a:t>T</a:t>
            </a:r>
            <a:r>
              <a:rPr lang="de-DE" altLang="de-DE" smtClean="0"/>
              <a:t>itel dürfen gekürzt werden</a:t>
            </a:r>
          </a:p>
          <a:p>
            <a:pPr marL="0" indent="0">
              <a:buFont typeface="Arial" charset="0"/>
              <a:buNone/>
              <a:defRPr/>
            </a:pPr>
            <a:endParaRPr lang="de-DE" altLang="de-DE" smtClean="0"/>
          </a:p>
          <a:p>
            <a:pPr marL="0" indent="0">
              <a:buFont typeface="Arial" charset="0"/>
              <a:buNone/>
              <a:defRPr/>
            </a:pPr>
            <a:endParaRPr lang="de-DE" altLang="de-DE" smtClean="0"/>
          </a:p>
          <a:p>
            <a:pPr marL="0" indent="0">
              <a:buFont typeface="Arial" charset="0"/>
              <a:buNone/>
              <a:defRPr/>
            </a:pPr>
            <a:endParaRPr lang="de-DE" altLang="de-DE"/>
          </a:p>
          <a:p>
            <a:pPr marL="0" indent="0">
              <a:buFont typeface="Arial" charset="0"/>
              <a:buNone/>
              <a:defRPr/>
            </a:pPr>
            <a:endParaRPr lang="de-DE" altLang="de-DE" smtClean="0"/>
          </a:p>
          <a:p>
            <a:pPr marL="0" indent="0">
              <a:buFont typeface="Arial" charset="0"/>
              <a:buNone/>
              <a:defRPr/>
            </a:pPr>
            <a:endParaRPr lang="de-DE" altLang="de-DE" smtClean="0"/>
          </a:p>
          <a:p>
            <a:pPr marL="0" indent="0">
              <a:buFont typeface="Arial" charset="0"/>
              <a:buNone/>
              <a:defRPr/>
            </a:pPr>
            <a:endParaRPr lang="de-DE" altLang="de-DE"/>
          </a:p>
        </p:txBody>
      </p:sp>
      <p:sp>
        <p:nvSpPr>
          <p:cNvPr id="3" name="Rechteck 2"/>
          <p:cNvSpPr/>
          <p:nvPr/>
        </p:nvSpPr>
        <p:spPr>
          <a:xfrm>
            <a:off x="539750" y="2349500"/>
            <a:ext cx="7488238" cy="16557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a:t>RDA 2.3.1.4, Optionale Weglassung</a:t>
            </a:r>
          </a:p>
          <a:p>
            <a:pPr>
              <a:defRPr/>
            </a:pPr>
            <a:r>
              <a:rPr lang="de-DE"/>
              <a:t>Kürzen Sie einen langen Titel nur ab, wenn er ohne Verlust wesentlicher Informationen abgekürzt werden kann. Verwenden Sie ein Auslassungszeichen (…), um ein solches Auslassen anzuzeigen. Lassen Sie niemals eines der ersten fünf Wörter weg.</a:t>
            </a:r>
          </a:p>
        </p:txBody>
      </p:sp>
      <p:sp>
        <p:nvSpPr>
          <p:cNvPr id="6" name="Rechteck 5"/>
          <p:cNvSpPr/>
          <p:nvPr/>
        </p:nvSpPr>
        <p:spPr>
          <a:xfrm>
            <a:off x="863600" y="4268788"/>
            <a:ext cx="6840538" cy="1800225"/>
          </a:xfrm>
          <a:prstGeom prst="rect">
            <a:avLst/>
          </a:prstGeom>
          <a:solidFill>
            <a:schemeClr val="accent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a:t>RDA 2.3.1.4 D-A-CH</a:t>
            </a:r>
          </a:p>
          <a:p>
            <a:pPr>
              <a:defRPr/>
            </a:pPr>
            <a:r>
              <a:rPr lang="de-DE"/>
              <a:t>Das Anwenden der optionalen Weglassung liegt in Ihrem Ermessen.</a:t>
            </a:r>
          </a:p>
          <a:p>
            <a:pPr>
              <a:defRPr/>
            </a:pPr>
            <a:endParaRPr lang="de-DE"/>
          </a:p>
          <a:p>
            <a:pPr>
              <a:defRPr/>
            </a:pPr>
            <a:r>
              <a:rPr lang="de-DE"/>
              <a:t>Für Alte Drucke wird empfohlen, den Titel im Zweifel nicht zu kürzen. Auf eine sinnerhaltende und grammatikalisch korrekte Kürzung ist zu achten.</a:t>
            </a:r>
          </a:p>
        </p:txBody>
      </p:sp>
      <p:sp>
        <p:nvSpPr>
          <p:cNvPr id="5" name="Fußzeilenplatzhalter 4"/>
          <p:cNvSpPr>
            <a:spLocks noGrp="1"/>
          </p:cNvSpPr>
          <p:nvPr>
            <p:ph type="ftr" sz="quarter" idx="14"/>
          </p:nvPr>
        </p:nvSpPr>
        <p:spPr>
          <a:xfrm>
            <a:off x="468312" y="6376988"/>
            <a:ext cx="6912000"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4" name="Foliennummernplatzhalter 3"/>
          <p:cNvSpPr>
            <a:spLocks noGrp="1"/>
          </p:cNvSpPr>
          <p:nvPr>
            <p:ph type="sldNum" sz="quarter" idx="15"/>
          </p:nvPr>
        </p:nvSpPr>
        <p:spPr/>
        <p:txBody>
          <a:bodyPr/>
          <a:lstStyle/>
          <a:p>
            <a:pPr>
              <a:defRPr/>
            </a:pPr>
            <a:fld id="{D25AE7EF-C63B-41E6-88F2-DC395E369812}" type="slidenum">
              <a:rPr lang="de-DE" smtClean="0"/>
              <a:pPr>
                <a:defRPr/>
              </a:pPr>
              <a:t>11</a:t>
            </a:fld>
            <a:endParaRPr lang="de-DE"/>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863600"/>
          </a:xfrm>
        </p:spPr>
        <p:txBody>
          <a:bodyPr/>
          <a:lstStyle/>
          <a:p>
            <a:pPr>
              <a:defRPr/>
            </a:pPr>
            <a:r>
              <a:rPr lang="de-DE" smtClean="0"/>
              <a:t>Beispiel: Kürzung sehr langer Titel: </a:t>
            </a:r>
            <a:br>
              <a:rPr lang="de-DE" smtClean="0"/>
            </a:br>
            <a:r>
              <a:rPr lang="de-DE" smtClean="0"/>
              <a:t>Wahl-Capitulation …</a:t>
            </a:r>
            <a:endParaRPr lang="de-DE"/>
          </a:p>
        </p:txBody>
      </p:sp>
      <p:sp>
        <p:nvSpPr>
          <p:cNvPr id="3" name="Textplatzhalter 2"/>
          <p:cNvSpPr>
            <a:spLocks noGrp="1"/>
          </p:cNvSpPr>
          <p:nvPr>
            <p:ph type="body" sz="quarter" idx="13"/>
          </p:nvPr>
        </p:nvSpPr>
        <p:spPr>
          <a:xfrm>
            <a:off x="3851275" y="2420938"/>
            <a:ext cx="5041900" cy="3384550"/>
          </a:xfrm>
        </p:spPr>
        <p:txBody>
          <a:bodyPr/>
          <a:lstStyle/>
          <a:p>
            <a:pPr>
              <a:buFont typeface="Arial" panose="020B0604020202020204" pitchFamily="34" charset="0"/>
              <a:buChar char="•"/>
              <a:defRPr/>
            </a:pPr>
            <a:r>
              <a:rPr lang="de-DE" sz="2000"/>
              <a:t>Keine Kürzung</a:t>
            </a:r>
          </a:p>
          <a:p>
            <a:pPr marL="720000">
              <a:buFont typeface="Symbol" panose="05050102010706020507" pitchFamily="18" charset="2"/>
              <a:buChar char="-"/>
              <a:defRPr/>
            </a:pPr>
            <a:r>
              <a:rPr lang="de-DE" sz="2000"/>
              <a:t>der ersten fünf Wörter sowie sinntragender Teile des Titels</a:t>
            </a:r>
          </a:p>
          <a:p>
            <a:pPr marL="720000">
              <a:buFont typeface="Symbol" panose="05050102010706020507" pitchFamily="18" charset="2"/>
              <a:buChar char="-"/>
              <a:defRPr/>
            </a:pPr>
            <a:r>
              <a:rPr lang="de-DE" sz="2000"/>
              <a:t>von zur Identifizierung erforderlichen Personalangaben</a:t>
            </a:r>
          </a:p>
          <a:p>
            <a:pPr marL="720000">
              <a:buFont typeface="Symbol" panose="05050102010706020507" pitchFamily="18" charset="2"/>
              <a:buChar char="-"/>
              <a:defRPr/>
            </a:pPr>
            <a:r>
              <a:rPr lang="de-DE" sz="2000"/>
              <a:t>von Datierungen und Ortsangaben</a:t>
            </a:r>
          </a:p>
        </p:txBody>
      </p:sp>
      <p:pic>
        <p:nvPicPr>
          <p:cNvPr id="14340" name="Grafik 5" descr="T:\IIIR\RDA\RDA-AD_Beispiele_Einzelfolien\VD17_14_639514H_Kuerzung_langer_Titel_Ausschnit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557338"/>
            <a:ext cx="3313112" cy="382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Gerade Verbindung mit Pfeil 5"/>
          <p:cNvCxnSpPr/>
          <p:nvPr/>
        </p:nvCxnSpPr>
        <p:spPr>
          <a:xfrm flipH="1">
            <a:off x="3563938" y="4365625"/>
            <a:ext cx="1079500" cy="14287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flipH="1" flipV="1">
            <a:off x="3563938" y="3573463"/>
            <a:ext cx="1079500" cy="7143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5" name="Fußzeilenplatzhalter 4"/>
          <p:cNvSpPr>
            <a:spLocks noGrp="1"/>
          </p:cNvSpPr>
          <p:nvPr>
            <p:ph type="ftr" sz="quarter" idx="14"/>
          </p:nvPr>
        </p:nvSpPr>
        <p:spPr>
          <a:xfrm>
            <a:off x="468312" y="6376988"/>
            <a:ext cx="6839991"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4" name="Foliennummernplatzhalter 3"/>
          <p:cNvSpPr>
            <a:spLocks noGrp="1"/>
          </p:cNvSpPr>
          <p:nvPr>
            <p:ph type="sldNum" sz="quarter" idx="15"/>
          </p:nvPr>
        </p:nvSpPr>
        <p:spPr/>
        <p:txBody>
          <a:bodyPr/>
          <a:lstStyle/>
          <a:p>
            <a:pPr>
              <a:defRPr/>
            </a:pPr>
            <a:fld id="{D25AE7EF-C63B-41E6-88F2-DC395E369812}" type="slidenum">
              <a:rPr lang="de-DE" smtClean="0"/>
              <a:pPr>
                <a:defRPr/>
              </a:pPr>
              <a:t>12</a:t>
            </a:fld>
            <a:endParaRPr lang="de-DE"/>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863600"/>
          </a:xfrm>
        </p:spPr>
        <p:txBody>
          <a:bodyPr/>
          <a:lstStyle/>
          <a:p>
            <a:pPr>
              <a:defRPr/>
            </a:pPr>
            <a:r>
              <a:rPr lang="de-DE" smtClean="0"/>
              <a:t>Lösung: Kürzung sehr langer Titel: </a:t>
            </a:r>
            <a:br>
              <a:rPr lang="de-DE" smtClean="0"/>
            </a:br>
            <a:r>
              <a:rPr lang="de-DE" smtClean="0"/>
              <a:t>Wahl-Capitulation …</a:t>
            </a:r>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3171705825"/>
              </p:ext>
            </p:extLst>
          </p:nvPr>
        </p:nvGraphicFramePr>
        <p:xfrm>
          <a:off x="611188" y="1484313"/>
          <a:ext cx="7993062" cy="3425826"/>
        </p:xfrm>
        <a:graphic>
          <a:graphicData uri="http://schemas.openxmlformats.org/drawingml/2006/table">
            <a:tbl>
              <a:tblPr firstRow="1" bandRow="1">
                <a:tableStyleId>{5C22544A-7EE6-4342-B048-85BDC9FD1C3A}</a:tableStyleId>
              </a:tblPr>
              <a:tblGrid>
                <a:gridCol w="1608810"/>
                <a:gridCol w="2197548"/>
                <a:gridCol w="4186704"/>
              </a:tblGrid>
              <a:tr h="365772">
                <a:tc>
                  <a:txBody>
                    <a:bodyPr/>
                    <a:lstStyle/>
                    <a:p>
                      <a:r>
                        <a:rPr lang="de-DE" sz="1800" b="1" err="1" smtClean="0">
                          <a:latin typeface="Verdana" panose="020B0604030504040204" pitchFamily="34" charset="0"/>
                          <a:ea typeface="Verdana" panose="020B0604030504040204" pitchFamily="34" charset="0"/>
                          <a:cs typeface="Verdana" panose="020B0604030504040204" pitchFamily="34" charset="0"/>
                        </a:rPr>
                        <a:t>RDA</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45" marR="91445" marT="45726" marB="45726"/>
                </a:tc>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Element</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45" marR="91445" marT="45726" marB="45726"/>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Erfassung</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45" marR="91445" marT="45726" marB="45726"/>
                </a:tc>
              </a:tr>
              <a:tr h="1444551">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2.3.1.4</a:t>
                      </a:r>
                    </a:p>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2.3.2</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45" marR="91445"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Titel</a:t>
                      </a:r>
                    </a:p>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Haupttitel</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45" marR="91445" marT="45726" marB="45726" anchor="ctr"/>
                </a:tc>
                <a:tc>
                  <a:txBody>
                    <a:bodyPr/>
                    <a:lstStyle/>
                    <a:p>
                      <a:pPr>
                        <a:lnSpc>
                          <a:spcPts val="1600"/>
                        </a:lnSpc>
                        <a:spcBef>
                          <a:spcPts val="600"/>
                        </a:spcBef>
                        <a:spcAft>
                          <a:spcPts val="600"/>
                        </a:spcAft>
                      </a:pP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Wahl-Capitulation Des Allerdurchlauchtigsten/ Großmächtigsten Fürsten und Herrn/ Herrn Josephi, Erwehlten Röm. Königs/</a:t>
                      </a:r>
                      <a:r>
                        <a:rPr lang="de-DE" sz="1800" kern="1200" baseline="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DE" sz="180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91445" marR="91445" marT="45726" marB="45726" anchor="ctr"/>
                </a:tc>
              </a:tr>
              <a:tr h="1615503">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2.3.4</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45" marR="91445" marT="45726" marB="45726"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Titelzusatz</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45" marR="91445" marT="45726" marB="45726" anchor="ctr"/>
                </a:tc>
                <a:tc>
                  <a:txBody>
                    <a:bodyPr/>
                    <a:lstStyle/>
                    <a:p>
                      <a:pPr>
                        <a:lnSpc>
                          <a:spcPts val="1600"/>
                        </a:lnSpc>
                        <a:spcBef>
                          <a:spcPts val="600"/>
                        </a:spcBef>
                        <a:spcAft>
                          <a:spcPts val="600"/>
                        </a:spcAft>
                      </a:pP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Geschlossen und </a:t>
                      </a:r>
                      <a:r>
                        <a:rPr lang="de-DE" sz="1800" kern="120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auffgerichtet</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zu </a:t>
                      </a:r>
                      <a:r>
                        <a:rPr lang="de-DE" sz="1800" kern="120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Augspurg</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den 24. </a:t>
                      </a:r>
                      <a:r>
                        <a:rPr lang="de-DE" sz="1800" kern="120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14ten</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Monatstag Jan. 1690. Darinnen/ was nach der Capitulatione </a:t>
                      </a:r>
                      <a:r>
                        <a:rPr lang="de-DE" sz="1800" kern="120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Leopoldina</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geändert mit andern </a:t>
                      </a:r>
                      <a:r>
                        <a:rPr lang="de-DE" sz="1800" kern="120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Typis</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oder solchem </a:t>
                      </a:r>
                      <a:r>
                        <a:rPr lang="de-DE" sz="1800" kern="120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Signo</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 zu befinden</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45" marR="91445" marT="45726" marB="45726" anchor="ctr"/>
                </a:tc>
              </a:tr>
            </a:tbl>
          </a:graphicData>
        </a:graphic>
      </p:graphicFrame>
      <p:sp>
        <p:nvSpPr>
          <p:cNvPr id="4" name="Fußzeilenplatzhalter 3"/>
          <p:cNvSpPr>
            <a:spLocks noGrp="1"/>
          </p:cNvSpPr>
          <p:nvPr>
            <p:ph type="ftr" sz="quarter" idx="14"/>
          </p:nvPr>
        </p:nvSpPr>
        <p:spPr>
          <a:xfrm>
            <a:off x="468312" y="6376988"/>
            <a:ext cx="6912000"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3" name="Foliennummernplatzhalter 2"/>
          <p:cNvSpPr>
            <a:spLocks noGrp="1"/>
          </p:cNvSpPr>
          <p:nvPr>
            <p:ph type="sldNum" sz="quarter" idx="15"/>
          </p:nvPr>
        </p:nvSpPr>
        <p:spPr/>
        <p:txBody>
          <a:bodyPr/>
          <a:lstStyle/>
          <a:p>
            <a:pPr>
              <a:defRPr/>
            </a:pPr>
            <a:fld id="{D25AE7EF-C63B-41E6-88F2-DC395E369812}" type="slidenum">
              <a:rPr lang="de-DE" smtClean="0"/>
              <a:pPr>
                <a:defRPr/>
              </a:pPr>
              <a:t>13</a:t>
            </a:fld>
            <a:endParaRPr lang="de-DE"/>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395288" y="44450"/>
            <a:ext cx="8497887" cy="863600"/>
          </a:xfrm>
        </p:spPr>
        <p:txBody>
          <a:bodyPr/>
          <a:lstStyle/>
          <a:p>
            <a:pPr>
              <a:defRPr/>
            </a:pPr>
            <a:r>
              <a:rPr lang="de-DE" smtClean="0">
                <a:ea typeface="Verdana" pitchFamily="34" charset="0"/>
                <a:cs typeface="Verdana" pitchFamily="34" charset="0"/>
              </a:rPr>
              <a:t>Namen als Bestandteil des Titels</a:t>
            </a:r>
            <a:endParaRPr lang="de-DE"/>
          </a:p>
        </p:txBody>
      </p:sp>
      <p:sp>
        <p:nvSpPr>
          <p:cNvPr id="16387" name="Textfeld 1"/>
          <p:cNvSpPr txBox="1">
            <a:spLocks noChangeArrowheads="1"/>
          </p:cNvSpPr>
          <p:nvPr/>
        </p:nvSpPr>
        <p:spPr bwMode="auto">
          <a:xfrm>
            <a:off x="541338" y="1323975"/>
            <a:ext cx="8064500" cy="8318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Font typeface="Arial" charset="0"/>
              <a:buChar char="•"/>
              <a:defRPr sz="2400">
                <a:solidFill>
                  <a:schemeClr val="tx1"/>
                </a:solidFill>
                <a:latin typeface="Verdana" pitchFamily="34" charset="0"/>
              </a:defRPr>
            </a:lvl1pPr>
            <a:lvl2pPr marL="742950" indent="-285750" eaLnBrk="0" hangingPunct="0">
              <a:spcBef>
                <a:spcPct val="20000"/>
              </a:spcBef>
              <a:buFont typeface="Arial" charset="0"/>
              <a:buChar char="–"/>
              <a:defRPr sz="2000">
                <a:solidFill>
                  <a:schemeClr val="tx1"/>
                </a:solidFill>
                <a:latin typeface="Verdana" pitchFamily="34" charset="0"/>
              </a:defRPr>
            </a:lvl2pPr>
            <a:lvl3pPr marL="1143000" indent="-228600" eaLnBrk="0" hangingPunct="0">
              <a:spcBef>
                <a:spcPct val="20000"/>
              </a:spcBef>
              <a:buFont typeface="Arial" charset="0"/>
              <a:buChar char="•"/>
              <a:defRPr sz="1600">
                <a:solidFill>
                  <a:schemeClr val="tx1"/>
                </a:solidFill>
                <a:latin typeface="Verdana" pitchFamily="34" charset="0"/>
              </a:defRPr>
            </a:lvl3pPr>
            <a:lvl4pPr marL="1600200" indent="-228600" eaLnBrk="0" hangingPunct="0">
              <a:spcBef>
                <a:spcPct val="20000"/>
              </a:spcBef>
              <a:buFont typeface="Arial" charset="0"/>
              <a:buChar char="–"/>
              <a:defRPr sz="1200">
                <a:solidFill>
                  <a:schemeClr val="tx1"/>
                </a:solidFill>
                <a:latin typeface="Verdana" pitchFamily="34" charset="0"/>
              </a:defRPr>
            </a:lvl4pPr>
            <a:lvl5pPr marL="2057400" indent="-228600" eaLnBrk="0" hangingPunct="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pPr>
            <a:r>
              <a:rPr lang="de-DE" altLang="de-DE"/>
              <a:t>RDA 2.3.1.5: Namen, die Bestandteil eines Titels sind, werden als Teil des Titels erfasst</a:t>
            </a:r>
          </a:p>
        </p:txBody>
      </p:sp>
      <p:sp>
        <p:nvSpPr>
          <p:cNvPr id="11" name="Rechteck 10"/>
          <p:cNvSpPr/>
          <p:nvPr/>
        </p:nvSpPr>
        <p:spPr>
          <a:xfrm>
            <a:off x="541338" y="2924175"/>
            <a:ext cx="7775575" cy="208915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de-DE"/>
              <a:t>                                          </a:t>
            </a:r>
            <a:r>
              <a:rPr lang="de-DE" sz="2000"/>
              <a:t>RDA 2.3.1.5 D-A-CH, Erl. 1</a:t>
            </a:r>
          </a:p>
          <a:p>
            <a:pPr>
              <a:defRPr/>
            </a:pPr>
            <a:r>
              <a:rPr lang="de-DE" sz="2000"/>
              <a:t>Erfassen Sie Namen von geistigen Schöpfern, Mitwirkenden, dem Verlag o. ä., die am Anfang eines Titels stehen und grammatisch verbunden sind (z. B. Genitiv-Konstruktion), als Teil des Titels. In solchen Fällen wird empfohlen, zusätzlich einen abweichenden Titel … zu erfassen.</a:t>
            </a:r>
          </a:p>
        </p:txBody>
      </p:sp>
      <p:sp>
        <p:nvSpPr>
          <p:cNvPr id="3" name="Fußzeilenplatzhalter 2"/>
          <p:cNvSpPr>
            <a:spLocks noGrp="1"/>
          </p:cNvSpPr>
          <p:nvPr>
            <p:ph type="ftr" sz="quarter" idx="14"/>
          </p:nvPr>
        </p:nvSpPr>
        <p:spPr>
          <a:xfrm>
            <a:off x="468312" y="6376988"/>
            <a:ext cx="6912000"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2" name="Foliennummernplatzhalter 1"/>
          <p:cNvSpPr>
            <a:spLocks noGrp="1"/>
          </p:cNvSpPr>
          <p:nvPr>
            <p:ph type="sldNum" sz="quarter" idx="15"/>
          </p:nvPr>
        </p:nvSpPr>
        <p:spPr/>
        <p:txBody>
          <a:bodyPr/>
          <a:lstStyle/>
          <a:p>
            <a:pPr>
              <a:defRPr/>
            </a:pPr>
            <a:fld id="{D25AE7EF-C63B-41E6-88F2-DC395E369812}" type="slidenum">
              <a:rPr lang="de-DE" smtClean="0"/>
              <a:pPr>
                <a:defRPr/>
              </a:pPr>
              <a:t>14</a:t>
            </a:fld>
            <a:endParaRPr lang="de-DE"/>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www.gbv.de/durl/11aec1d3-2afa-47c0-a7fc-c551c02dd2bb?width=800">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550" y="1341438"/>
            <a:ext cx="2809875" cy="473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feld 7"/>
          <p:cNvSpPr txBox="1">
            <a:spLocks noChangeArrowheads="1"/>
          </p:cNvSpPr>
          <p:nvPr/>
        </p:nvSpPr>
        <p:spPr bwMode="auto">
          <a:xfrm>
            <a:off x="3059113" y="5274965"/>
            <a:ext cx="4753248" cy="923330"/>
          </a:xfrm>
          <a:prstGeom prst="rect">
            <a:avLst/>
          </a:prstGeom>
          <a:solidFill>
            <a:schemeClr val="bg1"/>
          </a:solidFill>
          <a:ln w="9525">
            <a:solidFill>
              <a:schemeClr val="tx1"/>
            </a:solidFill>
            <a:miter lim="800000"/>
            <a:headEnd/>
            <a:tailEnd/>
          </a:ln>
        </p:spPr>
        <p:txBody>
          <a:bodyPr wrap="square">
            <a:spAutoFit/>
          </a:bodyPr>
          <a:lstStyle>
            <a:lvl1pPr eaLnBrk="0" hangingPunct="0">
              <a:spcBef>
                <a:spcPct val="20000"/>
              </a:spcBef>
              <a:buFont typeface="Arial" charset="0"/>
              <a:buChar char="•"/>
              <a:defRPr sz="2400">
                <a:solidFill>
                  <a:schemeClr val="tx1"/>
                </a:solidFill>
                <a:latin typeface="Verdana" pitchFamily="34" charset="0"/>
              </a:defRPr>
            </a:lvl1pPr>
            <a:lvl2pPr marL="742950" indent="-285750" eaLnBrk="0" hangingPunct="0">
              <a:spcBef>
                <a:spcPct val="20000"/>
              </a:spcBef>
              <a:buFont typeface="Arial" charset="0"/>
              <a:buChar char="–"/>
              <a:defRPr sz="2000">
                <a:solidFill>
                  <a:schemeClr val="tx1"/>
                </a:solidFill>
                <a:latin typeface="Verdana" pitchFamily="34" charset="0"/>
              </a:defRPr>
            </a:lvl2pPr>
            <a:lvl3pPr marL="1143000" indent="-228600" eaLnBrk="0" hangingPunct="0">
              <a:spcBef>
                <a:spcPct val="20000"/>
              </a:spcBef>
              <a:buFont typeface="Arial" charset="0"/>
              <a:buChar char="•"/>
              <a:defRPr sz="1600">
                <a:solidFill>
                  <a:schemeClr val="tx1"/>
                </a:solidFill>
                <a:latin typeface="Verdana" pitchFamily="34" charset="0"/>
              </a:defRPr>
            </a:lvl3pPr>
            <a:lvl4pPr marL="1600200" indent="-228600" eaLnBrk="0" hangingPunct="0">
              <a:spcBef>
                <a:spcPct val="20000"/>
              </a:spcBef>
              <a:buFont typeface="Arial" charset="0"/>
              <a:buChar char="–"/>
              <a:defRPr sz="1200">
                <a:solidFill>
                  <a:schemeClr val="tx1"/>
                </a:solidFill>
                <a:latin typeface="Verdana" pitchFamily="34" charset="0"/>
              </a:defRPr>
            </a:lvl4pPr>
            <a:lvl5pPr marL="2057400" indent="-228600" eaLnBrk="0" hangingPunct="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1800"/>
              <a:t>Weitere bibliografische Information:</a:t>
            </a:r>
          </a:p>
          <a:p>
            <a:pPr eaLnBrk="1" hangingPunct="1">
              <a:spcBef>
                <a:spcPct val="0"/>
              </a:spcBef>
              <a:buFontTx/>
              <a:buNone/>
            </a:pPr>
            <a:r>
              <a:rPr lang="en-US" altLang="de-DE" sz="1800">
                <a:ea typeface="Verdana" pitchFamily="34" charset="0"/>
                <a:cs typeface="Verdana" pitchFamily="34" charset="0"/>
              </a:rPr>
              <a:t>Titel der englischen Originalausgabe: Now or never </a:t>
            </a:r>
          </a:p>
        </p:txBody>
      </p:sp>
      <p:sp>
        <p:nvSpPr>
          <p:cNvPr id="9" name="Titel 1"/>
          <p:cNvSpPr>
            <a:spLocks noGrp="1"/>
          </p:cNvSpPr>
          <p:nvPr>
            <p:ph type="title"/>
          </p:nvPr>
        </p:nvSpPr>
        <p:spPr>
          <a:xfrm>
            <a:off x="395288" y="44450"/>
            <a:ext cx="8713787" cy="1152525"/>
          </a:xfrm>
        </p:spPr>
        <p:txBody>
          <a:bodyPr/>
          <a:lstStyle/>
          <a:p>
            <a:pPr>
              <a:defRPr/>
            </a:pPr>
            <a:r>
              <a:rPr lang="de-DE" smtClean="0">
                <a:ea typeface="Verdana" pitchFamily="34" charset="0"/>
                <a:cs typeface="Verdana" pitchFamily="34" charset="0"/>
              </a:rPr>
              <a:t>Beispiel und Lösung: Namen als Bestandteil des Titels: Richard Baxters Nun oder Niemahls</a:t>
            </a:r>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076105305"/>
              </p:ext>
            </p:extLst>
          </p:nvPr>
        </p:nvGraphicFramePr>
        <p:xfrm>
          <a:off x="2916238" y="1954213"/>
          <a:ext cx="6119811" cy="3037757"/>
        </p:xfrm>
        <a:graphic>
          <a:graphicData uri="http://schemas.openxmlformats.org/drawingml/2006/table">
            <a:tbl>
              <a:tblPr firstRow="1" bandRow="1">
                <a:tableStyleId>{5C22544A-7EE6-4342-B048-85BDC9FD1C3A}</a:tableStyleId>
              </a:tblPr>
              <a:tblGrid>
                <a:gridCol w="1033214"/>
                <a:gridCol w="2267358"/>
                <a:gridCol w="2819239"/>
              </a:tblGrid>
              <a:tr h="365772">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RDA</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27" marR="91427" marT="45722" marB="45722"/>
                </a:tc>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Element</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27" marR="91427" marT="45722" marB="45722"/>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Erfassung</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27" marR="91427" marT="45722" marB="45722"/>
                </a:tc>
              </a:tr>
              <a:tr h="1253031">
                <a:tc>
                  <a:txBody>
                    <a:bodyPr/>
                    <a:lstStyle/>
                    <a:p>
                      <a:pPr>
                        <a:lnSpc>
                          <a:spcPct val="100000"/>
                        </a:lnSpc>
                        <a:spcAft>
                          <a:spcPts val="0"/>
                        </a:spcAft>
                      </a:pPr>
                      <a:endParaRPr lang="de-DE" sz="1800" b="1" smtClean="0">
                        <a:effectLst/>
                        <a:latin typeface="Verdana"/>
                        <a:ea typeface="Calibri"/>
                        <a:cs typeface="Times New Roman"/>
                      </a:endParaRPr>
                    </a:p>
                    <a:p>
                      <a:pPr>
                        <a:lnSpc>
                          <a:spcPct val="100000"/>
                        </a:lnSpc>
                        <a:spcAft>
                          <a:spcPts val="0"/>
                        </a:spcAft>
                      </a:pPr>
                      <a:r>
                        <a:rPr lang="de-DE" sz="1800" b="1" smtClean="0">
                          <a:effectLst/>
                          <a:latin typeface="Verdana"/>
                          <a:ea typeface="Calibri"/>
                          <a:cs typeface="Times New Roman"/>
                        </a:rPr>
                        <a:t>2.3.1.5 </a:t>
                      </a:r>
                      <a:endParaRPr lang="de-DE" sz="1800">
                        <a:effectLst/>
                        <a:latin typeface="Verdana"/>
                        <a:ea typeface="Calibri"/>
                        <a:cs typeface="Times New Roman"/>
                      </a:endParaRPr>
                    </a:p>
                    <a:p>
                      <a:pPr>
                        <a:lnSpc>
                          <a:spcPct val="100000"/>
                        </a:lnSpc>
                        <a:spcAft>
                          <a:spcPts val="0"/>
                        </a:spcAft>
                      </a:pPr>
                      <a:r>
                        <a:rPr lang="de-DE" sz="1800" b="1">
                          <a:effectLst/>
                          <a:latin typeface="Verdana"/>
                          <a:ea typeface="Calibri"/>
                          <a:cs typeface="Times New Roman"/>
                        </a:rPr>
                        <a:t> </a:t>
                      </a:r>
                      <a:endParaRPr lang="de-DE" sz="1800">
                        <a:effectLst/>
                        <a:latin typeface="Verdana"/>
                        <a:ea typeface="Calibri"/>
                        <a:cs typeface="Times New Roman"/>
                      </a:endParaRPr>
                    </a:p>
                    <a:p>
                      <a:pPr>
                        <a:lnSpc>
                          <a:spcPct val="100000"/>
                        </a:lnSpc>
                        <a:spcAft>
                          <a:spcPts val="0"/>
                        </a:spcAft>
                      </a:pPr>
                      <a:r>
                        <a:rPr lang="de-DE" sz="1800" b="1">
                          <a:effectLst/>
                          <a:latin typeface="Verdana"/>
                          <a:ea typeface="Calibri"/>
                          <a:cs typeface="Times New Roman"/>
                        </a:rPr>
                        <a:t>2.3.2</a:t>
                      </a:r>
                      <a:endParaRPr lang="de-DE" sz="1800">
                        <a:effectLst/>
                        <a:latin typeface="Verdana"/>
                        <a:ea typeface="Calibri"/>
                        <a:cs typeface="Times New Roman"/>
                      </a:endParaRPr>
                    </a:p>
                  </a:txBody>
                  <a:tcPr marL="68570" marR="68570" marT="0" marB="0"/>
                </a:tc>
                <a:tc>
                  <a:txBody>
                    <a:bodyPr/>
                    <a:lstStyle/>
                    <a:p>
                      <a:pPr>
                        <a:lnSpc>
                          <a:spcPct val="100000"/>
                        </a:lnSpc>
                        <a:spcAft>
                          <a:spcPts val="0"/>
                        </a:spcAft>
                      </a:pPr>
                      <a:endParaRPr lang="de-DE" sz="1800" b="1" smtClean="0">
                        <a:effectLst/>
                        <a:latin typeface="Verdana"/>
                        <a:ea typeface="Calibri"/>
                        <a:cs typeface="Times New Roman"/>
                      </a:endParaRPr>
                    </a:p>
                    <a:p>
                      <a:pPr>
                        <a:lnSpc>
                          <a:spcPct val="100000"/>
                        </a:lnSpc>
                        <a:spcAft>
                          <a:spcPts val="0"/>
                        </a:spcAft>
                      </a:pPr>
                      <a:r>
                        <a:rPr lang="de-DE" sz="1800" b="1" smtClean="0">
                          <a:effectLst/>
                          <a:latin typeface="Verdana"/>
                          <a:ea typeface="Calibri"/>
                          <a:cs typeface="Times New Roman"/>
                        </a:rPr>
                        <a:t>Namen </a:t>
                      </a:r>
                      <a:r>
                        <a:rPr lang="de-DE" sz="1800" b="1">
                          <a:effectLst/>
                          <a:latin typeface="Verdana"/>
                          <a:ea typeface="Calibri"/>
                          <a:cs typeface="Times New Roman"/>
                        </a:rPr>
                        <a:t>von Personen … </a:t>
                      </a:r>
                      <a:endParaRPr lang="de-DE" sz="1800">
                        <a:effectLst/>
                        <a:latin typeface="Verdana"/>
                        <a:ea typeface="Calibri"/>
                        <a:cs typeface="Times New Roman"/>
                      </a:endParaRPr>
                    </a:p>
                    <a:p>
                      <a:pPr>
                        <a:lnSpc>
                          <a:spcPct val="100000"/>
                        </a:lnSpc>
                        <a:spcAft>
                          <a:spcPts val="0"/>
                        </a:spcAft>
                      </a:pPr>
                      <a:r>
                        <a:rPr lang="de-DE" sz="1800" b="1" smtClean="0">
                          <a:effectLst/>
                          <a:latin typeface="Verdana"/>
                          <a:ea typeface="Calibri"/>
                          <a:cs typeface="Times New Roman"/>
                        </a:rPr>
                        <a:t>Haupttitel</a:t>
                      </a:r>
                      <a:endParaRPr lang="de-DE" sz="1800">
                        <a:effectLst/>
                        <a:latin typeface="Verdana"/>
                        <a:ea typeface="Calibri"/>
                        <a:cs typeface="Times New Roman"/>
                      </a:endParaRPr>
                    </a:p>
                  </a:txBody>
                  <a:tcPr marL="68570" marR="68570" marT="0" marB="0"/>
                </a:tc>
                <a:tc>
                  <a:txBody>
                    <a:bodyPr/>
                    <a:lstStyle/>
                    <a:p>
                      <a:pPr>
                        <a:lnSpc>
                          <a:spcPct val="100000"/>
                        </a:lnSpc>
                        <a:spcAft>
                          <a:spcPts val="0"/>
                        </a:spcAft>
                      </a:pPr>
                      <a:endParaRPr lang="de-DE" sz="1800" smtClean="0">
                        <a:effectLst/>
                        <a:latin typeface="Verdana"/>
                        <a:ea typeface="Calibri"/>
                        <a:cs typeface="Times New Roman"/>
                      </a:endParaRPr>
                    </a:p>
                    <a:p>
                      <a:pPr>
                        <a:lnSpc>
                          <a:spcPct val="100000"/>
                        </a:lnSpc>
                        <a:spcAft>
                          <a:spcPts val="0"/>
                        </a:spcAft>
                      </a:pPr>
                      <a:r>
                        <a:rPr lang="de-DE" sz="1800" smtClean="0">
                          <a:effectLst/>
                          <a:latin typeface="Verdana"/>
                          <a:ea typeface="Calibri"/>
                          <a:cs typeface="Times New Roman"/>
                        </a:rPr>
                        <a:t>Richard </a:t>
                      </a:r>
                      <a:r>
                        <a:rPr lang="de-DE" sz="1800">
                          <a:effectLst/>
                          <a:latin typeface="Verdana"/>
                          <a:ea typeface="Calibri"/>
                          <a:cs typeface="Times New Roman"/>
                        </a:rPr>
                        <a:t>Baxters Nun oder Niemahls</a:t>
                      </a:r>
                    </a:p>
                  </a:txBody>
                  <a:tcPr marL="68570" marR="68570" marT="0" marB="0"/>
                </a:tc>
              </a:tr>
              <a:tr h="673473">
                <a:tc>
                  <a:txBody>
                    <a:bodyPr/>
                    <a:lstStyle/>
                    <a:p>
                      <a:pPr>
                        <a:lnSpc>
                          <a:spcPct val="100000"/>
                        </a:lnSpc>
                        <a:spcAft>
                          <a:spcPts val="0"/>
                        </a:spcAft>
                      </a:pPr>
                      <a:r>
                        <a:rPr lang="de-DE" sz="1800">
                          <a:effectLst/>
                          <a:latin typeface="Verdana"/>
                          <a:ea typeface="Calibri"/>
                          <a:cs typeface="Times New Roman"/>
                        </a:rPr>
                        <a:t>2.3.6</a:t>
                      </a:r>
                    </a:p>
                  </a:txBody>
                  <a:tcPr marL="68570" marR="68570" marT="0" marB="0"/>
                </a:tc>
                <a:tc>
                  <a:txBody>
                    <a:bodyPr/>
                    <a:lstStyle/>
                    <a:p>
                      <a:pPr>
                        <a:lnSpc>
                          <a:spcPct val="100000"/>
                        </a:lnSpc>
                        <a:spcAft>
                          <a:spcPts val="0"/>
                        </a:spcAft>
                      </a:pPr>
                      <a:r>
                        <a:rPr lang="de-DE" sz="1800" dirty="0">
                          <a:effectLst/>
                          <a:latin typeface="Verdana"/>
                          <a:ea typeface="Calibri"/>
                          <a:cs typeface="Times New Roman"/>
                        </a:rPr>
                        <a:t>Abweichender Titel</a:t>
                      </a:r>
                    </a:p>
                  </a:txBody>
                  <a:tcPr marL="68570" marR="68570" marT="0" marB="0"/>
                </a:tc>
                <a:tc>
                  <a:txBody>
                    <a:bodyPr/>
                    <a:lstStyle/>
                    <a:p>
                      <a:pPr>
                        <a:lnSpc>
                          <a:spcPct val="100000"/>
                        </a:lnSpc>
                        <a:spcAft>
                          <a:spcPts val="0"/>
                        </a:spcAft>
                      </a:pPr>
                      <a:r>
                        <a:rPr lang="de-DE" sz="1800" dirty="0">
                          <a:effectLst/>
                          <a:latin typeface="Verdana"/>
                          <a:ea typeface="Calibri"/>
                          <a:cs typeface="Times New Roman"/>
                        </a:rPr>
                        <a:t>Nun oder </a:t>
                      </a:r>
                      <a:r>
                        <a:rPr lang="de-DE" sz="1800" dirty="0" err="1" smtClean="0">
                          <a:effectLst/>
                          <a:latin typeface="Verdana"/>
                          <a:ea typeface="Calibri"/>
                          <a:cs typeface="Times New Roman"/>
                        </a:rPr>
                        <a:t>niemahls</a:t>
                      </a:r>
                      <a:endParaRPr lang="de-DE" sz="1800" dirty="0">
                        <a:effectLst/>
                        <a:latin typeface="Verdana"/>
                        <a:ea typeface="Calibri"/>
                        <a:cs typeface="Times New Roman"/>
                      </a:endParaRPr>
                    </a:p>
                  </a:txBody>
                  <a:tcPr marL="68570" marR="68570" marT="0" marB="0"/>
                </a:tc>
              </a:tr>
              <a:tr h="745481">
                <a:tc>
                  <a:txBody>
                    <a:bodyPr/>
                    <a:lstStyle/>
                    <a:p>
                      <a:pPr>
                        <a:lnSpc>
                          <a:spcPct val="100000"/>
                        </a:lnSpc>
                        <a:spcAft>
                          <a:spcPts val="0"/>
                        </a:spcAft>
                      </a:pPr>
                      <a:r>
                        <a:rPr lang="de-DE" sz="1800" b="1" dirty="0" smtClean="0">
                          <a:effectLst/>
                          <a:latin typeface="Verdana"/>
                          <a:ea typeface="Calibri"/>
                          <a:cs typeface="Times New Roman"/>
                        </a:rPr>
                        <a:t>6.2.2</a:t>
                      </a:r>
                      <a:endParaRPr lang="de-DE" sz="1800" b="1" dirty="0">
                        <a:effectLst/>
                        <a:latin typeface="Verdana"/>
                        <a:ea typeface="Calibri"/>
                        <a:cs typeface="Times New Roman"/>
                      </a:endParaRPr>
                    </a:p>
                  </a:txBody>
                  <a:tcPr marL="68570" marR="68570" marT="0" marB="0" anchor="ctr"/>
                </a:tc>
                <a:tc>
                  <a:txBody>
                    <a:bodyPr/>
                    <a:lstStyle/>
                    <a:p>
                      <a:pPr>
                        <a:lnSpc>
                          <a:spcPct val="100000"/>
                        </a:lnSpc>
                        <a:spcAft>
                          <a:spcPts val="0"/>
                        </a:spcAft>
                      </a:pPr>
                      <a:r>
                        <a:rPr lang="de-DE" sz="1800" b="1" dirty="0" smtClean="0">
                          <a:effectLst/>
                          <a:latin typeface="Verdana"/>
                          <a:ea typeface="Calibri"/>
                          <a:cs typeface="Times New Roman"/>
                        </a:rPr>
                        <a:t>Bevorzugter Titel des Werks</a:t>
                      </a:r>
                      <a:endParaRPr lang="de-DE" sz="1800" b="1" dirty="0">
                        <a:effectLst/>
                        <a:latin typeface="Verdana"/>
                        <a:ea typeface="Calibri"/>
                        <a:cs typeface="Times New Roman"/>
                      </a:endParaRPr>
                    </a:p>
                  </a:txBody>
                  <a:tcPr marL="68570" marR="68570" marT="0" marB="0" anchor="ctr"/>
                </a:tc>
                <a:tc>
                  <a:txBody>
                    <a:bodyPr/>
                    <a:lstStyle/>
                    <a:p>
                      <a:pPr>
                        <a:lnSpc>
                          <a:spcPct val="100000"/>
                        </a:lnSpc>
                        <a:spcAft>
                          <a:spcPts val="0"/>
                        </a:spcAft>
                      </a:pPr>
                      <a:r>
                        <a:rPr lang="de-DE" sz="1800" dirty="0" err="1" smtClean="0">
                          <a:effectLst/>
                          <a:latin typeface="Verdana"/>
                          <a:ea typeface="Calibri"/>
                          <a:cs typeface="Times New Roman"/>
                        </a:rPr>
                        <a:t>Now</a:t>
                      </a:r>
                      <a:r>
                        <a:rPr lang="de-DE" sz="1800" dirty="0" smtClean="0">
                          <a:effectLst/>
                          <a:latin typeface="Verdana"/>
                          <a:ea typeface="Calibri"/>
                          <a:cs typeface="Times New Roman"/>
                        </a:rPr>
                        <a:t> </a:t>
                      </a:r>
                      <a:r>
                        <a:rPr lang="de-DE" sz="1800" dirty="0" err="1" smtClean="0">
                          <a:effectLst/>
                          <a:latin typeface="Verdana"/>
                          <a:ea typeface="Calibri"/>
                          <a:cs typeface="Times New Roman"/>
                        </a:rPr>
                        <a:t>or</a:t>
                      </a:r>
                      <a:r>
                        <a:rPr lang="de-DE" sz="1800" dirty="0" smtClean="0">
                          <a:effectLst/>
                          <a:latin typeface="Verdana"/>
                          <a:ea typeface="Calibri"/>
                          <a:cs typeface="Times New Roman"/>
                        </a:rPr>
                        <a:t> </a:t>
                      </a:r>
                      <a:r>
                        <a:rPr lang="de-DE" sz="1800" dirty="0" err="1" smtClean="0">
                          <a:effectLst/>
                          <a:latin typeface="Verdana"/>
                          <a:ea typeface="Calibri"/>
                          <a:cs typeface="Times New Roman"/>
                        </a:rPr>
                        <a:t>never</a:t>
                      </a:r>
                      <a:endParaRPr lang="de-DE" sz="1800" dirty="0">
                        <a:effectLst/>
                        <a:latin typeface="Verdana"/>
                        <a:ea typeface="Calibri"/>
                        <a:cs typeface="Times New Roman"/>
                      </a:endParaRPr>
                    </a:p>
                  </a:txBody>
                  <a:tcPr marL="68570" marR="68570" marT="0" marB="0" anchor="ctr"/>
                </a:tc>
              </a:tr>
            </a:tbl>
          </a:graphicData>
        </a:graphic>
      </p:graphicFrame>
      <p:sp>
        <p:nvSpPr>
          <p:cNvPr id="3" name="Fußzeilenplatzhalter 2"/>
          <p:cNvSpPr>
            <a:spLocks noGrp="1"/>
          </p:cNvSpPr>
          <p:nvPr>
            <p:ph type="ftr" sz="quarter" idx="14"/>
          </p:nvPr>
        </p:nvSpPr>
        <p:spPr>
          <a:xfrm>
            <a:off x="468312" y="6376988"/>
            <a:ext cx="6912000"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2" name="Foliennummernplatzhalter 1"/>
          <p:cNvSpPr>
            <a:spLocks noGrp="1"/>
          </p:cNvSpPr>
          <p:nvPr>
            <p:ph type="sldNum" sz="quarter" idx="15"/>
          </p:nvPr>
        </p:nvSpPr>
        <p:spPr/>
        <p:txBody>
          <a:bodyPr/>
          <a:lstStyle/>
          <a:p>
            <a:pPr>
              <a:defRPr/>
            </a:pPr>
            <a:fld id="{D25AE7EF-C63B-41E6-88F2-DC395E369812}" type="slidenum">
              <a:rPr lang="de-DE" smtClean="0"/>
              <a:pPr>
                <a:defRPr/>
              </a:pPr>
              <a:t>15</a:t>
            </a:fld>
            <a:endParaRPr lang="de-DE"/>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395288" y="319088"/>
            <a:ext cx="8497887" cy="509587"/>
          </a:xfrm>
        </p:spPr>
        <p:txBody>
          <a:bodyPr/>
          <a:lstStyle/>
          <a:p>
            <a:pPr>
              <a:defRPr/>
            </a:pPr>
            <a:r>
              <a:rPr lang="de-DE" smtClean="0">
                <a:ea typeface="Verdana" pitchFamily="34" charset="0"/>
                <a:cs typeface="Verdana" pitchFamily="34" charset="0"/>
              </a:rPr>
              <a:t>Name am Anfang des Titels</a:t>
            </a:r>
            <a:endParaRPr lang="de-DE"/>
          </a:p>
        </p:txBody>
      </p:sp>
      <p:sp>
        <p:nvSpPr>
          <p:cNvPr id="2" name="Textfeld 1"/>
          <p:cNvSpPr txBox="1"/>
          <p:nvPr/>
        </p:nvSpPr>
        <p:spPr>
          <a:xfrm>
            <a:off x="541338" y="836613"/>
            <a:ext cx="8064500" cy="2754312"/>
          </a:xfrm>
          <a:prstGeom prst="rect">
            <a:avLst/>
          </a:prstGeom>
          <a:solidFill>
            <a:schemeClr val="bg1"/>
          </a:solidFill>
          <a:ln>
            <a:noFill/>
          </a:ln>
        </p:spPr>
        <p:txBody>
          <a:bodyPr>
            <a:spAutoFit/>
          </a:bodyPr>
          <a:lstStyle/>
          <a:p>
            <a:pPr marL="342900" indent="-342900">
              <a:buFont typeface="Arial" panose="020B0604020202020204" pitchFamily="34" charset="0"/>
              <a:buChar char="•"/>
              <a:defRPr/>
            </a:pPr>
            <a:endParaRPr lang="de-DE" altLang="de-DE" sz="2400">
              <a:latin typeface="Verdana" panose="020B0604030504040204" pitchFamily="34" charset="0"/>
              <a:ea typeface="Verdana" panose="020B0604030504040204" pitchFamily="34" charset="0"/>
              <a:cs typeface="Verdana" panose="020B0604030504040204" pitchFamily="34" charset="0"/>
            </a:endParaRPr>
          </a:p>
          <a:p>
            <a:pPr marL="342900" indent="-342900">
              <a:spcAft>
                <a:spcPts val="600"/>
              </a:spcAft>
              <a:buFont typeface="Arial" panose="020B0604020202020204" pitchFamily="34" charset="0"/>
              <a:buChar char="•"/>
              <a:defRPr/>
            </a:pPr>
            <a:r>
              <a:rPr lang="de-DE" altLang="de-DE" sz="2400">
                <a:latin typeface="Verdana" panose="020B0604030504040204" pitchFamily="34" charset="0"/>
                <a:ea typeface="Verdana" panose="020B0604030504040204" pitchFamily="34" charset="0"/>
                <a:cs typeface="Verdana" panose="020B0604030504040204" pitchFamily="34" charset="0"/>
              </a:rPr>
              <a:t>Ein Name am Anfang des Titels gilt (bei Alten Drucken) immer als integraler Bestandteil desselben</a:t>
            </a:r>
          </a:p>
          <a:p>
            <a:pPr marL="342900" indent="-342900">
              <a:buFont typeface="Arial" panose="020B0604020202020204" pitchFamily="34" charset="0"/>
              <a:buChar char="•"/>
              <a:defRPr/>
            </a:pPr>
            <a:r>
              <a:rPr lang="de-DE" altLang="de-DE" sz="2400">
                <a:latin typeface="Verdana" panose="020B0604030504040204" pitchFamily="34" charset="0"/>
                <a:ea typeface="Verdana" panose="020B0604030504040204" pitchFamily="34" charset="0"/>
                <a:cs typeface="Verdana" panose="020B0604030504040204" pitchFamily="34" charset="0"/>
              </a:rPr>
              <a:t>Empfohlen: Erfassung eines abweichenden Titels ohne den Namen</a:t>
            </a:r>
          </a:p>
          <a:p>
            <a:pPr>
              <a:defRPr/>
            </a:pPr>
            <a:endParaRPr lang="de-DE" altLang="de-DE" sz="2400">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539750" y="3484563"/>
            <a:ext cx="7775575" cy="1728787"/>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de-DE"/>
              <a:t>                                          </a:t>
            </a:r>
            <a:r>
              <a:rPr lang="de-DE" sz="2000"/>
              <a:t>RDA 2.3.1.5 D-A-CH, Erl. 2</a:t>
            </a:r>
          </a:p>
          <a:p>
            <a:pPr>
              <a:defRPr/>
            </a:pPr>
            <a:r>
              <a:rPr lang="de-DE" sz="2000"/>
              <a:t>Bei Alten Drucken wird ein Name als integraler Bestandteil des Titels aufgefasst, wenn er am Anfang des Titels steht. Es wird empfohlen, zusätzlich einen abweichenden Titel (s. 2.3.6) ohne den bzw. die Namen zu erfassen.</a:t>
            </a:r>
          </a:p>
        </p:txBody>
      </p:sp>
      <p:sp>
        <p:nvSpPr>
          <p:cNvPr id="4" name="Fußzeilenplatzhalter 3"/>
          <p:cNvSpPr>
            <a:spLocks noGrp="1"/>
          </p:cNvSpPr>
          <p:nvPr>
            <p:ph type="ftr" sz="quarter" idx="14"/>
          </p:nvPr>
        </p:nvSpPr>
        <p:spPr>
          <a:xfrm>
            <a:off x="468312" y="6376988"/>
            <a:ext cx="6839991"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3" name="Foliennummernplatzhalter 2"/>
          <p:cNvSpPr>
            <a:spLocks noGrp="1"/>
          </p:cNvSpPr>
          <p:nvPr>
            <p:ph type="sldNum" sz="quarter" idx="15"/>
          </p:nvPr>
        </p:nvSpPr>
        <p:spPr/>
        <p:txBody>
          <a:bodyPr/>
          <a:lstStyle/>
          <a:p>
            <a:pPr>
              <a:defRPr/>
            </a:pPr>
            <a:fld id="{D25AE7EF-C63B-41E6-88F2-DC395E369812}" type="slidenum">
              <a:rPr lang="de-DE" smtClean="0"/>
              <a:pPr>
                <a:defRPr/>
              </a:pPr>
              <a:t>16</a:t>
            </a:fld>
            <a:endParaRPr lang="de-DE"/>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945657970"/>
              </p:ext>
            </p:extLst>
          </p:nvPr>
        </p:nvGraphicFramePr>
        <p:xfrm>
          <a:off x="469900" y="3716338"/>
          <a:ext cx="8207375" cy="2454275"/>
        </p:xfrm>
        <a:graphic>
          <a:graphicData uri="http://schemas.openxmlformats.org/drawingml/2006/table">
            <a:tbl>
              <a:tblPr firstRow="1" bandRow="1">
                <a:tableStyleId>{5C22544A-7EE6-4342-B048-85BDC9FD1C3A}</a:tableStyleId>
              </a:tblPr>
              <a:tblGrid>
                <a:gridCol w="1385660"/>
                <a:gridCol w="3040790"/>
                <a:gridCol w="3780925"/>
              </a:tblGrid>
              <a:tr h="365826">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RDA</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36" marR="91436" marT="45723" marB="45723"/>
                </a:tc>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Element</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36" marR="91436" marT="45723" marB="45723"/>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Erfassung</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36" marR="91436" marT="45723" marB="45723"/>
                </a:tc>
              </a:tr>
              <a:tr h="1179873">
                <a:tc>
                  <a:txBody>
                    <a:bodyPr/>
                    <a:lstStyle/>
                    <a:p>
                      <a:pPr>
                        <a:lnSpc>
                          <a:spcPct val="100000"/>
                        </a:lnSpc>
                        <a:spcAft>
                          <a:spcPts val="0"/>
                        </a:spcAft>
                      </a:pPr>
                      <a:endParaRPr lang="de-DE" sz="1800" b="1" smtClean="0">
                        <a:effectLst/>
                        <a:latin typeface="Verdana"/>
                        <a:ea typeface="Calibri"/>
                        <a:cs typeface="Times New Roman"/>
                      </a:endParaRPr>
                    </a:p>
                    <a:p>
                      <a:pPr>
                        <a:lnSpc>
                          <a:spcPct val="100000"/>
                        </a:lnSpc>
                        <a:spcAft>
                          <a:spcPts val="0"/>
                        </a:spcAft>
                      </a:pPr>
                      <a:r>
                        <a:rPr lang="de-DE" sz="1800" b="1" smtClean="0">
                          <a:effectLst/>
                          <a:latin typeface="Verdana"/>
                          <a:ea typeface="Calibri"/>
                          <a:cs typeface="Times New Roman"/>
                        </a:rPr>
                        <a:t>2.3.1.5 </a:t>
                      </a:r>
                      <a:endParaRPr lang="de-DE" sz="1800">
                        <a:effectLst/>
                        <a:latin typeface="Verdana"/>
                        <a:ea typeface="Calibri"/>
                        <a:cs typeface="Times New Roman"/>
                      </a:endParaRPr>
                    </a:p>
                    <a:p>
                      <a:pPr>
                        <a:lnSpc>
                          <a:spcPct val="100000"/>
                        </a:lnSpc>
                        <a:spcAft>
                          <a:spcPts val="0"/>
                        </a:spcAft>
                      </a:pPr>
                      <a:r>
                        <a:rPr lang="de-DE" sz="1800" b="1">
                          <a:effectLst/>
                          <a:latin typeface="Verdana"/>
                          <a:ea typeface="Calibri"/>
                          <a:cs typeface="Times New Roman"/>
                        </a:rPr>
                        <a:t> </a:t>
                      </a:r>
                      <a:endParaRPr lang="de-DE" sz="1800">
                        <a:effectLst/>
                        <a:latin typeface="Verdana"/>
                        <a:ea typeface="Calibri"/>
                        <a:cs typeface="Times New Roman"/>
                      </a:endParaRPr>
                    </a:p>
                    <a:p>
                      <a:pPr>
                        <a:lnSpc>
                          <a:spcPct val="100000"/>
                        </a:lnSpc>
                        <a:spcAft>
                          <a:spcPts val="0"/>
                        </a:spcAft>
                      </a:pPr>
                      <a:r>
                        <a:rPr lang="de-DE" sz="1800" b="1">
                          <a:effectLst/>
                          <a:latin typeface="Verdana"/>
                          <a:ea typeface="Calibri"/>
                          <a:cs typeface="Times New Roman"/>
                        </a:rPr>
                        <a:t>2.3.2</a:t>
                      </a:r>
                      <a:endParaRPr lang="de-DE" sz="1800">
                        <a:effectLst/>
                        <a:latin typeface="Verdana"/>
                        <a:ea typeface="Calibri"/>
                        <a:cs typeface="Times New Roman"/>
                      </a:endParaRPr>
                    </a:p>
                  </a:txBody>
                  <a:tcPr marL="68577" marR="68577" marT="0" marB="0"/>
                </a:tc>
                <a:tc>
                  <a:txBody>
                    <a:bodyPr/>
                    <a:lstStyle/>
                    <a:p>
                      <a:pPr>
                        <a:lnSpc>
                          <a:spcPct val="100000"/>
                        </a:lnSpc>
                        <a:spcAft>
                          <a:spcPts val="0"/>
                        </a:spcAft>
                      </a:pPr>
                      <a:endParaRPr lang="de-DE" sz="1800" b="1" smtClean="0">
                        <a:effectLst/>
                        <a:latin typeface="Verdana"/>
                        <a:ea typeface="Calibri"/>
                        <a:cs typeface="Times New Roman"/>
                      </a:endParaRPr>
                    </a:p>
                    <a:p>
                      <a:pPr>
                        <a:lnSpc>
                          <a:spcPct val="100000"/>
                        </a:lnSpc>
                        <a:spcAft>
                          <a:spcPts val="0"/>
                        </a:spcAft>
                      </a:pPr>
                      <a:r>
                        <a:rPr lang="de-DE" sz="1800" b="1" smtClean="0">
                          <a:effectLst/>
                          <a:latin typeface="Verdana"/>
                          <a:ea typeface="Calibri"/>
                          <a:cs typeface="Times New Roman"/>
                        </a:rPr>
                        <a:t>Namen </a:t>
                      </a:r>
                      <a:r>
                        <a:rPr lang="de-DE" sz="1800" b="1">
                          <a:effectLst/>
                          <a:latin typeface="Verdana"/>
                          <a:ea typeface="Calibri"/>
                          <a:cs typeface="Times New Roman"/>
                        </a:rPr>
                        <a:t>von Personen … </a:t>
                      </a:r>
                      <a:endParaRPr lang="de-DE" sz="1800">
                        <a:effectLst/>
                        <a:latin typeface="Verdana"/>
                        <a:ea typeface="Calibri"/>
                        <a:cs typeface="Times New Roman"/>
                      </a:endParaRPr>
                    </a:p>
                    <a:p>
                      <a:pPr>
                        <a:lnSpc>
                          <a:spcPct val="100000"/>
                        </a:lnSpc>
                        <a:spcAft>
                          <a:spcPts val="0"/>
                        </a:spcAft>
                      </a:pPr>
                      <a:r>
                        <a:rPr lang="de-DE" sz="1800" b="1" smtClean="0">
                          <a:effectLst/>
                          <a:latin typeface="Verdana"/>
                          <a:ea typeface="Calibri"/>
                          <a:cs typeface="Times New Roman"/>
                        </a:rPr>
                        <a:t>Haupttitel</a:t>
                      </a:r>
                      <a:endParaRPr lang="de-DE" sz="1800">
                        <a:effectLst/>
                        <a:latin typeface="Verdana"/>
                        <a:ea typeface="Calibri"/>
                        <a:cs typeface="Times New Roman"/>
                      </a:endParaRPr>
                    </a:p>
                  </a:txBody>
                  <a:tcPr marL="68577" marR="68577" marT="0" marB="0"/>
                </a:tc>
                <a:tc>
                  <a:txBody>
                    <a:bodyPr/>
                    <a:lstStyle/>
                    <a:p>
                      <a:pPr>
                        <a:lnSpc>
                          <a:spcPct val="100000"/>
                        </a:lnSpc>
                        <a:spcAft>
                          <a:spcPts val="0"/>
                        </a:spcAft>
                      </a:pPr>
                      <a:endParaRPr lang="en-US" sz="1800" smtClean="0">
                        <a:effectLst/>
                        <a:latin typeface="Verdana"/>
                        <a:ea typeface="Calibri"/>
                        <a:cs typeface="Times New Roman"/>
                      </a:endParaRPr>
                    </a:p>
                    <a:p>
                      <a:pPr>
                        <a:lnSpc>
                          <a:spcPct val="100000"/>
                        </a:lnSpc>
                        <a:spcAft>
                          <a:spcPts val="0"/>
                        </a:spcAft>
                      </a:pPr>
                      <a:r>
                        <a:rPr lang="en-US" sz="1800" smtClean="0">
                          <a:effectLst/>
                          <a:latin typeface="Verdana"/>
                          <a:ea typeface="Calibri"/>
                          <a:cs typeface="Times New Roman"/>
                        </a:rPr>
                        <a:t>Georgius </a:t>
                      </a:r>
                      <a:r>
                        <a:rPr lang="en-US" sz="1800">
                          <a:effectLst/>
                          <a:latin typeface="Verdana"/>
                          <a:ea typeface="Calibri"/>
                          <a:cs typeface="Times New Roman"/>
                        </a:rPr>
                        <a:t>Codinus Curopalata. De Officiis Magnæ Ecclesiæ, Et Aulæ Constantinopolitanæ</a:t>
                      </a:r>
                      <a:endParaRPr lang="de-DE" sz="1800">
                        <a:effectLst/>
                        <a:latin typeface="Verdana"/>
                        <a:ea typeface="Calibri"/>
                        <a:cs typeface="Times New Roman"/>
                      </a:endParaRPr>
                    </a:p>
                  </a:txBody>
                  <a:tcPr marL="68577" marR="68577" marT="0" marB="0"/>
                </a:tc>
              </a:tr>
              <a:tr h="908576">
                <a:tc>
                  <a:txBody>
                    <a:bodyPr/>
                    <a:lstStyle/>
                    <a:p>
                      <a:pPr>
                        <a:lnSpc>
                          <a:spcPct val="100000"/>
                        </a:lnSpc>
                        <a:spcAft>
                          <a:spcPts val="0"/>
                        </a:spcAft>
                      </a:pPr>
                      <a:endParaRPr lang="de-DE" sz="1800" smtClean="0">
                        <a:effectLst/>
                        <a:latin typeface="Verdana"/>
                        <a:ea typeface="Calibri"/>
                        <a:cs typeface="Times New Roman"/>
                      </a:endParaRPr>
                    </a:p>
                    <a:p>
                      <a:pPr>
                        <a:lnSpc>
                          <a:spcPct val="100000"/>
                        </a:lnSpc>
                        <a:spcAft>
                          <a:spcPts val="0"/>
                        </a:spcAft>
                      </a:pPr>
                      <a:r>
                        <a:rPr lang="de-DE" sz="1800" smtClean="0">
                          <a:effectLst/>
                          <a:latin typeface="Verdana"/>
                          <a:ea typeface="Calibri"/>
                          <a:cs typeface="Times New Roman"/>
                        </a:rPr>
                        <a:t>2.3.6</a:t>
                      </a:r>
                      <a:endParaRPr lang="de-DE" sz="1800">
                        <a:effectLst/>
                        <a:latin typeface="Verdana"/>
                        <a:ea typeface="Calibri"/>
                        <a:cs typeface="Times New Roman"/>
                      </a:endParaRPr>
                    </a:p>
                  </a:txBody>
                  <a:tcPr marL="68577" marR="68577" marT="0" marB="0"/>
                </a:tc>
                <a:tc>
                  <a:txBody>
                    <a:bodyPr/>
                    <a:lstStyle/>
                    <a:p>
                      <a:pPr>
                        <a:lnSpc>
                          <a:spcPct val="100000"/>
                        </a:lnSpc>
                        <a:spcAft>
                          <a:spcPts val="0"/>
                        </a:spcAft>
                      </a:pPr>
                      <a:endParaRPr lang="de-DE" sz="1800" smtClean="0">
                        <a:effectLst/>
                        <a:latin typeface="Verdana"/>
                        <a:ea typeface="Calibri"/>
                        <a:cs typeface="Times New Roman"/>
                      </a:endParaRPr>
                    </a:p>
                    <a:p>
                      <a:pPr>
                        <a:lnSpc>
                          <a:spcPct val="100000"/>
                        </a:lnSpc>
                        <a:spcAft>
                          <a:spcPts val="0"/>
                        </a:spcAft>
                      </a:pPr>
                      <a:r>
                        <a:rPr lang="de-DE" sz="1800" smtClean="0">
                          <a:effectLst/>
                          <a:latin typeface="Verdana"/>
                          <a:ea typeface="Calibri"/>
                          <a:cs typeface="Times New Roman"/>
                        </a:rPr>
                        <a:t>Abweichender </a:t>
                      </a:r>
                      <a:r>
                        <a:rPr lang="de-DE" sz="1800">
                          <a:effectLst/>
                          <a:latin typeface="Verdana"/>
                          <a:ea typeface="Calibri"/>
                          <a:cs typeface="Times New Roman"/>
                        </a:rPr>
                        <a:t>Titel</a:t>
                      </a:r>
                    </a:p>
                  </a:txBody>
                  <a:tcPr marL="68577" marR="68577" marT="0" marB="0"/>
                </a:tc>
                <a:tc>
                  <a:txBody>
                    <a:bodyPr/>
                    <a:lstStyle/>
                    <a:p>
                      <a:pPr>
                        <a:lnSpc>
                          <a:spcPct val="100000"/>
                        </a:lnSpc>
                        <a:spcAft>
                          <a:spcPts val="0"/>
                        </a:spcAft>
                      </a:pPr>
                      <a:endParaRPr lang="en-US" sz="1800" smtClean="0">
                        <a:effectLst/>
                        <a:latin typeface="Verdana"/>
                        <a:ea typeface="Calibri"/>
                        <a:cs typeface="Times New Roman"/>
                      </a:endParaRPr>
                    </a:p>
                    <a:p>
                      <a:pPr>
                        <a:lnSpc>
                          <a:spcPct val="100000"/>
                        </a:lnSpc>
                        <a:spcAft>
                          <a:spcPts val="0"/>
                        </a:spcAft>
                      </a:pPr>
                      <a:r>
                        <a:rPr lang="en-US" sz="1800" smtClean="0">
                          <a:effectLst/>
                          <a:latin typeface="Verdana"/>
                          <a:ea typeface="Calibri"/>
                          <a:cs typeface="Times New Roman"/>
                        </a:rPr>
                        <a:t>De </a:t>
                      </a:r>
                      <a:r>
                        <a:rPr lang="en-US" sz="1800" err="1" smtClean="0">
                          <a:effectLst/>
                          <a:latin typeface="Verdana"/>
                          <a:ea typeface="Calibri"/>
                          <a:cs typeface="Times New Roman"/>
                        </a:rPr>
                        <a:t>officiis</a:t>
                      </a:r>
                      <a:r>
                        <a:rPr lang="en-US" sz="1800" smtClean="0">
                          <a:effectLst/>
                          <a:latin typeface="Verdana"/>
                          <a:ea typeface="Calibri"/>
                          <a:cs typeface="Times New Roman"/>
                        </a:rPr>
                        <a:t> magnae ecclesiae, et aulae Constantinopolitanae</a:t>
                      </a:r>
                      <a:endParaRPr lang="de-DE" sz="1800">
                        <a:effectLst/>
                        <a:latin typeface="Verdana"/>
                        <a:ea typeface="Calibri"/>
                        <a:cs typeface="Times New Roman"/>
                      </a:endParaRPr>
                    </a:p>
                  </a:txBody>
                  <a:tcPr marL="68577" marR="68577" marT="0" marB="0"/>
                </a:tc>
              </a:tr>
            </a:tbl>
          </a:graphicData>
        </a:graphic>
      </p:graphicFrame>
      <p:sp>
        <p:nvSpPr>
          <p:cNvPr id="19476" name="Textfeld 1"/>
          <p:cNvSpPr txBox="1">
            <a:spLocks noChangeArrowheads="1"/>
          </p:cNvSpPr>
          <p:nvPr/>
        </p:nvSpPr>
        <p:spPr bwMode="auto">
          <a:xfrm>
            <a:off x="541338" y="836613"/>
            <a:ext cx="8064500" cy="4619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Font typeface="Arial" charset="0"/>
              <a:buChar char="•"/>
              <a:defRPr sz="2400">
                <a:solidFill>
                  <a:schemeClr val="tx1"/>
                </a:solidFill>
                <a:latin typeface="Verdana" pitchFamily="34" charset="0"/>
              </a:defRPr>
            </a:lvl1pPr>
            <a:lvl2pPr marL="742950" indent="-285750" eaLnBrk="0" hangingPunct="0">
              <a:spcBef>
                <a:spcPct val="20000"/>
              </a:spcBef>
              <a:buFont typeface="Arial" charset="0"/>
              <a:buChar char="–"/>
              <a:defRPr sz="2000">
                <a:solidFill>
                  <a:schemeClr val="tx1"/>
                </a:solidFill>
                <a:latin typeface="Verdana" pitchFamily="34" charset="0"/>
              </a:defRPr>
            </a:lvl2pPr>
            <a:lvl3pPr marL="1143000" indent="-228600" eaLnBrk="0" hangingPunct="0">
              <a:spcBef>
                <a:spcPct val="20000"/>
              </a:spcBef>
              <a:buFont typeface="Arial" charset="0"/>
              <a:buChar char="•"/>
              <a:defRPr sz="1600">
                <a:solidFill>
                  <a:schemeClr val="tx1"/>
                </a:solidFill>
                <a:latin typeface="Verdana" pitchFamily="34" charset="0"/>
              </a:defRPr>
            </a:lvl3pPr>
            <a:lvl4pPr marL="1600200" indent="-228600" eaLnBrk="0" hangingPunct="0">
              <a:spcBef>
                <a:spcPct val="20000"/>
              </a:spcBef>
              <a:buFont typeface="Arial" charset="0"/>
              <a:buChar char="–"/>
              <a:defRPr sz="1200">
                <a:solidFill>
                  <a:schemeClr val="tx1"/>
                </a:solidFill>
                <a:latin typeface="Verdana" pitchFamily="34" charset="0"/>
              </a:defRPr>
            </a:lvl4pPr>
            <a:lvl5pPr marL="2057400" indent="-228600" eaLnBrk="0" hangingPunct="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pPr>
            <a:endParaRPr lang="de-DE" altLang="de-DE"/>
          </a:p>
        </p:txBody>
      </p:sp>
      <p:pic>
        <p:nvPicPr>
          <p:cNvPr id="19477" name="Picture 2" descr="T:\IIIR\RDA\RDA-AD_Beispiele_Einzelfolien\Verfasser_Nominativ_Ausschnitt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8538" y="1196975"/>
            <a:ext cx="42672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el 1"/>
          <p:cNvSpPr>
            <a:spLocks noGrp="1"/>
          </p:cNvSpPr>
          <p:nvPr>
            <p:ph type="title"/>
          </p:nvPr>
        </p:nvSpPr>
        <p:spPr>
          <a:xfrm>
            <a:off x="395288" y="115888"/>
            <a:ext cx="8497887" cy="952500"/>
          </a:xfrm>
        </p:spPr>
        <p:txBody>
          <a:bodyPr/>
          <a:lstStyle/>
          <a:p>
            <a:pPr>
              <a:defRPr/>
            </a:pPr>
            <a:r>
              <a:rPr lang="de-DE" smtClean="0">
                <a:ea typeface="Verdana" pitchFamily="34" charset="0"/>
                <a:cs typeface="Verdana" pitchFamily="34" charset="0"/>
              </a:rPr>
              <a:t>Beispiel und Lösung: Name am Anfang des Titels: Georgius Codinus Curopalata …</a:t>
            </a:r>
            <a:endParaRPr lang="de-DE"/>
          </a:p>
        </p:txBody>
      </p:sp>
      <p:sp>
        <p:nvSpPr>
          <p:cNvPr id="3" name="Fußzeilenplatzhalter 2"/>
          <p:cNvSpPr>
            <a:spLocks noGrp="1"/>
          </p:cNvSpPr>
          <p:nvPr>
            <p:ph type="ftr" sz="quarter" idx="14"/>
          </p:nvPr>
        </p:nvSpPr>
        <p:spPr>
          <a:xfrm>
            <a:off x="468312" y="6376988"/>
            <a:ext cx="6912000"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2" name="Foliennummernplatzhalter 1"/>
          <p:cNvSpPr>
            <a:spLocks noGrp="1"/>
          </p:cNvSpPr>
          <p:nvPr>
            <p:ph type="sldNum" sz="quarter" idx="15"/>
          </p:nvPr>
        </p:nvSpPr>
        <p:spPr/>
        <p:txBody>
          <a:bodyPr/>
          <a:lstStyle/>
          <a:p>
            <a:pPr>
              <a:defRPr/>
            </a:pPr>
            <a:fld id="{D25AE7EF-C63B-41E6-88F2-DC395E369812}" type="slidenum">
              <a:rPr lang="de-DE" smtClean="0"/>
              <a:pPr>
                <a:defRPr/>
              </a:pPr>
              <a:t>17</a:t>
            </a:fld>
            <a:endParaRPr lang="de-DE"/>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a:lstStyle/>
          <a:p>
            <a:pPr>
              <a:defRPr/>
            </a:pPr>
            <a:r>
              <a:rPr lang="de-DE">
                <a:ea typeface="Verdana" pitchFamily="34" charset="0"/>
                <a:cs typeface="Verdana" pitchFamily="34" charset="0"/>
              </a:rPr>
              <a:t>Einleitende </a:t>
            </a:r>
            <a:r>
              <a:rPr lang="de-DE" smtClean="0">
                <a:ea typeface="Verdana" pitchFamily="34" charset="0"/>
                <a:cs typeface="Verdana" pitchFamily="34" charset="0"/>
              </a:rPr>
              <a:t>Wörter</a:t>
            </a:r>
            <a:endParaRPr lang="de-DE"/>
          </a:p>
        </p:txBody>
      </p:sp>
      <p:sp>
        <p:nvSpPr>
          <p:cNvPr id="20483" name="Textplatzhalter 2"/>
          <p:cNvSpPr>
            <a:spLocks noGrp="1"/>
          </p:cNvSpPr>
          <p:nvPr>
            <p:ph type="body" sz="quarter" idx="13"/>
          </p:nvPr>
        </p:nvSpPr>
        <p:spPr>
          <a:xfrm>
            <a:off x="250825" y="908050"/>
            <a:ext cx="8642350" cy="5160963"/>
          </a:xfrm>
        </p:spPr>
        <p:txBody>
          <a:bodyPr/>
          <a:lstStyle/>
          <a:p>
            <a:r>
              <a:rPr lang="de-DE" altLang="de-DE" smtClean="0"/>
              <a:t>RDA 2.3.1.6: Wörter, die einen Titel einleiten, werden nicht als Teil des Titels erfasst</a:t>
            </a:r>
          </a:p>
          <a:p>
            <a:r>
              <a:rPr lang="de-DE" altLang="de-DE" smtClean="0"/>
              <a:t>Darunter fallen jedoch nicht Wendungen wie „Hier hebt sich an ...“ </a:t>
            </a:r>
          </a:p>
        </p:txBody>
      </p:sp>
      <p:sp>
        <p:nvSpPr>
          <p:cNvPr id="6" name="Rechteck 5"/>
          <p:cNvSpPr/>
          <p:nvPr/>
        </p:nvSpPr>
        <p:spPr>
          <a:xfrm>
            <a:off x="498475" y="2900363"/>
            <a:ext cx="7775575" cy="1439862"/>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de-DE"/>
              <a:t>                                          </a:t>
            </a:r>
            <a:r>
              <a:rPr lang="de-DE" sz="2000"/>
              <a:t>RDA 2.3.1.6 D-A-CH</a:t>
            </a:r>
          </a:p>
          <a:p>
            <a:pPr>
              <a:defRPr/>
            </a:pPr>
            <a:r>
              <a:rPr lang="de-DE" sz="2000"/>
              <a:t>Nicht als einleitende Wörter gelten Wendungen wie „Hier hebt sich an ...“ oder „Here begynneth a ...“ die vor allem bei Alten Drucken zu Beginn des Titels vorkommen. Solche Wendungen gelten als Teil des Titels.</a:t>
            </a:r>
          </a:p>
        </p:txBody>
      </p:sp>
      <p:sp>
        <p:nvSpPr>
          <p:cNvPr id="7" name="Rechteck 6"/>
          <p:cNvSpPr/>
          <p:nvPr/>
        </p:nvSpPr>
        <p:spPr>
          <a:xfrm>
            <a:off x="250825" y="4437063"/>
            <a:ext cx="8893175" cy="830262"/>
          </a:xfrm>
          <a:prstGeom prst="rect">
            <a:avLst/>
          </a:prstGeom>
        </p:spPr>
        <p:txBody>
          <a:bodyPr>
            <a:spAutoFit/>
          </a:bodyPr>
          <a:lstStyle/>
          <a:p>
            <a:pPr marL="342900" indent="-342900">
              <a:buFont typeface="Arial" panose="020B0604020202020204" pitchFamily="34" charset="0"/>
              <a:buChar char="•"/>
              <a:defRPr/>
            </a:pPr>
            <a:r>
              <a:rPr lang="de-DE" sz="2400">
                <a:latin typeface="Verdana" panose="020B0604030504040204" pitchFamily="34" charset="0"/>
                <a:ea typeface="Verdana" panose="020B0604030504040204" pitchFamily="34" charset="0"/>
                <a:cs typeface="Verdana" panose="020B0604030504040204" pitchFamily="34" charset="0"/>
              </a:rPr>
              <a:t>Erfassung eines abweichenden Titels</a:t>
            </a:r>
          </a:p>
          <a:p>
            <a:pPr>
              <a:defRPr/>
            </a:pPr>
            <a:r>
              <a:rPr lang="de-DE" sz="2400">
                <a:latin typeface="Verdana" panose="020B0604030504040204" pitchFamily="34" charset="0"/>
                <a:ea typeface="Verdana" panose="020B0604030504040204" pitchFamily="34" charset="0"/>
                <a:cs typeface="Verdana" panose="020B0604030504040204" pitchFamily="34" charset="0"/>
              </a:rPr>
              <a:t> </a:t>
            </a:r>
          </a:p>
        </p:txBody>
      </p:sp>
      <p:sp>
        <p:nvSpPr>
          <p:cNvPr id="9" name="Rechteck 8"/>
          <p:cNvSpPr/>
          <p:nvPr/>
        </p:nvSpPr>
        <p:spPr>
          <a:xfrm>
            <a:off x="498475" y="5013325"/>
            <a:ext cx="7775575" cy="100806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de-DE"/>
              <a:t>                                          </a:t>
            </a:r>
            <a:r>
              <a:rPr lang="de-DE" sz="2000"/>
              <a:t>RDA 2.3.6.3</a:t>
            </a:r>
          </a:p>
          <a:p>
            <a:pPr>
              <a:defRPr/>
            </a:pPr>
            <a:r>
              <a:rPr lang="de-DE" sz="2000"/>
              <a:t>Erfassen Sie abweichende Titel, die für die Identifizierung oder den Zugang als wichtig angesehen werden …</a:t>
            </a:r>
          </a:p>
        </p:txBody>
      </p:sp>
      <p:sp>
        <p:nvSpPr>
          <p:cNvPr id="4" name="Fußzeilenplatzhalter 3"/>
          <p:cNvSpPr>
            <a:spLocks noGrp="1"/>
          </p:cNvSpPr>
          <p:nvPr>
            <p:ph type="ftr" sz="quarter" idx="14"/>
          </p:nvPr>
        </p:nvSpPr>
        <p:spPr>
          <a:xfrm>
            <a:off x="468312" y="6376988"/>
            <a:ext cx="6839992"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3" name="Foliennummernplatzhalter 2"/>
          <p:cNvSpPr>
            <a:spLocks noGrp="1"/>
          </p:cNvSpPr>
          <p:nvPr>
            <p:ph type="sldNum" sz="quarter" idx="15"/>
          </p:nvPr>
        </p:nvSpPr>
        <p:spPr/>
        <p:txBody>
          <a:bodyPr/>
          <a:lstStyle/>
          <a:p>
            <a:pPr>
              <a:defRPr/>
            </a:pPr>
            <a:fld id="{D25AE7EF-C63B-41E6-88F2-DC395E369812}" type="slidenum">
              <a:rPr lang="de-DE" smtClean="0"/>
              <a:pPr>
                <a:defRPr/>
              </a:pPr>
              <a:t>18</a:t>
            </a:fld>
            <a:endParaRPr lang="de-DE"/>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feld 7"/>
          <p:cNvSpPr txBox="1">
            <a:spLocks noChangeArrowheads="1"/>
          </p:cNvSpPr>
          <p:nvPr/>
        </p:nvSpPr>
        <p:spPr bwMode="auto">
          <a:xfrm>
            <a:off x="107950" y="5013325"/>
            <a:ext cx="3240088" cy="1200150"/>
          </a:xfrm>
          <a:prstGeom prst="rect">
            <a:avLst/>
          </a:prstGeom>
          <a:solidFill>
            <a:schemeClr val="bg1"/>
          </a:solidFill>
          <a:ln w="9525">
            <a:solidFill>
              <a:schemeClr val="tx1"/>
            </a:solidFill>
            <a:miter lim="800000"/>
            <a:headEnd/>
            <a:tailEnd/>
          </a:ln>
        </p:spPr>
        <p:txBody>
          <a:bodyPr>
            <a:spAutoFit/>
          </a:bodyPr>
          <a:lstStyle>
            <a:lvl1pPr eaLnBrk="0" hangingPunct="0">
              <a:spcBef>
                <a:spcPct val="20000"/>
              </a:spcBef>
              <a:buFont typeface="Arial" charset="0"/>
              <a:buChar char="•"/>
              <a:defRPr sz="2400">
                <a:solidFill>
                  <a:schemeClr val="tx1"/>
                </a:solidFill>
                <a:latin typeface="Verdana" pitchFamily="34" charset="0"/>
              </a:defRPr>
            </a:lvl1pPr>
            <a:lvl2pPr marL="742950" indent="-285750" eaLnBrk="0" hangingPunct="0">
              <a:spcBef>
                <a:spcPct val="20000"/>
              </a:spcBef>
              <a:buFont typeface="Arial" charset="0"/>
              <a:buChar char="–"/>
              <a:defRPr sz="2000">
                <a:solidFill>
                  <a:schemeClr val="tx1"/>
                </a:solidFill>
                <a:latin typeface="Verdana" pitchFamily="34" charset="0"/>
              </a:defRPr>
            </a:lvl2pPr>
            <a:lvl3pPr marL="1143000" indent="-228600" eaLnBrk="0" hangingPunct="0">
              <a:spcBef>
                <a:spcPct val="20000"/>
              </a:spcBef>
              <a:buFont typeface="Arial" charset="0"/>
              <a:buChar char="•"/>
              <a:defRPr sz="1600">
                <a:solidFill>
                  <a:schemeClr val="tx1"/>
                </a:solidFill>
                <a:latin typeface="Verdana" pitchFamily="34" charset="0"/>
              </a:defRPr>
            </a:lvl3pPr>
            <a:lvl4pPr marL="1600200" indent="-228600" eaLnBrk="0" hangingPunct="0">
              <a:spcBef>
                <a:spcPct val="20000"/>
              </a:spcBef>
              <a:buFont typeface="Arial" charset="0"/>
              <a:buChar char="–"/>
              <a:defRPr sz="1200">
                <a:solidFill>
                  <a:schemeClr val="tx1"/>
                </a:solidFill>
                <a:latin typeface="Verdana" pitchFamily="34" charset="0"/>
              </a:defRPr>
            </a:lvl4pPr>
            <a:lvl5pPr marL="2057400" indent="-228600" eaLnBrk="0" hangingPunct="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1800"/>
              <a:t>Weitere bibliografische Informationen: </a:t>
            </a:r>
          </a:p>
          <a:p>
            <a:pPr eaLnBrk="1" hangingPunct="1">
              <a:spcBef>
                <a:spcPct val="0"/>
              </a:spcBef>
              <a:buFontTx/>
              <a:buNone/>
            </a:pPr>
            <a:r>
              <a:rPr lang="de-DE" altLang="de-DE" sz="1800"/>
              <a:t>Vermutlich in Deutschland um 1700 erschienen</a:t>
            </a:r>
          </a:p>
        </p:txBody>
      </p:sp>
      <p:sp>
        <p:nvSpPr>
          <p:cNvPr id="9" name="Titel 1"/>
          <p:cNvSpPr>
            <a:spLocks noGrp="1"/>
          </p:cNvSpPr>
          <p:nvPr>
            <p:ph type="title"/>
          </p:nvPr>
        </p:nvSpPr>
        <p:spPr>
          <a:xfrm>
            <a:off x="395288" y="184150"/>
            <a:ext cx="8497887" cy="508000"/>
          </a:xfrm>
        </p:spPr>
        <p:txBody>
          <a:bodyPr/>
          <a:lstStyle/>
          <a:p>
            <a:pPr>
              <a:defRPr/>
            </a:pPr>
            <a:r>
              <a:rPr lang="de-DE" smtClean="0">
                <a:ea typeface="Verdana" pitchFamily="34" charset="0"/>
                <a:cs typeface="Verdana" pitchFamily="34" charset="0"/>
              </a:rPr>
              <a:t>Beispiel und Lösung: Einleitende Wendung: Hier Werden vorgestellt …</a:t>
            </a:r>
            <a:endParaRPr lang="de-DE"/>
          </a:p>
        </p:txBody>
      </p:sp>
      <p:pic>
        <p:nvPicPr>
          <p:cNvPr id="21508" name="Picture 2"/>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0" y="1123950"/>
            <a:ext cx="3011488"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Tabelle 5"/>
          <p:cNvGraphicFramePr>
            <a:graphicFrameLocks noGrp="1"/>
          </p:cNvGraphicFramePr>
          <p:nvPr>
            <p:extLst>
              <p:ext uri="{D42A27DB-BD31-4B8C-83A1-F6EECF244321}">
                <p14:modId xmlns:p14="http://schemas.microsoft.com/office/powerpoint/2010/main" val="835324215"/>
              </p:ext>
            </p:extLst>
          </p:nvPr>
        </p:nvGraphicFramePr>
        <p:xfrm>
          <a:off x="2755900" y="1123950"/>
          <a:ext cx="6208713" cy="3860800"/>
        </p:xfrm>
        <a:graphic>
          <a:graphicData uri="http://schemas.openxmlformats.org/drawingml/2006/table">
            <a:tbl>
              <a:tblPr firstRow="1" bandRow="1">
                <a:tableStyleId>{5C22544A-7EE6-4342-B048-85BDC9FD1C3A}</a:tableStyleId>
              </a:tblPr>
              <a:tblGrid>
                <a:gridCol w="1048224"/>
                <a:gridCol w="2300295"/>
                <a:gridCol w="2860194"/>
              </a:tblGrid>
              <a:tr h="720298">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RDA</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43" marR="91443" marT="45734" marB="45734"/>
                </a:tc>
                <a:tc>
                  <a:txBody>
                    <a:bodyPr/>
                    <a:lstStyle/>
                    <a:p>
                      <a:r>
                        <a:rPr lang="de-DE" sz="1800" b="1" smtClean="0">
                          <a:latin typeface="Verdana" panose="020B0604030504040204" pitchFamily="34" charset="0"/>
                          <a:ea typeface="Verdana" panose="020B0604030504040204" pitchFamily="34" charset="0"/>
                          <a:cs typeface="Verdana" panose="020B0604030504040204" pitchFamily="34" charset="0"/>
                        </a:rPr>
                        <a:t>Element</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43" marR="91443" marT="45734" marB="45734"/>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Erfassung</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43" marR="91443" marT="45734" marB="45734"/>
                </a:tc>
              </a:tr>
              <a:tr h="1656684">
                <a:tc>
                  <a:txBody>
                    <a:bodyPr/>
                    <a:lstStyle/>
                    <a:p>
                      <a:pPr algn="l">
                        <a:spcBef>
                          <a:spcPts val="300"/>
                        </a:spcBef>
                        <a:spcAft>
                          <a:spcPts val="300"/>
                        </a:spcAft>
                      </a:pPr>
                      <a:r>
                        <a:rPr lang="de-DE" sz="1800" b="1" smtClean="0">
                          <a:effectLst/>
                          <a:latin typeface="Verdana"/>
                          <a:ea typeface="Times New Roman"/>
                          <a:cs typeface="Times New Roman"/>
                        </a:rPr>
                        <a:t>2.3.2</a:t>
                      </a:r>
                    </a:p>
                    <a:p>
                      <a:pPr marL="0" marR="0" indent="0" algn="l" defTabSz="914400" rtl="0" eaLnBrk="1" fontAlgn="auto" latinLnBrk="0" hangingPunct="1">
                        <a:lnSpc>
                          <a:spcPct val="100000"/>
                        </a:lnSpc>
                        <a:spcBef>
                          <a:spcPts val="300"/>
                        </a:spcBef>
                        <a:spcAft>
                          <a:spcPts val="300"/>
                        </a:spcAft>
                        <a:buClrTx/>
                        <a:buSzTx/>
                        <a:buFontTx/>
                        <a:buNone/>
                        <a:tabLst/>
                        <a:defRPr/>
                      </a:pPr>
                      <a:r>
                        <a:rPr lang="de-DE" sz="1800" b="0" smtClean="0">
                          <a:effectLst/>
                          <a:latin typeface="Verdana"/>
                          <a:ea typeface="Times New Roman"/>
                          <a:cs typeface="Times New Roman"/>
                        </a:rPr>
                        <a:t>2.3.1.6 D-A-CH</a:t>
                      </a:r>
                    </a:p>
                    <a:p>
                      <a:pPr>
                        <a:spcBef>
                          <a:spcPts val="300"/>
                        </a:spcBef>
                        <a:spcAft>
                          <a:spcPts val="300"/>
                        </a:spcAft>
                      </a:pPr>
                      <a:endParaRPr lang="de-DE" sz="1800">
                        <a:effectLst/>
                        <a:latin typeface="Verdana"/>
                        <a:ea typeface="Times New Roman"/>
                        <a:cs typeface="Times New Roman"/>
                      </a:endParaRPr>
                    </a:p>
                  </a:txBody>
                  <a:tcPr marL="68583" marR="68583" marT="0" marB="0" anchor="ctr"/>
                </a:tc>
                <a:tc>
                  <a:txBody>
                    <a:bodyPr/>
                    <a:lstStyle/>
                    <a:p>
                      <a:pPr algn="l">
                        <a:spcBef>
                          <a:spcPts val="300"/>
                        </a:spcBef>
                        <a:spcAft>
                          <a:spcPts val="300"/>
                        </a:spcAft>
                      </a:pPr>
                      <a:r>
                        <a:rPr lang="de-DE" sz="1800" b="1" smtClean="0">
                          <a:effectLst/>
                          <a:latin typeface="Verdana"/>
                          <a:ea typeface="Times New Roman"/>
                          <a:cs typeface="Times New Roman"/>
                        </a:rPr>
                        <a:t>Haupttitel</a:t>
                      </a:r>
                    </a:p>
                    <a:p>
                      <a:pPr>
                        <a:spcBef>
                          <a:spcPts val="300"/>
                        </a:spcBef>
                        <a:spcAft>
                          <a:spcPts val="300"/>
                        </a:spcAft>
                      </a:pPr>
                      <a:endParaRPr lang="de-DE" sz="1800">
                        <a:effectLst/>
                        <a:latin typeface="Verdana"/>
                        <a:ea typeface="Times New Roman"/>
                        <a:cs typeface="Times New Roman"/>
                      </a:endParaRPr>
                    </a:p>
                  </a:txBody>
                  <a:tcPr marL="68583" marR="68583" marT="0" marB="0" anchor="ctr"/>
                </a:tc>
                <a:tc>
                  <a:txBody>
                    <a:bodyPr/>
                    <a:lstStyle/>
                    <a:p>
                      <a:pPr>
                        <a:spcBef>
                          <a:spcPts val="300"/>
                        </a:spcBef>
                        <a:spcAft>
                          <a:spcPts val="300"/>
                        </a:spcAft>
                      </a:pPr>
                      <a:r>
                        <a:rPr lang="de-DE" sz="1800">
                          <a:effectLst/>
                          <a:latin typeface="Verdana"/>
                          <a:ea typeface="Times New Roman"/>
                          <a:cs typeface="Times New Roman"/>
                        </a:rPr>
                        <a:t>Hier Werden vorgestellt Die Tugenden und Laster, Und was noch ausser dem Erbaulich ist und Angenehm ... </a:t>
                      </a:r>
                    </a:p>
                  </a:txBody>
                  <a:tcPr marL="68583" marR="68583" marT="0" marB="0" anchor="ctr"/>
                </a:tc>
              </a:tr>
              <a:tr h="1483818">
                <a:tc>
                  <a:txBody>
                    <a:bodyPr/>
                    <a:lstStyle/>
                    <a:p>
                      <a:pPr>
                        <a:spcBef>
                          <a:spcPts val="300"/>
                        </a:spcBef>
                        <a:spcAft>
                          <a:spcPts val="300"/>
                        </a:spcAft>
                      </a:pPr>
                      <a:r>
                        <a:rPr lang="de-DE" sz="1800" b="0">
                          <a:effectLst/>
                          <a:latin typeface="Verdana"/>
                          <a:ea typeface="Times New Roman"/>
                          <a:cs typeface="Times New Roman"/>
                        </a:rPr>
                        <a:t>2.3.6.3</a:t>
                      </a:r>
                    </a:p>
                  </a:txBody>
                  <a:tcPr marL="68583" marR="68583" marT="0" marB="0" anchor="ctr"/>
                </a:tc>
                <a:tc>
                  <a:txBody>
                    <a:bodyPr/>
                    <a:lstStyle/>
                    <a:p>
                      <a:pPr>
                        <a:spcBef>
                          <a:spcPts val="300"/>
                        </a:spcBef>
                        <a:spcAft>
                          <a:spcPts val="300"/>
                        </a:spcAft>
                      </a:pPr>
                      <a:endParaRPr lang="de-DE" sz="1800" b="0" smtClean="0">
                        <a:effectLst/>
                        <a:latin typeface="Verdana"/>
                        <a:ea typeface="Times New Roman"/>
                        <a:cs typeface="Times New Roman"/>
                      </a:endParaRPr>
                    </a:p>
                    <a:p>
                      <a:pPr>
                        <a:spcBef>
                          <a:spcPts val="300"/>
                        </a:spcBef>
                        <a:spcAft>
                          <a:spcPts val="300"/>
                        </a:spcAft>
                      </a:pPr>
                      <a:r>
                        <a:rPr lang="de-DE" sz="1800" b="0" smtClean="0">
                          <a:effectLst/>
                          <a:latin typeface="Verdana"/>
                          <a:ea typeface="Times New Roman"/>
                          <a:cs typeface="Times New Roman"/>
                        </a:rPr>
                        <a:t>Abweichender Titel</a:t>
                      </a:r>
                      <a:endParaRPr lang="de-DE" sz="1800" b="0">
                        <a:effectLst/>
                        <a:latin typeface="Verdana"/>
                        <a:ea typeface="Times New Roman"/>
                        <a:cs typeface="Times New Roman"/>
                      </a:endParaRPr>
                    </a:p>
                    <a:p>
                      <a:pPr>
                        <a:spcBef>
                          <a:spcPts val="300"/>
                        </a:spcBef>
                        <a:spcAft>
                          <a:spcPts val="300"/>
                        </a:spcAft>
                      </a:pPr>
                      <a:r>
                        <a:rPr lang="de-DE" sz="1800" b="0">
                          <a:solidFill>
                            <a:srgbClr val="0070C0"/>
                          </a:solidFill>
                          <a:effectLst/>
                          <a:latin typeface="Verdana"/>
                          <a:ea typeface="Times New Roman"/>
                          <a:cs typeface="Times New Roman"/>
                        </a:rPr>
                        <a:t> </a:t>
                      </a:r>
                      <a:endParaRPr lang="de-DE" sz="1800" b="0">
                        <a:effectLst/>
                        <a:latin typeface="Verdana"/>
                        <a:ea typeface="Times New Roman"/>
                        <a:cs typeface="Times New Roman"/>
                      </a:endParaRPr>
                    </a:p>
                  </a:txBody>
                  <a:tcPr marL="68583" marR="68583" marT="0" marB="0" anchor="ctr"/>
                </a:tc>
                <a:tc>
                  <a:txBody>
                    <a:bodyPr/>
                    <a:lstStyle/>
                    <a:p>
                      <a:pPr>
                        <a:spcBef>
                          <a:spcPts val="300"/>
                        </a:spcBef>
                        <a:spcAft>
                          <a:spcPts val="300"/>
                        </a:spcAft>
                      </a:pPr>
                      <a:r>
                        <a:rPr lang="de-DE" sz="1800">
                          <a:effectLst/>
                          <a:latin typeface="Verdana"/>
                          <a:ea typeface="Times New Roman"/>
                          <a:cs typeface="Times New Roman"/>
                        </a:rPr>
                        <a:t>Die Tugenden und Laster, </a:t>
                      </a:r>
                      <a:r>
                        <a:rPr lang="de-DE" sz="1800" smtClean="0">
                          <a:effectLst/>
                          <a:latin typeface="Verdana"/>
                          <a:ea typeface="Times New Roman"/>
                          <a:cs typeface="Times New Roman"/>
                        </a:rPr>
                        <a:t>und was noch </a:t>
                      </a:r>
                      <a:r>
                        <a:rPr lang="de-DE" sz="1800" err="1" smtClean="0">
                          <a:effectLst/>
                          <a:latin typeface="Verdana"/>
                          <a:ea typeface="Times New Roman"/>
                          <a:cs typeface="Times New Roman"/>
                        </a:rPr>
                        <a:t>ausser</a:t>
                      </a:r>
                      <a:r>
                        <a:rPr lang="de-DE" sz="1800" smtClean="0">
                          <a:effectLst/>
                          <a:latin typeface="Verdana"/>
                          <a:ea typeface="Times New Roman"/>
                          <a:cs typeface="Times New Roman"/>
                        </a:rPr>
                        <a:t> dem erbaulich ist und angenehm ... </a:t>
                      </a:r>
                      <a:endParaRPr lang="de-DE" sz="1800">
                        <a:effectLst/>
                        <a:latin typeface="Verdana"/>
                        <a:ea typeface="Times New Roman"/>
                        <a:cs typeface="Times New Roman"/>
                      </a:endParaRPr>
                    </a:p>
                  </a:txBody>
                  <a:tcPr marL="68583" marR="68583" marT="0" marB="0" anchor="ctr"/>
                </a:tc>
              </a:tr>
            </a:tbl>
          </a:graphicData>
        </a:graphic>
      </p:graphicFrame>
      <p:sp>
        <p:nvSpPr>
          <p:cNvPr id="3" name="Fußzeilenplatzhalter 2"/>
          <p:cNvSpPr>
            <a:spLocks noGrp="1"/>
          </p:cNvSpPr>
          <p:nvPr>
            <p:ph type="ftr" sz="quarter" idx="14"/>
          </p:nvPr>
        </p:nvSpPr>
        <p:spPr>
          <a:xfrm>
            <a:off x="468312" y="6376988"/>
            <a:ext cx="6839991"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2" name="Foliennummernplatzhalter 1"/>
          <p:cNvSpPr>
            <a:spLocks noGrp="1"/>
          </p:cNvSpPr>
          <p:nvPr>
            <p:ph type="sldNum" sz="quarter" idx="15"/>
          </p:nvPr>
        </p:nvSpPr>
        <p:spPr/>
        <p:txBody>
          <a:bodyPr/>
          <a:lstStyle/>
          <a:p>
            <a:pPr>
              <a:defRPr/>
            </a:pPr>
            <a:fld id="{D25AE7EF-C63B-41E6-88F2-DC395E369812}" type="slidenum">
              <a:rPr lang="de-DE" smtClean="0"/>
              <a:pPr>
                <a:defRPr/>
              </a:pPr>
              <a:t>19</a:t>
            </a:fld>
            <a:endParaRPr lang="de-DE"/>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eaLnBrk="1" fontAlgn="auto" hangingPunct="1">
              <a:spcAft>
                <a:spcPts val="0"/>
              </a:spcAft>
              <a:defRPr/>
            </a:pPr>
            <a:r>
              <a:rPr lang="de-DE" smtClean="0"/>
              <a:t>Titel und Verantwortlichkeitsangabe</a:t>
            </a:r>
            <a:br>
              <a:rPr lang="de-DE" smtClean="0"/>
            </a:br>
            <a:endParaRPr lang="de-DE"/>
          </a:p>
        </p:txBody>
      </p:sp>
      <p:sp>
        <p:nvSpPr>
          <p:cNvPr id="3" name="Rechteck 2"/>
          <p:cNvSpPr/>
          <p:nvPr/>
        </p:nvSpPr>
        <p:spPr>
          <a:xfrm>
            <a:off x="409575" y="549275"/>
            <a:ext cx="3082925"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a:solidFill>
                  <a:schemeClr val="tx1"/>
                </a:solidFill>
                <a:latin typeface="Verdana" panose="020B0604030504040204" pitchFamily="34" charset="0"/>
                <a:ea typeface="Verdana" panose="020B0604030504040204" pitchFamily="34" charset="0"/>
                <a:cs typeface="Verdana" panose="020B0604030504040204" pitchFamily="34" charset="0"/>
              </a:rPr>
              <a:t>Modul 6: Alte Drucke</a:t>
            </a:r>
          </a:p>
        </p:txBody>
      </p:sp>
      <p:sp>
        <p:nvSpPr>
          <p:cNvPr id="5" name="Fußzeilenplatzhalter 4"/>
          <p:cNvSpPr>
            <a:spLocks noGrp="1"/>
          </p:cNvSpPr>
          <p:nvPr>
            <p:ph type="ftr" sz="quarter" idx="14"/>
          </p:nvPr>
        </p:nvSpPr>
        <p:spPr>
          <a:xfrm>
            <a:off x="468313" y="6376988"/>
            <a:ext cx="6911999" cy="365125"/>
          </a:xfrm>
        </p:spPr>
        <p:txBody>
          <a:bodyPr/>
          <a:lstStyle/>
          <a:p>
            <a:pPr>
              <a:defRPr/>
            </a:pPr>
            <a:r>
              <a:rPr lang="de-DE" sz="800" dirty="0" smtClean="0"/>
              <a:t>AG RDA Schulungsunterlagen – Modul </a:t>
            </a:r>
            <a:r>
              <a:rPr lang="de-DE" sz="800" dirty="0" smtClean="0"/>
              <a:t>6.AD.02: </a:t>
            </a:r>
            <a:r>
              <a:rPr lang="de-DE" sz="800" dirty="0" smtClean="0"/>
              <a:t>Titel und Verantwortlichkeitsangabe | Stand: 22.02.2016 | CC BY-NC-SA</a:t>
            </a:r>
            <a:endParaRPr lang="de-DE" sz="800" dirty="0"/>
          </a:p>
        </p:txBody>
      </p:sp>
      <p:sp>
        <p:nvSpPr>
          <p:cNvPr id="4" name="Foliennummernplatzhalter 3"/>
          <p:cNvSpPr>
            <a:spLocks noGrp="1"/>
          </p:cNvSpPr>
          <p:nvPr>
            <p:ph type="sldNum" sz="quarter" idx="15"/>
          </p:nvPr>
        </p:nvSpPr>
        <p:spPr/>
        <p:txBody>
          <a:bodyPr/>
          <a:lstStyle/>
          <a:p>
            <a:pPr>
              <a:defRPr/>
            </a:pPr>
            <a:fld id="{D25AE7EF-C63B-41E6-88F2-DC395E369812}" type="slidenum">
              <a:rPr lang="de-DE" smtClean="0"/>
              <a:pPr>
                <a:defRPr/>
              </a:pPr>
              <a:t>2</a:t>
            </a:fld>
            <a:endParaRPr lang="de-DE"/>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feld 9"/>
          <p:cNvSpPr txBox="1">
            <a:spLocks noChangeArrowheads="1"/>
          </p:cNvSpPr>
          <p:nvPr/>
        </p:nvSpPr>
        <p:spPr bwMode="auto">
          <a:xfrm>
            <a:off x="4284663" y="4076700"/>
            <a:ext cx="4679950" cy="2032000"/>
          </a:xfrm>
          <a:prstGeom prst="rect">
            <a:avLst/>
          </a:prstGeom>
          <a:solidFill>
            <a:schemeClr val="bg1"/>
          </a:solidFill>
          <a:ln w="9525">
            <a:solidFill>
              <a:schemeClr val="tx1"/>
            </a:solidFill>
            <a:miter lim="800000"/>
            <a:headEnd/>
            <a:tailEnd/>
          </a:ln>
        </p:spPr>
        <p:txBody>
          <a:bodyPr>
            <a:spAutoFit/>
          </a:bodyPr>
          <a:lstStyle>
            <a:lvl1pPr eaLnBrk="0" hangingPunct="0">
              <a:spcBef>
                <a:spcPct val="20000"/>
              </a:spcBef>
              <a:buFont typeface="Arial" charset="0"/>
              <a:buChar char="•"/>
              <a:defRPr sz="2400">
                <a:solidFill>
                  <a:schemeClr val="tx1"/>
                </a:solidFill>
                <a:latin typeface="Verdana" pitchFamily="34" charset="0"/>
              </a:defRPr>
            </a:lvl1pPr>
            <a:lvl2pPr marL="742950" indent="-285750" eaLnBrk="0" hangingPunct="0">
              <a:spcBef>
                <a:spcPct val="20000"/>
              </a:spcBef>
              <a:buFont typeface="Arial" charset="0"/>
              <a:buChar char="–"/>
              <a:defRPr sz="2000">
                <a:solidFill>
                  <a:schemeClr val="tx1"/>
                </a:solidFill>
                <a:latin typeface="Verdana" pitchFamily="34" charset="0"/>
              </a:defRPr>
            </a:lvl2pPr>
            <a:lvl3pPr marL="1143000" indent="-228600" eaLnBrk="0" hangingPunct="0">
              <a:spcBef>
                <a:spcPct val="20000"/>
              </a:spcBef>
              <a:buFont typeface="Arial" charset="0"/>
              <a:buChar char="•"/>
              <a:defRPr sz="1600">
                <a:solidFill>
                  <a:schemeClr val="tx1"/>
                </a:solidFill>
                <a:latin typeface="Verdana" pitchFamily="34" charset="0"/>
              </a:defRPr>
            </a:lvl3pPr>
            <a:lvl4pPr marL="1600200" indent="-228600" eaLnBrk="0" hangingPunct="0">
              <a:spcBef>
                <a:spcPct val="20000"/>
              </a:spcBef>
              <a:buFont typeface="Arial" charset="0"/>
              <a:buChar char="–"/>
              <a:defRPr sz="1200">
                <a:solidFill>
                  <a:schemeClr val="tx1"/>
                </a:solidFill>
                <a:latin typeface="Verdana" pitchFamily="34" charset="0"/>
              </a:defRPr>
            </a:lvl4pPr>
            <a:lvl5pPr marL="2057400" indent="-228600" eaLnBrk="0" hangingPunct="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1800"/>
              <a:t>Weitere bibliografische Informationen: </a:t>
            </a:r>
          </a:p>
          <a:p>
            <a:pPr eaLnBrk="1" hangingPunct="1">
              <a:spcBef>
                <a:spcPct val="0"/>
              </a:spcBef>
              <a:buFontTx/>
              <a:buNone/>
            </a:pPr>
            <a:r>
              <a:rPr lang="de-DE" altLang="de-DE" sz="1800"/>
              <a:t>1. Ausgabe 1596: </a:t>
            </a:r>
            <a:r>
              <a:rPr lang="en-US" altLang="de-DE" sz="1800"/>
              <a:t>A Rich Store-house or Treasury for the Diseased; </a:t>
            </a:r>
          </a:p>
          <a:p>
            <a:pPr eaLnBrk="1" hangingPunct="1">
              <a:spcBef>
                <a:spcPct val="0"/>
              </a:spcBef>
              <a:buFontTx/>
              <a:buNone/>
            </a:pPr>
            <a:r>
              <a:rPr lang="de-DE" altLang="de-DE" sz="1800"/>
              <a:t>In früheren Ausgaben ist A. T. als Verfasser, G. W. als Bearbeiter genannt, G. W. ermittelt: George Wateson </a:t>
            </a:r>
            <a:endParaRPr lang="en-US" altLang="de-DE" sz="1800"/>
          </a:p>
        </p:txBody>
      </p:sp>
      <p:pic>
        <p:nvPicPr>
          <p:cNvPr id="22531" name="Picture 6" descr="50MA8716_01"/>
          <p:cNvPicPr>
            <a:picLocks noGrp="1" noChangeAspect="1" noChangeArrowheads="1"/>
          </p:cNvPicPr>
          <p:nvPr>
            <p:ph type="body" sz="half" idx="4294967295"/>
          </p:nvPr>
        </p:nvPicPr>
        <p:blipFill>
          <a:blip r:embed="rId3">
            <a:extLst>
              <a:ext uri="{28A0092B-C50C-407E-A947-70E740481C1C}">
                <a14:useLocalDpi xmlns:a14="http://schemas.microsoft.com/office/drawing/2010/main" val="0"/>
              </a:ext>
            </a:extLst>
          </a:blip>
          <a:srcRect/>
          <a:stretch>
            <a:fillRect/>
          </a:stretch>
        </p:blipFill>
        <p:spPr>
          <a:xfrm>
            <a:off x="107950" y="765175"/>
            <a:ext cx="4033838" cy="5264150"/>
          </a:xfrm>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Titel 1"/>
          <p:cNvSpPr>
            <a:spLocks noGrp="1"/>
          </p:cNvSpPr>
          <p:nvPr>
            <p:ph type="title"/>
          </p:nvPr>
        </p:nvSpPr>
        <p:spPr>
          <a:xfrm>
            <a:off x="250825" y="44450"/>
            <a:ext cx="8893175" cy="792163"/>
          </a:xfrm>
        </p:spPr>
        <p:txBody>
          <a:bodyPr/>
          <a:lstStyle/>
          <a:p>
            <a:pPr>
              <a:defRPr/>
            </a:pPr>
            <a:r>
              <a:rPr lang="de-DE" smtClean="0"/>
              <a:t>Beispiel Typographie</a:t>
            </a:r>
            <a:r>
              <a:rPr lang="de-DE"/>
              <a:t>: alternierender Gebrauch von I/J und </a:t>
            </a:r>
            <a:r>
              <a:rPr lang="de-DE" smtClean="0"/>
              <a:t>U/V: A Rjch Storehovse …</a:t>
            </a:r>
            <a:endParaRPr lang="de-DE"/>
          </a:p>
        </p:txBody>
      </p:sp>
      <p:sp>
        <p:nvSpPr>
          <p:cNvPr id="22533" name="Textfeld 1"/>
          <p:cNvSpPr txBox="1">
            <a:spLocks noChangeArrowheads="1"/>
          </p:cNvSpPr>
          <p:nvPr/>
        </p:nvSpPr>
        <p:spPr bwMode="auto">
          <a:xfrm>
            <a:off x="4349750" y="1557338"/>
            <a:ext cx="4319588" cy="12001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spcBef>
                <a:spcPct val="20000"/>
              </a:spcBef>
              <a:buFont typeface="Arial" charset="0"/>
              <a:buChar char="•"/>
              <a:defRPr sz="2400">
                <a:solidFill>
                  <a:schemeClr val="tx1"/>
                </a:solidFill>
                <a:latin typeface="Verdana" pitchFamily="34" charset="0"/>
              </a:defRPr>
            </a:lvl1pPr>
            <a:lvl2pPr marL="742950" indent="-285750" eaLnBrk="0" hangingPunct="0">
              <a:spcBef>
                <a:spcPct val="20000"/>
              </a:spcBef>
              <a:buFont typeface="Arial" charset="0"/>
              <a:buChar char="–"/>
              <a:defRPr sz="2000">
                <a:solidFill>
                  <a:schemeClr val="tx1"/>
                </a:solidFill>
                <a:latin typeface="Verdana" pitchFamily="34" charset="0"/>
              </a:defRPr>
            </a:lvl2pPr>
            <a:lvl3pPr marL="1143000" indent="-228600" eaLnBrk="0" hangingPunct="0">
              <a:spcBef>
                <a:spcPct val="20000"/>
              </a:spcBef>
              <a:buFont typeface="Arial" charset="0"/>
              <a:buChar char="•"/>
              <a:defRPr sz="1600">
                <a:solidFill>
                  <a:schemeClr val="tx1"/>
                </a:solidFill>
                <a:latin typeface="Verdana" pitchFamily="34" charset="0"/>
              </a:defRPr>
            </a:lvl3pPr>
            <a:lvl4pPr marL="1600200" indent="-228600" eaLnBrk="0" hangingPunct="0">
              <a:spcBef>
                <a:spcPct val="20000"/>
              </a:spcBef>
              <a:buFont typeface="Arial" charset="0"/>
              <a:buChar char="–"/>
              <a:defRPr sz="1200">
                <a:solidFill>
                  <a:schemeClr val="tx1"/>
                </a:solidFill>
                <a:latin typeface="Verdana" pitchFamily="34" charset="0"/>
              </a:defRPr>
            </a:lvl4pPr>
            <a:lvl5pPr marL="2057400" indent="-228600" eaLnBrk="0" hangingPunct="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pPr>
            <a:r>
              <a:rPr lang="de-DE" altLang="de-DE"/>
              <a:t>RDA 2.3.1.4: Ein Titel wird so erfasst, wie er in der Vorlage erscheint </a:t>
            </a:r>
          </a:p>
        </p:txBody>
      </p:sp>
      <p:sp>
        <p:nvSpPr>
          <p:cNvPr id="3" name="Fußzeilenplatzhalter 2"/>
          <p:cNvSpPr>
            <a:spLocks noGrp="1"/>
          </p:cNvSpPr>
          <p:nvPr>
            <p:ph type="ftr" sz="quarter" idx="14"/>
          </p:nvPr>
        </p:nvSpPr>
        <p:spPr>
          <a:xfrm>
            <a:off x="468312" y="6376988"/>
            <a:ext cx="6839991"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2" name="Foliennummernplatzhalter 1"/>
          <p:cNvSpPr>
            <a:spLocks noGrp="1"/>
          </p:cNvSpPr>
          <p:nvPr>
            <p:ph type="sldNum" sz="quarter" idx="15"/>
          </p:nvPr>
        </p:nvSpPr>
        <p:spPr/>
        <p:txBody>
          <a:bodyPr/>
          <a:lstStyle/>
          <a:p>
            <a:pPr>
              <a:defRPr/>
            </a:pPr>
            <a:fld id="{D25AE7EF-C63B-41E6-88F2-DC395E369812}" type="slidenum">
              <a:rPr lang="de-DE" smtClean="0"/>
              <a:pPr>
                <a:defRPr/>
              </a:pPr>
              <a:t>20</a:t>
            </a:fld>
            <a:endParaRPr lang="de-DE"/>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0825" y="260350"/>
            <a:ext cx="8642350" cy="436563"/>
          </a:xfrm>
        </p:spPr>
        <p:txBody>
          <a:bodyPr/>
          <a:lstStyle/>
          <a:p>
            <a:pPr>
              <a:defRPr/>
            </a:pPr>
            <a:r>
              <a:rPr lang="de-DE" smtClean="0"/>
              <a:t>Lösung: Typographie</a:t>
            </a:r>
            <a:r>
              <a:rPr lang="de-DE"/>
              <a:t>: alternierender Gebrauch von I/J und </a:t>
            </a:r>
            <a:r>
              <a:rPr lang="de-DE" smtClean="0"/>
              <a:t>U/V: A Rjch Storehovse …</a:t>
            </a:r>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621158829"/>
              </p:ext>
            </p:extLst>
          </p:nvPr>
        </p:nvGraphicFramePr>
        <p:xfrm>
          <a:off x="468313" y="1052513"/>
          <a:ext cx="8424861" cy="5256807"/>
        </p:xfrm>
        <a:graphic>
          <a:graphicData uri="http://schemas.openxmlformats.org/drawingml/2006/table">
            <a:tbl>
              <a:tblPr firstRow="1" bandRow="1">
                <a:tableStyleId>{5C22544A-7EE6-4342-B048-85BDC9FD1C3A}</a:tableStyleId>
              </a:tblPr>
              <a:tblGrid>
                <a:gridCol w="1465193"/>
                <a:gridCol w="3540883"/>
                <a:gridCol w="3418785"/>
              </a:tblGrid>
              <a:tr h="365746">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RDA</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39" marR="91439" marT="45713" marB="45713"/>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Element</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39" marR="91439" marT="45713" marB="45713"/>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Erfassung</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39" marR="91439" marT="45713" marB="45713"/>
                </a:tc>
              </a:tr>
              <a:tr h="801869">
                <a:tc>
                  <a:txBody>
                    <a:bodyPr/>
                    <a:lstStyle/>
                    <a:p>
                      <a:pPr algn="l">
                        <a:spcBef>
                          <a:spcPts val="0"/>
                        </a:spcBef>
                        <a:spcAft>
                          <a:spcPts val="0"/>
                        </a:spcAft>
                      </a:pPr>
                      <a:r>
                        <a:rPr lang="de-DE" sz="1800" b="1">
                          <a:effectLst/>
                          <a:latin typeface="Verdana"/>
                          <a:ea typeface="Times New Roman"/>
                          <a:cs typeface="Times New Roman"/>
                        </a:rPr>
                        <a:t> </a:t>
                      </a:r>
                      <a:r>
                        <a:rPr lang="de-DE" sz="1800" b="1" smtClean="0">
                          <a:effectLst/>
                          <a:latin typeface="Verdana"/>
                          <a:ea typeface="Times New Roman"/>
                          <a:cs typeface="Times New Roman"/>
                        </a:rPr>
                        <a:t>2.3.2</a:t>
                      </a:r>
                      <a:endParaRPr lang="de-DE" sz="1800">
                        <a:effectLst/>
                        <a:latin typeface="Verdana"/>
                        <a:ea typeface="Times New Roman"/>
                        <a:cs typeface="Times New Roman"/>
                      </a:endParaRPr>
                    </a:p>
                  </a:txBody>
                  <a:tcPr marL="68579" marR="68579" marT="0" marB="0" anchor="ctr"/>
                </a:tc>
                <a:tc>
                  <a:txBody>
                    <a:bodyPr/>
                    <a:lstStyle/>
                    <a:p>
                      <a:pPr algn="l">
                        <a:spcBef>
                          <a:spcPts val="0"/>
                        </a:spcBef>
                        <a:spcAft>
                          <a:spcPts val="0"/>
                        </a:spcAft>
                      </a:pPr>
                      <a:r>
                        <a:rPr lang="de-DE" sz="1800" b="1" smtClean="0">
                          <a:effectLst/>
                          <a:latin typeface="Verdana"/>
                          <a:ea typeface="Times New Roman"/>
                          <a:cs typeface="Times New Roman"/>
                        </a:rPr>
                        <a:t>Haupttitel</a:t>
                      </a:r>
                      <a:endParaRPr lang="de-DE" sz="1800">
                        <a:effectLst/>
                        <a:latin typeface="Verdana"/>
                        <a:ea typeface="Times New Roman"/>
                        <a:cs typeface="Times New Roman"/>
                      </a:endParaRPr>
                    </a:p>
                  </a:txBody>
                  <a:tcPr marL="68579" marR="68579" marT="0" marB="0" anchor="ctr"/>
                </a:tc>
                <a:tc>
                  <a:txBody>
                    <a:bodyPr/>
                    <a:lstStyle/>
                    <a:p>
                      <a:pPr algn="l">
                        <a:spcBef>
                          <a:spcPts val="0"/>
                        </a:spcBef>
                        <a:spcAft>
                          <a:spcPts val="0"/>
                        </a:spcAft>
                      </a:pPr>
                      <a:r>
                        <a:rPr lang="en-US" sz="1800" smtClean="0">
                          <a:effectLst/>
                          <a:latin typeface="Verdana"/>
                          <a:ea typeface="Times New Roman"/>
                          <a:cs typeface="Times New Roman"/>
                        </a:rPr>
                        <a:t>A </a:t>
                      </a:r>
                      <a:r>
                        <a:rPr lang="en-US" sz="1800">
                          <a:effectLst/>
                          <a:latin typeface="Verdana"/>
                          <a:ea typeface="Times New Roman"/>
                          <a:cs typeface="Times New Roman"/>
                        </a:rPr>
                        <a:t>Rjch Storehovse, Or Treasvrie For The Diseased </a:t>
                      </a:r>
                      <a:endParaRPr lang="de-DE" sz="1800">
                        <a:effectLst/>
                        <a:latin typeface="Verdana"/>
                        <a:ea typeface="Times New Roman"/>
                        <a:cs typeface="Times New Roman"/>
                      </a:endParaRPr>
                    </a:p>
                  </a:txBody>
                  <a:tcPr marL="68579" marR="68579" marT="0" marB="0" anchor="ctr"/>
                </a:tc>
              </a:tr>
              <a:tr h="632808">
                <a:tc>
                  <a:txBody>
                    <a:bodyPr/>
                    <a:lstStyle/>
                    <a:p>
                      <a:pPr>
                        <a:spcBef>
                          <a:spcPts val="0"/>
                        </a:spcBef>
                        <a:spcAft>
                          <a:spcPts val="0"/>
                        </a:spcAft>
                      </a:pPr>
                      <a:r>
                        <a:rPr lang="en-US" sz="1800" b="0" smtClean="0">
                          <a:effectLst/>
                          <a:latin typeface="Verdana"/>
                          <a:ea typeface="Times New Roman"/>
                          <a:cs typeface="Times New Roman"/>
                        </a:rPr>
                        <a:t>2.3.6.1</a:t>
                      </a:r>
                    </a:p>
                  </a:txBody>
                  <a:tcPr marL="68579" marR="68579" marT="0" marB="0" anchor="ctr"/>
                </a:tc>
                <a:tc>
                  <a:txBody>
                    <a:bodyPr/>
                    <a:lstStyle/>
                    <a:p>
                      <a:pPr>
                        <a:spcBef>
                          <a:spcPts val="300"/>
                        </a:spcBef>
                        <a:spcAft>
                          <a:spcPts val="300"/>
                        </a:spcAft>
                      </a:pPr>
                      <a:r>
                        <a:rPr lang="de-DE" sz="1800" b="0" smtClean="0">
                          <a:effectLst/>
                          <a:latin typeface="Verdana"/>
                          <a:ea typeface="Times New Roman"/>
                          <a:cs typeface="Times New Roman"/>
                        </a:rPr>
                        <a:t>Abweichender Titel</a:t>
                      </a:r>
                      <a:endParaRPr lang="de-DE" sz="1800" b="0">
                        <a:effectLst/>
                        <a:latin typeface="Verdana"/>
                        <a:ea typeface="Times New Roman"/>
                        <a:cs typeface="Times New Roman"/>
                      </a:endParaRPr>
                    </a:p>
                  </a:txBody>
                  <a:tcPr marL="68579" marR="68579" marT="0" marB="0" anchor="ctr"/>
                </a:tc>
                <a:tc>
                  <a:txBody>
                    <a:bodyPr/>
                    <a:lstStyle/>
                    <a:p>
                      <a:pPr>
                        <a:spcBef>
                          <a:spcPts val="300"/>
                        </a:spcBef>
                        <a:spcAft>
                          <a:spcPts val="300"/>
                        </a:spcAft>
                      </a:pPr>
                      <a:r>
                        <a:rPr lang="de-DE" sz="1800" err="1" smtClean="0">
                          <a:effectLst/>
                          <a:latin typeface="Verdana"/>
                          <a:ea typeface="Times New Roman"/>
                          <a:cs typeface="Times New Roman"/>
                        </a:rPr>
                        <a:t>Treasurie</a:t>
                      </a:r>
                      <a:r>
                        <a:rPr lang="de-DE" sz="1800" smtClean="0">
                          <a:effectLst/>
                          <a:latin typeface="Verdana"/>
                          <a:ea typeface="Times New Roman"/>
                          <a:cs typeface="Times New Roman"/>
                        </a:rPr>
                        <a:t> </a:t>
                      </a:r>
                      <a:r>
                        <a:rPr lang="de-DE" sz="1800" err="1" smtClean="0">
                          <a:effectLst/>
                          <a:latin typeface="Verdana"/>
                          <a:ea typeface="Times New Roman"/>
                          <a:cs typeface="Times New Roman"/>
                        </a:rPr>
                        <a:t>for</a:t>
                      </a:r>
                      <a:r>
                        <a:rPr lang="de-DE" sz="1800" smtClean="0">
                          <a:effectLst/>
                          <a:latin typeface="Verdana"/>
                          <a:ea typeface="Times New Roman"/>
                          <a:cs typeface="Times New Roman"/>
                        </a:rPr>
                        <a:t> </a:t>
                      </a:r>
                      <a:r>
                        <a:rPr lang="de-DE" sz="1800" err="1" smtClean="0">
                          <a:effectLst/>
                          <a:latin typeface="Verdana"/>
                          <a:ea typeface="Times New Roman"/>
                          <a:cs typeface="Times New Roman"/>
                        </a:rPr>
                        <a:t>the</a:t>
                      </a:r>
                      <a:r>
                        <a:rPr lang="de-DE" sz="1800" smtClean="0">
                          <a:effectLst/>
                          <a:latin typeface="Verdana"/>
                          <a:ea typeface="Times New Roman"/>
                          <a:cs typeface="Times New Roman"/>
                        </a:rPr>
                        <a:t> </a:t>
                      </a:r>
                      <a:r>
                        <a:rPr lang="de-DE" sz="1800" err="1" smtClean="0">
                          <a:effectLst/>
                          <a:latin typeface="Verdana"/>
                          <a:ea typeface="Times New Roman"/>
                          <a:cs typeface="Times New Roman"/>
                        </a:rPr>
                        <a:t>diseased</a:t>
                      </a:r>
                      <a:endParaRPr lang="de-DE" sz="1800">
                        <a:effectLst/>
                        <a:latin typeface="Verdana"/>
                        <a:ea typeface="Times New Roman"/>
                        <a:cs typeface="Times New Roman"/>
                      </a:endParaRPr>
                    </a:p>
                  </a:txBody>
                  <a:tcPr marL="68579" marR="68579" marT="0" marB="0" anchor="ctr"/>
                </a:tc>
              </a:tr>
              <a:tr h="8876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smtClean="0">
                          <a:effectLst/>
                          <a:latin typeface="Verdana"/>
                          <a:ea typeface="Times New Roman"/>
                          <a:cs typeface="Times New Roman"/>
                        </a:rPr>
                        <a:t>2.3.6.3 </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0" smtClean="0">
                          <a:effectLst/>
                          <a:latin typeface="Verdana"/>
                          <a:ea typeface="Times New Roman"/>
                          <a:cs typeface="Times New Roman"/>
                        </a:rPr>
                        <a:t>D-A-CH</a:t>
                      </a:r>
                      <a:endParaRPr lang="de-DE" sz="1800" b="0" smtClean="0">
                        <a:effectLst/>
                        <a:latin typeface="Verdana"/>
                        <a:ea typeface="Times New Roman"/>
                        <a:cs typeface="Times New Roman"/>
                      </a:endParaRPr>
                    </a:p>
                    <a:p>
                      <a:pPr>
                        <a:spcBef>
                          <a:spcPts val="0"/>
                        </a:spcBef>
                        <a:spcAft>
                          <a:spcPts val="0"/>
                        </a:spcAft>
                      </a:pPr>
                      <a:r>
                        <a:rPr lang="en-US" sz="1800" b="0" err="1" smtClean="0">
                          <a:effectLst/>
                          <a:latin typeface="Verdana"/>
                          <a:ea typeface="Times New Roman"/>
                          <a:cs typeface="Times New Roman"/>
                        </a:rPr>
                        <a:t>Erl</a:t>
                      </a:r>
                      <a:r>
                        <a:rPr lang="en-US" sz="1800" b="0" smtClean="0">
                          <a:effectLst/>
                          <a:latin typeface="Verdana"/>
                          <a:ea typeface="Times New Roman"/>
                          <a:cs typeface="Times New Roman"/>
                        </a:rPr>
                        <a:t>. c. </a:t>
                      </a:r>
                    </a:p>
                  </a:txBody>
                  <a:tcPr marL="68579" marR="68579" marT="0" marB="0" anchor="ctr"/>
                </a:tc>
                <a:tc>
                  <a:txBody>
                    <a:bodyPr/>
                    <a:lstStyle/>
                    <a:p>
                      <a:pPr>
                        <a:spcBef>
                          <a:spcPts val="300"/>
                        </a:spcBef>
                        <a:spcAft>
                          <a:spcPts val="300"/>
                        </a:spcAft>
                      </a:pPr>
                      <a:r>
                        <a:rPr lang="en-US" sz="1800" b="0" err="1">
                          <a:effectLst/>
                          <a:latin typeface="Verdana"/>
                          <a:ea typeface="Times New Roman"/>
                          <a:cs typeface="Times New Roman"/>
                        </a:rPr>
                        <a:t>Abweichender</a:t>
                      </a:r>
                      <a:r>
                        <a:rPr lang="en-US" sz="1800" b="0">
                          <a:effectLst/>
                          <a:latin typeface="Verdana"/>
                          <a:ea typeface="Times New Roman"/>
                          <a:cs typeface="Times New Roman"/>
                        </a:rPr>
                        <a:t> </a:t>
                      </a:r>
                      <a:r>
                        <a:rPr lang="en-US" sz="1800" b="0" err="1">
                          <a:effectLst/>
                          <a:latin typeface="Verdana"/>
                          <a:ea typeface="Times New Roman"/>
                          <a:cs typeface="Times New Roman"/>
                        </a:rPr>
                        <a:t>Titel</a:t>
                      </a:r>
                      <a:endParaRPr lang="de-DE" sz="1800" b="0">
                        <a:effectLst/>
                        <a:latin typeface="Verdana"/>
                        <a:ea typeface="Times New Roman"/>
                        <a:cs typeface="Times New Roman"/>
                      </a:endParaRPr>
                    </a:p>
                  </a:txBody>
                  <a:tcPr marL="68579" marR="68579" marT="0" marB="0" anchor="ctr"/>
                </a:tc>
                <a:tc>
                  <a:txBody>
                    <a:bodyPr/>
                    <a:lstStyle/>
                    <a:p>
                      <a:pPr>
                        <a:spcBef>
                          <a:spcPts val="300"/>
                        </a:spcBef>
                        <a:spcAft>
                          <a:spcPts val="300"/>
                        </a:spcAft>
                      </a:pPr>
                      <a:r>
                        <a:rPr lang="en-US" sz="1800">
                          <a:effectLst/>
                          <a:latin typeface="Verdana"/>
                          <a:ea typeface="Times New Roman"/>
                          <a:cs typeface="Times New Roman"/>
                        </a:rPr>
                        <a:t>A </a:t>
                      </a:r>
                      <a:r>
                        <a:rPr lang="en-US" sz="1800" smtClean="0">
                          <a:effectLst/>
                          <a:latin typeface="Verdana"/>
                          <a:ea typeface="Times New Roman"/>
                          <a:cs typeface="Times New Roman"/>
                        </a:rPr>
                        <a:t>rich storehouse</a:t>
                      </a:r>
                      <a:r>
                        <a:rPr lang="en-US" sz="1800">
                          <a:effectLst/>
                          <a:latin typeface="Verdana"/>
                          <a:ea typeface="Times New Roman"/>
                          <a:cs typeface="Times New Roman"/>
                        </a:rPr>
                        <a:t>, </a:t>
                      </a:r>
                      <a:r>
                        <a:rPr lang="en-US" sz="1800" smtClean="0">
                          <a:effectLst/>
                          <a:latin typeface="Verdana"/>
                          <a:ea typeface="Times New Roman"/>
                          <a:cs typeface="Times New Roman"/>
                        </a:rPr>
                        <a:t>or </a:t>
                      </a:r>
                      <a:r>
                        <a:rPr lang="en-US" sz="1800" err="1" smtClean="0">
                          <a:effectLst/>
                          <a:latin typeface="Verdana"/>
                          <a:ea typeface="Times New Roman"/>
                          <a:cs typeface="Times New Roman"/>
                        </a:rPr>
                        <a:t>Treasurie</a:t>
                      </a:r>
                      <a:r>
                        <a:rPr lang="en-US" sz="1800" smtClean="0">
                          <a:effectLst/>
                          <a:latin typeface="Verdana"/>
                          <a:ea typeface="Times New Roman"/>
                          <a:cs typeface="Times New Roman"/>
                        </a:rPr>
                        <a:t> for the diseased</a:t>
                      </a:r>
                      <a:endParaRPr lang="de-DE" sz="1800">
                        <a:effectLst/>
                        <a:latin typeface="Verdana"/>
                        <a:ea typeface="Times New Roman"/>
                        <a:cs typeface="Times New Roman"/>
                      </a:endParaRPr>
                    </a:p>
                  </a:txBody>
                  <a:tcPr marL="68579" marR="68579" marT="0" marB="0" anchor="ctr"/>
                </a:tc>
              </a:tr>
              <a:tr h="822960">
                <a:tc>
                  <a:txBody>
                    <a:bodyPr/>
                    <a:lstStyle/>
                    <a:p>
                      <a:pPr>
                        <a:spcBef>
                          <a:spcPts val="300"/>
                        </a:spcBef>
                        <a:spcAft>
                          <a:spcPts val="300"/>
                        </a:spcAft>
                      </a:pPr>
                      <a:r>
                        <a:rPr lang="de-DE" sz="1800" b="1">
                          <a:effectLst/>
                          <a:latin typeface="Verdana"/>
                          <a:ea typeface="Times New Roman"/>
                          <a:cs typeface="Times New Roman"/>
                        </a:rPr>
                        <a:t>2.3.4</a:t>
                      </a:r>
                      <a:endParaRPr lang="de-DE" sz="1800">
                        <a:effectLst/>
                        <a:latin typeface="Verdana"/>
                        <a:ea typeface="Times New Roman"/>
                        <a:cs typeface="Times New Roman"/>
                      </a:endParaRPr>
                    </a:p>
                  </a:txBody>
                  <a:tcPr marL="68579" marR="68579" marT="0" marB="0" anchor="ctr"/>
                </a:tc>
                <a:tc>
                  <a:txBody>
                    <a:bodyPr/>
                    <a:lstStyle/>
                    <a:p>
                      <a:pPr>
                        <a:spcBef>
                          <a:spcPts val="300"/>
                        </a:spcBef>
                        <a:spcAft>
                          <a:spcPts val="300"/>
                        </a:spcAft>
                      </a:pPr>
                      <a:r>
                        <a:rPr lang="de-DE" sz="1800" b="1">
                          <a:effectLst/>
                          <a:latin typeface="Verdana"/>
                          <a:ea typeface="Times New Roman"/>
                          <a:cs typeface="Times New Roman"/>
                        </a:rPr>
                        <a:t>Titelzusatz</a:t>
                      </a:r>
                      <a:endParaRPr lang="de-DE" sz="1800">
                        <a:effectLst/>
                        <a:latin typeface="Verdana"/>
                        <a:ea typeface="Times New Roman"/>
                        <a:cs typeface="Times New Roman"/>
                      </a:endParaRPr>
                    </a:p>
                  </a:txBody>
                  <a:tcPr marL="68579" marR="68579" marT="0" marB="0" anchor="ctr"/>
                </a:tc>
                <a:tc>
                  <a:txBody>
                    <a:bodyPr/>
                    <a:lstStyle/>
                    <a:p>
                      <a:pPr>
                        <a:spcBef>
                          <a:spcPts val="300"/>
                        </a:spcBef>
                        <a:spcAft>
                          <a:spcPts val="300"/>
                        </a:spcAft>
                      </a:pPr>
                      <a:r>
                        <a:rPr lang="en-US" sz="1800">
                          <a:effectLst/>
                          <a:latin typeface="Verdana"/>
                          <a:ea typeface="Times New Roman"/>
                          <a:cs typeface="Times New Roman"/>
                        </a:rPr>
                        <a:t>Wherein Are Many Approved Medicines for diuers and sundry Diseases ...</a:t>
                      </a:r>
                      <a:endParaRPr lang="de-DE" sz="1800">
                        <a:effectLst/>
                        <a:latin typeface="Verdana"/>
                        <a:ea typeface="Times New Roman"/>
                        <a:cs typeface="Times New Roman"/>
                      </a:endParaRPr>
                    </a:p>
                  </a:txBody>
                  <a:tcPr marL="68579" marR="68579" marT="0" marB="0" anchor="ctr"/>
                </a:tc>
              </a:tr>
              <a:tr h="737683">
                <a:tc>
                  <a:txBody>
                    <a:bodyPr/>
                    <a:lstStyle/>
                    <a:p>
                      <a:pPr>
                        <a:spcBef>
                          <a:spcPts val="300"/>
                        </a:spcBef>
                        <a:spcAft>
                          <a:spcPts val="300"/>
                        </a:spcAft>
                      </a:pPr>
                      <a:r>
                        <a:rPr lang="en-US" sz="1800" b="1">
                          <a:effectLst/>
                          <a:latin typeface="Verdana"/>
                          <a:ea typeface="Times New Roman"/>
                          <a:cs typeface="Times New Roman"/>
                        </a:rPr>
                        <a:t>2.5.2</a:t>
                      </a:r>
                      <a:endParaRPr lang="de-DE" sz="1800">
                        <a:effectLst/>
                        <a:latin typeface="Verdana"/>
                        <a:ea typeface="Times New Roman"/>
                        <a:cs typeface="Times New Roman"/>
                      </a:endParaRPr>
                    </a:p>
                  </a:txBody>
                  <a:tcPr marL="68579" marR="68579" marT="0" marB="0" anchor="ctr"/>
                </a:tc>
                <a:tc>
                  <a:txBody>
                    <a:bodyPr/>
                    <a:lstStyle/>
                    <a:p>
                      <a:pPr>
                        <a:spcBef>
                          <a:spcPts val="300"/>
                        </a:spcBef>
                        <a:spcAft>
                          <a:spcPts val="300"/>
                        </a:spcAft>
                      </a:pPr>
                      <a:r>
                        <a:rPr lang="en-US" sz="1800" b="1">
                          <a:effectLst/>
                          <a:latin typeface="Verdana"/>
                          <a:ea typeface="Times New Roman"/>
                          <a:cs typeface="Times New Roman"/>
                        </a:rPr>
                        <a:t>Ausgabebezeichnung</a:t>
                      </a:r>
                      <a:endParaRPr lang="de-DE" sz="1800">
                        <a:effectLst/>
                        <a:latin typeface="Verdana"/>
                        <a:ea typeface="Times New Roman"/>
                        <a:cs typeface="Times New Roman"/>
                      </a:endParaRPr>
                    </a:p>
                  </a:txBody>
                  <a:tcPr marL="68579" marR="68579" marT="0" marB="0" anchor="ctr"/>
                </a:tc>
                <a:tc>
                  <a:txBody>
                    <a:bodyPr/>
                    <a:lstStyle/>
                    <a:p>
                      <a:pPr>
                        <a:spcBef>
                          <a:spcPts val="300"/>
                        </a:spcBef>
                        <a:spcAft>
                          <a:spcPts val="300"/>
                        </a:spcAft>
                      </a:pPr>
                      <a:r>
                        <a:rPr lang="en-US" sz="1800" smtClean="0">
                          <a:effectLst/>
                          <a:latin typeface="Verdana"/>
                          <a:ea typeface="Times New Roman"/>
                          <a:cs typeface="Times New Roman"/>
                        </a:rPr>
                        <a:t>And </a:t>
                      </a:r>
                      <a:r>
                        <a:rPr lang="en-US" sz="1800">
                          <a:effectLst/>
                          <a:latin typeface="Verdana"/>
                          <a:ea typeface="Times New Roman"/>
                          <a:cs typeface="Times New Roman"/>
                        </a:rPr>
                        <a:t>now </a:t>
                      </a:r>
                      <a:r>
                        <a:rPr lang="en-US" sz="1800" err="1">
                          <a:effectLst/>
                          <a:latin typeface="Verdana"/>
                          <a:ea typeface="Times New Roman"/>
                          <a:cs typeface="Times New Roman"/>
                        </a:rPr>
                        <a:t>seuenthly</a:t>
                      </a:r>
                      <a:r>
                        <a:rPr lang="en-US" sz="1800">
                          <a:effectLst/>
                          <a:latin typeface="Verdana"/>
                          <a:ea typeface="Times New Roman"/>
                          <a:cs typeface="Times New Roman"/>
                        </a:rPr>
                        <a:t> augmented and </a:t>
                      </a:r>
                      <a:r>
                        <a:rPr lang="en-US" sz="1800" err="1" smtClean="0">
                          <a:effectLst/>
                          <a:latin typeface="Verdana"/>
                          <a:ea typeface="Times New Roman"/>
                          <a:cs typeface="Times New Roman"/>
                        </a:rPr>
                        <a:t>inlarged</a:t>
                      </a:r>
                      <a:endParaRPr lang="de-DE" sz="1800">
                        <a:effectLst/>
                        <a:latin typeface="Verdana"/>
                        <a:ea typeface="Times New Roman"/>
                        <a:cs typeface="Times New Roman"/>
                      </a:endParaRPr>
                    </a:p>
                  </a:txBody>
                  <a:tcPr marL="68579" marR="68579" marT="0" marB="0" anchor="ctr"/>
                </a:tc>
              </a:tr>
              <a:tr h="1008112">
                <a:tc>
                  <a:txBody>
                    <a:bodyPr/>
                    <a:lstStyle/>
                    <a:p>
                      <a:pPr>
                        <a:spcBef>
                          <a:spcPts val="300"/>
                        </a:spcBef>
                        <a:spcAft>
                          <a:spcPts val="300"/>
                        </a:spcAft>
                      </a:pPr>
                      <a:r>
                        <a:rPr lang="de-DE" sz="1800" smtClean="0">
                          <a:effectLst/>
                          <a:latin typeface="Verdana"/>
                          <a:ea typeface="Times New Roman"/>
                          <a:cs typeface="Times New Roman"/>
                        </a:rPr>
                        <a:t>2.5.4</a:t>
                      </a:r>
                      <a:endParaRPr lang="de-DE" sz="1800">
                        <a:effectLst/>
                        <a:latin typeface="Verdana"/>
                        <a:ea typeface="Times New Roman"/>
                        <a:cs typeface="Times New Roman"/>
                      </a:endParaRPr>
                    </a:p>
                  </a:txBody>
                  <a:tcPr marL="68579" marR="68579" marT="0" marB="0" anchor="ctr"/>
                </a:tc>
                <a:tc>
                  <a:txBody>
                    <a:bodyPr/>
                    <a:lstStyle/>
                    <a:p>
                      <a:pPr>
                        <a:spcBef>
                          <a:spcPts val="300"/>
                        </a:spcBef>
                        <a:spcAft>
                          <a:spcPts val="300"/>
                        </a:spcAft>
                      </a:pPr>
                      <a:r>
                        <a:rPr lang="de-DE" sz="1800" smtClean="0">
                          <a:effectLst/>
                          <a:latin typeface="Verdana"/>
                          <a:ea typeface="Times New Roman"/>
                          <a:cs typeface="Times New Roman"/>
                        </a:rPr>
                        <a:t>Verantwortlichkeitsangabe,</a:t>
                      </a:r>
                      <a:r>
                        <a:rPr lang="de-DE" sz="1800" baseline="0" smtClean="0">
                          <a:effectLst/>
                          <a:latin typeface="Verdana"/>
                          <a:ea typeface="Times New Roman"/>
                          <a:cs typeface="Times New Roman"/>
                        </a:rPr>
                        <a:t> die sich auf die Ausgabe bezieht</a:t>
                      </a:r>
                      <a:endParaRPr lang="de-DE" sz="1800">
                        <a:effectLst/>
                        <a:latin typeface="Verdana"/>
                        <a:ea typeface="Times New Roman"/>
                        <a:cs typeface="Times New Roman"/>
                      </a:endParaRPr>
                    </a:p>
                  </a:txBody>
                  <a:tcPr marL="68579" marR="68579" marT="0" marB="0" anchor="ctr"/>
                </a:tc>
                <a:tc>
                  <a:txBody>
                    <a:bodyPr/>
                    <a:lstStyle/>
                    <a:p>
                      <a:pPr>
                        <a:spcBef>
                          <a:spcPts val="300"/>
                        </a:spcBef>
                        <a:spcAft>
                          <a:spcPts val="300"/>
                        </a:spcAft>
                      </a:pPr>
                      <a:r>
                        <a:rPr lang="de-DE" sz="1800" err="1" smtClean="0">
                          <a:effectLst/>
                          <a:latin typeface="Verdana"/>
                          <a:ea typeface="Times New Roman"/>
                          <a:cs typeface="Times New Roman"/>
                        </a:rPr>
                        <a:t>By</a:t>
                      </a:r>
                      <a:r>
                        <a:rPr lang="de-DE" sz="1800" smtClean="0">
                          <a:effectLst/>
                          <a:latin typeface="Verdana"/>
                          <a:ea typeface="Times New Roman"/>
                          <a:cs typeface="Times New Roman"/>
                        </a:rPr>
                        <a:t> </a:t>
                      </a:r>
                      <a:r>
                        <a:rPr lang="de-DE" sz="1800" err="1" smtClean="0">
                          <a:effectLst/>
                          <a:latin typeface="Verdana"/>
                          <a:ea typeface="Times New Roman"/>
                          <a:cs typeface="Times New Roman"/>
                        </a:rPr>
                        <a:t>A.T</a:t>
                      </a:r>
                      <a:r>
                        <a:rPr lang="de-DE" sz="1800" smtClean="0">
                          <a:effectLst/>
                          <a:latin typeface="Verdana"/>
                          <a:ea typeface="Times New Roman"/>
                          <a:cs typeface="Times New Roman"/>
                        </a:rPr>
                        <a:t>.</a:t>
                      </a:r>
                      <a:r>
                        <a:rPr lang="de-DE" sz="1800" baseline="0" smtClean="0">
                          <a:effectLst/>
                          <a:latin typeface="Verdana"/>
                          <a:ea typeface="Times New Roman"/>
                          <a:cs typeface="Times New Roman"/>
                        </a:rPr>
                        <a:t> </a:t>
                      </a:r>
                      <a:r>
                        <a:rPr lang="en-US" sz="1800" smtClean="0">
                          <a:effectLst/>
                          <a:latin typeface="Verdana"/>
                          <a:ea typeface="Times New Roman"/>
                          <a:cs typeface="Times New Roman"/>
                        </a:rPr>
                        <a:t>Practitioner in </a:t>
                      </a:r>
                      <a:r>
                        <a:rPr lang="en-US" sz="1800" err="1" smtClean="0">
                          <a:effectLst/>
                          <a:latin typeface="Verdana"/>
                          <a:ea typeface="Times New Roman"/>
                          <a:cs typeface="Times New Roman"/>
                        </a:rPr>
                        <a:t>Physicke</a:t>
                      </a:r>
                      <a:r>
                        <a:rPr lang="en-US" sz="1800" smtClean="0">
                          <a:effectLst/>
                          <a:latin typeface="Verdana"/>
                          <a:ea typeface="Times New Roman"/>
                          <a:cs typeface="Times New Roman"/>
                        </a:rPr>
                        <a:t> and </a:t>
                      </a:r>
                      <a:r>
                        <a:rPr lang="en-US" sz="1800" err="1" smtClean="0">
                          <a:effectLst/>
                          <a:latin typeface="Verdana"/>
                          <a:ea typeface="Times New Roman"/>
                          <a:cs typeface="Times New Roman"/>
                        </a:rPr>
                        <a:t>Chirurgerie</a:t>
                      </a:r>
                      <a:endParaRPr lang="de-DE" sz="1800">
                        <a:effectLst/>
                        <a:latin typeface="Verdana"/>
                        <a:ea typeface="Times New Roman"/>
                        <a:cs typeface="Times New Roman"/>
                      </a:endParaRPr>
                    </a:p>
                  </a:txBody>
                  <a:tcPr marL="68579" marR="68579" marT="0" marB="0" anchor="ctr"/>
                </a:tc>
              </a:tr>
            </a:tbl>
          </a:graphicData>
        </a:graphic>
      </p:graphicFrame>
      <p:sp>
        <p:nvSpPr>
          <p:cNvPr id="3" name="Fußzeilenplatzhalter 2"/>
          <p:cNvSpPr>
            <a:spLocks noGrp="1"/>
          </p:cNvSpPr>
          <p:nvPr>
            <p:ph type="ftr" sz="quarter" idx="14"/>
          </p:nvPr>
        </p:nvSpPr>
        <p:spPr>
          <a:xfrm>
            <a:off x="468312" y="6376988"/>
            <a:ext cx="6839991"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2" name="Foliennummernplatzhalter 1"/>
          <p:cNvSpPr>
            <a:spLocks noGrp="1"/>
          </p:cNvSpPr>
          <p:nvPr>
            <p:ph type="sldNum" sz="quarter" idx="15"/>
          </p:nvPr>
        </p:nvSpPr>
        <p:spPr/>
        <p:txBody>
          <a:bodyPr/>
          <a:lstStyle/>
          <a:p>
            <a:pPr>
              <a:defRPr/>
            </a:pPr>
            <a:fld id="{D25AE7EF-C63B-41E6-88F2-DC395E369812}" type="slidenum">
              <a:rPr lang="de-DE" smtClean="0"/>
              <a:pPr>
                <a:defRPr/>
              </a:pPr>
              <a:t>21</a:t>
            </a:fld>
            <a:endParaRPr lang="de-DE"/>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a:lstStyle/>
          <a:p>
            <a:pPr>
              <a:defRPr/>
            </a:pPr>
            <a:r>
              <a:rPr lang="de-DE" smtClean="0">
                <a:ea typeface="Verdana" pitchFamily="34" charset="0"/>
                <a:cs typeface="Verdana" pitchFamily="34" charset="0"/>
              </a:rPr>
              <a:t>Verantwortlichkeitsangabe</a:t>
            </a:r>
            <a:endParaRPr lang="de-DE"/>
          </a:p>
        </p:txBody>
      </p:sp>
      <p:sp>
        <p:nvSpPr>
          <p:cNvPr id="3" name="Textplatzhalter 2"/>
          <p:cNvSpPr>
            <a:spLocks noGrp="1"/>
          </p:cNvSpPr>
          <p:nvPr>
            <p:ph type="body" sz="quarter" idx="13"/>
          </p:nvPr>
        </p:nvSpPr>
        <p:spPr>
          <a:xfrm>
            <a:off x="179388" y="1052513"/>
            <a:ext cx="8640762" cy="4897437"/>
          </a:xfrm>
        </p:spPr>
        <p:txBody>
          <a:bodyPr/>
          <a:lstStyle/>
          <a:p>
            <a:pPr marL="285750" indent="-285750">
              <a:defRPr/>
            </a:pPr>
            <a:r>
              <a:rPr lang="de-DE" smtClean="0">
                <a:ea typeface="Verdana" panose="020B0604030504040204" pitchFamily="34" charset="0"/>
                <a:cs typeface="Verdana" panose="020B0604030504040204" pitchFamily="34" charset="0"/>
              </a:rPr>
              <a:t>RDA 2.4.1.4: Die Verantwortlichkeitsangabe wird so übertragen, </a:t>
            </a:r>
            <a:r>
              <a:rPr lang="de-DE">
                <a:ea typeface="Verdana" panose="020B0604030504040204" pitchFamily="34" charset="0"/>
                <a:cs typeface="Verdana" panose="020B0604030504040204" pitchFamily="34" charset="0"/>
              </a:rPr>
              <a:t>wie sie in der Informationsquelle </a:t>
            </a:r>
            <a:r>
              <a:rPr lang="de-DE" smtClean="0">
                <a:ea typeface="Verdana" panose="020B0604030504040204" pitchFamily="34" charset="0"/>
                <a:cs typeface="Verdana" panose="020B0604030504040204" pitchFamily="34" charset="0"/>
              </a:rPr>
              <a:t>erscheint. </a:t>
            </a:r>
          </a:p>
          <a:p>
            <a:pPr>
              <a:defRPr/>
            </a:pPr>
            <a:r>
              <a:rPr lang="de-DE" smtClean="0"/>
              <a:t>Kürzungen zulässig, wenn ohne </a:t>
            </a:r>
            <a:r>
              <a:rPr lang="de-DE"/>
              <a:t>Verlust wesentlicher Informationen </a:t>
            </a:r>
            <a:r>
              <a:rPr lang="de-DE" smtClean="0"/>
              <a:t>möglich</a:t>
            </a:r>
            <a:endParaRPr lang="de-DE"/>
          </a:p>
        </p:txBody>
      </p:sp>
      <p:sp>
        <p:nvSpPr>
          <p:cNvPr id="7" name="Rechteck 6"/>
          <p:cNvSpPr/>
          <p:nvPr/>
        </p:nvSpPr>
        <p:spPr>
          <a:xfrm>
            <a:off x="830263" y="3068638"/>
            <a:ext cx="7775575" cy="3163887"/>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de-DE"/>
              <a:t>                                          </a:t>
            </a:r>
            <a:r>
              <a:rPr lang="de-DE" sz="2000"/>
              <a:t>RDA 2.4.1.4 Optionale Weglassung</a:t>
            </a:r>
          </a:p>
          <a:p>
            <a:pPr>
              <a:defRPr/>
            </a:pPr>
            <a:r>
              <a:rPr lang="de-DE" sz="2000"/>
              <a:t>Kürzen Sie eine Verantwortlichkeitsangabe nur, wenn das ohne Verlust wesentlicher Informationen gemacht werden kann. Verwenden Sie kein Auslassungszeichen (…) … </a:t>
            </a:r>
          </a:p>
          <a:p>
            <a:pPr algn="ctr">
              <a:defRPr/>
            </a:pPr>
            <a:endParaRPr lang="de-DE" sz="2000"/>
          </a:p>
          <a:p>
            <a:pPr>
              <a:defRPr/>
            </a:pPr>
            <a:r>
              <a:rPr lang="de-DE" sz="2000"/>
              <a:t>		      RDA 2.4.1.4 D-A-CH</a:t>
            </a:r>
          </a:p>
          <a:p>
            <a:pPr>
              <a:defRPr/>
            </a:pPr>
            <a:r>
              <a:rPr lang="de-DE" sz="2000"/>
              <a:t>Bei Alten Drucken zeigen Sie die Weglassungen durch Auslassungszeichen (…) an. Das gilt auch, wenn der Name Bestandteil des Sachtitels ist.</a:t>
            </a:r>
          </a:p>
          <a:p>
            <a:pPr>
              <a:defRPr/>
            </a:pPr>
            <a:endParaRPr lang="de-DE" sz="2000"/>
          </a:p>
        </p:txBody>
      </p:sp>
      <p:sp>
        <p:nvSpPr>
          <p:cNvPr id="5" name="Fußzeilenplatzhalter 4"/>
          <p:cNvSpPr>
            <a:spLocks noGrp="1"/>
          </p:cNvSpPr>
          <p:nvPr>
            <p:ph type="ftr" sz="quarter" idx="14"/>
          </p:nvPr>
        </p:nvSpPr>
        <p:spPr>
          <a:xfrm>
            <a:off x="468312" y="6376988"/>
            <a:ext cx="6839991"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4" name="Foliennummernplatzhalter 3"/>
          <p:cNvSpPr>
            <a:spLocks noGrp="1"/>
          </p:cNvSpPr>
          <p:nvPr>
            <p:ph type="sldNum" sz="quarter" idx="15"/>
          </p:nvPr>
        </p:nvSpPr>
        <p:spPr/>
        <p:txBody>
          <a:bodyPr/>
          <a:lstStyle/>
          <a:p>
            <a:pPr>
              <a:defRPr/>
            </a:pPr>
            <a:fld id="{D25AE7EF-C63B-41E6-88F2-DC395E369812}" type="slidenum">
              <a:rPr lang="de-DE" smtClean="0"/>
              <a:pPr>
                <a:defRPr/>
              </a:pPr>
              <a:t>22</a:t>
            </a:fld>
            <a:endParaRPr lang="de-DE"/>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nvGraphicFramePr>
        <p:xfrm>
          <a:off x="3449638" y="2781300"/>
          <a:ext cx="5694362" cy="1920875"/>
        </p:xfrm>
        <a:graphic>
          <a:graphicData uri="http://schemas.openxmlformats.org/drawingml/2006/table">
            <a:tbl>
              <a:tblPr firstRow="1" bandRow="1">
                <a:tableStyleId>{5C22544A-7EE6-4342-B048-85BDC9FD1C3A}</a:tableStyleId>
              </a:tblPr>
              <a:tblGrid>
                <a:gridCol w="990322"/>
                <a:gridCol w="2393283"/>
                <a:gridCol w="2310757"/>
              </a:tblGrid>
              <a:tr h="396335">
                <a:tc>
                  <a:txBody>
                    <a:bodyPr/>
                    <a:lstStyle/>
                    <a:p>
                      <a:r>
                        <a:rPr lang="de-DE" sz="2000" smtClean="0">
                          <a:latin typeface="Verdana" panose="020B0604030504040204" pitchFamily="34" charset="0"/>
                          <a:ea typeface="Verdana" panose="020B0604030504040204" pitchFamily="34" charset="0"/>
                          <a:cs typeface="Verdana" panose="020B0604030504040204" pitchFamily="34" charset="0"/>
                        </a:rPr>
                        <a:t>RDA</a:t>
                      </a:r>
                      <a:endParaRPr lang="de-DE" sz="2000">
                        <a:latin typeface="Verdana" panose="020B0604030504040204" pitchFamily="34" charset="0"/>
                        <a:ea typeface="Verdana" panose="020B0604030504040204" pitchFamily="34" charset="0"/>
                        <a:cs typeface="Verdana" panose="020B0604030504040204" pitchFamily="34" charset="0"/>
                      </a:endParaRPr>
                    </a:p>
                  </a:txBody>
                  <a:tcPr marL="91441" marR="91441" marT="45713" marB="45713"/>
                </a:tc>
                <a:tc>
                  <a:txBody>
                    <a:bodyPr/>
                    <a:lstStyle/>
                    <a:p>
                      <a:r>
                        <a:rPr lang="de-DE" sz="2000" smtClean="0">
                          <a:latin typeface="Verdana" panose="020B0604030504040204" pitchFamily="34" charset="0"/>
                          <a:ea typeface="Verdana" panose="020B0604030504040204" pitchFamily="34" charset="0"/>
                          <a:cs typeface="Verdana" panose="020B0604030504040204" pitchFamily="34" charset="0"/>
                        </a:rPr>
                        <a:t>Element</a:t>
                      </a:r>
                      <a:endParaRPr lang="de-DE" sz="2000">
                        <a:latin typeface="Verdana" panose="020B0604030504040204" pitchFamily="34" charset="0"/>
                        <a:ea typeface="Verdana" panose="020B0604030504040204" pitchFamily="34" charset="0"/>
                        <a:cs typeface="Verdana" panose="020B0604030504040204" pitchFamily="34" charset="0"/>
                      </a:endParaRPr>
                    </a:p>
                  </a:txBody>
                  <a:tcPr marL="91441" marR="91441" marT="45713" marB="45713"/>
                </a:tc>
                <a:tc>
                  <a:txBody>
                    <a:bodyPr/>
                    <a:lstStyle/>
                    <a:p>
                      <a:r>
                        <a:rPr lang="de-DE" sz="2000" smtClean="0">
                          <a:latin typeface="Verdana" panose="020B0604030504040204" pitchFamily="34" charset="0"/>
                          <a:ea typeface="Verdana" panose="020B0604030504040204" pitchFamily="34" charset="0"/>
                          <a:cs typeface="Verdana" panose="020B0604030504040204" pitchFamily="34" charset="0"/>
                        </a:rPr>
                        <a:t>Erfassung</a:t>
                      </a:r>
                      <a:endParaRPr lang="de-DE" sz="2000">
                        <a:latin typeface="Verdana" panose="020B0604030504040204" pitchFamily="34" charset="0"/>
                        <a:ea typeface="Verdana" panose="020B0604030504040204" pitchFamily="34" charset="0"/>
                        <a:cs typeface="Verdana" panose="020B0604030504040204" pitchFamily="34" charset="0"/>
                      </a:endParaRPr>
                    </a:p>
                  </a:txBody>
                  <a:tcPr marL="91441" marR="91441" marT="45713" marB="45713"/>
                </a:tc>
              </a:tr>
              <a:tr h="1524540">
                <a:tc>
                  <a:txBody>
                    <a:bodyPr/>
                    <a:lstStyle/>
                    <a:p>
                      <a:pPr>
                        <a:spcBef>
                          <a:spcPts val="300"/>
                        </a:spcBef>
                        <a:spcAft>
                          <a:spcPts val="300"/>
                        </a:spcAft>
                      </a:pPr>
                      <a:r>
                        <a:rPr lang="de-DE" sz="2000" b="1">
                          <a:effectLst/>
                          <a:latin typeface="Verdana"/>
                          <a:ea typeface="Times New Roman"/>
                          <a:cs typeface="Times New Roman"/>
                        </a:rPr>
                        <a:t>2.4.2</a:t>
                      </a:r>
                      <a:endParaRPr lang="de-DE" sz="2000">
                        <a:effectLst/>
                        <a:latin typeface="Verdana"/>
                        <a:ea typeface="Times New Roman"/>
                        <a:cs typeface="Times New Roman"/>
                      </a:endParaRPr>
                    </a:p>
                  </a:txBody>
                  <a:tcPr marL="68581" marR="68581" marT="0" marB="0" anchor="ctr"/>
                </a:tc>
                <a:tc>
                  <a:txBody>
                    <a:bodyPr/>
                    <a:lstStyle/>
                    <a:p>
                      <a:pPr>
                        <a:spcBef>
                          <a:spcPts val="300"/>
                        </a:spcBef>
                        <a:spcAft>
                          <a:spcPts val="300"/>
                        </a:spcAft>
                      </a:pPr>
                      <a:r>
                        <a:rPr lang="de-DE" sz="2000" b="1" smtClean="0">
                          <a:effectLst/>
                          <a:latin typeface="Verdana"/>
                          <a:ea typeface="Times New Roman"/>
                          <a:cs typeface="Times New Roman"/>
                        </a:rPr>
                        <a:t>Verantwortlich-keitsangabe </a:t>
                      </a:r>
                      <a:endParaRPr lang="de-DE" sz="2000">
                        <a:effectLst/>
                        <a:latin typeface="Verdana"/>
                        <a:ea typeface="Times New Roman"/>
                        <a:cs typeface="Times New Roman"/>
                      </a:endParaRPr>
                    </a:p>
                  </a:txBody>
                  <a:tcPr marL="68581" marR="68581" marT="0" marB="0" anchor="ctr"/>
                </a:tc>
                <a:tc>
                  <a:txBody>
                    <a:bodyPr/>
                    <a:lstStyle/>
                    <a:p>
                      <a:pPr>
                        <a:spcBef>
                          <a:spcPts val="300"/>
                        </a:spcBef>
                        <a:spcAft>
                          <a:spcPts val="300"/>
                        </a:spcAft>
                      </a:pPr>
                      <a:r>
                        <a:rPr lang="de-DE" sz="2000" smtClean="0">
                          <a:effectLst/>
                          <a:latin typeface="Verdana"/>
                          <a:ea typeface="Times New Roman"/>
                          <a:cs typeface="Times New Roman"/>
                        </a:rPr>
                        <a:t>von Peter Kammerer, der Philosophie</a:t>
                      </a:r>
                      <a:r>
                        <a:rPr lang="de-DE" sz="2000" baseline="0" smtClean="0">
                          <a:effectLst/>
                          <a:latin typeface="Verdana"/>
                          <a:ea typeface="Times New Roman"/>
                          <a:cs typeface="Times New Roman"/>
                        </a:rPr>
                        <a:t> und beyder Rechte Doctor</a:t>
                      </a:r>
                      <a:endParaRPr lang="de-DE" sz="2000">
                        <a:effectLst/>
                        <a:latin typeface="Verdana"/>
                        <a:ea typeface="Times New Roman"/>
                        <a:cs typeface="Times New Roman"/>
                      </a:endParaRPr>
                    </a:p>
                  </a:txBody>
                  <a:tcPr marL="68581" marR="68581" marT="0" marB="0" anchor="ctr"/>
                </a:tc>
              </a:tr>
            </a:tbl>
          </a:graphicData>
        </a:graphic>
      </p:graphicFrame>
      <p:sp>
        <p:nvSpPr>
          <p:cNvPr id="9" name="Titel 1"/>
          <p:cNvSpPr>
            <a:spLocks noGrp="1"/>
          </p:cNvSpPr>
          <p:nvPr>
            <p:ph type="title"/>
          </p:nvPr>
        </p:nvSpPr>
        <p:spPr>
          <a:xfrm>
            <a:off x="141288" y="260350"/>
            <a:ext cx="8928100" cy="509588"/>
          </a:xfrm>
        </p:spPr>
        <p:txBody>
          <a:bodyPr/>
          <a:lstStyle/>
          <a:p>
            <a:pPr>
              <a:defRPr/>
            </a:pPr>
            <a:r>
              <a:rPr lang="de-DE" smtClean="0"/>
              <a:t>Beispiel und Lösung: Verantwortlichkeitsangabe: Kammerer, Peter: Ueber Unrecht …</a:t>
            </a:r>
            <a:endParaRPr lang="de-DE"/>
          </a:p>
        </p:txBody>
      </p:sp>
      <p:pic>
        <p:nvPicPr>
          <p:cNvPr id="25617" name="Picture 19" descr="T:\IIIR\RDA\RDA-AD_Beispiele_Einzelfolien\Verantwortlichkeitsangabe_Personalangab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981075"/>
            <a:ext cx="3097212"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ußzeilenplatzhalter 2"/>
          <p:cNvSpPr>
            <a:spLocks noGrp="1"/>
          </p:cNvSpPr>
          <p:nvPr>
            <p:ph type="ftr" sz="quarter" idx="14"/>
          </p:nvPr>
        </p:nvSpPr>
        <p:spPr>
          <a:xfrm>
            <a:off x="468312" y="6376988"/>
            <a:ext cx="6839991"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2" name="Foliennummernplatzhalter 1"/>
          <p:cNvSpPr>
            <a:spLocks noGrp="1"/>
          </p:cNvSpPr>
          <p:nvPr>
            <p:ph type="sldNum" sz="quarter" idx="15"/>
          </p:nvPr>
        </p:nvSpPr>
        <p:spPr/>
        <p:txBody>
          <a:bodyPr/>
          <a:lstStyle/>
          <a:p>
            <a:pPr>
              <a:defRPr/>
            </a:pPr>
            <a:fld id="{D25AE7EF-C63B-41E6-88F2-DC395E369812}" type="slidenum">
              <a:rPr lang="de-DE" smtClean="0"/>
              <a:pPr>
                <a:defRPr/>
              </a:pPr>
              <a:t>23</a:t>
            </a:fld>
            <a:endParaRPr lang="de-DE"/>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067562657"/>
              </p:ext>
            </p:extLst>
          </p:nvPr>
        </p:nvGraphicFramePr>
        <p:xfrm>
          <a:off x="143669" y="4293096"/>
          <a:ext cx="8856662" cy="2194342"/>
        </p:xfrm>
        <a:graphic>
          <a:graphicData uri="http://schemas.openxmlformats.org/drawingml/2006/table">
            <a:tbl>
              <a:tblPr firstRow="1" bandRow="1">
                <a:tableStyleId>{5C22544A-7EE6-4342-B048-85BDC9FD1C3A}</a:tableStyleId>
              </a:tblPr>
              <a:tblGrid>
                <a:gridCol w="1540288"/>
                <a:gridCol w="2167963"/>
                <a:gridCol w="5148411"/>
              </a:tblGrid>
              <a:tr h="365527">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RDA</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37" marR="91437" marT="45611" marB="45611"/>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Element</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37" marR="91437" marT="45611" marB="45611"/>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Erfassung</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37" marR="91437" marT="45611" marB="45611"/>
                </a:tc>
              </a:tr>
              <a:tr h="1645835">
                <a:tc>
                  <a:txBody>
                    <a:bodyPr/>
                    <a:lstStyle/>
                    <a:p>
                      <a:pPr>
                        <a:spcBef>
                          <a:spcPts val="300"/>
                        </a:spcBef>
                        <a:spcAft>
                          <a:spcPts val="300"/>
                        </a:spcAft>
                      </a:pPr>
                      <a:r>
                        <a:rPr lang="de-DE" sz="1800" b="1">
                          <a:effectLst/>
                          <a:latin typeface="Verdana"/>
                          <a:ea typeface="Times New Roman"/>
                          <a:cs typeface="Times New Roman"/>
                        </a:rPr>
                        <a:t>2.4.2</a:t>
                      </a:r>
                      <a:endParaRPr lang="de-DE" sz="1800">
                        <a:effectLst/>
                        <a:latin typeface="Verdana"/>
                        <a:ea typeface="Times New Roman"/>
                        <a:cs typeface="Times New Roman"/>
                      </a:endParaRPr>
                    </a:p>
                  </a:txBody>
                  <a:tcPr marL="68578" marR="68578" marT="0" marB="0" anchor="ctr"/>
                </a:tc>
                <a:tc>
                  <a:txBody>
                    <a:bodyPr/>
                    <a:lstStyle/>
                    <a:p>
                      <a:pPr>
                        <a:spcBef>
                          <a:spcPts val="300"/>
                        </a:spcBef>
                        <a:spcAft>
                          <a:spcPts val="300"/>
                        </a:spcAft>
                      </a:pPr>
                      <a:r>
                        <a:rPr lang="de-DE" sz="1800" b="1" smtClean="0">
                          <a:effectLst/>
                          <a:latin typeface="Verdana"/>
                          <a:ea typeface="Times New Roman"/>
                          <a:cs typeface="Times New Roman"/>
                        </a:rPr>
                        <a:t>Verantwortlich-</a:t>
                      </a:r>
                    </a:p>
                    <a:p>
                      <a:pPr>
                        <a:spcBef>
                          <a:spcPts val="300"/>
                        </a:spcBef>
                        <a:spcAft>
                          <a:spcPts val="300"/>
                        </a:spcAft>
                      </a:pPr>
                      <a:r>
                        <a:rPr lang="de-DE" sz="1800" b="1" smtClean="0">
                          <a:effectLst/>
                          <a:latin typeface="Verdana"/>
                          <a:ea typeface="Times New Roman"/>
                          <a:cs typeface="Times New Roman"/>
                        </a:rPr>
                        <a:t>keitsangabe </a:t>
                      </a:r>
                      <a:endParaRPr lang="de-DE" sz="1800">
                        <a:effectLst/>
                        <a:latin typeface="Verdana"/>
                        <a:ea typeface="Times New Roman"/>
                        <a:cs typeface="Times New Roman"/>
                      </a:endParaRPr>
                    </a:p>
                  </a:txBody>
                  <a:tcPr marL="68578" marR="68578" marT="0" marB="0" anchor="ctr"/>
                </a:tc>
                <a:tc>
                  <a:txBody>
                    <a:bodyPr/>
                    <a:lstStyle/>
                    <a:p>
                      <a:pPr>
                        <a:spcBef>
                          <a:spcPts val="300"/>
                        </a:spcBef>
                        <a:spcAft>
                          <a:spcPts val="300"/>
                        </a:spcAft>
                      </a:pPr>
                      <a:r>
                        <a:rPr lang="en-US" sz="20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Quam Præside … Dn. Joh. Nicolao Hertio, J.U.D. Et Professore Ordinario … Publico Eruditorum examini submittit Georgius Henricus Hasslocher, Spirensis. Ad diem Junii, An. </a:t>
                      </a:r>
                      <a:r>
                        <a:rPr lang="de-DE" sz="20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MDCIXC.</a:t>
                      </a:r>
                      <a:endParaRPr lang="de-DE" sz="2000">
                        <a:effectLst/>
                        <a:latin typeface="Verdana" panose="020B0604030504040204" pitchFamily="34" charset="0"/>
                        <a:ea typeface="Verdana" panose="020B0604030504040204" pitchFamily="34" charset="0"/>
                        <a:cs typeface="Verdana" panose="020B0604030504040204" pitchFamily="34" charset="0"/>
                      </a:endParaRPr>
                    </a:p>
                  </a:txBody>
                  <a:tcPr marL="68578" marR="68578" marT="0" marB="0" anchor="ctr"/>
                </a:tc>
              </a:tr>
            </a:tbl>
          </a:graphicData>
        </a:graphic>
      </p:graphicFrame>
      <p:sp>
        <p:nvSpPr>
          <p:cNvPr id="9" name="Titel 1"/>
          <p:cNvSpPr>
            <a:spLocks noGrp="1"/>
          </p:cNvSpPr>
          <p:nvPr>
            <p:ph type="title"/>
          </p:nvPr>
        </p:nvSpPr>
        <p:spPr>
          <a:xfrm>
            <a:off x="0" y="115888"/>
            <a:ext cx="9361488" cy="838200"/>
          </a:xfrm>
        </p:spPr>
        <p:txBody>
          <a:bodyPr/>
          <a:lstStyle/>
          <a:p>
            <a:pPr>
              <a:defRPr/>
            </a:pPr>
            <a:r>
              <a:rPr lang="de-DE" smtClean="0"/>
              <a:t>Beispiel und Lösung: Gekürzte Verantwortlich-keitsangabe: </a:t>
            </a:r>
            <a:r>
              <a:rPr lang="de-DE"/>
              <a:t>Hertius, Johannes </a:t>
            </a:r>
            <a:r>
              <a:rPr lang="de-DE" smtClean="0"/>
              <a:t>Nicolaus: …</a:t>
            </a:r>
            <a:endParaRPr lang="de-DE"/>
          </a:p>
        </p:txBody>
      </p:sp>
      <p:sp>
        <p:nvSpPr>
          <p:cNvPr id="26641" name="Textfeld 2"/>
          <p:cNvSpPr txBox="1">
            <a:spLocks noChangeArrowheads="1"/>
          </p:cNvSpPr>
          <p:nvPr/>
        </p:nvSpPr>
        <p:spPr bwMode="auto">
          <a:xfrm>
            <a:off x="4356100" y="1341438"/>
            <a:ext cx="4392613"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2400">
                <a:solidFill>
                  <a:schemeClr val="tx1"/>
                </a:solidFill>
                <a:latin typeface="Verdana" pitchFamily="34" charset="0"/>
              </a:defRPr>
            </a:lvl1pPr>
            <a:lvl2pPr marL="742950" indent="-285750" eaLnBrk="0" hangingPunct="0">
              <a:spcBef>
                <a:spcPct val="20000"/>
              </a:spcBef>
              <a:buFont typeface="Arial" charset="0"/>
              <a:buChar char="–"/>
              <a:defRPr sz="2000">
                <a:solidFill>
                  <a:schemeClr val="tx1"/>
                </a:solidFill>
                <a:latin typeface="Verdana" pitchFamily="34" charset="0"/>
              </a:defRPr>
            </a:lvl2pPr>
            <a:lvl3pPr marL="1143000" indent="-228600" eaLnBrk="0" hangingPunct="0">
              <a:spcBef>
                <a:spcPct val="20000"/>
              </a:spcBef>
              <a:buFont typeface="Arial" charset="0"/>
              <a:buChar char="•"/>
              <a:defRPr sz="1600">
                <a:solidFill>
                  <a:schemeClr val="tx1"/>
                </a:solidFill>
                <a:latin typeface="Verdana" pitchFamily="34" charset="0"/>
              </a:defRPr>
            </a:lvl3pPr>
            <a:lvl4pPr marL="1600200" indent="-228600" eaLnBrk="0" hangingPunct="0">
              <a:spcBef>
                <a:spcPct val="20000"/>
              </a:spcBef>
              <a:buFont typeface="Arial" charset="0"/>
              <a:buChar char="–"/>
              <a:defRPr sz="1200">
                <a:solidFill>
                  <a:schemeClr val="tx1"/>
                </a:solidFill>
                <a:latin typeface="Verdana" pitchFamily="34" charset="0"/>
              </a:defRPr>
            </a:lvl4pPr>
            <a:lvl5pPr marL="2057400" indent="-228600" eaLnBrk="0" hangingPunct="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endParaRPr lang="de-DE" altLang="de-DE" sz="1800"/>
          </a:p>
        </p:txBody>
      </p:sp>
      <p:pic>
        <p:nvPicPr>
          <p:cNvPr id="26642" name="Picture 2" descr="T:\IIIR\RDA\RDA-AD_Beispiele_Einzelfolien\VD17_1_003102R_Kuerzungen_Verantwortlichkeitsangabe_Ausschnit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8675" y="1125538"/>
            <a:ext cx="3743325" cy="301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ußzeilenplatzhalter 2"/>
          <p:cNvSpPr>
            <a:spLocks noGrp="1"/>
          </p:cNvSpPr>
          <p:nvPr>
            <p:ph type="ftr" sz="quarter" idx="14"/>
          </p:nvPr>
        </p:nvSpPr>
        <p:spPr>
          <a:xfrm>
            <a:off x="539552" y="6492875"/>
            <a:ext cx="6839991"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2" name="Foliennummernplatzhalter 1"/>
          <p:cNvSpPr>
            <a:spLocks noGrp="1"/>
          </p:cNvSpPr>
          <p:nvPr>
            <p:ph type="sldNum" sz="quarter" idx="15"/>
          </p:nvPr>
        </p:nvSpPr>
        <p:spPr/>
        <p:txBody>
          <a:bodyPr/>
          <a:lstStyle/>
          <a:p>
            <a:pPr>
              <a:defRPr/>
            </a:pPr>
            <a:fld id="{D25AE7EF-C63B-41E6-88F2-DC395E369812}" type="slidenum">
              <a:rPr lang="de-DE" smtClean="0"/>
              <a:pPr>
                <a:defRPr/>
              </a:pPr>
              <a:t>24</a:t>
            </a:fld>
            <a:endParaRPr lang="de-DE"/>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332656"/>
            <a:ext cx="8064822" cy="508000"/>
          </a:xfrm>
        </p:spPr>
        <p:txBody>
          <a:bodyPr/>
          <a:lstStyle/>
          <a:p>
            <a:pPr>
              <a:defRPr/>
            </a:pPr>
            <a:r>
              <a:rPr lang="de-DE" smtClean="0"/>
              <a:t>Ausgabebezeichnung mit Verantwortlichkeitsangabe</a:t>
            </a:r>
            <a:endParaRPr lang="de-DE"/>
          </a:p>
        </p:txBody>
      </p:sp>
      <p:sp>
        <p:nvSpPr>
          <p:cNvPr id="3" name="Textplatzhalter 2"/>
          <p:cNvSpPr>
            <a:spLocks noGrp="1"/>
          </p:cNvSpPr>
          <p:nvPr>
            <p:ph type="body" sz="quarter" idx="13"/>
          </p:nvPr>
        </p:nvSpPr>
        <p:spPr>
          <a:xfrm>
            <a:off x="251520" y="1268760"/>
            <a:ext cx="8642350" cy="5040312"/>
          </a:xfrm>
        </p:spPr>
        <p:txBody>
          <a:bodyPr/>
          <a:lstStyle/>
          <a:p>
            <a:pPr>
              <a:defRPr/>
            </a:pPr>
            <a:r>
              <a:rPr lang="de-DE" smtClean="0"/>
              <a:t>RDA 2.5.1.1: Zu einem Ausgabevermerk gehört manchmal auch eine Verantwortlichkeitsangabe oder gehören mehrere Verantwortlichkeitsangaben, die sich auf die Ausgabe […] beziehen.</a:t>
            </a:r>
          </a:p>
          <a:p>
            <a:pPr marL="0" indent="0">
              <a:buFont typeface="Arial" charset="0"/>
              <a:buNone/>
              <a:defRPr/>
            </a:pPr>
            <a:endParaRPr lang="de-DE" smtClean="0"/>
          </a:p>
          <a:p>
            <a:pPr>
              <a:defRPr/>
            </a:pPr>
            <a:r>
              <a:rPr lang="de-DE" smtClean="0"/>
              <a:t>RDA 2.5.1.4: Ein Ausgabevermerk wird so übertragen, wie er in der Informationsquelle erscheint.</a:t>
            </a:r>
          </a:p>
          <a:p>
            <a:pPr>
              <a:defRPr/>
            </a:pPr>
            <a:endParaRPr lang="de-DE" smtClean="0"/>
          </a:p>
          <a:p>
            <a:pPr>
              <a:defRPr/>
            </a:pPr>
            <a:r>
              <a:rPr lang="de-DE"/>
              <a:t>RDA </a:t>
            </a:r>
            <a:r>
              <a:rPr lang="de-DE" smtClean="0"/>
              <a:t>2.5.4.2: Verantwortlichkeitsangaben</a:t>
            </a:r>
            <a:r>
              <a:rPr lang="de-DE"/>
              <a:t>, die sich auf die Ausgabe beziehen, </a:t>
            </a:r>
            <a:r>
              <a:rPr lang="de-DE" smtClean="0"/>
              <a:t>werden aus </a:t>
            </a:r>
            <a:r>
              <a:rPr lang="de-DE"/>
              <a:t>derselben Quelle </a:t>
            </a:r>
            <a:r>
              <a:rPr lang="de-DE" smtClean="0"/>
              <a:t>entnommen wie </a:t>
            </a:r>
            <a:r>
              <a:rPr lang="de-DE"/>
              <a:t>die </a:t>
            </a:r>
            <a:r>
              <a:rPr lang="de-DE" smtClean="0"/>
              <a:t>Ausgabebezeichnung. </a:t>
            </a:r>
            <a:endParaRPr lang="de-DE"/>
          </a:p>
          <a:p>
            <a:pPr marL="0" indent="0">
              <a:buFont typeface="Arial" charset="0"/>
              <a:buNone/>
              <a:defRPr/>
            </a:pPr>
            <a:endParaRPr lang="de-DE"/>
          </a:p>
        </p:txBody>
      </p:sp>
      <p:sp>
        <p:nvSpPr>
          <p:cNvPr id="6" name="Fußzeilenplatzhalter 5"/>
          <p:cNvSpPr>
            <a:spLocks noGrp="1"/>
          </p:cNvSpPr>
          <p:nvPr>
            <p:ph type="ftr" sz="quarter" idx="14"/>
          </p:nvPr>
        </p:nvSpPr>
        <p:spPr>
          <a:xfrm>
            <a:off x="468312" y="6376988"/>
            <a:ext cx="6839991"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4" name="Foliennummernplatzhalter 3"/>
          <p:cNvSpPr>
            <a:spLocks noGrp="1"/>
          </p:cNvSpPr>
          <p:nvPr>
            <p:ph type="sldNum" sz="quarter" idx="15"/>
          </p:nvPr>
        </p:nvSpPr>
        <p:spPr/>
        <p:txBody>
          <a:bodyPr/>
          <a:lstStyle/>
          <a:p>
            <a:pPr>
              <a:defRPr/>
            </a:pPr>
            <a:fld id="{D25AE7EF-C63B-41E6-88F2-DC395E369812}" type="slidenum">
              <a:rPr lang="de-DE" smtClean="0"/>
              <a:pPr>
                <a:defRPr/>
              </a:pPr>
              <a:t>25</a:t>
            </a:fld>
            <a:endParaRPr lang="de-DE"/>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nvGraphicFramePr>
        <p:xfrm>
          <a:off x="287338" y="4437063"/>
          <a:ext cx="8856662" cy="1800324"/>
        </p:xfrm>
        <a:graphic>
          <a:graphicData uri="http://schemas.openxmlformats.org/drawingml/2006/table">
            <a:tbl>
              <a:tblPr firstRow="1" bandRow="1">
                <a:tableStyleId>{5C22544A-7EE6-4342-B048-85BDC9FD1C3A}</a:tableStyleId>
              </a:tblPr>
              <a:tblGrid>
                <a:gridCol w="1540288"/>
                <a:gridCol w="2996051"/>
                <a:gridCol w="4320323"/>
              </a:tblGrid>
              <a:tr h="365750">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RDA</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37" marR="91437" marT="45732" marB="45732"/>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Element</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37" marR="91437" marT="45732" marB="45732"/>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Erfassung</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37" marR="91437" marT="45732" marB="45732"/>
                </a:tc>
              </a:tr>
              <a:tr h="548574">
                <a:tc>
                  <a:txBody>
                    <a:bodyPr/>
                    <a:lstStyle/>
                    <a:p>
                      <a:pPr>
                        <a:spcBef>
                          <a:spcPts val="300"/>
                        </a:spcBef>
                        <a:spcAft>
                          <a:spcPts val="300"/>
                        </a:spcAft>
                      </a:pPr>
                      <a:r>
                        <a:rPr lang="de-DE" sz="1800" b="1" smtClean="0">
                          <a:effectLst/>
                          <a:latin typeface="Verdana"/>
                          <a:ea typeface="Times New Roman"/>
                          <a:cs typeface="Times New Roman"/>
                        </a:rPr>
                        <a:t>2.5.2</a:t>
                      </a:r>
                    </a:p>
                  </a:txBody>
                  <a:tcPr marL="68578" marR="68578" marT="0" marB="0" anchor="ctr"/>
                </a:tc>
                <a:tc>
                  <a:txBody>
                    <a:bodyPr/>
                    <a:lstStyle/>
                    <a:p>
                      <a:pPr>
                        <a:spcBef>
                          <a:spcPts val="300"/>
                        </a:spcBef>
                        <a:spcAft>
                          <a:spcPts val="300"/>
                        </a:spcAft>
                      </a:pPr>
                      <a:r>
                        <a:rPr lang="de-DE" sz="1800" b="1" smtClean="0">
                          <a:effectLst/>
                          <a:latin typeface="Verdana"/>
                          <a:ea typeface="Times New Roman"/>
                          <a:cs typeface="Times New Roman"/>
                        </a:rPr>
                        <a:t>Ausgabebezeichnung</a:t>
                      </a:r>
                    </a:p>
                  </a:txBody>
                  <a:tcPr marL="68578" marR="68578" marT="0" marB="0" anchor="ctr"/>
                </a:tc>
                <a:tc>
                  <a:txBody>
                    <a:bodyPr/>
                    <a:lstStyle/>
                    <a:p>
                      <a:pPr>
                        <a:spcBef>
                          <a:spcPts val="300"/>
                        </a:spcBef>
                        <a:spcAft>
                          <a:spcPts val="300"/>
                        </a:spcAft>
                      </a:pPr>
                      <a:r>
                        <a:rPr lang="de-DE" sz="1800" kern="120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Jetzundt</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von newem vberlesen </a:t>
                      </a:r>
                      <a:r>
                        <a:rPr lang="de-DE" sz="1800" kern="120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vnd</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gebessert</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78" marR="68578" marT="0" marB="0" anchor="ctr"/>
                </a:tc>
              </a:tr>
              <a:tr h="885900">
                <a:tc>
                  <a:txBody>
                    <a:bodyPr/>
                    <a:lstStyle/>
                    <a:p>
                      <a:pPr marL="0" marR="0" indent="0" algn="l" defTabSz="914400" rtl="0" eaLnBrk="1" fontAlgn="auto" latinLnBrk="0" hangingPunct="1">
                        <a:lnSpc>
                          <a:spcPct val="100000"/>
                        </a:lnSpc>
                        <a:spcBef>
                          <a:spcPts val="300"/>
                        </a:spcBef>
                        <a:spcAft>
                          <a:spcPts val="300"/>
                        </a:spcAft>
                        <a:buClrTx/>
                        <a:buSzTx/>
                        <a:buFontTx/>
                        <a:buNone/>
                        <a:tabLst/>
                        <a:defRPr/>
                      </a:pPr>
                      <a:r>
                        <a:rPr lang="de-DE" sz="1800" b="1" smtClean="0">
                          <a:effectLst/>
                          <a:latin typeface="Verdana"/>
                          <a:ea typeface="Times New Roman"/>
                          <a:cs typeface="Times New Roman"/>
                        </a:rPr>
                        <a:t>2.5.4</a:t>
                      </a:r>
                    </a:p>
                    <a:p>
                      <a:pPr>
                        <a:spcBef>
                          <a:spcPts val="300"/>
                        </a:spcBef>
                        <a:spcAft>
                          <a:spcPts val="300"/>
                        </a:spcAft>
                      </a:pPr>
                      <a:endParaRPr lang="de-DE" sz="1800" b="1" smtClean="0">
                        <a:effectLst/>
                        <a:latin typeface="Verdana"/>
                        <a:ea typeface="Times New Roman"/>
                        <a:cs typeface="Times New Roman"/>
                      </a:endParaRPr>
                    </a:p>
                  </a:txBody>
                  <a:tcPr marL="68578" marR="68578" marT="0" marB="0" anchor="ctr"/>
                </a:tc>
                <a:tc>
                  <a:txBody>
                    <a:bodyPr/>
                    <a:lstStyle/>
                    <a:p>
                      <a:pPr marL="0" marR="0" indent="0" algn="l" defTabSz="914400" rtl="0" eaLnBrk="1" fontAlgn="auto" latinLnBrk="0" hangingPunct="1">
                        <a:lnSpc>
                          <a:spcPct val="100000"/>
                        </a:lnSpc>
                        <a:spcBef>
                          <a:spcPts val="300"/>
                        </a:spcBef>
                        <a:spcAft>
                          <a:spcPts val="300"/>
                        </a:spcAft>
                        <a:buClrTx/>
                        <a:buSzTx/>
                        <a:buFontTx/>
                        <a:buNone/>
                        <a:tabLst/>
                        <a:defRPr/>
                      </a:pPr>
                      <a:r>
                        <a:rPr lang="de-DE" sz="1800" b="1" smtClean="0">
                          <a:effectLst/>
                          <a:latin typeface="Verdana"/>
                          <a:ea typeface="Times New Roman"/>
                          <a:cs typeface="Times New Roman"/>
                        </a:rPr>
                        <a:t>Verantwortlichkeits-angabe, die sich auf die Ausgabe bezieht</a:t>
                      </a:r>
                      <a:endParaRPr lang="de-DE" sz="1800">
                        <a:effectLst/>
                        <a:latin typeface="Verdana"/>
                        <a:ea typeface="Times New Roman"/>
                        <a:cs typeface="Times New Roman"/>
                      </a:endParaRPr>
                    </a:p>
                  </a:txBody>
                  <a:tcPr marL="68578" marR="68578" marT="0" marB="0" anchor="ctr"/>
                </a:tc>
                <a:tc>
                  <a:txBody>
                    <a:bodyPr/>
                    <a:lstStyle/>
                    <a:p>
                      <a:pPr marL="0" marR="0" indent="0" algn="l" defTabSz="914400" rtl="0" eaLnBrk="1" fontAlgn="auto" latinLnBrk="0" hangingPunct="1">
                        <a:lnSpc>
                          <a:spcPct val="100000"/>
                        </a:lnSpc>
                        <a:spcBef>
                          <a:spcPts val="300"/>
                        </a:spcBef>
                        <a:spcAft>
                          <a:spcPts val="300"/>
                        </a:spcAft>
                        <a:buClrTx/>
                        <a:buSzTx/>
                        <a:buFontTx/>
                        <a:buNone/>
                        <a:tabLst/>
                        <a:defRPr/>
                      </a:pP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Durch </a:t>
                      </a:r>
                      <a:r>
                        <a:rPr lang="de-DE" sz="1800" kern="120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Martinum</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Chemnicium</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a:t>
                      </a:r>
                      <a:endParaRPr lang="de-DE" sz="1800" smtClean="0">
                        <a:effectLst/>
                        <a:latin typeface="Verdana" panose="020B0604030504040204" pitchFamily="34" charset="0"/>
                        <a:ea typeface="Verdana" panose="020B0604030504040204" pitchFamily="34" charset="0"/>
                        <a:cs typeface="Verdana" panose="020B0604030504040204" pitchFamily="34" charset="0"/>
                      </a:endParaRPr>
                    </a:p>
                    <a:p>
                      <a:pPr>
                        <a:spcBef>
                          <a:spcPts val="300"/>
                        </a:spcBef>
                        <a:spcAft>
                          <a:spcPts val="300"/>
                        </a:spcAft>
                      </a:pP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78" marR="68578" marT="0" marB="0" anchor="ctr"/>
                </a:tc>
              </a:tr>
            </a:tbl>
          </a:graphicData>
        </a:graphic>
      </p:graphicFrame>
      <p:sp>
        <p:nvSpPr>
          <p:cNvPr id="9" name="Titel 1"/>
          <p:cNvSpPr>
            <a:spLocks noGrp="1"/>
          </p:cNvSpPr>
          <p:nvPr>
            <p:ph type="title"/>
          </p:nvPr>
        </p:nvSpPr>
        <p:spPr>
          <a:xfrm>
            <a:off x="107503" y="9684"/>
            <a:ext cx="8857695" cy="836613"/>
          </a:xfrm>
        </p:spPr>
        <p:txBody>
          <a:bodyPr/>
          <a:lstStyle/>
          <a:p>
            <a:pPr>
              <a:defRPr/>
            </a:pPr>
            <a:r>
              <a:rPr lang="de-DE" smtClean="0"/>
              <a:t>Beispiel und Lösung: Ausgabebezeichnung mit Verantwortlichkeitsangabe: Chemnitz, Martin: …</a:t>
            </a:r>
            <a:endParaRPr lang="de-DE"/>
          </a:p>
        </p:txBody>
      </p:sp>
      <p:sp>
        <p:nvSpPr>
          <p:cNvPr id="28693" name="Textfeld 2"/>
          <p:cNvSpPr txBox="1">
            <a:spLocks noChangeArrowheads="1"/>
          </p:cNvSpPr>
          <p:nvPr/>
        </p:nvSpPr>
        <p:spPr bwMode="auto">
          <a:xfrm>
            <a:off x="4356100" y="1341438"/>
            <a:ext cx="4392613"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2400">
                <a:solidFill>
                  <a:schemeClr val="tx1"/>
                </a:solidFill>
                <a:latin typeface="Verdana" pitchFamily="34" charset="0"/>
              </a:defRPr>
            </a:lvl1pPr>
            <a:lvl2pPr marL="742950" indent="-285750" eaLnBrk="0" hangingPunct="0">
              <a:spcBef>
                <a:spcPct val="20000"/>
              </a:spcBef>
              <a:buFont typeface="Arial" charset="0"/>
              <a:buChar char="–"/>
              <a:defRPr sz="2000">
                <a:solidFill>
                  <a:schemeClr val="tx1"/>
                </a:solidFill>
                <a:latin typeface="Verdana" pitchFamily="34" charset="0"/>
              </a:defRPr>
            </a:lvl2pPr>
            <a:lvl3pPr marL="1143000" indent="-228600" eaLnBrk="0" hangingPunct="0">
              <a:spcBef>
                <a:spcPct val="20000"/>
              </a:spcBef>
              <a:buFont typeface="Arial" charset="0"/>
              <a:buChar char="•"/>
              <a:defRPr sz="1600">
                <a:solidFill>
                  <a:schemeClr val="tx1"/>
                </a:solidFill>
                <a:latin typeface="Verdana" pitchFamily="34" charset="0"/>
              </a:defRPr>
            </a:lvl3pPr>
            <a:lvl4pPr marL="1600200" indent="-228600" eaLnBrk="0" hangingPunct="0">
              <a:spcBef>
                <a:spcPct val="20000"/>
              </a:spcBef>
              <a:buFont typeface="Arial" charset="0"/>
              <a:buChar char="–"/>
              <a:defRPr sz="1200">
                <a:solidFill>
                  <a:schemeClr val="tx1"/>
                </a:solidFill>
                <a:latin typeface="Verdana" pitchFamily="34" charset="0"/>
              </a:defRPr>
            </a:lvl4pPr>
            <a:lvl5pPr marL="2057400" indent="-228600" eaLnBrk="0" hangingPunct="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endParaRPr lang="de-DE" altLang="de-DE" sz="1800"/>
          </a:p>
        </p:txBody>
      </p:sp>
      <p:pic>
        <p:nvPicPr>
          <p:cNvPr id="28694" name="Grafik 9" descr="T:\IIIR\RDA\RDA-AD_Beispiele_Einzelfolien\VD16_C_2179_Verantwortlichkeitsangabe_Ausgabebezeichnung_Ausschnit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4300" y="993775"/>
            <a:ext cx="4176713" cy="309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95" name="Grafik 9" descr="T:\IIIR\RDA\RDA-AD_Beispiele_Einzelfolien\VD16_C_2179_Verantwortlichkeitsangabe_Ausgabebezeichnung_Ausschnitt_gros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866775"/>
            <a:ext cx="2435225"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ußzeilenplatzhalter 2"/>
          <p:cNvSpPr>
            <a:spLocks noGrp="1"/>
          </p:cNvSpPr>
          <p:nvPr>
            <p:ph type="ftr" sz="quarter" idx="14"/>
          </p:nvPr>
        </p:nvSpPr>
        <p:spPr>
          <a:xfrm>
            <a:off x="468312" y="6376988"/>
            <a:ext cx="6912000"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2" name="Foliennummernplatzhalter 1"/>
          <p:cNvSpPr>
            <a:spLocks noGrp="1"/>
          </p:cNvSpPr>
          <p:nvPr>
            <p:ph type="sldNum" sz="quarter" idx="15"/>
          </p:nvPr>
        </p:nvSpPr>
        <p:spPr/>
        <p:txBody>
          <a:bodyPr/>
          <a:lstStyle/>
          <a:p>
            <a:pPr>
              <a:defRPr/>
            </a:pPr>
            <a:fld id="{D25AE7EF-C63B-41E6-88F2-DC395E369812}" type="slidenum">
              <a:rPr lang="de-DE" smtClean="0"/>
              <a:pPr>
                <a:defRPr/>
              </a:pPr>
              <a:t>26</a:t>
            </a:fld>
            <a:endParaRPr lang="de-DE"/>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0825" y="836613"/>
            <a:ext cx="8642350" cy="5472112"/>
          </a:xfrm>
        </p:spPr>
        <p:txBody>
          <a:bodyPr/>
          <a:lstStyle/>
          <a:p>
            <a:pPr>
              <a:defRPr/>
            </a:pPr>
            <a:r>
              <a:rPr lang="de-DE" smtClean="0"/>
              <a:t>Einleitung</a:t>
            </a:r>
          </a:p>
          <a:p>
            <a:pPr marL="0" indent="0">
              <a:buFont typeface="Arial" charset="0"/>
              <a:buNone/>
              <a:defRPr/>
            </a:pPr>
            <a:endParaRPr lang="de-DE"/>
          </a:p>
          <a:p>
            <a:pPr>
              <a:defRPr/>
            </a:pPr>
            <a:r>
              <a:rPr lang="de-DE" smtClean="0"/>
              <a:t>Themen</a:t>
            </a:r>
            <a:endParaRPr lang="de-DE" sz="2000" smtClean="0"/>
          </a:p>
          <a:p>
            <a:pPr lvl="1">
              <a:buFont typeface="Symbol" panose="05050102010706020507" pitchFamily="18" charset="2"/>
              <a:buChar char="-"/>
              <a:defRPr/>
            </a:pPr>
            <a:r>
              <a:rPr lang="de-DE" smtClean="0"/>
              <a:t>Mottos, Segensformeln, Widmungen (RDA 2.3.1.1 D-A-CH)</a:t>
            </a:r>
          </a:p>
          <a:p>
            <a:pPr lvl="1">
              <a:buFont typeface="Symbol" panose="05050102010706020507" pitchFamily="18" charset="2"/>
              <a:buChar char="-"/>
              <a:defRPr/>
            </a:pPr>
            <a:r>
              <a:rPr lang="de-DE"/>
              <a:t>Ressourcen ohne Titelblatt (RDA </a:t>
            </a:r>
            <a:r>
              <a:rPr lang="de-DE" smtClean="0"/>
              <a:t>2.3.2.10 D-A-CH)</a:t>
            </a:r>
            <a:endParaRPr lang="de-DE"/>
          </a:p>
          <a:p>
            <a:pPr lvl="1">
              <a:buFont typeface="Symbol" panose="05050102010706020507" pitchFamily="18" charset="2"/>
              <a:buChar char="-"/>
              <a:defRPr/>
            </a:pPr>
            <a:r>
              <a:rPr lang="de-DE"/>
              <a:t>Kürzung sehr langer T</a:t>
            </a:r>
            <a:r>
              <a:rPr lang="de-DE" smtClean="0"/>
              <a:t>itel </a:t>
            </a:r>
            <a:r>
              <a:rPr lang="de-DE"/>
              <a:t>(RDA </a:t>
            </a:r>
            <a:r>
              <a:rPr lang="de-DE" smtClean="0"/>
              <a:t>2.3.1.4 + D-A-CH)</a:t>
            </a:r>
          </a:p>
          <a:p>
            <a:pPr lvl="1">
              <a:buFont typeface="Symbol" panose="05050102010706020507" pitchFamily="18" charset="2"/>
              <a:buChar char="-"/>
              <a:defRPr/>
            </a:pPr>
            <a:r>
              <a:rPr lang="de-DE" smtClean="0"/>
              <a:t>Namen als Bestandteil des Titels (RDA 2.3.1.5 + D-A-CH)</a:t>
            </a:r>
          </a:p>
          <a:p>
            <a:pPr lvl="1">
              <a:buFont typeface="Symbol" panose="05050102010706020507" pitchFamily="18" charset="2"/>
              <a:buChar char="-"/>
              <a:defRPr/>
            </a:pPr>
            <a:r>
              <a:rPr lang="de-DE" smtClean="0"/>
              <a:t>Einleitende Wörter und Wendungen (RDA 2.3.1.6 D-A-CH)</a:t>
            </a:r>
          </a:p>
          <a:p>
            <a:pPr lvl="1">
              <a:buFont typeface="Symbol" panose="05050102010706020507" pitchFamily="18" charset="2"/>
              <a:buChar char="-"/>
              <a:defRPr/>
            </a:pPr>
            <a:r>
              <a:rPr lang="de-DE" smtClean="0"/>
              <a:t>Erfassung abweichender Titel bei typographischen Besonderheiten (RDA 2.3.6.3 D-A-CH)</a:t>
            </a:r>
          </a:p>
          <a:p>
            <a:pPr lvl="1">
              <a:buFont typeface="Symbol" panose="05050102010706020507" pitchFamily="18" charset="2"/>
              <a:buChar char="-"/>
              <a:defRPr/>
            </a:pPr>
            <a:r>
              <a:rPr lang="de-DE" smtClean="0"/>
              <a:t>Kürzung umfangreicher Personalangaben </a:t>
            </a:r>
          </a:p>
          <a:p>
            <a:pPr marL="457200" lvl="1" indent="0">
              <a:buFont typeface="Arial" charset="0"/>
              <a:buNone/>
              <a:defRPr/>
            </a:pPr>
            <a:r>
              <a:rPr lang="de-DE"/>
              <a:t> </a:t>
            </a:r>
            <a:r>
              <a:rPr lang="de-DE" smtClean="0"/>
              <a:t>  (RDA 2.4.1.4 D-A-CH)</a:t>
            </a:r>
            <a:endParaRPr lang="de-DE"/>
          </a:p>
          <a:p>
            <a:pPr lvl="1">
              <a:buFont typeface="Symbol" panose="05050102010706020507" pitchFamily="18" charset="2"/>
              <a:buChar char="-"/>
              <a:defRPr/>
            </a:pPr>
            <a:r>
              <a:rPr lang="de-DE" smtClean="0"/>
              <a:t>Verantwortlichkeitsangaben im Ausgabevermerk (RDA 2.5)</a:t>
            </a:r>
          </a:p>
          <a:p>
            <a:pPr marL="0" indent="0">
              <a:buFont typeface="Arial" charset="0"/>
              <a:buNone/>
              <a:defRPr/>
            </a:pPr>
            <a:r>
              <a:rPr lang="de-DE" sz="2000" smtClean="0"/>
              <a:t>	</a:t>
            </a:r>
            <a:endParaRPr lang="de-DE"/>
          </a:p>
        </p:txBody>
      </p:sp>
      <p:sp>
        <p:nvSpPr>
          <p:cNvPr id="5123" name="Titel 1"/>
          <p:cNvSpPr>
            <a:spLocks noGrp="1"/>
          </p:cNvSpPr>
          <p:nvPr>
            <p:ph type="title"/>
          </p:nvPr>
        </p:nvSpPr>
        <p:spPr>
          <a:xfrm>
            <a:off x="250825" y="184150"/>
            <a:ext cx="8642350" cy="508000"/>
          </a:xfrm>
        </p:spPr>
        <p:txBody>
          <a:bodyPr/>
          <a:lstStyle/>
          <a:p>
            <a:pPr eaLnBrk="1" hangingPunct="1"/>
            <a:r>
              <a:rPr lang="de-DE" altLang="de-DE" smtClean="0">
                <a:solidFill>
                  <a:srgbClr val="376092"/>
                </a:solidFill>
              </a:rPr>
              <a:t>Inhalt</a:t>
            </a:r>
          </a:p>
        </p:txBody>
      </p:sp>
      <p:sp>
        <p:nvSpPr>
          <p:cNvPr id="4" name="Fußzeilenplatzhalter 3"/>
          <p:cNvSpPr>
            <a:spLocks noGrp="1"/>
          </p:cNvSpPr>
          <p:nvPr>
            <p:ph type="ftr" sz="quarter" idx="14"/>
          </p:nvPr>
        </p:nvSpPr>
        <p:spPr>
          <a:xfrm>
            <a:off x="468312" y="6376988"/>
            <a:ext cx="6912000"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2" name="Foliennummernplatzhalter 1"/>
          <p:cNvSpPr>
            <a:spLocks noGrp="1"/>
          </p:cNvSpPr>
          <p:nvPr>
            <p:ph type="sldNum" sz="quarter" idx="15"/>
          </p:nvPr>
        </p:nvSpPr>
        <p:spPr/>
        <p:txBody>
          <a:bodyPr/>
          <a:lstStyle/>
          <a:p>
            <a:pPr>
              <a:defRPr/>
            </a:pPr>
            <a:fld id="{D25AE7EF-C63B-41E6-88F2-DC395E369812}" type="slidenum">
              <a:rPr lang="de-DE" smtClean="0"/>
              <a:pPr>
                <a:defRPr/>
              </a:pPr>
              <a:t>3</a:t>
            </a:fld>
            <a:endParaRPr lang="de-DE"/>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a:lstStyle/>
          <a:p>
            <a:pPr>
              <a:defRPr/>
            </a:pPr>
            <a:r>
              <a:rPr lang="de-DE" smtClean="0"/>
              <a:t>Einleitung</a:t>
            </a:r>
            <a:endParaRPr lang="de-DE"/>
          </a:p>
        </p:txBody>
      </p:sp>
      <p:sp>
        <p:nvSpPr>
          <p:cNvPr id="3" name="Textplatzhalter 2"/>
          <p:cNvSpPr>
            <a:spLocks noGrp="1"/>
          </p:cNvSpPr>
          <p:nvPr>
            <p:ph type="body" sz="quarter" idx="13"/>
          </p:nvPr>
        </p:nvSpPr>
        <p:spPr>
          <a:xfrm>
            <a:off x="250825" y="836613"/>
            <a:ext cx="8642350" cy="5472112"/>
          </a:xfrm>
        </p:spPr>
        <p:txBody>
          <a:bodyPr/>
          <a:lstStyle/>
          <a:p>
            <a:pPr marL="0" indent="0">
              <a:buFont typeface="Arial" charset="0"/>
              <a:buNone/>
              <a:defRPr/>
            </a:pPr>
            <a:endParaRPr lang="de-DE" smtClean="0"/>
          </a:p>
          <a:p>
            <a:pPr>
              <a:spcBef>
                <a:spcPts val="0"/>
              </a:spcBef>
              <a:defRPr/>
            </a:pPr>
            <a:r>
              <a:rPr lang="de-DE" smtClean="0"/>
              <a:t>Erfassung von Titeln und Verantwortlichkeits-angaben nach den gleichen Regeln wie bei modernen Drucken (RDA 2.3.1 bis RDA 2.4) </a:t>
            </a:r>
          </a:p>
          <a:p>
            <a:pPr marL="0" indent="0">
              <a:spcBef>
                <a:spcPts val="0"/>
              </a:spcBef>
              <a:buFont typeface="Arial" charset="0"/>
              <a:buNone/>
              <a:defRPr/>
            </a:pPr>
            <a:r>
              <a:rPr lang="de-DE" smtClean="0"/>
              <a:t>   (vgl. die Module 3 und 5A)</a:t>
            </a:r>
          </a:p>
          <a:p>
            <a:pPr marL="0" indent="0">
              <a:buFont typeface="Arial" charset="0"/>
              <a:buNone/>
              <a:defRPr/>
            </a:pPr>
            <a:endParaRPr lang="de-DE" smtClean="0"/>
          </a:p>
          <a:p>
            <a:pPr>
              <a:defRPr/>
            </a:pPr>
            <a:r>
              <a:rPr lang="de-DE" smtClean="0"/>
              <a:t>spezielle Regeln für Alte Drucke überwiegend in den D-A-CH zu finden</a:t>
            </a:r>
          </a:p>
          <a:p>
            <a:pPr>
              <a:defRPr/>
            </a:pPr>
            <a:endParaRPr lang="de-DE"/>
          </a:p>
          <a:p>
            <a:pPr marL="0" indent="0">
              <a:buFont typeface="Arial" charset="0"/>
              <a:buNone/>
              <a:defRPr/>
            </a:pPr>
            <a:endParaRPr lang="de-DE"/>
          </a:p>
          <a:p>
            <a:pPr marL="0" indent="0">
              <a:buFont typeface="Arial" charset="0"/>
              <a:buNone/>
              <a:defRPr/>
            </a:pPr>
            <a:endParaRPr lang="de-DE"/>
          </a:p>
        </p:txBody>
      </p:sp>
      <p:sp>
        <p:nvSpPr>
          <p:cNvPr id="6" name="Fußzeilenplatzhalter 5"/>
          <p:cNvSpPr>
            <a:spLocks noGrp="1"/>
          </p:cNvSpPr>
          <p:nvPr>
            <p:ph type="ftr" sz="quarter" idx="14"/>
          </p:nvPr>
        </p:nvSpPr>
        <p:spPr>
          <a:xfrm>
            <a:off x="468312" y="6376988"/>
            <a:ext cx="6912000"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4" name="Foliennummernplatzhalter 3"/>
          <p:cNvSpPr>
            <a:spLocks noGrp="1"/>
          </p:cNvSpPr>
          <p:nvPr>
            <p:ph type="sldNum" sz="quarter" idx="15"/>
          </p:nvPr>
        </p:nvSpPr>
        <p:spPr/>
        <p:txBody>
          <a:bodyPr/>
          <a:lstStyle/>
          <a:p>
            <a:pPr>
              <a:defRPr/>
            </a:pPr>
            <a:fld id="{D25AE7EF-C63B-41E6-88F2-DC395E369812}" type="slidenum">
              <a:rPr lang="de-DE" smtClean="0"/>
              <a:pPr>
                <a:defRPr/>
              </a:pPr>
              <a:t>4</a:t>
            </a:fld>
            <a:endParaRPr lang="de-D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652463"/>
          </a:xfrm>
        </p:spPr>
        <p:txBody>
          <a:bodyPr/>
          <a:lstStyle/>
          <a:p>
            <a:pPr>
              <a:defRPr/>
            </a:pPr>
            <a:r>
              <a:rPr lang="de-DE" smtClean="0"/>
              <a:t>Mottos, Segensformeln, Widmungen</a:t>
            </a:r>
            <a:endParaRPr lang="de-DE"/>
          </a:p>
        </p:txBody>
      </p:sp>
      <p:sp>
        <p:nvSpPr>
          <p:cNvPr id="3" name="Textplatzhalter 2"/>
          <p:cNvSpPr>
            <a:spLocks noGrp="1"/>
          </p:cNvSpPr>
          <p:nvPr>
            <p:ph type="body" sz="quarter" idx="13"/>
          </p:nvPr>
        </p:nvSpPr>
        <p:spPr>
          <a:xfrm>
            <a:off x="250825" y="836613"/>
            <a:ext cx="8642350" cy="5472112"/>
          </a:xfrm>
        </p:spPr>
        <p:txBody>
          <a:bodyPr/>
          <a:lstStyle/>
          <a:p>
            <a:pPr>
              <a:defRPr/>
            </a:pPr>
            <a:r>
              <a:rPr lang="de-DE" dirty="0" smtClean="0"/>
              <a:t>vorkommend in abgekürzter und ausgeschriebener Form; in der Regel oberhalb des Titels</a:t>
            </a:r>
          </a:p>
          <a:p>
            <a:pPr marL="720000">
              <a:buFont typeface="Symbol" panose="05050102010706020507" pitchFamily="18" charset="2"/>
              <a:buChar char="-"/>
              <a:defRPr/>
            </a:pPr>
            <a:r>
              <a:rPr lang="de-DE" sz="2000" dirty="0" smtClean="0"/>
              <a:t>Beispiele: „</a:t>
            </a:r>
            <a:r>
              <a:rPr lang="de-DE" sz="2000" dirty="0" err="1" smtClean="0"/>
              <a:t>Q.B.V</a:t>
            </a:r>
            <a:r>
              <a:rPr lang="de-DE" sz="2000" dirty="0" smtClean="0"/>
              <a:t>.“ oder „Jehova </a:t>
            </a:r>
            <a:r>
              <a:rPr lang="de-DE" sz="2000" dirty="0" err="1" smtClean="0"/>
              <a:t>Grati</a:t>
            </a:r>
            <a:r>
              <a:rPr lang="de-DE" sz="2000" dirty="0" err="1"/>
              <a:t>â</a:t>
            </a:r>
            <a:r>
              <a:rPr lang="de-DE" sz="2000" dirty="0" smtClean="0"/>
              <a:t> </a:t>
            </a:r>
            <a:r>
              <a:rPr lang="de-DE" sz="2000" dirty="0" err="1" smtClean="0"/>
              <a:t>Adspirante</a:t>
            </a:r>
            <a:r>
              <a:rPr lang="de-DE" sz="2000" dirty="0" smtClean="0"/>
              <a:t>!“</a:t>
            </a:r>
          </a:p>
          <a:p>
            <a:pPr marL="0">
              <a:buFont typeface="Arial" panose="020B0604020202020204" pitchFamily="34" charset="0"/>
              <a:buChar char="•"/>
              <a:defRPr/>
            </a:pPr>
            <a:endParaRPr lang="de-DE" sz="2000" dirty="0" smtClean="0"/>
          </a:p>
          <a:p>
            <a:pPr>
              <a:defRPr/>
            </a:pPr>
            <a:r>
              <a:rPr lang="de-DE" dirty="0" smtClean="0"/>
              <a:t>Mottos usw. sind kein Bestandteil des Titels im Sinne von </a:t>
            </a:r>
            <a:r>
              <a:rPr lang="de-DE" dirty="0" err="1" smtClean="0"/>
              <a:t>RDA</a:t>
            </a:r>
            <a:r>
              <a:rPr lang="de-DE" dirty="0" smtClean="0"/>
              <a:t> 2.3.1.1</a:t>
            </a:r>
          </a:p>
          <a:p>
            <a:pPr marL="0" indent="0" algn="ctr">
              <a:buFont typeface="Arial" charset="0"/>
              <a:buNone/>
              <a:defRPr/>
            </a:pPr>
            <a:endParaRPr lang="de-DE" dirty="0" smtClean="0"/>
          </a:p>
          <a:p>
            <a:pPr marL="0" indent="0">
              <a:buFont typeface="Arial" charset="0"/>
              <a:buNone/>
              <a:defRPr/>
            </a:pPr>
            <a:endParaRPr lang="de-DE" sz="2000" dirty="0"/>
          </a:p>
        </p:txBody>
      </p:sp>
      <p:sp>
        <p:nvSpPr>
          <p:cNvPr id="8" name="Rechteck 7"/>
          <p:cNvSpPr/>
          <p:nvPr/>
        </p:nvSpPr>
        <p:spPr>
          <a:xfrm>
            <a:off x="504825" y="3309938"/>
            <a:ext cx="7775575" cy="1584325"/>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de-DE"/>
              <a:t>                                          </a:t>
            </a:r>
            <a:r>
              <a:rPr lang="de-DE" sz="2000"/>
              <a:t>RDA 2.3.1.1 D-A-CH</a:t>
            </a:r>
          </a:p>
          <a:p>
            <a:pPr>
              <a:defRPr/>
            </a:pPr>
            <a:r>
              <a:rPr lang="de-DE" sz="2000"/>
              <a:t>Lassen Sie Mottos, Segensformeln, Widmungen usw., die in der Ressource erscheinen, aber nicht zum Titel gehören, ohne Kennzeichnung weg. Das gilt auch für Alte Drucke.</a:t>
            </a:r>
          </a:p>
        </p:txBody>
      </p:sp>
      <p:sp>
        <p:nvSpPr>
          <p:cNvPr id="6" name="Textfeld 5"/>
          <p:cNvSpPr txBox="1"/>
          <p:nvPr/>
        </p:nvSpPr>
        <p:spPr>
          <a:xfrm>
            <a:off x="684213" y="5084763"/>
            <a:ext cx="7416800" cy="1600200"/>
          </a:xfrm>
          <a:prstGeom prst="rect">
            <a:avLst/>
          </a:prstGeom>
          <a:solidFill>
            <a:schemeClr val="bg1"/>
          </a:solidFill>
          <a:ln>
            <a:noFill/>
          </a:ln>
        </p:spPr>
        <p:txBody>
          <a:bodyPr>
            <a:spAutoFit/>
          </a:bodyPr>
          <a:lstStyle/>
          <a:p>
            <a:pPr marL="285750" indent="-285750">
              <a:buFont typeface="Arial" panose="020B0604020202020204" pitchFamily="34" charset="0"/>
              <a:buChar char="•"/>
              <a:defRPr/>
            </a:pPr>
            <a:r>
              <a:rPr lang="de-DE" sz="2000">
                <a:latin typeface="Verdana" panose="020B0604030504040204" pitchFamily="34" charset="0"/>
                <a:ea typeface="Verdana" panose="020B0604030504040204" pitchFamily="34" charset="0"/>
                <a:cs typeface="Verdana" panose="020B0604030504040204" pitchFamily="34" charset="0"/>
              </a:rPr>
              <a:t>Anm.: Nicht als </a:t>
            </a:r>
            <a:r>
              <a:rPr lang="de-DE" altLang="de-DE" sz="2000">
                <a:latin typeface="Verdana" panose="020B0604030504040204" pitchFamily="34" charset="0"/>
                <a:ea typeface="Verdana" panose="020B0604030504040204" pitchFamily="34" charset="0"/>
                <a:cs typeface="Verdana" panose="020B0604030504040204" pitchFamily="34" charset="0"/>
              </a:rPr>
              <a:t>Segensformeln oder Widmungen zu behandeln: Namen regierender Fürsten usw., unter deren Protektion ein Werk oder dessen Schöpfer stehen</a:t>
            </a:r>
          </a:p>
          <a:p>
            <a:pPr>
              <a:defRPr/>
            </a:pPr>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a:xfrm>
            <a:off x="468312" y="6376988"/>
            <a:ext cx="6839992"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4" name="Foliennummernplatzhalter 3"/>
          <p:cNvSpPr>
            <a:spLocks noGrp="1"/>
          </p:cNvSpPr>
          <p:nvPr>
            <p:ph type="sldNum" sz="quarter" idx="15"/>
          </p:nvPr>
        </p:nvSpPr>
        <p:spPr/>
        <p:txBody>
          <a:bodyPr/>
          <a:lstStyle/>
          <a:p>
            <a:pPr>
              <a:defRPr/>
            </a:pPr>
            <a:fld id="{D25AE7EF-C63B-41E6-88F2-DC395E369812}" type="slidenum">
              <a:rPr lang="de-DE" smtClean="0"/>
              <a:pPr>
                <a:defRPr/>
              </a:pPr>
              <a:t>5</a:t>
            </a:fld>
            <a:endParaRPr lang="de-DE"/>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57150"/>
            <a:ext cx="8642350" cy="908050"/>
          </a:xfrm>
        </p:spPr>
        <p:txBody>
          <a:bodyPr/>
          <a:lstStyle/>
          <a:p>
            <a:pPr>
              <a:defRPr/>
            </a:pPr>
            <a:r>
              <a:rPr lang="de-DE" smtClean="0"/>
              <a:t>Beispiele und Lösungen: Mottos</a:t>
            </a:r>
            <a:r>
              <a:rPr lang="de-DE"/>
              <a:t>, Segensformeln, Widmungen</a:t>
            </a:r>
          </a:p>
        </p:txBody>
      </p:sp>
      <p:sp>
        <p:nvSpPr>
          <p:cNvPr id="8195" name="Textplatzhalter 2"/>
          <p:cNvSpPr>
            <a:spLocks noGrp="1"/>
          </p:cNvSpPr>
          <p:nvPr>
            <p:ph type="body" sz="quarter" idx="13"/>
          </p:nvPr>
        </p:nvSpPr>
        <p:spPr>
          <a:xfrm>
            <a:off x="323850" y="1120775"/>
            <a:ext cx="8640763" cy="5272088"/>
          </a:xfrm>
        </p:spPr>
        <p:txBody>
          <a:bodyPr/>
          <a:lstStyle/>
          <a:p>
            <a:pPr marL="0" indent="0">
              <a:buFont typeface="Arial" charset="0"/>
              <a:buNone/>
            </a:pPr>
            <a:endParaRPr lang="de-DE" altLang="de-DE" smtClean="0"/>
          </a:p>
          <a:p>
            <a:pPr marL="0" indent="0">
              <a:buFont typeface="Arial" charset="0"/>
              <a:buNone/>
            </a:pPr>
            <a:endParaRPr lang="de-DE" altLang="de-DE" smtClean="0"/>
          </a:p>
          <a:p>
            <a:pPr marL="0" indent="0">
              <a:buFont typeface="Arial" charset="0"/>
              <a:buNone/>
            </a:pPr>
            <a:endParaRPr lang="de-DE" altLang="de-DE" smtClean="0"/>
          </a:p>
          <a:p>
            <a:pPr marL="0" indent="0">
              <a:buFont typeface="Arial" charset="0"/>
              <a:buNone/>
            </a:pPr>
            <a:r>
              <a:rPr lang="de-DE" altLang="de-DE" smtClean="0"/>
              <a:t>									</a:t>
            </a:r>
          </a:p>
          <a:p>
            <a:pPr marL="0" indent="0">
              <a:buFont typeface="Arial" charset="0"/>
              <a:buNone/>
            </a:pPr>
            <a:endParaRPr lang="de-DE" altLang="de-DE" smtClean="0"/>
          </a:p>
          <a:p>
            <a:pPr marL="0" indent="0">
              <a:buFont typeface="Arial" charset="0"/>
              <a:buNone/>
            </a:pPr>
            <a:endParaRPr lang="de-DE" altLang="de-DE" sz="1800" smtClean="0"/>
          </a:p>
          <a:p>
            <a:pPr marL="0" indent="0">
              <a:buFont typeface="Arial" charset="0"/>
              <a:buNone/>
            </a:pPr>
            <a:endParaRPr lang="de-DE" altLang="de-DE" sz="1800" smtClean="0"/>
          </a:p>
          <a:p>
            <a:pPr marL="0" indent="0">
              <a:buFont typeface="Arial" charset="0"/>
              <a:buNone/>
            </a:pPr>
            <a:endParaRPr lang="de-DE" altLang="de-DE" sz="1800" smtClean="0"/>
          </a:p>
          <a:p>
            <a:pPr marL="0" indent="0">
              <a:buFont typeface="Arial" charset="0"/>
              <a:buNone/>
            </a:pPr>
            <a:endParaRPr lang="de-DE" altLang="de-DE" sz="1800" smtClean="0"/>
          </a:p>
          <a:p>
            <a:pPr marL="0" indent="0">
              <a:buFont typeface="Arial" charset="0"/>
              <a:buNone/>
            </a:pPr>
            <a:endParaRPr lang="de-DE" altLang="de-DE" sz="1800" smtClean="0"/>
          </a:p>
          <a:p>
            <a:pPr marL="0" indent="0">
              <a:buFont typeface="Arial" charset="0"/>
              <a:buNone/>
            </a:pPr>
            <a:endParaRPr lang="de-DE" altLang="de-DE" sz="1800" smtClean="0"/>
          </a:p>
          <a:p>
            <a:pPr marL="0" indent="0">
              <a:buFont typeface="Arial" charset="0"/>
              <a:buNone/>
            </a:pPr>
            <a:endParaRPr lang="de-DE" altLang="de-DE" sz="1800" smtClean="0"/>
          </a:p>
        </p:txBody>
      </p:sp>
      <p:pic>
        <p:nvPicPr>
          <p:cNvPr id="8196" name="Grafik 5" descr="T:\IIIR\RDA\RDA-AD_Beispiele_Einzelfolien\Motto_VD17_1_003649X_Ausschnit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0" y="1243013"/>
            <a:ext cx="3638550" cy="9620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197" name="Textfeld 12"/>
          <p:cNvSpPr txBox="1">
            <a:spLocks noChangeArrowheads="1"/>
          </p:cNvSpPr>
          <p:nvPr/>
        </p:nvSpPr>
        <p:spPr bwMode="auto">
          <a:xfrm>
            <a:off x="4714875" y="1558925"/>
            <a:ext cx="4249738" cy="646113"/>
          </a:xfrm>
          <a:prstGeom prst="rect">
            <a:avLst/>
          </a:prstGeom>
          <a:solidFill>
            <a:schemeClr val="bg1"/>
          </a:solidFill>
          <a:ln w="9525">
            <a:solidFill>
              <a:schemeClr val="tx1"/>
            </a:solidFill>
            <a:miter lim="800000"/>
            <a:headEnd/>
            <a:tailEnd/>
          </a:ln>
        </p:spPr>
        <p:txBody>
          <a:bodyPr>
            <a:spAutoFit/>
          </a:bodyPr>
          <a:lstStyle>
            <a:lvl1pPr eaLnBrk="0" hangingPunct="0">
              <a:spcBef>
                <a:spcPct val="20000"/>
              </a:spcBef>
              <a:buFont typeface="Arial" charset="0"/>
              <a:buChar char="•"/>
              <a:defRPr sz="2400">
                <a:solidFill>
                  <a:schemeClr val="tx1"/>
                </a:solidFill>
                <a:latin typeface="Verdana" pitchFamily="34" charset="0"/>
              </a:defRPr>
            </a:lvl1pPr>
            <a:lvl2pPr marL="742950" indent="-285750" eaLnBrk="0" hangingPunct="0">
              <a:spcBef>
                <a:spcPct val="20000"/>
              </a:spcBef>
              <a:buFont typeface="Arial" charset="0"/>
              <a:buChar char="–"/>
              <a:defRPr sz="2000">
                <a:solidFill>
                  <a:schemeClr val="tx1"/>
                </a:solidFill>
                <a:latin typeface="Verdana" pitchFamily="34" charset="0"/>
              </a:defRPr>
            </a:lvl2pPr>
            <a:lvl3pPr marL="1143000" indent="-228600" eaLnBrk="0" hangingPunct="0">
              <a:spcBef>
                <a:spcPct val="20000"/>
              </a:spcBef>
              <a:buFont typeface="Arial" charset="0"/>
              <a:buChar char="•"/>
              <a:defRPr sz="1600">
                <a:solidFill>
                  <a:schemeClr val="tx1"/>
                </a:solidFill>
                <a:latin typeface="Verdana" pitchFamily="34" charset="0"/>
              </a:defRPr>
            </a:lvl3pPr>
            <a:lvl4pPr marL="1600200" indent="-228600" eaLnBrk="0" hangingPunct="0">
              <a:spcBef>
                <a:spcPct val="20000"/>
              </a:spcBef>
              <a:buFont typeface="Arial" charset="0"/>
              <a:buChar char="–"/>
              <a:defRPr sz="1200">
                <a:solidFill>
                  <a:schemeClr val="tx1"/>
                </a:solidFill>
                <a:latin typeface="Verdana" pitchFamily="34" charset="0"/>
              </a:defRPr>
            </a:lvl4pPr>
            <a:lvl5pPr marL="2057400" indent="-228600" eaLnBrk="0" hangingPunct="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1800">
                <a:latin typeface="Calibri" pitchFamily="34" charset="0"/>
              </a:rPr>
              <a:t>Die Segensformeln werden ohne </a:t>
            </a:r>
          </a:p>
          <a:p>
            <a:pPr eaLnBrk="1" hangingPunct="1">
              <a:spcBef>
                <a:spcPct val="0"/>
              </a:spcBef>
              <a:buFontTx/>
              <a:buNone/>
            </a:pPr>
            <a:r>
              <a:rPr lang="de-DE" altLang="de-DE" sz="1800">
                <a:latin typeface="Calibri" pitchFamily="34" charset="0"/>
              </a:rPr>
              <a:t>Kennzeichnung weggelassen.</a:t>
            </a:r>
          </a:p>
        </p:txBody>
      </p:sp>
      <p:cxnSp>
        <p:nvCxnSpPr>
          <p:cNvPr id="15" name="Gerade Verbindung mit Pfeil 14"/>
          <p:cNvCxnSpPr/>
          <p:nvPr/>
        </p:nvCxnSpPr>
        <p:spPr>
          <a:xfrm flipH="1">
            <a:off x="2870200" y="1558925"/>
            <a:ext cx="1844675"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7" name="Ellipse 16"/>
          <p:cNvSpPr/>
          <p:nvPr/>
        </p:nvSpPr>
        <p:spPr>
          <a:xfrm>
            <a:off x="644525" y="1431925"/>
            <a:ext cx="2206625" cy="25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aphicFrame>
        <p:nvGraphicFramePr>
          <p:cNvPr id="12" name="Tabelle 11"/>
          <p:cNvGraphicFramePr>
            <a:graphicFrameLocks noGrp="1"/>
          </p:cNvGraphicFramePr>
          <p:nvPr>
            <p:extLst>
              <p:ext uri="{D42A27DB-BD31-4B8C-83A1-F6EECF244321}">
                <p14:modId xmlns:p14="http://schemas.microsoft.com/office/powerpoint/2010/main" val="4237478837"/>
              </p:ext>
            </p:extLst>
          </p:nvPr>
        </p:nvGraphicFramePr>
        <p:xfrm>
          <a:off x="323850" y="3644900"/>
          <a:ext cx="8426450" cy="1946275"/>
        </p:xfrm>
        <a:graphic>
          <a:graphicData uri="http://schemas.openxmlformats.org/drawingml/2006/table">
            <a:tbl>
              <a:tblPr firstRow="1" bandRow="1">
                <a:tableStyleId>{5C22544A-7EE6-4342-B048-85BDC9FD1C3A}</a:tableStyleId>
              </a:tblPr>
              <a:tblGrid>
                <a:gridCol w="2160628"/>
                <a:gridCol w="1608419"/>
                <a:gridCol w="4657403"/>
              </a:tblGrid>
              <a:tr h="582041">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5" marR="91455" marT="45745" marB="45745"/>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Element</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55" marR="91455" marT="45745" marB="45745"/>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Erfassung</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55" marR="91455" marT="45745" marB="45745"/>
                </a:tc>
              </a:tr>
              <a:tr h="682117">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2.3.1.1 D-A-CH</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55" marR="91455" marT="45745" marB="45745"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Haupttitel</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55" marR="91455" marT="45745" marB="45745" anchor="ctr"/>
                </a:tc>
                <a:tc>
                  <a:txBody>
                    <a:bodyPr/>
                    <a:lstStyle/>
                    <a:p>
                      <a:pPr>
                        <a:lnSpc>
                          <a:spcPts val="1600"/>
                        </a:lnSpc>
                        <a:spcBef>
                          <a:spcPts val="600"/>
                        </a:spcBef>
                        <a:spcAft>
                          <a:spcPts val="600"/>
                        </a:spcAft>
                      </a:pPr>
                      <a:r>
                        <a:rPr lang="de-DE" sz="1800" dirty="0" err="1" smtClean="0">
                          <a:latin typeface="Verdana" panose="020B0604030504040204" pitchFamily="34" charset="0"/>
                          <a:ea typeface="Verdana" panose="020B0604030504040204" pitchFamily="34" charset="0"/>
                          <a:cs typeface="Verdana" panose="020B0604030504040204" pitchFamily="34" charset="0"/>
                        </a:rPr>
                        <a:t>Dissertationem</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Hanc</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Juridicam</a:t>
                      </a:r>
                      <a:r>
                        <a:rPr lang="de-DE" sz="1800" dirty="0" smtClean="0">
                          <a:latin typeface="Verdana" panose="020B0604030504040204" pitchFamily="34" charset="0"/>
                          <a:ea typeface="Verdana" panose="020B0604030504040204" pitchFamily="34" charset="0"/>
                          <a:cs typeface="Verdana" panose="020B0604030504040204" pitchFamily="34" charset="0"/>
                        </a:rPr>
                        <a:t>, De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5" marR="91455" marT="45745" marB="45745" anchor="ctr"/>
                </a:tc>
              </a:tr>
              <a:tr h="682117">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2.3.1.1 D-A-CH</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55" marR="91455" marT="45745" marB="45745"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Haupttitel</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55" marR="91455" marT="45745" marB="45745" anchor="ctr"/>
                </a:tc>
                <a:tc>
                  <a:txBody>
                    <a:bodyPr/>
                    <a:lstStyle/>
                    <a:p>
                      <a:pPr>
                        <a:lnSpc>
                          <a:spcPts val="1600"/>
                        </a:lnSpc>
                        <a:spcBef>
                          <a:spcPts val="600"/>
                        </a:spcBef>
                        <a:spcAft>
                          <a:spcPts val="600"/>
                        </a:spcAft>
                      </a:pPr>
                      <a:r>
                        <a:rPr lang="de-DE" sz="1800" smtClean="0">
                          <a:latin typeface="Verdana" panose="020B0604030504040204" pitchFamily="34" charset="0"/>
                          <a:ea typeface="Verdana" panose="020B0604030504040204" pitchFamily="34" charset="0"/>
                          <a:cs typeface="Verdana" panose="020B0604030504040204" pitchFamily="34" charset="0"/>
                        </a:rPr>
                        <a:t>De Avtographis Vetervm</a:t>
                      </a:r>
                      <a:r>
                        <a:rPr lang="de-DE" sz="1800" baseline="0" smtClean="0">
                          <a:latin typeface="Verdana" panose="020B0604030504040204" pitchFamily="34" charset="0"/>
                          <a:ea typeface="Verdana" panose="020B0604030504040204" pitchFamily="34" charset="0"/>
                          <a:cs typeface="Verdana" panose="020B0604030504040204" pitchFamily="34" charset="0"/>
                        </a:rPr>
                        <a:t> …</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55" marR="91455" marT="45745" marB="45745" anchor="ctr"/>
                </a:tc>
              </a:tr>
            </a:tbl>
          </a:graphicData>
        </a:graphic>
      </p:graphicFrame>
      <p:pic>
        <p:nvPicPr>
          <p:cNvPr id="8218"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400" y="2366963"/>
            <a:ext cx="3844925"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 name="Gewinkelte Verbindung 15"/>
          <p:cNvCxnSpPr/>
          <p:nvPr/>
        </p:nvCxnSpPr>
        <p:spPr>
          <a:xfrm rot="10800000" flipV="1">
            <a:off x="2843213" y="1752600"/>
            <a:ext cx="1871662" cy="646113"/>
          </a:xfrm>
          <a:prstGeom prst="bentConnector3">
            <a:avLst>
              <a:gd name="adj1" fmla="val 24868"/>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2" name="Ellipse 21"/>
          <p:cNvSpPr/>
          <p:nvPr/>
        </p:nvSpPr>
        <p:spPr>
          <a:xfrm>
            <a:off x="1889125" y="2305050"/>
            <a:ext cx="885825" cy="23653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4" name="Fußzeilenplatzhalter 3"/>
          <p:cNvSpPr>
            <a:spLocks noGrp="1"/>
          </p:cNvSpPr>
          <p:nvPr>
            <p:ph type="ftr" sz="quarter" idx="14"/>
          </p:nvPr>
        </p:nvSpPr>
        <p:spPr>
          <a:xfrm>
            <a:off x="468312" y="6376988"/>
            <a:ext cx="6912000"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3" name="Foliennummernplatzhalter 2"/>
          <p:cNvSpPr>
            <a:spLocks noGrp="1"/>
          </p:cNvSpPr>
          <p:nvPr>
            <p:ph type="sldNum" sz="quarter" idx="15"/>
          </p:nvPr>
        </p:nvSpPr>
        <p:spPr/>
        <p:txBody>
          <a:bodyPr/>
          <a:lstStyle/>
          <a:p>
            <a:pPr>
              <a:defRPr/>
            </a:pPr>
            <a:fld id="{D25AE7EF-C63B-41E6-88F2-DC395E369812}" type="slidenum">
              <a:rPr lang="de-DE" smtClean="0"/>
              <a:pPr>
                <a:defRPr/>
              </a:pPr>
              <a:t>6</a:t>
            </a:fld>
            <a:endParaRPr lang="de-DE"/>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a:lstStyle/>
          <a:p>
            <a:pPr>
              <a:defRPr/>
            </a:pPr>
            <a:r>
              <a:rPr lang="de-DE" smtClean="0"/>
              <a:t>Ressourcen </a:t>
            </a:r>
            <a:r>
              <a:rPr lang="de-DE"/>
              <a:t>ohne </a:t>
            </a:r>
            <a:r>
              <a:rPr lang="de-DE" smtClean="0"/>
              <a:t>Titelblatt </a:t>
            </a:r>
            <a:endParaRPr lang="de-DE"/>
          </a:p>
        </p:txBody>
      </p:sp>
      <p:sp>
        <p:nvSpPr>
          <p:cNvPr id="9219" name="Textplatzhalter 2"/>
          <p:cNvSpPr>
            <a:spLocks noGrp="1"/>
          </p:cNvSpPr>
          <p:nvPr>
            <p:ph type="body" sz="quarter" idx="13"/>
          </p:nvPr>
        </p:nvSpPr>
        <p:spPr>
          <a:xfrm>
            <a:off x="250825" y="836613"/>
            <a:ext cx="8642350" cy="5472112"/>
          </a:xfrm>
        </p:spPr>
        <p:txBody>
          <a:bodyPr/>
          <a:lstStyle/>
          <a:p>
            <a:pPr>
              <a:defRPr/>
            </a:pPr>
            <a:r>
              <a:rPr lang="de-DE" altLang="de-DE" smtClean="0"/>
              <a:t>RDA 2.3.2.2: Quelle für die Angabe des Titels ist nach Möglichkeit die Ressource selbst, z. B.:</a:t>
            </a:r>
          </a:p>
          <a:p>
            <a:pPr marL="720000">
              <a:buFont typeface="Symbol" panose="05050102010706020507" pitchFamily="18" charset="2"/>
              <a:buChar char="-"/>
              <a:defRPr/>
            </a:pPr>
            <a:r>
              <a:rPr lang="de-DE" altLang="de-DE" sz="2000" smtClean="0"/>
              <a:t>Titelblatt</a:t>
            </a:r>
          </a:p>
          <a:p>
            <a:pPr marL="720000">
              <a:buFont typeface="Symbol" panose="05050102010706020507" pitchFamily="18" charset="2"/>
              <a:buChar char="-"/>
              <a:defRPr/>
            </a:pPr>
            <a:r>
              <a:rPr lang="de-DE" altLang="de-DE" sz="2000" smtClean="0"/>
              <a:t>Kolophon</a:t>
            </a:r>
          </a:p>
          <a:p>
            <a:pPr marL="720000">
              <a:buFont typeface="Symbol" panose="05050102010706020507" pitchFamily="18" charset="2"/>
              <a:buChar char="-"/>
              <a:defRPr/>
            </a:pPr>
            <a:r>
              <a:rPr lang="de-DE" altLang="de-DE" sz="2000" smtClean="0"/>
              <a:t>Kopf- oder Kolumnentitel</a:t>
            </a:r>
          </a:p>
          <a:p>
            <a:pPr marL="0" indent="0">
              <a:buFont typeface="Arial" charset="0"/>
              <a:buNone/>
              <a:defRPr/>
            </a:pPr>
            <a:endParaRPr lang="de-DE" altLang="de-DE"/>
          </a:p>
          <a:p>
            <a:pPr marL="342000">
              <a:buFont typeface="Arial" panose="020B0604020202020204" pitchFamily="34" charset="0"/>
              <a:buChar char="•"/>
              <a:defRPr/>
            </a:pPr>
            <a:r>
              <a:rPr lang="de-DE" altLang="de-DE"/>
              <a:t>RDA </a:t>
            </a:r>
            <a:r>
              <a:rPr lang="de-DE" altLang="de-DE" smtClean="0"/>
              <a:t>2.3.2.10 D-A-CH: ist keine dieser Quellen in der Ressource vorhanden, kann für Drucke ab 1501 der Textanfang (Incipit) als Titel gelten </a:t>
            </a:r>
          </a:p>
          <a:p>
            <a:pPr marL="720000">
              <a:buFont typeface="Symbol" panose="05050102010706020507" pitchFamily="18" charset="2"/>
              <a:buChar char="-"/>
              <a:defRPr/>
            </a:pPr>
            <a:r>
              <a:rPr lang="de-DE" altLang="de-DE" sz="2000" smtClean="0"/>
              <a:t>Inkunabeln: Nachschlagewerke sind bevorzugte Quelle</a:t>
            </a:r>
          </a:p>
          <a:p>
            <a:pPr marL="377100" indent="0">
              <a:buFont typeface="Arial" charset="0"/>
              <a:buNone/>
              <a:defRPr/>
            </a:pPr>
            <a:endParaRPr lang="de-DE" altLang="de-DE" smtClean="0"/>
          </a:p>
          <a:p>
            <a:pPr marL="342000">
              <a:buFont typeface="Arial" panose="020B0604020202020204" pitchFamily="34" charset="0"/>
              <a:buChar char="•"/>
              <a:defRPr/>
            </a:pPr>
            <a:r>
              <a:rPr lang="de-DE" altLang="de-DE"/>
              <a:t>RDA </a:t>
            </a:r>
            <a:r>
              <a:rPr lang="de-DE" altLang="de-DE" smtClean="0"/>
              <a:t>2.17.2.3: auf </a:t>
            </a:r>
            <a:r>
              <a:rPr lang="de-DE" altLang="de-DE"/>
              <a:t>die Quelle wird in einer Anmerkung </a:t>
            </a:r>
            <a:r>
              <a:rPr lang="de-DE" altLang="de-DE" smtClean="0"/>
              <a:t>hingewiesen</a:t>
            </a:r>
            <a:r>
              <a:rPr lang="de-DE" altLang="de-DE"/>
              <a:t>, wenn es für sinnvoll erachtet wird </a:t>
            </a:r>
          </a:p>
          <a:p>
            <a:pPr marL="0" indent="0">
              <a:buFont typeface="Arial" charset="0"/>
              <a:buNone/>
              <a:defRPr/>
            </a:pPr>
            <a:r>
              <a:rPr lang="de-DE" altLang="de-DE"/>
              <a:t>   </a:t>
            </a:r>
            <a:endParaRPr lang="de-DE" altLang="de-DE" smtClean="0"/>
          </a:p>
        </p:txBody>
      </p:sp>
      <p:sp>
        <p:nvSpPr>
          <p:cNvPr id="4" name="Fußzeilenplatzhalter 3"/>
          <p:cNvSpPr>
            <a:spLocks noGrp="1"/>
          </p:cNvSpPr>
          <p:nvPr>
            <p:ph type="ftr" sz="quarter" idx="14"/>
          </p:nvPr>
        </p:nvSpPr>
        <p:spPr>
          <a:xfrm>
            <a:off x="468312" y="6376988"/>
            <a:ext cx="6912000"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3" name="Foliennummernplatzhalter 2"/>
          <p:cNvSpPr>
            <a:spLocks noGrp="1"/>
          </p:cNvSpPr>
          <p:nvPr>
            <p:ph type="sldNum" sz="quarter" idx="15"/>
          </p:nvPr>
        </p:nvSpPr>
        <p:spPr/>
        <p:txBody>
          <a:bodyPr/>
          <a:lstStyle/>
          <a:p>
            <a:pPr>
              <a:defRPr/>
            </a:pPr>
            <a:fld id="{D25AE7EF-C63B-41E6-88F2-DC395E369812}" type="slidenum">
              <a:rPr lang="de-DE" smtClean="0"/>
              <a:pPr>
                <a:defRPr/>
              </a:pPr>
              <a:t>7</a:t>
            </a:fld>
            <a:endParaRPr lang="de-DE"/>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941388"/>
          </a:xfrm>
        </p:spPr>
        <p:txBody>
          <a:bodyPr/>
          <a:lstStyle/>
          <a:p>
            <a:pPr>
              <a:defRPr/>
            </a:pPr>
            <a:r>
              <a:rPr lang="de-DE" smtClean="0"/>
              <a:t>Beispiel: Ressourcen ohne Titelblatt: </a:t>
            </a:r>
            <a:br>
              <a:rPr lang="de-DE" smtClean="0"/>
            </a:br>
            <a:r>
              <a:rPr lang="de-DE" smtClean="0"/>
              <a:t>Wer hinführo mit Toback …</a:t>
            </a:r>
            <a:endParaRPr lang="de-DE"/>
          </a:p>
        </p:txBody>
      </p:sp>
      <p:sp>
        <p:nvSpPr>
          <p:cNvPr id="10243" name="Textplatzhalter 2"/>
          <p:cNvSpPr>
            <a:spLocks noGrp="1"/>
          </p:cNvSpPr>
          <p:nvPr>
            <p:ph type="body" sz="quarter" idx="13"/>
          </p:nvPr>
        </p:nvSpPr>
        <p:spPr>
          <a:xfrm>
            <a:off x="339725" y="1125538"/>
            <a:ext cx="8640763" cy="5183187"/>
          </a:xfrm>
        </p:spPr>
        <p:txBody>
          <a:bodyPr/>
          <a:lstStyle/>
          <a:p>
            <a:pPr marL="0" indent="0">
              <a:buFont typeface="Arial" charset="0"/>
              <a:buNone/>
            </a:pPr>
            <a:r>
              <a:rPr lang="de-DE" altLang="de-DE" sz="2000" smtClean="0"/>
              <a:t>häufiger Fall: Einblattdrucke (Verordnungen o. ä.)</a:t>
            </a:r>
          </a:p>
          <a:p>
            <a:pPr marL="0" indent="0">
              <a:buFont typeface="Arial" charset="0"/>
              <a:buNone/>
            </a:pPr>
            <a:endParaRPr lang="de-DE" altLang="de-DE" sz="2000" smtClean="0"/>
          </a:p>
          <a:p>
            <a:pPr marL="0" indent="0">
              <a:buFont typeface="Arial" charset="0"/>
              <a:buNone/>
            </a:pPr>
            <a:endParaRPr lang="de-DE" altLang="de-DE" sz="2000" smtClean="0"/>
          </a:p>
        </p:txBody>
      </p:sp>
      <p:pic>
        <p:nvPicPr>
          <p:cNvPr id="10244" name="Picture 3" descr="T:\IIIR\RDA\RDA-AD_Beispiele_Einzelfolien\VD17_1_016163D_Textanfang_als_Tite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628775"/>
            <a:ext cx="5543550" cy="443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Textfeld 6"/>
          <p:cNvSpPr txBox="1">
            <a:spLocks noChangeArrowheads="1"/>
          </p:cNvSpPr>
          <p:nvPr/>
        </p:nvSpPr>
        <p:spPr bwMode="auto">
          <a:xfrm>
            <a:off x="6075363" y="2636838"/>
            <a:ext cx="2808287" cy="1754187"/>
          </a:xfrm>
          <a:prstGeom prst="rect">
            <a:avLst/>
          </a:prstGeom>
          <a:solidFill>
            <a:schemeClr val="bg1"/>
          </a:solidFill>
          <a:ln w="9525">
            <a:solidFill>
              <a:schemeClr val="tx1"/>
            </a:solidFill>
            <a:miter lim="800000"/>
            <a:headEnd/>
            <a:tailEnd/>
          </a:ln>
        </p:spPr>
        <p:txBody>
          <a:bodyPr>
            <a:spAutoFit/>
          </a:bodyPr>
          <a:lstStyle>
            <a:lvl1pPr eaLnBrk="0" hangingPunct="0">
              <a:spcBef>
                <a:spcPct val="20000"/>
              </a:spcBef>
              <a:buFont typeface="Arial" charset="0"/>
              <a:buChar char="•"/>
              <a:defRPr sz="2400">
                <a:solidFill>
                  <a:schemeClr val="tx1"/>
                </a:solidFill>
                <a:latin typeface="Verdana" pitchFamily="34" charset="0"/>
              </a:defRPr>
            </a:lvl1pPr>
            <a:lvl2pPr marL="742950" indent="-285750" eaLnBrk="0" hangingPunct="0">
              <a:spcBef>
                <a:spcPct val="20000"/>
              </a:spcBef>
              <a:buFont typeface="Arial" charset="0"/>
              <a:buChar char="–"/>
              <a:defRPr sz="2000">
                <a:solidFill>
                  <a:schemeClr val="tx1"/>
                </a:solidFill>
                <a:latin typeface="Verdana" pitchFamily="34" charset="0"/>
              </a:defRPr>
            </a:lvl2pPr>
            <a:lvl3pPr marL="1143000" indent="-228600" eaLnBrk="0" hangingPunct="0">
              <a:spcBef>
                <a:spcPct val="20000"/>
              </a:spcBef>
              <a:buFont typeface="Arial" charset="0"/>
              <a:buChar char="•"/>
              <a:defRPr sz="1600">
                <a:solidFill>
                  <a:schemeClr val="tx1"/>
                </a:solidFill>
                <a:latin typeface="Verdana" pitchFamily="34" charset="0"/>
              </a:defRPr>
            </a:lvl3pPr>
            <a:lvl4pPr marL="1600200" indent="-228600" eaLnBrk="0" hangingPunct="0">
              <a:spcBef>
                <a:spcPct val="20000"/>
              </a:spcBef>
              <a:buFont typeface="Arial" charset="0"/>
              <a:buChar char="–"/>
              <a:defRPr sz="1200">
                <a:solidFill>
                  <a:schemeClr val="tx1"/>
                </a:solidFill>
                <a:latin typeface="Verdana" pitchFamily="34" charset="0"/>
              </a:defRPr>
            </a:lvl4pPr>
            <a:lvl5pPr marL="2057400" indent="-228600" eaLnBrk="0" hangingPunct="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1800"/>
              <a:t>Weitere bibliografische Informationen:</a:t>
            </a:r>
          </a:p>
          <a:p>
            <a:pPr eaLnBrk="1" hangingPunct="1">
              <a:spcBef>
                <a:spcPct val="0"/>
              </a:spcBef>
              <a:buFontTx/>
              <a:buNone/>
            </a:pPr>
            <a:r>
              <a:rPr lang="nn-NO" altLang="de-DE" sz="1800"/>
              <a:t>Maße: ca. 32 x 36 cm </a:t>
            </a:r>
          </a:p>
          <a:p>
            <a:pPr eaLnBrk="1" hangingPunct="1">
              <a:spcBef>
                <a:spcPct val="0"/>
              </a:spcBef>
              <a:buFontTx/>
              <a:buNone/>
            </a:pPr>
            <a:r>
              <a:rPr lang="de-DE" altLang="de-DE" sz="1800"/>
              <a:t>Identifikator für die Manifestation: </a:t>
            </a:r>
          </a:p>
          <a:p>
            <a:pPr eaLnBrk="1" hangingPunct="1">
              <a:spcBef>
                <a:spcPct val="0"/>
              </a:spcBef>
              <a:buFontTx/>
              <a:buNone/>
            </a:pPr>
            <a:r>
              <a:rPr lang="de-DE" altLang="de-DE" sz="1800"/>
              <a:t>VD17 1:016163D</a:t>
            </a:r>
          </a:p>
        </p:txBody>
      </p:sp>
      <p:sp>
        <p:nvSpPr>
          <p:cNvPr id="4" name="Fußzeilenplatzhalter 3"/>
          <p:cNvSpPr>
            <a:spLocks noGrp="1"/>
          </p:cNvSpPr>
          <p:nvPr>
            <p:ph type="ftr" sz="quarter" idx="14"/>
          </p:nvPr>
        </p:nvSpPr>
        <p:spPr>
          <a:xfrm>
            <a:off x="468312" y="6376988"/>
            <a:ext cx="6912000"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3" name="Foliennummernplatzhalter 2"/>
          <p:cNvSpPr>
            <a:spLocks noGrp="1"/>
          </p:cNvSpPr>
          <p:nvPr>
            <p:ph type="sldNum" sz="quarter" idx="15"/>
          </p:nvPr>
        </p:nvSpPr>
        <p:spPr/>
        <p:txBody>
          <a:bodyPr/>
          <a:lstStyle/>
          <a:p>
            <a:pPr>
              <a:defRPr/>
            </a:pPr>
            <a:fld id="{D25AE7EF-C63B-41E6-88F2-DC395E369812}" type="slidenum">
              <a:rPr lang="de-DE" smtClean="0"/>
              <a:pPr>
                <a:defRPr/>
              </a:pPr>
              <a:t>8</a:t>
            </a:fld>
            <a:endParaRPr lang="de-DE"/>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850" y="333375"/>
            <a:ext cx="8640763" cy="719138"/>
          </a:xfrm>
        </p:spPr>
        <p:txBody>
          <a:bodyPr/>
          <a:lstStyle/>
          <a:p>
            <a:pPr>
              <a:defRPr/>
            </a:pPr>
            <a:r>
              <a:rPr lang="de-DE" smtClean="0"/>
              <a:t>Lösung: Beispiel </a:t>
            </a:r>
            <a:r>
              <a:rPr lang="de-DE"/>
              <a:t>Ressourcen ohne Titelblatt: </a:t>
            </a:r>
            <a:br>
              <a:rPr lang="de-DE"/>
            </a:br>
            <a:r>
              <a:rPr lang="de-DE"/>
              <a:t>Wer hinführo mit Toback …</a:t>
            </a:r>
          </a:p>
        </p:txBody>
      </p:sp>
      <p:graphicFrame>
        <p:nvGraphicFramePr>
          <p:cNvPr id="7" name="Tabelle 6"/>
          <p:cNvGraphicFramePr>
            <a:graphicFrameLocks noGrp="1"/>
          </p:cNvGraphicFramePr>
          <p:nvPr/>
        </p:nvGraphicFramePr>
        <p:xfrm>
          <a:off x="250825" y="1341438"/>
          <a:ext cx="8424863" cy="4597402"/>
        </p:xfrm>
        <a:graphic>
          <a:graphicData uri="http://schemas.openxmlformats.org/drawingml/2006/table">
            <a:tbl>
              <a:tblPr firstRow="1" bandRow="1">
                <a:tableStyleId>{5C22544A-7EE6-4342-B048-85BDC9FD1C3A}</a:tableStyleId>
              </a:tblPr>
              <a:tblGrid>
                <a:gridCol w="2232943"/>
                <a:gridCol w="1872208"/>
                <a:gridCol w="4319712"/>
              </a:tblGrid>
              <a:tr h="419302">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RDA</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39" marR="91439" marT="45705" marB="45705"/>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Element</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39" marR="91439" marT="45705" marB="45705"/>
                </a:tc>
                <a:tc>
                  <a:txBody>
                    <a:bodyPr/>
                    <a:lstStyle/>
                    <a:p>
                      <a:r>
                        <a:rPr lang="de-DE" sz="1800" smtClean="0">
                          <a:latin typeface="Verdana" panose="020B0604030504040204" pitchFamily="34" charset="0"/>
                          <a:ea typeface="Verdana" panose="020B0604030504040204" pitchFamily="34" charset="0"/>
                          <a:cs typeface="Verdana" panose="020B0604030504040204" pitchFamily="34" charset="0"/>
                        </a:rPr>
                        <a:t>Erfassung</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39" marR="91439" marT="45705" marB="45705"/>
                </a:tc>
              </a:tr>
              <a:tr h="1310609">
                <a:tc>
                  <a:txBody>
                    <a:bodyPr/>
                    <a:lstStyle/>
                    <a:p>
                      <a:r>
                        <a:rPr lang="de-DE" sz="1800" b="1"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2.3.2</a:t>
                      </a:r>
                    </a:p>
                    <a:p>
                      <a:pPr>
                        <a:spcBef>
                          <a:spcPts val="600"/>
                        </a:spcBef>
                        <a:spcAft>
                          <a:spcPts val="600"/>
                        </a:spcAft>
                      </a:pPr>
                      <a:r>
                        <a:rPr lang="de-DE" sz="1800" b="1"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2.3.1.1. D-A-CH</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39" marR="91439" marT="45705" marB="45705" anchor="ctr"/>
                </a:tc>
                <a:tc>
                  <a:txBody>
                    <a:bodyPr/>
                    <a:lstStyle/>
                    <a:p>
                      <a:pPr>
                        <a:lnSpc>
                          <a:spcPts val="1600"/>
                        </a:lnSpc>
                        <a:spcBef>
                          <a:spcPts val="600"/>
                        </a:spcBef>
                        <a:spcAft>
                          <a:spcPts val="600"/>
                        </a:spcAft>
                      </a:pPr>
                      <a:r>
                        <a:rPr lang="de-DE" sz="1800" b="1" smtClean="0">
                          <a:latin typeface="Verdana" panose="020B0604030504040204" pitchFamily="34" charset="0"/>
                          <a:ea typeface="Verdana" panose="020B0604030504040204" pitchFamily="34" charset="0"/>
                          <a:cs typeface="Verdana" panose="020B0604030504040204" pitchFamily="34" charset="0"/>
                        </a:rPr>
                        <a:t>Haupttitel</a:t>
                      </a:r>
                      <a:endParaRPr lang="de-DE" sz="1800" b="1">
                        <a:latin typeface="Verdana" panose="020B0604030504040204" pitchFamily="34" charset="0"/>
                        <a:ea typeface="Verdana" panose="020B0604030504040204" pitchFamily="34" charset="0"/>
                        <a:cs typeface="Verdana" panose="020B0604030504040204" pitchFamily="34" charset="0"/>
                      </a:endParaRPr>
                    </a:p>
                  </a:txBody>
                  <a:tcPr marL="91439" marR="91439" marT="45705" marB="45705" anchor="ctr"/>
                </a:tc>
                <a:tc>
                  <a:txBody>
                    <a:bodyPr/>
                    <a:lstStyle/>
                    <a:p>
                      <a:pPr>
                        <a:lnSpc>
                          <a:spcPts val="1600"/>
                        </a:lnSpc>
                        <a:spcBef>
                          <a:spcPts val="600"/>
                        </a:spcBef>
                        <a:spcAft>
                          <a:spcPts val="600"/>
                        </a:spcAft>
                      </a:pP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Wer hinführo mit Toback in denen Städten Schleusingen und Suhla handeln will/ muß sich bey der Obrigkeit einschreiben lassen/ und sodann von jeden Centner einen Gülden geben ... </a:t>
                      </a:r>
                      <a:endParaRPr lang="de-DE" sz="1800">
                        <a:latin typeface="Verdana" panose="020B0604030504040204" pitchFamily="34" charset="0"/>
                        <a:ea typeface="Verdana" panose="020B0604030504040204" pitchFamily="34" charset="0"/>
                        <a:cs typeface="Verdana" panose="020B0604030504040204" pitchFamily="34" charset="0"/>
                      </a:endParaRPr>
                    </a:p>
                  </a:txBody>
                  <a:tcPr marL="91439" marR="91439" marT="45705" marB="45705" anchor="ctr"/>
                </a:tc>
              </a:tr>
              <a:tr h="681510">
                <a:tc>
                  <a:txBody>
                    <a:bodyPr/>
                    <a:lstStyle/>
                    <a:p>
                      <a:pPr>
                        <a:spcBef>
                          <a:spcPts val="300"/>
                        </a:spcBef>
                        <a:spcAft>
                          <a:spcPts val="300"/>
                        </a:spcAft>
                      </a:pPr>
                      <a:r>
                        <a:rPr lang="de-DE" sz="1800" b="1">
                          <a:effectLst/>
                          <a:latin typeface="Verdana"/>
                          <a:ea typeface="Times New Roman"/>
                          <a:cs typeface="Times New Roman"/>
                        </a:rPr>
                        <a:t>2.3.4</a:t>
                      </a:r>
                    </a:p>
                  </a:txBody>
                  <a:tcPr marL="68580" marR="68580" marT="0" marB="0" anchor="ctr"/>
                </a:tc>
                <a:tc>
                  <a:txBody>
                    <a:bodyPr/>
                    <a:lstStyle/>
                    <a:p>
                      <a:pPr>
                        <a:spcBef>
                          <a:spcPts val="300"/>
                        </a:spcBef>
                        <a:spcAft>
                          <a:spcPts val="300"/>
                        </a:spcAft>
                      </a:pPr>
                      <a:r>
                        <a:rPr lang="de-DE" sz="1800" b="1">
                          <a:effectLst/>
                          <a:latin typeface="Verdana"/>
                          <a:ea typeface="Times New Roman"/>
                          <a:cs typeface="Times New Roman"/>
                        </a:rPr>
                        <a:t>Titelzusatz</a:t>
                      </a:r>
                      <a:endParaRPr lang="de-DE" sz="1800">
                        <a:effectLst/>
                        <a:latin typeface="Verdana"/>
                        <a:ea typeface="Times New Roman"/>
                        <a:cs typeface="Times New Roman"/>
                      </a:endParaRPr>
                    </a:p>
                  </a:txBody>
                  <a:tcPr marL="68580" marR="68580" marT="0" marB="0" anchor="ctr"/>
                </a:tc>
                <a:tc>
                  <a:txBody>
                    <a:bodyPr/>
                    <a:lstStyle/>
                    <a:p>
                      <a:pPr>
                        <a:spcBef>
                          <a:spcPts val="300"/>
                        </a:spcBef>
                        <a:spcAft>
                          <a:spcPts val="300"/>
                        </a:spcAft>
                      </a:pPr>
                      <a:r>
                        <a:rPr lang="de-DE" sz="1800">
                          <a:effectLst/>
                          <a:latin typeface="Verdana"/>
                          <a:ea typeface="Times New Roman"/>
                          <a:cs typeface="Times New Roman"/>
                        </a:rPr>
                        <a:t>Signatum Schleusingen/ den 13. April. 1699</a:t>
                      </a:r>
                      <a:r>
                        <a:rPr lang="de-DE" sz="1800" smtClean="0">
                          <a:effectLst/>
                          <a:latin typeface="Verdana"/>
                          <a:ea typeface="Times New Roman"/>
                          <a:cs typeface="Times New Roman"/>
                        </a:rPr>
                        <a:t>.</a:t>
                      </a:r>
                      <a:endParaRPr lang="de-DE" sz="1100">
                        <a:effectLst/>
                        <a:latin typeface="Verdana"/>
                        <a:ea typeface="Times New Roman"/>
                        <a:cs typeface="Times New Roman"/>
                      </a:endParaRPr>
                    </a:p>
                  </a:txBody>
                  <a:tcPr marL="68580" marR="68580" marT="0" marB="0" anchor="ctr"/>
                </a:tc>
              </a:tr>
              <a:tr h="822960">
                <a:tc>
                  <a:txBody>
                    <a:bodyPr/>
                    <a:lstStyle/>
                    <a:p>
                      <a:pPr>
                        <a:spcBef>
                          <a:spcPts val="300"/>
                        </a:spcBef>
                        <a:spcAft>
                          <a:spcPts val="300"/>
                        </a:spcAft>
                      </a:pPr>
                      <a:r>
                        <a:rPr lang="de-DE" sz="1800" b="0" smtClean="0">
                          <a:effectLst/>
                          <a:latin typeface="Verdana"/>
                          <a:ea typeface="Times New Roman"/>
                          <a:cs typeface="Times New Roman"/>
                        </a:rPr>
                        <a:t>2.17.2.3</a:t>
                      </a:r>
                      <a:endParaRPr lang="de-DE" sz="1800" b="0">
                        <a:effectLst/>
                        <a:latin typeface="Verdana"/>
                        <a:ea typeface="Times New Roman"/>
                        <a:cs typeface="Times New Roman"/>
                      </a:endParaRPr>
                    </a:p>
                  </a:txBody>
                  <a:tcPr marL="68580" marR="68580" marT="0" marB="0" anchor="ctr"/>
                </a:tc>
                <a:tc>
                  <a:txBody>
                    <a:bodyPr/>
                    <a:lstStyle/>
                    <a:p>
                      <a:pPr>
                        <a:spcBef>
                          <a:spcPts val="300"/>
                        </a:spcBef>
                        <a:spcAft>
                          <a:spcPts val="300"/>
                        </a:spcAft>
                      </a:pP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Anmerkung über Quelle des Titel</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spcBef>
                          <a:spcPts val="300"/>
                        </a:spcBef>
                        <a:spcAft>
                          <a:spcPts val="300"/>
                        </a:spcAft>
                      </a:pPr>
                      <a:r>
                        <a:rPr lang="de-DE" sz="1800" smtClean="0">
                          <a:effectLst/>
                          <a:latin typeface="Verdana"/>
                          <a:ea typeface="Times New Roman"/>
                          <a:cs typeface="Times New Roman"/>
                        </a:rPr>
                        <a:t>Titel ist Anfang des Textes</a:t>
                      </a:r>
                      <a:endParaRPr lang="de-DE" sz="1800">
                        <a:effectLst/>
                        <a:latin typeface="Verdana"/>
                        <a:ea typeface="Times New Roman"/>
                        <a:cs typeface="Times New Roman"/>
                      </a:endParaRPr>
                    </a:p>
                  </a:txBody>
                  <a:tcPr marL="68580" marR="68580" marT="0" marB="0" anchor="ctr"/>
                </a:tc>
              </a:tr>
              <a:tr h="681510">
                <a:tc>
                  <a:txBody>
                    <a:bodyPr/>
                    <a:lstStyle/>
                    <a:p>
                      <a:pPr>
                        <a:spcBef>
                          <a:spcPts val="300"/>
                        </a:spcBef>
                        <a:spcAft>
                          <a:spcPts val="300"/>
                        </a:spcAft>
                      </a:pPr>
                      <a:r>
                        <a:rPr lang="de-DE" sz="1800" b="1" smtClean="0">
                          <a:effectLst/>
                          <a:latin typeface="Verdana"/>
                          <a:ea typeface="Times New Roman"/>
                          <a:cs typeface="Times New Roman"/>
                        </a:rPr>
                        <a:t>3.3</a:t>
                      </a:r>
                      <a:endParaRPr lang="de-DE" sz="1800" b="1">
                        <a:effectLst/>
                        <a:latin typeface="Verdana"/>
                        <a:ea typeface="Times New Roman"/>
                        <a:cs typeface="Times New Roman"/>
                      </a:endParaRPr>
                    </a:p>
                  </a:txBody>
                  <a:tcPr marL="68580" marR="68580" marT="0" marB="0" anchor="ctr"/>
                </a:tc>
                <a:tc>
                  <a:txBody>
                    <a:bodyPr/>
                    <a:lstStyle/>
                    <a:p>
                      <a:pPr>
                        <a:spcBef>
                          <a:spcPts val="300"/>
                        </a:spcBef>
                        <a:spcAft>
                          <a:spcPts val="300"/>
                        </a:spcAft>
                      </a:pPr>
                      <a:r>
                        <a:rPr lang="de-DE" sz="1800" b="1" smtClean="0">
                          <a:effectLst/>
                          <a:latin typeface="Verdana" panose="020B0604030504040204" pitchFamily="34" charset="0"/>
                          <a:ea typeface="Verdana" panose="020B0604030504040204" pitchFamily="34" charset="0"/>
                          <a:cs typeface="Verdana" panose="020B0604030504040204" pitchFamily="34" charset="0"/>
                        </a:rPr>
                        <a:t>Datenträger-typ</a:t>
                      </a:r>
                      <a:endParaRPr lang="de-DE" sz="1800" b="1">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Bef>
                          <a:spcPts val="300"/>
                        </a:spcBef>
                        <a:spcAft>
                          <a:spcPts val="300"/>
                        </a:spcAft>
                      </a:pPr>
                      <a:r>
                        <a:rPr lang="de-DE" sz="1800" smtClean="0">
                          <a:effectLst/>
                          <a:latin typeface="Verdana"/>
                          <a:ea typeface="Times New Roman"/>
                          <a:cs typeface="Times New Roman"/>
                        </a:rPr>
                        <a:t>Blatt</a:t>
                      </a:r>
                      <a:endParaRPr lang="de-DE" sz="1800">
                        <a:effectLst/>
                        <a:latin typeface="Verdana"/>
                        <a:ea typeface="Times New Roman"/>
                        <a:cs typeface="Times New Roman"/>
                      </a:endParaRPr>
                    </a:p>
                  </a:txBody>
                  <a:tcPr marL="68580" marR="68580" marT="0" marB="0" anchor="ctr"/>
                </a:tc>
              </a:tr>
              <a:tr h="681510">
                <a:tc>
                  <a:txBody>
                    <a:bodyPr/>
                    <a:lstStyle/>
                    <a:p>
                      <a:pPr>
                        <a:spcBef>
                          <a:spcPts val="300"/>
                        </a:spcBef>
                        <a:spcAft>
                          <a:spcPts val="300"/>
                        </a:spcAft>
                      </a:pPr>
                      <a:r>
                        <a:rPr lang="de-DE" sz="1800" b="1" smtClean="0">
                          <a:effectLst/>
                          <a:latin typeface="Verdana"/>
                          <a:ea typeface="Times New Roman"/>
                          <a:cs typeface="Times New Roman"/>
                        </a:rPr>
                        <a:t>3.4.</a:t>
                      </a:r>
                      <a:endParaRPr lang="de-DE" sz="1800" b="1">
                        <a:effectLst/>
                        <a:latin typeface="Verdana"/>
                        <a:ea typeface="Times New Roman"/>
                        <a:cs typeface="Times New Roman"/>
                      </a:endParaRPr>
                    </a:p>
                  </a:txBody>
                  <a:tcPr marL="68580" marR="68580" marT="0" marB="0" anchor="ctr"/>
                </a:tc>
                <a:tc>
                  <a:txBody>
                    <a:bodyPr/>
                    <a:lstStyle/>
                    <a:p>
                      <a:pPr>
                        <a:spcBef>
                          <a:spcPts val="300"/>
                        </a:spcBef>
                        <a:spcAft>
                          <a:spcPts val="300"/>
                        </a:spcAft>
                      </a:pPr>
                      <a:r>
                        <a:rPr lang="de-DE" sz="1800" b="1" smtClean="0">
                          <a:effectLst/>
                          <a:latin typeface="Verdana" panose="020B0604030504040204" pitchFamily="34" charset="0"/>
                          <a:ea typeface="Verdana" panose="020B0604030504040204" pitchFamily="34" charset="0"/>
                          <a:cs typeface="Verdana" panose="020B0604030504040204" pitchFamily="34" charset="0"/>
                        </a:rPr>
                        <a:t>Umfang</a:t>
                      </a:r>
                      <a:endParaRPr lang="de-DE" sz="1800" b="1">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Bef>
                          <a:spcPts val="300"/>
                        </a:spcBef>
                        <a:spcAft>
                          <a:spcPts val="300"/>
                        </a:spcAft>
                      </a:pPr>
                      <a:r>
                        <a:rPr lang="de-DE" sz="1800" smtClean="0">
                          <a:effectLst/>
                          <a:latin typeface="Verdana"/>
                          <a:ea typeface="Times New Roman"/>
                          <a:cs typeface="Times New Roman"/>
                        </a:rPr>
                        <a:t>1 Bogen</a:t>
                      </a:r>
                      <a:endParaRPr lang="de-DE" sz="1800">
                        <a:effectLst/>
                        <a:latin typeface="Verdana"/>
                        <a:ea typeface="Times New Roman"/>
                        <a:cs typeface="Times New Roman"/>
                      </a:endParaRPr>
                    </a:p>
                  </a:txBody>
                  <a:tcPr marL="68580" marR="68580" marT="0" marB="0" anchor="ctr"/>
                </a:tc>
              </a:tr>
            </a:tbl>
          </a:graphicData>
        </a:graphic>
      </p:graphicFrame>
      <p:sp>
        <p:nvSpPr>
          <p:cNvPr id="4" name="Fußzeilenplatzhalter 3"/>
          <p:cNvSpPr>
            <a:spLocks noGrp="1"/>
          </p:cNvSpPr>
          <p:nvPr>
            <p:ph type="ftr" sz="quarter" idx="14"/>
          </p:nvPr>
        </p:nvSpPr>
        <p:spPr>
          <a:xfrm>
            <a:off x="468312" y="6376988"/>
            <a:ext cx="6839991" cy="365125"/>
          </a:xfrm>
        </p:spPr>
        <p:txBody>
          <a:bodyPr/>
          <a:lstStyle/>
          <a:p>
            <a:pPr>
              <a:defRPr/>
            </a:pPr>
            <a:r>
              <a:rPr lang="de-DE" sz="800" dirty="0" smtClean="0"/>
              <a:t>AG RDA Schulungsunterlagen – Modul 6.AD.02: Titel und Verantwortlichkeitsangabe | Stand: 22.02.2016 | CC BY-NC-SA</a:t>
            </a:r>
            <a:endParaRPr lang="de-DE" sz="800" dirty="0"/>
          </a:p>
        </p:txBody>
      </p:sp>
      <p:sp>
        <p:nvSpPr>
          <p:cNvPr id="3" name="Foliennummernplatzhalter 2"/>
          <p:cNvSpPr>
            <a:spLocks noGrp="1"/>
          </p:cNvSpPr>
          <p:nvPr>
            <p:ph type="sldNum" sz="quarter" idx="15"/>
          </p:nvPr>
        </p:nvSpPr>
        <p:spPr/>
        <p:txBody>
          <a:bodyPr/>
          <a:lstStyle/>
          <a:p>
            <a:pPr>
              <a:defRPr/>
            </a:pPr>
            <a:fld id="{D25AE7EF-C63B-41E6-88F2-DC395E369812}" type="slidenum">
              <a:rPr lang="de-DE" smtClean="0"/>
              <a:pPr>
                <a:defRPr/>
              </a:pPr>
              <a:t>9</a:t>
            </a:fld>
            <a:endParaRPr lang="de-D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2108</Words>
  <Application>Microsoft Office PowerPoint</Application>
  <PresentationFormat>Bildschirmpräsentation (4:3)</PresentationFormat>
  <Paragraphs>360</Paragraphs>
  <Slides>26</Slides>
  <Notes>24</Notes>
  <HiddenSlides>0</HiddenSlides>
  <MMClips>0</MMClips>
  <ScaleCrop>false</ScaleCrop>
  <HeadingPairs>
    <vt:vector size="4" baseType="variant">
      <vt:variant>
        <vt:lpstr>Design</vt:lpstr>
      </vt:variant>
      <vt:variant>
        <vt:i4>1</vt:i4>
      </vt:variant>
      <vt:variant>
        <vt:lpstr>Folientitel</vt:lpstr>
      </vt:variant>
      <vt:variant>
        <vt:i4>26</vt:i4>
      </vt:variant>
    </vt:vector>
  </HeadingPairs>
  <TitlesOfParts>
    <vt:vector size="27" baseType="lpstr">
      <vt:lpstr>Larissa</vt:lpstr>
      <vt:lpstr>Schulungsunterlagen der AG RDA</vt:lpstr>
      <vt:lpstr>Titel und Verantwortlichkeitsangabe </vt:lpstr>
      <vt:lpstr>Inhalt</vt:lpstr>
      <vt:lpstr>Einleitung</vt:lpstr>
      <vt:lpstr>Mottos, Segensformeln, Widmungen</vt:lpstr>
      <vt:lpstr>Beispiele und Lösungen: Mottos, Segensformeln, Widmungen</vt:lpstr>
      <vt:lpstr>Ressourcen ohne Titelblatt </vt:lpstr>
      <vt:lpstr>Beispiel: Ressourcen ohne Titelblatt:  Wer hinführo mit Toback …</vt:lpstr>
      <vt:lpstr>Lösung: Beispiel Ressourcen ohne Titelblatt:  Wer hinführo mit Toback …</vt:lpstr>
      <vt:lpstr>Ressourcen ohne Titelblatt</vt:lpstr>
      <vt:lpstr>Kürzung sehr langer Titel</vt:lpstr>
      <vt:lpstr>Beispiel: Kürzung sehr langer Titel:  Wahl-Capitulation …</vt:lpstr>
      <vt:lpstr>Lösung: Kürzung sehr langer Titel:  Wahl-Capitulation …</vt:lpstr>
      <vt:lpstr>Namen als Bestandteil des Titels</vt:lpstr>
      <vt:lpstr>Beispiel und Lösung: Namen als Bestandteil des Titels: Richard Baxters Nun oder Niemahls</vt:lpstr>
      <vt:lpstr>Name am Anfang des Titels</vt:lpstr>
      <vt:lpstr>Beispiel und Lösung: Name am Anfang des Titels: Georgius Codinus Curopalata …</vt:lpstr>
      <vt:lpstr>Einleitende Wörter</vt:lpstr>
      <vt:lpstr>Beispiel und Lösung: Einleitende Wendung: Hier Werden vorgestellt …</vt:lpstr>
      <vt:lpstr>Beispiel Typographie: alternierender Gebrauch von I/J und U/V: A Rjch Storehovse …</vt:lpstr>
      <vt:lpstr>Lösung: Typographie: alternierender Gebrauch von I/J und U/V: A Rjch Storehovse …</vt:lpstr>
      <vt:lpstr>Verantwortlichkeitsangabe</vt:lpstr>
      <vt:lpstr>Beispiel und Lösung: Verantwortlichkeitsangabe: Kammerer, Peter: Ueber Unrecht …</vt:lpstr>
      <vt:lpstr>Beispiel und Lösung: Gekürzte Verantwortlich-keitsangabe: Hertius, Johannes Nicolaus: …</vt:lpstr>
      <vt:lpstr>Ausgabebezeichnung mit Verantwortlichkeitsangabe</vt:lpstr>
      <vt:lpstr>Beispiel und Lösung: Ausgabebezeichnung mit Verantwortlichkeitsangabe: Chemnitz, Martin: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148</cp:revision>
  <cp:lastPrinted>2015-11-10T10:50:48Z</cp:lastPrinted>
  <dcterms:created xsi:type="dcterms:W3CDTF">2014-02-18T07:01:40Z</dcterms:created>
  <dcterms:modified xsi:type="dcterms:W3CDTF">2016-03-07T08:05:53Z</dcterms:modified>
</cp:coreProperties>
</file>