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5"/>
  </p:notesMasterIdLst>
  <p:handoutMasterIdLst>
    <p:handoutMasterId r:id="rId26"/>
  </p:handoutMasterIdLst>
  <p:sldIdLst>
    <p:sldId id="390" r:id="rId2"/>
    <p:sldId id="259" r:id="rId3"/>
    <p:sldId id="336" r:id="rId4"/>
    <p:sldId id="348" r:id="rId5"/>
    <p:sldId id="350" r:id="rId6"/>
    <p:sldId id="351" r:id="rId7"/>
    <p:sldId id="356" r:id="rId8"/>
    <p:sldId id="384" r:id="rId9"/>
    <p:sldId id="385" r:id="rId10"/>
    <p:sldId id="353" r:id="rId11"/>
    <p:sldId id="376" r:id="rId12"/>
    <p:sldId id="377" r:id="rId13"/>
    <p:sldId id="370" r:id="rId14"/>
    <p:sldId id="371" r:id="rId15"/>
    <p:sldId id="372" r:id="rId16"/>
    <p:sldId id="361" r:id="rId17"/>
    <p:sldId id="379" r:id="rId18"/>
    <p:sldId id="362" r:id="rId19"/>
    <p:sldId id="380" r:id="rId20"/>
    <p:sldId id="363" r:id="rId21"/>
    <p:sldId id="381" r:id="rId22"/>
    <p:sldId id="382" r:id="rId23"/>
    <p:sldId id="389" r:id="rId24"/>
  </p:sldIdLst>
  <p:sldSz cx="9144000" cy="6858000" type="screen4x3"/>
  <p:notesSz cx="6669088"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8E8"/>
    <a:srgbClr val="C2CC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71" autoAdjust="0"/>
    <p:restoredTop sz="90975" autoAdjust="0"/>
  </p:normalViewPr>
  <p:slideViewPr>
    <p:cSldViewPr>
      <p:cViewPr>
        <p:scale>
          <a:sx n="100" d="100"/>
          <a:sy n="100" d="100"/>
        </p:scale>
        <p:origin x="-1392" y="-144"/>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p:scale>
          <a:sx n="100" d="100"/>
          <a:sy n="100" d="100"/>
        </p:scale>
        <p:origin x="-1950" y="1446"/>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889938" cy="496411"/>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sz="quarter" idx="1"/>
          </p:nvPr>
        </p:nvSpPr>
        <p:spPr>
          <a:xfrm>
            <a:off x="3777607" y="3"/>
            <a:ext cx="2889938"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30.09.2015</a:t>
            </a:fld>
            <a:endParaRPr lang="de-DE" dirty="0"/>
          </a:p>
        </p:txBody>
      </p:sp>
      <p:sp>
        <p:nvSpPr>
          <p:cNvPr id="4" name="Fußzeilenplatzhalter 3"/>
          <p:cNvSpPr>
            <a:spLocks noGrp="1"/>
          </p:cNvSpPr>
          <p:nvPr>
            <p:ph type="ftr" sz="quarter" idx="2"/>
          </p:nvPr>
        </p:nvSpPr>
        <p:spPr>
          <a:xfrm>
            <a:off x="0" y="9430094"/>
            <a:ext cx="2889938" cy="496411"/>
          </a:xfrm>
          <a:prstGeom prst="rect">
            <a:avLst/>
          </a:prstGeom>
        </p:spPr>
        <p:txBody>
          <a:bodyPr vert="horz" lIns="91440" tIns="45720" rIns="91440" bIns="45720" rtlCol="0" anchor="b"/>
          <a:lstStyle>
            <a:lvl1pPr algn="l">
              <a:defRPr sz="1200"/>
            </a:lvl1pPr>
          </a:lstStyle>
          <a:p>
            <a:endParaRPr lang="de-DE" dirty="0"/>
          </a:p>
        </p:txBody>
      </p:sp>
      <p:sp>
        <p:nvSpPr>
          <p:cNvPr id="5" name="Foliennummernplatzhalter 4"/>
          <p:cNvSpPr>
            <a:spLocks noGrp="1"/>
          </p:cNvSpPr>
          <p:nvPr>
            <p:ph type="sldNum" sz="quarter" idx="3"/>
          </p:nvPr>
        </p:nvSpPr>
        <p:spPr>
          <a:xfrm>
            <a:off x="3777607" y="9430094"/>
            <a:ext cx="2889938"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dirty="0"/>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889938" cy="496411"/>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777607" y="3"/>
            <a:ext cx="2889938"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30.09.2015</a:t>
            </a:fld>
            <a:endParaRPr lang="de-DE" dirty="0"/>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4"/>
            <a:ext cx="2889938" cy="496411"/>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777607" y="9430094"/>
            <a:ext cx="2889938"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dirty="0"/>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b="1" kern="1200" dirty="0" smtClean="0">
                <a:solidFill>
                  <a:schemeClr val="tx1"/>
                </a:solidFill>
                <a:effectLst/>
                <a:latin typeface="+mn-lt"/>
                <a:ea typeface="+mn-ea"/>
                <a:cs typeface="+mn-cs"/>
              </a:rPr>
              <a:t>Ergebnis B: ja, es ist ein zusätzliches unterscheidendes Merkmal erforderlich</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Grundsätzlich ist zu prüfen, ob der Sucheinstieg identisch mit dem eines anderen Werkes in einer „rda“-Beschreibung wäre, und ob daher zusätzlich ein unterscheidendes Merkmal vergeben werden müsste.</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Um eine Verwechslung von zwei normierten Sucheinstiegen zu vermeiden, genügt es, wenn einer davon ein unterscheidendes Merkmal besitzt (RDA 5.3 D-A-CH).  </a:t>
            </a:r>
          </a:p>
          <a:p>
            <a:r>
              <a:rPr lang="de-DE" sz="1200" kern="1200" dirty="0" smtClean="0">
                <a:solidFill>
                  <a:schemeClr val="tx1"/>
                </a:solidFill>
                <a:effectLst/>
                <a:latin typeface="+mn-lt"/>
                <a:ea typeface="+mn-ea"/>
                <a:cs typeface="+mn-cs"/>
              </a:rPr>
              <a:t>Der Werktitel mit unterscheidendem Merkmal wird im Feld 3210 mit einem Merkmal zur Unterscheidung erfasst, allerdings nicht für das erste im Katalog vorhandene Werk (hier:</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Werk 1 </a:t>
            </a:r>
            <a:r>
              <a:rPr lang="de-DE" sz="1200" i="1" kern="1200" dirty="0" smtClean="0">
                <a:solidFill>
                  <a:schemeClr val="tx1"/>
                </a:solidFill>
                <a:effectLst/>
                <a:latin typeface="+mn-lt"/>
                <a:ea typeface="+mn-ea"/>
                <a:cs typeface="+mn-cs"/>
              </a:rPr>
              <a:t>„</a:t>
            </a:r>
            <a:r>
              <a:rPr lang="de-DE" sz="1200" kern="1200" dirty="0" smtClean="0">
                <a:solidFill>
                  <a:schemeClr val="tx1"/>
                </a:solidFill>
                <a:effectLst/>
                <a:latin typeface="+mn-lt"/>
                <a:ea typeface="+mn-ea"/>
                <a:cs typeface="+mn-cs"/>
              </a:rPr>
              <a:t>European </a:t>
            </a:r>
            <a:r>
              <a:rPr lang="de-DE" sz="1200" kern="1200" dirty="0" err="1" smtClean="0">
                <a:solidFill>
                  <a:schemeClr val="tx1"/>
                </a:solidFill>
                <a:effectLst/>
                <a:latin typeface="+mn-lt"/>
                <a:ea typeface="+mn-ea"/>
                <a:cs typeface="+mn-cs"/>
              </a:rPr>
              <a:t>journal</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of</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nuclear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medicine</a:t>
            </a:r>
            <a:r>
              <a:rPr lang="de-DE" sz="1200" kern="1200" dirty="0" smtClean="0">
                <a:solidFill>
                  <a:schemeClr val="tx1"/>
                </a:solidFill>
                <a:effectLst/>
                <a:latin typeface="+mn-lt"/>
                <a:ea typeface="+mn-ea"/>
                <a:cs typeface="+mn-cs"/>
              </a:rPr>
              <a:t>“ (mit Erscheinungsort Amsterdam) und Werk 2 „European </a:t>
            </a:r>
            <a:r>
              <a:rPr lang="de-DE" sz="1200" kern="1200" dirty="0" err="1" smtClean="0">
                <a:solidFill>
                  <a:schemeClr val="tx1"/>
                </a:solidFill>
                <a:effectLst/>
                <a:latin typeface="+mn-lt"/>
                <a:ea typeface="+mn-ea"/>
                <a:cs typeface="+mn-cs"/>
              </a:rPr>
              <a:t>journal</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of</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nuclear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medicine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and</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molecular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imaging</a:t>
            </a:r>
            <a:r>
              <a:rPr lang="de-DE" sz="1200" kern="1200" dirty="0" smtClean="0">
                <a:solidFill>
                  <a:schemeClr val="tx1"/>
                </a:solidFill>
                <a:effectLst/>
                <a:latin typeface="+mn-lt"/>
                <a:ea typeface="+mn-ea"/>
                <a:cs typeface="+mn-cs"/>
              </a:rPr>
              <a:t>“ (mit Erscheinungsort London).</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Gemäß RDA 1.6.2.5 D-A-CH führt eine wesentliche Änderung zu einer neuen Beschreibung. Die beiden gleichnamigen Werke „City </a:t>
            </a:r>
            <a:r>
              <a:rPr lang="de-DE" sz="1200" kern="1200" dirty="0" err="1" smtClean="0">
                <a:solidFill>
                  <a:schemeClr val="tx1"/>
                </a:solidFill>
                <a:effectLst/>
                <a:latin typeface="+mn-lt"/>
                <a:ea typeface="+mn-ea"/>
                <a:cs typeface="+mn-cs"/>
              </a:rPr>
              <a:t>dog</a:t>
            </a:r>
            <a:r>
              <a:rPr lang="de-DE" sz="1200" kern="1200" dirty="0" smtClean="0">
                <a:solidFill>
                  <a:schemeClr val="tx1"/>
                </a:solidFill>
                <a:effectLst/>
                <a:latin typeface="+mn-lt"/>
                <a:ea typeface="+mn-ea"/>
                <a:cs typeface="+mn-cs"/>
              </a:rPr>
              <a:t>“ müssen unterschieden werden. In diesem Fall wird als unterscheidendes Merkmal der Ausgabevermerk im Unterfeld g erfasst. Das erste im Katalog vorhandene Werk muss dabei nicht mit einem Werktitel im Feld 3210 versehen werden. </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Latest-Prinzip</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dirty="0"/>
          </a:p>
        </p:txBody>
      </p:sp>
    </p:spTree>
    <p:extLst>
      <p:ext uri="{BB962C8B-B14F-4D97-AF65-F5344CB8AC3E}">
        <p14:creationId xmlns:p14="http://schemas.microsoft.com/office/powerpoint/2010/main" val="4091752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Ändert sich der bevorzugte Name der Körperschaft „geringfügig“, wird der Name des Merkmals geändert, damit er mit dem normierten Sucheinstieg für die Körperschaft übereinstimmt. Achtung: Beachten Sie – im Gegensatz dazu vgl. Kapitel 1.1 dieser Schulungsunterlage – in 1.1 die „wesentliche“ Änderung des bevorzugten Namens der Körperschaft führt zu einer neuen Beschreibung für die Körperschaft und damit auch zu einem neuen normierten Sucheinstieg für das Werk</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Latest-Prinzip</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dirty="0"/>
          </a:p>
        </p:txBody>
      </p:sp>
    </p:spTree>
    <p:extLst>
      <p:ext uri="{BB962C8B-B14F-4D97-AF65-F5344CB8AC3E}">
        <p14:creationId xmlns:p14="http://schemas.microsoft.com/office/powerpoint/2010/main" val="4091752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1998-1999 = </a:t>
            </a:r>
            <a:r>
              <a:rPr lang="de-DE" baseline="0" dirty="0" err="1" smtClean="0"/>
              <a:t>first</a:t>
            </a:r>
            <a:endParaRPr lang="de-DE" baseline="0" dirty="0" smtClean="0"/>
          </a:p>
          <a:p>
            <a:r>
              <a:rPr lang="de-DE" baseline="0" dirty="0" smtClean="0"/>
              <a:t>Ab 2000 in Hannover erschienen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Latest-Prinzip</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dirty="0"/>
          </a:p>
        </p:txBody>
      </p:sp>
    </p:spTree>
    <p:extLst>
      <p:ext uri="{BB962C8B-B14F-4D97-AF65-F5344CB8AC3E}">
        <p14:creationId xmlns:p14="http://schemas.microsoft.com/office/powerpoint/2010/main" val="4091752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dirty="0" smtClean="0">
                <a:latin typeface="Verdana" pitchFamily="34" charset="0"/>
                <a:ea typeface="Verdana" pitchFamily="34" charset="0"/>
                <a:cs typeface="Verdana" pitchFamily="34" charset="0"/>
              </a:rPr>
              <a:t>Achtung: </a:t>
            </a:r>
            <a:r>
              <a:rPr lang="de-DE" sz="1200" smtClean="0">
                <a:latin typeface="Verdana" pitchFamily="34" charset="0"/>
                <a:ea typeface="Verdana" pitchFamily="34" charset="0"/>
                <a:cs typeface="Verdana" pitchFamily="34" charset="0"/>
              </a:rPr>
              <a:t>eine „wesentliche“ </a:t>
            </a:r>
            <a:r>
              <a:rPr lang="de-DE" sz="1200" dirty="0" smtClean="0">
                <a:latin typeface="Verdana" pitchFamily="34" charset="0"/>
                <a:ea typeface="Verdana" pitchFamily="34" charset="0"/>
                <a:cs typeface="Verdana" pitchFamily="34" charset="0"/>
              </a:rPr>
              <a:t>Änderung des Ausgabevermerks führt zu einer neuen Beschreibung – RDA 1.6.2.5 D-A-CH</a:t>
            </a:r>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lvl="0" indent="0">
              <a:buNone/>
            </a:pPr>
            <a:r>
              <a:rPr lang="de-DE" baseline="0" dirty="0" smtClean="0">
                <a:sym typeface="Wingdings" panose="05000000000000000000" pitchFamily="2" charset="2"/>
              </a:rPr>
              <a:t> im Gegensatz dazu, vgl. 1.2 „</a:t>
            </a:r>
            <a:r>
              <a:rPr lang="de-DE" sz="1200" dirty="0" smtClean="0">
                <a:solidFill>
                  <a:prstClr val="black"/>
                </a:solidFill>
                <a:latin typeface="Verdana" pitchFamily="34" charset="0"/>
                <a:ea typeface="Verdana" pitchFamily="34" charset="0"/>
                <a:cs typeface="Verdana" pitchFamily="34" charset="0"/>
              </a:rPr>
              <a:t>Wesentliche Änderung des bevorzugten Titels des Werks“</a:t>
            </a:r>
            <a:endParaRPr lang="de-DE" sz="1200" dirty="0">
              <a:solidFill>
                <a:prstClr val="black"/>
              </a:solidFill>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erste Teil der Übung bezieht</a:t>
            </a:r>
            <a:r>
              <a:rPr lang="de-DE" baseline="0" dirty="0" smtClean="0"/>
              <a:t> sich auf die Zusammenfassung in </a:t>
            </a:r>
            <a:r>
              <a:rPr lang="de-DE" baseline="0" smtClean="0"/>
              <a:t>der Word-Unterlage</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dirty="0"/>
          </a:p>
        </p:txBody>
      </p:sp>
    </p:spTree>
    <p:extLst>
      <p:ext uri="{BB962C8B-B14F-4D97-AF65-F5344CB8AC3E}">
        <p14:creationId xmlns:p14="http://schemas.microsoft.com/office/powerpoint/2010/main" val="3045321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Ändert sich die Verantwortlichkeit von geistigen Schöpfern und sonstigen Körperschaften, führt dies zu neuen normierten Sucheinstiegen. Damit entsteht ein neues Werk – mit einem anderen Sucheinstieg, für das eine eigene Beschreibung angelegt wird. Das gilt auch dann, wenn der Titel des Werks selbst sich nicht ändert. Die Beschreibungen werden über Beziehungskennzeichnungen miteinander verknüpft.</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dirty="0"/>
          </a:p>
        </p:txBody>
      </p:sp>
    </p:spTree>
    <p:extLst>
      <p:ext uri="{BB962C8B-B14F-4D97-AF65-F5344CB8AC3E}">
        <p14:creationId xmlns:p14="http://schemas.microsoft.com/office/powerpoint/2010/main" val="3370788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Das Merkmal des Werktitels entspricht dem normierten Sucheinstieg für die Körperschaft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Das Merkmal des Werktitels entspricht dem normierten Sucheinstieg für die Körperschaft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Der Haupttitel der Manifestation stimmt mit dem bevorzugten Titel des Werks überein und es ist nicht notwendig, ein zusätzliches unterscheidendes Merkmal gemäß RDA 6.3 bis 6.6 zu erfassen. Bei der Überprüfung, ob Sucheinstiege von Werken identisch sind, wird – falls vorhanden – immer der normierte Sucheinstieg für den geistigen Schöpfer mit berücksichtigt. Kommt der normierte Sucheinstieg eines Werkes in der ZDB nur einmal vor, sind Haupttitel und Werktitel identisch (RDA 5.3 D-A-CH und RDA 6.2.2.8 Arbeitshilfe). Daher muss in diesem Beispiel keine 303 für den Werktitel erfasst werden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Ändert sich in einer späteren Ausgabe der Haupttitel wesentlich, führt dies zu einem neuen normierten Sucheinstieg. Damit entsteht ein neues Werk mit einem anderen Sucheinstieg, für das eine eigene Beschreibung angelegt wird.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dirty="0"/>
          </a:p>
        </p:txBody>
      </p:sp>
    </p:spTree>
    <p:extLst>
      <p:ext uri="{BB962C8B-B14F-4D97-AF65-F5344CB8AC3E}">
        <p14:creationId xmlns:p14="http://schemas.microsoft.com/office/powerpoint/2010/main" val="4091752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Der Haupttitel der Manifestation stimmt mit dem bevorzugten Titel des Werks überein und es ist nicht notwendig, ein zusätzliches unterscheidendes Merkmal gemäß RDA 6.3 bis 6.6 zu erfassen. Bei der Überprüfung, ob Sucheinstiege von Werken identisch sind, wird – falls vorhanden – immer der normierte Sucheinstieg für den geistigen Schöpfer mit berücksichtigt. Kommt der normierte Sucheinstieg eines Werkes in der ZDB nur einmal vor, sind Haupttitel und Werktitel identisch (RDA 5.5 D-A-CH und RDA 6.2.2.8 Arbeitshilfe). Daher muss in diesem Beispiel keine 303 für den Werktitel erfasst werden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Werke II | Aleph | Stand: 17.09.2015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Werke II | Aleph | Stand: 17.09.2015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Werke II | Aleph | Stand: 17.09.2015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5B.16.02: Änderungen bei Sucheinstiegen Werke II | Aleph | Stand: 17.09.2015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Werke II | Aleph | Stand: 17.09.2015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Werke II | Aleph | Stand: 17.09.2015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5B.16.02: Änderungen bei Sucheinstiegen Werke II | Aleph | Stand: 17.09.2015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r>
              <a:rPr lang="de-DE" smtClean="0"/>
              <a:t>AG RDA Schulungsunterlagen – Modul 5B.16.02: Änderungen bei Sucheinstiegen Werke II | Aleph | Stand: 17.09.2015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dirty="0"/>
          </a:p>
        </p:txBody>
      </p:sp>
      <p:sp>
        <p:nvSpPr>
          <p:cNvPr id="4" name="Fußzeilenplatzhalter 3"/>
          <p:cNvSpPr>
            <a:spLocks noGrp="1"/>
          </p:cNvSpPr>
          <p:nvPr>
            <p:ph type="ftr" sz="quarter" idx="11"/>
          </p:nvPr>
        </p:nvSpPr>
        <p:spPr/>
        <p:txBody>
          <a:bodyPr/>
          <a:lstStyle/>
          <a:p>
            <a:r>
              <a:rPr lang="de-DE" smtClean="0"/>
              <a:t>AG RDA Schulungsunterlagen – Modul 5B.16.02: Änderungen bei Sucheinstiegen Werke II | Aleph | Stand: 17.09.2015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smtClean="0"/>
              <a:t>AG RDA Schulungsunterlagen – Modul 5B.16.02: Änderungen bei Sucheinstiegen Werke II | Aleph | Stand: 17.09.2015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5B.16.02: Änderungen bei Sucheinstiegen Werke II | Aleph | Stand: 17.09.2015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5B.16.02: Änderungen bei Sucheinstiegen Werke II | Aleph | Stand: 17.09.2015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5B.16.02: Änderungen bei Sucheinstiegen Werke II | Aleph | Stand: 17.09.2015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3904586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96" y="116632"/>
            <a:ext cx="9289032" cy="1656184"/>
          </a:xfrm>
        </p:spPr>
        <p:txBody>
          <a:bodyPr>
            <a:noAutofit/>
          </a:bodyPr>
          <a:lstStyle/>
          <a:p>
            <a:r>
              <a:rPr lang="de-DE" sz="2000" b="1" dirty="0">
                <a:solidFill>
                  <a:srgbClr val="4F81BD">
                    <a:lumMod val="75000"/>
                  </a:srgbClr>
                </a:solidFill>
                <a:latin typeface="Verdana" pitchFamily="34" charset="0"/>
                <a:ea typeface="Verdana" pitchFamily="34" charset="0"/>
                <a:cs typeface="Verdana" pitchFamily="34" charset="0"/>
              </a:rPr>
              <a:t>Neuer Sucheinstieg mit der eines anderen Werkes </a:t>
            </a:r>
            <a:r>
              <a:rPr lang="de-DE" sz="2000" b="1" dirty="0" smtClean="0">
                <a:solidFill>
                  <a:srgbClr val="4F81BD">
                    <a:lumMod val="75000"/>
                  </a:srgbClr>
                </a:solidFill>
                <a:latin typeface="Verdana" pitchFamily="34" charset="0"/>
                <a:ea typeface="Verdana" pitchFamily="34" charset="0"/>
                <a:cs typeface="Verdana" pitchFamily="34" charset="0"/>
              </a:rPr>
              <a:t>identisch?</a:t>
            </a:r>
            <a:br>
              <a:rPr lang="de-DE" sz="2000" b="1" dirty="0" smtClean="0">
                <a:solidFill>
                  <a:srgbClr val="4F81BD">
                    <a:lumMod val="75000"/>
                  </a:srgbClr>
                </a:solidFill>
                <a:latin typeface="Verdana" pitchFamily="34" charset="0"/>
                <a:ea typeface="Verdana" pitchFamily="34" charset="0"/>
                <a:cs typeface="Verdana" pitchFamily="34" charset="0"/>
              </a:rPr>
            </a:br>
            <a:r>
              <a:rPr lang="de-DE" sz="2200" dirty="0" smtClean="0">
                <a:solidFill>
                  <a:srgbClr val="4F81BD">
                    <a:lumMod val="75000"/>
                  </a:srgbClr>
                </a:solidFill>
                <a:latin typeface="Verdana" pitchFamily="34" charset="0"/>
                <a:ea typeface="Verdana" pitchFamily="34" charset="0"/>
                <a:cs typeface="Verdana" pitchFamily="34" charset="0"/>
              </a:rPr>
              <a:t> </a:t>
            </a:r>
            <a:r>
              <a:rPr lang="de-DE" sz="2200" dirty="0">
                <a:solidFill>
                  <a:srgbClr val="4F81BD">
                    <a:lumMod val="75000"/>
                  </a:srgbClr>
                </a:solidFill>
                <a:latin typeface="Verdana" pitchFamily="34" charset="0"/>
                <a:ea typeface="Verdana" pitchFamily="34" charset="0"/>
                <a:cs typeface="Verdana" pitchFamily="34" charset="0"/>
              </a:rPr>
              <a:t/>
            </a:r>
            <a:br>
              <a:rPr lang="de-DE" sz="2200"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a) Haupttitel der Manifestation stimmt mit Werktitel </a:t>
            </a:r>
            <a:r>
              <a:rPr lang="de-DE" sz="2000" dirty="0" smtClean="0">
                <a:solidFill>
                  <a:srgbClr val="4F81BD">
                    <a:lumMod val="75000"/>
                  </a:srgbClr>
                </a:solidFill>
                <a:latin typeface="Verdana" pitchFamily="34" charset="0"/>
                <a:ea typeface="Verdana" pitchFamily="34" charset="0"/>
                <a:cs typeface="Verdana" pitchFamily="34" charset="0"/>
              </a:rPr>
              <a:t>überein und </a:t>
            </a:r>
            <a:r>
              <a:rPr lang="de-DE" sz="2000" u="sng" dirty="0" smtClean="0">
                <a:solidFill>
                  <a:srgbClr val="4F81BD">
                    <a:lumMod val="75000"/>
                  </a:srgbClr>
                </a:solidFill>
                <a:latin typeface="Verdana" pitchFamily="34" charset="0"/>
                <a:ea typeface="Verdana" pitchFamily="34" charset="0"/>
                <a:cs typeface="Verdana" pitchFamily="34" charset="0"/>
              </a:rPr>
              <a:t>kein</a:t>
            </a:r>
            <a:r>
              <a:rPr lang="de-DE" sz="2000" dirty="0" smtClean="0">
                <a:solidFill>
                  <a:srgbClr val="4F81BD">
                    <a:lumMod val="75000"/>
                  </a:srgbClr>
                </a:solidFill>
                <a:latin typeface="Verdana" pitchFamily="34" charset="0"/>
                <a:ea typeface="Verdana" pitchFamily="34" charset="0"/>
                <a:cs typeface="Verdana" pitchFamily="34" charset="0"/>
              </a:rPr>
              <a:t> unterscheidendes Merkmal ist notwendig</a:t>
            </a:r>
            <a:r>
              <a:rPr lang="de-DE" sz="2000" dirty="0">
                <a:solidFill>
                  <a:srgbClr val="4F81BD">
                    <a:lumMod val="75000"/>
                  </a:srgbClr>
                </a:solidFill>
                <a:latin typeface="Verdana" pitchFamily="34" charset="0"/>
                <a:ea typeface="Verdana" pitchFamily="34" charset="0"/>
                <a:cs typeface="Verdana" pitchFamily="34" charset="0"/>
              </a:rPr>
              <a:t/>
            </a:r>
            <a:br>
              <a:rPr lang="de-DE" sz="2000"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	</a:t>
            </a:r>
            <a:r>
              <a:rPr lang="de-DE" sz="2000" dirty="0">
                <a:solidFill>
                  <a:srgbClr val="4F81BD">
                    <a:lumMod val="75000"/>
                  </a:srgbClr>
                </a:solidFill>
                <a:latin typeface="Verdana" pitchFamily="34" charset="0"/>
                <a:ea typeface="Verdana" pitchFamily="34" charset="0"/>
                <a:cs typeface="Verdana" pitchFamily="34" charset="0"/>
                <a:sym typeface="Wingdings" panose="05000000000000000000" pitchFamily="2" charset="2"/>
              </a:rPr>
              <a:t></a:t>
            </a:r>
            <a:r>
              <a:rPr lang="de-DE" sz="2000" dirty="0">
                <a:solidFill>
                  <a:srgbClr val="4F81BD">
                    <a:lumMod val="75000"/>
                  </a:srgbClr>
                </a:solidFill>
                <a:latin typeface="Verdana" pitchFamily="34" charset="0"/>
                <a:ea typeface="Verdana" pitchFamily="34" charset="0"/>
                <a:cs typeface="Verdana" pitchFamily="34" charset="0"/>
              </a:rPr>
              <a:t> keine Erfassung des </a:t>
            </a:r>
            <a:r>
              <a:rPr lang="de-DE" sz="2000" dirty="0" smtClean="0">
                <a:solidFill>
                  <a:srgbClr val="4F81BD">
                    <a:lumMod val="75000"/>
                  </a:srgbClr>
                </a:solidFill>
                <a:latin typeface="Verdana" pitchFamily="34" charset="0"/>
                <a:ea typeface="Verdana" pitchFamily="34" charset="0"/>
                <a:cs typeface="Verdana" pitchFamily="34" charset="0"/>
              </a:rPr>
              <a:t>Werktitels</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805638171"/>
              </p:ext>
            </p:extLst>
          </p:nvPr>
        </p:nvGraphicFramePr>
        <p:xfrm>
          <a:off x="107504" y="1988840"/>
          <a:ext cx="8928992" cy="4307944"/>
        </p:xfrm>
        <a:graphic>
          <a:graphicData uri="http://schemas.openxmlformats.org/drawingml/2006/table">
            <a:tbl>
              <a:tblPr firstRow="1" bandRow="1">
                <a:tableStyleId>{5C22544A-7EE6-4342-B048-85BDC9FD1C3A}</a:tableStyleId>
              </a:tblPr>
              <a:tblGrid>
                <a:gridCol w="936104"/>
                <a:gridCol w="864096"/>
                <a:gridCol w="1656184"/>
                <a:gridCol w="2736304"/>
                <a:gridCol w="2736304"/>
              </a:tblGrid>
              <a:tr h="64975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 Werk 1</a:t>
                      </a: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 Werk 2</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1006426">
                <a:tc>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 =</a:t>
                      </a:r>
                    </a:p>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r>
                        <a:rPr lang="de-DE" sz="18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p>
                  </a:txBody>
                  <a:tcPr anchor="ct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Wasserwirtschaft</a:t>
                      </a:r>
                      <a:r>
                        <a:rPr lang="de-DE" sz="1800" baseline="0" dirty="0" smtClean="0">
                          <a:latin typeface="Verdana" pitchFamily="34" charset="0"/>
                          <a:ea typeface="Verdana" pitchFamily="34" charset="0"/>
                          <a:cs typeface="Verdana" pitchFamily="34" charset="0"/>
                        </a:rPr>
                        <a:t> und Wasserrecht in Thüringen</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Wasserwirtschaft in Thüringen</a:t>
                      </a:r>
                      <a:endParaRPr lang="de-DE" sz="1800" dirty="0">
                        <a:latin typeface="Verdana" pitchFamily="34" charset="0"/>
                        <a:ea typeface="Verdana" pitchFamily="34" charset="0"/>
                        <a:cs typeface="Verdana" pitchFamily="34" charset="0"/>
                      </a:endParaRPr>
                    </a:p>
                  </a:txBody>
                  <a:tcPr/>
                </a:tc>
              </a:tr>
              <a:tr h="1005840">
                <a:tc>
                  <a:txBody>
                    <a:bodyPr/>
                    <a:lstStyle/>
                    <a:p>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531z</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Anh</a:t>
                      </a: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J.2.6</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Nachfolge-Beziehung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auf Werkebene</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endParaRPr lang="de-DE" sz="1800" i="1"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r>
                        <a:rPr lang="de-DE" sz="1800" dirty="0" smtClean="0">
                          <a:solidFill>
                            <a:srgbClr val="C00000"/>
                          </a:solidFill>
                          <a:latin typeface="Verdana" pitchFamily="34" charset="0"/>
                          <a:ea typeface="Verdana" pitchFamily="34" charset="0"/>
                          <a:cs typeface="Verdana" pitchFamily="34" charset="0"/>
                        </a:rPr>
                        <a:t>$p </a:t>
                      </a:r>
                      <a:r>
                        <a:rPr lang="de-DE" sz="1800" i="0" dirty="0" smtClean="0">
                          <a:latin typeface="Verdana" pitchFamily="34" charset="0"/>
                          <a:ea typeface="Verdana" pitchFamily="34" charset="0"/>
                          <a:cs typeface="Verdana" pitchFamily="34" charset="0"/>
                        </a:rPr>
                        <a:t>Fortsetzung von</a:t>
                      </a:r>
                      <a:endParaRPr lang="de-DE" sz="1800" i="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Wasserwirtschaft</a:t>
                      </a:r>
                      <a:r>
                        <a:rPr lang="de-DE" sz="1800" baseline="0" dirty="0" smtClean="0">
                          <a:latin typeface="Verdana" pitchFamily="34" charset="0"/>
                          <a:ea typeface="Verdana" pitchFamily="34" charset="0"/>
                          <a:cs typeface="Verdana" pitchFamily="34" charset="0"/>
                        </a:rPr>
                        <a:t> und Wasserrecht in Thüringen</a:t>
                      </a:r>
                      <a:endParaRPr lang="de-DE" sz="1800" dirty="0" smtClean="0">
                        <a:latin typeface="Verdana" pitchFamily="34" charset="0"/>
                        <a:ea typeface="Verdana" pitchFamily="34" charset="0"/>
                        <a:cs typeface="Verdana" pitchFamily="34" charset="0"/>
                      </a:endParaRPr>
                    </a:p>
                    <a:p>
                      <a:r>
                        <a:rPr lang="de-DE" sz="1800" i="0" baseline="0" dirty="0" smtClean="0">
                          <a:solidFill>
                            <a:srgbClr val="C00000"/>
                          </a:solidFill>
                          <a:latin typeface="Verdana" pitchFamily="34" charset="0"/>
                          <a:ea typeface="Verdana" pitchFamily="34" charset="0"/>
                          <a:cs typeface="Verdana" pitchFamily="34" charset="0"/>
                        </a:rPr>
                        <a:t>$9</a:t>
                      </a:r>
                      <a:r>
                        <a:rPr lang="de-DE" sz="1800" i="0" baseline="0" dirty="0" smtClean="0">
                          <a:latin typeface="Verdana" pitchFamily="34" charset="0"/>
                          <a:ea typeface="Verdana" pitchFamily="34" charset="0"/>
                          <a:cs typeface="Verdana" pitchFamily="34" charset="0"/>
                        </a:rPr>
                        <a:t> </a:t>
                      </a:r>
                      <a:r>
                        <a:rPr lang="de-DE" sz="1800" i="1" baseline="0" dirty="0" smtClean="0">
                          <a:latin typeface="Verdana" pitchFamily="34" charset="0"/>
                          <a:ea typeface="Verdana" pitchFamily="34" charset="0"/>
                          <a:cs typeface="Verdana" pitchFamily="34" charset="0"/>
                        </a:rPr>
                        <a:t>IDNR</a:t>
                      </a:r>
                    </a:p>
                  </a:txBody>
                  <a:tcPr>
                    <a:solidFill>
                      <a:schemeClr val="accent3">
                        <a:lumMod val="40000"/>
                        <a:lumOff val="60000"/>
                      </a:schemeClr>
                    </a:solidFill>
                  </a:tcPr>
                </a:tc>
              </a:tr>
              <a:tr h="1005840">
                <a:tc>
                  <a:txBody>
                    <a:bodyPr/>
                    <a:lstStyle/>
                    <a:p>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533z</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Anh</a:t>
                      </a: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J.2.6</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Nachfolge-Beziehung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auf Werkebene</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dirty="0" smtClean="0">
                          <a:solidFill>
                            <a:srgbClr val="C00000"/>
                          </a:solidFill>
                          <a:latin typeface="Verdana" pitchFamily="34" charset="0"/>
                          <a:ea typeface="Verdana" pitchFamily="34" charset="0"/>
                          <a:cs typeface="Verdana" pitchFamily="34" charset="0"/>
                        </a:rPr>
                        <a:t>$p </a:t>
                      </a:r>
                      <a:r>
                        <a:rPr lang="de-DE" sz="1800" i="0" dirty="0" smtClean="0">
                          <a:latin typeface="Verdana" pitchFamily="34" charset="0"/>
                          <a:ea typeface="Verdana" pitchFamily="34" charset="0"/>
                          <a:cs typeface="Verdana" pitchFamily="34" charset="0"/>
                        </a:rPr>
                        <a:t>Fortgesetzt von</a:t>
                      </a:r>
                      <a:endParaRPr lang="de-DE" sz="1800" i="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Wasserwirtschaft in Thüringen</a:t>
                      </a:r>
                    </a:p>
                    <a:p>
                      <a:r>
                        <a:rPr lang="de-DE" sz="1800" i="0" baseline="0" dirty="0" smtClean="0">
                          <a:solidFill>
                            <a:srgbClr val="C00000"/>
                          </a:solidFill>
                          <a:latin typeface="Verdana" pitchFamily="34" charset="0"/>
                          <a:ea typeface="Verdana" pitchFamily="34" charset="0"/>
                          <a:cs typeface="Verdana" pitchFamily="34" charset="0"/>
                        </a:rPr>
                        <a:t>$9</a:t>
                      </a:r>
                      <a:r>
                        <a:rPr lang="de-DE" sz="1800" i="0" baseline="0" dirty="0" smtClean="0">
                          <a:latin typeface="Verdana" pitchFamily="34" charset="0"/>
                          <a:ea typeface="Verdana" pitchFamily="34" charset="0"/>
                          <a:cs typeface="Verdana" pitchFamily="34" charset="0"/>
                        </a:rPr>
                        <a:t> </a:t>
                      </a:r>
                      <a:r>
                        <a:rPr lang="de-DE" sz="1800" i="1" baseline="0" dirty="0" smtClean="0">
                          <a:latin typeface="Verdana" pitchFamily="34" charset="0"/>
                          <a:ea typeface="Verdana" pitchFamily="34" charset="0"/>
                          <a:cs typeface="Verdana" pitchFamily="34" charset="0"/>
                        </a:rPr>
                        <a:t>IDNR</a:t>
                      </a:r>
                    </a:p>
                  </a:txBody>
                  <a:tcPr>
                    <a:solidFill>
                      <a:schemeClr val="accent3">
                        <a:lumMod val="40000"/>
                        <a:lumOff val="60000"/>
                      </a:schemeClr>
                    </a:solidFill>
                  </a:tcPr>
                </a:tc>
                <a:tc>
                  <a:txBody>
                    <a:bodyPr/>
                    <a:lstStyle/>
                    <a:p>
                      <a:endParaRPr lang="de-DE" sz="1800" i="1"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498061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0"/>
            <a:ext cx="8640960" cy="1628800"/>
          </a:xfrm>
        </p:spPr>
        <p:txBody>
          <a:bodyPr>
            <a:noAutofit/>
          </a:bodyPr>
          <a:lstStyle/>
          <a:p>
            <a:r>
              <a:rPr lang="de-DE" sz="1800" dirty="0">
                <a:solidFill>
                  <a:srgbClr val="4F81BD">
                    <a:lumMod val="75000"/>
                  </a:srgbClr>
                </a:solidFill>
                <a:latin typeface="Verdana" pitchFamily="34" charset="0"/>
                <a:ea typeface="Verdana" pitchFamily="34" charset="0"/>
                <a:cs typeface="Verdana" pitchFamily="34" charset="0"/>
              </a:rPr>
              <a:t>Neuer Sucheinstieg mit </a:t>
            </a:r>
            <a:r>
              <a:rPr lang="de-DE" sz="1800" dirty="0" smtClean="0">
                <a:solidFill>
                  <a:srgbClr val="4F81BD">
                    <a:lumMod val="75000"/>
                  </a:srgbClr>
                </a:solidFill>
                <a:latin typeface="Verdana" pitchFamily="34" charset="0"/>
                <a:ea typeface="Verdana" pitchFamily="34" charset="0"/>
                <a:cs typeface="Verdana" pitchFamily="34" charset="0"/>
              </a:rPr>
              <a:t>dem </a:t>
            </a:r>
            <a:r>
              <a:rPr lang="de-DE" sz="1800" dirty="0">
                <a:solidFill>
                  <a:srgbClr val="4F81BD">
                    <a:lumMod val="75000"/>
                  </a:srgbClr>
                </a:solidFill>
                <a:latin typeface="Verdana" pitchFamily="34" charset="0"/>
                <a:ea typeface="Verdana" pitchFamily="34" charset="0"/>
                <a:cs typeface="Verdana" pitchFamily="34" charset="0"/>
              </a:rPr>
              <a:t>eines anderen Werkes </a:t>
            </a:r>
            <a:r>
              <a:rPr lang="de-DE" sz="1800" dirty="0" smtClean="0">
                <a:solidFill>
                  <a:srgbClr val="4F81BD">
                    <a:lumMod val="75000"/>
                  </a:srgbClr>
                </a:solidFill>
                <a:latin typeface="Verdana" pitchFamily="34" charset="0"/>
                <a:ea typeface="Verdana" pitchFamily="34" charset="0"/>
                <a:cs typeface="Verdana" pitchFamily="34" charset="0"/>
              </a:rPr>
              <a:t>identisch?                b</a:t>
            </a:r>
            <a:r>
              <a:rPr lang="de-DE" sz="1800" dirty="0">
                <a:solidFill>
                  <a:srgbClr val="4F81BD">
                    <a:lumMod val="75000"/>
                  </a:srgbClr>
                </a:solidFill>
                <a:latin typeface="Verdana" pitchFamily="34" charset="0"/>
                <a:ea typeface="Verdana" pitchFamily="34" charset="0"/>
                <a:cs typeface="Verdana" pitchFamily="34" charset="0"/>
              </a:rPr>
              <a:t>) Haupttitel der Manifestation stimmt mit Werktitel überein </a:t>
            </a:r>
            <a:r>
              <a:rPr lang="de-DE" sz="1800" u="sng" dirty="0" smtClean="0">
                <a:solidFill>
                  <a:srgbClr val="4F81BD">
                    <a:lumMod val="75000"/>
                  </a:srgbClr>
                </a:solidFill>
                <a:latin typeface="Verdana" pitchFamily="34" charset="0"/>
                <a:ea typeface="Verdana" pitchFamily="34" charset="0"/>
                <a:cs typeface="Verdana" pitchFamily="34" charset="0"/>
              </a:rPr>
              <a:t>und</a:t>
            </a:r>
            <a:r>
              <a:rPr lang="de-DE" sz="1800" dirty="0" smtClean="0">
                <a:solidFill>
                  <a:srgbClr val="4F81BD">
                    <a:lumMod val="75000"/>
                  </a:srgbClr>
                </a:solidFill>
                <a:latin typeface="Verdana" pitchFamily="34" charset="0"/>
                <a:ea typeface="Verdana" pitchFamily="34" charset="0"/>
                <a:cs typeface="Verdana" pitchFamily="34" charset="0"/>
              </a:rPr>
              <a:t> </a:t>
            </a:r>
            <a:r>
              <a:rPr lang="de-DE" sz="1800" u="sng" dirty="0" smtClean="0">
                <a:solidFill>
                  <a:srgbClr val="4F81BD">
                    <a:lumMod val="75000"/>
                  </a:srgbClr>
                </a:solidFill>
                <a:latin typeface="Verdana" pitchFamily="34" charset="0"/>
                <a:ea typeface="Verdana" pitchFamily="34" charset="0"/>
                <a:cs typeface="Verdana" pitchFamily="34" charset="0"/>
              </a:rPr>
              <a:t>zusätzliches </a:t>
            </a:r>
            <a:r>
              <a:rPr lang="de-DE" sz="1800" u="sng" dirty="0">
                <a:solidFill>
                  <a:srgbClr val="4F81BD">
                    <a:lumMod val="75000"/>
                  </a:srgbClr>
                </a:solidFill>
                <a:latin typeface="Verdana" pitchFamily="34" charset="0"/>
                <a:ea typeface="Verdana" pitchFamily="34" charset="0"/>
                <a:cs typeface="Verdana" pitchFamily="34" charset="0"/>
              </a:rPr>
              <a:t>unterscheidendes </a:t>
            </a:r>
            <a:r>
              <a:rPr lang="de-DE" sz="1800" u="sng" dirty="0" smtClean="0">
                <a:solidFill>
                  <a:srgbClr val="4F81BD">
                    <a:lumMod val="75000"/>
                  </a:srgbClr>
                </a:solidFill>
                <a:latin typeface="Verdana" pitchFamily="34" charset="0"/>
                <a:ea typeface="Verdana" pitchFamily="34" charset="0"/>
                <a:cs typeface="Verdana" pitchFamily="34" charset="0"/>
              </a:rPr>
              <a:t>Merkmal ist notwendig</a:t>
            </a:r>
            <a:br>
              <a:rPr lang="de-DE" sz="1800" u="sng" dirty="0" smtClean="0">
                <a:solidFill>
                  <a:srgbClr val="4F81BD">
                    <a:lumMod val="75000"/>
                  </a:srgbClr>
                </a:solidFill>
                <a:latin typeface="Verdana" pitchFamily="34" charset="0"/>
                <a:ea typeface="Verdana" pitchFamily="34" charset="0"/>
                <a:cs typeface="Verdana" pitchFamily="34" charset="0"/>
              </a:rPr>
            </a:br>
            <a:r>
              <a:rPr lang="de-DE" sz="1800" u="sng" dirty="0">
                <a:solidFill>
                  <a:srgbClr val="4F81BD">
                    <a:lumMod val="75000"/>
                  </a:srgbClr>
                </a:solidFill>
                <a:latin typeface="Verdana" pitchFamily="34" charset="0"/>
                <a:ea typeface="Verdana" pitchFamily="34" charset="0"/>
                <a:cs typeface="Verdana" pitchFamily="34" charset="0"/>
              </a:rPr>
              <a:t/>
            </a:r>
            <a:br>
              <a:rPr lang="de-DE" sz="1800" u="sng" dirty="0">
                <a:solidFill>
                  <a:srgbClr val="4F81BD">
                    <a:lumMod val="75000"/>
                  </a:srgbClr>
                </a:solidFill>
                <a:latin typeface="Verdana" pitchFamily="34" charset="0"/>
                <a:ea typeface="Verdana" pitchFamily="34" charset="0"/>
                <a:cs typeface="Verdana" pitchFamily="34" charset="0"/>
              </a:rPr>
            </a:br>
            <a:endParaRPr lang="de-DE" sz="1800"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a:xfrm>
            <a:off x="7308304" y="6489306"/>
            <a:ext cx="1450504" cy="365125"/>
          </a:xfrm>
        </p:spPr>
        <p:txBody>
          <a:bodyPr/>
          <a:lstStyle/>
          <a:p>
            <a:fld id="{8A6690F1-7CA1-4166-A522-500460961984}" type="slidenum">
              <a:rPr lang="de-DE" smtClean="0"/>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356929007"/>
              </p:ext>
            </p:extLst>
          </p:nvPr>
        </p:nvGraphicFramePr>
        <p:xfrm>
          <a:off x="0" y="980728"/>
          <a:ext cx="9108506" cy="5565616"/>
        </p:xfrm>
        <a:graphic>
          <a:graphicData uri="http://schemas.openxmlformats.org/drawingml/2006/table">
            <a:tbl>
              <a:tblPr firstRow="1" bandRow="1">
                <a:tableStyleId>{5C22544A-7EE6-4342-B048-85BDC9FD1C3A}</a:tableStyleId>
              </a:tblPr>
              <a:tblGrid>
                <a:gridCol w="903325"/>
                <a:gridCol w="815533"/>
                <a:gridCol w="1390132"/>
                <a:gridCol w="2039074"/>
                <a:gridCol w="2016224"/>
                <a:gridCol w="1944218"/>
              </a:tblGrid>
              <a:tr h="352797">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Werk 1</a:t>
                      </a: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Werk 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Werk</a:t>
                      </a:r>
                      <a:r>
                        <a:rPr lang="de-DE" sz="1400" baseline="0" dirty="0" smtClean="0">
                          <a:latin typeface="Verdana" panose="020B0604030504040204" pitchFamily="34" charset="0"/>
                          <a:ea typeface="Verdana" panose="020B0604030504040204" pitchFamily="34" charset="0"/>
                          <a:cs typeface="Verdana" panose="020B0604030504040204" pitchFamily="34" charset="0"/>
                        </a:rPr>
                        <a:t> 3 (schon im Katalog)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849992">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400" i="1" u="none" dirty="0" smtClean="0">
                          <a:solidFill>
                            <a:schemeClr val="bg1">
                              <a:lumMod val="50000"/>
                            </a:schemeClr>
                          </a:solidFill>
                          <a:latin typeface="Verdana" pitchFamily="34" charset="0"/>
                          <a:ea typeface="Verdana" pitchFamily="34" charset="0"/>
                          <a:cs typeface="Verdana" pitchFamily="34" charset="0"/>
                        </a:rPr>
                        <a:t>[=331]</a:t>
                      </a:r>
                      <a:endParaRPr lang="de-DE" sz="1400" i="1" u="none" dirty="0">
                        <a:solidFill>
                          <a:schemeClr val="bg1">
                            <a:lumMod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solidFill>
                            <a:srgbClr val="C00000"/>
                          </a:solidFill>
                          <a:latin typeface="Verdana" pitchFamily="34" charset="0"/>
                          <a:ea typeface="Verdana" pitchFamily="34" charset="0"/>
                          <a:cs typeface="Verdana" pitchFamily="34" charset="0"/>
                        </a:rPr>
                        <a:t>$t </a:t>
                      </a:r>
                      <a:r>
                        <a:rPr lang="de-DE" sz="1400" dirty="0" smtClean="0">
                          <a:latin typeface="Verdana" pitchFamily="34" charset="0"/>
                          <a:ea typeface="Verdana" pitchFamily="34" charset="0"/>
                          <a:cs typeface="Verdana" pitchFamily="34" charset="0"/>
                        </a:rPr>
                        <a:t>European </a:t>
                      </a:r>
                      <a:r>
                        <a:rPr lang="de-DE" sz="1400" dirty="0" err="1" smtClean="0">
                          <a:latin typeface="Verdana" pitchFamily="34" charset="0"/>
                          <a:ea typeface="Verdana" pitchFamily="34" charset="0"/>
                          <a:cs typeface="Verdana" pitchFamily="34" charset="0"/>
                        </a:rPr>
                        <a:t>journal</a:t>
                      </a:r>
                      <a:r>
                        <a:rPr lang="de-DE" sz="1400" dirty="0" smtClean="0">
                          <a:latin typeface="Verdana" pitchFamily="34" charset="0"/>
                          <a:ea typeface="Verdana" pitchFamily="34" charset="0"/>
                          <a:cs typeface="Verdana" pitchFamily="34" charset="0"/>
                        </a:rPr>
                        <a:t> </a:t>
                      </a:r>
                      <a:r>
                        <a:rPr lang="de-DE" sz="1400" dirty="0" err="1" smtClean="0">
                          <a:latin typeface="Verdana" pitchFamily="34" charset="0"/>
                          <a:ea typeface="Verdana" pitchFamily="34" charset="0"/>
                          <a:cs typeface="Verdana" pitchFamily="34" charset="0"/>
                        </a:rPr>
                        <a:t>of</a:t>
                      </a:r>
                      <a:r>
                        <a:rPr lang="de-DE" sz="1400" dirty="0" smtClean="0">
                          <a:latin typeface="Verdana" pitchFamily="34" charset="0"/>
                          <a:ea typeface="Verdana" pitchFamily="34" charset="0"/>
                          <a:cs typeface="Verdana" pitchFamily="34" charset="0"/>
                        </a:rPr>
                        <a:t> </a:t>
                      </a:r>
                      <a:r>
                        <a:rPr lang="de-DE" sz="1400" dirty="0" err="1" smtClean="0">
                          <a:latin typeface="Verdana" pitchFamily="34" charset="0"/>
                          <a:ea typeface="Verdana" pitchFamily="34" charset="0"/>
                          <a:cs typeface="Verdana" pitchFamily="34" charset="0"/>
                        </a:rPr>
                        <a:t>nuclear</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medicine</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and</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molecular</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imaging</a:t>
                      </a:r>
                      <a:endParaRPr lang="de-DE" sz="14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i="1" u="none" dirty="0" smtClean="0">
                          <a:solidFill>
                            <a:schemeClr val="bg1">
                              <a:lumMod val="50000"/>
                            </a:schemeClr>
                          </a:solidFill>
                          <a:latin typeface="Verdana" pitchFamily="34" charset="0"/>
                          <a:ea typeface="Verdana" pitchFamily="34" charset="0"/>
                          <a:cs typeface="Verdana" pitchFamily="34" charset="0"/>
                        </a:rPr>
                        <a:t>[=331]</a:t>
                      </a:r>
                    </a:p>
                    <a:p>
                      <a:endParaRPr lang="de-DE" sz="1400" dirty="0">
                        <a:latin typeface="Verdana" pitchFamily="34" charset="0"/>
                        <a:ea typeface="Verdana" pitchFamily="34" charset="0"/>
                        <a:cs typeface="Verdana" pitchFamily="34" charset="0"/>
                      </a:endParaRPr>
                    </a:p>
                  </a:txBody>
                  <a:tcPr/>
                </a:tc>
              </a:tr>
              <a:tr h="265152">
                <a:tc vMerge="1">
                  <a:txBody>
                    <a:bodyPr/>
                    <a:lstStyle/>
                    <a:p>
                      <a:endParaRPr lang="de-DE"/>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6.5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0" dirty="0" smtClean="0">
                          <a:latin typeface="Verdana" panose="020B0604030504040204" pitchFamily="34" charset="0"/>
                          <a:ea typeface="Verdana" panose="020B0604030504040204" pitchFamily="34" charset="0"/>
                          <a:cs typeface="Verdana" panose="020B0604030504040204" pitchFamily="34" charset="0"/>
                        </a:rPr>
                        <a:t>Ursprungsort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solidFill>
                            <a:srgbClr val="C00000"/>
                          </a:solidFill>
                          <a:latin typeface="Verdana" pitchFamily="34" charset="0"/>
                          <a:ea typeface="Verdana" pitchFamily="34" charset="0"/>
                          <a:cs typeface="Verdana" pitchFamily="34" charset="0"/>
                        </a:rPr>
                        <a:t>$h </a:t>
                      </a:r>
                      <a:r>
                        <a:rPr lang="de-DE" sz="1400" baseline="0" dirty="0" smtClean="0">
                          <a:latin typeface="Verdana" pitchFamily="34" charset="0"/>
                          <a:ea typeface="Verdana" pitchFamily="34" charset="0"/>
                          <a:cs typeface="Verdana" pitchFamily="34" charset="0"/>
                        </a:rPr>
                        <a:t>Amsterdam</a:t>
                      </a:r>
                      <a:endParaRPr lang="de-DE" sz="1400" dirty="0">
                        <a:latin typeface="Verdana" pitchFamily="34" charset="0"/>
                        <a:ea typeface="Verdana" pitchFamily="34" charset="0"/>
                        <a:cs typeface="Verdana" pitchFamily="34" charset="0"/>
                      </a:endParaRPr>
                    </a:p>
                  </a:txBody>
                  <a:tcPr/>
                </a:tc>
                <a:tc vMerge="1">
                  <a:txBody>
                    <a:bodyPr/>
                    <a:lstStyle/>
                    <a:p>
                      <a:endParaRPr lang="de-DE"/>
                    </a:p>
                  </a:txBody>
                  <a:tcPr/>
                </a:tc>
              </a:tr>
              <a:tr h="1059904">
                <a:tc>
                  <a:txBody>
                    <a:bodyPr/>
                    <a:lstStyle/>
                    <a:p>
                      <a:r>
                        <a:rPr lang="de-DE" sz="1400" b="1" baseline="0"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p>
                    <a:p>
                      <a:pPr algn="l"/>
                      <a:endParaRPr lang="de-DE" sz="14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4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4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400" dirty="0" smtClean="0">
                          <a:solidFill>
                            <a:srgbClr val="C00000"/>
                          </a:solidFill>
                          <a:latin typeface="Verdana" pitchFamily="34" charset="0"/>
                          <a:ea typeface="Verdana" pitchFamily="34" charset="0"/>
                          <a:cs typeface="Verdana" pitchFamily="34" charset="0"/>
                        </a:rPr>
                        <a:t>$a </a:t>
                      </a:r>
                      <a:r>
                        <a:rPr lang="de-DE" sz="1400" dirty="0" smtClean="0">
                          <a:latin typeface="Verdana" pitchFamily="34" charset="0"/>
                          <a:ea typeface="Verdana" pitchFamily="34" charset="0"/>
                          <a:cs typeface="Verdana" pitchFamily="34" charset="0"/>
                        </a:rPr>
                        <a:t>European </a:t>
                      </a:r>
                      <a:r>
                        <a:rPr lang="de-DE" sz="1400" dirty="0" err="1" smtClean="0">
                          <a:latin typeface="Verdana" pitchFamily="34" charset="0"/>
                          <a:ea typeface="Verdana" pitchFamily="34" charset="0"/>
                          <a:cs typeface="Verdana" pitchFamily="34" charset="0"/>
                        </a:rPr>
                        <a:t>journal</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of</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medicine</a:t>
                      </a:r>
                      <a:endParaRPr lang="de-DE" sz="1400" baseline="0" dirty="0" smtClean="0">
                        <a:latin typeface="Verdana" pitchFamily="34" charset="0"/>
                        <a:ea typeface="Verdana" pitchFamily="34" charset="0"/>
                        <a:cs typeface="Verdana" pitchFamily="34" charset="0"/>
                      </a:endParaRPr>
                    </a:p>
                  </a:txBody>
                  <a:tcPr/>
                </a:tc>
                <a:tc>
                  <a:txBody>
                    <a:bodyPr/>
                    <a:lstStyle/>
                    <a:p>
                      <a:r>
                        <a:rPr lang="de-DE" sz="1400" dirty="0" smtClean="0">
                          <a:solidFill>
                            <a:srgbClr val="C00000"/>
                          </a:solidFill>
                          <a:latin typeface="Verdana" pitchFamily="34" charset="0"/>
                          <a:ea typeface="Verdana" pitchFamily="34" charset="0"/>
                          <a:cs typeface="Verdana" pitchFamily="34" charset="0"/>
                        </a:rPr>
                        <a:t>$a </a:t>
                      </a:r>
                      <a:r>
                        <a:rPr lang="de-DE" sz="1400" dirty="0" smtClean="0">
                          <a:latin typeface="Verdana" pitchFamily="34" charset="0"/>
                          <a:ea typeface="Verdana" pitchFamily="34" charset="0"/>
                          <a:cs typeface="Verdana" pitchFamily="34" charset="0"/>
                        </a:rPr>
                        <a:t>European </a:t>
                      </a:r>
                      <a:r>
                        <a:rPr lang="de-DE" sz="1400" dirty="0" err="1" smtClean="0">
                          <a:latin typeface="Verdana" pitchFamily="34" charset="0"/>
                          <a:ea typeface="Verdana" pitchFamily="34" charset="0"/>
                          <a:cs typeface="Verdana" pitchFamily="34" charset="0"/>
                        </a:rPr>
                        <a:t>journal</a:t>
                      </a:r>
                      <a:r>
                        <a:rPr lang="de-DE" sz="1400" dirty="0" smtClean="0">
                          <a:latin typeface="Verdana" pitchFamily="34" charset="0"/>
                          <a:ea typeface="Verdana" pitchFamily="34" charset="0"/>
                          <a:cs typeface="Verdana" pitchFamily="34" charset="0"/>
                        </a:rPr>
                        <a:t> </a:t>
                      </a:r>
                      <a:r>
                        <a:rPr lang="de-DE" sz="1400" dirty="0" err="1" smtClean="0">
                          <a:latin typeface="Verdana" pitchFamily="34" charset="0"/>
                          <a:ea typeface="Verdana" pitchFamily="34" charset="0"/>
                          <a:cs typeface="Verdana" pitchFamily="34" charset="0"/>
                        </a:rPr>
                        <a:t>of</a:t>
                      </a:r>
                      <a:r>
                        <a:rPr lang="de-DE" sz="1400" dirty="0" smtClean="0">
                          <a:latin typeface="Verdana" pitchFamily="34" charset="0"/>
                          <a:ea typeface="Verdana" pitchFamily="34" charset="0"/>
                          <a:cs typeface="Verdana" pitchFamily="34" charset="0"/>
                        </a:rPr>
                        <a:t> </a:t>
                      </a:r>
                      <a:r>
                        <a:rPr lang="de-DE" sz="1400" dirty="0" err="1" smtClean="0">
                          <a:latin typeface="Verdana" pitchFamily="34" charset="0"/>
                          <a:ea typeface="Verdana" pitchFamily="34" charset="0"/>
                          <a:cs typeface="Verdana" pitchFamily="34" charset="0"/>
                        </a:rPr>
                        <a:t>nuclear</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medicine</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and</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molecular</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imaging</a:t>
                      </a:r>
                      <a:endParaRPr lang="de-DE" sz="14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solidFill>
                            <a:srgbClr val="C00000"/>
                          </a:solidFill>
                          <a:latin typeface="Verdana" pitchFamily="34" charset="0"/>
                          <a:ea typeface="Verdana" pitchFamily="34" charset="0"/>
                          <a:cs typeface="Verdana" pitchFamily="34" charset="0"/>
                        </a:rPr>
                        <a:t>$a </a:t>
                      </a:r>
                      <a:r>
                        <a:rPr lang="de-DE" sz="1400" dirty="0" smtClean="0">
                          <a:latin typeface="Verdana" pitchFamily="34" charset="0"/>
                          <a:ea typeface="Verdana" pitchFamily="34" charset="0"/>
                          <a:cs typeface="Verdana" pitchFamily="34" charset="0"/>
                        </a:rPr>
                        <a:t>European </a:t>
                      </a:r>
                      <a:r>
                        <a:rPr lang="de-DE" sz="1400" dirty="0" err="1" smtClean="0">
                          <a:latin typeface="Verdana" pitchFamily="34" charset="0"/>
                          <a:ea typeface="Verdana" pitchFamily="34" charset="0"/>
                          <a:cs typeface="Verdana" pitchFamily="34" charset="0"/>
                        </a:rPr>
                        <a:t>journal</a:t>
                      </a:r>
                      <a:r>
                        <a:rPr lang="de-DE" sz="1400" dirty="0" smtClean="0">
                          <a:latin typeface="Verdana" pitchFamily="34" charset="0"/>
                          <a:ea typeface="Verdana" pitchFamily="34" charset="0"/>
                          <a:cs typeface="Verdana" pitchFamily="34" charset="0"/>
                        </a:rPr>
                        <a:t> </a:t>
                      </a:r>
                      <a:r>
                        <a:rPr lang="de-DE" sz="1400" dirty="0" err="1" smtClean="0">
                          <a:latin typeface="Verdana" pitchFamily="34" charset="0"/>
                          <a:ea typeface="Verdana" pitchFamily="34" charset="0"/>
                          <a:cs typeface="Verdana" pitchFamily="34" charset="0"/>
                        </a:rPr>
                        <a:t>of</a:t>
                      </a:r>
                      <a:r>
                        <a:rPr lang="de-DE" sz="1400" dirty="0" smtClean="0">
                          <a:latin typeface="Verdana" pitchFamily="34" charset="0"/>
                          <a:ea typeface="Verdana" pitchFamily="34" charset="0"/>
                          <a:cs typeface="Verdana" pitchFamily="34" charset="0"/>
                        </a:rPr>
                        <a:t> </a:t>
                      </a:r>
                      <a:r>
                        <a:rPr lang="de-DE" sz="1400" dirty="0" err="1" smtClean="0">
                          <a:latin typeface="Verdana" pitchFamily="34" charset="0"/>
                          <a:ea typeface="Verdana" pitchFamily="34" charset="0"/>
                          <a:cs typeface="Verdana" pitchFamily="34" charset="0"/>
                        </a:rPr>
                        <a:t>nuclear</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medicine</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and</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molecular</a:t>
                      </a:r>
                      <a:r>
                        <a:rPr lang="de-DE" sz="1400" baseline="0" dirty="0" smtClean="0">
                          <a:latin typeface="Verdana" pitchFamily="34" charset="0"/>
                          <a:ea typeface="Verdana" pitchFamily="34" charset="0"/>
                          <a:cs typeface="Verdana" pitchFamily="34" charset="0"/>
                        </a:rPr>
                        <a:t> </a:t>
                      </a:r>
                      <a:r>
                        <a:rPr lang="de-DE" sz="1400" baseline="0" dirty="0" err="1" smtClean="0">
                          <a:latin typeface="Verdana" pitchFamily="34" charset="0"/>
                          <a:ea typeface="Verdana" pitchFamily="34" charset="0"/>
                          <a:cs typeface="Verdana" pitchFamily="34" charset="0"/>
                        </a:rPr>
                        <a:t>imaging</a:t>
                      </a:r>
                      <a:endParaRPr lang="de-DE" sz="1400" dirty="0" smtClean="0">
                        <a:latin typeface="Verdana" pitchFamily="34" charset="0"/>
                        <a:ea typeface="Verdana" pitchFamily="34" charset="0"/>
                        <a:cs typeface="Verdana" pitchFamily="34" charset="0"/>
                      </a:endParaRPr>
                    </a:p>
                  </a:txBody>
                  <a:tcPr/>
                </a:tc>
              </a:tr>
              <a:tr h="270291">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405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2.6</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Zählung </a:t>
                      </a:r>
                      <a:r>
                        <a:rPr lang="de-DE" sz="1400" b="1" dirty="0" err="1" smtClean="0">
                          <a:latin typeface="Verdana" panose="020B0604030504040204" pitchFamily="34" charset="0"/>
                          <a:ea typeface="Verdana" panose="020B0604030504040204" pitchFamily="34" charset="0"/>
                          <a:cs typeface="Verdana" panose="020B0604030504040204" pitchFamily="34" charset="0"/>
                        </a:rPr>
                        <a:t>fR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400" dirty="0" smtClean="0">
                          <a:solidFill>
                            <a:srgbClr val="C00000"/>
                          </a:solidFill>
                          <a:latin typeface="Verdana" pitchFamily="34" charset="0"/>
                          <a:ea typeface="Verdana" pitchFamily="34" charset="0"/>
                          <a:cs typeface="Verdana" pitchFamily="34" charset="0"/>
                        </a:rPr>
                        <a:t>$a </a:t>
                      </a:r>
                      <a:r>
                        <a:rPr lang="de-DE" sz="1400" dirty="0" smtClean="0">
                          <a:latin typeface="Verdana" pitchFamily="34" charset="0"/>
                          <a:ea typeface="Verdana" pitchFamily="34" charset="0"/>
                          <a:cs typeface="Verdana" pitchFamily="34" charset="0"/>
                        </a:rPr>
                        <a:t>2013-2014</a:t>
                      </a:r>
                      <a:endParaRPr lang="de-DE" sz="1400" dirty="0">
                        <a:latin typeface="Verdana" pitchFamily="34" charset="0"/>
                        <a:ea typeface="Verdana" pitchFamily="34" charset="0"/>
                        <a:cs typeface="Verdana" pitchFamily="34" charset="0"/>
                      </a:endParaRPr>
                    </a:p>
                  </a:txBody>
                  <a:tcPr/>
                </a:tc>
                <a:tc>
                  <a:txBody>
                    <a:bodyPr/>
                    <a:lstStyle/>
                    <a:p>
                      <a:r>
                        <a:rPr lang="de-DE" sz="1400" dirty="0" smtClean="0">
                          <a:solidFill>
                            <a:srgbClr val="C00000"/>
                          </a:solidFill>
                          <a:latin typeface="Verdana" pitchFamily="34" charset="0"/>
                          <a:ea typeface="Verdana" pitchFamily="34" charset="0"/>
                          <a:cs typeface="Verdana" pitchFamily="34" charset="0"/>
                        </a:rPr>
                        <a:t>$a </a:t>
                      </a:r>
                      <a:r>
                        <a:rPr lang="de-DE" sz="1400" dirty="0" smtClean="0">
                          <a:latin typeface="Verdana" pitchFamily="34" charset="0"/>
                          <a:ea typeface="Verdana" pitchFamily="34" charset="0"/>
                          <a:cs typeface="Verdana" pitchFamily="34" charset="0"/>
                        </a:rPr>
                        <a:t>2015-</a:t>
                      </a:r>
                      <a:endParaRPr lang="de-DE" sz="1400" dirty="0">
                        <a:latin typeface="Verdana" pitchFamily="34" charset="0"/>
                        <a:ea typeface="Verdana" pitchFamily="34" charset="0"/>
                        <a:cs typeface="Verdana" pitchFamily="34" charset="0"/>
                      </a:endParaRPr>
                    </a:p>
                  </a:txBody>
                  <a:tcPr/>
                </a:tc>
                <a:tc>
                  <a:txBody>
                    <a:bodyPr/>
                    <a:lstStyle/>
                    <a:p>
                      <a:r>
                        <a:rPr lang="de-DE" sz="1400" dirty="0" smtClean="0">
                          <a:solidFill>
                            <a:srgbClr val="C00000"/>
                          </a:solidFill>
                          <a:latin typeface="Verdana" pitchFamily="34" charset="0"/>
                          <a:ea typeface="Verdana" pitchFamily="34" charset="0"/>
                          <a:cs typeface="Verdana" pitchFamily="34" charset="0"/>
                        </a:rPr>
                        <a:t>$a </a:t>
                      </a:r>
                      <a:r>
                        <a:rPr lang="de-DE" sz="1400" dirty="0" smtClean="0">
                          <a:latin typeface="Verdana" pitchFamily="34" charset="0"/>
                          <a:ea typeface="Verdana" pitchFamily="34" charset="0"/>
                          <a:cs typeface="Verdana" pitchFamily="34" charset="0"/>
                        </a:rPr>
                        <a:t>1989-</a:t>
                      </a:r>
                      <a:endParaRPr lang="de-DE" sz="1400" dirty="0">
                        <a:latin typeface="Verdana" pitchFamily="34" charset="0"/>
                        <a:ea typeface="Verdana" pitchFamily="34" charset="0"/>
                        <a:cs typeface="Verdana" pitchFamily="34" charset="0"/>
                      </a:endParaRPr>
                    </a:p>
                  </a:txBody>
                  <a:tcPr/>
                </a:tc>
              </a:tr>
              <a:tr h="323056">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419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2.8.2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E-Ort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400" dirty="0" smtClean="0">
                          <a:solidFill>
                            <a:srgbClr val="C00000"/>
                          </a:solidFill>
                          <a:latin typeface="Verdana" pitchFamily="34" charset="0"/>
                          <a:ea typeface="Verdana" pitchFamily="34" charset="0"/>
                          <a:cs typeface="Verdana" pitchFamily="34" charset="0"/>
                        </a:rPr>
                        <a:t>$a </a:t>
                      </a:r>
                      <a:r>
                        <a:rPr lang="de-DE" sz="1400" dirty="0" smtClean="0">
                          <a:latin typeface="Verdana" pitchFamily="34" charset="0"/>
                          <a:ea typeface="Verdana" pitchFamily="34" charset="0"/>
                          <a:cs typeface="Verdana" pitchFamily="34" charset="0"/>
                        </a:rPr>
                        <a:t>Amsterdam</a:t>
                      </a:r>
                      <a:endParaRPr lang="de-DE" sz="1400" dirty="0">
                        <a:latin typeface="Verdana" pitchFamily="34" charset="0"/>
                        <a:ea typeface="Verdana" pitchFamily="34" charset="0"/>
                        <a:cs typeface="Verdana" pitchFamily="34" charset="0"/>
                      </a:endParaRPr>
                    </a:p>
                  </a:txBody>
                  <a:tcPr/>
                </a:tc>
                <a:tc>
                  <a:txBody>
                    <a:bodyPr/>
                    <a:lstStyle/>
                    <a:p>
                      <a:r>
                        <a:rPr lang="de-DE" sz="1400" dirty="0" smtClean="0">
                          <a:solidFill>
                            <a:srgbClr val="C00000"/>
                          </a:solidFill>
                          <a:latin typeface="Verdana" pitchFamily="34" charset="0"/>
                          <a:ea typeface="Verdana" pitchFamily="34" charset="0"/>
                          <a:cs typeface="Verdana" pitchFamily="34" charset="0"/>
                        </a:rPr>
                        <a:t>$a </a:t>
                      </a:r>
                      <a:r>
                        <a:rPr lang="de-DE" sz="1400" dirty="0" smtClean="0">
                          <a:latin typeface="Verdana" pitchFamily="34" charset="0"/>
                          <a:ea typeface="Verdana" pitchFamily="34" charset="0"/>
                          <a:cs typeface="Verdana" pitchFamily="34" charset="0"/>
                        </a:rPr>
                        <a:t>Amsterdam</a:t>
                      </a:r>
                      <a:endParaRPr lang="de-DE" sz="1400" dirty="0">
                        <a:latin typeface="Verdana" pitchFamily="34" charset="0"/>
                        <a:ea typeface="Verdana" pitchFamily="34" charset="0"/>
                        <a:cs typeface="Verdana" pitchFamily="34" charset="0"/>
                      </a:endParaRPr>
                    </a:p>
                  </a:txBody>
                  <a:tcPr/>
                </a:tc>
                <a:tc>
                  <a:txBody>
                    <a:bodyPr/>
                    <a:lstStyle/>
                    <a:p>
                      <a:r>
                        <a:rPr lang="de-DE" sz="1400" dirty="0" smtClean="0">
                          <a:solidFill>
                            <a:srgbClr val="C00000"/>
                          </a:solidFill>
                          <a:latin typeface="Verdana" pitchFamily="34" charset="0"/>
                          <a:ea typeface="Verdana" pitchFamily="34" charset="0"/>
                          <a:cs typeface="Verdana" pitchFamily="34" charset="0"/>
                        </a:rPr>
                        <a:t>$a </a:t>
                      </a:r>
                      <a:r>
                        <a:rPr lang="de-DE" sz="1400" dirty="0" smtClean="0">
                          <a:latin typeface="Verdana" pitchFamily="34" charset="0"/>
                          <a:ea typeface="Verdana" pitchFamily="34" charset="0"/>
                          <a:cs typeface="Verdana" pitchFamily="34" charset="0"/>
                        </a:rPr>
                        <a:t>London</a:t>
                      </a:r>
                      <a:endParaRPr lang="de-DE" sz="1400" dirty="0">
                        <a:latin typeface="Verdana" pitchFamily="34" charset="0"/>
                        <a:ea typeface="Verdana" pitchFamily="34" charset="0"/>
                        <a:cs typeface="Verdana" pitchFamily="34" charset="0"/>
                      </a:endParaRPr>
                    </a:p>
                  </a:txBody>
                  <a:tcPr/>
                </a:tc>
              </a:tr>
              <a:tr h="788640">
                <a:tc>
                  <a:txBody>
                    <a:bodyPr/>
                    <a:lstStyle/>
                    <a:p>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531z</a:t>
                      </a:r>
                      <a:endParaRPr lang="de-DE" sz="14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Anh</a:t>
                      </a:r>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J.2.6</a:t>
                      </a:r>
                      <a:endParaRPr lang="de-DE" sz="14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400" b="0" dirty="0" smtClean="0">
                          <a:latin typeface="Verdana" panose="020B0604030504040204" pitchFamily="34" charset="0"/>
                          <a:ea typeface="Verdana" panose="020B0604030504040204" pitchFamily="34" charset="0"/>
                          <a:cs typeface="Verdana" panose="020B0604030504040204" pitchFamily="34" charset="0"/>
                        </a:rPr>
                        <a:t>Nachfolge-Beziehung Werkebene</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endParaRPr lang="de-DE" sz="1200" i="1"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r>
                        <a:rPr lang="de-DE" sz="1200" dirty="0" smtClean="0">
                          <a:solidFill>
                            <a:srgbClr val="C00000"/>
                          </a:solidFill>
                          <a:latin typeface="Verdana" pitchFamily="34" charset="0"/>
                          <a:ea typeface="Verdana" pitchFamily="34" charset="0"/>
                          <a:cs typeface="Verdana" pitchFamily="34" charset="0"/>
                        </a:rPr>
                        <a:t>$p </a:t>
                      </a:r>
                      <a:r>
                        <a:rPr lang="de-DE" sz="1200" i="0" dirty="0" smtClean="0">
                          <a:latin typeface="Verdana" pitchFamily="34" charset="0"/>
                          <a:ea typeface="Verdana" pitchFamily="34" charset="0"/>
                          <a:cs typeface="Verdana" pitchFamily="34" charset="0"/>
                        </a:rPr>
                        <a:t>Fortsetzung</a:t>
                      </a:r>
                      <a:r>
                        <a:rPr lang="de-DE" sz="1200" i="0" baseline="0" dirty="0" smtClean="0">
                          <a:latin typeface="Verdana" pitchFamily="34" charset="0"/>
                          <a:ea typeface="Verdana" pitchFamily="34" charset="0"/>
                          <a:cs typeface="Verdana" pitchFamily="34" charset="0"/>
                        </a:rPr>
                        <a:t> von</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solidFill>
                            <a:srgbClr val="C00000"/>
                          </a:solidFill>
                          <a:latin typeface="Verdana" pitchFamily="34" charset="0"/>
                          <a:ea typeface="Verdana" pitchFamily="34" charset="0"/>
                          <a:cs typeface="Verdana" pitchFamily="34" charset="0"/>
                        </a:rPr>
                        <a:t>$a </a:t>
                      </a:r>
                      <a:r>
                        <a:rPr lang="de-DE" sz="1200" i="0" baseline="0" dirty="0" smtClean="0">
                          <a:latin typeface="Verdana" pitchFamily="34" charset="0"/>
                          <a:ea typeface="Verdana" pitchFamily="34" charset="0"/>
                          <a:cs typeface="Verdana" pitchFamily="34" charset="0"/>
                        </a:rPr>
                        <a:t>European </a:t>
                      </a:r>
                      <a:r>
                        <a:rPr lang="de-DE" sz="1200" i="0" baseline="0" dirty="0" err="1" smtClean="0">
                          <a:latin typeface="Verdana" pitchFamily="34" charset="0"/>
                          <a:ea typeface="Verdana" pitchFamily="34" charset="0"/>
                          <a:cs typeface="Verdana" pitchFamily="34" charset="0"/>
                        </a:rPr>
                        <a:t>journal</a:t>
                      </a:r>
                      <a:r>
                        <a:rPr lang="de-DE" sz="1200" i="0" baseline="0" dirty="0" smtClean="0">
                          <a:latin typeface="Verdana" pitchFamily="34" charset="0"/>
                          <a:ea typeface="Verdana" pitchFamily="34" charset="0"/>
                          <a:cs typeface="Verdana" pitchFamily="34" charset="0"/>
                        </a:rPr>
                        <a:t> </a:t>
                      </a:r>
                      <a:r>
                        <a:rPr lang="de-DE" sz="1200" i="0" baseline="0" dirty="0" err="1" smtClean="0">
                          <a:latin typeface="Verdana" pitchFamily="34" charset="0"/>
                          <a:ea typeface="Verdana" pitchFamily="34" charset="0"/>
                          <a:cs typeface="Verdana" pitchFamily="34" charset="0"/>
                        </a:rPr>
                        <a:t>of</a:t>
                      </a:r>
                      <a:r>
                        <a:rPr lang="de-DE" sz="1200" i="0" baseline="0" dirty="0" smtClean="0">
                          <a:latin typeface="Verdana" pitchFamily="34" charset="0"/>
                          <a:ea typeface="Verdana" pitchFamily="34" charset="0"/>
                          <a:cs typeface="Verdana" pitchFamily="34" charset="0"/>
                        </a:rPr>
                        <a:t> </a:t>
                      </a:r>
                      <a:r>
                        <a:rPr lang="de-DE" sz="1200" i="0" baseline="0" dirty="0" err="1" smtClean="0">
                          <a:latin typeface="Verdana" pitchFamily="34" charset="0"/>
                          <a:ea typeface="Verdana" pitchFamily="34" charset="0"/>
                          <a:cs typeface="Verdana" pitchFamily="34" charset="0"/>
                        </a:rPr>
                        <a:t>nuclear</a:t>
                      </a:r>
                      <a:r>
                        <a:rPr lang="de-DE" sz="1200" i="0" baseline="0" dirty="0" smtClean="0">
                          <a:latin typeface="Verdana" pitchFamily="34" charset="0"/>
                          <a:ea typeface="Verdana" pitchFamily="34" charset="0"/>
                          <a:cs typeface="Verdana" pitchFamily="34" charset="0"/>
                        </a:rPr>
                        <a:t> </a:t>
                      </a:r>
                      <a:r>
                        <a:rPr lang="de-DE" sz="1200" i="0" baseline="0" dirty="0" err="1" smtClean="0">
                          <a:latin typeface="Verdana" pitchFamily="34" charset="0"/>
                          <a:ea typeface="Verdana" pitchFamily="34" charset="0"/>
                          <a:cs typeface="Verdana" pitchFamily="34" charset="0"/>
                        </a:rPr>
                        <a:t>medicine</a:t>
                      </a:r>
                      <a:r>
                        <a:rPr lang="de-DE" sz="1200" i="0" baseline="0" dirty="0" smtClean="0">
                          <a:latin typeface="Verdana" pitchFamily="34" charset="0"/>
                          <a:ea typeface="Verdana" pitchFamily="34" charset="0"/>
                          <a:cs typeface="Verdana" pitchFamily="34" charset="0"/>
                        </a:rPr>
                        <a:t>            </a:t>
                      </a:r>
                      <a:r>
                        <a:rPr lang="de-DE" sz="1200" i="0" baseline="0" dirty="0" smtClean="0">
                          <a:solidFill>
                            <a:srgbClr val="C00000"/>
                          </a:solidFill>
                          <a:latin typeface="Verdana" pitchFamily="34" charset="0"/>
                          <a:ea typeface="Verdana" pitchFamily="34" charset="0"/>
                          <a:cs typeface="Verdana" pitchFamily="34" charset="0"/>
                        </a:rPr>
                        <a:t>$9</a:t>
                      </a:r>
                      <a:r>
                        <a:rPr lang="de-DE" sz="1200" i="0" baseline="0" dirty="0" smtClean="0">
                          <a:latin typeface="Verdana" pitchFamily="34" charset="0"/>
                          <a:ea typeface="Verdana" pitchFamily="34" charset="0"/>
                          <a:cs typeface="Verdana" pitchFamily="34" charset="0"/>
                        </a:rPr>
                        <a:t> </a:t>
                      </a:r>
                      <a:r>
                        <a:rPr lang="de-DE" sz="1200" i="1" baseline="0" dirty="0" smtClean="0">
                          <a:latin typeface="Verdana" pitchFamily="34" charset="0"/>
                          <a:ea typeface="Verdana" pitchFamily="34" charset="0"/>
                          <a:cs typeface="Verdana" pitchFamily="34" charset="0"/>
                        </a:rPr>
                        <a:t>IDNR</a:t>
                      </a:r>
                      <a:endParaRPr lang="de-DE" sz="1200" i="1"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endParaRPr lang="de-DE" sz="1200" i="1" dirty="0">
                        <a:latin typeface="Verdana" pitchFamily="34" charset="0"/>
                        <a:ea typeface="Verdana" pitchFamily="34" charset="0"/>
                        <a:cs typeface="Verdana" pitchFamily="34" charset="0"/>
                      </a:endParaRPr>
                    </a:p>
                  </a:txBody>
                  <a:tcPr>
                    <a:solidFill>
                      <a:schemeClr val="accent3">
                        <a:lumMod val="40000"/>
                        <a:lumOff val="60000"/>
                      </a:schemeClr>
                    </a:solidFill>
                  </a:tcPr>
                </a:tc>
              </a:tr>
              <a:tr h="1070289">
                <a:tc>
                  <a:txBody>
                    <a:bodyPr/>
                    <a:lstStyle/>
                    <a:p>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533z</a:t>
                      </a:r>
                      <a:endParaRPr lang="de-DE" sz="14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Anh</a:t>
                      </a:r>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J.2.6</a:t>
                      </a:r>
                      <a:endParaRPr lang="de-DE" sz="14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400" b="0" dirty="0" smtClean="0">
                          <a:latin typeface="Verdana" panose="020B0604030504040204" pitchFamily="34" charset="0"/>
                          <a:ea typeface="Verdana" panose="020B0604030504040204" pitchFamily="34" charset="0"/>
                          <a:cs typeface="Verdana" panose="020B0604030504040204" pitchFamily="34" charset="0"/>
                        </a:rPr>
                        <a:t>Nachfolge-Beziehung Werkebene</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200" dirty="0" smtClean="0">
                          <a:solidFill>
                            <a:srgbClr val="C00000"/>
                          </a:solidFill>
                          <a:latin typeface="Verdana" pitchFamily="34" charset="0"/>
                          <a:ea typeface="Verdana" pitchFamily="34" charset="0"/>
                          <a:cs typeface="Verdana" pitchFamily="34" charset="0"/>
                        </a:rPr>
                        <a:t>$p </a:t>
                      </a:r>
                      <a:r>
                        <a:rPr lang="de-DE" sz="1200" i="0" dirty="0" smtClean="0">
                          <a:latin typeface="Verdana" pitchFamily="34" charset="0"/>
                          <a:ea typeface="Verdana" pitchFamily="34" charset="0"/>
                          <a:cs typeface="Verdana" pitchFamily="34" charset="0"/>
                        </a:rPr>
                        <a:t>Fortgesetzt</a:t>
                      </a:r>
                      <a:r>
                        <a:rPr lang="de-DE" sz="1200" i="0" baseline="0" dirty="0" smtClean="0">
                          <a:latin typeface="Verdana" pitchFamily="34" charset="0"/>
                          <a:ea typeface="Verdana" pitchFamily="34" charset="0"/>
                          <a:cs typeface="Verdana" pitchFamily="34" charset="0"/>
                        </a:rPr>
                        <a:t> von</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solidFill>
                            <a:srgbClr val="C00000"/>
                          </a:solidFill>
                          <a:latin typeface="Verdana" pitchFamily="34" charset="0"/>
                          <a:ea typeface="Verdana" pitchFamily="34" charset="0"/>
                          <a:cs typeface="Verdana" pitchFamily="34" charset="0"/>
                        </a:rPr>
                        <a:t>$a </a:t>
                      </a:r>
                      <a:r>
                        <a:rPr lang="de-DE" sz="1200" dirty="0" smtClean="0">
                          <a:latin typeface="Verdana" pitchFamily="34" charset="0"/>
                          <a:ea typeface="Verdana" pitchFamily="34" charset="0"/>
                          <a:cs typeface="Verdana" pitchFamily="34" charset="0"/>
                        </a:rPr>
                        <a:t>European </a:t>
                      </a:r>
                      <a:r>
                        <a:rPr lang="de-DE" sz="1200" dirty="0" err="1" smtClean="0">
                          <a:latin typeface="Verdana" pitchFamily="34" charset="0"/>
                          <a:ea typeface="Verdana" pitchFamily="34" charset="0"/>
                          <a:cs typeface="Verdana" pitchFamily="34" charset="0"/>
                        </a:rPr>
                        <a:t>journal</a:t>
                      </a:r>
                      <a:r>
                        <a:rPr lang="de-DE" sz="1200" dirty="0" smtClean="0">
                          <a:latin typeface="Verdana" pitchFamily="34" charset="0"/>
                          <a:ea typeface="Verdana" pitchFamily="34" charset="0"/>
                          <a:cs typeface="Verdana" pitchFamily="34" charset="0"/>
                        </a:rPr>
                        <a:t> </a:t>
                      </a:r>
                      <a:r>
                        <a:rPr lang="de-DE" sz="1200" dirty="0" err="1" smtClean="0">
                          <a:latin typeface="Verdana" pitchFamily="34" charset="0"/>
                          <a:ea typeface="Verdana" pitchFamily="34" charset="0"/>
                          <a:cs typeface="Verdana" pitchFamily="34" charset="0"/>
                        </a:rPr>
                        <a:t>of</a:t>
                      </a:r>
                      <a:r>
                        <a:rPr lang="de-DE" sz="1200" dirty="0" smtClean="0">
                          <a:latin typeface="Verdana" pitchFamily="34" charset="0"/>
                          <a:ea typeface="Verdana" pitchFamily="34" charset="0"/>
                          <a:cs typeface="Verdana" pitchFamily="34" charset="0"/>
                        </a:rPr>
                        <a:t> </a:t>
                      </a:r>
                      <a:r>
                        <a:rPr lang="de-DE" sz="1200" dirty="0" err="1" smtClean="0">
                          <a:latin typeface="Verdana" pitchFamily="34" charset="0"/>
                          <a:ea typeface="Verdana" pitchFamily="34" charset="0"/>
                          <a:cs typeface="Verdana" pitchFamily="34" charset="0"/>
                        </a:rPr>
                        <a:t>nuclear</a:t>
                      </a:r>
                      <a:r>
                        <a:rPr lang="de-DE" sz="1200" baseline="0" dirty="0" smtClean="0">
                          <a:latin typeface="Verdana" pitchFamily="34" charset="0"/>
                          <a:ea typeface="Verdana" pitchFamily="34" charset="0"/>
                          <a:cs typeface="Verdana" pitchFamily="34" charset="0"/>
                        </a:rPr>
                        <a:t> </a:t>
                      </a:r>
                      <a:r>
                        <a:rPr lang="de-DE" sz="1200" baseline="0" dirty="0" err="1" smtClean="0">
                          <a:latin typeface="Verdana" pitchFamily="34" charset="0"/>
                          <a:ea typeface="Verdana" pitchFamily="34" charset="0"/>
                          <a:cs typeface="Verdana" pitchFamily="34" charset="0"/>
                        </a:rPr>
                        <a:t>medicine</a:t>
                      </a:r>
                      <a:r>
                        <a:rPr lang="de-DE" sz="1200" baseline="0" dirty="0" smtClean="0">
                          <a:latin typeface="Verdana" pitchFamily="34" charset="0"/>
                          <a:ea typeface="Verdana" pitchFamily="34" charset="0"/>
                          <a:cs typeface="Verdana" pitchFamily="34" charset="0"/>
                        </a:rPr>
                        <a:t> </a:t>
                      </a:r>
                      <a:r>
                        <a:rPr lang="de-DE" sz="1200" baseline="0" dirty="0" err="1" smtClean="0">
                          <a:latin typeface="Verdana" pitchFamily="34" charset="0"/>
                          <a:ea typeface="Verdana" pitchFamily="34" charset="0"/>
                          <a:cs typeface="Verdana" pitchFamily="34" charset="0"/>
                        </a:rPr>
                        <a:t>and</a:t>
                      </a:r>
                      <a:r>
                        <a:rPr lang="de-DE" sz="1200" baseline="0" dirty="0" smtClean="0">
                          <a:latin typeface="Verdana" pitchFamily="34" charset="0"/>
                          <a:ea typeface="Verdana" pitchFamily="34" charset="0"/>
                          <a:cs typeface="Verdana" pitchFamily="34" charset="0"/>
                        </a:rPr>
                        <a:t> </a:t>
                      </a:r>
                      <a:r>
                        <a:rPr lang="de-DE" sz="1200" baseline="0" dirty="0" err="1" smtClean="0">
                          <a:latin typeface="Verdana" pitchFamily="34" charset="0"/>
                          <a:ea typeface="Verdana" pitchFamily="34" charset="0"/>
                          <a:cs typeface="Verdana" pitchFamily="34" charset="0"/>
                        </a:rPr>
                        <a:t>molecular</a:t>
                      </a:r>
                      <a:r>
                        <a:rPr lang="de-DE" sz="1200" baseline="0" dirty="0" smtClean="0">
                          <a:latin typeface="Verdana" pitchFamily="34" charset="0"/>
                          <a:ea typeface="Verdana" pitchFamily="34" charset="0"/>
                          <a:cs typeface="Verdana" pitchFamily="34" charset="0"/>
                        </a:rPr>
                        <a:t> </a:t>
                      </a:r>
                      <a:r>
                        <a:rPr lang="de-DE" sz="1200" baseline="0" dirty="0" err="1" smtClean="0">
                          <a:latin typeface="Verdana" pitchFamily="34" charset="0"/>
                          <a:ea typeface="Verdana" pitchFamily="34" charset="0"/>
                          <a:cs typeface="Verdana" pitchFamily="34" charset="0"/>
                        </a:rPr>
                        <a:t>imaging</a:t>
                      </a:r>
                      <a:r>
                        <a:rPr lang="de-DE" sz="1200" baseline="0" dirty="0" smtClean="0">
                          <a:latin typeface="Verdana" pitchFamily="34" charset="0"/>
                          <a:ea typeface="Verdana" pitchFamily="34" charset="0"/>
                          <a:cs typeface="Verdana" pitchFamily="34" charset="0"/>
                        </a:rPr>
                        <a:t>. Amsterdam                 </a:t>
                      </a:r>
                      <a:r>
                        <a:rPr lang="de-DE" sz="1200" i="0" baseline="0" dirty="0" smtClean="0">
                          <a:solidFill>
                            <a:srgbClr val="C00000"/>
                          </a:solidFill>
                          <a:latin typeface="Verdana" pitchFamily="34" charset="0"/>
                          <a:ea typeface="Verdana" pitchFamily="34" charset="0"/>
                          <a:cs typeface="Verdana" pitchFamily="34" charset="0"/>
                        </a:rPr>
                        <a:t>$9</a:t>
                      </a:r>
                      <a:r>
                        <a:rPr lang="de-DE" sz="1200" i="0" baseline="0" dirty="0" smtClean="0">
                          <a:latin typeface="Verdana" pitchFamily="34" charset="0"/>
                          <a:ea typeface="Verdana" pitchFamily="34" charset="0"/>
                          <a:cs typeface="Verdana" pitchFamily="34" charset="0"/>
                        </a:rPr>
                        <a:t> </a:t>
                      </a:r>
                      <a:r>
                        <a:rPr lang="de-DE" sz="1200" i="1" baseline="0" dirty="0" smtClean="0">
                          <a:latin typeface="Verdana" pitchFamily="34" charset="0"/>
                          <a:ea typeface="Verdana" pitchFamily="34" charset="0"/>
                          <a:cs typeface="Verdana" pitchFamily="34" charset="0"/>
                        </a:rPr>
                        <a:t>IDNR</a:t>
                      </a:r>
                      <a:endParaRPr lang="de-DE" sz="1200" i="1"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endParaRPr lang="de-DE" sz="1200" i="1"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endParaRPr lang="de-DE" sz="1200" i="1"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
        <p:nvSpPr>
          <p:cNvPr id="7" name="Fußzeilenplatzhalter 3"/>
          <p:cNvSpPr>
            <a:spLocks noGrp="1"/>
          </p:cNvSpPr>
          <p:nvPr>
            <p:ph type="ftr" sz="quarter" idx="14"/>
          </p:nvPr>
        </p:nvSpPr>
        <p:spPr>
          <a:xfrm>
            <a:off x="467544" y="6453336"/>
            <a:ext cx="7632848" cy="504056"/>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746722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6632"/>
            <a:ext cx="8640960" cy="1440160"/>
          </a:xfrm>
        </p:spPr>
        <p:txBody>
          <a:bodyPr>
            <a:noAutofit/>
          </a:bodyPr>
          <a:lstStyle/>
          <a:p>
            <a:r>
              <a:rPr lang="de-DE" sz="2400" dirty="0" smtClean="0">
                <a:solidFill>
                  <a:srgbClr val="4F81BD">
                    <a:lumMod val="75000"/>
                  </a:srgbClr>
                </a:solidFill>
                <a:latin typeface="Verdana" pitchFamily="34" charset="0"/>
                <a:ea typeface="Verdana" pitchFamily="34" charset="0"/>
                <a:cs typeface="Verdana" pitchFamily="34" charset="0"/>
              </a:rPr>
              <a:t>1.3 Wesentliche Änderung des Ausgabevermerks    RDA </a:t>
            </a:r>
            <a:r>
              <a:rPr lang="de-DE" sz="2400" dirty="0">
                <a:solidFill>
                  <a:srgbClr val="4F81BD">
                    <a:lumMod val="75000"/>
                  </a:srgbClr>
                </a:solidFill>
                <a:latin typeface="Verdana" pitchFamily="34" charset="0"/>
                <a:ea typeface="Verdana" pitchFamily="34" charset="0"/>
                <a:cs typeface="Verdana" pitchFamily="34" charset="0"/>
              </a:rPr>
              <a:t>1.6.2.5 D-A-CH </a:t>
            </a: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29096212"/>
              </p:ext>
            </p:extLst>
          </p:nvPr>
        </p:nvGraphicFramePr>
        <p:xfrm>
          <a:off x="179512" y="1484784"/>
          <a:ext cx="8568951" cy="4911814"/>
        </p:xfrm>
        <a:graphic>
          <a:graphicData uri="http://schemas.openxmlformats.org/drawingml/2006/table">
            <a:tbl>
              <a:tblPr firstRow="1" bandRow="1">
                <a:tableStyleId>{5C22544A-7EE6-4342-B048-85BDC9FD1C3A}</a:tableStyleId>
              </a:tblPr>
              <a:tblGrid>
                <a:gridCol w="842847"/>
                <a:gridCol w="842847"/>
                <a:gridCol w="2130730"/>
                <a:gridCol w="2232247"/>
                <a:gridCol w="2520280"/>
              </a:tblGrid>
              <a:tr h="360039">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Werk 1</a:t>
                      </a: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Werk 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283231">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i="1" u="none" dirty="0" smtClean="0">
                          <a:solidFill>
                            <a:schemeClr val="bg1">
                              <a:lumMod val="50000"/>
                            </a:schemeClr>
                          </a:solidFill>
                          <a:latin typeface="Verdana" pitchFamily="34" charset="0"/>
                          <a:ea typeface="Verdana" pitchFamily="34" charset="0"/>
                          <a:cs typeface="Verdana" pitchFamily="34" charset="0"/>
                        </a:rPr>
                        <a:t>[=331]</a:t>
                      </a:r>
                      <a:endParaRPr lang="de-DE" sz="1600" i="1" u="none" dirty="0">
                        <a:solidFill>
                          <a:schemeClr val="bg1">
                            <a:lumMod val="50000"/>
                          </a:schemeClr>
                        </a:solidFill>
                        <a:latin typeface="Verdana" pitchFamily="34" charset="0"/>
                        <a:ea typeface="Verdana" pitchFamily="34" charset="0"/>
                        <a:cs typeface="Verdana" pitchFamily="34" charset="0"/>
                      </a:endParaRPr>
                    </a:p>
                  </a:txBody>
                  <a:tcPr/>
                </a:tc>
                <a:tc>
                  <a:txBody>
                    <a:bodyPr/>
                    <a:lstStyle/>
                    <a:p>
                      <a:r>
                        <a:rPr lang="de-DE" sz="1600" dirty="0" smtClean="0">
                          <a:solidFill>
                            <a:srgbClr val="C00000"/>
                          </a:solidFill>
                          <a:latin typeface="Verdana" pitchFamily="34" charset="0"/>
                          <a:ea typeface="Verdana" pitchFamily="34" charset="0"/>
                          <a:cs typeface="Verdana" pitchFamily="34" charset="0"/>
                        </a:rPr>
                        <a:t>$t </a:t>
                      </a:r>
                      <a:r>
                        <a:rPr lang="de-DE" sz="1600" dirty="0" smtClean="0">
                          <a:latin typeface="Verdana" pitchFamily="34" charset="0"/>
                          <a:ea typeface="Verdana" pitchFamily="34" charset="0"/>
                          <a:cs typeface="Verdana" pitchFamily="34" charset="0"/>
                        </a:rPr>
                        <a:t>City </a:t>
                      </a:r>
                      <a:r>
                        <a:rPr lang="de-DE" sz="1600" dirty="0" err="1" smtClean="0">
                          <a:latin typeface="Verdana" pitchFamily="34" charset="0"/>
                          <a:ea typeface="Verdana" pitchFamily="34" charset="0"/>
                          <a:cs typeface="Verdana" pitchFamily="34" charset="0"/>
                        </a:rPr>
                        <a:t>dog</a:t>
                      </a:r>
                      <a:endParaRPr lang="de-DE" sz="1600" dirty="0" smtClean="0">
                        <a:latin typeface="Verdana" pitchFamily="34" charset="0"/>
                        <a:ea typeface="Verdana" pitchFamily="34" charset="0"/>
                        <a:cs typeface="Verdana" pitchFamily="34" charset="0"/>
                      </a:endParaRPr>
                    </a:p>
                  </a:txBody>
                  <a:tcPr/>
                </a:tc>
              </a:tr>
              <a:tr h="920502">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Sonstige unterscheidende Eigenschaften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$x </a:t>
                      </a:r>
                      <a:r>
                        <a:rPr lang="de-DE" sz="1600" dirty="0" smtClean="0">
                          <a:solidFill>
                            <a:schemeClr val="tx1"/>
                          </a:solidFill>
                          <a:latin typeface="Verdana" pitchFamily="34" charset="0"/>
                          <a:ea typeface="Verdana" pitchFamily="34" charset="0"/>
                          <a:cs typeface="Verdana" pitchFamily="34" charset="0"/>
                        </a:rPr>
                        <a:t>Ausgabe</a:t>
                      </a:r>
                      <a:r>
                        <a:rPr lang="de-DE" sz="1600" dirty="0" smtClean="0">
                          <a:solidFill>
                            <a:srgbClr val="FF0000"/>
                          </a:solidFill>
                          <a:latin typeface="Verdana" pitchFamily="34" charset="0"/>
                          <a:ea typeface="Verdana" pitchFamily="34" charset="0"/>
                          <a:cs typeface="Verdana" pitchFamily="34" charset="0"/>
                        </a:rPr>
                        <a:t> </a:t>
                      </a:r>
                      <a:r>
                        <a:rPr lang="de-DE" sz="1600" dirty="0" smtClean="0">
                          <a:solidFill>
                            <a:schemeClr val="dk1"/>
                          </a:solidFill>
                          <a:latin typeface="Verdana" pitchFamily="34" charset="0"/>
                          <a:ea typeface="Verdana" pitchFamily="34" charset="0"/>
                          <a:cs typeface="Verdana" pitchFamily="34" charset="0"/>
                        </a:rPr>
                        <a:t>Berlin</a:t>
                      </a:r>
                      <a:r>
                        <a:rPr lang="de-DE" sz="1600" baseline="0" dirty="0" smtClean="0">
                          <a:solidFill>
                            <a:schemeClr val="dk1"/>
                          </a:solidFill>
                          <a:latin typeface="Verdana" pitchFamily="34" charset="0"/>
                          <a:ea typeface="Verdana" pitchFamily="34" charset="0"/>
                          <a:cs typeface="Verdana" pitchFamily="34" charset="0"/>
                        </a:rPr>
                        <a:t> und Brandenburg</a:t>
                      </a:r>
                      <a:endParaRPr lang="de-DE" sz="1600" dirty="0" smtClean="0">
                        <a:latin typeface="Verdana" pitchFamily="34" charset="0"/>
                        <a:ea typeface="Verdana" pitchFamily="34" charset="0"/>
                        <a:cs typeface="Verdana" pitchFamily="34" charset="0"/>
                      </a:endParaRPr>
                    </a:p>
                    <a:p>
                      <a:endParaRPr lang="de-DE" sz="1600" dirty="0">
                        <a:latin typeface="Verdana" pitchFamily="34" charset="0"/>
                        <a:ea typeface="Verdana" pitchFamily="34" charset="0"/>
                        <a:cs typeface="Verdana" pitchFamily="34" charset="0"/>
                      </a:endParaRPr>
                    </a:p>
                  </a:txBody>
                  <a:tcPr/>
                </a:tc>
              </a:tr>
              <a:tr h="283231">
                <a:tc>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solidFill>
                            <a:srgbClr val="C00000"/>
                          </a:solidFill>
                          <a:latin typeface="Verdana" pitchFamily="34" charset="0"/>
                          <a:ea typeface="Verdana" pitchFamily="34" charset="0"/>
                          <a:cs typeface="Verdana" pitchFamily="34" charset="0"/>
                        </a:rPr>
                        <a:t>$a </a:t>
                      </a:r>
                      <a:r>
                        <a:rPr lang="de-DE" sz="1600" dirty="0" smtClean="0">
                          <a:latin typeface="Verdana" pitchFamily="34" charset="0"/>
                          <a:ea typeface="Verdana" pitchFamily="34" charset="0"/>
                          <a:cs typeface="Verdana" pitchFamily="34" charset="0"/>
                        </a:rPr>
                        <a:t>City </a:t>
                      </a:r>
                      <a:r>
                        <a:rPr lang="de-DE" sz="1600" dirty="0" err="1" smtClean="0">
                          <a:latin typeface="Verdana" pitchFamily="34" charset="0"/>
                          <a:ea typeface="Verdana" pitchFamily="34" charset="0"/>
                          <a:cs typeface="Verdana" pitchFamily="34" charset="0"/>
                        </a:rPr>
                        <a:t>dog</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solidFill>
                            <a:srgbClr val="C00000"/>
                          </a:solidFill>
                          <a:latin typeface="Verdana" pitchFamily="34" charset="0"/>
                          <a:ea typeface="Verdana" pitchFamily="34" charset="0"/>
                          <a:cs typeface="Verdana" pitchFamily="34" charset="0"/>
                        </a:rPr>
                        <a:t>$a </a:t>
                      </a:r>
                      <a:r>
                        <a:rPr lang="de-DE" sz="1600" dirty="0" smtClean="0">
                          <a:latin typeface="Verdana" pitchFamily="34" charset="0"/>
                          <a:ea typeface="Verdana" pitchFamily="34" charset="0"/>
                          <a:cs typeface="Verdana" pitchFamily="34" charset="0"/>
                        </a:rPr>
                        <a:t>City</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dog</a:t>
                      </a:r>
                      <a:endParaRPr lang="de-DE" sz="1600" dirty="0">
                        <a:latin typeface="Verdana" pitchFamily="34" charset="0"/>
                        <a:ea typeface="Verdana" pitchFamily="34" charset="0"/>
                        <a:cs typeface="Verdana" pitchFamily="34" charset="0"/>
                      </a:endParaRPr>
                    </a:p>
                  </a:txBody>
                  <a:tcPr/>
                </a:tc>
              </a:tr>
              <a:tr h="495655">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err="1" smtClean="0">
                          <a:latin typeface="Verdana" panose="020B0604030504040204" pitchFamily="34" charset="0"/>
                          <a:ea typeface="Verdana" panose="020B0604030504040204" pitchFamily="34" charset="0"/>
                          <a:cs typeface="Verdana" panose="020B0604030504040204" pitchFamily="34" charset="0"/>
                        </a:rPr>
                        <a:t>Ausgabever</a:t>
                      </a:r>
                      <a:r>
                        <a:rPr lang="de-DE" sz="1600" b="1" dirty="0" smtClean="0">
                          <a:latin typeface="Verdana" panose="020B0604030504040204" pitchFamily="34" charset="0"/>
                          <a:ea typeface="Verdana" panose="020B0604030504040204" pitchFamily="34" charset="0"/>
                          <a:cs typeface="Verdana" panose="020B0604030504040204" pitchFamily="34" charset="0"/>
                        </a:rPr>
                        <a:t>-merk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solidFill>
                            <a:srgbClr val="C00000"/>
                          </a:solidFill>
                          <a:latin typeface="Verdana" pitchFamily="34" charset="0"/>
                          <a:ea typeface="Verdana" pitchFamily="34" charset="0"/>
                          <a:cs typeface="Verdana" pitchFamily="34" charset="0"/>
                        </a:rPr>
                        <a:t>$a </a:t>
                      </a:r>
                      <a:r>
                        <a:rPr lang="de-DE" sz="1600" dirty="0" smtClean="0">
                          <a:latin typeface="Verdana" pitchFamily="34" charset="0"/>
                          <a:ea typeface="Verdana" pitchFamily="34" charset="0"/>
                          <a:cs typeface="Verdana" pitchFamily="34" charset="0"/>
                        </a:rPr>
                        <a:t>Ausgabe Berlin</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solidFill>
                            <a:srgbClr val="C00000"/>
                          </a:solidFill>
                          <a:latin typeface="Verdana" pitchFamily="34" charset="0"/>
                          <a:ea typeface="Verdana" pitchFamily="34" charset="0"/>
                          <a:cs typeface="Verdana" pitchFamily="34" charset="0"/>
                        </a:rPr>
                        <a:t>$a </a:t>
                      </a:r>
                      <a:r>
                        <a:rPr lang="de-DE" sz="1600" dirty="0" smtClean="0">
                          <a:latin typeface="Verdana" pitchFamily="34" charset="0"/>
                          <a:ea typeface="Verdana" pitchFamily="34" charset="0"/>
                          <a:cs typeface="Verdana" pitchFamily="34" charset="0"/>
                        </a:rPr>
                        <a:t>Ausgabe Berlin und Brandenburg</a:t>
                      </a:r>
                      <a:endParaRPr lang="de-DE" sz="1600" dirty="0">
                        <a:latin typeface="Verdana" pitchFamily="34" charset="0"/>
                        <a:ea typeface="Verdana" pitchFamily="34" charset="0"/>
                        <a:cs typeface="Verdana" pitchFamily="34" charset="0"/>
                      </a:endParaRPr>
                    </a:p>
                  </a:txBody>
                  <a:tcPr/>
                </a:tc>
              </a:tr>
              <a:tr h="851872">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531z</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Anh</a:t>
                      </a:r>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J.2.6</a:t>
                      </a:r>
                      <a:endParaRPr lang="de-DE" sz="14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600" b="0" dirty="0" smtClean="0">
                          <a:latin typeface="Verdana" panose="020B0604030504040204" pitchFamily="34" charset="0"/>
                          <a:ea typeface="Verdana" panose="020B0604030504040204" pitchFamily="34" charset="0"/>
                          <a:cs typeface="Verdana" panose="020B0604030504040204" pitchFamily="34" charset="0"/>
                        </a:rPr>
                        <a:t>Nachfolge-Beziehung Werkebene</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endParaRPr lang="de-DE"/>
                    </a:p>
                  </a:txBody>
                  <a:tcPr>
                    <a:solidFill>
                      <a:schemeClr val="accent3">
                        <a:lumMod val="40000"/>
                        <a:lumOff val="60000"/>
                      </a:schemeClr>
                    </a:solidFill>
                  </a:tcPr>
                </a:tc>
                <a:tc>
                  <a:txBody>
                    <a:bodyPr/>
                    <a:lstStyle/>
                    <a:p>
                      <a:r>
                        <a:rPr lang="de-DE" sz="1600" dirty="0" smtClean="0">
                          <a:solidFill>
                            <a:srgbClr val="C00000"/>
                          </a:solidFill>
                          <a:latin typeface="Verdana" pitchFamily="34" charset="0"/>
                          <a:ea typeface="Verdana" pitchFamily="34" charset="0"/>
                          <a:cs typeface="Verdana" pitchFamily="34" charset="0"/>
                        </a:rPr>
                        <a:t>$p </a:t>
                      </a:r>
                      <a:r>
                        <a:rPr lang="de-DE" sz="1600" i="0" dirty="0" smtClean="0">
                          <a:latin typeface="Verdana" pitchFamily="34" charset="0"/>
                          <a:ea typeface="Verdana" pitchFamily="34" charset="0"/>
                          <a:cs typeface="Verdana" pitchFamily="34" charset="0"/>
                        </a:rPr>
                        <a:t>Fortsetzung</a:t>
                      </a:r>
                      <a:r>
                        <a:rPr lang="de-DE" sz="1600" i="0" baseline="0" dirty="0" smtClean="0">
                          <a:latin typeface="Verdana" pitchFamily="34" charset="0"/>
                          <a:ea typeface="Verdana" pitchFamily="34" charset="0"/>
                          <a:cs typeface="Verdana" pitchFamily="34" charset="0"/>
                        </a:rPr>
                        <a:t> von</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$a </a:t>
                      </a:r>
                      <a:r>
                        <a:rPr lang="de-DE" sz="1600" i="0" baseline="0" dirty="0" smtClean="0">
                          <a:latin typeface="Verdana" pitchFamily="34" charset="0"/>
                          <a:ea typeface="Verdana" pitchFamily="34" charset="0"/>
                          <a:cs typeface="Verdana" pitchFamily="34" charset="0"/>
                        </a:rPr>
                        <a:t>City </a:t>
                      </a:r>
                      <a:r>
                        <a:rPr lang="de-DE" sz="1600" i="0" baseline="0" dirty="0" err="1" smtClean="0">
                          <a:latin typeface="Verdana" pitchFamily="34" charset="0"/>
                          <a:ea typeface="Verdana" pitchFamily="34" charset="0"/>
                          <a:cs typeface="Verdana" pitchFamily="34" charset="0"/>
                        </a:rPr>
                        <a:t>dog</a:t>
                      </a:r>
                      <a:r>
                        <a:rPr lang="de-DE" sz="1600" i="0" baseline="0" dirty="0" smtClean="0">
                          <a:latin typeface="Verdana" pitchFamily="34" charset="0"/>
                          <a:ea typeface="Verdana" pitchFamily="34" charset="0"/>
                          <a:cs typeface="Verdana" pitchFamily="34" charset="0"/>
                        </a:rPr>
                        <a:t>             </a:t>
                      </a:r>
                      <a:r>
                        <a:rPr lang="de-DE" sz="1600" i="0" baseline="0" dirty="0" smtClean="0">
                          <a:solidFill>
                            <a:srgbClr val="C00000"/>
                          </a:solidFill>
                          <a:latin typeface="Verdana" pitchFamily="34" charset="0"/>
                          <a:ea typeface="Verdana" pitchFamily="34" charset="0"/>
                          <a:cs typeface="Verdana" pitchFamily="34" charset="0"/>
                        </a:rPr>
                        <a:t>$9</a:t>
                      </a:r>
                      <a:r>
                        <a:rPr lang="de-DE" sz="1600" i="0" baseline="0" dirty="0" smtClean="0">
                          <a:latin typeface="Verdana" pitchFamily="34" charset="0"/>
                          <a:ea typeface="Verdana" pitchFamily="34" charset="0"/>
                          <a:cs typeface="Verdana" pitchFamily="34" charset="0"/>
                        </a:rPr>
                        <a:t> </a:t>
                      </a:r>
                      <a:r>
                        <a:rPr lang="de-DE" sz="1600" i="1" baseline="0" dirty="0" smtClean="0">
                          <a:latin typeface="Verdana" pitchFamily="34" charset="0"/>
                          <a:ea typeface="Verdana" pitchFamily="34" charset="0"/>
                          <a:cs typeface="Verdana" pitchFamily="34" charset="0"/>
                        </a:rPr>
                        <a:t>IDNR</a:t>
                      </a:r>
                      <a:endParaRPr lang="de-DE" sz="1600" i="1" dirty="0">
                        <a:latin typeface="Verdana" pitchFamily="34" charset="0"/>
                        <a:ea typeface="Verdana" pitchFamily="34" charset="0"/>
                        <a:cs typeface="Verdana" pitchFamily="34" charset="0"/>
                      </a:endParaRPr>
                    </a:p>
                  </a:txBody>
                  <a:tcPr>
                    <a:solidFill>
                      <a:schemeClr val="accent3">
                        <a:lumMod val="40000"/>
                        <a:lumOff val="60000"/>
                      </a:schemeClr>
                    </a:solidFill>
                  </a:tcPr>
                </a:tc>
              </a:tr>
              <a:tr h="1296144">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533z</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Anh</a:t>
                      </a:r>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J.2.6</a:t>
                      </a:r>
                      <a:endParaRPr lang="de-DE" sz="14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Nachfolge-Beziehung Werkebene</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solidFill>
                            <a:srgbClr val="C00000"/>
                          </a:solidFill>
                          <a:latin typeface="Verdana" pitchFamily="34" charset="0"/>
                          <a:ea typeface="Verdana" pitchFamily="34" charset="0"/>
                          <a:cs typeface="Verdana" pitchFamily="34" charset="0"/>
                        </a:rPr>
                        <a:t>$p </a:t>
                      </a:r>
                      <a:r>
                        <a:rPr lang="de-DE" sz="1600" i="0" dirty="0" smtClean="0">
                          <a:latin typeface="Verdana" pitchFamily="34" charset="0"/>
                          <a:ea typeface="Verdana" pitchFamily="34" charset="0"/>
                          <a:cs typeface="Verdana" pitchFamily="34" charset="0"/>
                        </a:rPr>
                        <a:t>Fortgesetzt</a:t>
                      </a:r>
                      <a:r>
                        <a:rPr lang="de-DE" sz="1600" i="0" baseline="0" dirty="0" smtClean="0">
                          <a:latin typeface="Verdana" pitchFamily="34" charset="0"/>
                          <a:ea typeface="Verdana" pitchFamily="34" charset="0"/>
                          <a:cs typeface="Verdana" pitchFamily="34" charset="0"/>
                        </a:rPr>
                        <a:t> von</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$a </a:t>
                      </a:r>
                      <a:r>
                        <a:rPr lang="de-DE" sz="1600" dirty="0" smtClean="0">
                          <a:latin typeface="Verdana" pitchFamily="34" charset="0"/>
                          <a:ea typeface="Verdana" pitchFamily="34" charset="0"/>
                          <a:cs typeface="Verdana" pitchFamily="34" charset="0"/>
                        </a:rPr>
                        <a:t>City </a:t>
                      </a:r>
                      <a:r>
                        <a:rPr lang="de-DE" sz="1600" dirty="0" err="1" smtClean="0">
                          <a:latin typeface="Verdana" pitchFamily="34" charset="0"/>
                          <a:ea typeface="Verdana" pitchFamily="34" charset="0"/>
                          <a:cs typeface="Verdana" pitchFamily="34" charset="0"/>
                        </a:rPr>
                        <a:t>dog</a:t>
                      </a:r>
                      <a:r>
                        <a:rPr lang="de-DE" sz="1600" dirty="0" smtClean="0">
                          <a:latin typeface="Verdana" pitchFamily="34" charset="0"/>
                          <a:ea typeface="Verdana" pitchFamily="34" charset="0"/>
                          <a:cs typeface="Verdana" pitchFamily="34" charset="0"/>
                        </a:rPr>
                        <a:t>. Ausgabe Berlin und Brandenburg        </a:t>
                      </a:r>
                      <a:r>
                        <a:rPr lang="de-DE" sz="1600" i="0" baseline="0" dirty="0" smtClean="0">
                          <a:solidFill>
                            <a:srgbClr val="C00000"/>
                          </a:solidFill>
                          <a:latin typeface="Verdana" pitchFamily="34" charset="0"/>
                          <a:ea typeface="Verdana" pitchFamily="34" charset="0"/>
                          <a:cs typeface="Verdana" pitchFamily="34" charset="0"/>
                        </a:rPr>
                        <a:t>$9</a:t>
                      </a:r>
                      <a:r>
                        <a:rPr lang="de-DE" sz="1600" i="0" baseline="0" dirty="0" smtClean="0">
                          <a:latin typeface="Verdana" pitchFamily="34" charset="0"/>
                          <a:ea typeface="Verdana" pitchFamily="34" charset="0"/>
                          <a:cs typeface="Verdana" pitchFamily="34" charset="0"/>
                        </a:rPr>
                        <a:t> </a:t>
                      </a:r>
                      <a:r>
                        <a:rPr lang="de-DE" sz="1600" i="1" baseline="0" dirty="0" smtClean="0">
                          <a:latin typeface="Verdana" pitchFamily="34" charset="0"/>
                          <a:ea typeface="Verdana" pitchFamily="34" charset="0"/>
                          <a:cs typeface="Verdana" pitchFamily="34" charset="0"/>
                        </a:rPr>
                        <a:t>IDNR</a:t>
                      </a:r>
                      <a:endParaRPr lang="de-DE" sz="1600" i="1" dirty="0" smtClean="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endParaRPr lang="de-DE" sz="1600" i="1"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
        <p:nvSpPr>
          <p:cNvPr id="7" name="Fußzeilenplatzhalter 3"/>
          <p:cNvSpPr>
            <a:spLocks noGrp="1"/>
          </p:cNvSpPr>
          <p:nvPr>
            <p:ph type="ftr" sz="quarter" idx="14"/>
          </p:nvPr>
        </p:nvSpPr>
        <p:spPr>
          <a:xfrm>
            <a:off x="467544" y="6492875"/>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130562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a:latin typeface="Verdana" pitchFamily="34" charset="0"/>
                <a:ea typeface="Verdana" pitchFamily="34" charset="0"/>
                <a:cs typeface="Verdana" pitchFamily="34" charset="0"/>
              </a:rPr>
              <a:t>2</a:t>
            </a:r>
            <a:r>
              <a:rPr lang="de-DE" dirty="0" smtClean="0">
                <a:latin typeface="Verdana" pitchFamily="34" charset="0"/>
                <a:ea typeface="Verdana" pitchFamily="34" charset="0"/>
                <a:cs typeface="Verdana" pitchFamily="34" charset="0"/>
              </a:rPr>
              <a:t>. Kein neuer Sucheinstieg</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052736"/>
            <a:ext cx="8640960" cy="4896544"/>
          </a:xfrm>
        </p:spPr>
        <p:txBody>
          <a:bodyPr/>
          <a:lstStyle/>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2400" dirty="0">
                <a:latin typeface="Verdana" panose="020B0604030504040204" pitchFamily="34" charset="0"/>
                <a:ea typeface="Verdana" panose="020B0604030504040204" pitchFamily="34" charset="0"/>
                <a:cs typeface="Verdana" panose="020B0604030504040204" pitchFamily="34" charset="0"/>
              </a:rPr>
              <a:t>es entsteht </a:t>
            </a:r>
            <a:r>
              <a:rPr lang="de-DE" sz="2400" b="1" dirty="0">
                <a:latin typeface="Verdana" panose="020B0604030504040204" pitchFamily="34" charset="0"/>
                <a:ea typeface="Verdana" panose="020B0604030504040204" pitchFamily="34" charset="0"/>
                <a:cs typeface="Verdana" panose="020B0604030504040204" pitchFamily="34" charset="0"/>
              </a:rPr>
              <a:t>kein neues Werk</a:t>
            </a:r>
            <a:r>
              <a:rPr lang="de-DE" sz="2400" dirty="0">
                <a:latin typeface="Verdana" panose="020B0604030504040204" pitchFamily="34" charset="0"/>
                <a:ea typeface="Verdana" panose="020B0604030504040204" pitchFamily="34" charset="0"/>
                <a:cs typeface="Verdana" panose="020B0604030504040204" pitchFamily="34" charset="0"/>
              </a:rPr>
              <a:t> mit einem anderen normierten </a:t>
            </a:r>
            <a:r>
              <a:rPr lang="de-DE" sz="2400" dirty="0" smtClean="0">
                <a:latin typeface="Verdana" panose="020B0604030504040204" pitchFamily="34" charset="0"/>
                <a:ea typeface="Verdana" panose="020B0604030504040204" pitchFamily="34" charset="0"/>
                <a:cs typeface="Verdana" panose="020B0604030504040204" pitchFamily="34" charset="0"/>
              </a:rPr>
              <a:t>Sucheinstieg</a:t>
            </a:r>
          </a:p>
          <a:p>
            <a:pPr lvl="0"/>
            <a:endParaRPr lang="de-DE" sz="2400" dirty="0">
              <a:latin typeface="Verdana" panose="020B0604030504040204" pitchFamily="34" charset="0"/>
              <a:ea typeface="Verdana" panose="020B0604030504040204" pitchFamily="34" charset="0"/>
              <a:cs typeface="Verdana" panose="020B0604030504040204" pitchFamily="34" charset="0"/>
            </a:endParaRPr>
          </a:p>
          <a:p>
            <a:pPr lvl="0"/>
            <a:r>
              <a:rPr lang="de-DE" sz="2400" dirty="0">
                <a:latin typeface="Verdana" panose="020B0604030504040204" pitchFamily="34" charset="0"/>
                <a:ea typeface="Verdana" panose="020B0604030504040204" pitchFamily="34" charset="0"/>
                <a:cs typeface="Verdana" panose="020B0604030504040204" pitchFamily="34" charset="0"/>
              </a:rPr>
              <a:t>die unterscheidenden Merkmale werden in der vorhandenen Beschreibung </a:t>
            </a:r>
            <a:r>
              <a:rPr lang="de-DE" sz="2400" b="1" dirty="0">
                <a:latin typeface="Verdana" panose="020B0604030504040204" pitchFamily="34" charset="0"/>
                <a:ea typeface="Verdana" panose="020B0604030504040204" pitchFamily="34" charset="0"/>
                <a:cs typeface="Verdana" panose="020B0604030504040204" pitchFamily="34" charset="0"/>
              </a:rPr>
              <a:t>aktualisiert</a:t>
            </a: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err="1">
                <a:latin typeface="Verdana" panose="020B0604030504040204" pitchFamily="34" charset="0"/>
                <a:ea typeface="Verdana" panose="020B0604030504040204" pitchFamily="34" charset="0"/>
                <a:cs typeface="Verdana" panose="020B0604030504040204" pitchFamily="34" charset="0"/>
              </a:rPr>
              <a:t>Latest</a:t>
            </a:r>
            <a:r>
              <a:rPr lang="de-DE" sz="2400" dirty="0">
                <a:latin typeface="Verdana" panose="020B0604030504040204" pitchFamily="34" charset="0"/>
                <a:ea typeface="Verdana" panose="020B0604030504040204" pitchFamily="34" charset="0"/>
                <a:cs typeface="Verdana" panose="020B0604030504040204" pitchFamily="34" charset="0"/>
              </a:rPr>
              <a:t>-Prinzip</a:t>
            </a:r>
            <a:r>
              <a:rPr lang="de-DE" sz="2400" dirty="0" smtClean="0">
                <a:latin typeface="Verdana" panose="020B0604030504040204" pitchFamily="34" charset="0"/>
                <a:ea typeface="Verdana" panose="020B0604030504040204" pitchFamily="34" charset="0"/>
                <a:cs typeface="Verdana" panose="020B0604030504040204" pitchFamily="34" charset="0"/>
              </a:rPr>
              <a:t>)</a:t>
            </a:r>
          </a:p>
          <a:p>
            <a:pPr lvl="0"/>
            <a:endParaRPr lang="de-DE" sz="2400" dirty="0">
              <a:latin typeface="Verdana" panose="020B0604030504040204" pitchFamily="34" charset="0"/>
              <a:ea typeface="Verdana" panose="020B0604030504040204" pitchFamily="34" charset="0"/>
              <a:cs typeface="Verdana" panose="020B0604030504040204" pitchFamily="34" charset="0"/>
            </a:endParaRPr>
          </a:p>
          <a:p>
            <a:pPr lvl="0"/>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dirty="0">
                <a:latin typeface="Verdana" panose="020B0604030504040204" pitchFamily="34" charset="0"/>
                <a:ea typeface="Verdana" panose="020B0604030504040204" pitchFamily="34" charset="0"/>
                <a:cs typeface="Verdana" panose="020B0604030504040204" pitchFamily="34" charset="0"/>
              </a:rPr>
              <a:t>bisherige Werktitel wird </a:t>
            </a:r>
            <a:r>
              <a:rPr lang="de-DE" sz="2400" u="sng" dirty="0">
                <a:latin typeface="Verdana" panose="020B0604030504040204" pitchFamily="34" charset="0"/>
                <a:ea typeface="Verdana" panose="020B0604030504040204" pitchFamily="34" charset="0"/>
                <a:cs typeface="Verdana" panose="020B0604030504040204" pitchFamily="34" charset="0"/>
              </a:rPr>
              <a:t>nicht</a:t>
            </a:r>
            <a:r>
              <a:rPr lang="de-DE" sz="2400" dirty="0">
                <a:latin typeface="Verdana" panose="020B0604030504040204" pitchFamily="34" charset="0"/>
                <a:ea typeface="Verdana" panose="020B0604030504040204" pitchFamily="34" charset="0"/>
                <a:cs typeface="Verdana" panose="020B0604030504040204" pitchFamily="34" charset="0"/>
              </a:rPr>
              <a:t> als abweichender Werktitel verzeichnet, da in der zusammengesetzten Beschreibung kein MARC-Feld dafür existiert</a:t>
            </a:r>
          </a:p>
          <a:p>
            <a:pPr>
              <a:buFont typeface="Wingdings" panose="05000000000000000000" pitchFamily="2" charset="2"/>
              <a:buChar char="Ø"/>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endParaRPr lang="de-DE" sz="2400" dirty="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endParaRPr lang="de-DE" sz="2400" dirty="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endParaRPr lang="de-DE" sz="24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
        <p:nvSpPr>
          <p:cNvPr id="6"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90872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3100" dirty="0" smtClean="0">
                <a:latin typeface="Verdana" panose="020B0604030504040204" pitchFamily="34" charset="0"/>
                <a:ea typeface="Verdana" panose="020B0604030504040204" pitchFamily="34" charset="0"/>
                <a:cs typeface="Verdana" panose="020B0604030504040204" pitchFamily="34" charset="0"/>
              </a:rPr>
              <a:t>2.1 </a:t>
            </a:r>
            <a:r>
              <a:rPr lang="de-DE" sz="3100" dirty="0">
                <a:solidFill>
                  <a:srgbClr val="4F81BD">
                    <a:lumMod val="75000"/>
                  </a:srgbClr>
                </a:solidFill>
                <a:latin typeface="Verdana" pitchFamily="34" charset="0"/>
                <a:ea typeface="Verdana" pitchFamily="34" charset="0"/>
                <a:cs typeface="Verdana" pitchFamily="34" charset="0"/>
              </a:rPr>
              <a:t>Änderungen bei Merkmalen</a:t>
            </a:r>
          </a:p>
        </p:txBody>
      </p:sp>
      <p:sp>
        <p:nvSpPr>
          <p:cNvPr id="3" name="Textplatzhalter 2"/>
          <p:cNvSpPr>
            <a:spLocks noGrp="1"/>
          </p:cNvSpPr>
          <p:nvPr>
            <p:ph type="body" sz="quarter" idx="13"/>
          </p:nvPr>
        </p:nvSpPr>
        <p:spPr/>
        <p:txBody>
          <a:bodyPr/>
          <a:lstStyle/>
          <a:p>
            <a:pPr marL="457200" indent="-457200">
              <a:buAutoNum type="alphaLcParenR"/>
            </a:pPr>
            <a:endParaRPr lang="de-DE" sz="2400" dirty="0" smtClean="0"/>
          </a:p>
          <a:p>
            <a:pPr marL="457200" indent="-457200">
              <a:buAutoNum type="alphaLcParenR"/>
            </a:pPr>
            <a:r>
              <a:rPr lang="de-DE" sz="2400" dirty="0" smtClean="0">
                <a:latin typeface="Verdana" panose="020B0604030504040204" pitchFamily="34" charset="0"/>
                <a:ea typeface="Verdana" panose="020B0604030504040204" pitchFamily="34" charset="0"/>
                <a:cs typeface="Verdana" panose="020B0604030504040204" pitchFamily="34" charset="0"/>
              </a:rPr>
              <a:t>geringfügige </a:t>
            </a:r>
            <a:r>
              <a:rPr lang="de-DE" sz="2400" dirty="0">
                <a:latin typeface="Verdana" panose="020B0604030504040204" pitchFamily="34" charset="0"/>
                <a:ea typeface="Verdana" panose="020B0604030504040204" pitchFamily="34" charset="0"/>
                <a:cs typeface="Verdana" panose="020B0604030504040204" pitchFamily="34" charset="0"/>
              </a:rPr>
              <a:t>Änderungen </a:t>
            </a:r>
            <a:r>
              <a:rPr lang="de-DE" sz="2400" dirty="0" smtClean="0">
                <a:latin typeface="Verdana" panose="020B0604030504040204" pitchFamily="34" charset="0"/>
                <a:ea typeface="Verdana" panose="020B0604030504040204" pitchFamily="34" charset="0"/>
                <a:cs typeface="Verdana" panose="020B0604030504040204" pitchFamily="34" charset="0"/>
              </a:rPr>
              <a:t>bei Körperschaften</a:t>
            </a:r>
          </a:p>
          <a:p>
            <a:pPr marL="457200" indent="-457200">
              <a:buAutoNum type="alphaLcParen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AutoNum type="alphaLcParenR"/>
            </a:pPr>
            <a:r>
              <a:rPr lang="de-DE" sz="2400" dirty="0" smtClean="0">
                <a:latin typeface="Verdana" panose="020B0604030504040204" pitchFamily="34" charset="0"/>
                <a:ea typeface="Verdana" panose="020B0604030504040204" pitchFamily="34" charset="0"/>
                <a:cs typeface="Verdana" panose="020B0604030504040204" pitchFamily="34" charset="0"/>
              </a:rPr>
              <a:t>Ort</a:t>
            </a:r>
          </a:p>
          <a:p>
            <a:pPr marL="457200" indent="-457200">
              <a:buAutoNum type="alphaLcParen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c)  geringfügige Änderungen beim Ausgabevermerk</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
        <p:nvSpPr>
          <p:cNvPr id="6"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6651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2a. Der bevorzugte Name der Körperschaft ändert sich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die Änderung führt nicht zu einer neuen Beschreibung für die Körperschaft</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smtClean="0">
                <a:latin typeface="Verdana" panose="020B0604030504040204" pitchFamily="34" charset="0"/>
                <a:ea typeface="Verdana" panose="020B0604030504040204" pitchFamily="34" charset="0"/>
                <a:cs typeface="Verdana" panose="020B0604030504040204" pitchFamily="34" charset="0"/>
              </a:rPr>
              <a:t>Name des Merkmals für das Werk wird aktualisiert </a:t>
            </a:r>
          </a:p>
          <a:p>
            <a:pPr>
              <a:buFont typeface="Wingdings" panose="05000000000000000000" pitchFamily="2" charset="2"/>
              <a:buChar char="Ø"/>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smtClean="0">
                <a:latin typeface="Verdana" panose="020B0604030504040204" pitchFamily="34" charset="0"/>
                <a:ea typeface="Verdana" panose="020B0604030504040204" pitchFamily="34" charset="0"/>
                <a:cs typeface="Verdana" panose="020B0604030504040204" pitchFamily="34" charset="0"/>
              </a:rPr>
              <a:t>kein neuer normierter Sucheinstieg für das Werk</a:t>
            </a:r>
          </a:p>
          <a:p>
            <a:pPr marL="0" indent="0">
              <a:buNone/>
            </a:pPr>
            <a:endParaRPr lang="de-DE" dirty="0" smtClean="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dirty="0"/>
          </a:p>
        </p:txBody>
      </p:sp>
      <p:sp>
        <p:nvSpPr>
          <p:cNvPr id="6"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62407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432048"/>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Beispiel: </a:t>
            </a:r>
            <a:r>
              <a:rPr lang="de-DE" dirty="0" smtClean="0">
                <a:solidFill>
                  <a:srgbClr val="4F81BD">
                    <a:lumMod val="75000"/>
                  </a:srgbClr>
                </a:solidFill>
                <a:latin typeface="Verdana" pitchFamily="34" charset="0"/>
                <a:ea typeface="Verdana" pitchFamily="34" charset="0"/>
                <a:cs typeface="Verdana" pitchFamily="34" charset="0"/>
              </a:rPr>
              <a:t>Körperschaft</a:t>
            </a:r>
            <a:endParaRPr lang="de-DE" sz="20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4091617154"/>
              </p:ext>
            </p:extLst>
          </p:nvPr>
        </p:nvGraphicFramePr>
        <p:xfrm>
          <a:off x="107502" y="826079"/>
          <a:ext cx="8928994" cy="5111944"/>
        </p:xfrm>
        <a:graphic>
          <a:graphicData uri="http://schemas.openxmlformats.org/drawingml/2006/table">
            <a:tbl>
              <a:tblPr firstRow="1" bandRow="1">
                <a:tableStyleId>{5C22544A-7EE6-4342-B048-85BDC9FD1C3A}</a:tableStyleId>
              </a:tblPr>
              <a:tblGrid>
                <a:gridCol w="936106"/>
                <a:gridCol w="792088"/>
                <a:gridCol w="1872208"/>
                <a:gridCol w="2736304"/>
                <a:gridCol w="2592288"/>
              </a:tblGrid>
              <a:tr h="351019">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b</a:t>
                      </a:r>
                      <a:r>
                        <a:rPr lang="de-DE" baseline="0" dirty="0" smtClean="0">
                          <a:latin typeface="Verdana" panose="020B0604030504040204" pitchFamily="34" charset="0"/>
                          <a:ea typeface="Verdana" panose="020B0604030504040204" pitchFamily="34" charset="0"/>
                          <a:cs typeface="Verdana" panose="020B0604030504040204" pitchFamily="34" charset="0"/>
                        </a:rPr>
                        <a:t>isher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neu</a:t>
                      </a:r>
                    </a:p>
                  </a:txBody>
                  <a:tcPr/>
                </a:tc>
              </a:tr>
              <a:tr h="364953">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C00000"/>
                          </a:solidFill>
                          <a:latin typeface="Verdana" pitchFamily="34" charset="0"/>
                          <a:ea typeface="Verdana" pitchFamily="34" charset="0"/>
                          <a:cs typeface="Verdana" pitchFamily="34" charset="0"/>
                        </a:rPr>
                        <a:t>$t </a:t>
                      </a:r>
                      <a:r>
                        <a:rPr lang="de-DE" sz="1600" dirty="0" smtClean="0">
                          <a:latin typeface="Verdana" pitchFamily="34" charset="0"/>
                          <a:ea typeface="Verdana" pitchFamily="34" charset="0"/>
                          <a:cs typeface="Verdana" pitchFamily="34" charset="0"/>
                        </a:rPr>
                        <a:t>Report</a:t>
                      </a:r>
                    </a:p>
                  </a:txBody>
                  <a:tcPr/>
                </a:tc>
                <a:tc>
                  <a:txBody>
                    <a:bodyPr/>
                    <a:lstStyle/>
                    <a:p>
                      <a:r>
                        <a:rPr lang="de-DE" sz="1600" dirty="0" smtClean="0">
                          <a:solidFill>
                            <a:srgbClr val="C00000"/>
                          </a:solidFill>
                          <a:latin typeface="Verdana" pitchFamily="34" charset="0"/>
                          <a:ea typeface="Verdana" pitchFamily="34" charset="0"/>
                          <a:cs typeface="Verdana" pitchFamily="34" charset="0"/>
                        </a:rPr>
                        <a:t>$t </a:t>
                      </a:r>
                      <a:r>
                        <a:rPr lang="de-DE" sz="1600" dirty="0" smtClean="0">
                          <a:latin typeface="Verdana" pitchFamily="34" charset="0"/>
                          <a:ea typeface="Verdana" pitchFamily="34" charset="0"/>
                          <a:cs typeface="Verdana" pitchFamily="34" charset="0"/>
                        </a:rPr>
                        <a:t>Report</a:t>
                      </a:r>
                    </a:p>
                  </a:txBody>
                  <a:tcPr/>
                </a:tc>
              </a:tr>
              <a:tr h="1425143">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rgbClr val="000000"/>
                          </a:solidFill>
                          <a:effectLst/>
                          <a:latin typeface="Verdana"/>
                          <a:ea typeface="Times New Roman"/>
                          <a:cs typeface="Times New Roman"/>
                        </a:rPr>
                        <a:t>Sonstige </a:t>
                      </a:r>
                      <a:r>
                        <a:rPr lang="de-DE" sz="1600" b="1" dirty="0" err="1" smtClean="0">
                          <a:solidFill>
                            <a:srgbClr val="000000"/>
                          </a:solidFill>
                          <a:effectLst/>
                          <a:latin typeface="Verdana"/>
                          <a:ea typeface="Times New Roman"/>
                          <a:cs typeface="Times New Roman"/>
                        </a:rPr>
                        <a:t>unterschei-dende</a:t>
                      </a:r>
                      <a:r>
                        <a:rPr lang="de-DE" sz="1600" b="1" dirty="0" smtClean="0">
                          <a:solidFill>
                            <a:srgbClr val="000000"/>
                          </a:solidFill>
                          <a:effectLst/>
                          <a:latin typeface="Verdana"/>
                          <a:ea typeface="Times New Roman"/>
                          <a:cs typeface="Times New Roman"/>
                        </a:rPr>
                        <a:t> Eigen-</a:t>
                      </a:r>
                      <a:r>
                        <a:rPr lang="de-DE" sz="1600" b="1" dirty="0" err="1" smtClean="0">
                          <a:solidFill>
                            <a:srgbClr val="000000"/>
                          </a:solidFill>
                          <a:effectLst/>
                          <a:latin typeface="Verdana"/>
                          <a:ea typeface="Times New Roman"/>
                          <a:cs typeface="Times New Roman"/>
                        </a:rPr>
                        <a:t>schaften</a:t>
                      </a:r>
                      <a:r>
                        <a:rPr lang="de-DE" sz="1600" b="1" dirty="0" smtClean="0">
                          <a:solidFill>
                            <a:srgbClr val="000000"/>
                          </a:solidFill>
                          <a:effectLst/>
                          <a:latin typeface="Verdana"/>
                          <a:ea typeface="Times New Roman"/>
                          <a:cs typeface="Times New Roman"/>
                        </a:rPr>
                        <a:t>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$h </a:t>
                      </a:r>
                      <a:r>
                        <a:rPr lang="en-US" sz="1600" dirty="0" smtClean="0">
                          <a:solidFill>
                            <a:srgbClr val="000000"/>
                          </a:solidFill>
                          <a:effectLst/>
                          <a:latin typeface="Verdana"/>
                          <a:ea typeface="Times New Roman"/>
                          <a:cs typeface="Arial"/>
                        </a:rPr>
                        <a:t>Society for Human Resource</a:t>
                      </a:r>
                      <a:r>
                        <a:rPr lang="en-US" sz="1600" baseline="0" dirty="0" smtClean="0">
                          <a:solidFill>
                            <a:srgbClr val="000000"/>
                          </a:solidFill>
                          <a:effectLst/>
                          <a:latin typeface="Verdana"/>
                          <a:ea typeface="Times New Roman"/>
                          <a:cs typeface="Arial"/>
                        </a:rPr>
                        <a:t> (New York, NY)</a:t>
                      </a:r>
                      <a:endParaRPr lang="de-DE" sz="1600" dirty="0" smtClean="0">
                        <a:latin typeface="Verdana" pitchFamily="34" charset="0"/>
                        <a:ea typeface="Verdana" pitchFamily="34" charset="0"/>
                        <a:cs typeface="Verdana" pitchFamily="34" charset="0"/>
                      </a:endParaRPr>
                    </a:p>
                    <a:p>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$h </a:t>
                      </a:r>
                      <a:r>
                        <a:rPr lang="en-US" sz="1600" dirty="0" smtClean="0">
                          <a:solidFill>
                            <a:srgbClr val="000000"/>
                          </a:solidFill>
                          <a:effectLst/>
                          <a:latin typeface="Verdana"/>
                          <a:ea typeface="Times New Roman"/>
                          <a:cs typeface="Arial"/>
                        </a:rPr>
                        <a:t>Society for Human Resource</a:t>
                      </a:r>
                      <a:r>
                        <a:rPr lang="en-US" sz="1600" baseline="0" dirty="0" smtClean="0">
                          <a:solidFill>
                            <a:srgbClr val="000000"/>
                          </a:solidFill>
                          <a:effectLst/>
                          <a:latin typeface="Verdana"/>
                          <a:ea typeface="Times New Roman"/>
                          <a:cs typeface="Arial"/>
                        </a:rPr>
                        <a:t> (Los Angeles, Calif.)</a:t>
                      </a:r>
                      <a:endParaRPr lang="de-DE" sz="1600" dirty="0" smtClean="0">
                        <a:latin typeface="Verdana" pitchFamily="34" charset="0"/>
                        <a:ea typeface="Verdana" pitchFamily="34" charset="0"/>
                        <a:cs typeface="Verdana" pitchFamily="34" charset="0"/>
                      </a:endParaRPr>
                    </a:p>
                    <a:p>
                      <a:endParaRPr lang="de-DE" sz="1600" dirty="0">
                        <a:latin typeface="Verdana" pitchFamily="34" charset="0"/>
                        <a:ea typeface="Verdana" pitchFamily="34" charset="0"/>
                        <a:cs typeface="Verdana" pitchFamily="34" charset="0"/>
                      </a:endParaRPr>
                    </a:p>
                  </a:txBody>
                  <a:tcPr/>
                </a:tc>
              </a:tr>
              <a:tr h="171369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200b</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19.3</a:t>
                      </a:r>
                      <a:endParaRPr lang="de-DE" sz="1600" b="1" dirty="0">
                        <a:latin typeface="Verdana" panose="020B0604030504040204" pitchFamily="34" charset="0"/>
                        <a:ea typeface="Verdana" panose="020B0604030504040204" pitchFamily="34" charset="0"/>
                        <a:cs typeface="Verdana" panose="020B0604030504040204" pitchFamily="34" charset="0"/>
                      </a:endParaRPr>
                    </a:p>
                    <a:p>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r>
                        <a:rPr lang="de-DE" sz="1600" b="0" dirty="0" smtClean="0">
                          <a:latin typeface="Verdana" panose="020B0604030504040204" pitchFamily="34" charset="0"/>
                          <a:ea typeface="Verdana" panose="020B0604030504040204" pitchFamily="34" charset="0"/>
                          <a:cs typeface="Verdana" panose="020B0604030504040204" pitchFamily="34" charset="0"/>
                        </a:rPr>
                        <a:t>18.4</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Sonstige Körperschaft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$k</a:t>
                      </a:r>
                      <a:r>
                        <a:rPr lang="de-DE" sz="1600" baseline="0" dirty="0" smtClean="0">
                          <a:solidFill>
                            <a:srgbClr val="C00000"/>
                          </a:solidFill>
                          <a:latin typeface="Verdana" pitchFamily="34" charset="0"/>
                          <a:ea typeface="Verdana" pitchFamily="34" charset="0"/>
                          <a:cs typeface="Verdana" pitchFamily="34" charset="0"/>
                        </a:rPr>
                        <a:t> </a:t>
                      </a:r>
                      <a:r>
                        <a:rPr lang="en-US" sz="1600" dirty="0" smtClean="0">
                          <a:solidFill>
                            <a:srgbClr val="000000"/>
                          </a:solidFill>
                          <a:effectLst/>
                          <a:latin typeface="Verdana"/>
                          <a:ea typeface="Times New Roman"/>
                          <a:cs typeface="Arial"/>
                        </a:rPr>
                        <a:t>Society for Human Resource</a:t>
                      </a:r>
                      <a:r>
                        <a:rPr lang="en-US" sz="1600" baseline="0" dirty="0" smtClean="0">
                          <a:solidFill>
                            <a:srgbClr val="000000"/>
                          </a:solidFill>
                          <a:effectLst/>
                          <a:latin typeface="Verdana"/>
                          <a:ea typeface="Times New Roman"/>
                          <a:cs typeface="Arial"/>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solidFill>
                            <a:srgbClr val="C00000"/>
                          </a:solidFill>
                          <a:effectLst/>
                          <a:latin typeface="Verdana"/>
                          <a:ea typeface="Times New Roman"/>
                          <a:cs typeface="Arial"/>
                        </a:rPr>
                        <a:t>$g</a:t>
                      </a:r>
                      <a:r>
                        <a:rPr lang="en-US" sz="1600" baseline="0" dirty="0" smtClean="0">
                          <a:solidFill>
                            <a:srgbClr val="000000"/>
                          </a:solidFill>
                          <a:effectLst/>
                          <a:latin typeface="Verdana"/>
                          <a:ea typeface="Times New Roman"/>
                          <a:cs typeface="Arial"/>
                        </a:rPr>
                        <a:t> New York, NY</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solidFill>
                            <a:srgbClr val="C00000"/>
                          </a:solidFill>
                          <a:effectLst/>
                          <a:latin typeface="Verdana"/>
                          <a:ea typeface="Verdana" pitchFamily="34" charset="0"/>
                          <a:cs typeface="Arial"/>
                        </a:rPr>
                        <a:t>$4</a:t>
                      </a:r>
                      <a:r>
                        <a:rPr lang="en-US" sz="1600" baseline="0" dirty="0" smtClean="0">
                          <a:solidFill>
                            <a:srgbClr val="000000"/>
                          </a:solidFill>
                          <a:effectLst/>
                          <a:latin typeface="Verdana"/>
                          <a:ea typeface="Verdana" pitchFamily="34" charset="0"/>
                          <a:cs typeface="Arial"/>
                        </a:rPr>
                        <a:t> </a:t>
                      </a:r>
                      <a:r>
                        <a:rPr lang="en-US" sz="1600" baseline="0" dirty="0" err="1" smtClean="0">
                          <a:solidFill>
                            <a:srgbClr val="000000"/>
                          </a:solidFill>
                          <a:effectLst/>
                          <a:latin typeface="Verdana"/>
                          <a:ea typeface="Verdana" pitchFamily="34" charset="0"/>
                          <a:cs typeface="Arial"/>
                        </a:rPr>
                        <a:t>isb</a:t>
                      </a:r>
                      <a:r>
                        <a:rPr lang="en-US" sz="1600" baseline="0" dirty="0" smtClean="0">
                          <a:solidFill>
                            <a:srgbClr val="000000"/>
                          </a:solidFill>
                          <a:effectLst/>
                          <a:latin typeface="Verdana"/>
                          <a:ea typeface="Verdana" pitchFamily="34" charset="0"/>
                          <a:cs typeface="Arial"/>
                        </a:rPr>
                        <a:t> </a:t>
                      </a:r>
                      <a:r>
                        <a:rPr lang="en-US" sz="1400" i="1" baseline="0" dirty="0" smtClean="0">
                          <a:solidFill>
                            <a:srgbClr val="000000"/>
                          </a:solidFill>
                          <a:effectLst/>
                          <a:latin typeface="Verdana"/>
                          <a:ea typeface="Verdana" pitchFamily="34" charset="0"/>
                          <a:cs typeface="Arial"/>
                        </a:rPr>
                        <a:t>(</a:t>
                      </a:r>
                      <a:r>
                        <a:rPr lang="en-US" sz="1400" i="1" baseline="0" dirty="0" err="1" smtClean="0">
                          <a:solidFill>
                            <a:srgbClr val="000000"/>
                          </a:solidFill>
                          <a:effectLst/>
                          <a:latin typeface="Verdana"/>
                          <a:ea typeface="Verdana" pitchFamily="34" charset="0"/>
                          <a:cs typeface="Arial"/>
                        </a:rPr>
                        <a:t>Herausgebendes</a:t>
                      </a:r>
                      <a:r>
                        <a:rPr lang="en-US" sz="1400" i="1" baseline="0" dirty="0" smtClean="0">
                          <a:solidFill>
                            <a:srgbClr val="000000"/>
                          </a:solidFill>
                          <a:effectLst/>
                          <a:latin typeface="Verdana"/>
                          <a:ea typeface="Verdana" pitchFamily="34" charset="0"/>
                          <a:cs typeface="Arial"/>
                        </a:rPr>
                        <a:t> Organ)</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i="0" baseline="0" dirty="0" smtClean="0">
                          <a:solidFill>
                            <a:srgbClr val="C00000"/>
                          </a:solidFill>
                          <a:effectLst/>
                          <a:latin typeface="Verdana"/>
                          <a:ea typeface="Verdana" pitchFamily="34" charset="0"/>
                          <a:cs typeface="Arial"/>
                        </a:rPr>
                        <a:t>$9</a:t>
                      </a:r>
                      <a:r>
                        <a:rPr lang="en-US" sz="1600" i="1" baseline="0" dirty="0" smtClean="0">
                          <a:solidFill>
                            <a:srgbClr val="000000"/>
                          </a:solidFill>
                          <a:effectLst/>
                          <a:latin typeface="Verdana"/>
                          <a:ea typeface="Verdana" pitchFamily="34" charset="0"/>
                          <a:cs typeface="Arial"/>
                        </a:rPr>
                        <a:t> GND-IDN</a:t>
                      </a:r>
                      <a:endParaRPr lang="de-DE" sz="1600" i="1"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$k</a:t>
                      </a:r>
                      <a:r>
                        <a:rPr lang="de-DE" sz="1600" baseline="0" dirty="0" smtClean="0">
                          <a:solidFill>
                            <a:srgbClr val="C00000"/>
                          </a:solidFill>
                          <a:latin typeface="Verdana" pitchFamily="34" charset="0"/>
                          <a:ea typeface="Verdana" pitchFamily="34" charset="0"/>
                          <a:cs typeface="Verdana" pitchFamily="34" charset="0"/>
                        </a:rPr>
                        <a:t> </a:t>
                      </a:r>
                      <a:r>
                        <a:rPr lang="en-US" sz="1600" dirty="0" smtClean="0">
                          <a:solidFill>
                            <a:srgbClr val="000000"/>
                          </a:solidFill>
                          <a:effectLst/>
                          <a:latin typeface="Verdana"/>
                          <a:ea typeface="Times New Roman"/>
                          <a:cs typeface="Arial"/>
                        </a:rPr>
                        <a:t>Society for Human Resource</a:t>
                      </a:r>
                      <a:r>
                        <a:rPr lang="en-US" sz="1600" baseline="0" dirty="0" smtClean="0">
                          <a:solidFill>
                            <a:srgbClr val="000000"/>
                          </a:solidFill>
                          <a:effectLst/>
                          <a:latin typeface="Verdana"/>
                          <a:ea typeface="Times New Roman"/>
                          <a:cs typeface="Arial"/>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solidFill>
                            <a:srgbClr val="C00000"/>
                          </a:solidFill>
                          <a:effectLst/>
                          <a:latin typeface="Verdana"/>
                          <a:ea typeface="Times New Roman"/>
                          <a:cs typeface="Arial"/>
                        </a:rPr>
                        <a:t>$g</a:t>
                      </a:r>
                      <a:r>
                        <a:rPr lang="en-US" sz="1600" baseline="0" dirty="0" smtClean="0">
                          <a:solidFill>
                            <a:srgbClr val="000000"/>
                          </a:solidFill>
                          <a:effectLst/>
                          <a:latin typeface="Verdana"/>
                          <a:ea typeface="Times New Roman"/>
                          <a:cs typeface="Arial"/>
                        </a:rPr>
                        <a:t> Los Angeles, Calif.</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solidFill>
                            <a:srgbClr val="C00000"/>
                          </a:solidFill>
                          <a:effectLst/>
                          <a:latin typeface="Verdana"/>
                          <a:ea typeface="Verdana" pitchFamily="34" charset="0"/>
                          <a:cs typeface="Arial"/>
                        </a:rPr>
                        <a:t>$4</a:t>
                      </a:r>
                      <a:r>
                        <a:rPr lang="en-US" sz="1600" baseline="0" dirty="0" smtClean="0">
                          <a:solidFill>
                            <a:srgbClr val="000000"/>
                          </a:solidFill>
                          <a:effectLst/>
                          <a:latin typeface="Verdana"/>
                          <a:ea typeface="Verdana" pitchFamily="34" charset="0"/>
                          <a:cs typeface="Arial"/>
                        </a:rPr>
                        <a:t> </a:t>
                      </a:r>
                      <a:r>
                        <a:rPr lang="en-US" sz="1600" baseline="0" dirty="0" err="1" smtClean="0">
                          <a:solidFill>
                            <a:srgbClr val="000000"/>
                          </a:solidFill>
                          <a:effectLst/>
                          <a:latin typeface="Verdana"/>
                          <a:ea typeface="Verdana" pitchFamily="34" charset="0"/>
                          <a:cs typeface="Arial"/>
                        </a:rPr>
                        <a:t>isb</a:t>
                      </a:r>
                      <a:r>
                        <a:rPr lang="en-US" sz="1600" baseline="0" dirty="0" smtClean="0">
                          <a:solidFill>
                            <a:srgbClr val="000000"/>
                          </a:solidFill>
                          <a:effectLst/>
                          <a:latin typeface="Verdana"/>
                          <a:ea typeface="Verdana" pitchFamily="34" charset="0"/>
                          <a:cs typeface="Arial"/>
                        </a:rPr>
                        <a:t> </a:t>
                      </a:r>
                      <a:r>
                        <a:rPr lang="en-US" sz="1400" i="1" baseline="0" dirty="0" smtClean="0">
                          <a:solidFill>
                            <a:srgbClr val="000000"/>
                          </a:solidFill>
                          <a:effectLst/>
                          <a:latin typeface="Verdana"/>
                          <a:ea typeface="Verdana" pitchFamily="34" charset="0"/>
                          <a:cs typeface="Arial"/>
                        </a:rPr>
                        <a:t>(</a:t>
                      </a:r>
                      <a:r>
                        <a:rPr lang="en-US" sz="1400" i="1" baseline="0" dirty="0" err="1" smtClean="0">
                          <a:solidFill>
                            <a:srgbClr val="000000"/>
                          </a:solidFill>
                          <a:effectLst/>
                          <a:latin typeface="Verdana"/>
                          <a:ea typeface="Verdana" pitchFamily="34" charset="0"/>
                          <a:cs typeface="Arial"/>
                        </a:rPr>
                        <a:t>Herausgebendes</a:t>
                      </a:r>
                      <a:r>
                        <a:rPr lang="en-US" sz="1400" i="1" baseline="0" dirty="0" smtClean="0">
                          <a:solidFill>
                            <a:srgbClr val="000000"/>
                          </a:solidFill>
                          <a:effectLst/>
                          <a:latin typeface="Verdana"/>
                          <a:ea typeface="Verdana" pitchFamily="34" charset="0"/>
                          <a:cs typeface="Arial"/>
                        </a:rPr>
                        <a:t> Organ)</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i="0" baseline="0" dirty="0" smtClean="0">
                          <a:solidFill>
                            <a:srgbClr val="C00000"/>
                          </a:solidFill>
                          <a:effectLst/>
                          <a:latin typeface="Verdana"/>
                          <a:ea typeface="Verdana" pitchFamily="34" charset="0"/>
                          <a:cs typeface="Arial"/>
                        </a:rPr>
                        <a:t>$9</a:t>
                      </a:r>
                      <a:r>
                        <a:rPr lang="en-US" sz="1600" i="1" baseline="0" dirty="0" smtClean="0">
                          <a:solidFill>
                            <a:srgbClr val="000000"/>
                          </a:solidFill>
                          <a:effectLst/>
                          <a:latin typeface="Verdana"/>
                          <a:ea typeface="Verdana" pitchFamily="34" charset="0"/>
                          <a:cs typeface="Arial"/>
                        </a:rPr>
                        <a:t> GND-IDN</a:t>
                      </a:r>
                      <a:endParaRPr lang="de-DE" sz="1600" i="1" dirty="0" smtClean="0">
                        <a:latin typeface="Verdana" pitchFamily="34" charset="0"/>
                        <a:ea typeface="Verdana" pitchFamily="34" charset="0"/>
                        <a:cs typeface="Verdana" pitchFamily="34" charset="0"/>
                      </a:endParaRPr>
                    </a:p>
                  </a:txBody>
                  <a:tcPr/>
                </a:tc>
              </a:tr>
              <a:tr h="419432">
                <a:tc>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C00000"/>
                          </a:solidFill>
                          <a:latin typeface="Verdana" pitchFamily="34" charset="0"/>
                          <a:ea typeface="Verdana" pitchFamily="34" charset="0"/>
                          <a:cs typeface="Verdana" pitchFamily="34" charset="0"/>
                        </a:rPr>
                        <a:t>$a </a:t>
                      </a:r>
                      <a:r>
                        <a:rPr lang="de-DE" sz="1600" dirty="0" smtClean="0">
                          <a:latin typeface="Verdana" pitchFamily="34" charset="0"/>
                          <a:ea typeface="Verdana" pitchFamily="34" charset="0"/>
                          <a:cs typeface="Verdana" pitchFamily="34" charset="0"/>
                        </a:rPr>
                        <a:t>Report</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solidFill>
                            <a:srgbClr val="C00000"/>
                          </a:solidFill>
                          <a:latin typeface="Verdana" pitchFamily="34" charset="0"/>
                          <a:ea typeface="Verdana" pitchFamily="34" charset="0"/>
                          <a:cs typeface="Verdana" pitchFamily="34" charset="0"/>
                        </a:rPr>
                        <a:t>$a </a:t>
                      </a:r>
                      <a:r>
                        <a:rPr lang="en-US" sz="1600" dirty="0" smtClean="0">
                          <a:solidFill>
                            <a:srgbClr val="000000"/>
                          </a:solidFill>
                          <a:effectLst/>
                          <a:latin typeface="Verdana"/>
                          <a:ea typeface="Times New Roman"/>
                          <a:cs typeface="Arial"/>
                        </a:rPr>
                        <a:t>Report</a:t>
                      </a:r>
                      <a:endParaRPr lang="de-DE" sz="1600" dirty="0">
                        <a:latin typeface="Verdana" pitchFamily="34" charset="0"/>
                        <a:ea typeface="Verdana" pitchFamily="34" charset="0"/>
                        <a:cs typeface="Verdana" pitchFamily="34" charset="0"/>
                      </a:endParaRPr>
                    </a:p>
                  </a:txBody>
                  <a:tcPr/>
                </a:tc>
              </a:tr>
              <a:tr h="82296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359</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err="1" smtClean="0">
                          <a:latin typeface="Verdana" panose="020B0604030504040204" pitchFamily="34" charset="0"/>
                          <a:ea typeface="Verdana" panose="020B0604030504040204" pitchFamily="34" charset="0"/>
                          <a:cs typeface="Verdana" panose="020B0604030504040204" pitchFamily="34" charset="0"/>
                        </a:rPr>
                        <a:t>Verantwort</a:t>
                      </a:r>
                      <a:r>
                        <a:rPr lang="de-DE" sz="1600" b="1" dirty="0" smtClean="0">
                          <a:latin typeface="Verdana" panose="020B0604030504040204" pitchFamily="34" charset="0"/>
                          <a:ea typeface="Verdana" panose="020B0604030504040204" pitchFamily="34" charset="0"/>
                          <a:cs typeface="Verdana" panose="020B0604030504040204" pitchFamily="34" charset="0"/>
                        </a:rPr>
                        <a:t>-</a:t>
                      </a:r>
                      <a:r>
                        <a:rPr lang="de-DE" sz="1600" b="1" dirty="0" err="1" smtClean="0">
                          <a:latin typeface="Verdana" panose="020B0604030504040204" pitchFamily="34" charset="0"/>
                          <a:ea typeface="Verdana" panose="020B0604030504040204" pitchFamily="34" charset="0"/>
                          <a:cs typeface="Verdana" panose="020B0604030504040204" pitchFamily="34" charset="0"/>
                        </a:rPr>
                        <a:t>lichkeits</a:t>
                      </a:r>
                      <a:r>
                        <a:rPr lang="de-DE" sz="1600" b="1" dirty="0" smtClean="0">
                          <a:latin typeface="Verdana" panose="020B0604030504040204" pitchFamily="34" charset="0"/>
                          <a:ea typeface="Verdana" panose="020B0604030504040204" pitchFamily="34" charset="0"/>
                          <a:cs typeface="Verdana" panose="020B0604030504040204" pitchFamily="34" charset="0"/>
                        </a:rPr>
                        <a:t>-angabe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$a </a:t>
                      </a:r>
                      <a:r>
                        <a:rPr lang="en-US" sz="1600" dirty="0" smtClean="0">
                          <a:solidFill>
                            <a:srgbClr val="000000"/>
                          </a:solidFill>
                          <a:effectLst/>
                          <a:latin typeface="Verdana"/>
                          <a:ea typeface="Times New Roman"/>
                          <a:cs typeface="Arial"/>
                        </a:rPr>
                        <a:t>Society for Human Resource</a:t>
                      </a:r>
                      <a:r>
                        <a:rPr lang="en-US" sz="1600" baseline="0" dirty="0" smtClean="0">
                          <a:solidFill>
                            <a:srgbClr val="000000"/>
                          </a:solidFill>
                          <a:effectLst/>
                          <a:latin typeface="Verdana"/>
                          <a:ea typeface="Times New Roman"/>
                          <a:cs typeface="Arial"/>
                        </a:rPr>
                        <a:t> New York, NY</a:t>
                      </a:r>
                      <a:endParaRPr lang="de-DE" sz="1600"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$a </a:t>
                      </a:r>
                      <a:r>
                        <a:rPr lang="en-US" sz="1600" dirty="0" smtClean="0">
                          <a:solidFill>
                            <a:srgbClr val="000000"/>
                          </a:solidFill>
                          <a:effectLst/>
                          <a:latin typeface="Verdana"/>
                          <a:ea typeface="Times New Roman"/>
                          <a:cs typeface="Arial"/>
                        </a:rPr>
                        <a:t>Society for Human Resource</a:t>
                      </a:r>
                      <a:r>
                        <a:rPr lang="en-US" sz="1600" baseline="0" dirty="0" smtClean="0">
                          <a:solidFill>
                            <a:srgbClr val="000000"/>
                          </a:solidFill>
                          <a:effectLst/>
                          <a:latin typeface="Verdana"/>
                          <a:ea typeface="Times New Roman"/>
                          <a:cs typeface="Arial"/>
                        </a:rPr>
                        <a:t> Los Angeles, Calif.</a:t>
                      </a:r>
                      <a:endParaRPr lang="de-DE"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5943771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2b. Der Erscheinungsort ändert sich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608512"/>
          </a:xfrm>
        </p:spPr>
        <p:txBody>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Ressource wird an einem neuen Erscheinungsort veröffentlicht</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oder</a:t>
            </a:r>
          </a:p>
          <a:p>
            <a:r>
              <a:rPr lang="de-DE" sz="2400" dirty="0" smtClean="0">
                <a:latin typeface="Verdana" panose="020B0604030504040204" pitchFamily="34" charset="0"/>
                <a:ea typeface="Verdana" panose="020B0604030504040204" pitchFamily="34" charset="0"/>
                <a:cs typeface="Verdana" panose="020B0604030504040204" pitchFamily="34" charset="0"/>
              </a:rPr>
              <a:t>Erscheinungsort ändert seinen Namen</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a:latin typeface="Verdana" panose="020B0604030504040204" pitchFamily="34" charset="0"/>
                <a:ea typeface="Verdana" panose="020B0604030504040204" pitchFamily="34" charset="0"/>
                <a:cs typeface="Verdana" panose="020B0604030504040204" pitchFamily="34" charset="0"/>
              </a:rPr>
              <a:t>Name des Merkmals für das Werk wird aktualisiert </a:t>
            </a:r>
          </a:p>
          <a:p>
            <a:pPr>
              <a:buFont typeface="Wingdings" panose="05000000000000000000" pitchFamily="2" charset="2"/>
              <a:buChar char="Ø"/>
            </a:pPr>
            <a:endParaRPr lang="de-DE" sz="2400" dirty="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a:latin typeface="Verdana" panose="020B0604030504040204" pitchFamily="34" charset="0"/>
                <a:ea typeface="Verdana" panose="020B0604030504040204" pitchFamily="34" charset="0"/>
                <a:cs typeface="Verdana" panose="020B0604030504040204" pitchFamily="34" charset="0"/>
              </a:rPr>
              <a:t>kein neuer normierten Sucheinstieg für das Werk</a:t>
            </a:r>
          </a:p>
          <a:p>
            <a:pPr marL="0" indent="0">
              <a:buNone/>
            </a:pPr>
            <a:endParaRPr lang="de-DE" dirty="0" smtClean="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dirty="0"/>
          </a:p>
        </p:txBody>
      </p:sp>
      <p:sp>
        <p:nvSpPr>
          <p:cNvPr id="6"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27747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648072"/>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Beispiel: </a:t>
            </a:r>
            <a:r>
              <a:rPr lang="de-DE" dirty="0" smtClean="0">
                <a:solidFill>
                  <a:srgbClr val="4F81BD">
                    <a:lumMod val="75000"/>
                  </a:srgbClr>
                </a:solidFill>
                <a:latin typeface="Verdana" pitchFamily="34" charset="0"/>
                <a:ea typeface="Verdana" pitchFamily="34" charset="0"/>
                <a:cs typeface="Verdana" pitchFamily="34" charset="0"/>
              </a:rPr>
              <a:t>Erscheinungsort</a:t>
            </a:r>
            <a:endParaRPr lang="de-DE" sz="20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767718455"/>
              </p:ext>
            </p:extLst>
          </p:nvPr>
        </p:nvGraphicFramePr>
        <p:xfrm>
          <a:off x="179512" y="1052736"/>
          <a:ext cx="8784977" cy="4384496"/>
        </p:xfrm>
        <a:graphic>
          <a:graphicData uri="http://schemas.openxmlformats.org/drawingml/2006/table">
            <a:tbl>
              <a:tblPr firstRow="1" bandRow="1">
                <a:tableStyleId>{5C22544A-7EE6-4342-B048-85BDC9FD1C3A}</a:tableStyleId>
              </a:tblPr>
              <a:tblGrid>
                <a:gridCol w="1008112"/>
                <a:gridCol w="936104"/>
                <a:gridCol w="2016224"/>
                <a:gridCol w="2304256"/>
                <a:gridCol w="2520281"/>
              </a:tblGrid>
              <a:tr h="847479">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a:t>
                      </a:r>
                      <a:r>
                        <a:rPr lang="de-DE" sz="1800" baseline="0" dirty="0" smtClean="0">
                          <a:latin typeface="Verdana" panose="020B0604030504040204" pitchFamily="34" charset="0"/>
                          <a:ea typeface="Verdana" panose="020B0604030504040204" pitchFamily="34" charset="0"/>
                          <a:cs typeface="Verdana" panose="020B0604030504040204" pitchFamily="34" charset="0"/>
                        </a:rPr>
                        <a:t>bisher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neu</a:t>
                      </a:r>
                    </a:p>
                  </a:txBody>
                  <a:tcPr/>
                </a:tc>
              </a:tr>
              <a:tr h="448665">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p>
                    <a:p>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$t </a:t>
                      </a:r>
                      <a:r>
                        <a:rPr lang="de-DE" sz="1800" dirty="0" smtClean="0">
                          <a:latin typeface="Verdana" pitchFamily="34" charset="0"/>
                          <a:ea typeface="Verdana" pitchFamily="34" charset="0"/>
                          <a:cs typeface="Verdana" pitchFamily="34" charset="0"/>
                        </a:rPr>
                        <a:t>Umweltbericht</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$t </a:t>
                      </a:r>
                      <a:r>
                        <a:rPr lang="de-DE" sz="1800" dirty="0" smtClean="0">
                          <a:latin typeface="Verdana" pitchFamily="34" charset="0"/>
                          <a:ea typeface="Verdana" pitchFamily="34" charset="0"/>
                          <a:cs typeface="Verdana" pitchFamily="34" charset="0"/>
                        </a:rPr>
                        <a:t>Umweltbericht</a:t>
                      </a:r>
                    </a:p>
                  </a:txBody>
                  <a:tcPr/>
                </a:tc>
              </a:tr>
              <a:tr h="620377">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6.5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Ursprungsort</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$h</a:t>
                      </a:r>
                      <a:r>
                        <a:rPr lang="de-DE" sz="1800" baseline="0" dirty="0" smtClean="0">
                          <a:solidFill>
                            <a:srgbClr val="FF0000"/>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Braunschweig</a:t>
                      </a:r>
                    </a:p>
                    <a:p>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smtClean="0">
                          <a:solidFill>
                            <a:srgbClr val="C00000"/>
                          </a:solidFill>
                          <a:latin typeface="Verdana" pitchFamily="34" charset="0"/>
                          <a:ea typeface="Verdana" pitchFamily="34" charset="0"/>
                          <a:cs typeface="Verdana" pitchFamily="34" charset="0"/>
                        </a:rPr>
                        <a:t>$h</a:t>
                      </a:r>
                      <a:r>
                        <a:rPr lang="de-DE" sz="1800" baseline="0" smtClean="0">
                          <a:solidFill>
                            <a:srgbClr val="C00000"/>
                          </a:solidFill>
                          <a:latin typeface="Verdana" pitchFamily="34" charset="0"/>
                          <a:ea typeface="Verdana" pitchFamily="34" charset="0"/>
                          <a:cs typeface="Verdana" pitchFamily="34" charset="0"/>
                        </a:rPr>
                        <a:t> </a:t>
                      </a:r>
                      <a:r>
                        <a:rPr lang="de-DE" sz="1800" baseline="0" smtClean="0">
                          <a:solidFill>
                            <a:schemeClr val="tx1"/>
                          </a:solidFill>
                          <a:latin typeface="Verdana" pitchFamily="34" charset="0"/>
                          <a:ea typeface="Verdana" pitchFamily="34" charset="0"/>
                          <a:cs typeface="Verdana" pitchFamily="34" charset="0"/>
                        </a:rPr>
                        <a:t>Hannover</a:t>
                      </a:r>
                      <a:endParaRPr lang="de-DE" sz="1800" smtClean="0">
                        <a:solidFill>
                          <a:schemeClr val="tx1"/>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smtClean="0">
                        <a:latin typeface="Verdana" pitchFamily="34" charset="0"/>
                        <a:ea typeface="Verdana" pitchFamily="34" charset="0"/>
                        <a:cs typeface="Verdana" pitchFamily="34" charset="0"/>
                      </a:endParaRPr>
                    </a:p>
                  </a:txBody>
                  <a:tcPr/>
                </a:tc>
              </a:tr>
              <a:tr h="504056">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Umweltbericht</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Umweltbericht</a:t>
                      </a:r>
                      <a:endParaRPr lang="de-DE" sz="1800" dirty="0">
                        <a:latin typeface="Verdana" pitchFamily="34" charset="0"/>
                        <a:ea typeface="Verdana" pitchFamily="34" charset="0"/>
                        <a:cs typeface="Verdana" pitchFamily="34" charset="0"/>
                      </a:endParaRPr>
                    </a:p>
                  </a:txBody>
                  <a:tcPr/>
                </a:tc>
              </a:tr>
              <a:tr h="504056">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Zählung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$a </a:t>
                      </a:r>
                      <a:r>
                        <a:rPr lang="de-DE" sz="1800" dirty="0" smtClean="0">
                          <a:solidFill>
                            <a:schemeClr val="dk1"/>
                          </a:solidFill>
                          <a:latin typeface="Verdana" pitchFamily="34" charset="0"/>
                          <a:ea typeface="Verdana" pitchFamily="34" charset="0"/>
                          <a:cs typeface="Verdana" pitchFamily="34" charset="0"/>
                        </a:rPr>
                        <a:t>1998-1999</a:t>
                      </a:r>
                      <a:endParaRPr lang="de-DE" sz="1800"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$a </a:t>
                      </a:r>
                      <a:r>
                        <a:rPr lang="de-DE" sz="1800" dirty="0" smtClean="0">
                          <a:solidFill>
                            <a:schemeClr val="dk1"/>
                          </a:solidFill>
                          <a:latin typeface="Verdana" pitchFamily="34" charset="0"/>
                          <a:ea typeface="Verdana" pitchFamily="34" charset="0"/>
                          <a:cs typeface="Verdana" pitchFamily="34" charset="0"/>
                        </a:rPr>
                        <a:t>2000-</a:t>
                      </a:r>
                      <a:endParaRPr lang="de-DE" sz="1800" dirty="0" smtClean="0">
                        <a:latin typeface="Verdana" pitchFamily="34" charset="0"/>
                        <a:ea typeface="Verdana" pitchFamily="34" charset="0"/>
                        <a:cs typeface="Verdana" pitchFamily="34" charset="0"/>
                      </a:endParaRPr>
                    </a:p>
                  </a:txBody>
                  <a:tcPr/>
                </a:tc>
              </a:tr>
              <a:tr h="720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419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$a</a:t>
                      </a:r>
                      <a:r>
                        <a:rPr lang="de-DE" sz="1800" baseline="0" dirty="0" smtClean="0">
                          <a:solidFill>
                            <a:srgbClr val="C00000"/>
                          </a:solidFill>
                          <a:latin typeface="Verdana" pitchFamily="34" charset="0"/>
                          <a:ea typeface="Verdana" pitchFamily="34" charset="0"/>
                          <a:cs typeface="Verdana" pitchFamily="34" charset="0"/>
                        </a:rPr>
                        <a:t> </a:t>
                      </a:r>
                      <a:r>
                        <a:rPr lang="de-DE" sz="1800" baseline="0" dirty="0" smtClean="0">
                          <a:solidFill>
                            <a:schemeClr val="tx1"/>
                          </a:solidFill>
                          <a:latin typeface="Verdana" pitchFamily="34" charset="0"/>
                          <a:ea typeface="Verdana" pitchFamily="34" charset="0"/>
                          <a:cs typeface="Verdana" pitchFamily="34" charset="0"/>
                        </a:rPr>
                        <a:t>Braunschweig</a:t>
                      </a:r>
                      <a:endParaRPr lang="de-DE" sz="1800"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$a</a:t>
                      </a:r>
                      <a:r>
                        <a:rPr lang="de-DE" sz="1800" baseline="0" dirty="0" smtClean="0">
                          <a:solidFill>
                            <a:srgbClr val="C00000"/>
                          </a:solidFill>
                          <a:latin typeface="Verdana" pitchFamily="34" charset="0"/>
                          <a:ea typeface="Verdana" pitchFamily="34" charset="0"/>
                          <a:cs typeface="Verdana" pitchFamily="34" charset="0"/>
                        </a:rPr>
                        <a:t> </a:t>
                      </a:r>
                      <a:r>
                        <a:rPr lang="de-DE" sz="1800" baseline="0" dirty="0" smtClean="0">
                          <a:solidFill>
                            <a:schemeClr val="tx1"/>
                          </a:solidFill>
                          <a:latin typeface="Verdana" pitchFamily="34" charset="0"/>
                          <a:ea typeface="Verdana" pitchFamily="34" charset="0"/>
                          <a:cs typeface="Verdana" pitchFamily="34" charset="0"/>
                        </a:rPr>
                        <a:t>Hannover</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aseline="0" dirty="0" smtClean="0">
                          <a:solidFill>
                            <a:srgbClr val="C00000"/>
                          </a:solidFill>
                          <a:latin typeface="Verdana" pitchFamily="34" charset="0"/>
                          <a:ea typeface="Verdana" pitchFamily="34" charset="0"/>
                          <a:cs typeface="Verdana" pitchFamily="34" charset="0"/>
                        </a:rPr>
                        <a:t>$A </a:t>
                      </a:r>
                      <a:r>
                        <a:rPr lang="de-DE" sz="1800" baseline="0" dirty="0" smtClean="0">
                          <a:solidFill>
                            <a:schemeClr val="tx1"/>
                          </a:solidFill>
                          <a:latin typeface="Verdana" pitchFamily="34" charset="0"/>
                          <a:ea typeface="Verdana" pitchFamily="34" charset="0"/>
                          <a:cs typeface="Verdana" pitchFamily="34" charset="0"/>
                        </a:rPr>
                        <a:t>3</a:t>
                      </a:r>
                      <a:endParaRPr lang="de-DE" sz="1800" dirty="0" smtClean="0">
                        <a:solidFill>
                          <a:schemeClr val="tx1"/>
                        </a:solidFill>
                        <a:latin typeface="Verdana" pitchFamily="34" charset="0"/>
                        <a:ea typeface="Verdana" pitchFamily="34" charset="0"/>
                        <a:cs typeface="Verdana" pitchFamily="34" charset="0"/>
                      </a:endParaRPr>
                    </a:p>
                  </a:txBody>
                  <a:tcPr/>
                </a:tc>
              </a:tr>
              <a:tr h="720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419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latin typeface="Verdana" pitchFamily="34" charset="0"/>
                        <a:ea typeface="Verdana" pitchFamily="34" charset="0"/>
                        <a:cs typeface="Verdana"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Braunschweig</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7863893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2c. Der Ausgabevermerk ändert sich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die Änderung führt nicht zu einer neuen Beschreibung</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smtClean="0">
                <a:latin typeface="Verdana" panose="020B0604030504040204" pitchFamily="34" charset="0"/>
                <a:ea typeface="Verdana" panose="020B0604030504040204" pitchFamily="34" charset="0"/>
                <a:cs typeface="Verdana" panose="020B0604030504040204" pitchFamily="34" charset="0"/>
              </a:rPr>
              <a:t>Name des Merkmals für das Werk wird aktualisiert </a:t>
            </a:r>
          </a:p>
          <a:p>
            <a:pPr>
              <a:buFont typeface="Wingdings" panose="05000000000000000000" pitchFamily="2" charset="2"/>
              <a:buChar char="Ø"/>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smtClean="0">
                <a:latin typeface="Verdana" panose="020B0604030504040204" pitchFamily="34" charset="0"/>
                <a:ea typeface="Verdana" panose="020B0604030504040204" pitchFamily="34" charset="0"/>
                <a:cs typeface="Verdana" panose="020B0604030504040204" pitchFamily="34" charset="0"/>
              </a:rPr>
              <a:t>kein neuer normierten Sucheinstieg für das Werk</a:t>
            </a:r>
          </a:p>
          <a:p>
            <a:pPr marL="0" indent="0">
              <a:buNone/>
            </a:pPr>
            <a:endParaRPr lang="de-DE" dirty="0" smtClean="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dirty="0"/>
          </a:p>
        </p:txBody>
      </p:sp>
      <p:sp>
        <p:nvSpPr>
          <p:cNvPr id="6"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6436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Änderungen bei Sucheinstiegen,                             die das Werk repräsentieren</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Werke II</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576064"/>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Beispiel: </a:t>
            </a:r>
            <a:r>
              <a:rPr lang="de-DE" dirty="0" smtClean="0">
                <a:solidFill>
                  <a:srgbClr val="4F81BD">
                    <a:lumMod val="75000"/>
                  </a:srgbClr>
                </a:solidFill>
                <a:latin typeface="Verdana" pitchFamily="34" charset="0"/>
                <a:ea typeface="Verdana" pitchFamily="34" charset="0"/>
                <a:cs typeface="Verdana" pitchFamily="34" charset="0"/>
              </a:rPr>
              <a:t>Ausgabevermerk</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4180883287"/>
              </p:ext>
            </p:extLst>
          </p:nvPr>
        </p:nvGraphicFramePr>
        <p:xfrm>
          <a:off x="107504" y="980728"/>
          <a:ext cx="8928993" cy="4032448"/>
        </p:xfrm>
        <a:graphic>
          <a:graphicData uri="http://schemas.openxmlformats.org/drawingml/2006/table">
            <a:tbl>
              <a:tblPr firstRow="1" bandRow="1">
                <a:tableStyleId>{5C22544A-7EE6-4342-B048-85BDC9FD1C3A}</a:tableStyleId>
              </a:tblPr>
              <a:tblGrid>
                <a:gridCol w="936104"/>
                <a:gridCol w="864096"/>
                <a:gridCol w="2376264"/>
                <a:gridCol w="2304256"/>
                <a:gridCol w="2448273"/>
              </a:tblGrid>
              <a:tr h="36004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a:t>
                      </a:r>
                      <a:r>
                        <a:rPr lang="de-DE" sz="1800" baseline="0" dirty="0" smtClean="0">
                          <a:latin typeface="Verdana" panose="020B0604030504040204" pitchFamily="34" charset="0"/>
                          <a:ea typeface="Verdana" panose="020B0604030504040204" pitchFamily="34" charset="0"/>
                          <a:cs typeface="Verdana" panose="020B0604030504040204" pitchFamily="34" charset="0"/>
                        </a:rPr>
                        <a:t>bisher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neu</a:t>
                      </a:r>
                    </a:p>
                  </a:txBody>
                  <a:tcPr/>
                </a:tc>
              </a:tr>
              <a:tr h="498336">
                <a:tc rowSpan="2">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$t </a:t>
                      </a:r>
                      <a:r>
                        <a:rPr lang="de-DE" sz="1800" dirty="0" smtClean="0">
                          <a:latin typeface="Verdana" pitchFamily="34" charset="0"/>
                          <a:ea typeface="Verdana" pitchFamily="34" charset="0"/>
                          <a:cs typeface="Verdana" pitchFamily="34" charset="0"/>
                        </a:rPr>
                        <a:t>Deutsche Finanzwirtschaft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$t </a:t>
                      </a:r>
                      <a:r>
                        <a:rPr lang="de-DE" sz="1800" dirty="0" smtClean="0">
                          <a:latin typeface="Verdana" pitchFamily="34" charset="0"/>
                          <a:ea typeface="Verdana" pitchFamily="34" charset="0"/>
                          <a:cs typeface="Verdana" pitchFamily="34" charset="0"/>
                        </a:rPr>
                        <a:t>Deutsche Finanzwirtschaft</a:t>
                      </a:r>
                    </a:p>
                  </a:txBody>
                  <a:tcPr/>
                </a:tc>
              </a:tr>
              <a:tr h="1240120">
                <a:tc vMerge="1">
                  <a:txBody>
                    <a:bodyPr/>
                    <a:lstStyle/>
                    <a:p>
                      <a:endParaRPr lang="de-DE"/>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rgbClr val="000000"/>
                          </a:solidFill>
                          <a:effectLst/>
                          <a:latin typeface="Verdana"/>
                          <a:ea typeface="Times New Roman"/>
                          <a:cs typeface="Times New Roman"/>
                        </a:rPr>
                        <a:t>Sonstige unterscheidende Eigenschaften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$u</a:t>
                      </a:r>
                      <a:r>
                        <a:rPr lang="de-DE" sz="1800" baseline="0" dirty="0" smtClean="0">
                          <a:solidFill>
                            <a:srgbClr val="FF0000"/>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Ausgabe Kredit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$u</a:t>
                      </a:r>
                      <a:r>
                        <a:rPr lang="de-DE" sz="1800" baseline="0" dirty="0" smtClean="0">
                          <a:solidFill>
                            <a:srgbClr val="FF0000"/>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Ausgabe Kredite</a:t>
                      </a:r>
                      <a:endParaRPr lang="de-DE" sz="1800" i="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i="0" dirty="0">
                        <a:latin typeface="Verdana" pitchFamily="34" charset="0"/>
                        <a:ea typeface="Verdana" pitchFamily="34" charset="0"/>
                        <a:cs typeface="Verdana" pitchFamily="34" charset="0"/>
                      </a:endParaRPr>
                    </a:p>
                  </a:txBody>
                  <a:tcPr/>
                </a:tc>
              </a:tr>
              <a:tr h="72008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Deutsche Finanzwirtschaft</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Deutsche</a:t>
                      </a:r>
                      <a:r>
                        <a:rPr lang="de-DE" sz="1800" baseline="0" dirty="0" smtClean="0">
                          <a:latin typeface="Verdana" pitchFamily="34" charset="0"/>
                          <a:ea typeface="Verdana" pitchFamily="34" charset="0"/>
                          <a:cs typeface="Verdana" pitchFamily="34" charset="0"/>
                        </a:rPr>
                        <a:t> Finanzwirtschaft</a:t>
                      </a:r>
                      <a:endParaRPr lang="de-DE" sz="1800" dirty="0">
                        <a:latin typeface="Verdana" pitchFamily="34" charset="0"/>
                        <a:ea typeface="Verdana" pitchFamily="34" charset="0"/>
                        <a:cs typeface="Verdana" pitchFamily="34" charset="0"/>
                      </a:endParaRPr>
                    </a:p>
                  </a:txBody>
                  <a:tcPr/>
                </a:tc>
              </a:tr>
              <a:tr h="79208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Ausgabe Kredit</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Ausgabe</a:t>
                      </a:r>
                      <a:r>
                        <a:rPr lang="de-DE" sz="1800" baseline="0" dirty="0" smtClean="0">
                          <a:latin typeface="Verdana" pitchFamily="34" charset="0"/>
                          <a:ea typeface="Verdana" pitchFamily="34" charset="0"/>
                          <a:cs typeface="Verdana" pitchFamily="34" charset="0"/>
                        </a:rPr>
                        <a:t> Kredite</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4364714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40960" cy="936104"/>
          </a:xfrm>
        </p:spPr>
        <p:txBody>
          <a:bodyPr>
            <a:noAutofit/>
          </a:bodyPr>
          <a:lstStyle/>
          <a:p>
            <a:r>
              <a:rPr lang="de-DE" dirty="0">
                <a:latin typeface="Verdana" pitchFamily="34" charset="0"/>
                <a:ea typeface="Verdana" pitchFamily="34" charset="0"/>
                <a:cs typeface="Verdana" pitchFamily="34" charset="0"/>
              </a:rPr>
              <a:t>2.2 Geringfügige Änderungen des Werktitels – RDA 6.2.2.2 D-A-CH </a:t>
            </a:r>
          </a:p>
        </p:txBody>
      </p:sp>
      <p:sp>
        <p:nvSpPr>
          <p:cNvPr id="3" name="Textplatzhalter 2"/>
          <p:cNvSpPr>
            <a:spLocks noGrp="1"/>
          </p:cNvSpPr>
          <p:nvPr>
            <p:ph type="body" sz="quarter" idx="13"/>
          </p:nvPr>
        </p:nvSpPr>
        <p:spPr>
          <a:xfrm>
            <a:off x="251520" y="1484784"/>
            <a:ext cx="8640960" cy="3744416"/>
          </a:xfrm>
        </p:spPr>
        <p:txBody>
          <a:bodyPr/>
          <a:lstStyle/>
          <a:p>
            <a:pPr lvl="0"/>
            <a:r>
              <a:rPr lang="de-DE" sz="2400" dirty="0" smtClean="0">
                <a:latin typeface="Verdana" panose="020B0604030504040204" pitchFamily="34" charset="0"/>
                <a:ea typeface="Verdana" panose="020B0604030504040204" pitchFamily="34" charset="0"/>
                <a:cs typeface="Verdana" panose="020B0604030504040204" pitchFamily="34" charset="0"/>
              </a:rPr>
              <a:t>es </a:t>
            </a:r>
            <a:r>
              <a:rPr lang="de-DE" sz="2400" dirty="0">
                <a:latin typeface="Verdana" panose="020B0604030504040204" pitchFamily="34" charset="0"/>
                <a:ea typeface="Verdana" panose="020B0604030504040204" pitchFamily="34" charset="0"/>
                <a:cs typeface="Verdana" panose="020B0604030504040204" pitchFamily="34" charset="0"/>
              </a:rPr>
              <a:t>entsteht </a:t>
            </a:r>
            <a:r>
              <a:rPr lang="de-DE" sz="2400" b="1" dirty="0">
                <a:latin typeface="Verdana" panose="020B0604030504040204" pitchFamily="34" charset="0"/>
                <a:ea typeface="Verdana" panose="020B0604030504040204" pitchFamily="34" charset="0"/>
                <a:cs typeface="Verdana" panose="020B0604030504040204" pitchFamily="34" charset="0"/>
              </a:rPr>
              <a:t>kein neues Werk</a:t>
            </a:r>
            <a:r>
              <a:rPr lang="de-DE" sz="2400" dirty="0">
                <a:latin typeface="Verdana" panose="020B0604030504040204" pitchFamily="34" charset="0"/>
                <a:ea typeface="Verdana" panose="020B0604030504040204" pitchFamily="34" charset="0"/>
                <a:cs typeface="Verdana" panose="020B0604030504040204" pitchFamily="34" charset="0"/>
              </a:rPr>
              <a:t> mit einem anderen normierten Sucheinstieg</a:t>
            </a:r>
          </a:p>
          <a:p>
            <a:pPr lvl="0"/>
            <a:r>
              <a:rPr lang="de-DE" sz="2400" dirty="0">
                <a:latin typeface="Verdana" panose="020B0604030504040204" pitchFamily="34" charset="0"/>
                <a:ea typeface="Verdana" panose="020B0604030504040204" pitchFamily="34" charset="0"/>
                <a:cs typeface="Verdana" panose="020B0604030504040204" pitchFamily="34" charset="0"/>
              </a:rPr>
              <a:t>die unterscheidenden Merkmale werden in der vorhandenen Beschreibung </a:t>
            </a:r>
            <a:r>
              <a:rPr lang="de-DE" sz="2400" b="1" dirty="0">
                <a:latin typeface="Verdana" panose="020B0604030504040204" pitchFamily="34" charset="0"/>
                <a:ea typeface="Verdana" panose="020B0604030504040204" pitchFamily="34" charset="0"/>
                <a:cs typeface="Verdana" panose="020B0604030504040204" pitchFamily="34" charset="0"/>
              </a:rPr>
              <a:t>aktualisiert</a:t>
            </a:r>
            <a:r>
              <a:rPr lang="de-DE" sz="2400" dirty="0">
                <a:latin typeface="Verdana" panose="020B0604030504040204" pitchFamily="34" charset="0"/>
                <a:ea typeface="Verdana" panose="020B0604030504040204" pitchFamily="34" charset="0"/>
                <a:cs typeface="Verdana" panose="020B0604030504040204" pitchFamily="34" charset="0"/>
              </a:rPr>
              <a:t> (Latest-Prinzip)</a:t>
            </a:r>
          </a:p>
          <a:p>
            <a:pPr lvl="0"/>
            <a:r>
              <a:rPr lang="de-DE" sz="2400" dirty="0">
                <a:latin typeface="Verdana" panose="020B0604030504040204" pitchFamily="34" charset="0"/>
                <a:ea typeface="Verdana" panose="020B0604030504040204" pitchFamily="34" charset="0"/>
                <a:cs typeface="Verdana" panose="020B0604030504040204" pitchFamily="34" charset="0"/>
              </a:rPr>
              <a:t>die bisherige Werktitel wird </a:t>
            </a:r>
            <a:r>
              <a:rPr lang="de-DE" sz="2400" u="sng" dirty="0">
                <a:latin typeface="Verdana" panose="020B0604030504040204" pitchFamily="34" charset="0"/>
                <a:ea typeface="Verdana" panose="020B0604030504040204" pitchFamily="34" charset="0"/>
                <a:cs typeface="Verdana" panose="020B0604030504040204" pitchFamily="34" charset="0"/>
              </a:rPr>
              <a:t>nicht</a:t>
            </a:r>
            <a:r>
              <a:rPr lang="de-DE" sz="2400" dirty="0">
                <a:latin typeface="Verdana" panose="020B0604030504040204" pitchFamily="34" charset="0"/>
                <a:ea typeface="Verdana" panose="020B0604030504040204" pitchFamily="34" charset="0"/>
                <a:cs typeface="Verdana" panose="020B0604030504040204" pitchFamily="34" charset="0"/>
              </a:rPr>
              <a:t> als abweichender Werktitel verzeichnet, da in der zusammengesetzten Beschreibung kein MARC-Feld dafür existiert</a:t>
            </a:r>
          </a:p>
          <a:p>
            <a:pPr marL="0" indent="0">
              <a:buNone/>
            </a:pPr>
            <a:endParaRPr lang="de-DE" sz="2400"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dirty="0"/>
          </a:p>
        </p:txBody>
      </p:sp>
      <p:sp>
        <p:nvSpPr>
          <p:cNvPr id="6"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36238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6632"/>
            <a:ext cx="8640960" cy="1440160"/>
          </a:xfrm>
        </p:spPr>
        <p:txBody>
          <a:bodyPr>
            <a:noAutofit/>
          </a:bodyPr>
          <a:lstStyle/>
          <a:p>
            <a:r>
              <a:rPr lang="de-DE" dirty="0" smtClean="0">
                <a:solidFill>
                  <a:srgbClr val="4F81BD">
                    <a:lumMod val="75000"/>
                  </a:srgbClr>
                </a:solidFill>
                <a:latin typeface="Verdana" pitchFamily="34" charset="0"/>
                <a:ea typeface="Verdana" pitchFamily="34" charset="0"/>
                <a:cs typeface="Verdana" pitchFamily="34" charset="0"/>
              </a:rPr>
              <a:t>2.2 Geringfügige Änderung des Werktitels</a:t>
            </a:r>
            <a:endParaRPr lang="de-DE" sz="2000"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74648793"/>
              </p:ext>
            </p:extLst>
          </p:nvPr>
        </p:nvGraphicFramePr>
        <p:xfrm>
          <a:off x="179512" y="1628800"/>
          <a:ext cx="8784977" cy="2400185"/>
        </p:xfrm>
        <a:graphic>
          <a:graphicData uri="http://schemas.openxmlformats.org/drawingml/2006/table">
            <a:tbl>
              <a:tblPr firstRow="1" bandRow="1">
                <a:tableStyleId>{5C22544A-7EE6-4342-B048-85BDC9FD1C3A}</a:tableStyleId>
              </a:tblPr>
              <a:tblGrid>
                <a:gridCol w="864096"/>
                <a:gridCol w="864096"/>
                <a:gridCol w="2088232"/>
                <a:gridCol w="2376264"/>
                <a:gridCol w="2592289"/>
              </a:tblGrid>
              <a:tr h="118284">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 bisher</a:t>
                      </a: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 neu</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12792">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C00000"/>
                          </a:solidFill>
                          <a:latin typeface="Verdana" pitchFamily="34" charset="0"/>
                          <a:ea typeface="Verdana" pitchFamily="34" charset="0"/>
                          <a:cs typeface="Verdana" pitchFamily="34" charset="0"/>
                        </a:rPr>
                        <a:t>$t </a:t>
                      </a:r>
                      <a:r>
                        <a:rPr lang="de-DE" sz="1600" dirty="0" smtClean="0">
                          <a:latin typeface="Verdana" pitchFamily="34" charset="0"/>
                          <a:ea typeface="Verdana" pitchFamily="34" charset="0"/>
                          <a:cs typeface="Verdana" pitchFamily="34" charset="0"/>
                        </a:rPr>
                        <a:t>Haus</a:t>
                      </a:r>
                      <a:r>
                        <a:rPr lang="de-DE" sz="1600" baseline="0" dirty="0" smtClean="0">
                          <a:latin typeface="Verdana" pitchFamily="34" charset="0"/>
                          <a:ea typeface="Verdana" pitchFamily="34" charset="0"/>
                          <a:cs typeface="Verdana" pitchFamily="34" charset="0"/>
                        </a:rPr>
                        <a:t> und Hof</a:t>
                      </a:r>
                    </a:p>
                  </a:txBody>
                  <a:tcPr/>
                </a:tc>
                <a:tc>
                  <a:txBody>
                    <a:bodyPr/>
                    <a:lstStyle/>
                    <a:p>
                      <a:r>
                        <a:rPr lang="de-DE" sz="1600" dirty="0" smtClean="0">
                          <a:solidFill>
                            <a:srgbClr val="C00000"/>
                          </a:solidFill>
                          <a:latin typeface="Verdana" pitchFamily="34" charset="0"/>
                          <a:ea typeface="Verdana" pitchFamily="34" charset="0"/>
                          <a:cs typeface="Verdana" pitchFamily="34" charset="0"/>
                        </a:rPr>
                        <a:t>$t </a:t>
                      </a:r>
                      <a:r>
                        <a:rPr lang="de-DE" sz="1600" dirty="0" smtClean="0">
                          <a:latin typeface="Verdana" pitchFamily="34" charset="0"/>
                          <a:ea typeface="Verdana" pitchFamily="34" charset="0"/>
                          <a:cs typeface="Verdana" pitchFamily="34" charset="0"/>
                        </a:rPr>
                        <a:t>Haus</a:t>
                      </a:r>
                      <a:r>
                        <a:rPr lang="de-DE" sz="1600" baseline="0" dirty="0" smtClean="0">
                          <a:latin typeface="Verdana" pitchFamily="34" charset="0"/>
                          <a:ea typeface="Verdana" pitchFamily="34" charset="0"/>
                          <a:cs typeface="Verdana" pitchFamily="34" charset="0"/>
                        </a:rPr>
                        <a:t> &amp; Hof</a:t>
                      </a:r>
                    </a:p>
                  </a:txBody>
                  <a:tcPr/>
                </a:tc>
              </a:tr>
              <a:tr h="687126">
                <a:tc vMerge="1">
                  <a:txBody>
                    <a:bodyPr/>
                    <a:lstStyle/>
                    <a:p>
                      <a:endParaRPr lang="de-DE"/>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6.5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0" dirty="0" smtClean="0">
                          <a:latin typeface="Verdana" panose="020B0604030504040204" pitchFamily="34" charset="0"/>
                          <a:ea typeface="Verdana" panose="020B0604030504040204" pitchFamily="34" charset="0"/>
                          <a:cs typeface="Verdana" panose="020B0604030504040204" pitchFamily="34" charset="0"/>
                        </a:rPr>
                        <a:t>Ursprungsort des Werks</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$h</a:t>
                      </a:r>
                      <a:r>
                        <a:rPr lang="de-DE" sz="1600" baseline="0" dirty="0" smtClean="0">
                          <a:solidFill>
                            <a:srgbClr val="C00000"/>
                          </a:solidFill>
                          <a:latin typeface="Verdana" pitchFamily="34" charset="0"/>
                          <a:ea typeface="Verdana" pitchFamily="34" charset="0"/>
                          <a:cs typeface="Verdana" pitchFamily="34" charset="0"/>
                        </a:rPr>
                        <a:t> </a:t>
                      </a:r>
                      <a:r>
                        <a:rPr lang="de-DE" sz="1600" baseline="0" dirty="0" smtClean="0">
                          <a:latin typeface="Verdana" pitchFamily="34" charset="0"/>
                          <a:ea typeface="Verdana" pitchFamily="34" charset="0"/>
                          <a:cs typeface="Verdana" pitchFamily="34" charset="0"/>
                        </a:rPr>
                        <a:t>Göttingen</a:t>
                      </a:r>
                      <a:endParaRPr lang="de-DE" sz="1600" dirty="0" smtClean="0">
                        <a:latin typeface="Verdana" pitchFamily="34" charset="0"/>
                        <a:ea typeface="Verdana" pitchFamily="34" charset="0"/>
                        <a:cs typeface="Verdana" pitchFamily="34" charset="0"/>
                      </a:endParaRPr>
                    </a:p>
                    <a:p>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smtClean="0">
                          <a:solidFill>
                            <a:srgbClr val="C00000"/>
                          </a:solidFill>
                          <a:latin typeface="Verdana" pitchFamily="34" charset="0"/>
                          <a:ea typeface="Verdana" pitchFamily="34" charset="0"/>
                          <a:cs typeface="Verdana" pitchFamily="34" charset="0"/>
                        </a:rPr>
                        <a:t>$h</a:t>
                      </a:r>
                      <a:r>
                        <a:rPr lang="de-DE" sz="1600" baseline="0" smtClean="0">
                          <a:solidFill>
                            <a:srgbClr val="C00000"/>
                          </a:solidFill>
                          <a:latin typeface="Verdana" pitchFamily="34" charset="0"/>
                          <a:ea typeface="Verdana" pitchFamily="34" charset="0"/>
                          <a:cs typeface="Verdana" pitchFamily="34" charset="0"/>
                        </a:rPr>
                        <a:t> </a:t>
                      </a:r>
                      <a:r>
                        <a:rPr lang="de-DE" sz="1600" baseline="0" smtClean="0">
                          <a:latin typeface="Verdana" pitchFamily="34" charset="0"/>
                          <a:ea typeface="Verdana" pitchFamily="34" charset="0"/>
                          <a:cs typeface="Verdana" pitchFamily="34" charset="0"/>
                        </a:rPr>
                        <a:t>Göttingen</a:t>
                      </a:r>
                      <a:endParaRPr lang="de-DE" sz="1600" smtClean="0">
                        <a:latin typeface="Verdana" pitchFamily="34" charset="0"/>
                        <a:ea typeface="Verdana" pitchFamily="34" charset="0"/>
                        <a:cs typeface="Verdana" pitchFamily="34" charset="0"/>
                      </a:endParaRPr>
                    </a:p>
                    <a:p>
                      <a:endParaRPr lang="de-DE" sz="1600" dirty="0">
                        <a:latin typeface="Verdana" pitchFamily="34" charset="0"/>
                        <a:ea typeface="Verdana" pitchFamily="34" charset="0"/>
                        <a:cs typeface="Verdana" pitchFamily="34" charset="0"/>
                      </a:endParaRPr>
                    </a:p>
                  </a:txBody>
                  <a:tcPr/>
                </a:tc>
              </a:tr>
              <a:tr h="463379">
                <a:tc>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solidFill>
                            <a:srgbClr val="C00000"/>
                          </a:solidFill>
                          <a:latin typeface="Verdana" pitchFamily="34" charset="0"/>
                          <a:ea typeface="Verdana" pitchFamily="34" charset="0"/>
                          <a:cs typeface="Verdana" pitchFamily="34" charset="0"/>
                        </a:rPr>
                        <a:t>$a </a:t>
                      </a:r>
                      <a:r>
                        <a:rPr lang="de-DE" sz="1600" dirty="0" smtClean="0">
                          <a:latin typeface="Verdana" pitchFamily="34" charset="0"/>
                          <a:ea typeface="Verdana" pitchFamily="34" charset="0"/>
                          <a:cs typeface="Verdana" pitchFamily="34" charset="0"/>
                        </a:rPr>
                        <a:t>Haus</a:t>
                      </a:r>
                      <a:r>
                        <a:rPr lang="de-DE" sz="1600" baseline="0" dirty="0" smtClean="0">
                          <a:latin typeface="Verdana" pitchFamily="34" charset="0"/>
                          <a:ea typeface="Verdana" pitchFamily="34" charset="0"/>
                          <a:cs typeface="Verdana" pitchFamily="34" charset="0"/>
                        </a:rPr>
                        <a:t> und Hof</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solidFill>
                            <a:srgbClr val="C00000"/>
                          </a:solidFill>
                          <a:latin typeface="Verdana" pitchFamily="34" charset="0"/>
                          <a:ea typeface="Verdana" pitchFamily="34" charset="0"/>
                          <a:cs typeface="Verdana" pitchFamily="34" charset="0"/>
                        </a:rPr>
                        <a:t>$a </a:t>
                      </a:r>
                      <a:r>
                        <a:rPr lang="de-DE" sz="1600" dirty="0" smtClean="0">
                          <a:latin typeface="Verdana" pitchFamily="34" charset="0"/>
                          <a:ea typeface="Verdana" pitchFamily="34" charset="0"/>
                          <a:cs typeface="Verdana" pitchFamily="34" charset="0"/>
                        </a:rPr>
                        <a:t>Haus &amp; Hof</a:t>
                      </a:r>
                      <a:endParaRPr lang="de-DE" sz="1600" dirty="0">
                        <a:latin typeface="Verdana" pitchFamily="34" charset="0"/>
                        <a:ea typeface="Verdana" pitchFamily="34" charset="0"/>
                        <a:cs typeface="Verdana" pitchFamily="34" charset="0"/>
                      </a:endParaRPr>
                    </a:p>
                  </a:txBody>
                  <a:tcPr/>
                </a:tc>
              </a:tr>
              <a:tr h="372005">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419</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Erscheinungsort</a:t>
                      </a: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solidFill>
                            <a:srgbClr val="C00000"/>
                          </a:solidFill>
                          <a:latin typeface="Verdana" pitchFamily="34" charset="0"/>
                          <a:ea typeface="Verdana" pitchFamily="34" charset="0"/>
                          <a:cs typeface="Verdana" pitchFamily="34" charset="0"/>
                        </a:rPr>
                        <a:t>$a </a:t>
                      </a:r>
                      <a:r>
                        <a:rPr lang="de-DE" sz="1600" dirty="0" smtClean="0">
                          <a:latin typeface="Verdana" pitchFamily="34" charset="0"/>
                          <a:ea typeface="Verdana" pitchFamily="34" charset="0"/>
                          <a:cs typeface="Verdana" pitchFamily="34" charset="0"/>
                        </a:rPr>
                        <a:t>Göttingen</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solidFill>
                            <a:srgbClr val="C00000"/>
                          </a:solidFill>
                          <a:latin typeface="Verdana" pitchFamily="34" charset="0"/>
                          <a:ea typeface="Verdana" pitchFamily="34" charset="0"/>
                          <a:cs typeface="Verdana" pitchFamily="34" charset="0"/>
                        </a:rPr>
                        <a:t>$a </a:t>
                      </a:r>
                      <a:r>
                        <a:rPr lang="de-DE" sz="1600" dirty="0" smtClean="0">
                          <a:latin typeface="Verdana" pitchFamily="34" charset="0"/>
                          <a:ea typeface="Verdana" pitchFamily="34" charset="0"/>
                          <a:cs typeface="Verdana" pitchFamily="34" charset="0"/>
                        </a:rPr>
                        <a:t>Göttingen</a:t>
                      </a:r>
                      <a:endParaRPr lang="de-DE" sz="1600" dirty="0">
                        <a:latin typeface="Verdana" pitchFamily="34" charset="0"/>
                        <a:ea typeface="Verdana" pitchFamily="34" charset="0"/>
                        <a:cs typeface="Verdana" pitchFamily="34" charset="0"/>
                      </a:endParaRPr>
                    </a:p>
                  </a:txBody>
                  <a:tcPr/>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223275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Zusammenfassung</a:t>
            </a:r>
            <a:endParaRPr lang="de-DE" dirty="0"/>
          </a:p>
        </p:txBody>
      </p:sp>
      <p:sp>
        <p:nvSpPr>
          <p:cNvPr id="3" name="Textplatzhalter 2"/>
          <p:cNvSpPr>
            <a:spLocks noGrp="1"/>
          </p:cNvSpPr>
          <p:nvPr>
            <p:ph type="body" sz="quarter" idx="13"/>
          </p:nvPr>
        </p:nvSpPr>
        <p:spPr/>
        <p:txBody>
          <a:bodyPr/>
          <a:lstStyle/>
          <a:p>
            <a:r>
              <a:rPr lang="de-DE" dirty="0" smtClean="0"/>
              <a:t>s. Word-Unterlage – Zusammenfassung</a:t>
            </a:r>
          </a:p>
          <a:p>
            <a:r>
              <a:rPr lang="de-DE" dirty="0" smtClean="0"/>
              <a:t>Thema aus einer anderen Perspektive betrachtet:</a:t>
            </a:r>
          </a:p>
          <a:p>
            <a:pPr marL="457200" lvl="1" indent="0">
              <a:buNone/>
            </a:pPr>
            <a:r>
              <a:rPr lang="de-DE" dirty="0" smtClean="0"/>
              <a:t>=&gt; Erstes Kriterium: ist Feld 303 vorhanden?</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dirty="0"/>
          </a:p>
        </p:txBody>
      </p:sp>
      <p:sp>
        <p:nvSpPr>
          <p:cNvPr id="6" name="Fußzeilenplatzhalter 3"/>
          <p:cNvSpPr>
            <a:spLocks noGrp="1"/>
          </p:cNvSpPr>
          <p:nvPr>
            <p:ph type="ftr" sz="quarter" idx="14"/>
          </p:nvPr>
        </p:nvSpPr>
        <p:spPr>
          <a:xfrm>
            <a:off x="467544" y="6376243"/>
            <a:ext cx="763284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t>
            </a:r>
            <a:r>
              <a:rPr lang="de-DE" sz="800" dirty="0" err="1" smtClean="0">
                <a:latin typeface="Verdana" panose="020B0604030504040204" pitchFamily="34" charset="0"/>
                <a:ea typeface="Verdana" panose="020B0604030504040204" pitchFamily="34" charset="0"/>
                <a:cs typeface="Verdana" panose="020B0604030504040204" pitchFamily="34" charset="0"/>
              </a:rPr>
              <a:t>Aleph</a:t>
            </a:r>
            <a:r>
              <a:rPr lang="de-DE" sz="800" dirty="0" smtClean="0">
                <a:latin typeface="Verdana" panose="020B0604030504040204" pitchFamily="34" charset="0"/>
                <a:ea typeface="Verdana" panose="020B0604030504040204" pitchFamily="34" charset="0"/>
                <a:cs typeface="Verdana" panose="020B0604030504040204" pitchFamily="34" charset="0"/>
              </a:rPr>
              <a:t>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58937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a:latin typeface="Verdana" pitchFamily="34" charset="0"/>
                <a:ea typeface="Verdana" pitchFamily="34" charset="0"/>
                <a:cs typeface="Verdana" pitchFamily="34" charset="0"/>
              </a:rPr>
              <a:t>Änderungen bei Sucheinstiegen, die das Werk repräsentieren</a:t>
            </a:r>
          </a:p>
        </p:txBody>
      </p:sp>
      <p:sp>
        <p:nvSpPr>
          <p:cNvPr id="3" name="Textplatzhalter 2"/>
          <p:cNvSpPr>
            <a:spLocks noGrp="1"/>
          </p:cNvSpPr>
          <p:nvPr>
            <p:ph type="body" sz="quarter" idx="13"/>
          </p:nvPr>
        </p:nvSpPr>
        <p:spPr>
          <a:xfrm>
            <a:off x="251520" y="1412776"/>
            <a:ext cx="8640960" cy="4896544"/>
          </a:xfrm>
        </p:spPr>
        <p:txBody>
          <a:bodyPr/>
          <a:lstStyle/>
          <a:p>
            <a:pPr marL="0" indent="0">
              <a:buNone/>
            </a:pPr>
            <a:endParaRPr lang="de-DE" dirty="0"/>
          </a:p>
          <a:p>
            <a:endParaRPr lang="de-DE" dirty="0" smtClean="0"/>
          </a:p>
          <a:p>
            <a:pPr marL="514350" indent="-514350">
              <a:buAutoNum type="arabicPeriod"/>
            </a:pPr>
            <a:r>
              <a:rPr lang="de-DE" sz="2400" dirty="0" smtClean="0">
                <a:latin typeface="Verdana" panose="020B0604030504040204" pitchFamily="34" charset="0"/>
                <a:ea typeface="Verdana" panose="020B0604030504040204" pitchFamily="34" charset="0"/>
                <a:cs typeface="Verdana" panose="020B0604030504040204" pitchFamily="34" charset="0"/>
              </a:rPr>
              <a:t>Neuer Sucheinstieg</a:t>
            </a:r>
          </a:p>
          <a:p>
            <a:pPr marL="514350" indent="-514350">
              <a:buAutoNum type="arabicPeriod"/>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514350" indent="-514350">
              <a:buAutoNum type="arabicPeriod"/>
            </a:pPr>
            <a:r>
              <a:rPr lang="de-DE" sz="2400" dirty="0" smtClean="0">
                <a:latin typeface="Verdana" panose="020B0604030504040204" pitchFamily="34" charset="0"/>
                <a:ea typeface="Verdana" panose="020B0604030504040204" pitchFamily="34" charset="0"/>
                <a:cs typeface="Verdana" panose="020B0604030504040204" pitchFamily="34" charset="0"/>
              </a:rPr>
              <a:t>Kein neuer Sucheinstieg = Aktualisierung der Angaben</a:t>
            </a:r>
          </a:p>
          <a:p>
            <a:pPr marL="0" indent="0">
              <a:buNone/>
            </a:pPr>
            <a:endParaRPr lang="de-DE" dirty="0" smtClean="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32363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1. Neuer Sucheinstieg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pPr marL="0" indent="0">
              <a:buNone/>
            </a:pPr>
            <a:endParaRPr lang="de-DE" dirty="0"/>
          </a:p>
          <a:p>
            <a:endParaRPr lang="de-DE" dirty="0" smtClean="0"/>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1.1 Änderung der Verantwortlichkeit</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smtClean="0">
                <a:latin typeface="Verdana" panose="020B0604030504040204" pitchFamily="34" charset="0"/>
                <a:ea typeface="Verdana" panose="020B0604030504040204" pitchFamily="34" charset="0"/>
                <a:cs typeface="Verdana" panose="020B0604030504040204" pitchFamily="34" charset="0"/>
              </a:rPr>
              <a:t>führt zu einem neuen Werk mit einem anderen Sucheinstieg (RDA 6.1.3.2.1 D-A-CH)</a:t>
            </a: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17560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352928" cy="1080120"/>
          </a:xfrm>
        </p:spPr>
        <p:txBody>
          <a:bodyPr>
            <a:noAutofit/>
          </a:bodyPr>
          <a:lstStyle/>
          <a:p>
            <a:r>
              <a:rPr lang="de-DE" dirty="0" smtClean="0">
                <a:latin typeface="Verdana" pitchFamily="34" charset="0"/>
                <a:ea typeface="Verdana" pitchFamily="34" charset="0"/>
                <a:cs typeface="Verdana" pitchFamily="34" charset="0"/>
              </a:rPr>
              <a:t>Alte Beschreibung für das Werk             		</a:t>
            </a:r>
            <a:r>
              <a:rPr lang="de-DE" sz="2400" dirty="0" smtClean="0">
                <a:latin typeface="Verdana" pitchFamily="34" charset="0"/>
                <a:ea typeface="Verdana" pitchFamily="34" charset="0"/>
                <a:cs typeface="Verdana" pitchFamily="34" charset="0"/>
              </a:rPr>
              <a:t>Beispiel einer sonstigen Körperschaft</a:t>
            </a: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738791462"/>
              </p:ext>
            </p:extLst>
          </p:nvPr>
        </p:nvGraphicFramePr>
        <p:xfrm>
          <a:off x="179512" y="1772816"/>
          <a:ext cx="8784974" cy="4464496"/>
        </p:xfrm>
        <a:graphic>
          <a:graphicData uri="http://schemas.openxmlformats.org/drawingml/2006/table">
            <a:tbl>
              <a:tblPr firstRow="1" bandRow="1">
                <a:tableStyleId>{5C22544A-7EE6-4342-B048-85BDC9FD1C3A}</a:tableStyleId>
              </a:tblPr>
              <a:tblGrid>
                <a:gridCol w="1054645"/>
                <a:gridCol w="1177602"/>
                <a:gridCol w="2808313"/>
                <a:gridCol w="3744414"/>
              </a:tblGrid>
              <a:tr h="553611">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82493">
                <a:tc rowSpan="2">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$t </a:t>
                      </a:r>
                      <a:r>
                        <a:rPr lang="de-DE" sz="1800" dirty="0" smtClean="0">
                          <a:latin typeface="Verdana" pitchFamily="34" charset="0"/>
                          <a:ea typeface="Verdana" pitchFamily="34" charset="0"/>
                          <a:cs typeface="Verdana" pitchFamily="34" charset="0"/>
                        </a:rPr>
                        <a:t>Rapport</a:t>
                      </a:r>
                    </a:p>
                  </a:txBody>
                  <a:tcPr>
                    <a:solidFill>
                      <a:srgbClr val="D0D8E8"/>
                    </a:solidFill>
                  </a:tcPr>
                </a:tc>
              </a:tr>
              <a:tr h="846212">
                <a:tc vMerge="1">
                  <a:txBody>
                    <a:bodyPr/>
                    <a:lstStyle/>
                    <a:p>
                      <a:endParaRPr lang="de-DE"/>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rgbClr val="000000"/>
                          </a:solidFill>
                          <a:effectLst/>
                          <a:latin typeface="Verdana"/>
                          <a:ea typeface="Times New Roman"/>
                          <a:cs typeface="Times New Roman"/>
                        </a:rPr>
                        <a:t>Sonstige unter-</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rgbClr val="000000"/>
                          </a:solidFill>
                          <a:effectLst/>
                          <a:latin typeface="Verdana"/>
                          <a:ea typeface="Times New Roman"/>
                          <a:cs typeface="Times New Roman"/>
                        </a:rPr>
                        <a:t>scheidende Eigen-</a:t>
                      </a:r>
                      <a:r>
                        <a:rPr lang="de-DE" sz="1800" b="1" dirty="0" err="1" smtClean="0">
                          <a:solidFill>
                            <a:srgbClr val="000000"/>
                          </a:solidFill>
                          <a:effectLst/>
                          <a:latin typeface="Verdana"/>
                          <a:ea typeface="Times New Roman"/>
                          <a:cs typeface="Times New Roman"/>
                        </a:rPr>
                        <a:t>schaften</a:t>
                      </a:r>
                      <a:r>
                        <a:rPr lang="de-DE" sz="1800" b="1" dirty="0" smtClean="0">
                          <a:solidFill>
                            <a:srgbClr val="000000"/>
                          </a:solidFill>
                          <a:effectLst/>
                          <a:latin typeface="Verdana"/>
                          <a:ea typeface="Times New Roman"/>
                          <a:cs typeface="Times New Roman"/>
                        </a:rPr>
                        <a:t> des Werks</a:t>
                      </a:r>
                      <a:endParaRPr lang="de-DE" sz="1800" dirty="0" smtClean="0">
                        <a:effectLst/>
                        <a:latin typeface="Verdana"/>
                        <a:ea typeface="Calibri"/>
                        <a:cs typeface="Times New Roman"/>
                      </a:endParaRPr>
                    </a:p>
                  </a:txBody>
                  <a:tcPr marL="89535" marR="89535"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$h</a:t>
                      </a:r>
                      <a:r>
                        <a:rPr lang="de-DE" sz="1800" dirty="0" smtClean="0">
                          <a:solidFill>
                            <a:srgbClr val="FF0000"/>
                          </a:solidFill>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Laboratoire</a:t>
                      </a:r>
                      <a:r>
                        <a:rPr lang="de-DE" sz="1800" dirty="0" smtClean="0">
                          <a:latin typeface="Verdana" pitchFamily="34" charset="0"/>
                          <a:ea typeface="Verdana" pitchFamily="34" charset="0"/>
                          <a:cs typeface="Verdana" pitchFamily="34" charset="0"/>
                        </a:rPr>
                        <a:t> Louis </a:t>
                      </a:r>
                      <a:r>
                        <a:rPr lang="de-DE" sz="1800" dirty="0" err="1" smtClean="0">
                          <a:latin typeface="Verdana" pitchFamily="34" charset="0"/>
                          <a:ea typeface="Verdana" pitchFamily="34" charset="0"/>
                          <a:cs typeface="Verdana" pitchFamily="34" charset="0"/>
                        </a:rPr>
                        <a:t>Néel</a:t>
                      </a:r>
                      <a:r>
                        <a:rPr lang="de-DE" sz="1800" dirty="0" smtClean="0">
                          <a:latin typeface="Verdana" pitchFamily="34" charset="0"/>
                          <a:ea typeface="Verdana" pitchFamily="34" charset="0"/>
                          <a:cs typeface="Verdana" pitchFamily="34" charset="0"/>
                        </a:rPr>
                        <a:t> Grenoble</a:t>
                      </a:r>
                    </a:p>
                  </a:txBody>
                  <a:tcPr/>
                </a:tc>
              </a:tr>
              <a:tr h="737964">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200b</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19.3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Sonstige</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Körperschaft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$k </a:t>
                      </a:r>
                      <a:r>
                        <a:rPr lang="de-DE" sz="1800" dirty="0" err="1" smtClean="0">
                          <a:latin typeface="Verdana" pitchFamily="34" charset="0"/>
                          <a:ea typeface="Verdana" pitchFamily="34" charset="0"/>
                          <a:cs typeface="Verdana" pitchFamily="34" charset="0"/>
                        </a:rPr>
                        <a:t>Laboratoire</a:t>
                      </a:r>
                      <a:r>
                        <a:rPr lang="de-DE" sz="1800" dirty="0" smtClean="0">
                          <a:latin typeface="Verdana" pitchFamily="34" charset="0"/>
                          <a:ea typeface="Verdana" pitchFamily="34" charset="0"/>
                          <a:cs typeface="Verdana" pitchFamily="34" charset="0"/>
                        </a:rPr>
                        <a:t> Louis </a:t>
                      </a:r>
                      <a:r>
                        <a:rPr lang="de-DE" sz="1800" dirty="0" err="1" smtClean="0">
                          <a:latin typeface="Verdana" pitchFamily="34" charset="0"/>
                          <a:ea typeface="Verdana" pitchFamily="34" charset="0"/>
                          <a:cs typeface="Verdana" pitchFamily="34" charset="0"/>
                        </a:rPr>
                        <a:t>Néel</a:t>
                      </a:r>
                      <a:r>
                        <a:rPr lang="de-DE" sz="1800" dirty="0" smtClean="0">
                          <a:latin typeface="Verdana" pitchFamily="34" charset="0"/>
                          <a:ea typeface="Verdana" pitchFamily="34" charset="0"/>
                          <a:cs typeface="Verdana" pitchFamily="34" charset="0"/>
                        </a:rPr>
                        <a:t> Grenoble</a:t>
                      </a:r>
                    </a:p>
                    <a:p>
                      <a:r>
                        <a:rPr lang="de-DE" sz="1800" dirty="0" smtClean="0">
                          <a:solidFill>
                            <a:srgbClr val="C00000"/>
                          </a:solidFill>
                          <a:latin typeface="Verdana" pitchFamily="34" charset="0"/>
                          <a:ea typeface="Verdana" pitchFamily="34" charset="0"/>
                          <a:cs typeface="Verdana" pitchFamily="34" charset="0"/>
                        </a:rPr>
                        <a:t>$4</a:t>
                      </a:r>
                      <a:r>
                        <a:rPr lang="de-DE" sz="1800" baseline="0" dirty="0" smtClean="0">
                          <a:latin typeface="Verdana" pitchFamily="34" charset="0"/>
                          <a:ea typeface="Verdana" pitchFamily="34" charset="0"/>
                          <a:cs typeface="Verdana" pitchFamily="34" charset="0"/>
                        </a:rPr>
                        <a:t> isb </a:t>
                      </a:r>
                      <a:r>
                        <a:rPr lang="de-DE" sz="1600" i="1" baseline="0" dirty="0" smtClean="0">
                          <a:latin typeface="Verdana" pitchFamily="34" charset="0"/>
                          <a:ea typeface="Verdana" pitchFamily="34" charset="0"/>
                          <a:cs typeface="Verdana" pitchFamily="34" charset="0"/>
                        </a:rPr>
                        <a:t>(Herausgebendes Organ)</a:t>
                      </a:r>
                    </a:p>
                    <a:p>
                      <a:r>
                        <a:rPr lang="de-DE" sz="1800" baseline="0" dirty="0" smtClean="0">
                          <a:solidFill>
                            <a:srgbClr val="C00000"/>
                          </a:solidFill>
                          <a:latin typeface="Verdana" pitchFamily="34" charset="0"/>
                          <a:ea typeface="Verdana" pitchFamily="34" charset="0"/>
                          <a:cs typeface="Verdana" pitchFamily="34" charset="0"/>
                        </a:rPr>
                        <a:t>$9</a:t>
                      </a:r>
                      <a:r>
                        <a:rPr lang="de-DE" sz="1800" baseline="0" dirty="0" smtClean="0">
                          <a:latin typeface="Verdana" pitchFamily="34" charset="0"/>
                          <a:ea typeface="Verdana" pitchFamily="34" charset="0"/>
                          <a:cs typeface="Verdana" pitchFamily="34" charset="0"/>
                        </a:rPr>
                        <a:t> </a:t>
                      </a:r>
                      <a:r>
                        <a:rPr lang="de-DE" sz="1800" i="1" baseline="0" dirty="0" smtClean="0">
                          <a:latin typeface="Verdana" pitchFamily="34" charset="0"/>
                          <a:ea typeface="Verdana" pitchFamily="34" charset="0"/>
                          <a:cs typeface="Verdana" pitchFamily="34" charset="0"/>
                        </a:rPr>
                        <a:t>GND-IDNR</a:t>
                      </a:r>
                      <a:endParaRPr lang="de-DE" sz="1800" i="1" dirty="0">
                        <a:latin typeface="Verdana" pitchFamily="34" charset="0"/>
                        <a:ea typeface="Verdana" pitchFamily="34" charset="0"/>
                        <a:cs typeface="Verdana" pitchFamily="34" charset="0"/>
                      </a:endParaRPr>
                    </a:p>
                  </a:txBody>
                  <a:tcPr/>
                </a:tc>
              </a:tr>
              <a:tr h="485348">
                <a:tc>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Rapport</a:t>
                      </a:r>
                      <a:endParaRPr lang="de-DE" sz="1800" dirty="0">
                        <a:latin typeface="Verdana" pitchFamily="34" charset="0"/>
                        <a:ea typeface="Verdana" pitchFamily="34" charset="0"/>
                        <a:cs typeface="Verdana" pitchFamily="34" charset="0"/>
                      </a:endParaRPr>
                    </a:p>
                  </a:txBody>
                  <a:tcPr/>
                </a:tc>
              </a:tr>
              <a:tr h="100811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359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a:t>
                      </a:r>
                      <a:r>
                        <a:rPr lang="de-DE" sz="18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keitsangabe</a:t>
                      </a:r>
                      <a:endParaRPr lang="de-DE" sz="1800" b="1" dirty="0" smtClean="0">
                        <a:effectLst/>
                        <a:latin typeface="Verdana" panose="020B0604030504040204" pitchFamily="34" charset="0"/>
                        <a:ea typeface="Verdana" panose="020B0604030504040204" pitchFamily="34" charset="0"/>
                        <a:cs typeface="Verdana" panose="020B0604030504040204" pitchFamily="34" charset="0"/>
                      </a:endParaRPr>
                    </a:p>
                    <a:p>
                      <a:pPr algn="l">
                        <a:lnSpc>
                          <a:spcPts val="1300"/>
                        </a:lnSpc>
                        <a:spcAft>
                          <a:spcPts val="600"/>
                        </a:spcAft>
                      </a:pPr>
                      <a:endPar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$a </a:t>
                      </a:r>
                      <a:r>
                        <a:rPr lang="de-DE" sz="1800" baseline="0" dirty="0" err="1" smtClean="0">
                          <a:latin typeface="Verdana" pitchFamily="34" charset="0"/>
                          <a:ea typeface="Verdana" pitchFamily="34" charset="0"/>
                          <a:cs typeface="Verdana" pitchFamily="34" charset="0"/>
                        </a:rPr>
                        <a:t>Laboratoire</a:t>
                      </a:r>
                      <a:r>
                        <a:rPr lang="de-DE" sz="1800" baseline="0" dirty="0" smtClean="0">
                          <a:latin typeface="Verdana" pitchFamily="34" charset="0"/>
                          <a:ea typeface="Verdana" pitchFamily="34" charset="0"/>
                          <a:cs typeface="Verdana" pitchFamily="34" charset="0"/>
                        </a:rPr>
                        <a:t> Louis </a:t>
                      </a:r>
                      <a:r>
                        <a:rPr lang="de-DE" sz="1800" baseline="0" dirty="0" err="1" smtClean="0">
                          <a:latin typeface="Verdana" pitchFamily="34" charset="0"/>
                          <a:ea typeface="Verdana" pitchFamily="34" charset="0"/>
                          <a:cs typeface="Verdana" pitchFamily="34" charset="0"/>
                        </a:rPr>
                        <a:t>Néel</a:t>
                      </a:r>
                      <a:r>
                        <a:rPr lang="de-DE" sz="1800" baseline="0" dirty="0" smtClean="0">
                          <a:latin typeface="Verdana" pitchFamily="34" charset="0"/>
                          <a:ea typeface="Verdana" pitchFamily="34" charset="0"/>
                          <a:cs typeface="Verdana" pitchFamily="34" charset="0"/>
                        </a:rPr>
                        <a:t> Grenoble</a:t>
                      </a:r>
                      <a:endParaRPr lang="de-DE" sz="1800" dirty="0" smtClean="0">
                        <a:latin typeface="Verdana" pitchFamily="34" charset="0"/>
                        <a:ea typeface="Verdana" pitchFamily="34" charset="0"/>
                        <a:cs typeface="Verdana" pitchFamily="34" charset="0"/>
                      </a:endParaRPr>
                    </a:p>
                    <a:p>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395617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12968" cy="1080120"/>
          </a:xfrm>
        </p:spPr>
        <p:txBody>
          <a:bodyPr>
            <a:noAutofit/>
          </a:bodyPr>
          <a:lstStyle/>
          <a:p>
            <a:pPr marL="531813" indent="-531813"/>
            <a:r>
              <a:rPr lang="de-DE" dirty="0" smtClean="0">
                <a:latin typeface="Verdana" pitchFamily="34" charset="0"/>
                <a:ea typeface="Verdana" pitchFamily="34" charset="0"/>
                <a:cs typeface="Verdana" pitchFamily="34" charset="0"/>
              </a:rPr>
              <a:t>Neue Beschreibung für das Werk         </a:t>
            </a:r>
            <a:r>
              <a:rPr lang="de-DE" sz="2400" dirty="0" smtClean="0">
                <a:latin typeface="Verdana" pitchFamily="34" charset="0"/>
                <a:ea typeface="Verdana" pitchFamily="34" charset="0"/>
                <a:cs typeface="Verdana" pitchFamily="34" charset="0"/>
              </a:rPr>
              <a:t>normierter Sucheinstieg                                    für die sonstige Körperschaft hat sich geändert</a:t>
            </a:r>
            <a:endParaRPr lang="de-DE" sz="24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95536" y="836712"/>
            <a:ext cx="8640960" cy="4248472"/>
          </a:xfrm>
        </p:spPr>
        <p:txBody>
          <a:bodyPr wrap="square"/>
          <a:lstStyle/>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969785622"/>
              </p:ext>
            </p:extLst>
          </p:nvPr>
        </p:nvGraphicFramePr>
        <p:xfrm>
          <a:off x="323528" y="1628800"/>
          <a:ext cx="8712968" cy="3772036"/>
        </p:xfrm>
        <a:graphic>
          <a:graphicData uri="http://schemas.openxmlformats.org/drawingml/2006/table">
            <a:tbl>
              <a:tblPr firstRow="1" bandRow="1">
                <a:tableStyleId>{5C22544A-7EE6-4342-B048-85BDC9FD1C3A}</a:tableStyleId>
              </a:tblPr>
              <a:tblGrid>
                <a:gridCol w="1046000"/>
                <a:gridCol w="1113624"/>
                <a:gridCol w="2904323"/>
                <a:gridCol w="3649021"/>
              </a:tblGrid>
              <a:tr h="43204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aseline="0" dirty="0" smtClean="0">
                          <a:latin typeface="Verdana" panose="020B0604030504040204" pitchFamily="34" charset="0"/>
                          <a:ea typeface="Verdana" panose="020B0604030504040204" pitchFamily="34" charset="0"/>
                          <a:cs typeface="Verdana" panose="020B0604030504040204" pitchFamily="34" charset="0"/>
                        </a:rPr>
                        <a:t>Erfassung – Werk 2</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65760">
                <a:tc rowSpan="2">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$t </a:t>
                      </a:r>
                      <a:r>
                        <a:rPr lang="de-DE" sz="1800" dirty="0" smtClean="0">
                          <a:latin typeface="Verdana" pitchFamily="34" charset="0"/>
                          <a:ea typeface="Verdana" pitchFamily="34" charset="0"/>
                          <a:cs typeface="Verdana" pitchFamily="34" charset="0"/>
                        </a:rPr>
                        <a:t>Rapport</a:t>
                      </a:r>
                    </a:p>
                  </a:txBody>
                  <a:tcPr/>
                </a:tc>
              </a:tr>
              <a:tr h="858376">
                <a:tc vMerge="1">
                  <a:txBody>
                    <a:bodyPr/>
                    <a:lstStyle/>
                    <a:p>
                      <a:endParaRPr lang="de-DE"/>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lnSpc>
                          <a:spcPct val="100000"/>
                        </a:lnSpc>
                        <a:spcAft>
                          <a:spcPts val="0"/>
                        </a:spcAft>
                      </a:pPr>
                      <a:r>
                        <a:rPr lang="de-DE" sz="1800" b="1" dirty="0">
                          <a:solidFill>
                            <a:srgbClr val="000000"/>
                          </a:solidFill>
                          <a:effectLst/>
                          <a:latin typeface="Verdana"/>
                          <a:ea typeface="Times New Roman"/>
                          <a:cs typeface="Times New Roman"/>
                        </a:rPr>
                        <a:t>Sonstige </a:t>
                      </a:r>
                      <a:r>
                        <a:rPr lang="de-DE" sz="1800" b="1" dirty="0" smtClean="0">
                          <a:solidFill>
                            <a:srgbClr val="000000"/>
                          </a:solidFill>
                          <a:effectLst/>
                          <a:latin typeface="Verdana"/>
                          <a:ea typeface="Times New Roman"/>
                          <a:cs typeface="Times New Roman"/>
                        </a:rPr>
                        <a:t>unter-scheidende Eigen-</a:t>
                      </a:r>
                      <a:r>
                        <a:rPr lang="de-DE" sz="1800" b="1" dirty="0" err="1" smtClean="0">
                          <a:solidFill>
                            <a:srgbClr val="000000"/>
                          </a:solidFill>
                          <a:effectLst/>
                          <a:latin typeface="Verdana"/>
                          <a:ea typeface="Times New Roman"/>
                          <a:cs typeface="Times New Roman"/>
                        </a:rPr>
                        <a:t>schaften</a:t>
                      </a:r>
                      <a:r>
                        <a:rPr lang="de-DE" sz="1800" b="1" dirty="0" smtClean="0">
                          <a:solidFill>
                            <a:srgbClr val="000000"/>
                          </a:solidFill>
                          <a:effectLst/>
                          <a:latin typeface="Verdana"/>
                          <a:ea typeface="Times New Roman"/>
                          <a:cs typeface="Times New Roman"/>
                        </a:rPr>
                        <a:t> </a:t>
                      </a:r>
                      <a:r>
                        <a:rPr lang="de-DE" sz="1800" b="1" dirty="0">
                          <a:solidFill>
                            <a:srgbClr val="000000"/>
                          </a:solidFill>
                          <a:effectLst/>
                          <a:latin typeface="Verdana"/>
                          <a:ea typeface="Times New Roman"/>
                          <a:cs typeface="Times New Roman"/>
                        </a:rPr>
                        <a:t>des Werks</a:t>
                      </a:r>
                      <a:endParaRPr lang="de-DE" sz="1800" dirty="0">
                        <a:effectLst/>
                        <a:latin typeface="Verdana"/>
                        <a:ea typeface="Calibri"/>
                        <a:cs typeface="Times New Roman"/>
                      </a:endParaRPr>
                    </a:p>
                  </a:txBody>
                  <a:tcPr marL="89535" marR="89535"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rgbClr val="C00000"/>
                          </a:solidFill>
                          <a:latin typeface="Verdana" pitchFamily="34" charset="0"/>
                          <a:ea typeface="Verdana" pitchFamily="34" charset="0"/>
                          <a:cs typeface="Verdana" pitchFamily="34" charset="0"/>
                        </a:rPr>
                        <a:t>$h</a:t>
                      </a:r>
                      <a:r>
                        <a:rPr lang="de-DE" sz="1800" dirty="0" smtClean="0">
                          <a:solidFill>
                            <a:srgbClr val="FF0000"/>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Institut</a:t>
                      </a:r>
                      <a:r>
                        <a:rPr lang="de-DE" sz="1800" baseline="0" dirty="0" smtClean="0">
                          <a:latin typeface="Verdana" pitchFamily="34" charset="0"/>
                          <a:ea typeface="Verdana" pitchFamily="34" charset="0"/>
                          <a:cs typeface="Verdana" pitchFamily="34" charset="0"/>
                        </a:rPr>
                        <a:t> </a:t>
                      </a:r>
                      <a:r>
                        <a:rPr lang="de-DE" sz="1800" baseline="0" dirty="0" err="1" smtClean="0">
                          <a:latin typeface="Verdana" pitchFamily="34" charset="0"/>
                          <a:ea typeface="Verdana" pitchFamily="34" charset="0"/>
                          <a:cs typeface="Verdana" pitchFamily="34" charset="0"/>
                        </a:rPr>
                        <a:t>Néel</a:t>
                      </a:r>
                      <a:r>
                        <a:rPr lang="de-DE" sz="1800" baseline="0" dirty="0" smtClean="0">
                          <a:latin typeface="Verdana" pitchFamily="34" charset="0"/>
                          <a:ea typeface="Verdana" pitchFamily="34" charset="0"/>
                          <a:cs typeface="Verdana" pitchFamily="34" charset="0"/>
                        </a:rPr>
                        <a:t> </a:t>
                      </a:r>
                      <a:endParaRPr lang="de-DE" sz="1800" dirty="0" smtClean="0">
                        <a:latin typeface="Verdana" pitchFamily="34" charset="0"/>
                        <a:ea typeface="Verdana" pitchFamily="34" charset="0"/>
                        <a:cs typeface="Verdana" pitchFamily="34" charset="0"/>
                      </a:endParaRPr>
                    </a:p>
                    <a:p>
                      <a:endParaRPr lang="de-DE" sz="1800" dirty="0">
                        <a:latin typeface="Verdana" pitchFamily="34" charset="0"/>
                        <a:ea typeface="Verdana" pitchFamily="34" charset="0"/>
                        <a:cs typeface="Verdana" pitchFamily="34" charset="0"/>
                      </a:endParaRPr>
                    </a:p>
                  </a:txBody>
                  <a:tcPr/>
                </a:tc>
              </a:tr>
              <a:tr h="73152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200b</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19.3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Sonstige</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Körperschaft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$k </a:t>
                      </a:r>
                      <a:r>
                        <a:rPr lang="de-DE" sz="1800" dirty="0" smtClean="0">
                          <a:latin typeface="Verdana" pitchFamily="34" charset="0"/>
                          <a:ea typeface="Verdana" pitchFamily="34" charset="0"/>
                          <a:cs typeface="Verdana" pitchFamily="34" charset="0"/>
                        </a:rPr>
                        <a:t>Institut </a:t>
                      </a:r>
                      <a:r>
                        <a:rPr lang="de-DE" sz="1800" dirty="0" err="1" smtClean="0">
                          <a:latin typeface="Verdana" pitchFamily="34" charset="0"/>
                          <a:ea typeface="Verdana" pitchFamily="34" charset="0"/>
                          <a:cs typeface="Verdana" pitchFamily="34" charset="0"/>
                        </a:rPr>
                        <a:t>Néel</a:t>
                      </a:r>
                      <a:endParaRPr lang="de-DE" sz="1800" dirty="0" smtClean="0">
                        <a:latin typeface="Verdana" pitchFamily="34" charset="0"/>
                        <a:ea typeface="Verdana" pitchFamily="34" charset="0"/>
                        <a:cs typeface="Verdana" pitchFamily="34" charset="0"/>
                      </a:endParaRPr>
                    </a:p>
                    <a:p>
                      <a:r>
                        <a:rPr lang="de-DE" sz="1800" dirty="0" smtClean="0">
                          <a:solidFill>
                            <a:srgbClr val="C00000"/>
                          </a:solidFill>
                          <a:latin typeface="Verdana" pitchFamily="34" charset="0"/>
                          <a:ea typeface="Verdana" pitchFamily="34" charset="0"/>
                          <a:cs typeface="Verdana" pitchFamily="34" charset="0"/>
                        </a:rPr>
                        <a:t>$4</a:t>
                      </a:r>
                      <a:r>
                        <a:rPr lang="de-DE" sz="1800" baseline="0" dirty="0" smtClean="0">
                          <a:latin typeface="Verdana" pitchFamily="34" charset="0"/>
                          <a:ea typeface="Verdana" pitchFamily="34" charset="0"/>
                          <a:cs typeface="Verdana" pitchFamily="34" charset="0"/>
                        </a:rPr>
                        <a:t> isb</a:t>
                      </a:r>
                      <a:r>
                        <a:rPr lang="de-DE" sz="2000" baseline="0" dirty="0" smtClean="0">
                          <a:latin typeface="Verdana" pitchFamily="34" charset="0"/>
                          <a:ea typeface="Verdana" pitchFamily="34" charset="0"/>
                          <a:cs typeface="Verdana" pitchFamily="34" charset="0"/>
                        </a:rPr>
                        <a:t> </a:t>
                      </a:r>
                      <a:r>
                        <a:rPr lang="de-DE" sz="1600" i="1" baseline="0" dirty="0" smtClean="0">
                          <a:latin typeface="Verdana" pitchFamily="34" charset="0"/>
                          <a:ea typeface="Verdana" pitchFamily="34" charset="0"/>
                          <a:cs typeface="Verdana" pitchFamily="34" charset="0"/>
                        </a:rPr>
                        <a:t>(Herausgebendes Organ)</a:t>
                      </a:r>
                    </a:p>
                    <a:p>
                      <a:r>
                        <a:rPr lang="de-DE" sz="1800" baseline="0" dirty="0" smtClean="0">
                          <a:solidFill>
                            <a:srgbClr val="C00000"/>
                          </a:solidFill>
                          <a:latin typeface="Verdana" pitchFamily="34" charset="0"/>
                          <a:ea typeface="Verdana" pitchFamily="34" charset="0"/>
                          <a:cs typeface="Verdana" pitchFamily="34" charset="0"/>
                        </a:rPr>
                        <a:t>$9</a:t>
                      </a:r>
                      <a:r>
                        <a:rPr lang="de-DE" sz="1800" baseline="0" dirty="0" smtClean="0">
                          <a:latin typeface="Verdana" pitchFamily="34" charset="0"/>
                          <a:ea typeface="Verdana" pitchFamily="34" charset="0"/>
                          <a:cs typeface="Verdana" pitchFamily="34" charset="0"/>
                        </a:rPr>
                        <a:t> </a:t>
                      </a:r>
                      <a:r>
                        <a:rPr lang="de-DE" sz="1800" i="1" baseline="0" dirty="0" smtClean="0">
                          <a:latin typeface="Verdana" pitchFamily="34" charset="0"/>
                          <a:ea typeface="Verdana" pitchFamily="34" charset="0"/>
                          <a:cs typeface="Verdana" pitchFamily="34" charset="0"/>
                        </a:rPr>
                        <a:t>GND-IDNR</a:t>
                      </a:r>
                      <a:endParaRPr lang="de-DE" sz="1800" i="1" dirty="0" smtClean="0">
                        <a:latin typeface="Verdana" pitchFamily="34" charset="0"/>
                        <a:ea typeface="Verdana" pitchFamily="34" charset="0"/>
                        <a:cs typeface="Verdana" pitchFamily="34" charset="0"/>
                      </a:endParaRPr>
                    </a:p>
                  </a:txBody>
                  <a:tcPr/>
                </a:tc>
              </a:tr>
              <a:tr h="564624">
                <a:tc>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Rapport</a:t>
                      </a:r>
                      <a:endParaRPr lang="de-DE" sz="1800" dirty="0">
                        <a:latin typeface="Verdana" pitchFamily="34" charset="0"/>
                        <a:ea typeface="Verdana" pitchFamily="34" charset="0"/>
                        <a:cs typeface="Verdana" pitchFamily="34" charset="0"/>
                      </a:endParaRPr>
                    </a:p>
                  </a:txBody>
                  <a:tcPr/>
                </a:tc>
              </a:tr>
              <a:tr h="60634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359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a:t>
                      </a:r>
                      <a:r>
                        <a:rPr lang="de-DE" sz="18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keitsangabe</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r>
                        <a:rPr lang="de-DE" sz="1800" dirty="0" smtClean="0">
                          <a:solidFill>
                            <a:srgbClr val="C00000"/>
                          </a:solidFill>
                          <a:latin typeface="Verdana" pitchFamily="34" charset="0"/>
                          <a:ea typeface="Verdana" pitchFamily="34" charset="0"/>
                          <a:cs typeface="Verdana" pitchFamily="34" charset="0"/>
                        </a:rPr>
                        <a:t>$a </a:t>
                      </a:r>
                      <a:r>
                        <a:rPr lang="de-DE" sz="1800" baseline="0" dirty="0" smtClean="0">
                          <a:latin typeface="Verdana" pitchFamily="34" charset="0"/>
                          <a:ea typeface="Verdana" pitchFamily="34" charset="0"/>
                          <a:cs typeface="Verdana" pitchFamily="34" charset="0"/>
                        </a:rPr>
                        <a:t>Institut </a:t>
                      </a:r>
                      <a:r>
                        <a:rPr lang="de-DE" sz="1800" baseline="0" dirty="0" err="1" smtClean="0">
                          <a:latin typeface="Verdana" pitchFamily="34" charset="0"/>
                          <a:ea typeface="Verdana" pitchFamily="34" charset="0"/>
                          <a:cs typeface="Verdana" pitchFamily="34" charset="0"/>
                        </a:rPr>
                        <a:t>Néel</a:t>
                      </a:r>
                      <a:endParaRPr lang="de-DE" dirty="0"/>
                    </a:p>
                  </a:txBody>
                  <a:tcPr/>
                </a:tc>
              </a:tr>
            </a:tbl>
          </a:graphicData>
        </a:graphic>
      </p:graphicFrame>
    </p:spTree>
    <p:extLst>
      <p:ext uri="{BB962C8B-B14F-4D97-AF65-F5344CB8AC3E}">
        <p14:creationId xmlns:p14="http://schemas.microsoft.com/office/powerpoint/2010/main" val="35060463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5314"/>
            <a:ext cx="9144000" cy="1440160"/>
          </a:xfrm>
        </p:spPr>
        <p:txBody>
          <a:bodyPr>
            <a:noAutofit/>
          </a:bodyPr>
          <a:lstStyle/>
          <a:p>
            <a:r>
              <a:rPr lang="de-DE" sz="2000" b="1" dirty="0">
                <a:solidFill>
                  <a:srgbClr val="4F81BD">
                    <a:lumMod val="75000"/>
                  </a:srgbClr>
                </a:solidFill>
                <a:latin typeface="Verdana" pitchFamily="34" charset="0"/>
                <a:ea typeface="Verdana" pitchFamily="34" charset="0"/>
                <a:cs typeface="Verdana" pitchFamily="34" charset="0"/>
              </a:rPr>
              <a:t>Neuer Sucheinstieg mit </a:t>
            </a:r>
            <a:r>
              <a:rPr lang="de-DE" sz="2000" b="1" dirty="0" smtClean="0">
                <a:solidFill>
                  <a:srgbClr val="4F81BD">
                    <a:lumMod val="75000"/>
                  </a:srgbClr>
                </a:solidFill>
                <a:latin typeface="Verdana" pitchFamily="34" charset="0"/>
                <a:ea typeface="Verdana" pitchFamily="34" charset="0"/>
                <a:cs typeface="Verdana" pitchFamily="34" charset="0"/>
              </a:rPr>
              <a:t>dem </a:t>
            </a:r>
            <a:r>
              <a:rPr lang="de-DE" sz="2000" b="1" dirty="0">
                <a:solidFill>
                  <a:srgbClr val="4F81BD">
                    <a:lumMod val="75000"/>
                  </a:srgbClr>
                </a:solidFill>
                <a:latin typeface="Verdana" pitchFamily="34" charset="0"/>
                <a:ea typeface="Verdana" pitchFamily="34" charset="0"/>
                <a:cs typeface="Verdana" pitchFamily="34" charset="0"/>
              </a:rPr>
              <a:t>eines anderen Werkes identisch?</a:t>
            </a:r>
            <a:br>
              <a:rPr lang="de-DE" sz="2000" b="1"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a) Haupttitel der Manifestation stimmt mit Werktitel </a:t>
            </a:r>
            <a:r>
              <a:rPr lang="de-DE" sz="2000" dirty="0" smtClean="0">
                <a:solidFill>
                  <a:srgbClr val="4F81BD">
                    <a:lumMod val="75000"/>
                  </a:srgbClr>
                </a:solidFill>
                <a:latin typeface="Verdana" pitchFamily="34" charset="0"/>
                <a:ea typeface="Verdana" pitchFamily="34" charset="0"/>
                <a:cs typeface="Verdana" pitchFamily="34" charset="0"/>
              </a:rPr>
              <a:t>überein – und </a:t>
            </a:r>
            <a:r>
              <a:rPr lang="de-DE" sz="2000" u="sng" dirty="0" smtClean="0">
                <a:solidFill>
                  <a:srgbClr val="4F81BD">
                    <a:lumMod val="75000"/>
                  </a:srgbClr>
                </a:solidFill>
                <a:latin typeface="Verdana" pitchFamily="34" charset="0"/>
                <a:ea typeface="Verdana" pitchFamily="34" charset="0"/>
                <a:cs typeface="Verdana" pitchFamily="34" charset="0"/>
              </a:rPr>
              <a:t>kein</a:t>
            </a:r>
            <a:r>
              <a:rPr lang="de-DE" sz="2000" dirty="0" smtClean="0">
                <a:solidFill>
                  <a:srgbClr val="4F81BD">
                    <a:lumMod val="75000"/>
                  </a:srgbClr>
                </a:solidFill>
                <a:latin typeface="Verdana" pitchFamily="34" charset="0"/>
                <a:ea typeface="Verdana" pitchFamily="34" charset="0"/>
                <a:cs typeface="Verdana" pitchFamily="34" charset="0"/>
              </a:rPr>
              <a:t> unterscheidendes Merkmal notwendig</a:t>
            </a:r>
            <a:r>
              <a:rPr lang="de-DE" sz="2000" dirty="0">
                <a:solidFill>
                  <a:srgbClr val="4F81BD">
                    <a:lumMod val="75000"/>
                  </a:srgbClr>
                </a:solidFill>
                <a:latin typeface="Verdana" pitchFamily="34" charset="0"/>
                <a:ea typeface="Verdana" pitchFamily="34" charset="0"/>
                <a:cs typeface="Verdana" pitchFamily="34" charset="0"/>
              </a:rPr>
              <a:t/>
            </a:r>
            <a:br>
              <a:rPr lang="de-DE" sz="2000"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	</a:t>
            </a:r>
            <a:r>
              <a:rPr lang="de-DE" sz="2000" dirty="0">
                <a:solidFill>
                  <a:srgbClr val="4F81BD">
                    <a:lumMod val="75000"/>
                  </a:srgbClr>
                </a:solidFill>
                <a:latin typeface="Verdana" pitchFamily="34" charset="0"/>
                <a:ea typeface="Verdana" pitchFamily="34" charset="0"/>
                <a:cs typeface="Verdana" pitchFamily="34" charset="0"/>
                <a:sym typeface="Wingdings" panose="05000000000000000000" pitchFamily="2" charset="2"/>
              </a:rPr>
              <a:t></a:t>
            </a:r>
            <a:r>
              <a:rPr lang="de-DE" sz="2000" dirty="0">
                <a:solidFill>
                  <a:srgbClr val="4F81BD">
                    <a:lumMod val="75000"/>
                  </a:srgbClr>
                </a:solidFill>
                <a:latin typeface="Verdana" pitchFamily="34" charset="0"/>
                <a:ea typeface="Verdana" pitchFamily="34" charset="0"/>
                <a:cs typeface="Verdana" pitchFamily="34" charset="0"/>
              </a:rPr>
              <a:t> keine Erfassung des </a:t>
            </a:r>
            <a:r>
              <a:rPr lang="de-DE" sz="2000" dirty="0" smtClean="0">
                <a:solidFill>
                  <a:srgbClr val="4F81BD">
                    <a:lumMod val="75000"/>
                  </a:srgbClr>
                </a:solidFill>
                <a:latin typeface="Verdana" pitchFamily="34" charset="0"/>
                <a:ea typeface="Verdana" pitchFamily="34" charset="0"/>
                <a:cs typeface="Verdana" pitchFamily="34" charset="0"/>
              </a:rPr>
              <a:t>Werktitels</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5B.16.02: Änderungen bei Sucheinstiegen Werke II | Aleph | Stand: 17.09.2015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47164147"/>
              </p:ext>
            </p:extLst>
          </p:nvPr>
        </p:nvGraphicFramePr>
        <p:xfrm>
          <a:off x="107504" y="1340767"/>
          <a:ext cx="8928992" cy="5455920"/>
        </p:xfrm>
        <a:graphic>
          <a:graphicData uri="http://schemas.openxmlformats.org/drawingml/2006/table">
            <a:tbl>
              <a:tblPr firstRow="1" bandRow="1">
                <a:tableStyleId>{5C22544A-7EE6-4342-B048-85BDC9FD1C3A}</a:tableStyleId>
              </a:tblPr>
              <a:tblGrid>
                <a:gridCol w="792088"/>
                <a:gridCol w="792088"/>
                <a:gridCol w="2376264"/>
                <a:gridCol w="2232248"/>
                <a:gridCol w="2736304"/>
              </a:tblGrid>
              <a:tr h="232792">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r>
                        <a:rPr lang="de-DE" sz="1400" baseline="0" dirty="0" smtClean="0">
                          <a:latin typeface="Verdana" panose="020B0604030504040204" pitchFamily="34" charset="0"/>
                          <a:ea typeface="Verdana" panose="020B0604030504040204" pitchFamily="34" charset="0"/>
                          <a:cs typeface="Verdana" panose="020B0604030504040204" pitchFamily="34" charset="0"/>
                        </a:rPr>
                        <a:t> – Werk 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274447">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solidFill>
                            <a:srgbClr val="C00000"/>
                          </a:solidFill>
                          <a:latin typeface="Verdana" pitchFamily="34" charset="0"/>
                          <a:ea typeface="Verdana" pitchFamily="34" charset="0"/>
                          <a:cs typeface="Verdana" pitchFamily="34" charset="0"/>
                        </a:rPr>
                        <a:t>$k </a:t>
                      </a:r>
                      <a:r>
                        <a:rPr lang="de-DE" sz="1400" i="0" dirty="0" smtClean="0">
                          <a:latin typeface="Verdana" pitchFamily="34" charset="0"/>
                          <a:ea typeface="Verdana" pitchFamily="34" charset="0"/>
                          <a:cs typeface="Verdana" pitchFamily="34" charset="0"/>
                        </a:rPr>
                        <a:t>Bayerische</a:t>
                      </a:r>
                      <a:r>
                        <a:rPr lang="de-DE" sz="1400" i="0" baseline="0" dirty="0" smtClean="0">
                          <a:latin typeface="Verdana" pitchFamily="34" charset="0"/>
                          <a:ea typeface="Verdana" pitchFamily="34" charset="0"/>
                          <a:cs typeface="Verdana" pitchFamily="34" charset="0"/>
                        </a:rPr>
                        <a:t> Landesgewerbeanstalt</a:t>
                      </a:r>
                    </a:p>
                    <a:p>
                      <a:pPr marL="0" marR="0" indent="0" algn="l" defTabSz="914400" rtl="0" eaLnBrk="1" fontAlgn="auto" latinLnBrk="0" hangingPunct="1">
                        <a:lnSpc>
                          <a:spcPct val="100000"/>
                        </a:lnSpc>
                        <a:spcBef>
                          <a:spcPts val="0"/>
                        </a:spcBef>
                        <a:spcAft>
                          <a:spcPts val="0"/>
                        </a:spcAft>
                        <a:buClrTx/>
                        <a:buSzTx/>
                        <a:buFontTx/>
                        <a:buNone/>
                        <a:tabLst/>
                        <a:defRPr/>
                      </a:pPr>
                      <a:r>
                        <a:rPr lang="de-DE" sz="1400" i="0" baseline="0" dirty="0" smtClean="0">
                          <a:solidFill>
                            <a:srgbClr val="C00000"/>
                          </a:solidFill>
                          <a:latin typeface="Verdana" pitchFamily="34" charset="0"/>
                          <a:ea typeface="Verdana" pitchFamily="34" charset="0"/>
                          <a:cs typeface="Verdana" pitchFamily="34" charset="0"/>
                        </a:rPr>
                        <a:t>$9</a:t>
                      </a:r>
                      <a:r>
                        <a:rPr lang="de-DE" sz="1400" i="1" baseline="0" dirty="0" smtClean="0">
                          <a:latin typeface="Verdana" pitchFamily="34" charset="0"/>
                          <a:ea typeface="Verdana" pitchFamily="34" charset="0"/>
                          <a:cs typeface="Verdana" pitchFamily="34" charset="0"/>
                        </a:rPr>
                        <a:t> GND-IDNR</a:t>
                      </a:r>
                      <a:endParaRPr lang="de-DE" sz="1400" i="1"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solidFill>
                            <a:srgbClr val="C00000"/>
                          </a:solidFill>
                          <a:latin typeface="Verdana" pitchFamily="34" charset="0"/>
                          <a:ea typeface="Verdana" pitchFamily="34" charset="0"/>
                          <a:cs typeface="Verdana" pitchFamily="34" charset="0"/>
                        </a:rPr>
                        <a:t>$k </a:t>
                      </a:r>
                      <a:r>
                        <a:rPr lang="de-DE" sz="1400" i="0" dirty="0" smtClean="0">
                          <a:latin typeface="Verdana" pitchFamily="34" charset="0"/>
                          <a:ea typeface="Verdana" pitchFamily="34" charset="0"/>
                          <a:cs typeface="Verdana" pitchFamily="34" charset="0"/>
                        </a:rPr>
                        <a:t>Bayerische</a:t>
                      </a:r>
                      <a:r>
                        <a:rPr lang="de-DE" sz="1400" i="0" baseline="0" dirty="0" smtClean="0">
                          <a:latin typeface="Verdana" pitchFamily="34" charset="0"/>
                          <a:ea typeface="Verdana" pitchFamily="34" charset="0"/>
                          <a:cs typeface="Verdana" pitchFamily="34" charset="0"/>
                        </a:rPr>
                        <a:t>s Gewerbemuseum</a:t>
                      </a:r>
                    </a:p>
                    <a:p>
                      <a:pPr marL="0" marR="0" indent="0" algn="l" defTabSz="914400" rtl="0" eaLnBrk="1" fontAlgn="auto" latinLnBrk="0" hangingPunct="1">
                        <a:lnSpc>
                          <a:spcPct val="100000"/>
                        </a:lnSpc>
                        <a:spcBef>
                          <a:spcPts val="0"/>
                        </a:spcBef>
                        <a:spcAft>
                          <a:spcPts val="0"/>
                        </a:spcAft>
                        <a:buClrTx/>
                        <a:buSzTx/>
                        <a:buFontTx/>
                        <a:buNone/>
                        <a:tabLst/>
                        <a:defRPr/>
                      </a:pPr>
                      <a:r>
                        <a:rPr lang="de-DE" sz="1400" i="0" baseline="0" dirty="0" smtClean="0">
                          <a:solidFill>
                            <a:srgbClr val="C00000"/>
                          </a:solidFill>
                          <a:latin typeface="Verdana" pitchFamily="34" charset="0"/>
                          <a:ea typeface="Verdana" pitchFamily="34" charset="0"/>
                          <a:cs typeface="Verdana" pitchFamily="34" charset="0"/>
                        </a:rPr>
                        <a:t>$9</a:t>
                      </a:r>
                      <a:r>
                        <a:rPr lang="de-DE" sz="1400" i="1" baseline="0" dirty="0" smtClean="0">
                          <a:latin typeface="Verdana" pitchFamily="34" charset="0"/>
                          <a:ea typeface="Verdana" pitchFamily="34" charset="0"/>
                          <a:cs typeface="Verdana" pitchFamily="34" charset="0"/>
                        </a:rPr>
                        <a:t> GND-IDNR</a:t>
                      </a:r>
                      <a:endParaRPr lang="de-DE" sz="1400" i="1" dirty="0">
                        <a:latin typeface="Verdana" pitchFamily="34" charset="0"/>
                        <a:ea typeface="Verdana" pitchFamily="34" charset="0"/>
                        <a:cs typeface="Verdana" pitchFamily="34" charset="0"/>
                      </a:endParaRPr>
                    </a:p>
                  </a:txBody>
                  <a:tcPr/>
                </a:tc>
              </a:tr>
              <a:tr h="850787">
                <a:tc vMerge="1">
                  <a:txBody>
                    <a:bodyPr/>
                    <a:lstStyle/>
                    <a:p>
                      <a:endParaRPr lang="de-DE"/>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18.4</a:t>
                      </a:r>
                    </a:p>
                    <a:p>
                      <a:endParaRPr lang="de-DE" sz="1400" b="1" dirty="0" smtClean="0">
                        <a:latin typeface="Verdana" panose="020B0604030504040204" pitchFamily="34" charset="0"/>
                        <a:ea typeface="Verdana" panose="020B0604030504040204" pitchFamily="34" charset="0"/>
                        <a:cs typeface="Verdana" panose="020B0604030504040204" pitchFamily="34" charset="0"/>
                      </a:endParaRPr>
                    </a:p>
                    <a:p>
                      <a:r>
                        <a:rPr lang="de-DE" sz="1400" b="0" dirty="0" err="1" smtClean="0">
                          <a:latin typeface="Verdana" panose="020B0604030504040204" pitchFamily="34" charset="0"/>
                          <a:ea typeface="Verdana" panose="020B0604030504040204" pitchFamily="34" charset="0"/>
                          <a:cs typeface="Verdana" panose="020B0604030504040204" pitchFamily="34" charset="0"/>
                        </a:rPr>
                        <a:t>Anh</a:t>
                      </a:r>
                      <a:r>
                        <a:rPr lang="de-DE" sz="1400" b="0" dirty="0" smtClean="0">
                          <a:latin typeface="Verdana" panose="020B0604030504040204" pitchFamily="34" charset="0"/>
                          <a:ea typeface="Verdana" panose="020B0604030504040204" pitchFamily="34" charset="0"/>
                          <a:cs typeface="Verdana" panose="020B0604030504040204" pitchFamily="34" charset="0"/>
                        </a:rPr>
                        <a:t>.</a:t>
                      </a:r>
                    </a:p>
                    <a:p>
                      <a:r>
                        <a:rPr lang="de-DE" sz="1400" b="0" dirty="0" smtClean="0">
                          <a:latin typeface="Verdana" panose="020B0604030504040204" pitchFamily="34" charset="0"/>
                          <a:ea typeface="Verdana" panose="020B0604030504040204" pitchFamily="34" charset="0"/>
                          <a:cs typeface="Verdana" panose="020B0604030504040204" pitchFamily="34" charset="0"/>
                        </a:rPr>
                        <a:t>J.2.6</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In Beziehung</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stehende KS</a:t>
                      </a:r>
                    </a:p>
                    <a:p>
                      <a:pPr algn="l"/>
                      <a:r>
                        <a:rPr lang="de-DE" sz="1400" b="0" baseline="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658674">
                <a:tc>
                  <a:txBody>
                    <a:bodyPr/>
                    <a:lstStyle/>
                    <a:p>
                      <a:r>
                        <a:rPr lang="de-DE" sz="1400" b="1" baseline="0"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2.3.2</a:t>
                      </a:r>
                    </a:p>
                    <a:p>
                      <a:r>
                        <a:rPr lang="de-DE" sz="1400" b="1" dirty="0" smtClean="0">
                          <a:latin typeface="Verdana" panose="020B0604030504040204" pitchFamily="34" charset="0"/>
                          <a:ea typeface="Verdana" panose="020B0604030504040204" pitchFamily="34" charset="0"/>
                          <a:cs typeface="Verdana" panose="020B0604030504040204" pitchFamily="34" charset="0"/>
                        </a:rPr>
                        <a:t>=</a:t>
                      </a:r>
                    </a:p>
                    <a:p>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p>
                    <a:p>
                      <a:pPr algn="l"/>
                      <a:r>
                        <a:rPr lang="de-DE" sz="14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b="1" dirty="0" smtClean="0">
                        <a:latin typeface="Verdana" panose="020B0604030504040204" pitchFamily="34" charset="0"/>
                        <a:ea typeface="Verdana" panose="020B0604030504040204" pitchFamily="34" charset="0"/>
                        <a:cs typeface="Verdana" panose="020B0604030504040204" pitchFamily="34" charset="0"/>
                      </a:endParaRPr>
                    </a:p>
                    <a:p>
                      <a:pPr algn="l"/>
                      <a:r>
                        <a:rPr lang="de-DE" sz="14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solidFill>
                            <a:srgbClr val="C00000"/>
                          </a:solidFill>
                          <a:latin typeface="Verdana" pitchFamily="34" charset="0"/>
                          <a:ea typeface="Verdana" pitchFamily="34" charset="0"/>
                          <a:cs typeface="Verdana" pitchFamily="34" charset="0"/>
                        </a:rPr>
                        <a:t>$a </a:t>
                      </a:r>
                      <a:r>
                        <a:rPr lang="de-DE" sz="1400" dirty="0" smtClean="0">
                          <a:latin typeface="Verdana" pitchFamily="34" charset="0"/>
                          <a:ea typeface="Verdana" pitchFamily="34" charset="0"/>
                          <a:cs typeface="Verdana" pitchFamily="34" charset="0"/>
                        </a:rPr>
                        <a:t>Jahresbericht der</a:t>
                      </a:r>
                      <a:r>
                        <a:rPr lang="de-DE" sz="1400" baseline="0" dirty="0" smtClean="0">
                          <a:latin typeface="Verdana" pitchFamily="34" charset="0"/>
                          <a:ea typeface="Verdana" pitchFamily="34" charset="0"/>
                          <a:cs typeface="Verdana" pitchFamily="34" charset="0"/>
                        </a:rPr>
                        <a:t> Bayerischen Landesgewerbeanstalt</a:t>
                      </a:r>
                      <a:endParaRPr lang="de-DE" sz="1400" dirty="0">
                        <a:latin typeface="Verdana" pitchFamily="34" charset="0"/>
                        <a:ea typeface="Verdana" pitchFamily="34" charset="0"/>
                        <a:cs typeface="Verdana" pitchFamily="34" charset="0"/>
                      </a:endParaRPr>
                    </a:p>
                  </a:txBody>
                  <a:tcPr/>
                </a:tc>
                <a:tc>
                  <a:txBody>
                    <a:bodyPr/>
                    <a:lstStyle/>
                    <a:p>
                      <a:r>
                        <a:rPr lang="de-DE" sz="1400" dirty="0" smtClean="0">
                          <a:solidFill>
                            <a:srgbClr val="C00000"/>
                          </a:solidFill>
                          <a:latin typeface="Verdana" pitchFamily="34" charset="0"/>
                          <a:ea typeface="Verdana" pitchFamily="34" charset="0"/>
                          <a:cs typeface="Verdana" pitchFamily="34" charset="0"/>
                        </a:rPr>
                        <a:t>$a </a:t>
                      </a:r>
                      <a:r>
                        <a:rPr lang="de-DE" sz="1400" dirty="0" smtClean="0">
                          <a:latin typeface="Verdana" pitchFamily="34" charset="0"/>
                          <a:ea typeface="Verdana" pitchFamily="34" charset="0"/>
                          <a:cs typeface="Verdana" pitchFamily="34" charset="0"/>
                        </a:rPr>
                        <a:t>Jahresbericht des</a:t>
                      </a:r>
                      <a:r>
                        <a:rPr lang="de-DE" sz="1400" baseline="0" dirty="0" smtClean="0">
                          <a:latin typeface="Verdana" pitchFamily="34" charset="0"/>
                          <a:ea typeface="Verdana" pitchFamily="34" charset="0"/>
                          <a:cs typeface="Verdana" pitchFamily="34" charset="0"/>
                        </a:rPr>
                        <a:t> Bayerischen Gewerbemuseums</a:t>
                      </a:r>
                      <a:endParaRPr lang="de-DE" sz="1400" dirty="0">
                        <a:latin typeface="Verdana" pitchFamily="34" charset="0"/>
                        <a:ea typeface="Verdana" pitchFamily="34" charset="0"/>
                        <a:cs typeface="Verdana" pitchFamily="34" charset="0"/>
                      </a:endParaRPr>
                    </a:p>
                  </a:txBody>
                  <a:tcPr/>
                </a:tc>
              </a:tr>
              <a:tr h="1427126">
                <a:tc>
                  <a:txBody>
                    <a:bodyPr/>
                    <a:lstStyle/>
                    <a:p>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531z</a:t>
                      </a:r>
                      <a:endParaRPr lang="de-DE" sz="14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Anh</a:t>
                      </a:r>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J.2.6</a:t>
                      </a:r>
                      <a:endParaRPr lang="de-DE" sz="14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Nachfolgebeziehung auf Werkebene</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endParaRPr lang="de-DE" sz="1400" i="1"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r>
                        <a:rPr lang="de-DE" sz="1400" dirty="0" smtClean="0">
                          <a:solidFill>
                            <a:srgbClr val="C00000"/>
                          </a:solidFill>
                          <a:latin typeface="Verdana" pitchFamily="34" charset="0"/>
                          <a:ea typeface="Verdana" pitchFamily="34" charset="0"/>
                          <a:cs typeface="Verdana" pitchFamily="34" charset="0"/>
                        </a:rPr>
                        <a:t>$p </a:t>
                      </a:r>
                      <a:r>
                        <a:rPr lang="de-DE" sz="1400" i="0" dirty="0" smtClean="0">
                          <a:latin typeface="Verdana" pitchFamily="34" charset="0"/>
                          <a:ea typeface="Verdana" pitchFamily="34" charset="0"/>
                          <a:cs typeface="Verdana" pitchFamily="34" charset="0"/>
                        </a:rPr>
                        <a:t>Fortsetzung von</a:t>
                      </a:r>
                      <a:endParaRPr lang="de-DE" sz="1400" i="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solidFill>
                            <a:srgbClr val="C00000"/>
                          </a:solidFill>
                          <a:latin typeface="Verdana" pitchFamily="34" charset="0"/>
                          <a:ea typeface="Verdana" pitchFamily="34" charset="0"/>
                          <a:cs typeface="Verdana" pitchFamily="34" charset="0"/>
                        </a:rPr>
                        <a:t>$a </a:t>
                      </a:r>
                      <a:r>
                        <a:rPr lang="de-DE" sz="1400" i="0" dirty="0" smtClean="0">
                          <a:latin typeface="Verdana" pitchFamily="34" charset="0"/>
                          <a:ea typeface="Verdana" pitchFamily="34" charset="0"/>
                          <a:cs typeface="Verdana" pitchFamily="34" charset="0"/>
                        </a:rPr>
                        <a:t>Bayerische</a:t>
                      </a:r>
                      <a:r>
                        <a:rPr lang="de-DE" sz="1400" i="0" baseline="0" dirty="0" smtClean="0">
                          <a:latin typeface="Verdana" pitchFamily="34" charset="0"/>
                          <a:ea typeface="Verdana" pitchFamily="34" charset="0"/>
                          <a:cs typeface="Verdana" pitchFamily="34" charset="0"/>
                        </a:rPr>
                        <a:t> Landesgewerbeanstalt. </a:t>
                      </a:r>
                      <a:r>
                        <a:rPr lang="de-DE" sz="1400" dirty="0" smtClean="0">
                          <a:latin typeface="Verdana" pitchFamily="34" charset="0"/>
                          <a:ea typeface="Verdana" pitchFamily="34" charset="0"/>
                          <a:cs typeface="Verdana" pitchFamily="34" charset="0"/>
                        </a:rPr>
                        <a:t>Jahresbericht der</a:t>
                      </a:r>
                      <a:r>
                        <a:rPr lang="de-DE" sz="1400" baseline="0" dirty="0" smtClean="0">
                          <a:latin typeface="Verdana" pitchFamily="34" charset="0"/>
                          <a:ea typeface="Verdana" pitchFamily="34" charset="0"/>
                          <a:cs typeface="Verdana" pitchFamily="34" charset="0"/>
                        </a:rPr>
                        <a:t> Bayerischen Landesgewerbeanstalt</a:t>
                      </a:r>
                    </a:p>
                    <a:p>
                      <a:pPr marL="0" marR="0" indent="0" algn="l" defTabSz="914400" rtl="0" eaLnBrk="1" fontAlgn="auto" latinLnBrk="0" hangingPunct="1">
                        <a:lnSpc>
                          <a:spcPct val="100000"/>
                        </a:lnSpc>
                        <a:spcBef>
                          <a:spcPts val="0"/>
                        </a:spcBef>
                        <a:spcAft>
                          <a:spcPts val="0"/>
                        </a:spcAft>
                        <a:buClrTx/>
                        <a:buSzTx/>
                        <a:buFontTx/>
                        <a:buNone/>
                        <a:tabLst/>
                        <a:defRPr/>
                      </a:pPr>
                      <a:r>
                        <a:rPr lang="de-DE" sz="1400" i="0" baseline="0" dirty="0" smtClean="0">
                          <a:solidFill>
                            <a:srgbClr val="C00000"/>
                          </a:solidFill>
                          <a:latin typeface="Verdana" pitchFamily="34" charset="0"/>
                          <a:ea typeface="Verdana" pitchFamily="34" charset="0"/>
                          <a:cs typeface="Verdana" pitchFamily="34" charset="0"/>
                        </a:rPr>
                        <a:t>$9</a:t>
                      </a:r>
                      <a:r>
                        <a:rPr lang="de-DE" sz="1400" i="1" baseline="0" dirty="0" smtClean="0">
                          <a:latin typeface="Verdana" pitchFamily="34" charset="0"/>
                          <a:ea typeface="Verdana" pitchFamily="34" charset="0"/>
                          <a:cs typeface="Verdana" pitchFamily="34" charset="0"/>
                        </a:rPr>
                        <a:t> IDNR</a:t>
                      </a:r>
                      <a:endParaRPr lang="de-DE" sz="1400" i="1" dirty="0" smtClean="0">
                        <a:latin typeface="Verdana" pitchFamily="34" charset="0"/>
                        <a:ea typeface="Verdana" pitchFamily="34" charset="0"/>
                        <a:cs typeface="Verdana" pitchFamily="34" charset="0"/>
                      </a:endParaRPr>
                    </a:p>
                  </a:txBody>
                  <a:tcPr>
                    <a:solidFill>
                      <a:schemeClr val="accent3">
                        <a:lumMod val="40000"/>
                        <a:lumOff val="60000"/>
                      </a:schemeClr>
                    </a:solidFill>
                  </a:tcPr>
                </a:tc>
              </a:tr>
              <a:tr h="1427126">
                <a:tc>
                  <a:txBody>
                    <a:bodyPr/>
                    <a:lstStyle/>
                    <a:p>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533z</a:t>
                      </a:r>
                      <a:endParaRPr lang="de-DE" sz="14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Anh</a:t>
                      </a:r>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J.2.6</a:t>
                      </a:r>
                    </a:p>
                    <a:p>
                      <a:endParaRPr lang="de-DE" sz="14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Nachfolgebeziehung auf Werkebene</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dirty="0" smtClean="0">
                          <a:solidFill>
                            <a:srgbClr val="C00000"/>
                          </a:solidFill>
                          <a:latin typeface="Verdana" pitchFamily="34" charset="0"/>
                          <a:ea typeface="Verdana" pitchFamily="34" charset="0"/>
                          <a:cs typeface="Verdana" pitchFamily="34" charset="0"/>
                        </a:rPr>
                        <a:t>$p </a:t>
                      </a:r>
                      <a:r>
                        <a:rPr lang="de-DE" sz="1400" i="0" dirty="0" smtClean="0">
                          <a:latin typeface="Verdana" pitchFamily="34" charset="0"/>
                          <a:ea typeface="Verdana" pitchFamily="34" charset="0"/>
                          <a:cs typeface="Verdana" pitchFamily="34" charset="0"/>
                        </a:rPr>
                        <a:t>Fortgesetzt von</a:t>
                      </a:r>
                      <a:endParaRPr lang="de-DE" sz="1400" i="0" baseline="0" dirty="0" smtClean="0">
                        <a:latin typeface="Verdana" pitchFamily="34" charset="0"/>
                        <a:ea typeface="Verdana" pitchFamily="34" charset="0"/>
                        <a:cs typeface="Verdana" pitchFamily="34" charset="0"/>
                      </a:endParaRPr>
                    </a:p>
                    <a:p>
                      <a:r>
                        <a:rPr lang="de-DE" sz="1400" dirty="0" smtClean="0">
                          <a:solidFill>
                            <a:srgbClr val="C00000"/>
                          </a:solidFill>
                          <a:latin typeface="Verdana" pitchFamily="34" charset="0"/>
                          <a:ea typeface="Verdana" pitchFamily="34" charset="0"/>
                          <a:cs typeface="Verdana" pitchFamily="34" charset="0"/>
                        </a:rPr>
                        <a:t>$a </a:t>
                      </a:r>
                      <a:r>
                        <a:rPr lang="de-DE" sz="1400" i="0" dirty="0" smtClean="0">
                          <a:latin typeface="Verdana" pitchFamily="34" charset="0"/>
                          <a:ea typeface="Verdana" pitchFamily="34" charset="0"/>
                          <a:cs typeface="Verdana" pitchFamily="34" charset="0"/>
                        </a:rPr>
                        <a:t>Bayerische</a:t>
                      </a:r>
                      <a:r>
                        <a:rPr lang="de-DE" sz="1400" i="0" baseline="0" dirty="0" smtClean="0">
                          <a:latin typeface="Verdana" pitchFamily="34" charset="0"/>
                          <a:ea typeface="Verdana" pitchFamily="34" charset="0"/>
                          <a:cs typeface="Verdana" pitchFamily="34" charset="0"/>
                        </a:rPr>
                        <a:t>s Gewerbemuseum. </a:t>
                      </a:r>
                      <a:r>
                        <a:rPr lang="de-DE" sz="1400" dirty="0" smtClean="0">
                          <a:latin typeface="Verdana" pitchFamily="34" charset="0"/>
                          <a:ea typeface="Verdana" pitchFamily="34" charset="0"/>
                          <a:cs typeface="Verdana" pitchFamily="34" charset="0"/>
                        </a:rPr>
                        <a:t>Jahresbericht des</a:t>
                      </a:r>
                      <a:r>
                        <a:rPr lang="de-DE" sz="1400" baseline="0" dirty="0" smtClean="0">
                          <a:latin typeface="Verdana" pitchFamily="34" charset="0"/>
                          <a:ea typeface="Verdana" pitchFamily="34" charset="0"/>
                          <a:cs typeface="Verdana" pitchFamily="34" charset="0"/>
                        </a:rPr>
                        <a:t> Bayerischen Gewerbemuseums</a:t>
                      </a:r>
                      <a:endParaRPr lang="de-DE" sz="14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i="0" baseline="0" dirty="0" smtClean="0">
                          <a:solidFill>
                            <a:srgbClr val="C00000"/>
                          </a:solidFill>
                          <a:latin typeface="Verdana" pitchFamily="34" charset="0"/>
                          <a:ea typeface="Verdana" pitchFamily="34" charset="0"/>
                          <a:cs typeface="Verdana" pitchFamily="34" charset="0"/>
                        </a:rPr>
                        <a:t>$9</a:t>
                      </a:r>
                      <a:r>
                        <a:rPr lang="de-DE" sz="1400" i="1" baseline="0" dirty="0" smtClean="0">
                          <a:latin typeface="Verdana" pitchFamily="34" charset="0"/>
                          <a:ea typeface="Verdana" pitchFamily="34" charset="0"/>
                          <a:cs typeface="Verdana" pitchFamily="34" charset="0"/>
                        </a:rPr>
                        <a:t> IDNR</a:t>
                      </a:r>
                      <a:endParaRPr lang="de-DE" sz="1400" i="1" dirty="0" smtClean="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endParaRPr lang="de-DE" sz="1400" i="1"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2125266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260648"/>
            <a:ext cx="8640960" cy="1368152"/>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Neuer Sucheinstieg mit der eines anderen Werkes identisch?</a:t>
            </a:r>
            <a:br>
              <a:rPr lang="de-DE"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b) Haupttitel der Manifestation stimmt mit Werktitel überein </a:t>
            </a:r>
            <a:r>
              <a:rPr lang="de-DE" sz="2000" u="sng" dirty="0" smtClean="0">
                <a:solidFill>
                  <a:srgbClr val="4F81BD">
                    <a:lumMod val="75000"/>
                  </a:srgbClr>
                </a:solidFill>
                <a:latin typeface="Verdana" pitchFamily="34" charset="0"/>
                <a:ea typeface="Verdana" pitchFamily="34" charset="0"/>
                <a:cs typeface="Verdana" pitchFamily="34" charset="0"/>
              </a:rPr>
              <a:t>und ein  </a:t>
            </a:r>
            <a:r>
              <a:rPr lang="de-DE" sz="2000" u="sng" dirty="0">
                <a:solidFill>
                  <a:srgbClr val="4F81BD">
                    <a:lumMod val="75000"/>
                  </a:srgbClr>
                </a:solidFill>
                <a:latin typeface="Verdana" pitchFamily="34" charset="0"/>
                <a:ea typeface="Verdana" pitchFamily="34" charset="0"/>
                <a:cs typeface="Verdana" pitchFamily="34" charset="0"/>
              </a:rPr>
              <a:t>zusätzliches unterscheidendes </a:t>
            </a:r>
            <a:r>
              <a:rPr lang="de-DE" sz="2000" u="sng" dirty="0" smtClean="0">
                <a:solidFill>
                  <a:srgbClr val="4F81BD">
                    <a:lumMod val="75000"/>
                  </a:srgbClr>
                </a:solidFill>
                <a:latin typeface="Verdana" pitchFamily="34" charset="0"/>
                <a:ea typeface="Verdana" pitchFamily="34" charset="0"/>
                <a:cs typeface="Verdana" pitchFamily="34" charset="0"/>
              </a:rPr>
              <a:t>Merkmal ist notwendig</a:t>
            </a:r>
            <a:endParaRPr lang="de-DE" sz="20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s. Folien 5 + 6</a:t>
            </a:r>
          </a:p>
          <a:p>
            <a:endParaRPr lang="de-DE" sz="2400" dirty="0">
              <a:latin typeface="Verdana" pitchFamily="34" charset="0"/>
              <a:ea typeface="Verdana" pitchFamily="34" charset="0"/>
              <a:cs typeface="Verdana" pitchFamily="34" charset="0"/>
            </a:endParaRPr>
          </a:p>
          <a:p>
            <a:pPr marL="0" indent="0">
              <a:buNone/>
            </a:pPr>
            <a:r>
              <a:rPr lang="de-DE" sz="2400" dirty="0" smtClean="0">
                <a:latin typeface="Verdana" pitchFamily="34" charset="0"/>
                <a:ea typeface="Verdana" pitchFamily="34" charset="0"/>
                <a:cs typeface="Verdana" pitchFamily="34" charset="0"/>
              </a:rPr>
              <a:t>303 	</a:t>
            </a:r>
            <a:r>
              <a:rPr lang="de-DE" sz="2400" dirty="0" smtClean="0">
                <a:solidFill>
                  <a:srgbClr val="C00000"/>
                </a:solidFill>
                <a:latin typeface="Verdana" pitchFamily="34" charset="0"/>
                <a:ea typeface="Verdana" pitchFamily="34" charset="0"/>
                <a:cs typeface="Verdana" pitchFamily="34" charset="0"/>
              </a:rPr>
              <a:t>$t </a:t>
            </a:r>
            <a:r>
              <a:rPr lang="de-DE" sz="2400" dirty="0" smtClean="0">
                <a:latin typeface="Verdana" pitchFamily="34" charset="0"/>
                <a:ea typeface="Verdana" pitchFamily="34" charset="0"/>
                <a:cs typeface="Verdana" pitchFamily="34" charset="0"/>
              </a:rPr>
              <a:t>Rapport                                                          	</a:t>
            </a:r>
            <a:r>
              <a:rPr lang="de-DE" sz="2400" dirty="0" smtClean="0">
                <a:solidFill>
                  <a:srgbClr val="C00000"/>
                </a:solidFill>
                <a:latin typeface="Verdana" pitchFamily="34" charset="0"/>
                <a:ea typeface="Verdana" pitchFamily="34" charset="0"/>
                <a:cs typeface="Verdana" pitchFamily="34" charset="0"/>
              </a:rPr>
              <a:t>$h </a:t>
            </a:r>
            <a:r>
              <a:rPr lang="de-DE" sz="2400" dirty="0" err="1" smtClean="0">
                <a:latin typeface="Verdana" pitchFamily="34" charset="0"/>
                <a:ea typeface="Verdana" pitchFamily="34" charset="0"/>
                <a:cs typeface="Verdana" pitchFamily="34" charset="0"/>
              </a:rPr>
              <a:t>Laboratoire</a:t>
            </a:r>
            <a:r>
              <a:rPr lang="de-DE" sz="2400" dirty="0" smtClean="0">
                <a:latin typeface="Verdana" pitchFamily="34" charset="0"/>
                <a:ea typeface="Verdana" pitchFamily="34" charset="0"/>
                <a:cs typeface="Verdana" pitchFamily="34" charset="0"/>
              </a:rPr>
              <a:t> Louis Néel Grenoble</a:t>
            </a:r>
          </a:p>
          <a:p>
            <a:pPr marL="0" indent="0">
              <a:buNone/>
            </a:pPr>
            <a:r>
              <a:rPr lang="de-DE" sz="2400" dirty="0" smtClean="0">
                <a:latin typeface="Verdana" pitchFamily="34" charset="0"/>
                <a:ea typeface="Verdana" pitchFamily="34" charset="0"/>
                <a:cs typeface="Verdana" pitchFamily="34" charset="0"/>
              </a:rPr>
              <a:t>=&gt;</a:t>
            </a:r>
          </a:p>
          <a:p>
            <a:pPr marL="0" indent="0">
              <a:buNone/>
            </a:pPr>
            <a:r>
              <a:rPr lang="de-DE" sz="2400" dirty="0" smtClean="0">
                <a:latin typeface="Verdana" pitchFamily="34" charset="0"/>
                <a:ea typeface="Verdana" pitchFamily="34" charset="0"/>
                <a:cs typeface="Verdana" pitchFamily="34" charset="0"/>
              </a:rPr>
              <a:t>303 	</a:t>
            </a:r>
            <a:r>
              <a:rPr lang="de-DE" sz="2400" dirty="0" smtClean="0">
                <a:solidFill>
                  <a:srgbClr val="C00000"/>
                </a:solidFill>
                <a:latin typeface="Verdana" pitchFamily="34" charset="0"/>
                <a:ea typeface="Verdana" pitchFamily="34" charset="0"/>
                <a:cs typeface="Verdana" pitchFamily="34" charset="0"/>
              </a:rPr>
              <a:t>$t </a:t>
            </a:r>
            <a:r>
              <a:rPr lang="de-DE" sz="2400" dirty="0" smtClean="0">
                <a:latin typeface="Verdana" pitchFamily="34" charset="0"/>
                <a:ea typeface="Verdana" pitchFamily="34" charset="0"/>
                <a:cs typeface="Verdana" pitchFamily="34" charset="0"/>
              </a:rPr>
              <a:t>Rapport 							</a:t>
            </a:r>
            <a:r>
              <a:rPr lang="de-DE" sz="2400" dirty="0" smtClean="0">
                <a:solidFill>
                  <a:srgbClr val="C00000"/>
                </a:solidFill>
                <a:latin typeface="Verdana" pitchFamily="34" charset="0"/>
                <a:ea typeface="Verdana" pitchFamily="34" charset="0"/>
                <a:cs typeface="Verdana" pitchFamily="34" charset="0"/>
              </a:rPr>
              <a:t>$h </a:t>
            </a:r>
            <a:r>
              <a:rPr lang="de-DE" sz="2400" dirty="0" smtClean="0">
                <a:latin typeface="Verdana" pitchFamily="34" charset="0"/>
                <a:ea typeface="Verdana" pitchFamily="34" charset="0"/>
                <a:cs typeface="Verdana" pitchFamily="34" charset="0"/>
              </a:rPr>
              <a:t>Institut Néel </a:t>
            </a: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704993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1. Neuer Sucheinstieg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pPr marL="0" lvl="0" indent="0">
              <a:buNone/>
            </a:pPr>
            <a:endParaRPr lang="de-DE" sz="2400" dirty="0" smtClean="0">
              <a:solidFill>
                <a:prstClr val="black"/>
              </a:solidFill>
              <a:latin typeface="Verdana" pitchFamily="34" charset="0"/>
              <a:ea typeface="Verdana" pitchFamily="34" charset="0"/>
              <a:cs typeface="Verdana" pitchFamily="34" charset="0"/>
            </a:endParaRPr>
          </a:p>
          <a:p>
            <a:pPr marL="0" lvl="0" indent="0">
              <a:buNone/>
            </a:pPr>
            <a:endParaRPr lang="de-DE" sz="2400" dirty="0">
              <a:solidFill>
                <a:prstClr val="black"/>
              </a:solidFill>
              <a:latin typeface="Verdana" pitchFamily="34" charset="0"/>
              <a:ea typeface="Verdana" pitchFamily="34" charset="0"/>
              <a:cs typeface="Verdana" pitchFamily="34" charset="0"/>
            </a:endParaRPr>
          </a:p>
          <a:p>
            <a:pPr marL="0" lvl="0" indent="0">
              <a:buNone/>
            </a:pPr>
            <a:r>
              <a:rPr lang="de-DE" sz="2400" dirty="0" smtClean="0">
                <a:solidFill>
                  <a:prstClr val="black"/>
                </a:solidFill>
                <a:latin typeface="Verdana" pitchFamily="34" charset="0"/>
                <a:ea typeface="Verdana" pitchFamily="34" charset="0"/>
                <a:cs typeface="Verdana" pitchFamily="34" charset="0"/>
              </a:rPr>
              <a:t>1.2 </a:t>
            </a:r>
            <a:r>
              <a:rPr lang="de-DE" sz="2400" dirty="0">
                <a:solidFill>
                  <a:prstClr val="black"/>
                </a:solidFill>
                <a:latin typeface="Verdana" pitchFamily="34" charset="0"/>
                <a:ea typeface="Verdana" pitchFamily="34" charset="0"/>
                <a:cs typeface="Verdana" pitchFamily="34" charset="0"/>
              </a:rPr>
              <a:t>Wesentliche Änderung des </a:t>
            </a:r>
            <a:r>
              <a:rPr lang="de-DE" sz="2400" dirty="0" smtClean="0">
                <a:solidFill>
                  <a:prstClr val="black"/>
                </a:solidFill>
                <a:latin typeface="Verdana" pitchFamily="34" charset="0"/>
                <a:ea typeface="Verdana" pitchFamily="34" charset="0"/>
                <a:cs typeface="Verdana" pitchFamily="34" charset="0"/>
              </a:rPr>
              <a:t>bevorzugten Titels des Werks</a:t>
            </a:r>
            <a:endParaRPr lang="de-DE" sz="2400" dirty="0">
              <a:solidFill>
                <a:prstClr val="black"/>
              </a:solidFill>
              <a:latin typeface="Verdana" pitchFamily="34" charset="0"/>
              <a:ea typeface="Verdana" pitchFamily="34" charset="0"/>
              <a:cs typeface="Verdana" pitchFamily="34" charset="0"/>
            </a:endParaRPr>
          </a:p>
          <a:p>
            <a:pPr marL="0" lvl="0" indent="0">
              <a:buNone/>
            </a:pPr>
            <a:endParaRPr lang="de-DE" sz="2400" dirty="0">
              <a:solidFill>
                <a:prstClr val="black"/>
              </a:solidFill>
              <a:latin typeface="Verdana" pitchFamily="34" charset="0"/>
              <a:ea typeface="Verdana" pitchFamily="34" charset="0"/>
              <a:cs typeface="Verdana" pitchFamily="34" charset="0"/>
            </a:endParaRPr>
          </a:p>
          <a:p>
            <a:pPr lvl="0">
              <a:buFont typeface="Wingdings" panose="05000000000000000000" pitchFamily="2" charset="2"/>
              <a:buChar char="Ø"/>
            </a:pPr>
            <a:r>
              <a:rPr lang="de-DE" sz="2400" dirty="0">
                <a:solidFill>
                  <a:prstClr val="black"/>
                </a:solidFill>
                <a:latin typeface="Verdana" pitchFamily="34" charset="0"/>
                <a:ea typeface="Verdana" pitchFamily="34" charset="0"/>
                <a:cs typeface="Verdana" pitchFamily="34" charset="0"/>
              </a:rPr>
              <a:t>führt zu einem neuen Werk mit einem anderen Sucheinstieg (RDA 6.1.3.2.2 D-A-CH)</a:t>
            </a:r>
          </a:p>
          <a:p>
            <a:pPr marL="0" indent="0">
              <a:buNone/>
            </a:pPr>
            <a:endParaRPr lang="de-DE" dirty="0" smtClean="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dirty="0"/>
          </a:p>
        </p:txBody>
      </p:sp>
      <p:sp>
        <p:nvSpPr>
          <p:cNvPr id="6"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Werke II | Aleph | Stand: 17.09.2015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1650566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2256</Words>
  <Application>Microsoft Office PowerPoint</Application>
  <PresentationFormat>Bildschirmpräsentation (4:3)</PresentationFormat>
  <Paragraphs>494</Paragraphs>
  <Slides>23</Slides>
  <Notes>19</Notes>
  <HiddenSlides>0</HiddenSlides>
  <MMClips>0</MMClips>
  <ScaleCrop>false</ScaleCrop>
  <HeadingPairs>
    <vt:vector size="4" baseType="variant">
      <vt:variant>
        <vt:lpstr>Design</vt:lpstr>
      </vt:variant>
      <vt:variant>
        <vt:i4>1</vt:i4>
      </vt:variant>
      <vt:variant>
        <vt:lpstr>Folientitel</vt:lpstr>
      </vt:variant>
      <vt:variant>
        <vt:i4>23</vt:i4>
      </vt:variant>
    </vt:vector>
  </HeadingPairs>
  <TitlesOfParts>
    <vt:vector size="24" baseType="lpstr">
      <vt:lpstr>Larissa-Design</vt:lpstr>
      <vt:lpstr>Schulungsunterlagen der AG RDA</vt:lpstr>
      <vt:lpstr> Änderungen bei Sucheinstiegen,                             die das Werk repräsentieren  Werke II </vt:lpstr>
      <vt:lpstr>Änderungen bei Sucheinstiegen, die das Werk repräsentieren</vt:lpstr>
      <vt:lpstr>1. Neuer Sucheinstieg  -1-</vt:lpstr>
      <vt:lpstr>Alte Beschreibung für das Werk               Beispiel einer sonstigen Körperschaft</vt:lpstr>
      <vt:lpstr>Neue Beschreibung für das Werk         normierter Sucheinstieg                                    für die sonstige Körperschaft hat sich geändert</vt:lpstr>
      <vt:lpstr>Neuer Sucheinstieg mit dem eines anderen Werkes identisch? a) Haupttitel der Manifestation stimmt mit Werktitel überein – und kein unterscheidendes Merkmal notwendig   keine Erfassung des Werktitels</vt:lpstr>
      <vt:lpstr>Neuer Sucheinstieg mit der eines anderen Werkes identisch? b) Haupttitel der Manifestation stimmt mit Werktitel überein und ein  zusätzliches unterscheidendes Merkmal ist notwendig</vt:lpstr>
      <vt:lpstr>1. Neuer Sucheinstieg  -2-</vt:lpstr>
      <vt:lpstr>Neuer Sucheinstieg mit der eines anderen Werkes identisch?   a) Haupttitel der Manifestation stimmt mit Werktitel überein und kein unterscheidendes Merkmal ist notwendig   keine Erfassung des Werktitels</vt:lpstr>
      <vt:lpstr>Neuer Sucheinstieg mit dem eines anderen Werkes identisch?                b) Haupttitel der Manifestation stimmt mit Werktitel überein und zusätzliches unterscheidendes Merkmal ist notwendig  </vt:lpstr>
      <vt:lpstr>1.3 Wesentliche Änderung des Ausgabevermerks    RDA 1.6.2.5 D-A-CH </vt:lpstr>
      <vt:lpstr>2. Kein neuer Sucheinstieg</vt:lpstr>
      <vt:lpstr>2.1 Änderungen bei Merkmalen</vt:lpstr>
      <vt:lpstr>2a. Der bevorzugte Name der Körperschaft ändert sich</vt:lpstr>
      <vt:lpstr>Beispiel: Körperschaft</vt:lpstr>
      <vt:lpstr>2b. Der Erscheinungsort ändert sich</vt:lpstr>
      <vt:lpstr>Beispiel: Erscheinungsort</vt:lpstr>
      <vt:lpstr>2c. Der Ausgabevermerk ändert sich</vt:lpstr>
      <vt:lpstr>Beispiel: Ausgabevermerk</vt:lpstr>
      <vt:lpstr>2.2 Geringfügige Änderungen des Werktitels – RDA 6.2.2.2 D-A-CH </vt:lpstr>
      <vt:lpstr>2.2 Geringfügige Änderung des Werktitels</vt:lpstr>
      <vt:lpstr>Zusammenfassung</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596</cp:revision>
  <cp:lastPrinted>2015-01-22T14:00:28Z</cp:lastPrinted>
  <dcterms:created xsi:type="dcterms:W3CDTF">2014-02-18T07:01:40Z</dcterms:created>
  <dcterms:modified xsi:type="dcterms:W3CDTF">2015-09-30T08:43:54Z</dcterms:modified>
</cp:coreProperties>
</file>