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21"/>
  </p:notesMasterIdLst>
  <p:handoutMasterIdLst>
    <p:handoutMasterId r:id="rId22"/>
  </p:handoutMasterIdLst>
  <p:sldIdLst>
    <p:sldId id="355" r:id="rId2"/>
    <p:sldId id="259" r:id="rId3"/>
    <p:sldId id="336" r:id="rId4"/>
    <p:sldId id="354" r:id="rId5"/>
    <p:sldId id="332" r:id="rId6"/>
    <p:sldId id="338" r:id="rId7"/>
    <p:sldId id="335" r:id="rId8"/>
    <p:sldId id="326" r:id="rId9"/>
    <p:sldId id="337" r:id="rId10"/>
    <p:sldId id="340" r:id="rId11"/>
    <p:sldId id="327" r:id="rId12"/>
    <p:sldId id="353" r:id="rId13"/>
    <p:sldId id="341" r:id="rId14"/>
    <p:sldId id="328" r:id="rId15"/>
    <p:sldId id="342" r:id="rId16"/>
    <p:sldId id="343" r:id="rId17"/>
    <p:sldId id="344" r:id="rId18"/>
    <p:sldId id="347" r:id="rId19"/>
    <p:sldId id="346" r:id="rId20"/>
  </p:sldIdLst>
  <p:sldSz cx="9144000" cy="6858000" type="screen4x3"/>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45" autoAdjust="0"/>
    <p:restoredTop sz="93254" autoAdjust="0"/>
  </p:normalViewPr>
  <p:slideViewPr>
    <p:cSldViewPr>
      <p:cViewPr>
        <p:scale>
          <a:sx n="100" d="100"/>
          <a:sy n="100" d="100"/>
        </p:scale>
        <p:origin x="-1398" y="-204"/>
      </p:cViewPr>
      <p:guideLst>
        <p:guide orient="horz" pos="2160"/>
        <p:guide pos="288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100" d="100"/>
        <a:sy n="100" d="100"/>
      </p:scale>
      <p:origin x="0" y="0"/>
    </p:cViewPr>
  </p:sorterViewPr>
  <p:notesViewPr>
    <p:cSldViewPr>
      <p:cViewPr>
        <p:scale>
          <a:sx n="100" d="100"/>
          <a:sy n="100" d="100"/>
        </p:scale>
        <p:origin x="-1950" y="1446"/>
      </p:cViewPr>
      <p:guideLst>
        <p:guide orient="horz" pos="3127"/>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3"/>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3" y="3"/>
            <a:ext cx="2945659" cy="496332"/>
          </a:xfrm>
          <a:prstGeom prst="rect">
            <a:avLst/>
          </a:prstGeom>
        </p:spPr>
        <p:txBody>
          <a:bodyPr vert="horz" lIns="91440" tIns="45720" rIns="91440" bIns="45720" rtlCol="0"/>
          <a:lstStyle>
            <a:lvl1pPr algn="r">
              <a:defRPr sz="1200"/>
            </a:lvl1pPr>
          </a:lstStyle>
          <a:p>
            <a:fld id="{4AC937E4-8306-4256-98BE-2853E1A1DDAD}" type="datetimeFigureOut">
              <a:rPr lang="de-DE" smtClean="0"/>
              <a:pPr/>
              <a:t>24.03.2016</a:t>
            </a:fld>
            <a:endParaRPr lang="de-DE"/>
          </a:p>
        </p:txBody>
      </p:sp>
      <p:sp>
        <p:nvSpPr>
          <p:cNvPr id="4" name="Fußzeilenplatzhalter 3"/>
          <p:cNvSpPr>
            <a:spLocks noGrp="1"/>
          </p:cNvSpPr>
          <p:nvPr>
            <p:ph type="ftr" sz="quarter" idx="2"/>
          </p:nvPr>
        </p:nvSpPr>
        <p:spPr>
          <a:xfrm>
            <a:off x="0" y="9428587"/>
            <a:ext cx="2945659" cy="496332"/>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3" y="9428587"/>
            <a:ext cx="2945659" cy="496332"/>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3"/>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3"/>
            <a:ext cx="2945659" cy="496332"/>
          </a:xfrm>
          <a:prstGeom prst="rect">
            <a:avLst/>
          </a:prstGeom>
        </p:spPr>
        <p:txBody>
          <a:bodyPr vert="horz" lIns="91440" tIns="45720" rIns="91440" bIns="45720" rtlCol="0"/>
          <a:lstStyle>
            <a:lvl1pPr algn="r">
              <a:defRPr sz="1200"/>
            </a:lvl1pPr>
          </a:lstStyle>
          <a:p>
            <a:fld id="{F5EDB1F4-BB4F-44BD-AC26-B758B395BD23}" type="datetimeFigureOut">
              <a:rPr lang="de-DE" smtClean="0"/>
              <a:pPr/>
              <a:t>24.03.2016</a:t>
            </a:fld>
            <a:endParaRPr lang="de-DE"/>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155"/>
            <a:ext cx="5438140" cy="4466987"/>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28587"/>
            <a:ext cx="2945659" cy="496332"/>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28587"/>
            <a:ext cx="2945659" cy="496332"/>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(je</a:t>
            </a:r>
            <a:r>
              <a:rPr lang="de-DE" baseline="0" dirty="0" smtClean="0"/>
              <a:t> nach Anwendung: </a:t>
            </a:r>
            <a:r>
              <a:rPr lang="de-DE" dirty="0" smtClean="0"/>
              <a:t>statt</a:t>
            </a:r>
            <a:r>
              <a:rPr lang="de-DE" baseline="0" dirty="0" smtClean="0"/>
              <a:t> „innerhalb der ZDB eindeutig“ z. B. innerhalb des IDS / innerhalb eines Katalogs eindeutig)</a:t>
            </a:r>
          </a:p>
          <a:p>
            <a:endParaRPr lang="de-DE" baseline="0" dirty="0" smtClean="0"/>
          </a:p>
          <a:p>
            <a:r>
              <a:rPr lang="de-DE" baseline="0" dirty="0" smtClean="0"/>
              <a:t>Es sollte immer der gesamte normierte Sucheinstieg auf Eindeutigkeit geprüft werden, also falls vorhanden: unter Einbezug des normierten Sucheinstiegs für den geistigen Schöpfer; ein oder mehrere Merkmale zum Werktitel werden dann vergeben, wenn ansonsten Gleichnamigkeit zu dem normierten Sucheinstieg eines anderen Werkes vorliegen würde</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Die unterscheidenden Merkmale zum Werktitel werden in RDA 6.3 – 6.6 aufgeführt. Bei </a:t>
            </a:r>
            <a:r>
              <a:rPr lang="de-DE" sz="1200" u="sng" kern="1200" dirty="0" smtClean="0">
                <a:solidFill>
                  <a:schemeClr val="tx1"/>
                </a:solidFill>
                <a:effectLst/>
                <a:latin typeface="+mn-lt"/>
                <a:ea typeface="+mn-ea"/>
                <a:cs typeface="+mn-cs"/>
              </a:rPr>
              <a:t>fortlaufenden Ressourcen</a:t>
            </a:r>
            <a:r>
              <a:rPr lang="de-DE" sz="1200" kern="1200" dirty="0" smtClean="0">
                <a:solidFill>
                  <a:schemeClr val="tx1"/>
                </a:solidFill>
                <a:effectLst/>
                <a:latin typeface="+mn-lt"/>
                <a:ea typeface="+mn-ea"/>
                <a:cs typeface="+mn-cs"/>
              </a:rPr>
              <a:t> bietet RDA 6.27.1.9 D-A-CH die Richtschnur, auf welcher Basis die unterscheidenden Merkmale gewählt und in welcher Form sie erfasst werden.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36724616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smtClean="0"/>
              <a:t>Standardfall: der Titel besteht nur aus einem „Gattungsbegriff“ =&gt; als unterscheidendes Merkmal wird die Körperschaft verwendet, die die fortlaufende Ressource herausgibt oder veröffentlicht; die Körperschaft gilt hier als „sonstige unterscheidende Eigenschaft des Werks“ und wird mit $k in 303 an den Werktitel angeschlossen, die Körperschaft wird normiert angegeben – Vorzugsbenennung der GND aber in ISBD-Form</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Besteht der normierte Sucheinstieg</a:t>
            </a:r>
            <a:r>
              <a:rPr lang="de-DE" baseline="0" dirty="0" smtClean="0"/>
              <a:t> aus einem geistigen Schöpfer und dem bevorzugten Titel des Werks – und der Titel besteht z. B. aus einem „Gattungsbegriff“, wird als unterscheidendes Merkmal das Erscheinungsdatum verwendet.</a:t>
            </a:r>
          </a:p>
          <a:p>
            <a:pPr marL="171450" indent="-171450">
              <a:buFont typeface="Symbol"/>
              <a:buChar char="Þ"/>
            </a:pPr>
            <a:r>
              <a:rPr lang="de-DE" baseline="0" dirty="0" smtClean="0"/>
              <a:t>Anwendungsfall: Splitten A-B-C</a:t>
            </a:r>
          </a:p>
          <a:p>
            <a:pPr marL="171450" marR="0" indent="-171450" algn="l" defTabSz="914400" rtl="0" eaLnBrk="1" fontAlgn="auto" latinLnBrk="0" hangingPunct="1">
              <a:lnSpc>
                <a:spcPct val="100000"/>
              </a:lnSpc>
              <a:spcBef>
                <a:spcPts val="0"/>
              </a:spcBef>
              <a:spcAft>
                <a:spcPts val="0"/>
              </a:spcAft>
              <a:buClrTx/>
              <a:buSzTx/>
              <a:buFont typeface="Symbol"/>
              <a:buChar char="Þ"/>
              <a:tabLst/>
              <a:defRPr/>
            </a:pPr>
            <a:r>
              <a:rPr lang="de-DE" baseline="0" dirty="0" smtClean="0"/>
              <a:t>Sie sehen, dass es bei den ersten beiden Fällen die Kombination aus Verfasser und Haupttitel ausreicht, der normierte Sucheinstieg ist in diesen Fällen in dem Katalog „eindeutig“, erst als dann ein zweites Mal der Geschäftsbericht mit Verfasser Deutsche Bank hinzukommt, muss ein Werktitel erfasst werden, der dann mit einem Merkmal – in diesem Fall dem Jahr - vom ersten vorliegenden Geschäftsbericht der Deutschen Bank unterschieden wird. </a:t>
            </a:r>
            <a:r>
              <a:rPr lang="de-DE" sz="1200" kern="1200" dirty="0" smtClean="0">
                <a:solidFill>
                  <a:schemeClr val="tx1"/>
                </a:solidFill>
                <a:effectLst/>
                <a:latin typeface="+mn-lt"/>
                <a:ea typeface="+mn-ea"/>
                <a:cs typeface="+mn-cs"/>
              </a:rPr>
              <a:t>Die Werke werden in diesem Fall untereinander in eine Nachfolge-Beziehung gesetzt,</a:t>
            </a:r>
            <a:r>
              <a:rPr lang="de-DE" sz="1200" kern="1200" baseline="0" dirty="0" smtClean="0">
                <a:solidFill>
                  <a:schemeClr val="tx1"/>
                </a:solidFill>
                <a:effectLst/>
                <a:latin typeface="+mn-lt"/>
                <a:ea typeface="+mn-ea"/>
                <a:cs typeface="+mn-cs"/>
              </a:rPr>
              <a:t> aus Platzgründen war das hier nicht möglich (Hinweis auf diese Schulungsunterlage in Word).</a:t>
            </a:r>
            <a:endParaRPr lang="de-DE" sz="1200" kern="1200" dirty="0" smtClean="0">
              <a:solidFill>
                <a:schemeClr val="tx1"/>
              </a:solidFill>
              <a:effectLst/>
              <a:latin typeface="+mn-lt"/>
              <a:ea typeface="+mn-ea"/>
              <a:cs typeface="+mn-cs"/>
            </a:endParaRPr>
          </a:p>
          <a:p>
            <a:pPr marL="171450" indent="-171450">
              <a:buFont typeface="Symbol"/>
              <a:buChar char="Þ"/>
            </a:pP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effectLst/>
                <a:latin typeface="+mn-lt"/>
                <a:ea typeface="+mn-ea"/>
                <a:cs typeface="+mn-cs"/>
              </a:rPr>
              <a:t>Beim Erscheinungsdatum wird das Datum des ersten bzw. des ersten vorliegenden Teils verwendet, jedoch keine chronologische Bezeichnung aus der Zählung der fortlaufenden Ressource.</a:t>
            </a:r>
          </a:p>
          <a:p>
            <a:r>
              <a:rPr lang="de-DE" sz="1200" kern="1200" dirty="0" smtClean="0">
                <a:solidFill>
                  <a:schemeClr val="tx1"/>
                </a:solidFill>
                <a:effectLst/>
                <a:latin typeface="+mn-lt"/>
                <a:ea typeface="+mn-ea"/>
                <a:cs typeface="+mn-cs"/>
              </a:rPr>
              <a:t>Als Erscheinungsort wird der Erscheinungsort des ersten bzw. des ersten vorliegenden Teils festgelegt. Wenn die fortlaufende Ressource mehr als einen Erscheinungsort hat, wählt man den erstgenannten.</a:t>
            </a:r>
          </a:p>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t>zwei Beispiele: Körperschaft als Merkmal – richtet sich nach der Vorzugsbenennung in der GND – </a:t>
            </a:r>
            <a:r>
              <a:rPr lang="de-DE" sz="1200" kern="1200" dirty="0" smtClean="0">
                <a:solidFill>
                  <a:schemeClr val="tx1"/>
                </a:solidFill>
                <a:effectLst/>
                <a:latin typeface="+mn-lt"/>
                <a:ea typeface="+mn-ea"/>
                <a:cs typeface="+mn-cs"/>
              </a:rPr>
              <a:t>jedoch in der Form von RDA 6.27.1.9 inkl. D-A-CH (ohne Unterfeld-Einleitungszeichen „$“ innerhalb der Körperschaft).</a:t>
            </a:r>
          </a:p>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smtClean="0"/>
              <a:t>zwei Beispiele: Erscheinungsort als Merkmal, im zweiten Bsp. wird „Wisconsin“ in Vorlageform übernommen und nicht wie in der GND abgekürzt</a:t>
            </a:r>
          </a:p>
          <a:p>
            <a:r>
              <a:rPr lang="de-DE" baseline="0" dirty="0" smtClean="0"/>
              <a:t>Weitere Fallgruppen, vgl. RDA 6.27.1.9 D-A-CH, dort auch Beispiele für die Vergabe von mehreren Merkmalen</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smtClean="0"/>
              <a:t>Der Titel einer Unterreihe besteht aus dem gemeinsamen Titel und der Angabe der Unterreihe. Die Zählung einer Unterreihe wird in ASEQ 303 $u erfasst. Hier ein Beispiel für die Zählung einer Unterreihe. Da der Werktitel in Kombination mit dem Merkmal nicht „eindeutig“ sind, muss hier mit einem Merkmal unterschieden werden, hier mit einer Körperschaft</a:t>
            </a:r>
          </a:p>
          <a:p>
            <a:r>
              <a:rPr lang="de-DE" baseline="0" dirty="0" smtClean="0"/>
              <a:t>Für weitere Fallgruppen von Unterreihen bei Werktiteln, vgl. RDA 6.27.1.9 D-A-CH, Punkt 6</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smtClean="0"/>
              <a:t>Im RDA-Kapitel 25 wird die Beziehung zwischen zwei oder mehreren Werken geregelt. Auf Werkebene gibt es folgende Arten der Beziehung: Supplement/Supplement zu, Nachfolge-Vorgänger-Beziehungen, Werk-zu-Werk-Beziehungen. Der Anhang J.2 und die dazugehörenden D-A-CH-Regeln listen die Beziehungskennzeichnungen der Werkebene auf. Hinweis: die für fortlaufende Ressourcen einschlägigen Beziehungskennzeichnungen bilden nur eine kleine Teilmenge von RDA Anhang J.2</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in</a:t>
            </a:r>
            <a:r>
              <a:rPr lang="de-DE" baseline="0" dirty="0" smtClean="0"/>
              <a:t> der ZDB wird ein Werktitel aus der GND nur im Bereich der Sacherschließungsfelder verwendet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24067868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Der normierte Sucheinstieg für ein Werk besteht aus dem bevorzugten</a:t>
            </a:r>
            <a:r>
              <a:rPr lang="de-DE" baseline="0" dirty="0" smtClean="0"/>
              <a:t> Titel für das Werk, dem je nach Sachverhalt ein normierter Sucheinstieg für den geistigen Schöpfer vorangestellt ist – in dieser Reihenfolge: Geistiger Schöpfer in ASEQ 200 – Werktitel in ASEQ 303; wenn der Haupttitel die Funktion des Werks übernimmt, dann ASEQ 331; der bevorzugte Titel für das Werk ist der Titel in Originalsprache, insbesondere ist dieses zu beachten bei Parallelen Sprachausgaben und Übersetzungen, Hinweis auf die Schulungsunterlage Modul 5B – Sprachausgaben; Reproduktion: der normierte Sucheinstieg des Originals wird auch für die Reproduktion verwendet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Beispiel für die Kombination: normierter Sucheinstieg für den geistigen Schöpfer + bevorzugter Titel für das Werk (hier übernimmt der Haupttitel die Funktion des Werktitels)</a:t>
            </a:r>
          </a:p>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Wieso ist in dem eben gezeigten Beispiel</a:t>
            </a:r>
            <a:r>
              <a:rPr lang="de-DE" baseline="0" dirty="0" smtClean="0"/>
              <a:t>  „</a:t>
            </a:r>
            <a:r>
              <a:rPr lang="de-DE" sz="12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Vereinsnachrichten des Heimat- und Geschichtsvereins Klein-</a:t>
            </a:r>
            <a:r>
              <a:rPr lang="de-DE" sz="1200" b="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Auheim</a:t>
            </a:r>
            <a:r>
              <a:rPr lang="de-DE" sz="12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e.V.“</a:t>
            </a:r>
            <a:endParaRPr lang="de-DE" sz="1200" b="0" dirty="0" smtClean="0">
              <a:latin typeface="Verdana" pitchFamily="34" charset="0"/>
              <a:ea typeface="Verdana" pitchFamily="34" charset="0"/>
              <a:cs typeface="Verdana" pitchFamily="34" charset="0"/>
            </a:endParaRPr>
          </a:p>
          <a:p>
            <a:r>
              <a:rPr lang="de-DE" baseline="0" dirty="0" smtClean="0"/>
              <a:t>der Haupttitel identisch mit dem Werktitel? Das beruht auf der Arbeitshilfe zu RDA 6.2.2.8 </a:t>
            </a:r>
            <a:r>
              <a:rPr lang="de-DE" baseline="0" dirty="0" smtClean="0">
                <a:solidFill>
                  <a:srgbClr val="FF0000"/>
                </a:solidFill>
              </a:rPr>
              <a:t>(Achtung: könnte noch AWR werden).</a:t>
            </a:r>
            <a:endParaRPr lang="de-DE" dirty="0">
              <a:solidFill>
                <a:srgbClr val="FF0000"/>
              </a:solidFill>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2831435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Beispiel: in einem Katalog kommt der Titel „Annalen der Physik“ nur einmal vor: </a:t>
            </a:r>
            <a:r>
              <a:rPr lang="de-DE" sz="1200" i="1" kern="1200" dirty="0" smtClean="0">
                <a:solidFill>
                  <a:schemeClr val="tx1"/>
                </a:solidFill>
                <a:effectLst/>
                <a:latin typeface="+mn-lt"/>
                <a:ea typeface="+mn-ea"/>
                <a:cs typeface="+mn-cs"/>
              </a:rPr>
              <a:t> </a:t>
            </a:r>
            <a:r>
              <a:rPr lang="de-DE" sz="1200" kern="1200" dirty="0" smtClean="0">
                <a:solidFill>
                  <a:schemeClr val="tx1"/>
                </a:solidFill>
                <a:effectLst/>
                <a:latin typeface="+mn-lt"/>
                <a:ea typeface="+mn-ea"/>
                <a:cs typeface="+mn-cs"/>
              </a:rPr>
              <a:t>Titel ist „eindeutig“ =</a:t>
            </a:r>
            <a:r>
              <a:rPr lang="de-DE" sz="1200" i="1" kern="1200" dirty="0" smtClean="0">
                <a:solidFill>
                  <a:schemeClr val="tx1"/>
                </a:solidFill>
                <a:effectLst/>
                <a:latin typeface="+mn-lt"/>
                <a:ea typeface="+mn-ea"/>
                <a:cs typeface="+mn-cs"/>
              </a:rPr>
              <a:t> </a:t>
            </a:r>
            <a:r>
              <a:rPr lang="de-DE" sz="1200" kern="1200" dirty="0" smtClean="0">
                <a:solidFill>
                  <a:schemeClr val="tx1"/>
                </a:solidFill>
                <a:effectLst/>
                <a:latin typeface="+mn-lt"/>
                <a:ea typeface="+mn-ea"/>
                <a:cs typeface="+mn-cs"/>
              </a:rPr>
              <a:t>es besteht keine Verwechselungsgefahr mit einem anderen Werk; würden die Online- und die Druckausgabe der „Annalen der Physik“ vorliegen, wären beide Manifestationen/Beschreibungen unter dem Haupttitel = Werktitel „Annalen der Physik“ „zusammengeführt“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t>Titel „Landwirtschaftliche Rundschau“ ist nicht „eindeutig“, daher wird der Werktitel mit unterscheidendem Merkmal in $h erfasst.</a:t>
            </a:r>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An dem Beispiel „Heimatküche (Offenburg)“ wird ersichtlich, welche Elemente erfasst werden: Gemäß RDA 6.2.2 der bevorzugte Titel des Werks, das unterscheidende Merkmal zum Werktitel, hier der Ursprungsort des Werkes „Offenburg“ - RDA 6.5, der aus dem Erscheinungsort abgeleitet wird. </a:t>
            </a:r>
            <a:r>
              <a:rPr lang="de-DE" baseline="0" dirty="0" smtClean="0"/>
              <a:t>Warum wird im Beispiel „Heimatküche“ mit Erscheinungsort Köln kein Werktitel in 303 erfasst? Das liegt an RDA 5.5 D-A-CH, vgl. auch Bsp. von Folie 9 „Landwirtschaftliche Rundschau“ mit Erscheinungsort München.</a:t>
            </a:r>
          </a:p>
          <a:p>
            <a:endParaRPr lang="de-DE" baseline="0" dirty="0" smtClean="0"/>
          </a:p>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5B.16.01: Sucheinstiege, die das Werke repräsentieren | Aleph | Stand: 16.10.2015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5B.16.01: Sucheinstiege, die das Werke repräsentieren | Aleph | Stand: 16.10.2015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5B.16.01: Sucheinstiege, die das Werke repräsentieren | Aleph | Stand: 16.10.2015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5B.16.01: Sucheinstiege, die das Werke repräsentieren | Aleph | Stand: 16.10.2015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5B.16.01: Sucheinstiege, die das Werke repräsentieren | Aleph | Stand: 16.10.2015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5B.16.01: Sucheinstiege, die das Werke repräsentieren | Aleph | Stand: 16.10.2015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DE" smtClean="0"/>
              <a:t>AG RDA Schulungsunterlagen – Modul 5B.16.01: Sucheinstiege, die das Werke repräsentieren | Aleph | Stand: 16.10.2015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endParaRPr lang="de-DE"/>
          </a:p>
        </p:txBody>
      </p:sp>
      <p:sp>
        <p:nvSpPr>
          <p:cNvPr id="8" name="Fußzeilenplatzhalter 7"/>
          <p:cNvSpPr>
            <a:spLocks noGrp="1"/>
          </p:cNvSpPr>
          <p:nvPr>
            <p:ph type="ftr" sz="quarter" idx="11"/>
          </p:nvPr>
        </p:nvSpPr>
        <p:spPr/>
        <p:txBody>
          <a:bodyPr/>
          <a:lstStyle/>
          <a:p>
            <a:r>
              <a:rPr lang="de-DE" smtClean="0"/>
              <a:t>AG RDA Schulungsunterlagen – Modul 5B.16.01: Sucheinstiege, die das Werke repräsentieren | Aleph | Stand: 16.10.2015 | CC BY-NC-SA</a:t>
            </a:r>
            <a:endParaRPr lang="de-DE" dirty="0"/>
          </a:p>
        </p:txBody>
      </p:sp>
      <p:sp>
        <p:nvSpPr>
          <p:cNvPr id="9" name="Foliennummernplatzhalter 8"/>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endParaRPr lang="de-DE"/>
          </a:p>
        </p:txBody>
      </p:sp>
      <p:sp>
        <p:nvSpPr>
          <p:cNvPr id="4" name="Fußzeilenplatzhalter 3"/>
          <p:cNvSpPr>
            <a:spLocks noGrp="1"/>
          </p:cNvSpPr>
          <p:nvPr>
            <p:ph type="ftr" sz="quarter" idx="11"/>
          </p:nvPr>
        </p:nvSpPr>
        <p:spPr/>
        <p:txBody>
          <a:bodyPr/>
          <a:lstStyle/>
          <a:p>
            <a:r>
              <a:rPr lang="de-DE" smtClean="0"/>
              <a:t>AG RDA Schulungsunterlagen – Modul 5B.16.01: Sucheinstiege, die das Werke repräsentieren | Aleph | Stand: 16.10.2015 | CC BY-NC-SA</a:t>
            </a:r>
            <a:endParaRPr lang="de-DE" dirty="0"/>
          </a:p>
        </p:txBody>
      </p:sp>
      <p:sp>
        <p:nvSpPr>
          <p:cNvPr id="5" name="Foliennummernplatzhalter 4"/>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endParaRPr lang="de-DE"/>
          </a:p>
        </p:txBody>
      </p:sp>
      <p:sp>
        <p:nvSpPr>
          <p:cNvPr id="3" name="Fußzeilenplatzhalter 2"/>
          <p:cNvSpPr>
            <a:spLocks noGrp="1"/>
          </p:cNvSpPr>
          <p:nvPr>
            <p:ph type="ftr" sz="quarter" idx="11"/>
          </p:nvPr>
        </p:nvSpPr>
        <p:spPr/>
        <p:txBody>
          <a:bodyPr/>
          <a:lstStyle/>
          <a:p>
            <a:r>
              <a:rPr lang="de-DE" smtClean="0"/>
              <a:t>AG RDA Schulungsunterlagen – Modul 5B.16.01: Sucheinstiege, die das Werke repräsentieren | Aleph | Stand: 16.10.2015 | CC BY-NC-SA</a:t>
            </a:r>
            <a:endParaRPr lang="de-DE" dirty="0"/>
          </a:p>
        </p:txBody>
      </p:sp>
      <p:sp>
        <p:nvSpPr>
          <p:cNvPr id="4" name="Foliennummernplatzhalter 3"/>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DE" smtClean="0"/>
              <a:t>AG RDA Schulungsunterlagen – Modul 5B.16.01: Sucheinstiege, die das Werke repräsentieren | Aleph | Stand: 16.10.2015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DE" smtClean="0"/>
              <a:t>AG RDA Schulungsunterlagen – Modul 5B.16.01: Sucheinstiege, die das Werke repräsentieren | Aleph | Stand: 16.10.2015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t>AG RDA Schulungsunterlagen – Modul 5B.16.01: Sucheinstiege, die das Werke repräsentieren | Aleph | Stand: 16.10.2015 | CC BY-NC-SA</a:t>
            </a:r>
            <a:endParaRPr lang="de-DE" dirty="0"/>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06235E-0B58-4252-AA2B-68829E55BF06}" type="slidenum">
              <a:rPr lang="de-DE" smtClean="0"/>
              <a:pPr/>
              <a:t>‹Nr.›</a:t>
            </a:fld>
            <a:endParaRPr lang="de-DE"/>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36840029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332656"/>
            <a:ext cx="8352928" cy="576064"/>
          </a:xfrm>
        </p:spPr>
        <p:txBody>
          <a:bodyPr>
            <a:noAutofit/>
          </a:bodyPr>
          <a:lstStyle/>
          <a:p>
            <a:r>
              <a:rPr lang="de-DE" dirty="0" smtClean="0">
                <a:latin typeface="Verdana" pitchFamily="34" charset="0"/>
                <a:ea typeface="Verdana" pitchFamily="34" charset="0"/>
                <a:cs typeface="Verdana" pitchFamily="34" charset="0"/>
              </a:rPr>
              <a:t>2. Merkmale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908720"/>
            <a:ext cx="8640960" cy="1296144"/>
          </a:xfrm>
        </p:spPr>
        <p:txBody>
          <a:bodyPr wrap="square"/>
          <a:lstStyle/>
          <a:p>
            <a:pPr marL="0">
              <a:spcBef>
                <a:spcPts val="0"/>
              </a:spcBef>
              <a:buNone/>
            </a:pPr>
            <a:r>
              <a:rPr lang="de-DE" sz="2400" dirty="0" smtClean="0">
                <a:latin typeface="Verdana" pitchFamily="34" charset="0"/>
                <a:ea typeface="Verdana" pitchFamily="34" charset="0"/>
                <a:cs typeface="Verdana" pitchFamily="34" charset="0"/>
              </a:rPr>
              <a:t>um </a:t>
            </a:r>
            <a:r>
              <a:rPr lang="de-DE" sz="2400" dirty="0">
                <a:latin typeface="Verdana" pitchFamily="34" charset="0"/>
                <a:ea typeface="Verdana" pitchFamily="34" charset="0"/>
                <a:cs typeface="Verdana" pitchFamily="34" charset="0"/>
              </a:rPr>
              <a:t>eine Verwechselung von zwei </a:t>
            </a:r>
            <a:r>
              <a:rPr lang="de-DE" sz="2400" dirty="0" smtClean="0">
                <a:latin typeface="Verdana" pitchFamily="34" charset="0"/>
                <a:ea typeface="Verdana" pitchFamily="34" charset="0"/>
                <a:cs typeface="Verdana" pitchFamily="34" charset="0"/>
              </a:rPr>
              <a:t>normierten Sucheinstiegen </a:t>
            </a:r>
            <a:r>
              <a:rPr lang="de-DE" sz="2400" dirty="0">
                <a:latin typeface="Verdana" pitchFamily="34" charset="0"/>
                <a:ea typeface="Verdana" pitchFamily="34" charset="0"/>
                <a:cs typeface="Verdana" pitchFamily="34" charset="0"/>
              </a:rPr>
              <a:t>zu vermeiden, genügt es, wenn </a:t>
            </a:r>
            <a:r>
              <a:rPr lang="de-DE" sz="2400" dirty="0" smtClean="0">
                <a:latin typeface="Verdana" pitchFamily="34" charset="0"/>
                <a:ea typeface="Verdana" pitchFamily="34" charset="0"/>
                <a:cs typeface="Verdana" pitchFamily="34" charset="0"/>
              </a:rPr>
              <a:t>einer davon ein unterscheidendes Merkmal aufweist       RDA 5.3 D-A-CH</a:t>
            </a:r>
          </a:p>
          <a:p>
            <a:pPr marL="0">
              <a:spcBef>
                <a:spcPts val="0"/>
              </a:spcBef>
            </a:pPr>
            <a:endParaRPr lang="de-DE" sz="2400" dirty="0" smtClean="0">
              <a:latin typeface="Verdana" pitchFamily="34" charset="0"/>
              <a:ea typeface="Verdana" pitchFamily="34" charset="0"/>
              <a:cs typeface="Verdana" pitchFamily="34" charset="0"/>
            </a:endParaRPr>
          </a:p>
          <a:p>
            <a:endParaRPr lang="de-DE" sz="2400" dirty="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Werke repräsentieren | Aleph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1038201618"/>
              </p:ext>
            </p:extLst>
          </p:nvPr>
        </p:nvGraphicFramePr>
        <p:xfrm>
          <a:off x="251520" y="2852936"/>
          <a:ext cx="8611113" cy="3029704"/>
        </p:xfrm>
        <a:graphic>
          <a:graphicData uri="http://schemas.openxmlformats.org/drawingml/2006/table">
            <a:tbl>
              <a:tblPr firstRow="1" bandRow="1">
                <a:tableStyleId>{5C22544A-7EE6-4342-B048-85BDC9FD1C3A}</a:tableStyleId>
              </a:tblPr>
              <a:tblGrid>
                <a:gridCol w="936104"/>
                <a:gridCol w="792088"/>
                <a:gridCol w="2304256"/>
                <a:gridCol w="2304256"/>
                <a:gridCol w="2274409"/>
              </a:tblGrid>
              <a:tr h="432048">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aseline="0" dirty="0" smtClean="0">
                          <a:latin typeface="Verdana" panose="020B0604030504040204" pitchFamily="34" charset="0"/>
                          <a:ea typeface="Verdana" panose="020B0604030504040204" pitchFamily="34" charset="0"/>
                          <a:cs typeface="Verdana" panose="020B0604030504040204" pitchFamily="34" charset="0"/>
                        </a:rPr>
                        <a:t>Erfassung – Werk 1</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r>
                        <a:rPr lang="de-DE" baseline="0" dirty="0" smtClean="0">
                          <a:latin typeface="Verdana" panose="020B0604030504040204" pitchFamily="34" charset="0"/>
                          <a:ea typeface="Verdana" panose="020B0604030504040204" pitchFamily="34" charset="0"/>
                          <a:cs typeface="Verdana" panose="020B0604030504040204" pitchFamily="34" charset="0"/>
                        </a:rPr>
                        <a:t> –</a:t>
                      </a:r>
                    </a:p>
                    <a:p>
                      <a:r>
                        <a:rPr lang="de-DE" baseline="0" dirty="0" smtClean="0">
                          <a:latin typeface="Verdana" panose="020B0604030504040204" pitchFamily="34" charset="0"/>
                          <a:ea typeface="Verdana" panose="020B0604030504040204" pitchFamily="34" charset="0"/>
                          <a:cs typeface="Verdana" panose="020B0604030504040204" pitchFamily="34" charset="0"/>
                        </a:rPr>
                        <a:t>Werk 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11480">
                <a:tc rowSpan="2">
                  <a:txBody>
                    <a:bodyPr/>
                    <a:lstStyle/>
                    <a:p>
                      <a:r>
                        <a:rPr lang="de-DE" sz="1600" b="1" baseline="0" dirty="0" smtClean="0">
                          <a:latin typeface="Verdana" panose="020B0604030504040204" pitchFamily="34" charset="0"/>
                          <a:ea typeface="Verdana" panose="020B0604030504040204" pitchFamily="34" charset="0"/>
                          <a:cs typeface="Verdana" panose="020B0604030504040204" pitchFamily="34" charset="0"/>
                        </a:rPr>
                        <a:t>303</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6.2.2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a:t>
                      </a:r>
                      <a:endParaRPr lang="de-DE" sz="1600" dirty="0">
                        <a:latin typeface="Verdana" pitchFamily="34" charset="0"/>
                        <a:ea typeface="Verdana" pitchFamily="34" charset="0"/>
                        <a:cs typeface="Verdana"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$t</a:t>
                      </a:r>
                      <a:r>
                        <a:rPr lang="de-DE" sz="1600" b="0" kern="1200" baseline="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de-DE" sz="1600" dirty="0" smtClean="0">
                          <a:solidFill>
                            <a:schemeClr val="tx1"/>
                          </a:solidFill>
                          <a:latin typeface="Verdana" pitchFamily="34" charset="0"/>
                          <a:ea typeface="Verdana" pitchFamily="34" charset="0"/>
                          <a:cs typeface="Verdana" pitchFamily="34" charset="0"/>
                        </a:rPr>
                        <a:t>Heimatküche</a:t>
                      </a:r>
                      <a:endParaRPr lang="de-DE" sz="1600" dirty="0" smtClean="0">
                        <a:solidFill>
                          <a:srgbClr val="FF0000"/>
                        </a:solidFill>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6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$h</a:t>
                      </a:r>
                      <a:r>
                        <a:rPr lang="de-DE" sz="1600" b="0" kern="1200" baseline="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de-DE" sz="1600" dirty="0" smtClean="0">
                          <a:solidFill>
                            <a:schemeClr val="tx1"/>
                          </a:solidFill>
                          <a:latin typeface="Verdana" pitchFamily="34" charset="0"/>
                          <a:ea typeface="Verdana" pitchFamily="34" charset="0"/>
                          <a:cs typeface="Verdana" pitchFamily="34" charset="0"/>
                        </a:rPr>
                        <a:t>Offenburg</a:t>
                      </a:r>
                      <a:endParaRPr lang="de-DE" sz="1600" dirty="0">
                        <a:solidFill>
                          <a:schemeClr val="tx1"/>
                        </a:solidFill>
                        <a:latin typeface="Verdana" pitchFamily="34" charset="0"/>
                        <a:ea typeface="Verdana" pitchFamily="34" charset="0"/>
                        <a:cs typeface="Verdana" pitchFamily="34" charset="0"/>
                      </a:endParaRPr>
                    </a:p>
                  </a:txBody>
                  <a:tcPr/>
                </a:tc>
              </a:tr>
              <a:tr h="411480">
                <a:tc vMerge="1">
                  <a:txBody>
                    <a:bodyPr/>
                    <a:lstStyle/>
                    <a:p>
                      <a:endParaRPr lang="de-DE"/>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6.5</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Ursprungsort als unterscheidendes Merkmal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c vMerge="1">
                  <a:txBody>
                    <a:bodyPr/>
                    <a:lstStyle/>
                    <a:p>
                      <a:endParaRPr lang="de-DE"/>
                    </a:p>
                  </a:txBody>
                  <a:tcPr/>
                </a:tc>
              </a:tr>
              <a:tr h="446112">
                <a:tc>
                  <a:txBody>
                    <a:bodyPr/>
                    <a:lstStyle/>
                    <a:p>
                      <a:r>
                        <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331</a:t>
                      </a:r>
                    </a:p>
                    <a:p>
                      <a:endParaRPr lang="de-DE" sz="16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p>
                  </a:txBody>
                  <a:tcPr/>
                </a:tc>
                <a:tc>
                  <a:txBody>
                    <a:bodyPr/>
                    <a:lstStyle/>
                    <a:p>
                      <a:pPr algn="l"/>
                      <a:r>
                        <a:rPr lang="de-DE" sz="16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$a </a:t>
                      </a:r>
                      <a:r>
                        <a:rPr lang="de-DE" sz="1600" dirty="0" smtClean="0">
                          <a:latin typeface="Verdana" pitchFamily="34" charset="0"/>
                          <a:ea typeface="Verdana" pitchFamily="34" charset="0"/>
                          <a:cs typeface="Verdana" pitchFamily="34" charset="0"/>
                        </a:rPr>
                        <a:t>Heimatküche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$a </a:t>
                      </a:r>
                      <a:r>
                        <a:rPr lang="de-DE" sz="1600" dirty="0" smtClean="0">
                          <a:latin typeface="Verdana" pitchFamily="34" charset="0"/>
                          <a:ea typeface="Verdana" pitchFamily="34" charset="0"/>
                          <a:cs typeface="Verdana" pitchFamily="34" charset="0"/>
                        </a:rPr>
                        <a:t>Heimatküche</a:t>
                      </a:r>
                      <a:endParaRPr lang="de-DE" sz="1600" dirty="0">
                        <a:latin typeface="Verdana" pitchFamily="34" charset="0"/>
                        <a:ea typeface="Verdana" pitchFamily="34" charset="0"/>
                        <a:cs typeface="Verdana" pitchFamily="34" charset="0"/>
                      </a:endParaRPr>
                    </a:p>
                  </a:txBody>
                  <a:tcPr/>
                </a:tc>
              </a:tr>
              <a:tr h="576064">
                <a:tc>
                  <a:txBody>
                    <a:bodyPr/>
                    <a:lstStyle/>
                    <a:p>
                      <a:r>
                        <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419</a:t>
                      </a:r>
                      <a:endParaRPr lang="de-DE" sz="16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r>
                        <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2.8.2</a:t>
                      </a:r>
                      <a:endParaRPr lang="de-DE" sz="16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algn="l"/>
                      <a:r>
                        <a:rPr lang="de-DE" sz="16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$a </a:t>
                      </a:r>
                      <a:r>
                        <a:rPr lang="de-DE" sz="1600" dirty="0" smtClean="0">
                          <a:latin typeface="Verdana" pitchFamily="34" charset="0"/>
                          <a:ea typeface="Verdana" pitchFamily="34" charset="0"/>
                          <a:cs typeface="Verdana" pitchFamily="34" charset="0"/>
                        </a:rPr>
                        <a:t>Köln</a:t>
                      </a:r>
                      <a:endParaRPr lang="de-DE" sz="1600" dirty="0">
                        <a:latin typeface="Verdana" pitchFamily="34" charset="0"/>
                        <a:ea typeface="Verdana" pitchFamily="34" charset="0"/>
                        <a:cs typeface="Verdana" pitchFamily="34" charset="0"/>
                      </a:endParaRPr>
                    </a:p>
                  </a:txBody>
                  <a:tcPr>
                    <a:solidFill>
                      <a:schemeClr val="accent1">
                        <a:lumMod val="20000"/>
                        <a:lumOff val="80000"/>
                      </a:schemeClr>
                    </a:solidFill>
                  </a:tcPr>
                </a:tc>
                <a:tc>
                  <a:txBody>
                    <a:bodyPr/>
                    <a:lstStyle/>
                    <a:p>
                      <a:r>
                        <a:rPr lang="de-DE" sz="16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$a </a:t>
                      </a:r>
                      <a:r>
                        <a:rPr lang="de-DE" sz="1600" kern="1200" dirty="0" smtClean="0">
                          <a:solidFill>
                            <a:schemeClr val="dk1"/>
                          </a:solidFill>
                          <a:latin typeface="Verdana" pitchFamily="34" charset="0"/>
                          <a:ea typeface="Verdana" pitchFamily="34" charset="0"/>
                          <a:cs typeface="Verdana" pitchFamily="34" charset="0"/>
                        </a:rPr>
                        <a:t>Offenburg</a:t>
                      </a:r>
                      <a:endParaRPr lang="de-DE" sz="1600" dirty="0">
                        <a:latin typeface="Verdana" pitchFamily="34" charset="0"/>
                        <a:ea typeface="Verdana" pitchFamily="34" charset="0"/>
                        <a:cs typeface="Verdana" pitchFamily="34" charset="0"/>
                      </a:endParaRPr>
                    </a:p>
                  </a:txBody>
                  <a:tcPr>
                    <a:solidFill>
                      <a:schemeClr val="accent1">
                        <a:lumMod val="20000"/>
                        <a:lumOff val="80000"/>
                      </a:schemeClr>
                    </a:solidFill>
                  </a:tcPr>
                </a:tc>
              </a:tr>
            </a:tbl>
          </a:graphicData>
        </a:graphic>
      </p:graphicFrame>
    </p:spTree>
    <p:extLst>
      <p:ext uri="{BB962C8B-B14F-4D97-AF65-F5344CB8AC3E}">
        <p14:creationId xmlns:p14="http://schemas.microsoft.com/office/powerpoint/2010/main" val="9512310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60648"/>
            <a:ext cx="8640960" cy="936104"/>
          </a:xfrm>
        </p:spPr>
        <p:txBody>
          <a:bodyPr>
            <a:noAutofit/>
          </a:bodyPr>
          <a:lstStyle/>
          <a:p>
            <a:r>
              <a:rPr lang="de-DE" dirty="0" smtClean="0">
                <a:latin typeface="Verdana" pitchFamily="34" charset="0"/>
                <a:ea typeface="Verdana" pitchFamily="34" charset="0"/>
                <a:cs typeface="Verdana" pitchFamily="34" charset="0"/>
              </a:rPr>
              <a:t>2. Merkmale zur Unterscheidung von gleichnamigen Werken – RDA 6.27.1.9 D-A-CH</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Werke repräsentieren | Aleph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6" name="Textfeld 5"/>
          <p:cNvSpPr txBox="1"/>
          <p:nvPr/>
        </p:nvSpPr>
        <p:spPr>
          <a:xfrm>
            <a:off x="251520" y="1556792"/>
            <a:ext cx="8352928" cy="4524315"/>
          </a:xfrm>
          <a:prstGeom prst="rect">
            <a:avLst/>
          </a:prstGeom>
          <a:noFill/>
        </p:spPr>
        <p:txBody>
          <a:bodyPr wrap="square" rtlCol="0">
            <a:spAutoFit/>
          </a:bodyPr>
          <a:lstStyle/>
          <a:p>
            <a:r>
              <a:rPr lang="de-DE" sz="2400" dirty="0" smtClean="0">
                <a:latin typeface="Verdana" pitchFamily="34" charset="0"/>
                <a:ea typeface="Verdana" pitchFamily="34" charset="0"/>
                <a:cs typeface="Verdana" pitchFamily="34" charset="0"/>
              </a:rPr>
              <a:t> </a:t>
            </a:r>
            <a:r>
              <a:rPr lang="de-DE" sz="2400" i="1" dirty="0" smtClean="0">
                <a:latin typeface="Verdana" pitchFamily="34" charset="0"/>
                <a:ea typeface="Verdana" pitchFamily="34" charset="0"/>
                <a:cs typeface="Verdana" pitchFamily="34" charset="0"/>
              </a:rPr>
              <a:t>Ist der normierte Sucheinstieg für ein Werk innerhalb der ZDB eindeutig?</a:t>
            </a:r>
          </a:p>
          <a:p>
            <a:pPr marL="342900" indent="-342900">
              <a:buFontTx/>
              <a:buChar char="-"/>
            </a:pPr>
            <a:endParaRPr lang="de-DE" sz="2400" i="1" dirty="0">
              <a:latin typeface="Verdana" pitchFamily="34" charset="0"/>
              <a:ea typeface="Verdana" pitchFamily="34" charset="0"/>
              <a:cs typeface="Verdana" pitchFamily="34" charset="0"/>
            </a:endParaRPr>
          </a:p>
          <a:p>
            <a:endParaRPr lang="de-DE" sz="2400" i="1" dirty="0" smtClean="0">
              <a:solidFill>
                <a:srgbClr val="00B050"/>
              </a:solidFill>
              <a:latin typeface="Verdana" pitchFamily="34" charset="0"/>
              <a:ea typeface="Verdana" pitchFamily="34" charset="0"/>
              <a:cs typeface="Verdana" pitchFamily="34" charset="0"/>
            </a:endParaRPr>
          </a:p>
          <a:p>
            <a:pPr>
              <a:buFont typeface="Wingdings"/>
              <a:buChar char="à"/>
            </a:pPr>
            <a:r>
              <a:rPr lang="de-DE" sz="2400" dirty="0" smtClean="0">
                <a:latin typeface="Verdana" pitchFamily="34" charset="0"/>
                <a:ea typeface="Verdana" pitchFamily="34" charset="0"/>
                <a:cs typeface="Verdana" pitchFamily="34" charset="0"/>
              </a:rPr>
              <a:t>falls vorhanden, den normierten Sucheinstieg für den geistigen Schöpfer mit berücksichtigen</a:t>
            </a:r>
            <a:endParaRPr lang="de-DE" sz="2400" i="1" dirty="0" smtClean="0">
              <a:solidFill>
                <a:srgbClr val="FF0000"/>
              </a:solidFill>
              <a:latin typeface="Verdana" pitchFamily="34" charset="0"/>
              <a:ea typeface="Verdana" pitchFamily="34" charset="0"/>
              <a:cs typeface="Verdana" pitchFamily="34" charset="0"/>
            </a:endParaRPr>
          </a:p>
          <a:p>
            <a:endParaRPr lang="de-DE" sz="2400" b="1" dirty="0" smtClean="0"/>
          </a:p>
          <a:p>
            <a:pPr marL="342900" indent="-342900">
              <a:buFont typeface="Wingdings" panose="05000000000000000000" pitchFamily="2" charset="2"/>
              <a:buChar char="Ø"/>
            </a:pPr>
            <a:r>
              <a:rPr lang="de-DE" sz="2400" i="1" dirty="0" smtClean="0">
                <a:latin typeface="Verdana" pitchFamily="34" charset="0"/>
                <a:ea typeface="Verdana" pitchFamily="34" charset="0"/>
                <a:cs typeface="Verdana" pitchFamily="34" charset="0"/>
              </a:rPr>
              <a:t>falls nicht eindeutig, wird ein unterscheidendes Merkmal vergeben</a:t>
            </a:r>
          </a:p>
          <a:p>
            <a:endParaRPr lang="de-DE" sz="2400" i="1" dirty="0">
              <a:solidFill>
                <a:srgbClr val="00B050"/>
              </a:solidFill>
              <a:latin typeface="Verdana" pitchFamily="34" charset="0"/>
              <a:ea typeface="Verdana" pitchFamily="34" charset="0"/>
              <a:cs typeface="Verdana" pitchFamily="34" charset="0"/>
            </a:endParaRPr>
          </a:p>
          <a:p>
            <a:endParaRPr lang="de-DE" sz="2400" i="1" dirty="0" smtClean="0">
              <a:solidFill>
                <a:srgbClr val="00B050"/>
              </a:solidFill>
              <a:latin typeface="Verdana" pitchFamily="34" charset="0"/>
              <a:ea typeface="Verdana" pitchFamily="34" charset="0"/>
              <a:cs typeface="Verdana" pitchFamily="34" charset="0"/>
            </a:endParaRPr>
          </a:p>
          <a:p>
            <a:endParaRPr lang="de-DE" sz="2400" i="1" dirty="0">
              <a:solidFill>
                <a:srgbClr val="00B050"/>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8880346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Vergabe der Merkmale</a:t>
            </a:r>
            <a:endParaRPr lang="de-DE" dirty="0"/>
          </a:p>
        </p:txBody>
      </p:sp>
      <p:sp>
        <p:nvSpPr>
          <p:cNvPr id="4" name="Fußzeilenplatzhalter 3"/>
          <p:cNvSpPr>
            <a:spLocks noGrp="1"/>
          </p:cNvSpPr>
          <p:nvPr>
            <p:ph type="ftr" sz="quarter" idx="14"/>
          </p:nvPr>
        </p:nvSpPr>
        <p:spPr>
          <a:xfrm>
            <a:off x="467544" y="6376243"/>
            <a:ext cx="7704856"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Werke repräsentieren | Aleph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2719781871"/>
              </p:ext>
            </p:extLst>
          </p:nvPr>
        </p:nvGraphicFramePr>
        <p:xfrm>
          <a:off x="323528" y="908719"/>
          <a:ext cx="8568952" cy="5400602"/>
        </p:xfrm>
        <a:graphic>
          <a:graphicData uri="http://schemas.openxmlformats.org/drawingml/2006/table">
            <a:tbl>
              <a:tblPr firstRow="1" bandRow="1">
                <a:tableStyleId>{5C22544A-7EE6-4342-B048-85BDC9FD1C3A}</a:tableStyleId>
              </a:tblPr>
              <a:tblGrid>
                <a:gridCol w="1080120"/>
                <a:gridCol w="2592288"/>
                <a:gridCol w="1584176"/>
                <a:gridCol w="3312368"/>
              </a:tblGrid>
              <a:tr h="1020934">
                <a:tc>
                  <a:txBody>
                    <a:bodyPr/>
                    <a:lstStyle/>
                    <a:p>
                      <a:r>
                        <a:rPr lang="de-DE" dirty="0" smtClean="0"/>
                        <a:t>RDA</a:t>
                      </a:r>
                      <a:endParaRPr lang="de-DE" dirty="0"/>
                    </a:p>
                  </a:txBody>
                  <a:tcPr/>
                </a:tc>
                <a:tc>
                  <a:txBody>
                    <a:bodyPr/>
                    <a:lstStyle/>
                    <a:p>
                      <a:r>
                        <a:rPr lang="de-DE" dirty="0" smtClean="0"/>
                        <a:t>Unterscheidendes</a:t>
                      </a:r>
                    </a:p>
                    <a:p>
                      <a:r>
                        <a:rPr lang="de-DE" dirty="0" smtClean="0"/>
                        <a:t>Merkmal</a:t>
                      </a:r>
                      <a:endParaRPr lang="de-DE" dirty="0"/>
                    </a:p>
                  </a:txBody>
                  <a:tcPr/>
                </a:tc>
                <a:tc>
                  <a:txBody>
                    <a:bodyPr/>
                    <a:lstStyle/>
                    <a:p>
                      <a:r>
                        <a:rPr lang="de-DE" dirty="0" smtClean="0"/>
                        <a:t>Erfassung </a:t>
                      </a:r>
                      <a:r>
                        <a:rPr lang="de-DE" baseline="0" dirty="0" smtClean="0"/>
                        <a:t>im Unterfeld in ASEQ 303</a:t>
                      </a:r>
                      <a:endParaRPr lang="de-DE" dirty="0"/>
                    </a:p>
                  </a:txBody>
                  <a:tcPr/>
                </a:tc>
                <a:tc>
                  <a:txBody>
                    <a:bodyPr/>
                    <a:lstStyle/>
                    <a:p>
                      <a:r>
                        <a:rPr lang="de-DE" dirty="0" smtClean="0"/>
                        <a:t>Die Merkmale RDA 6.3 – 6.6 werden nach RDA 6.27.1.9  abgeleitet</a:t>
                      </a:r>
                      <a:r>
                        <a:rPr lang="de-DE" baseline="0" dirty="0" smtClean="0"/>
                        <a:t> aus</a:t>
                      </a:r>
                      <a:endParaRPr lang="de-DE" dirty="0"/>
                    </a:p>
                  </a:txBody>
                  <a:tcPr/>
                </a:tc>
              </a:tr>
              <a:tr h="1094917">
                <a:tc>
                  <a:txBody>
                    <a:bodyPr/>
                    <a:lstStyle/>
                    <a:p>
                      <a:r>
                        <a:rPr lang="de-DE" dirty="0" smtClean="0"/>
                        <a:t>6.3</a:t>
                      </a:r>
                      <a:endParaRPr lang="de-DE" dirty="0"/>
                    </a:p>
                  </a:txBody>
                  <a:tcPr/>
                </a:tc>
                <a:tc>
                  <a:txBody>
                    <a:bodyPr/>
                    <a:lstStyle/>
                    <a:p>
                      <a:r>
                        <a:rPr lang="de-DE" dirty="0" smtClean="0"/>
                        <a:t>Form</a:t>
                      </a:r>
                      <a:endParaRPr lang="de-DE" dirty="0"/>
                    </a:p>
                  </a:txBody>
                  <a:tcPr/>
                </a:tc>
                <a:tc>
                  <a:txBody>
                    <a:bodyPr/>
                    <a:lstStyle/>
                    <a:p>
                      <a:r>
                        <a:rPr lang="de-DE" dirty="0" smtClean="0"/>
                        <a:t>$h</a:t>
                      </a:r>
                      <a:endParaRPr lang="de-DE" dirty="0"/>
                    </a:p>
                  </a:txBody>
                  <a:tcPr/>
                </a:tc>
                <a:tc>
                  <a:txBody>
                    <a:bodyPr/>
                    <a:lstStyle/>
                    <a:p>
                      <a:r>
                        <a:rPr lang="de-DE" dirty="0" smtClean="0"/>
                        <a:t>Form</a:t>
                      </a:r>
                      <a:r>
                        <a:rPr lang="de-DE" baseline="0" dirty="0" smtClean="0"/>
                        <a:t> des Werks</a:t>
                      </a:r>
                      <a:endParaRPr lang="de-DE" dirty="0"/>
                    </a:p>
                  </a:txBody>
                  <a:tcPr/>
                </a:tc>
              </a:tr>
              <a:tr h="1094917">
                <a:tc>
                  <a:txBody>
                    <a:bodyPr/>
                    <a:lstStyle/>
                    <a:p>
                      <a:r>
                        <a:rPr lang="de-DE" dirty="0" smtClean="0"/>
                        <a:t>6.4</a:t>
                      </a:r>
                      <a:endParaRPr lang="de-DE" dirty="0"/>
                    </a:p>
                  </a:txBody>
                  <a:tcPr/>
                </a:tc>
                <a:tc>
                  <a:txBody>
                    <a:bodyPr/>
                    <a:lstStyle/>
                    <a:p>
                      <a:r>
                        <a:rPr lang="de-DE" dirty="0" smtClean="0"/>
                        <a:t>Datum</a:t>
                      </a:r>
                      <a:endParaRPr lang="de-DE" dirty="0"/>
                    </a:p>
                  </a:txBody>
                  <a:tcPr/>
                </a:tc>
                <a:tc>
                  <a:txBody>
                    <a:bodyPr/>
                    <a:lstStyle/>
                    <a:p>
                      <a:r>
                        <a:rPr lang="de-DE" dirty="0" smtClean="0"/>
                        <a:t>$f</a:t>
                      </a:r>
                      <a:endParaRPr lang="de-DE" dirty="0"/>
                    </a:p>
                  </a:txBody>
                  <a:tcPr/>
                </a:tc>
                <a:tc>
                  <a:txBody>
                    <a:bodyPr/>
                    <a:lstStyle/>
                    <a:p>
                      <a:r>
                        <a:rPr lang="de-DE" dirty="0" smtClean="0"/>
                        <a:t>Erscheinungsdatum</a:t>
                      </a:r>
                      <a:endParaRPr lang="de-DE" dirty="0"/>
                    </a:p>
                  </a:txBody>
                  <a:tcPr/>
                </a:tc>
              </a:tr>
              <a:tr h="1094917">
                <a:tc>
                  <a:txBody>
                    <a:bodyPr/>
                    <a:lstStyle/>
                    <a:p>
                      <a:r>
                        <a:rPr lang="de-DE" dirty="0" smtClean="0"/>
                        <a:t>6.5</a:t>
                      </a:r>
                      <a:endParaRPr lang="de-DE" dirty="0"/>
                    </a:p>
                  </a:txBody>
                  <a:tcPr/>
                </a:tc>
                <a:tc>
                  <a:txBody>
                    <a:bodyPr/>
                    <a:lstStyle/>
                    <a:p>
                      <a:r>
                        <a:rPr lang="de-DE" dirty="0" smtClean="0"/>
                        <a:t>Ursprungsort</a:t>
                      </a:r>
                      <a:endParaRPr lang="de-DE" dirty="0"/>
                    </a:p>
                  </a:txBody>
                  <a:tcPr/>
                </a:tc>
                <a:tc>
                  <a:txBody>
                    <a:bodyPr/>
                    <a:lstStyle/>
                    <a:p>
                      <a:r>
                        <a:rPr lang="de-DE" dirty="0" smtClean="0"/>
                        <a:t>$h</a:t>
                      </a:r>
                      <a:endParaRPr lang="de-DE" dirty="0"/>
                    </a:p>
                  </a:txBody>
                  <a:tcPr/>
                </a:tc>
                <a:tc>
                  <a:txBody>
                    <a:bodyPr/>
                    <a:lstStyle/>
                    <a:p>
                      <a:r>
                        <a:rPr lang="de-DE" dirty="0" smtClean="0"/>
                        <a:t>Erscheinungsort</a:t>
                      </a:r>
                      <a:endParaRPr lang="de-DE" dirty="0"/>
                    </a:p>
                  </a:txBody>
                  <a:tcPr/>
                </a:tc>
              </a:tr>
              <a:tr h="1094917">
                <a:tc>
                  <a:txBody>
                    <a:bodyPr/>
                    <a:lstStyle/>
                    <a:p>
                      <a:r>
                        <a:rPr lang="de-DE" dirty="0" smtClean="0"/>
                        <a:t>6.6</a:t>
                      </a:r>
                      <a:endParaRPr lang="de-DE" dirty="0"/>
                    </a:p>
                  </a:txBody>
                  <a:tcPr/>
                </a:tc>
                <a:tc>
                  <a:txBody>
                    <a:bodyPr/>
                    <a:lstStyle/>
                    <a:p>
                      <a:r>
                        <a:rPr lang="de-DE" dirty="0" smtClean="0"/>
                        <a:t>Sonstige unterscheidende Eigenschaften des Werks</a:t>
                      </a:r>
                      <a:endParaRPr lang="de-DE" dirty="0"/>
                    </a:p>
                  </a:txBody>
                  <a:tcPr/>
                </a:tc>
                <a:tc>
                  <a:txBody>
                    <a:bodyPr/>
                    <a:lstStyle/>
                    <a:p>
                      <a:r>
                        <a:rPr lang="de-DE" dirty="0" smtClean="0"/>
                        <a:t>$h</a:t>
                      </a:r>
                      <a:endParaRPr lang="de-DE" dirty="0"/>
                    </a:p>
                  </a:txBody>
                  <a:tcPr/>
                </a:tc>
                <a:tc>
                  <a:txBody>
                    <a:bodyPr/>
                    <a:lstStyle/>
                    <a:p>
                      <a:r>
                        <a:rPr lang="de-DE" dirty="0" smtClean="0"/>
                        <a:t>Herausgebende</a:t>
                      </a:r>
                      <a:r>
                        <a:rPr lang="de-DE" baseline="0" dirty="0" smtClean="0"/>
                        <a:t> bzw. veröffentlichende Körperschaft</a:t>
                      </a:r>
                      <a:endParaRPr lang="de-DE" dirty="0"/>
                    </a:p>
                  </a:txBody>
                  <a:tcPr/>
                </a:tc>
              </a:tr>
            </a:tbl>
          </a:graphicData>
        </a:graphic>
      </p:graphicFrame>
    </p:spTree>
    <p:extLst>
      <p:ext uri="{BB962C8B-B14F-4D97-AF65-F5344CB8AC3E}">
        <p14:creationId xmlns:p14="http://schemas.microsoft.com/office/powerpoint/2010/main" val="20253339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188640"/>
            <a:ext cx="8352928" cy="864096"/>
          </a:xfrm>
        </p:spPr>
        <p:txBody>
          <a:bodyPr>
            <a:noAutofit/>
          </a:bodyPr>
          <a:lstStyle/>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2.1 Merkmal a) Körperschaft – </a:t>
            </a:r>
            <a:r>
              <a:rPr lang="de-DE" dirty="0" smtClean="0">
                <a:solidFill>
                  <a:srgbClr val="FF0000"/>
                </a:solidFill>
                <a:latin typeface="Verdana" pitchFamily="34" charset="0"/>
                <a:ea typeface="Verdana" pitchFamily="34" charset="0"/>
                <a:cs typeface="Verdana" pitchFamily="34" charset="0"/>
              </a:rPr>
              <a:t>303 $k</a:t>
            </a:r>
            <a:r>
              <a:rPr lang="de-DE" dirty="0">
                <a:solidFill>
                  <a:srgbClr val="FF0000"/>
                </a:solidFill>
                <a:latin typeface="Verdana" pitchFamily="34" charset="0"/>
                <a:ea typeface="Verdana" pitchFamily="34" charset="0"/>
                <a:cs typeface="Verdana" pitchFamily="34" charset="0"/>
              </a:rPr>
              <a:t/>
            </a:r>
            <a:br>
              <a:rPr lang="de-DE" dirty="0">
                <a:solidFill>
                  <a:srgbClr val="FF0000"/>
                </a:solidFill>
                <a:latin typeface="Verdana" pitchFamily="34" charset="0"/>
                <a:ea typeface="Verdana" pitchFamily="34" charset="0"/>
                <a:cs typeface="Verdana" pitchFamily="34" charset="0"/>
              </a:rPr>
            </a:br>
            <a:r>
              <a:rPr lang="de-DE" dirty="0">
                <a:latin typeface="Verdana" pitchFamily="34" charset="0"/>
                <a:ea typeface="Verdana" pitchFamily="34" charset="0"/>
                <a:cs typeface="Verdana" pitchFamily="34" charset="0"/>
              </a:rPr>
              <a:t/>
            </a:r>
            <a:br>
              <a:rPr lang="de-DE" dirty="0">
                <a:latin typeface="Verdana" pitchFamily="34" charset="0"/>
                <a:ea typeface="Verdana" pitchFamily="34" charset="0"/>
                <a:cs typeface="Verdana" pitchFamily="34" charset="0"/>
              </a:rPr>
            </a:b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Werke repräsentieren | Aleph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1297658526"/>
              </p:ext>
            </p:extLst>
          </p:nvPr>
        </p:nvGraphicFramePr>
        <p:xfrm>
          <a:off x="107504" y="908721"/>
          <a:ext cx="8856984" cy="5463642"/>
        </p:xfrm>
        <a:graphic>
          <a:graphicData uri="http://schemas.openxmlformats.org/drawingml/2006/table">
            <a:tbl>
              <a:tblPr firstRow="1" bandRow="1">
                <a:tableStyleId>{5C22544A-7EE6-4342-B048-85BDC9FD1C3A}</a:tableStyleId>
              </a:tblPr>
              <a:tblGrid>
                <a:gridCol w="864096"/>
                <a:gridCol w="864096"/>
                <a:gridCol w="1800200"/>
                <a:gridCol w="2664296"/>
                <a:gridCol w="2664296"/>
              </a:tblGrid>
              <a:tr h="584285">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aseline="0" dirty="0" smtClean="0">
                          <a:latin typeface="Verdana" panose="020B0604030504040204" pitchFamily="34" charset="0"/>
                          <a:ea typeface="Verdana" panose="020B0604030504040204" pitchFamily="34" charset="0"/>
                          <a:cs typeface="Verdana" panose="020B0604030504040204" pitchFamily="34" charset="0"/>
                        </a:rPr>
                        <a:t>Erfassung –</a:t>
                      </a:r>
                    </a:p>
                    <a:p>
                      <a:r>
                        <a:rPr lang="de-DE" sz="1600" baseline="0" dirty="0" smtClean="0">
                          <a:latin typeface="Verdana" panose="020B0604030504040204" pitchFamily="34" charset="0"/>
                          <a:ea typeface="Verdana" panose="020B0604030504040204" pitchFamily="34" charset="0"/>
                          <a:cs typeface="Verdana" panose="020B0604030504040204" pitchFamily="34" charset="0"/>
                        </a:rPr>
                        <a:t>Werk 1</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r>
                        <a:rPr lang="de-DE" sz="1600" baseline="0" dirty="0" smtClean="0">
                          <a:latin typeface="Verdana" panose="020B0604030504040204" pitchFamily="34" charset="0"/>
                          <a:ea typeface="Verdana" panose="020B0604030504040204" pitchFamily="34" charset="0"/>
                          <a:cs typeface="Verdana" panose="020B0604030504040204" pitchFamily="34" charset="0"/>
                        </a:rPr>
                        <a:t> –</a:t>
                      </a:r>
                    </a:p>
                    <a:p>
                      <a:r>
                        <a:rPr lang="de-DE" sz="1600" baseline="0" dirty="0" smtClean="0">
                          <a:latin typeface="Verdana" panose="020B0604030504040204" pitchFamily="34" charset="0"/>
                          <a:ea typeface="Verdana" panose="020B0604030504040204" pitchFamily="34" charset="0"/>
                          <a:cs typeface="Verdana" panose="020B0604030504040204" pitchFamily="34" charset="0"/>
                        </a:rPr>
                        <a:t>Werk 2</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98797">
                <a:tc rowSpan="2">
                  <a:txBody>
                    <a:bodyPr/>
                    <a:lstStyle/>
                    <a:p>
                      <a:r>
                        <a:rPr lang="de-DE" sz="1600" b="1" baseline="0" dirty="0" smtClean="0">
                          <a:latin typeface="Verdana" panose="020B0604030504040204" pitchFamily="34" charset="0"/>
                          <a:ea typeface="Verdana" panose="020B0604030504040204" pitchFamily="34" charset="0"/>
                          <a:cs typeface="Verdana" panose="020B0604030504040204" pitchFamily="34" charset="0"/>
                        </a:rPr>
                        <a:t>303 </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6.2.2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$t</a:t>
                      </a:r>
                      <a:r>
                        <a:rPr lang="de-DE" sz="1600" b="0" kern="1200" baseline="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de-DE" sz="1600" b="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Bericht</a:t>
                      </a:r>
                      <a:endParaRPr lang="de-DE" sz="16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6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6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$h</a:t>
                      </a:r>
                      <a:r>
                        <a:rPr lang="de-DE" sz="1600" b="0" kern="1200" baseline="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de-DE" sz="1600" dirty="0" smtClean="0">
                          <a:latin typeface="Verdana" pitchFamily="34" charset="0"/>
                          <a:ea typeface="Verdana" pitchFamily="34" charset="0"/>
                          <a:cs typeface="Verdana" pitchFamily="34" charset="0"/>
                        </a:rPr>
                        <a:t>Deutsches Institut für Normung</a:t>
                      </a:r>
                      <a:endParaRPr lang="de-DE" sz="1600" dirty="0">
                        <a:latin typeface="Verdana" pitchFamily="34" charset="0"/>
                        <a:ea typeface="Verdana" pitchFamily="34" charset="0"/>
                        <a:cs typeface="Verdana"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$t </a:t>
                      </a:r>
                      <a:r>
                        <a:rPr lang="de-DE" sz="1600" dirty="0" smtClean="0">
                          <a:solidFill>
                            <a:schemeClr val="tx1"/>
                          </a:solidFill>
                          <a:latin typeface="Verdana" pitchFamily="34" charset="0"/>
                          <a:ea typeface="Verdana" pitchFamily="34" charset="0"/>
                          <a:cs typeface="Verdana" pitchFamily="34" charset="0"/>
                        </a:rPr>
                        <a:t>Schriftenreihe</a:t>
                      </a:r>
                      <a:endParaRPr lang="de-DE" sz="1600" b="1" dirty="0" smtClean="0">
                        <a:solidFill>
                          <a:srgbClr val="FF0000"/>
                        </a:solidFill>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600" b="1" dirty="0" smtClean="0">
                        <a:solidFill>
                          <a:srgbClr val="FF0000"/>
                        </a:solidFill>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solidFill>
                            <a:srgbClr val="C00000"/>
                          </a:solidFill>
                          <a:latin typeface="Verdana" pitchFamily="34" charset="0"/>
                          <a:ea typeface="Verdana" pitchFamily="34" charset="0"/>
                          <a:cs typeface="Verdana" pitchFamily="34" charset="0"/>
                        </a:rPr>
                        <a:t>$h</a:t>
                      </a:r>
                      <a:r>
                        <a:rPr lang="de-DE" sz="1600" b="1" baseline="0" dirty="0" smtClean="0">
                          <a:solidFill>
                            <a:srgbClr val="FF0000"/>
                          </a:solidFill>
                          <a:latin typeface="Verdana" pitchFamily="34" charset="0"/>
                          <a:ea typeface="Verdana" pitchFamily="34" charset="0"/>
                          <a:cs typeface="Verdana" pitchFamily="34" charset="0"/>
                        </a:rPr>
                        <a:t> </a:t>
                      </a:r>
                      <a:r>
                        <a:rPr lang="de-DE" sz="1600" dirty="0" smtClean="0">
                          <a:solidFill>
                            <a:schemeClr val="tx1"/>
                          </a:solidFill>
                          <a:latin typeface="Verdana" pitchFamily="34" charset="0"/>
                          <a:ea typeface="Verdana" pitchFamily="34" charset="0"/>
                          <a:cs typeface="Verdana" pitchFamily="34" charset="0"/>
                        </a:rPr>
                        <a:t>Schweizerische Gesellschaft für Vogelkunde</a:t>
                      </a:r>
                      <a:r>
                        <a:rPr lang="de-DE" sz="1600" baseline="0" dirty="0" smtClean="0">
                          <a:solidFill>
                            <a:schemeClr val="tx1"/>
                          </a:solidFill>
                          <a:latin typeface="Verdana" pitchFamily="34" charset="0"/>
                          <a:ea typeface="Verdana" pitchFamily="34" charset="0"/>
                          <a:cs typeface="Verdana" pitchFamily="34" charset="0"/>
                        </a:rPr>
                        <a:t> und Vogelschutz</a:t>
                      </a:r>
                      <a:endParaRPr lang="de-DE" sz="1600" dirty="0">
                        <a:solidFill>
                          <a:schemeClr val="tx1"/>
                        </a:solidFill>
                        <a:latin typeface="Verdana" pitchFamily="34" charset="0"/>
                        <a:ea typeface="Verdana" pitchFamily="34" charset="0"/>
                        <a:cs typeface="Verdana" pitchFamily="34" charset="0"/>
                      </a:endParaRPr>
                    </a:p>
                  </a:txBody>
                  <a:tcPr/>
                </a:tc>
              </a:tr>
              <a:tr h="1268384">
                <a:tc vMerge="1">
                  <a:txBody>
                    <a:bodyPr/>
                    <a:lstStyle/>
                    <a:p>
                      <a:endParaRPr lang="de-DE"/>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6.6</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Sonstige </a:t>
                      </a:r>
                      <a:r>
                        <a:rPr lang="de-DE" sz="1600" b="1" dirty="0" err="1" smtClean="0">
                          <a:latin typeface="Verdana" panose="020B0604030504040204" pitchFamily="34" charset="0"/>
                          <a:ea typeface="Verdana" panose="020B0604030504040204" pitchFamily="34" charset="0"/>
                          <a:cs typeface="Verdana" panose="020B0604030504040204" pitchFamily="34" charset="0"/>
                        </a:rPr>
                        <a:t>unterschei-dende</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Eigenschaft des Werks</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c vMerge="1">
                  <a:txBody>
                    <a:bodyPr/>
                    <a:lstStyle/>
                    <a:p>
                      <a:endParaRPr lang="de-DE"/>
                    </a:p>
                  </a:txBody>
                  <a:tcPr/>
                </a:tc>
              </a:tr>
              <a:tr h="1710843">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200b</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19.3</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Sonstige … Körperschaft, die mit einem Werk in Verbindung steht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$k</a:t>
                      </a:r>
                      <a:r>
                        <a:rPr lang="de-DE" sz="1600" b="0" kern="1200" baseline="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de-DE" sz="1600" b="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Deutsches Institut für Normung</a:t>
                      </a:r>
                    </a:p>
                    <a:p>
                      <a:pPr marL="0" marR="0" indent="0" algn="l" defTabSz="914400" rtl="0" eaLnBrk="1" fontAlgn="auto" latinLnBrk="0" hangingPunct="1">
                        <a:lnSpc>
                          <a:spcPct val="100000"/>
                        </a:lnSpc>
                        <a:spcBef>
                          <a:spcPts val="0"/>
                        </a:spcBef>
                        <a:spcAft>
                          <a:spcPts val="0"/>
                        </a:spcAft>
                        <a:buClrTx/>
                        <a:buSzTx/>
                        <a:buFontTx/>
                        <a:buNone/>
                        <a:tabLst/>
                        <a:defRPr/>
                      </a:pPr>
                      <a:r>
                        <a:rPr lang="de-DE" sz="1600" b="0" kern="1200" baseline="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$4</a:t>
                      </a:r>
                      <a:r>
                        <a:rPr lang="de-DE" sz="1600" b="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de-DE" sz="1600" b="0" kern="1200" baseline="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isb</a:t>
                      </a:r>
                      <a:r>
                        <a:rPr lang="de-DE" sz="1600" b="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de-DE" sz="1400" b="0" i="1"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(Herausgebendes Organ)</a:t>
                      </a:r>
                    </a:p>
                    <a:p>
                      <a:pPr marL="0" marR="0" indent="0" algn="l" defTabSz="914400" rtl="0" eaLnBrk="1" fontAlgn="auto" latinLnBrk="0" hangingPunct="1">
                        <a:lnSpc>
                          <a:spcPct val="100000"/>
                        </a:lnSpc>
                        <a:spcBef>
                          <a:spcPts val="0"/>
                        </a:spcBef>
                        <a:spcAft>
                          <a:spcPts val="0"/>
                        </a:spcAft>
                        <a:buClrTx/>
                        <a:buSzTx/>
                        <a:buFontTx/>
                        <a:buNone/>
                        <a:tabLst/>
                        <a:defRPr/>
                      </a:pPr>
                      <a:r>
                        <a:rPr lang="de-DE" sz="1600" b="0" i="0" kern="1200" baseline="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$9</a:t>
                      </a:r>
                      <a:r>
                        <a:rPr lang="de-DE" sz="1600" b="0" i="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de-DE" sz="1600" b="0" i="1"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GND-IDNR</a:t>
                      </a:r>
                      <a:endParaRPr lang="de-DE" sz="1600" i="1" dirty="0">
                        <a:solidFill>
                          <a:srgbClr val="C00000"/>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$k </a:t>
                      </a:r>
                      <a:r>
                        <a:rPr lang="de-DE" sz="1600" dirty="0" smtClean="0">
                          <a:solidFill>
                            <a:schemeClr val="tx1"/>
                          </a:solidFill>
                          <a:latin typeface="Verdana" pitchFamily="34" charset="0"/>
                          <a:ea typeface="Verdana" pitchFamily="34" charset="0"/>
                          <a:cs typeface="Verdana" pitchFamily="34" charset="0"/>
                        </a:rPr>
                        <a:t>Schweizerische Gesellschaft für Vogelkunde</a:t>
                      </a:r>
                      <a:r>
                        <a:rPr lang="de-DE" sz="1600" baseline="0" dirty="0" smtClean="0">
                          <a:solidFill>
                            <a:schemeClr val="tx1"/>
                          </a:solidFill>
                          <a:latin typeface="Verdana" pitchFamily="34" charset="0"/>
                          <a:ea typeface="Verdana" pitchFamily="34" charset="0"/>
                          <a:cs typeface="Verdana" pitchFamily="34" charset="0"/>
                        </a:rPr>
                        <a:t> und Vogelschutz</a:t>
                      </a:r>
                      <a:endParaRPr lang="de-DE" sz="1600" dirty="0" smtClean="0">
                        <a:solidFill>
                          <a:schemeClr val="tx1"/>
                        </a:solidFill>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600" b="0" kern="1200" baseline="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$4</a:t>
                      </a:r>
                      <a:r>
                        <a:rPr lang="de-DE" sz="1600" b="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de-DE" sz="1600" b="0" kern="1200" baseline="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isb</a:t>
                      </a:r>
                      <a:r>
                        <a:rPr lang="de-DE" sz="1600" b="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de-DE" sz="1400" b="0" i="1"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t>
                      </a:r>
                      <a:r>
                        <a:rPr lang="de-DE" sz="1400" i="1" baseline="0" dirty="0" smtClean="0">
                          <a:solidFill>
                            <a:schemeClr val="tx1"/>
                          </a:solidFill>
                          <a:latin typeface="Verdana" pitchFamily="34" charset="0"/>
                          <a:ea typeface="Verdana" pitchFamily="34" charset="0"/>
                          <a:cs typeface="Verdana" pitchFamily="34" charset="0"/>
                        </a:rPr>
                        <a:t>Herausgebendes Organ)</a:t>
                      </a:r>
                    </a:p>
                    <a:p>
                      <a:pPr marL="0" marR="0" indent="0" algn="l" defTabSz="914400" rtl="0" eaLnBrk="1" fontAlgn="auto" latinLnBrk="0" hangingPunct="1">
                        <a:lnSpc>
                          <a:spcPct val="100000"/>
                        </a:lnSpc>
                        <a:spcBef>
                          <a:spcPts val="0"/>
                        </a:spcBef>
                        <a:spcAft>
                          <a:spcPts val="0"/>
                        </a:spcAft>
                        <a:buClrTx/>
                        <a:buSzTx/>
                        <a:buFontTx/>
                        <a:buNone/>
                        <a:tabLst/>
                        <a:defRPr/>
                      </a:pPr>
                      <a:r>
                        <a:rPr lang="de-DE" sz="1600" b="0" i="0" kern="1200" baseline="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$9</a:t>
                      </a:r>
                      <a:r>
                        <a:rPr lang="de-DE" sz="1600" b="0" i="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de-DE" sz="1600" b="0" i="1"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GND-IDNR</a:t>
                      </a:r>
                      <a:endParaRPr lang="de-DE" sz="1600" i="1" dirty="0" smtClean="0">
                        <a:solidFill>
                          <a:srgbClr val="C00000"/>
                        </a:solidFill>
                        <a:latin typeface="Verdana" pitchFamily="34" charset="0"/>
                        <a:ea typeface="Verdana" pitchFamily="34" charset="0"/>
                        <a:cs typeface="Verdana" pitchFamily="34" charset="0"/>
                      </a:endParaRPr>
                    </a:p>
                  </a:txBody>
                  <a:tcPr/>
                </a:tc>
              </a:tr>
              <a:tr h="333877">
                <a:tc>
                  <a:txBody>
                    <a:bodyPr/>
                    <a:lstStyle/>
                    <a:p>
                      <a:r>
                        <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331</a:t>
                      </a:r>
                      <a:endParaRPr lang="de-DE" sz="16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$a </a:t>
                      </a:r>
                      <a:r>
                        <a:rPr lang="de-DE" sz="1600" dirty="0" smtClean="0">
                          <a:latin typeface="Verdana" pitchFamily="34" charset="0"/>
                          <a:ea typeface="Verdana" pitchFamily="34" charset="0"/>
                          <a:cs typeface="Verdana" pitchFamily="34" charset="0"/>
                        </a:rPr>
                        <a:t>Bericht</a:t>
                      </a:r>
                      <a:endParaRPr lang="de-DE" sz="16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$a </a:t>
                      </a:r>
                      <a:r>
                        <a:rPr lang="de-DE" sz="1600" dirty="0" smtClean="0">
                          <a:latin typeface="Verdana" pitchFamily="34" charset="0"/>
                          <a:ea typeface="Verdana" pitchFamily="34" charset="0"/>
                          <a:cs typeface="Verdana" pitchFamily="34" charset="0"/>
                        </a:rPr>
                        <a:t>Schriftenreihe</a:t>
                      </a:r>
                      <a:endParaRPr lang="de-DE" sz="1600" dirty="0">
                        <a:latin typeface="Verdana" pitchFamily="34" charset="0"/>
                        <a:ea typeface="Verdana" pitchFamily="34" charset="0"/>
                        <a:cs typeface="Verdana" pitchFamily="34" charset="0"/>
                      </a:endParaRPr>
                    </a:p>
                  </a:txBody>
                  <a:tcPr/>
                </a:tc>
              </a:tr>
              <a:tr h="1032405">
                <a:tc>
                  <a:txBody>
                    <a:bodyPr/>
                    <a:lstStyle/>
                    <a:p>
                      <a:r>
                        <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359</a:t>
                      </a:r>
                      <a:endParaRPr lang="de-DE" sz="16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2.4.2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err="1" smtClean="0">
                          <a:latin typeface="Verdana" panose="020B0604030504040204" pitchFamily="34" charset="0"/>
                          <a:ea typeface="Verdana" panose="020B0604030504040204" pitchFamily="34" charset="0"/>
                          <a:cs typeface="Verdana" panose="020B0604030504040204" pitchFamily="34" charset="0"/>
                        </a:rPr>
                        <a:t>Verantwort</a:t>
                      </a:r>
                      <a:r>
                        <a:rPr lang="de-DE" sz="1600" b="1" dirty="0" smtClean="0">
                          <a:latin typeface="Verdana" panose="020B0604030504040204" pitchFamily="34" charset="0"/>
                          <a:ea typeface="Verdana" panose="020B0604030504040204" pitchFamily="34" charset="0"/>
                          <a:cs typeface="Verdana" panose="020B0604030504040204" pitchFamily="34" charset="0"/>
                        </a:rPr>
                        <a:t>-</a:t>
                      </a:r>
                      <a:r>
                        <a:rPr lang="de-DE" sz="1600" b="1" dirty="0" err="1" smtClean="0">
                          <a:latin typeface="Verdana" panose="020B0604030504040204" pitchFamily="34" charset="0"/>
                          <a:ea typeface="Verdana" panose="020B0604030504040204" pitchFamily="34" charset="0"/>
                          <a:cs typeface="Verdana" panose="020B0604030504040204" pitchFamily="34" charset="0"/>
                        </a:rPr>
                        <a:t>lichkeitsan</a:t>
                      </a:r>
                      <a:r>
                        <a:rPr lang="de-DE" sz="1600" b="1" dirty="0" smtClean="0">
                          <a:latin typeface="Verdana" panose="020B0604030504040204" pitchFamily="34" charset="0"/>
                          <a:ea typeface="Verdana" panose="020B0604030504040204" pitchFamily="34" charset="0"/>
                          <a:cs typeface="Verdana" panose="020B0604030504040204" pitchFamily="34" charset="0"/>
                        </a:rPr>
                        <a:t>-gabe</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$a</a:t>
                      </a:r>
                      <a:r>
                        <a:rPr lang="de-DE" sz="1600" b="0" kern="1200" baseline="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de-DE" sz="1600" b="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Deutsches Institut für Normung</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solidFill>
                            <a:srgbClr val="C00000"/>
                          </a:solidFill>
                          <a:latin typeface="Verdana" pitchFamily="34" charset="0"/>
                          <a:ea typeface="Verdana" pitchFamily="34" charset="0"/>
                          <a:cs typeface="Verdana" pitchFamily="34" charset="0"/>
                        </a:rPr>
                        <a:t>$a</a:t>
                      </a:r>
                      <a:r>
                        <a:rPr lang="de-DE" sz="1600" b="1" baseline="0" dirty="0" smtClean="0">
                          <a:solidFill>
                            <a:srgbClr val="FF0000"/>
                          </a:solidFill>
                          <a:latin typeface="Verdana" pitchFamily="34" charset="0"/>
                          <a:ea typeface="Verdana" pitchFamily="34" charset="0"/>
                          <a:cs typeface="Verdana" pitchFamily="34" charset="0"/>
                        </a:rPr>
                        <a:t> </a:t>
                      </a:r>
                      <a:r>
                        <a:rPr lang="de-DE" sz="1600" dirty="0" smtClean="0">
                          <a:solidFill>
                            <a:schemeClr val="tx1"/>
                          </a:solidFill>
                          <a:latin typeface="Verdana" pitchFamily="34" charset="0"/>
                          <a:ea typeface="Verdana" pitchFamily="34" charset="0"/>
                          <a:cs typeface="Verdana" pitchFamily="34" charset="0"/>
                        </a:rPr>
                        <a:t>Schweizerische Gesellschaft für Vogelkunde</a:t>
                      </a:r>
                      <a:r>
                        <a:rPr lang="de-DE" sz="1600" baseline="0" dirty="0" smtClean="0">
                          <a:solidFill>
                            <a:schemeClr val="tx1"/>
                          </a:solidFill>
                          <a:latin typeface="Verdana" pitchFamily="34" charset="0"/>
                          <a:ea typeface="Verdana" pitchFamily="34" charset="0"/>
                          <a:cs typeface="Verdana" pitchFamily="34" charset="0"/>
                        </a:rPr>
                        <a:t> und Vogelschutz</a:t>
                      </a:r>
                      <a:endParaRPr lang="de-DE" sz="1600" dirty="0" smtClean="0">
                        <a:solidFill>
                          <a:schemeClr val="tx1"/>
                        </a:solidFill>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4966944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2.1 Merkmal – b) Erscheinungsdatum </a:t>
            </a:r>
            <a:r>
              <a:rPr lang="de-DE" dirty="0" smtClean="0">
                <a:solidFill>
                  <a:srgbClr val="FF0000"/>
                </a:solidFill>
                <a:latin typeface="Verdana" pitchFamily="34" charset="0"/>
                <a:ea typeface="Verdana" pitchFamily="34" charset="0"/>
                <a:cs typeface="Verdana" pitchFamily="34" charset="0"/>
              </a:rPr>
              <a:t>303 $f</a:t>
            </a:r>
            <a:endParaRPr lang="de-DE" dirty="0">
              <a:solidFill>
                <a:srgbClr val="FF0000"/>
              </a:solidFill>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a:buNone/>
            </a:pPr>
            <a:r>
              <a:rPr lang="de-DE" sz="2400" dirty="0" smtClean="0">
                <a:latin typeface="Verdana" pitchFamily="34" charset="0"/>
                <a:ea typeface="Verdana" pitchFamily="34" charset="0"/>
                <a:cs typeface="Verdana" pitchFamily="34" charset="0"/>
              </a:rPr>
              <a:t> </a:t>
            </a: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Werke repräsentieren | Aleph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4150297534"/>
              </p:ext>
            </p:extLst>
          </p:nvPr>
        </p:nvGraphicFramePr>
        <p:xfrm>
          <a:off x="57850" y="620688"/>
          <a:ext cx="8978646" cy="5730240"/>
        </p:xfrm>
        <a:graphic>
          <a:graphicData uri="http://schemas.openxmlformats.org/drawingml/2006/table">
            <a:tbl>
              <a:tblPr firstRow="1" bandRow="1">
                <a:tableStyleId>{5C22544A-7EE6-4342-B048-85BDC9FD1C3A}</a:tableStyleId>
              </a:tblPr>
              <a:tblGrid>
                <a:gridCol w="805230"/>
                <a:gridCol w="792088"/>
                <a:gridCol w="1512168"/>
                <a:gridCol w="2052736"/>
                <a:gridCol w="1835696"/>
                <a:gridCol w="1980728"/>
              </a:tblGrid>
              <a:tr h="501375">
                <a:tc>
                  <a:txBody>
                    <a:bodyPr/>
                    <a:lstStyle/>
                    <a:p>
                      <a:r>
                        <a:rPr lang="de-DE" sz="14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RDA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Element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 Werk 1</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 Werk</a:t>
                      </a:r>
                      <a:r>
                        <a:rPr lang="de-DE" sz="1400" baseline="0" dirty="0" smtClean="0">
                          <a:latin typeface="Verdana" panose="020B0604030504040204" pitchFamily="34" charset="0"/>
                          <a:ea typeface="Verdana" panose="020B0604030504040204" pitchFamily="34" charset="0"/>
                          <a:cs typeface="Verdana" panose="020B0604030504040204" pitchFamily="34" charset="0"/>
                        </a:rPr>
                        <a:t> 2</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 Werk 3</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501375">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419</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2.8.6</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400" b="1" dirty="0" err="1" smtClean="0">
                          <a:latin typeface="Verdana" panose="020B0604030504040204" pitchFamily="34" charset="0"/>
                          <a:ea typeface="Verdana" panose="020B0604030504040204" pitchFamily="34" charset="0"/>
                          <a:cs typeface="Verdana" panose="020B0604030504040204" pitchFamily="34" charset="0"/>
                        </a:rPr>
                        <a:t>Ersch</a:t>
                      </a:r>
                      <a:r>
                        <a:rPr lang="de-DE" sz="1400" b="1" dirty="0" smtClean="0">
                          <a:latin typeface="Verdana" panose="020B0604030504040204" pitchFamily="34" charset="0"/>
                          <a:ea typeface="Verdana" panose="020B0604030504040204" pitchFamily="34" charset="0"/>
                          <a:cs typeface="Verdana" panose="020B0604030504040204" pitchFamily="34" charset="0"/>
                        </a:rPr>
                        <a:t>.-datum</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$c </a:t>
                      </a:r>
                      <a:r>
                        <a:rPr lang="de-DE" sz="1400" kern="1200" dirty="0" smtClean="0">
                          <a:solidFill>
                            <a:schemeClr val="dk1"/>
                          </a:solidFill>
                          <a:latin typeface="Verdana" pitchFamily="34" charset="0"/>
                          <a:ea typeface="Verdana" pitchFamily="34" charset="0"/>
                          <a:cs typeface="Verdana" pitchFamily="34" charset="0"/>
                        </a:rPr>
                        <a:t>1999</a:t>
                      </a:r>
                      <a:r>
                        <a:rPr lang="de-DE" sz="1400" kern="1200" dirty="0" smtClean="0">
                          <a:solidFill>
                            <a:schemeClr val="tx1"/>
                          </a:solidFill>
                          <a:latin typeface="Verdana" pitchFamily="34" charset="0"/>
                          <a:ea typeface="Verdana" pitchFamily="34" charset="0"/>
                          <a:cs typeface="Verdana" pitchFamily="34" charset="0"/>
                        </a:rPr>
                        <a:t>-</a:t>
                      </a:r>
                      <a:r>
                        <a:rPr lang="de-DE" sz="1400" kern="1200" dirty="0" smtClean="0">
                          <a:solidFill>
                            <a:schemeClr val="dk1"/>
                          </a:solidFill>
                          <a:latin typeface="Verdana" pitchFamily="34" charset="0"/>
                          <a:ea typeface="Verdana" pitchFamily="34" charset="0"/>
                          <a:cs typeface="Verdana" pitchFamily="34" charset="0"/>
                        </a:rPr>
                        <a:t>2001</a:t>
                      </a:r>
                      <a:endParaRPr lang="de-DE" sz="1400" kern="1200" dirty="0">
                        <a:solidFill>
                          <a:schemeClr val="dk1"/>
                        </a:solidFill>
                        <a:latin typeface="Verdana" pitchFamily="34" charset="0"/>
                        <a:ea typeface="Verdana" pitchFamily="34" charset="0"/>
                        <a:cs typeface="Verdana"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$c </a:t>
                      </a:r>
                      <a:r>
                        <a:rPr lang="de-DE" sz="1400" kern="1200" noProof="0" dirty="0" smtClean="0">
                          <a:solidFill>
                            <a:schemeClr val="tx1"/>
                          </a:solidFill>
                          <a:latin typeface="Verdana" pitchFamily="34" charset="0"/>
                          <a:ea typeface="Verdana" pitchFamily="34" charset="0"/>
                          <a:cs typeface="Verdana" pitchFamily="34" charset="0"/>
                        </a:rPr>
                        <a:t>2002-2006</a:t>
                      </a:r>
                      <a:endParaRPr lang="de-DE" sz="1400" kern="1200" noProof="0" dirty="0">
                        <a:solidFill>
                          <a:schemeClr val="tx1"/>
                        </a:solidFill>
                        <a:latin typeface="Verdana" pitchFamily="34" charset="0"/>
                        <a:ea typeface="Verdana" pitchFamily="34" charset="0"/>
                        <a:cs typeface="Verdana"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$c </a:t>
                      </a:r>
                      <a:r>
                        <a:rPr lang="de-DE" sz="1400" kern="1200" noProof="0" dirty="0" smtClean="0">
                          <a:solidFill>
                            <a:schemeClr val="dk1"/>
                          </a:solidFill>
                          <a:latin typeface="Verdana" pitchFamily="34" charset="0"/>
                          <a:ea typeface="Verdana" pitchFamily="34" charset="0"/>
                          <a:cs typeface="Verdana" pitchFamily="34" charset="0"/>
                        </a:rPr>
                        <a:t>2007-</a:t>
                      </a:r>
                      <a:endParaRPr lang="de-DE" sz="1400" kern="1200" noProof="0" dirty="0">
                        <a:solidFill>
                          <a:schemeClr val="dk1"/>
                        </a:solidFill>
                        <a:latin typeface="Verdana" pitchFamily="34" charset="0"/>
                        <a:ea typeface="Verdana" pitchFamily="34" charset="0"/>
                        <a:cs typeface="Verdana" pitchFamily="34" charset="0"/>
                      </a:endParaRPr>
                    </a:p>
                  </a:txBody>
                  <a:tcPr/>
                </a:tc>
              </a:tr>
              <a:tr h="501375">
                <a:tc rowSpan="2">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200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19.2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4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$k</a:t>
                      </a:r>
                      <a:r>
                        <a:rPr lang="de-DE" sz="1400" b="0" kern="1200" baseline="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de-DE" sz="1400" b="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Deutsche Bank</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400" b="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400" b="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400" b="0" kern="1200" baseline="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$g </a:t>
                      </a:r>
                      <a:r>
                        <a:rPr lang="de-DE" sz="1400" b="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Frankfurt am Main</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400" b="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400" b="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400" b="0" kern="1200" baseline="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$9 </a:t>
                      </a:r>
                      <a:r>
                        <a:rPr lang="de-DE" sz="1400" b="0" i="1"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GND-IDNR</a:t>
                      </a:r>
                      <a:endParaRPr lang="de-DE" sz="1400" i="1" dirty="0">
                        <a:latin typeface="Verdana" pitchFamily="34" charset="0"/>
                        <a:ea typeface="Verdana" pitchFamily="34" charset="0"/>
                        <a:cs typeface="Verdana"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$k</a:t>
                      </a:r>
                      <a:r>
                        <a:rPr lang="de-DE" sz="1400" b="0" kern="1200" baseline="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de-DE" sz="1400" b="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Deutsche Bank</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400" b="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400" b="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400" b="0" kern="1200" baseline="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$g </a:t>
                      </a:r>
                      <a:r>
                        <a:rPr lang="de-DE" sz="1400" b="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Frankfurt am Main</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400" b="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400" b="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400" b="0" kern="1200" baseline="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$9 </a:t>
                      </a:r>
                      <a:r>
                        <a:rPr lang="de-DE" sz="1400" b="0" i="1"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GND-IDNR</a:t>
                      </a:r>
                      <a:endParaRPr lang="de-DE" sz="1400" i="1" dirty="0">
                        <a:latin typeface="Verdana" pitchFamily="34" charset="0"/>
                        <a:ea typeface="Verdana" pitchFamily="34" charset="0"/>
                        <a:cs typeface="Verdana"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$k</a:t>
                      </a:r>
                      <a:r>
                        <a:rPr lang="de-DE" sz="1400" b="0" kern="1200" baseline="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 </a:t>
                      </a:r>
                      <a:r>
                        <a:rPr lang="de-DE" sz="1400" b="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Deutsche Bank</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400" b="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400" b="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400" b="0" kern="1200" baseline="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$g </a:t>
                      </a:r>
                      <a:r>
                        <a:rPr lang="de-DE" sz="1400" b="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Frankfurt am Main</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400" b="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400" b="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400" b="0" kern="1200" baseline="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$9 </a:t>
                      </a:r>
                      <a:r>
                        <a:rPr lang="de-DE" sz="1400" b="0" i="1"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GND-IDNR</a:t>
                      </a:r>
                      <a:endParaRPr lang="de-DE" sz="1400" i="1" dirty="0">
                        <a:latin typeface="Verdana" pitchFamily="34" charset="0"/>
                        <a:ea typeface="Verdana" pitchFamily="34" charset="0"/>
                        <a:cs typeface="Verdana" pitchFamily="34" charset="0"/>
                      </a:endParaRPr>
                    </a:p>
                  </a:txBody>
                  <a:tcPr/>
                </a:tc>
              </a:tr>
              <a:tr h="1740065">
                <a:tc vMerge="1">
                  <a:txBody>
                    <a:bodyPr/>
                    <a:lstStyle/>
                    <a:p>
                      <a:endParaRPr lang="de-DE"/>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18.4</a:t>
                      </a:r>
                    </a:p>
                  </a:txBody>
                  <a:tcPr/>
                </a:tc>
                <a:tc>
                  <a:txBody>
                    <a:bodyPr/>
                    <a:lstStyle/>
                    <a:p>
                      <a:pPr algn="l"/>
                      <a:r>
                        <a:rPr lang="de-DE" sz="1400" b="1" dirty="0" smtClean="0">
                          <a:latin typeface="Verdana" panose="020B0604030504040204" pitchFamily="34" charset="0"/>
                          <a:ea typeface="Verdana" panose="020B0604030504040204" pitchFamily="34" charset="0"/>
                          <a:cs typeface="Verdana" panose="020B0604030504040204" pitchFamily="34" charset="0"/>
                        </a:rPr>
                        <a:t>In Beziehung</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stehende Körperschaft</a:t>
                      </a:r>
                      <a:endParaRPr lang="de-DE" sz="1400" b="1" dirty="0" smtClean="0">
                        <a:latin typeface="Verdana" panose="020B0604030504040204" pitchFamily="34" charset="0"/>
                        <a:ea typeface="Verdana" panose="020B0604030504040204" pitchFamily="34" charset="0"/>
                        <a:cs typeface="Verdana" panose="020B0604030504040204" pitchFamily="34" charset="0"/>
                      </a:endParaRPr>
                    </a:p>
                    <a:p>
                      <a:pPr algn="l"/>
                      <a:endParaRPr lang="de-DE" sz="1400" b="0" dirty="0" smtClean="0">
                        <a:latin typeface="Verdana" panose="020B0604030504040204" pitchFamily="34" charset="0"/>
                        <a:ea typeface="Verdana" panose="020B0604030504040204" pitchFamily="34" charset="0"/>
                        <a:cs typeface="Verdana" panose="020B0604030504040204" pitchFamily="34" charset="0"/>
                      </a:endParaRPr>
                    </a:p>
                    <a:p>
                      <a:pPr algn="l"/>
                      <a:r>
                        <a:rPr lang="de-DE" sz="1400" b="0" dirty="0" smtClean="0">
                          <a:latin typeface="Verdana" panose="020B0604030504040204" pitchFamily="34" charset="0"/>
                          <a:ea typeface="Verdana" panose="020B0604030504040204" pitchFamily="34" charset="0"/>
                          <a:cs typeface="Verdana" panose="020B0604030504040204" pitchFamily="34" charset="0"/>
                        </a:rPr>
                        <a:t>Beziehungs-</a:t>
                      </a:r>
                      <a:r>
                        <a:rPr lang="de-DE" sz="1400" b="0" dirty="0" err="1" smtClean="0">
                          <a:latin typeface="Verdana" panose="020B0604030504040204" pitchFamily="34" charset="0"/>
                          <a:ea typeface="Verdana" panose="020B0604030504040204" pitchFamily="34" charset="0"/>
                          <a:cs typeface="Verdana" panose="020B0604030504040204" pitchFamily="34" charset="0"/>
                        </a:rPr>
                        <a:t>kennzeich</a:t>
                      </a:r>
                      <a:r>
                        <a:rPr lang="de-DE" sz="1400" b="0" dirty="0" smtClean="0">
                          <a:latin typeface="Verdana" panose="020B0604030504040204" pitchFamily="34" charset="0"/>
                          <a:ea typeface="Verdana" panose="020B0604030504040204" pitchFamily="34" charset="0"/>
                          <a:cs typeface="Verdana" panose="020B0604030504040204" pitchFamily="34" charset="0"/>
                        </a:rPr>
                        <a:t>-</a:t>
                      </a:r>
                      <a:r>
                        <a:rPr lang="de-DE" sz="1400" b="0" dirty="0" err="1" smtClean="0">
                          <a:latin typeface="Verdana" panose="020B0604030504040204" pitchFamily="34" charset="0"/>
                          <a:ea typeface="Verdana" panose="020B0604030504040204" pitchFamily="34" charset="0"/>
                          <a:cs typeface="Verdana" panose="020B0604030504040204" pitchFamily="34" charset="0"/>
                        </a:rPr>
                        <a:t>nung</a:t>
                      </a:r>
                      <a:r>
                        <a:rPr lang="de-DE" sz="1400" b="0" dirty="0" smtClean="0">
                          <a:latin typeface="Verdana" panose="020B0604030504040204" pitchFamily="34" charset="0"/>
                          <a:ea typeface="Verdana" panose="020B0604030504040204" pitchFamily="34" charset="0"/>
                          <a:cs typeface="Verdana" panose="020B0604030504040204" pitchFamily="34" charset="0"/>
                        </a:rPr>
                        <a:t> aus </a:t>
                      </a:r>
                      <a:r>
                        <a:rPr lang="de-DE" sz="1400" b="0" dirty="0" err="1" smtClean="0">
                          <a:latin typeface="Verdana" panose="020B0604030504040204" pitchFamily="34" charset="0"/>
                          <a:ea typeface="Verdana" panose="020B0604030504040204" pitchFamily="34" charset="0"/>
                          <a:cs typeface="Verdana" panose="020B0604030504040204" pitchFamily="34" charset="0"/>
                        </a:rPr>
                        <a:t>Anh</a:t>
                      </a:r>
                      <a:r>
                        <a:rPr lang="de-DE" sz="1400" b="0" dirty="0" smtClean="0">
                          <a:latin typeface="Verdana" panose="020B0604030504040204" pitchFamily="34" charset="0"/>
                          <a:ea typeface="Verdana" panose="020B0604030504040204" pitchFamily="34" charset="0"/>
                          <a:cs typeface="Verdana" panose="020B0604030504040204" pitchFamily="34" charset="0"/>
                        </a:rPr>
                        <a:t>.</a:t>
                      </a:r>
                      <a:r>
                        <a:rPr lang="de-DE" sz="1400" b="0" baseline="0" dirty="0" smtClean="0">
                          <a:latin typeface="Verdana" panose="020B0604030504040204" pitchFamily="34" charset="0"/>
                          <a:ea typeface="Verdana" panose="020B0604030504040204" pitchFamily="34" charset="0"/>
                          <a:cs typeface="Verdana" panose="020B0604030504040204" pitchFamily="34" charset="0"/>
                        </a:rPr>
                        <a:t> I.2</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c vMerge="1">
                  <a:txBody>
                    <a:bodyPr/>
                    <a:lstStyle/>
                    <a:p>
                      <a:endParaRPr lang="de-DE"/>
                    </a:p>
                  </a:txBody>
                  <a:tcPr/>
                </a:tc>
                <a:tc vMerge="1">
                  <a:txBody>
                    <a:bodyPr/>
                    <a:lstStyle/>
                    <a:p>
                      <a:endParaRPr lang="de-DE"/>
                    </a:p>
                  </a:txBody>
                  <a:tcPr/>
                </a:tc>
              </a:tr>
              <a:tr h="294926">
                <a:tc rowSpan="2">
                  <a:txBody>
                    <a:bodyPr/>
                    <a:lstStyle/>
                    <a:p>
                      <a:r>
                        <a:rPr lang="de-DE" sz="1400" b="1" baseline="0" dirty="0" smtClean="0">
                          <a:latin typeface="Verdana" panose="020B0604030504040204" pitchFamily="34" charset="0"/>
                          <a:ea typeface="Verdana" panose="020B0604030504040204" pitchFamily="34" charset="0"/>
                          <a:cs typeface="Verdana" panose="020B0604030504040204" pitchFamily="34" charset="0"/>
                        </a:rPr>
                        <a:t>303 </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6.2.2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4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r>
                        <a:rPr lang="de-DE" sz="1400" i="1" dirty="0" smtClean="0">
                          <a:latin typeface="Verdana" pitchFamily="34" charset="0"/>
                          <a:ea typeface="Verdana" pitchFamily="34" charset="0"/>
                          <a:cs typeface="Verdana" pitchFamily="34" charset="0"/>
                        </a:rPr>
                        <a:t>[=</a:t>
                      </a:r>
                      <a:r>
                        <a:rPr lang="de-DE" sz="1400" i="1" baseline="0" dirty="0" smtClean="0">
                          <a:latin typeface="Verdana" pitchFamily="34" charset="0"/>
                          <a:ea typeface="Verdana" pitchFamily="34" charset="0"/>
                          <a:cs typeface="Verdana" pitchFamily="34" charset="0"/>
                        </a:rPr>
                        <a:t>200 und =331]</a:t>
                      </a:r>
                      <a:endParaRPr lang="de-DE" sz="1400" i="1" dirty="0">
                        <a:latin typeface="Verdana" pitchFamily="34" charset="0"/>
                        <a:ea typeface="Verdana" pitchFamily="34" charset="0"/>
                        <a:cs typeface="Verdana" pitchFamily="34" charset="0"/>
                      </a:endParaRPr>
                    </a:p>
                  </a:txBody>
                  <a:tcPr/>
                </a:tc>
                <a:tc rowSpan="2">
                  <a:txBody>
                    <a:bodyPr/>
                    <a:lstStyle/>
                    <a:p>
                      <a:r>
                        <a:rPr lang="de-DE" sz="1400" i="1" dirty="0" smtClean="0">
                          <a:latin typeface="Verdana" pitchFamily="34" charset="0"/>
                          <a:ea typeface="Verdana" pitchFamily="34" charset="0"/>
                          <a:cs typeface="Verdana" pitchFamily="34" charset="0"/>
                        </a:rPr>
                        <a:t>[=</a:t>
                      </a:r>
                      <a:r>
                        <a:rPr lang="de-DE" sz="1400" i="1" baseline="0" dirty="0" smtClean="0">
                          <a:latin typeface="Verdana" pitchFamily="34" charset="0"/>
                          <a:ea typeface="Verdana" pitchFamily="34" charset="0"/>
                          <a:cs typeface="Verdana" pitchFamily="34" charset="0"/>
                        </a:rPr>
                        <a:t>200 und =331]</a:t>
                      </a:r>
                      <a:endParaRPr lang="de-DE" sz="1400" i="1" dirty="0">
                        <a:latin typeface="Verdana" pitchFamily="34" charset="0"/>
                        <a:ea typeface="Verdana" pitchFamily="34" charset="0"/>
                        <a:cs typeface="Verdana"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0" i="1" kern="1200" dirty="0" smtClean="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rPr>
                        <a:t>$k </a:t>
                      </a:r>
                      <a:r>
                        <a:rPr lang="de-DE" sz="1400" i="1" dirty="0" smtClean="0">
                          <a:solidFill>
                            <a:schemeClr val="bg1">
                              <a:lumMod val="50000"/>
                            </a:schemeClr>
                          </a:solidFill>
                          <a:latin typeface="Verdana" pitchFamily="34" charset="0"/>
                          <a:ea typeface="Verdana" pitchFamily="34" charset="0"/>
                          <a:cs typeface="Verdana" pitchFamily="34" charset="0"/>
                        </a:rPr>
                        <a:t>Deutsche Bank</a:t>
                      </a:r>
                    </a:p>
                    <a:p>
                      <a:r>
                        <a:rPr lang="de-DE" sz="1400" dirty="0" smtClean="0">
                          <a:solidFill>
                            <a:srgbClr val="C00000"/>
                          </a:solidFill>
                          <a:latin typeface="Verdana" pitchFamily="34" charset="0"/>
                          <a:ea typeface="Verdana" pitchFamily="34" charset="0"/>
                          <a:cs typeface="Verdana" pitchFamily="34" charset="0"/>
                        </a:rPr>
                        <a:t>$t </a:t>
                      </a:r>
                      <a:r>
                        <a:rPr lang="de-DE" sz="1400" dirty="0" smtClean="0">
                          <a:latin typeface="Verdana" pitchFamily="34" charset="0"/>
                          <a:ea typeface="Verdana" pitchFamily="34" charset="0"/>
                          <a:cs typeface="Verdana" pitchFamily="34" charset="0"/>
                        </a:rPr>
                        <a:t>Geschäftsbericht</a:t>
                      </a:r>
                      <a:endParaRPr lang="de-DE" sz="1400" b="1" dirty="0" smtClean="0">
                        <a:solidFill>
                          <a:srgbClr val="FF0000"/>
                        </a:solidFill>
                        <a:latin typeface="Verdana" pitchFamily="34" charset="0"/>
                        <a:ea typeface="Verdana" pitchFamily="34" charset="0"/>
                        <a:cs typeface="Verdana" pitchFamily="34" charset="0"/>
                      </a:endParaRPr>
                    </a:p>
                    <a:p>
                      <a:r>
                        <a:rPr lang="de-DE" sz="1400" b="0" dirty="0" smtClean="0">
                          <a:solidFill>
                            <a:srgbClr val="C00000"/>
                          </a:solidFill>
                          <a:latin typeface="Verdana" pitchFamily="34" charset="0"/>
                          <a:ea typeface="Verdana" pitchFamily="34" charset="0"/>
                          <a:cs typeface="Verdana" pitchFamily="34" charset="0"/>
                        </a:rPr>
                        <a:t>$f</a:t>
                      </a:r>
                      <a:r>
                        <a:rPr lang="de-DE" sz="1400" b="0" baseline="0" dirty="0" smtClean="0">
                          <a:solidFill>
                            <a:srgbClr val="C00000"/>
                          </a:solidFill>
                          <a:latin typeface="Verdana" pitchFamily="34" charset="0"/>
                          <a:ea typeface="Verdana" pitchFamily="34" charset="0"/>
                          <a:cs typeface="Verdana" pitchFamily="34" charset="0"/>
                        </a:rPr>
                        <a:t> </a:t>
                      </a:r>
                      <a:r>
                        <a:rPr lang="de-DE" sz="1400" dirty="0" smtClean="0">
                          <a:latin typeface="Verdana" pitchFamily="34" charset="0"/>
                          <a:ea typeface="Verdana" pitchFamily="34" charset="0"/>
                          <a:cs typeface="Verdana" pitchFamily="34" charset="0"/>
                        </a:rPr>
                        <a:t>2007</a:t>
                      </a:r>
                    </a:p>
                  </a:txBody>
                  <a:tcPr/>
                </a:tc>
              </a:tr>
              <a:tr h="501375">
                <a:tc vMerge="1">
                  <a:txBody>
                    <a:bodyPr/>
                    <a:lstStyle/>
                    <a:p>
                      <a:endParaRPr lang="de-DE"/>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6.4</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400" b="1" dirty="0" smtClean="0">
                          <a:latin typeface="Verdana" panose="020B0604030504040204" pitchFamily="34" charset="0"/>
                          <a:ea typeface="Verdana" panose="020B0604030504040204" pitchFamily="34" charset="0"/>
                          <a:cs typeface="Verdana" panose="020B0604030504040204" pitchFamily="34" charset="0"/>
                        </a:rPr>
                        <a:t>Datum des</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Werks</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c vMerge="1">
                  <a:txBody>
                    <a:bodyPr/>
                    <a:lstStyle/>
                    <a:p>
                      <a:endParaRPr lang="de-DE"/>
                    </a:p>
                  </a:txBody>
                  <a:tcPr/>
                </a:tc>
                <a:tc vMerge="1">
                  <a:txBody>
                    <a:bodyPr/>
                    <a:lstStyle/>
                    <a:p>
                      <a:endParaRPr lang="de-DE"/>
                    </a:p>
                  </a:txBody>
                  <a:tcPr/>
                </a:tc>
              </a:tr>
              <a:tr h="294926">
                <a:tc>
                  <a:txBody>
                    <a:bodyPr/>
                    <a:lstStyle/>
                    <a:p>
                      <a:r>
                        <a:rPr lang="de-DE" sz="14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331</a:t>
                      </a:r>
                      <a:endParaRPr lang="de-DE" sz="14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r>
                        <a:rPr lang="de-DE" sz="14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2.3.2</a:t>
                      </a:r>
                      <a:endParaRPr lang="de-DE" sz="14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algn="l"/>
                      <a:r>
                        <a:rPr lang="de-DE" sz="14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$a </a:t>
                      </a:r>
                      <a:r>
                        <a:rPr lang="de-DE" sz="1400" dirty="0" smtClean="0">
                          <a:latin typeface="Verdana" pitchFamily="34" charset="0"/>
                          <a:ea typeface="Verdana" pitchFamily="34" charset="0"/>
                          <a:cs typeface="Verdana" pitchFamily="34" charset="0"/>
                        </a:rPr>
                        <a:t>Geschäftsbericht</a:t>
                      </a:r>
                      <a:endParaRPr lang="de-DE" sz="1400" dirty="0">
                        <a:latin typeface="Verdana" pitchFamily="34" charset="0"/>
                        <a:ea typeface="Verdana" pitchFamily="34" charset="0"/>
                        <a:cs typeface="Verdana" pitchFamily="34" charset="0"/>
                      </a:endParaRPr>
                    </a:p>
                  </a:txBody>
                  <a:tcPr>
                    <a:solidFill>
                      <a:schemeClr val="accent1">
                        <a:lumMod val="20000"/>
                        <a:lumOff val="80000"/>
                      </a:schemeClr>
                    </a:solidFill>
                  </a:tcPr>
                </a:tc>
                <a:tc>
                  <a:txBody>
                    <a:bodyPr/>
                    <a:lstStyle/>
                    <a:p>
                      <a:r>
                        <a:rPr lang="de-DE" sz="14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$a </a:t>
                      </a:r>
                      <a:r>
                        <a:rPr lang="de-DE" sz="1400" dirty="0" smtClean="0">
                          <a:latin typeface="Verdana" pitchFamily="34" charset="0"/>
                          <a:ea typeface="Verdana" pitchFamily="34" charset="0"/>
                          <a:cs typeface="Verdana" pitchFamily="34" charset="0"/>
                        </a:rPr>
                        <a:t>Bericht</a:t>
                      </a:r>
                      <a:endParaRPr lang="de-DE" sz="1400" dirty="0">
                        <a:latin typeface="Verdana" pitchFamily="34" charset="0"/>
                        <a:ea typeface="Verdana" pitchFamily="34" charset="0"/>
                        <a:cs typeface="Verdana" pitchFamily="34" charset="0"/>
                      </a:endParaRPr>
                    </a:p>
                  </a:txBody>
                  <a:tcPr>
                    <a:solidFill>
                      <a:schemeClr val="accent1">
                        <a:lumMod val="20000"/>
                        <a:lumOff val="80000"/>
                      </a:schemeClr>
                    </a:solidFill>
                  </a:tcPr>
                </a:tc>
                <a:tc>
                  <a:txBody>
                    <a:bodyPr/>
                    <a:lstStyle/>
                    <a:p>
                      <a:r>
                        <a:rPr lang="de-DE" sz="14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$a </a:t>
                      </a:r>
                      <a:r>
                        <a:rPr lang="de-DE" sz="1400" dirty="0" smtClean="0">
                          <a:latin typeface="Verdana" pitchFamily="34" charset="0"/>
                          <a:ea typeface="Verdana" pitchFamily="34" charset="0"/>
                          <a:cs typeface="Verdana" pitchFamily="34" charset="0"/>
                        </a:rPr>
                        <a:t>Geschäftsbericht</a:t>
                      </a:r>
                      <a:endParaRPr lang="de-DE" sz="1400" dirty="0">
                        <a:latin typeface="Verdana" pitchFamily="34" charset="0"/>
                        <a:ea typeface="Verdana" pitchFamily="34" charset="0"/>
                        <a:cs typeface="Verdana" pitchFamily="34" charset="0"/>
                      </a:endParaRPr>
                    </a:p>
                  </a:txBody>
                  <a:tcPr>
                    <a:solidFill>
                      <a:schemeClr val="accent1">
                        <a:lumMod val="20000"/>
                        <a:lumOff val="80000"/>
                      </a:schemeClr>
                    </a:solidFill>
                  </a:tcPr>
                </a:tc>
              </a:tr>
              <a:tr h="707823">
                <a:tc>
                  <a:txBody>
                    <a:bodyPr/>
                    <a:lstStyle/>
                    <a:p>
                      <a:r>
                        <a:rPr lang="de-DE" sz="14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359</a:t>
                      </a:r>
                      <a:endParaRPr lang="de-DE" sz="14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r>
                        <a:rPr lang="de-DE" sz="14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2.4.2</a:t>
                      </a:r>
                      <a:endParaRPr lang="de-DE" sz="14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algn="l"/>
                      <a:r>
                        <a:rPr lang="de-DE" sz="1400" b="1" dirty="0" err="1"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$a </a:t>
                      </a:r>
                      <a:r>
                        <a:rPr lang="de-DE" sz="1400" dirty="0" smtClean="0">
                          <a:latin typeface="Verdana" pitchFamily="34" charset="0"/>
                          <a:ea typeface="Verdana" pitchFamily="34" charset="0"/>
                          <a:cs typeface="Verdana" pitchFamily="34" charset="0"/>
                        </a:rPr>
                        <a:t>Deutsche Bank</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400" dirty="0">
                        <a:latin typeface="Verdana" pitchFamily="34" charset="0"/>
                        <a:ea typeface="Verdana" pitchFamily="34" charset="0"/>
                        <a:cs typeface="Verdana" pitchFamily="34" charset="0"/>
                      </a:endParaRPr>
                    </a:p>
                  </a:txBody>
                  <a:tcP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$a </a:t>
                      </a:r>
                      <a:r>
                        <a:rPr lang="de-DE" sz="1400" dirty="0" smtClean="0">
                          <a:latin typeface="Verdana" pitchFamily="34" charset="0"/>
                          <a:ea typeface="Verdana" pitchFamily="34" charset="0"/>
                          <a:cs typeface="Verdana" pitchFamily="34" charset="0"/>
                        </a:rPr>
                        <a:t>Deutsche Bank</a:t>
                      </a:r>
                    </a:p>
                    <a:p>
                      <a:endParaRPr lang="de-DE" sz="1400" dirty="0">
                        <a:latin typeface="Verdana" pitchFamily="34" charset="0"/>
                        <a:ea typeface="Verdana" pitchFamily="34" charset="0"/>
                        <a:cs typeface="Verdana" pitchFamily="34" charset="0"/>
                      </a:endParaRPr>
                    </a:p>
                  </a:txBody>
                  <a:tcP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$a </a:t>
                      </a:r>
                      <a:r>
                        <a:rPr lang="de-DE" sz="1400" dirty="0" smtClean="0">
                          <a:latin typeface="Verdana" pitchFamily="34" charset="0"/>
                          <a:ea typeface="Verdana" pitchFamily="34" charset="0"/>
                          <a:cs typeface="Verdana" pitchFamily="34" charset="0"/>
                        </a:rPr>
                        <a:t>Deutsche Bank</a:t>
                      </a:r>
                    </a:p>
                    <a:p>
                      <a:endParaRPr lang="de-DE" sz="1400" dirty="0">
                        <a:latin typeface="Verdana" pitchFamily="34" charset="0"/>
                        <a:ea typeface="Verdana" pitchFamily="34" charset="0"/>
                        <a:cs typeface="Verdana" pitchFamily="34" charset="0"/>
                      </a:endParaRPr>
                    </a:p>
                  </a:txBody>
                  <a:tcPr>
                    <a:solidFill>
                      <a:schemeClr val="accent1">
                        <a:lumMod val="20000"/>
                        <a:lumOff val="80000"/>
                      </a:schemeClr>
                    </a:solidFill>
                  </a:tcPr>
                </a:tc>
              </a:tr>
              <a:tr h="501375">
                <a:tc>
                  <a:txBody>
                    <a:bodyPr/>
                    <a:lstStyle/>
                    <a:p>
                      <a:r>
                        <a:rPr lang="de-DE" sz="14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419</a:t>
                      </a:r>
                      <a:endParaRPr lang="de-DE" sz="14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r>
                        <a:rPr lang="de-DE" sz="14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2.8.2</a:t>
                      </a:r>
                      <a:endParaRPr lang="de-DE" sz="14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algn="l"/>
                      <a:r>
                        <a:rPr lang="de-DE" sz="1400" b="1" dirty="0" err="1" smtClean="0">
                          <a:latin typeface="Verdana" panose="020B0604030504040204" pitchFamily="34" charset="0"/>
                          <a:ea typeface="Verdana" panose="020B0604030504040204" pitchFamily="34" charset="0"/>
                          <a:cs typeface="Verdana" panose="020B0604030504040204" pitchFamily="34" charset="0"/>
                        </a:rPr>
                        <a:t>Erschei-nungsort</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algn="l"/>
                      <a:r>
                        <a:rPr lang="de-DE" sz="14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$a </a:t>
                      </a:r>
                      <a:r>
                        <a:rPr lang="de-DE" sz="1400" dirty="0" smtClean="0">
                          <a:latin typeface="Verdana" pitchFamily="34" charset="0"/>
                          <a:ea typeface="Verdana" pitchFamily="34" charset="0"/>
                          <a:cs typeface="Verdana" pitchFamily="34" charset="0"/>
                        </a:rPr>
                        <a:t>Frankfurt</a:t>
                      </a:r>
                      <a:r>
                        <a:rPr lang="de-DE" sz="1400" baseline="0" dirty="0" smtClean="0">
                          <a:latin typeface="Verdana" pitchFamily="34" charset="0"/>
                          <a:ea typeface="Verdana" pitchFamily="34" charset="0"/>
                          <a:cs typeface="Verdana" pitchFamily="34" charset="0"/>
                        </a:rPr>
                        <a:t> am Main</a:t>
                      </a:r>
                      <a:endParaRPr lang="de-DE" sz="1400" dirty="0">
                        <a:latin typeface="Verdana" pitchFamily="34" charset="0"/>
                        <a:ea typeface="Verdana" pitchFamily="34" charset="0"/>
                        <a:cs typeface="Verdana" pitchFamily="34" charset="0"/>
                      </a:endParaRPr>
                    </a:p>
                  </a:txBody>
                  <a:tcPr>
                    <a:solidFill>
                      <a:schemeClr val="accent1">
                        <a:lumMod val="20000"/>
                        <a:lumOff val="80000"/>
                      </a:schemeClr>
                    </a:solidFill>
                  </a:tcPr>
                </a:tc>
                <a:tc>
                  <a:txBody>
                    <a:bodyPr/>
                    <a:lstStyle/>
                    <a:p>
                      <a:r>
                        <a:rPr lang="de-DE" sz="14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$a </a:t>
                      </a:r>
                      <a:r>
                        <a:rPr lang="de-DE" sz="1400" dirty="0" smtClean="0">
                          <a:latin typeface="Verdana" pitchFamily="34" charset="0"/>
                          <a:ea typeface="Verdana" pitchFamily="34" charset="0"/>
                          <a:cs typeface="Verdana" pitchFamily="34" charset="0"/>
                        </a:rPr>
                        <a:t>Frankfurt</a:t>
                      </a:r>
                      <a:r>
                        <a:rPr lang="de-DE" sz="1400" baseline="0" dirty="0" smtClean="0">
                          <a:latin typeface="Verdana" pitchFamily="34" charset="0"/>
                          <a:ea typeface="Verdana" pitchFamily="34" charset="0"/>
                          <a:cs typeface="Verdana" pitchFamily="34" charset="0"/>
                        </a:rPr>
                        <a:t> am Main</a:t>
                      </a:r>
                      <a:endParaRPr lang="de-DE" sz="1400" dirty="0">
                        <a:latin typeface="Verdana" pitchFamily="34" charset="0"/>
                        <a:ea typeface="Verdana" pitchFamily="34" charset="0"/>
                        <a:cs typeface="Verdana" pitchFamily="34" charset="0"/>
                      </a:endParaRPr>
                    </a:p>
                  </a:txBody>
                  <a:tcPr>
                    <a:solidFill>
                      <a:schemeClr val="accent1">
                        <a:lumMod val="20000"/>
                        <a:lumOff val="80000"/>
                      </a:schemeClr>
                    </a:solidFill>
                  </a:tcPr>
                </a:tc>
                <a:tc>
                  <a:txBody>
                    <a:bodyPr/>
                    <a:lstStyle/>
                    <a:p>
                      <a:r>
                        <a:rPr lang="de-DE" sz="14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$a </a:t>
                      </a:r>
                      <a:r>
                        <a:rPr lang="de-DE" sz="1400" dirty="0" smtClean="0">
                          <a:latin typeface="Verdana" pitchFamily="34" charset="0"/>
                          <a:ea typeface="Verdana" pitchFamily="34" charset="0"/>
                          <a:cs typeface="Verdana" pitchFamily="34" charset="0"/>
                        </a:rPr>
                        <a:t>Frankfurt am Main</a:t>
                      </a:r>
                      <a:endParaRPr lang="de-DE" sz="1400" dirty="0">
                        <a:latin typeface="Verdana" pitchFamily="34" charset="0"/>
                        <a:ea typeface="Verdana" pitchFamily="34" charset="0"/>
                        <a:cs typeface="Verdana" pitchFamily="34" charset="0"/>
                      </a:endParaRPr>
                    </a:p>
                  </a:txBody>
                  <a:tcPr>
                    <a:solidFill>
                      <a:schemeClr val="accent1">
                        <a:lumMod val="20000"/>
                        <a:lumOff val="80000"/>
                      </a:schemeClr>
                    </a:solidFill>
                  </a:tcPr>
                </a:tc>
              </a:tr>
            </a:tbl>
          </a:graphicData>
        </a:graphic>
      </p:graphicFrame>
    </p:spTree>
    <p:extLst>
      <p:ext uri="{BB962C8B-B14F-4D97-AF65-F5344CB8AC3E}">
        <p14:creationId xmlns:p14="http://schemas.microsoft.com/office/powerpoint/2010/main" val="8880346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332656"/>
            <a:ext cx="8352928" cy="864096"/>
          </a:xfrm>
        </p:spPr>
        <p:txBody>
          <a:bodyPr>
            <a:noAutofit/>
          </a:bodyPr>
          <a:lstStyle/>
          <a:p>
            <a:r>
              <a:rPr lang="de-DE" dirty="0" smtClean="0">
                <a:latin typeface="Verdana" pitchFamily="34" charset="0"/>
                <a:ea typeface="Verdana" pitchFamily="34" charset="0"/>
                <a:cs typeface="Verdana" pitchFamily="34" charset="0"/>
              </a:rPr>
              <a:t>2.1 Merkmal – c) Erscheinungsort – </a:t>
            </a:r>
            <a:r>
              <a:rPr lang="de-DE" dirty="0" smtClean="0">
                <a:solidFill>
                  <a:srgbClr val="FF0000"/>
                </a:solidFill>
                <a:latin typeface="Verdana" pitchFamily="34" charset="0"/>
                <a:ea typeface="Verdana" pitchFamily="34" charset="0"/>
                <a:cs typeface="Verdana" pitchFamily="34" charset="0"/>
              </a:rPr>
              <a:t>303 $g</a:t>
            </a:r>
            <a:r>
              <a:rPr lang="de-DE" dirty="0" smtClean="0">
                <a:latin typeface="Verdana" pitchFamily="34" charset="0"/>
                <a:ea typeface="Verdana" pitchFamily="34" charset="0"/>
                <a:cs typeface="Verdana" pitchFamily="34" charset="0"/>
              </a:rPr>
              <a:t>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1268760"/>
            <a:ext cx="8640960" cy="3816424"/>
          </a:xfrm>
        </p:spPr>
        <p:txBody>
          <a:bodyPr wrap="square"/>
          <a:lstStyle/>
          <a:p>
            <a:pPr>
              <a:buNone/>
            </a:pPr>
            <a:r>
              <a:rPr lang="de-DE" sz="2400" dirty="0" smtClean="0">
                <a:latin typeface="Verdana" pitchFamily="34" charset="0"/>
                <a:ea typeface="Verdana" pitchFamily="34" charset="0"/>
                <a:cs typeface="Verdana" pitchFamily="34" charset="0"/>
              </a:rPr>
              <a:t>   </a:t>
            </a: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Werke repräsentieren | Aleph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3429821692"/>
              </p:ext>
            </p:extLst>
          </p:nvPr>
        </p:nvGraphicFramePr>
        <p:xfrm>
          <a:off x="107503" y="1988840"/>
          <a:ext cx="8712969" cy="3407256"/>
        </p:xfrm>
        <a:graphic>
          <a:graphicData uri="http://schemas.openxmlformats.org/drawingml/2006/table">
            <a:tbl>
              <a:tblPr firstRow="1" bandRow="1">
                <a:tableStyleId>{5C22544A-7EE6-4342-B048-85BDC9FD1C3A}</a:tableStyleId>
              </a:tblPr>
              <a:tblGrid>
                <a:gridCol w="1008113"/>
                <a:gridCol w="792088"/>
                <a:gridCol w="2232248"/>
                <a:gridCol w="2160240"/>
                <a:gridCol w="2520280"/>
              </a:tblGrid>
              <a:tr h="432048">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aseline="0" dirty="0" smtClean="0">
                          <a:latin typeface="Verdana" panose="020B0604030504040204" pitchFamily="34" charset="0"/>
                          <a:ea typeface="Verdana" panose="020B0604030504040204" pitchFamily="34" charset="0"/>
                          <a:cs typeface="Verdana" panose="020B0604030504040204" pitchFamily="34" charset="0"/>
                        </a:rPr>
                        <a:t>Erfassung – Werk 1</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r>
                        <a:rPr lang="de-DE" baseline="0" dirty="0" smtClean="0">
                          <a:latin typeface="Verdana" panose="020B0604030504040204" pitchFamily="34" charset="0"/>
                          <a:ea typeface="Verdana" panose="020B0604030504040204" pitchFamily="34" charset="0"/>
                          <a:cs typeface="Verdana" panose="020B0604030504040204" pitchFamily="34" charset="0"/>
                        </a:rPr>
                        <a:t> – </a:t>
                      </a:r>
                    </a:p>
                    <a:p>
                      <a:r>
                        <a:rPr lang="de-DE" baseline="0" dirty="0" smtClean="0">
                          <a:latin typeface="Verdana" panose="020B0604030504040204" pitchFamily="34" charset="0"/>
                          <a:ea typeface="Verdana" panose="020B0604030504040204" pitchFamily="34" charset="0"/>
                          <a:cs typeface="Verdana" panose="020B0604030504040204" pitchFamily="34" charset="0"/>
                        </a:rPr>
                        <a:t>Werk 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289560">
                <a:tc rowSpan="2">
                  <a:txBody>
                    <a:bodyPr/>
                    <a:lstStyle/>
                    <a:p>
                      <a:r>
                        <a:rPr lang="de-DE" sz="1600" b="1" baseline="0" dirty="0" smtClean="0">
                          <a:latin typeface="Verdana" panose="020B0604030504040204" pitchFamily="34" charset="0"/>
                          <a:ea typeface="Verdana" panose="020B0604030504040204" pitchFamily="34" charset="0"/>
                          <a:cs typeface="Verdana" panose="020B0604030504040204" pitchFamily="34" charset="0"/>
                        </a:rPr>
                        <a:t>303</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6.2.2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Werktitel </a:t>
                      </a:r>
                    </a:p>
                    <a:p>
                      <a:pPr algn="l"/>
                      <a:endParaRPr lang="de-DE" sz="1600" b="1" dirty="0" smtClean="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$t </a:t>
                      </a:r>
                      <a:r>
                        <a:rPr lang="de-DE" sz="1600" dirty="0" smtClean="0">
                          <a:solidFill>
                            <a:schemeClr val="tx1"/>
                          </a:solidFill>
                          <a:latin typeface="Verdana" pitchFamily="34" charset="0"/>
                          <a:ea typeface="Verdana" pitchFamily="34" charset="0"/>
                          <a:cs typeface="Verdana" pitchFamily="34" charset="0"/>
                        </a:rPr>
                        <a:t>Aus der Land-wirtschaft</a:t>
                      </a:r>
                      <a:endParaRPr lang="de-DE" sz="1600" b="1" dirty="0" smtClean="0">
                        <a:solidFill>
                          <a:srgbClr val="FF0000"/>
                        </a:solidFill>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6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$h </a:t>
                      </a:r>
                      <a:r>
                        <a:rPr lang="de-DE" sz="1600" dirty="0" smtClean="0">
                          <a:solidFill>
                            <a:schemeClr val="tx1"/>
                          </a:solidFill>
                          <a:latin typeface="Verdana" pitchFamily="34" charset="0"/>
                          <a:ea typeface="Verdana" pitchFamily="34" charset="0"/>
                          <a:cs typeface="Verdana" pitchFamily="34" charset="0"/>
                        </a:rPr>
                        <a:t>Hamburg</a:t>
                      </a:r>
                      <a:endParaRPr lang="de-DE" sz="1600" dirty="0">
                        <a:solidFill>
                          <a:schemeClr val="tx1"/>
                        </a:solidFill>
                        <a:latin typeface="Verdana" pitchFamily="34" charset="0"/>
                        <a:ea typeface="Verdana" pitchFamily="34" charset="0"/>
                        <a:cs typeface="Verdana"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$t </a:t>
                      </a:r>
                      <a:r>
                        <a:rPr lang="de-DE" sz="1600" dirty="0" smtClean="0">
                          <a:solidFill>
                            <a:schemeClr val="tx1"/>
                          </a:solidFill>
                          <a:latin typeface="Verdana" pitchFamily="34" charset="0"/>
                          <a:ea typeface="Verdana" pitchFamily="34" charset="0"/>
                          <a:cs typeface="Verdana" pitchFamily="34" charset="0"/>
                        </a:rPr>
                        <a:t>Aus der Land-wirtschaft</a:t>
                      </a:r>
                      <a:endParaRPr lang="de-DE" sz="1600" b="1" dirty="0" smtClean="0">
                        <a:solidFill>
                          <a:srgbClr val="FF0000"/>
                        </a:solidFill>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6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$h </a:t>
                      </a:r>
                      <a:r>
                        <a:rPr lang="de-DE" sz="1600" dirty="0" smtClean="0">
                          <a:solidFill>
                            <a:schemeClr val="tx1"/>
                          </a:solidFill>
                          <a:latin typeface="Verdana" pitchFamily="34" charset="0"/>
                          <a:ea typeface="Verdana" pitchFamily="34" charset="0"/>
                          <a:cs typeface="Verdana" pitchFamily="34" charset="0"/>
                        </a:rPr>
                        <a:t>Leipzig</a:t>
                      </a:r>
                      <a:endParaRPr lang="de-DE" sz="1600" dirty="0">
                        <a:solidFill>
                          <a:schemeClr val="tx1"/>
                        </a:solidFill>
                        <a:latin typeface="Verdana" pitchFamily="34" charset="0"/>
                        <a:ea typeface="Verdana" pitchFamily="34" charset="0"/>
                        <a:cs typeface="Verdana" pitchFamily="34" charset="0"/>
                      </a:endParaRPr>
                    </a:p>
                  </a:txBody>
                  <a:tcPr/>
                </a:tc>
              </a:tr>
              <a:tr h="289560">
                <a:tc vMerge="1">
                  <a:txBody>
                    <a:bodyPr/>
                    <a:lstStyle/>
                    <a:p>
                      <a:endParaRPr lang="de-DE"/>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6.5</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Ursprungsort als</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unterscheidendes Merkmal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c vMerge="1">
                  <a:txBody>
                    <a:bodyPr/>
                    <a:lstStyle/>
                    <a:p>
                      <a:endParaRPr lang="de-DE"/>
                    </a:p>
                  </a:txBody>
                  <a:tcPr/>
                </a:tc>
              </a:tr>
              <a:tr h="785976">
                <a:tc>
                  <a:txBody>
                    <a:bodyPr/>
                    <a:lstStyle/>
                    <a:p>
                      <a:r>
                        <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331</a:t>
                      </a:r>
                      <a:endParaRPr lang="de-DE" sz="16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$a </a:t>
                      </a:r>
                      <a:r>
                        <a:rPr lang="de-DE" sz="1600" dirty="0" smtClean="0">
                          <a:latin typeface="Verdana" pitchFamily="34" charset="0"/>
                          <a:ea typeface="Verdana" pitchFamily="34" charset="0"/>
                          <a:cs typeface="Verdana" pitchFamily="34" charset="0"/>
                        </a:rPr>
                        <a:t>Aus der Landwirtschaft</a:t>
                      </a:r>
                      <a:endParaRPr lang="de-DE" sz="16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$a </a:t>
                      </a:r>
                      <a:r>
                        <a:rPr lang="de-DE" sz="1600" dirty="0" smtClean="0">
                          <a:latin typeface="Verdana" pitchFamily="34" charset="0"/>
                          <a:ea typeface="Verdana" pitchFamily="34" charset="0"/>
                          <a:cs typeface="Verdana" pitchFamily="34" charset="0"/>
                        </a:rPr>
                        <a:t>Aus der Landwirtschaft</a:t>
                      </a:r>
                      <a:endParaRPr lang="de-DE" sz="1600" dirty="0">
                        <a:latin typeface="Verdana" pitchFamily="34" charset="0"/>
                        <a:ea typeface="Verdana" pitchFamily="34" charset="0"/>
                        <a:cs typeface="Verdana" pitchFamily="34" charset="0"/>
                      </a:endParaRPr>
                    </a:p>
                  </a:txBody>
                  <a:tcPr/>
                </a:tc>
              </a:tr>
              <a:tr h="576064">
                <a:tc>
                  <a:txBody>
                    <a:bodyPr/>
                    <a:lstStyle/>
                    <a:p>
                      <a:r>
                        <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419</a:t>
                      </a:r>
                      <a:endParaRPr lang="de-DE" sz="16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r>
                        <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2.8.2</a:t>
                      </a:r>
                      <a:endParaRPr lang="de-DE" sz="16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algn="l"/>
                      <a:r>
                        <a:rPr lang="de-DE" sz="16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$a </a:t>
                      </a:r>
                      <a:r>
                        <a:rPr lang="de-DE" sz="1600" dirty="0" smtClean="0">
                          <a:latin typeface="Verdana" pitchFamily="34" charset="0"/>
                          <a:ea typeface="Verdana" pitchFamily="34" charset="0"/>
                          <a:cs typeface="Verdana" pitchFamily="34" charset="0"/>
                        </a:rPr>
                        <a:t>Hamburg</a:t>
                      </a:r>
                      <a:endParaRPr lang="de-DE" sz="1600" dirty="0">
                        <a:latin typeface="Verdana" pitchFamily="34" charset="0"/>
                        <a:ea typeface="Verdana" pitchFamily="34" charset="0"/>
                        <a:cs typeface="Verdana" pitchFamily="34" charset="0"/>
                      </a:endParaRPr>
                    </a:p>
                  </a:txBody>
                  <a:tcPr>
                    <a:solidFill>
                      <a:schemeClr val="accent1">
                        <a:lumMod val="20000"/>
                        <a:lumOff val="80000"/>
                      </a:schemeClr>
                    </a:solidFill>
                  </a:tcPr>
                </a:tc>
                <a:tc>
                  <a:txBody>
                    <a:bodyPr/>
                    <a:lstStyle/>
                    <a:p>
                      <a:r>
                        <a:rPr lang="de-DE" sz="16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$a </a:t>
                      </a:r>
                      <a:r>
                        <a:rPr lang="de-DE" sz="1600" kern="1200" dirty="0" smtClean="0">
                          <a:solidFill>
                            <a:schemeClr val="dk1"/>
                          </a:solidFill>
                          <a:latin typeface="Verdana" pitchFamily="34" charset="0"/>
                          <a:ea typeface="Verdana" pitchFamily="34" charset="0"/>
                          <a:cs typeface="Verdana" pitchFamily="34" charset="0"/>
                        </a:rPr>
                        <a:t>Leipzig </a:t>
                      </a:r>
                      <a:r>
                        <a:rPr lang="de-DE" sz="1600" kern="1200" dirty="0" smtClean="0">
                          <a:solidFill>
                            <a:srgbClr val="C00000"/>
                          </a:solidFill>
                          <a:latin typeface="Verdana" pitchFamily="34" charset="0"/>
                          <a:ea typeface="Verdana" pitchFamily="34" charset="0"/>
                          <a:cs typeface="Verdana" pitchFamily="34" charset="0"/>
                        </a:rPr>
                        <a:t>;</a:t>
                      </a:r>
                      <a:r>
                        <a:rPr lang="de-DE" sz="1600" kern="1200" baseline="0" dirty="0" smtClean="0">
                          <a:solidFill>
                            <a:srgbClr val="C00000"/>
                          </a:solidFill>
                          <a:latin typeface="Verdana" pitchFamily="34" charset="0"/>
                          <a:ea typeface="Verdana" pitchFamily="34" charset="0"/>
                          <a:cs typeface="Verdana" pitchFamily="34" charset="0"/>
                        </a:rPr>
                        <a:t> </a:t>
                      </a:r>
                      <a:r>
                        <a:rPr lang="de-DE" sz="1600" kern="1200" baseline="0" dirty="0" smtClean="0">
                          <a:solidFill>
                            <a:schemeClr val="dk1"/>
                          </a:solidFill>
                          <a:latin typeface="Verdana" pitchFamily="34" charset="0"/>
                          <a:ea typeface="Verdana" pitchFamily="34" charset="0"/>
                          <a:cs typeface="Verdana" pitchFamily="34" charset="0"/>
                        </a:rPr>
                        <a:t>Halle (Saale)</a:t>
                      </a:r>
                      <a:endParaRPr lang="de-DE" sz="1600" dirty="0">
                        <a:latin typeface="Verdana" pitchFamily="34" charset="0"/>
                        <a:ea typeface="Verdana" pitchFamily="34" charset="0"/>
                        <a:cs typeface="Verdana" pitchFamily="34" charset="0"/>
                      </a:endParaRPr>
                    </a:p>
                  </a:txBody>
                  <a:tcPr>
                    <a:solidFill>
                      <a:schemeClr val="accent1">
                        <a:lumMod val="20000"/>
                        <a:lumOff val="80000"/>
                      </a:schemeClr>
                    </a:solidFill>
                  </a:tcPr>
                </a:tc>
              </a:tr>
            </a:tbl>
          </a:graphicData>
        </a:graphic>
      </p:graphicFrame>
    </p:spTree>
    <p:extLst>
      <p:ext uri="{BB962C8B-B14F-4D97-AF65-F5344CB8AC3E}">
        <p14:creationId xmlns:p14="http://schemas.microsoft.com/office/powerpoint/2010/main" val="12912135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332656"/>
            <a:ext cx="8352928" cy="432048"/>
          </a:xfrm>
        </p:spPr>
        <p:txBody>
          <a:bodyPr>
            <a:noAutofit/>
          </a:bodyPr>
          <a:lstStyle/>
          <a:p>
            <a:r>
              <a:rPr lang="de-DE" dirty="0" smtClean="0">
                <a:latin typeface="Verdana" pitchFamily="34" charset="0"/>
                <a:ea typeface="Verdana" pitchFamily="34" charset="0"/>
                <a:cs typeface="Verdana" pitchFamily="34" charset="0"/>
              </a:rPr>
              <a:t>2.2 Form des Merkmals – a) Körperschaft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936104"/>
          </a:xfrm>
        </p:spPr>
        <p:txBody>
          <a:bodyPr wrap="square"/>
          <a:lstStyle/>
          <a:p>
            <a:pPr>
              <a:buNone/>
            </a:pPr>
            <a:r>
              <a:rPr lang="de-DE" sz="2400" dirty="0" smtClean="0">
                <a:latin typeface="Verdana" pitchFamily="34" charset="0"/>
                <a:ea typeface="Verdana" pitchFamily="34" charset="0"/>
                <a:cs typeface="Verdana" pitchFamily="34" charset="0"/>
              </a:rPr>
              <a:t>   Achtung: als Merkmal wird der </a:t>
            </a:r>
            <a:r>
              <a:rPr lang="de-DE" sz="2400" u="sng" dirty="0" smtClean="0">
                <a:latin typeface="Verdana" pitchFamily="34" charset="0"/>
                <a:ea typeface="Verdana" pitchFamily="34" charset="0"/>
                <a:cs typeface="Verdana" pitchFamily="34" charset="0"/>
              </a:rPr>
              <a:t>normierte</a:t>
            </a:r>
            <a:r>
              <a:rPr lang="de-DE" sz="2400" dirty="0" smtClean="0">
                <a:latin typeface="Verdana" pitchFamily="34" charset="0"/>
                <a:ea typeface="Verdana" pitchFamily="34" charset="0"/>
                <a:cs typeface="Verdana" pitchFamily="34" charset="0"/>
              </a:rPr>
              <a:t> Sucheinstieg der Körperschaft verwendet!</a:t>
            </a: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Werke repräsentieren | Aleph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961069793"/>
              </p:ext>
            </p:extLst>
          </p:nvPr>
        </p:nvGraphicFramePr>
        <p:xfrm>
          <a:off x="33714" y="1772816"/>
          <a:ext cx="9074790" cy="4546456"/>
        </p:xfrm>
        <a:graphic>
          <a:graphicData uri="http://schemas.openxmlformats.org/drawingml/2006/table">
            <a:tbl>
              <a:tblPr firstRow="1" bandRow="1">
                <a:tableStyleId>{5C22544A-7EE6-4342-B048-85BDC9FD1C3A}</a:tableStyleId>
              </a:tblPr>
              <a:tblGrid>
                <a:gridCol w="936319"/>
                <a:gridCol w="1204676"/>
                <a:gridCol w="2064531"/>
                <a:gridCol w="2493000"/>
                <a:gridCol w="2376264"/>
              </a:tblGrid>
              <a:tr h="0">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aseline="0" dirty="0" smtClean="0">
                          <a:latin typeface="Verdana" panose="020B0604030504040204" pitchFamily="34" charset="0"/>
                          <a:ea typeface="Verdana" panose="020B0604030504040204" pitchFamily="34" charset="0"/>
                          <a:cs typeface="Verdana" panose="020B0604030504040204" pitchFamily="34" charset="0"/>
                        </a:rPr>
                        <a:t>Erfassung </a:t>
                      </a:r>
                    </a:p>
                    <a:p>
                      <a:r>
                        <a:rPr lang="de-DE" baseline="0" dirty="0" smtClean="0">
                          <a:latin typeface="Verdana" panose="020B0604030504040204" pitchFamily="34" charset="0"/>
                          <a:ea typeface="Verdana" panose="020B0604030504040204" pitchFamily="34" charset="0"/>
                          <a:cs typeface="Verdana" panose="020B0604030504040204" pitchFamily="34" charset="0"/>
                        </a:rPr>
                        <a:t>Werk 1</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a:t>
                      </a:r>
                    </a:p>
                    <a:p>
                      <a:r>
                        <a:rPr lang="de-DE" dirty="0" smtClean="0">
                          <a:latin typeface="Verdana" panose="020B0604030504040204" pitchFamily="34" charset="0"/>
                          <a:ea typeface="Verdana" panose="020B0604030504040204" pitchFamily="34" charset="0"/>
                          <a:cs typeface="Verdana" panose="020B0604030504040204" pitchFamily="34" charset="0"/>
                        </a:rPr>
                        <a:t>Werk 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84056">
                <a:tc rowSpan="2">
                  <a:txBody>
                    <a:bodyPr/>
                    <a:lstStyle/>
                    <a:p>
                      <a:r>
                        <a:rPr lang="de-DE" sz="1600" b="1" baseline="0" dirty="0" smtClean="0">
                          <a:latin typeface="Verdana" panose="020B0604030504040204" pitchFamily="34" charset="0"/>
                          <a:ea typeface="Verdana" panose="020B0604030504040204" pitchFamily="34" charset="0"/>
                          <a:cs typeface="Verdana" panose="020B0604030504040204" pitchFamily="34" charset="0"/>
                        </a:rPr>
                        <a:t>303 </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6.2.2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$t </a:t>
                      </a:r>
                      <a:r>
                        <a:rPr lang="de-DE" sz="1600" dirty="0" smtClean="0">
                          <a:latin typeface="Verdana" pitchFamily="34" charset="0"/>
                          <a:ea typeface="Verdana" pitchFamily="34" charset="0"/>
                          <a:cs typeface="Verdana" pitchFamily="34" charset="0"/>
                        </a:rPr>
                        <a:t>Special</a:t>
                      </a:r>
                      <a:r>
                        <a:rPr lang="de-DE" sz="1600" baseline="0" dirty="0" smtClean="0">
                          <a:latin typeface="Verdana" pitchFamily="34" charset="0"/>
                          <a:ea typeface="Verdana" pitchFamily="34" charset="0"/>
                          <a:cs typeface="Verdana" pitchFamily="34" charset="0"/>
                        </a:rPr>
                        <a:t> </a:t>
                      </a:r>
                      <a:r>
                        <a:rPr lang="de-DE" sz="1600" baseline="0" dirty="0" err="1" smtClean="0">
                          <a:latin typeface="Verdana" pitchFamily="34" charset="0"/>
                          <a:ea typeface="Verdana" pitchFamily="34" charset="0"/>
                          <a:cs typeface="Verdana" pitchFamily="34" charset="0"/>
                        </a:rPr>
                        <a:t>report</a:t>
                      </a:r>
                      <a:endParaRPr lang="de-DE" sz="1600" baseline="0" dirty="0" smtClean="0">
                        <a:solidFill>
                          <a:srgbClr val="FF0000"/>
                        </a:solidFill>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6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$h </a:t>
                      </a:r>
                      <a:r>
                        <a:rPr lang="de-DE" sz="1600" baseline="0" dirty="0" smtClean="0">
                          <a:latin typeface="Verdana" pitchFamily="34" charset="0"/>
                          <a:ea typeface="Verdana" pitchFamily="34" charset="0"/>
                          <a:cs typeface="Verdana" pitchFamily="34" charset="0"/>
                        </a:rPr>
                        <a:t>Northern Illinois University. Center </a:t>
                      </a:r>
                      <a:r>
                        <a:rPr lang="de-DE" sz="1600" baseline="0" dirty="0" err="1" smtClean="0">
                          <a:latin typeface="Verdana" pitchFamily="34" charset="0"/>
                          <a:ea typeface="Verdana" pitchFamily="34" charset="0"/>
                          <a:cs typeface="Verdana" pitchFamily="34" charset="0"/>
                        </a:rPr>
                        <a:t>for</a:t>
                      </a:r>
                      <a:r>
                        <a:rPr lang="de-DE" sz="1600" baseline="0" dirty="0" smtClean="0">
                          <a:latin typeface="Verdana" pitchFamily="34" charset="0"/>
                          <a:ea typeface="Verdana" pitchFamily="34" charset="0"/>
                          <a:cs typeface="Verdana" pitchFamily="34" charset="0"/>
                        </a:rPr>
                        <a:t> </a:t>
                      </a:r>
                      <a:r>
                        <a:rPr lang="de-DE" sz="1600" baseline="0" dirty="0" err="1" smtClean="0">
                          <a:latin typeface="Verdana" pitchFamily="34" charset="0"/>
                          <a:ea typeface="Verdana" pitchFamily="34" charset="0"/>
                          <a:cs typeface="Verdana" pitchFamily="34" charset="0"/>
                        </a:rPr>
                        <a:t>Southeast</a:t>
                      </a:r>
                      <a:r>
                        <a:rPr lang="de-DE" sz="1600" baseline="0" dirty="0" smtClean="0">
                          <a:latin typeface="Verdana" pitchFamily="34" charset="0"/>
                          <a:ea typeface="Verdana" pitchFamily="34" charset="0"/>
                          <a:cs typeface="Verdana" pitchFamily="34" charset="0"/>
                        </a:rPr>
                        <a:t> Asian </a:t>
                      </a:r>
                      <a:r>
                        <a:rPr lang="de-DE" sz="1600" baseline="0" dirty="0" err="1" smtClean="0">
                          <a:latin typeface="Verdana" pitchFamily="34" charset="0"/>
                          <a:ea typeface="Verdana" pitchFamily="34" charset="0"/>
                          <a:cs typeface="Verdana" pitchFamily="34" charset="0"/>
                        </a:rPr>
                        <a:t>studies</a:t>
                      </a:r>
                      <a:endParaRPr lang="de-DE" sz="1600" dirty="0">
                        <a:latin typeface="Verdana" pitchFamily="34" charset="0"/>
                        <a:ea typeface="Verdana" pitchFamily="34" charset="0"/>
                        <a:cs typeface="Verdana"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$t </a:t>
                      </a:r>
                      <a:r>
                        <a:rPr lang="de-DE" sz="1600" dirty="0" err="1" smtClean="0">
                          <a:latin typeface="Verdana" pitchFamily="34" charset="0"/>
                          <a:ea typeface="Verdana" pitchFamily="34" charset="0"/>
                          <a:cs typeface="Verdana" pitchFamily="34" charset="0"/>
                        </a:rPr>
                        <a:t>Occasional</a:t>
                      </a:r>
                      <a:r>
                        <a:rPr lang="de-DE" sz="1600" dirty="0" smtClean="0">
                          <a:latin typeface="Verdana" pitchFamily="34" charset="0"/>
                          <a:ea typeface="Verdana" pitchFamily="34" charset="0"/>
                          <a:cs typeface="Verdana" pitchFamily="34" charset="0"/>
                        </a:rPr>
                        <a:t> </a:t>
                      </a:r>
                      <a:r>
                        <a:rPr lang="de-DE" sz="1600" dirty="0" err="1" smtClean="0">
                          <a:latin typeface="Verdana" pitchFamily="34" charset="0"/>
                          <a:ea typeface="Verdana" pitchFamily="34" charset="0"/>
                          <a:cs typeface="Verdana" pitchFamily="34" charset="0"/>
                        </a:rPr>
                        <a:t>publication</a:t>
                      </a:r>
                      <a:endParaRPr lang="de-DE" sz="1600" baseline="0" dirty="0" smtClean="0">
                        <a:solidFill>
                          <a:srgbClr val="FF0000"/>
                        </a:solidFill>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6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$h </a:t>
                      </a:r>
                      <a:r>
                        <a:rPr lang="de-DE" sz="1600" baseline="0" dirty="0" err="1" smtClean="0">
                          <a:latin typeface="Verdana" pitchFamily="34" charset="0"/>
                          <a:ea typeface="Verdana" pitchFamily="34" charset="0"/>
                          <a:cs typeface="Verdana" pitchFamily="34" charset="0"/>
                        </a:rPr>
                        <a:t>Popular</a:t>
                      </a:r>
                      <a:r>
                        <a:rPr lang="de-DE" sz="1600" baseline="0" dirty="0" smtClean="0">
                          <a:latin typeface="Verdana" pitchFamily="34" charset="0"/>
                          <a:ea typeface="Verdana" pitchFamily="34" charset="0"/>
                          <a:cs typeface="Verdana" pitchFamily="34" charset="0"/>
                        </a:rPr>
                        <a:t> </a:t>
                      </a:r>
                      <a:r>
                        <a:rPr lang="de-DE" sz="1600" baseline="0" dirty="0" err="1" smtClean="0">
                          <a:latin typeface="Verdana" pitchFamily="34" charset="0"/>
                          <a:ea typeface="Verdana" pitchFamily="34" charset="0"/>
                          <a:cs typeface="Verdana" pitchFamily="34" charset="0"/>
                        </a:rPr>
                        <a:t>Archaeology</a:t>
                      </a:r>
                      <a:r>
                        <a:rPr lang="de-DE" sz="1600" baseline="0" dirty="0" smtClean="0">
                          <a:latin typeface="Verdana" pitchFamily="34" charset="0"/>
                          <a:ea typeface="Verdana" pitchFamily="34" charset="0"/>
                          <a:cs typeface="Verdana" pitchFamily="34" charset="0"/>
                        </a:rPr>
                        <a:t> (Firma)</a:t>
                      </a:r>
                      <a:endParaRPr lang="de-DE" sz="1600" dirty="0">
                        <a:latin typeface="Verdana" pitchFamily="34" charset="0"/>
                        <a:ea typeface="Verdana" pitchFamily="34" charset="0"/>
                        <a:cs typeface="Verdana" pitchFamily="34" charset="0"/>
                      </a:endParaRPr>
                    </a:p>
                  </a:txBody>
                  <a:tcPr/>
                </a:tc>
              </a:tr>
              <a:tr h="786945">
                <a:tc vMerge="1">
                  <a:txBody>
                    <a:bodyPr/>
                    <a:lstStyle/>
                    <a:p>
                      <a:endParaRPr lang="de-DE"/>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6.6</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Sonstige </a:t>
                      </a:r>
                      <a:r>
                        <a:rPr lang="de-DE" sz="1600" b="1" dirty="0" err="1" smtClean="0">
                          <a:latin typeface="Verdana" panose="020B0604030504040204" pitchFamily="34" charset="0"/>
                          <a:ea typeface="Verdana" panose="020B0604030504040204" pitchFamily="34" charset="0"/>
                          <a:cs typeface="Verdana" panose="020B0604030504040204" pitchFamily="34" charset="0"/>
                        </a:rPr>
                        <a:t>unterschei-dende</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Eigenschaften des Werks</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c vMerge="1">
                  <a:txBody>
                    <a:bodyPr/>
                    <a:lstStyle/>
                    <a:p>
                      <a:endParaRPr lang="de-DE"/>
                    </a:p>
                  </a:txBody>
                  <a:tcPr/>
                </a:tc>
              </a:tr>
              <a:tr h="41148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200b</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19.3</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Sonstige … Körperschaft,</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die mit einem Werk in Verbindung steht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$k </a:t>
                      </a:r>
                      <a:r>
                        <a:rPr lang="de-DE" sz="1600" baseline="0" dirty="0" smtClean="0">
                          <a:latin typeface="Verdana" pitchFamily="34" charset="0"/>
                          <a:ea typeface="Verdana" pitchFamily="34" charset="0"/>
                          <a:cs typeface="Verdana" pitchFamily="34" charset="0"/>
                        </a:rPr>
                        <a:t>Northern Illinois University</a:t>
                      </a:r>
                    </a:p>
                    <a:p>
                      <a:pPr marL="0" marR="0" indent="0" algn="l" defTabSz="914400" rtl="0" eaLnBrk="1" fontAlgn="auto" latinLnBrk="0" hangingPunct="1">
                        <a:lnSpc>
                          <a:spcPct val="100000"/>
                        </a:lnSpc>
                        <a:spcBef>
                          <a:spcPts val="0"/>
                        </a:spcBef>
                        <a:spcAft>
                          <a:spcPts val="0"/>
                        </a:spcAft>
                        <a:buClrTx/>
                        <a:buSzTx/>
                        <a:buFontTx/>
                        <a:buNone/>
                        <a:tabLst/>
                        <a:defRPr/>
                      </a:pPr>
                      <a:r>
                        <a:rPr lang="de-DE" sz="16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$b </a:t>
                      </a:r>
                      <a:r>
                        <a:rPr lang="de-DE" sz="1600" baseline="0" dirty="0" smtClean="0">
                          <a:latin typeface="Verdana" pitchFamily="34" charset="0"/>
                          <a:ea typeface="Verdana" pitchFamily="34" charset="0"/>
                          <a:cs typeface="Verdana" pitchFamily="34" charset="0"/>
                        </a:rPr>
                        <a:t>Center </a:t>
                      </a:r>
                      <a:r>
                        <a:rPr lang="de-DE" sz="1600" baseline="0" dirty="0" err="1" smtClean="0">
                          <a:latin typeface="Verdana" pitchFamily="34" charset="0"/>
                          <a:ea typeface="Verdana" pitchFamily="34" charset="0"/>
                          <a:cs typeface="Verdana" pitchFamily="34" charset="0"/>
                        </a:rPr>
                        <a:t>for</a:t>
                      </a:r>
                      <a:r>
                        <a:rPr lang="de-DE" sz="1600" baseline="0" dirty="0" smtClean="0">
                          <a:latin typeface="Verdana" pitchFamily="34" charset="0"/>
                          <a:ea typeface="Verdana" pitchFamily="34" charset="0"/>
                          <a:cs typeface="Verdana" pitchFamily="34" charset="0"/>
                        </a:rPr>
                        <a:t> </a:t>
                      </a:r>
                      <a:r>
                        <a:rPr lang="de-DE" sz="1600" baseline="0" dirty="0" err="1" smtClean="0">
                          <a:latin typeface="Verdana" pitchFamily="34" charset="0"/>
                          <a:ea typeface="Verdana" pitchFamily="34" charset="0"/>
                          <a:cs typeface="Verdana" pitchFamily="34" charset="0"/>
                        </a:rPr>
                        <a:t>Southeast</a:t>
                      </a:r>
                      <a:r>
                        <a:rPr lang="de-DE" sz="1600" baseline="0" dirty="0" smtClean="0">
                          <a:latin typeface="Verdana" pitchFamily="34" charset="0"/>
                          <a:ea typeface="Verdana" pitchFamily="34" charset="0"/>
                          <a:cs typeface="Verdana" pitchFamily="34" charset="0"/>
                        </a:rPr>
                        <a:t> Asian </a:t>
                      </a:r>
                      <a:r>
                        <a:rPr lang="de-DE" sz="1600" baseline="0" dirty="0" err="1" smtClean="0">
                          <a:latin typeface="Verdana" pitchFamily="34" charset="0"/>
                          <a:ea typeface="Verdana" pitchFamily="34" charset="0"/>
                          <a:cs typeface="Verdana" pitchFamily="34" charset="0"/>
                        </a:rPr>
                        <a:t>studies</a:t>
                      </a:r>
                      <a:endParaRPr lang="de-DE" sz="1600" baseline="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600" baseline="0" dirty="0" smtClean="0">
                          <a:solidFill>
                            <a:srgbClr val="C00000"/>
                          </a:solidFill>
                          <a:latin typeface="Verdana" pitchFamily="34" charset="0"/>
                          <a:ea typeface="Verdana" pitchFamily="34" charset="0"/>
                          <a:cs typeface="Verdana" pitchFamily="34" charset="0"/>
                        </a:rPr>
                        <a:t>$4</a:t>
                      </a:r>
                      <a:r>
                        <a:rPr lang="de-DE" sz="1600" baseline="0" dirty="0" smtClean="0">
                          <a:latin typeface="Verdana" pitchFamily="34" charset="0"/>
                          <a:ea typeface="Verdana" pitchFamily="34" charset="0"/>
                          <a:cs typeface="Verdana" pitchFamily="34" charset="0"/>
                        </a:rPr>
                        <a:t> </a:t>
                      </a:r>
                      <a:r>
                        <a:rPr lang="de-DE" sz="1600" baseline="0" dirty="0" err="1" smtClean="0">
                          <a:latin typeface="Verdana" pitchFamily="34" charset="0"/>
                          <a:ea typeface="Verdana" pitchFamily="34" charset="0"/>
                          <a:cs typeface="Verdana" pitchFamily="34" charset="0"/>
                        </a:rPr>
                        <a:t>isb</a:t>
                      </a:r>
                      <a:r>
                        <a:rPr lang="de-DE" sz="1600" baseline="0" dirty="0" smtClean="0">
                          <a:latin typeface="Verdana" pitchFamily="34" charset="0"/>
                          <a:ea typeface="Verdana" pitchFamily="34" charset="0"/>
                          <a:cs typeface="Verdana" pitchFamily="34" charset="0"/>
                        </a:rPr>
                        <a:t> </a:t>
                      </a:r>
                      <a:r>
                        <a:rPr lang="de-DE" sz="1400" i="1" baseline="0" dirty="0" smtClean="0">
                          <a:latin typeface="Verdana" pitchFamily="34" charset="0"/>
                          <a:ea typeface="Verdana" pitchFamily="34" charset="0"/>
                          <a:cs typeface="Verdana" pitchFamily="34" charset="0"/>
                        </a:rPr>
                        <a:t>(Herausgebendes Organ)</a:t>
                      </a:r>
                    </a:p>
                    <a:p>
                      <a:pPr marL="0" marR="0" indent="0" algn="l" defTabSz="914400" rtl="0" eaLnBrk="1" fontAlgn="auto" latinLnBrk="0" hangingPunct="1">
                        <a:lnSpc>
                          <a:spcPct val="100000"/>
                        </a:lnSpc>
                        <a:spcBef>
                          <a:spcPts val="0"/>
                        </a:spcBef>
                        <a:spcAft>
                          <a:spcPts val="0"/>
                        </a:spcAft>
                        <a:buClrTx/>
                        <a:buSzTx/>
                        <a:buFontTx/>
                        <a:buNone/>
                        <a:tabLst/>
                        <a:defRPr/>
                      </a:pPr>
                      <a:r>
                        <a:rPr lang="de-DE" sz="1600" i="0" baseline="0" dirty="0" smtClean="0">
                          <a:solidFill>
                            <a:srgbClr val="C00000"/>
                          </a:solidFill>
                          <a:latin typeface="Verdana" pitchFamily="34" charset="0"/>
                          <a:ea typeface="Verdana" pitchFamily="34" charset="0"/>
                          <a:cs typeface="Verdana" pitchFamily="34" charset="0"/>
                        </a:rPr>
                        <a:t>$9 </a:t>
                      </a:r>
                      <a:r>
                        <a:rPr lang="de-DE" sz="1600" i="1" baseline="0" dirty="0" smtClean="0">
                          <a:latin typeface="Verdana" pitchFamily="34" charset="0"/>
                          <a:ea typeface="Verdana" pitchFamily="34" charset="0"/>
                          <a:cs typeface="Verdana" pitchFamily="34" charset="0"/>
                        </a:rPr>
                        <a:t>GND-IDN</a:t>
                      </a:r>
                      <a:endParaRPr lang="de-DE" sz="1600" i="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$k </a:t>
                      </a:r>
                      <a:r>
                        <a:rPr lang="de-DE" sz="1600" baseline="0" dirty="0" err="1" smtClean="0">
                          <a:latin typeface="Verdana" pitchFamily="34" charset="0"/>
                          <a:ea typeface="Verdana" pitchFamily="34" charset="0"/>
                          <a:cs typeface="Verdana" pitchFamily="34" charset="0"/>
                        </a:rPr>
                        <a:t>Popular</a:t>
                      </a:r>
                      <a:r>
                        <a:rPr lang="de-DE" sz="1600" baseline="0" dirty="0" smtClean="0">
                          <a:latin typeface="Verdana" pitchFamily="34" charset="0"/>
                          <a:ea typeface="Verdana" pitchFamily="34" charset="0"/>
                          <a:cs typeface="Verdana" pitchFamily="34" charset="0"/>
                        </a:rPr>
                        <a:t> </a:t>
                      </a:r>
                      <a:r>
                        <a:rPr lang="de-DE" sz="1600" baseline="0" dirty="0" err="1" smtClean="0">
                          <a:latin typeface="Verdana" pitchFamily="34" charset="0"/>
                          <a:ea typeface="Verdana" pitchFamily="34" charset="0"/>
                          <a:cs typeface="Verdana" pitchFamily="34" charset="0"/>
                        </a:rPr>
                        <a:t>Archaeology</a:t>
                      </a:r>
                      <a:endParaRPr lang="de-DE" sz="1600" baseline="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6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$h </a:t>
                      </a:r>
                      <a:r>
                        <a:rPr lang="de-DE" sz="1600" baseline="0" dirty="0" smtClean="0">
                          <a:latin typeface="Verdana" pitchFamily="34" charset="0"/>
                          <a:ea typeface="Verdana" pitchFamily="34" charset="0"/>
                          <a:cs typeface="Verdana" pitchFamily="34" charset="0"/>
                        </a:rPr>
                        <a:t>Firma</a:t>
                      </a:r>
                    </a:p>
                    <a:p>
                      <a:pPr marL="0" marR="0" indent="0" algn="l" defTabSz="914400" rtl="0" eaLnBrk="1" fontAlgn="auto" latinLnBrk="0" hangingPunct="1">
                        <a:lnSpc>
                          <a:spcPct val="100000"/>
                        </a:lnSpc>
                        <a:spcBef>
                          <a:spcPts val="0"/>
                        </a:spcBef>
                        <a:spcAft>
                          <a:spcPts val="0"/>
                        </a:spcAft>
                        <a:buClrTx/>
                        <a:buSzTx/>
                        <a:buFontTx/>
                        <a:buNone/>
                        <a:tabLst/>
                        <a:defRPr/>
                      </a:pPr>
                      <a:r>
                        <a:rPr lang="de-DE" sz="1600" baseline="0" dirty="0" smtClean="0">
                          <a:solidFill>
                            <a:srgbClr val="C00000"/>
                          </a:solidFill>
                          <a:latin typeface="Verdana" pitchFamily="34" charset="0"/>
                          <a:ea typeface="Verdana" pitchFamily="34" charset="0"/>
                          <a:cs typeface="Verdana" pitchFamily="34" charset="0"/>
                        </a:rPr>
                        <a:t>$4</a:t>
                      </a:r>
                      <a:r>
                        <a:rPr lang="de-DE" sz="1600" baseline="0" dirty="0" smtClean="0">
                          <a:latin typeface="Verdana" pitchFamily="34" charset="0"/>
                          <a:ea typeface="Verdana" pitchFamily="34" charset="0"/>
                          <a:cs typeface="Verdana" pitchFamily="34" charset="0"/>
                        </a:rPr>
                        <a:t> </a:t>
                      </a:r>
                      <a:r>
                        <a:rPr lang="de-DE" sz="1600" baseline="0" dirty="0" err="1" smtClean="0">
                          <a:latin typeface="Verdana" pitchFamily="34" charset="0"/>
                          <a:ea typeface="Verdana" pitchFamily="34" charset="0"/>
                          <a:cs typeface="Verdana" pitchFamily="34" charset="0"/>
                        </a:rPr>
                        <a:t>isb</a:t>
                      </a:r>
                      <a:r>
                        <a:rPr lang="de-DE" sz="1600" baseline="0" dirty="0" smtClean="0">
                          <a:latin typeface="Verdana" pitchFamily="34" charset="0"/>
                          <a:ea typeface="Verdana" pitchFamily="34" charset="0"/>
                          <a:cs typeface="Verdana" pitchFamily="34" charset="0"/>
                        </a:rPr>
                        <a:t> </a:t>
                      </a:r>
                      <a:r>
                        <a:rPr lang="de-DE" sz="1400" i="1" baseline="0" dirty="0" smtClean="0">
                          <a:latin typeface="Verdana" pitchFamily="34" charset="0"/>
                          <a:ea typeface="Verdana" pitchFamily="34" charset="0"/>
                          <a:cs typeface="Verdana" pitchFamily="34" charset="0"/>
                        </a:rPr>
                        <a:t>(Herausgebendes Organ)</a:t>
                      </a:r>
                    </a:p>
                    <a:p>
                      <a:pPr marL="0" marR="0" indent="0" algn="l" defTabSz="914400" rtl="0" eaLnBrk="1" fontAlgn="auto" latinLnBrk="0" hangingPunct="1">
                        <a:lnSpc>
                          <a:spcPct val="100000"/>
                        </a:lnSpc>
                        <a:spcBef>
                          <a:spcPts val="0"/>
                        </a:spcBef>
                        <a:spcAft>
                          <a:spcPts val="0"/>
                        </a:spcAft>
                        <a:buClrTx/>
                        <a:buSzTx/>
                        <a:buFontTx/>
                        <a:buNone/>
                        <a:tabLst/>
                        <a:defRPr/>
                      </a:pPr>
                      <a:r>
                        <a:rPr lang="de-DE" sz="1600" i="0" baseline="0" dirty="0" smtClean="0">
                          <a:solidFill>
                            <a:srgbClr val="C00000"/>
                          </a:solidFill>
                          <a:latin typeface="Verdana" pitchFamily="34" charset="0"/>
                          <a:ea typeface="Verdana" pitchFamily="34" charset="0"/>
                          <a:cs typeface="Verdana" pitchFamily="34" charset="0"/>
                        </a:rPr>
                        <a:t>$9 </a:t>
                      </a:r>
                      <a:r>
                        <a:rPr lang="de-DE" sz="1600" i="1" baseline="0" dirty="0" smtClean="0">
                          <a:latin typeface="Verdana" pitchFamily="34" charset="0"/>
                          <a:ea typeface="Verdana" pitchFamily="34" charset="0"/>
                          <a:cs typeface="Verdana" pitchFamily="34" charset="0"/>
                        </a:rPr>
                        <a:t>GND-IDN</a:t>
                      </a:r>
                      <a:endParaRPr lang="de-DE" sz="1600" i="1" dirty="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8996309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332656"/>
            <a:ext cx="8352928" cy="864096"/>
          </a:xfrm>
        </p:spPr>
        <p:txBody>
          <a:bodyPr>
            <a:noAutofit/>
          </a:bodyPr>
          <a:lstStyle/>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2.2 Form des Merkmals – b) Erscheinungsort</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1268760"/>
            <a:ext cx="8640960" cy="3816424"/>
          </a:xfrm>
        </p:spPr>
        <p:txBody>
          <a:bodyPr wrap="square"/>
          <a:lstStyle/>
          <a:p>
            <a:pPr>
              <a:buNone/>
            </a:pPr>
            <a:r>
              <a:rPr lang="de-DE" sz="2400" dirty="0" smtClean="0">
                <a:latin typeface="Verdana" pitchFamily="34" charset="0"/>
                <a:ea typeface="Verdana" pitchFamily="34" charset="0"/>
                <a:cs typeface="Verdana" pitchFamily="34" charset="0"/>
              </a:rPr>
              <a:t>   in Vorlageform</a:t>
            </a:r>
          </a:p>
          <a:p>
            <a:pPr>
              <a:buNone/>
            </a:pPr>
            <a:endParaRPr lang="de-DE" sz="24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2 Beispiele:</a:t>
            </a: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Werke repräsentieren | Aleph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670920404"/>
              </p:ext>
            </p:extLst>
          </p:nvPr>
        </p:nvGraphicFramePr>
        <p:xfrm>
          <a:off x="251520" y="3034415"/>
          <a:ext cx="8611113" cy="2213970"/>
        </p:xfrm>
        <a:graphic>
          <a:graphicData uri="http://schemas.openxmlformats.org/drawingml/2006/table">
            <a:tbl>
              <a:tblPr firstRow="1" bandRow="1">
                <a:tableStyleId>{5C22544A-7EE6-4342-B048-85BDC9FD1C3A}</a:tableStyleId>
              </a:tblPr>
              <a:tblGrid>
                <a:gridCol w="936104"/>
                <a:gridCol w="1080120"/>
                <a:gridCol w="1728192"/>
                <a:gridCol w="2232248"/>
                <a:gridCol w="2634449"/>
              </a:tblGrid>
              <a:tr h="0">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aseline="0" dirty="0" smtClean="0">
                          <a:latin typeface="Verdana" panose="020B0604030504040204" pitchFamily="34" charset="0"/>
                          <a:ea typeface="Verdana" panose="020B0604030504040204" pitchFamily="34" charset="0"/>
                          <a:cs typeface="Verdana" panose="020B0604030504040204" pitchFamily="34" charset="0"/>
                        </a:rPr>
                        <a:t>Erfassung</a:t>
                      </a:r>
                    </a:p>
                    <a:p>
                      <a:r>
                        <a:rPr lang="de-DE" baseline="0" dirty="0" smtClean="0">
                          <a:latin typeface="Verdana" panose="020B0604030504040204" pitchFamily="34" charset="0"/>
                          <a:ea typeface="Verdana" panose="020B0604030504040204" pitchFamily="34" charset="0"/>
                          <a:cs typeface="Verdana" panose="020B0604030504040204" pitchFamily="34" charset="0"/>
                        </a:rPr>
                        <a:t>Werk 1</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p>
                    <a:p>
                      <a:r>
                        <a:rPr lang="de-DE" dirty="0" smtClean="0">
                          <a:latin typeface="Verdana" panose="020B0604030504040204" pitchFamily="34" charset="0"/>
                          <a:ea typeface="Verdana" panose="020B0604030504040204" pitchFamily="34" charset="0"/>
                          <a:cs typeface="Verdana" panose="020B0604030504040204" pitchFamily="34" charset="0"/>
                        </a:rPr>
                        <a:t>Werk</a:t>
                      </a:r>
                      <a:r>
                        <a:rPr lang="de-DE" baseline="0" dirty="0" smtClean="0">
                          <a:latin typeface="Verdana" panose="020B0604030504040204" pitchFamily="34" charset="0"/>
                          <a:ea typeface="Verdana" panose="020B0604030504040204" pitchFamily="34" charset="0"/>
                          <a:cs typeface="Verdana" panose="020B0604030504040204" pitchFamily="34" charset="0"/>
                        </a:rPr>
                        <a:t> 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86945">
                <a:tc rowSpan="2">
                  <a:txBody>
                    <a:bodyPr/>
                    <a:lstStyle/>
                    <a:p>
                      <a:r>
                        <a:rPr lang="de-DE" sz="1600" b="1" baseline="0" dirty="0" smtClean="0">
                          <a:latin typeface="Verdana" panose="020B0604030504040204" pitchFamily="34" charset="0"/>
                          <a:ea typeface="Verdana" panose="020B0604030504040204" pitchFamily="34" charset="0"/>
                          <a:cs typeface="Verdana" panose="020B0604030504040204" pitchFamily="34" charset="0"/>
                        </a:rPr>
                        <a:t>303</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6.2.2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$t </a:t>
                      </a:r>
                      <a:r>
                        <a:rPr lang="de-DE" sz="1600" dirty="0" smtClean="0">
                          <a:latin typeface="Verdana" pitchFamily="34" charset="0"/>
                          <a:ea typeface="Verdana" pitchFamily="34" charset="0"/>
                          <a:cs typeface="Verdana" pitchFamily="34" charset="0"/>
                        </a:rPr>
                        <a:t>New </a:t>
                      </a:r>
                      <a:r>
                        <a:rPr lang="de-DE" sz="1600" dirty="0" err="1" smtClean="0">
                          <a:latin typeface="Verdana" pitchFamily="34" charset="0"/>
                          <a:ea typeface="Verdana" pitchFamily="34" charset="0"/>
                          <a:cs typeface="Verdana" pitchFamily="34" charset="0"/>
                        </a:rPr>
                        <a:t>age</a:t>
                      </a:r>
                      <a:r>
                        <a:rPr lang="de-DE" sz="1600" dirty="0" smtClean="0">
                          <a:latin typeface="Verdana" pitchFamily="34" charset="0"/>
                          <a:ea typeface="Verdana" pitchFamily="34" charset="0"/>
                          <a:cs typeface="Verdana" pitchFamily="34" charset="0"/>
                        </a:rPr>
                        <a:t> </a:t>
                      </a:r>
                      <a:r>
                        <a:rPr lang="de-DE" sz="1600" dirty="0" err="1" smtClean="0">
                          <a:latin typeface="Verdana" pitchFamily="34" charset="0"/>
                          <a:ea typeface="Verdana" pitchFamily="34" charset="0"/>
                          <a:cs typeface="Verdana" pitchFamily="34" charset="0"/>
                        </a:rPr>
                        <a:t>journal</a:t>
                      </a:r>
                      <a:endParaRPr lang="de-DE" sz="160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solidFill>
                            <a:srgbClr val="C00000"/>
                          </a:solidFill>
                          <a:latin typeface="Verdana" pitchFamily="34" charset="0"/>
                          <a:ea typeface="Verdana" pitchFamily="34" charset="0"/>
                          <a:cs typeface="Verdana" pitchFamily="34" charset="0"/>
                        </a:rPr>
                        <a:t>$h</a:t>
                      </a:r>
                      <a:r>
                        <a:rPr lang="de-DE" sz="1600" b="0" dirty="0" smtClean="0">
                          <a:solidFill>
                            <a:srgbClr val="FF0000"/>
                          </a:solidFill>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London</a:t>
                      </a:r>
                      <a:endParaRPr lang="de-DE" sz="1600" dirty="0">
                        <a:latin typeface="Verdana" pitchFamily="34" charset="0"/>
                        <a:ea typeface="Verdana" pitchFamily="34" charset="0"/>
                        <a:cs typeface="Verdana"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$t </a:t>
                      </a:r>
                      <a:r>
                        <a:rPr lang="de-DE" sz="1600" dirty="0" smtClean="0">
                          <a:solidFill>
                            <a:schemeClr val="tx1"/>
                          </a:solidFill>
                          <a:latin typeface="Verdana" pitchFamily="34" charset="0"/>
                          <a:ea typeface="Verdana" pitchFamily="34" charset="0"/>
                          <a:cs typeface="Verdana" pitchFamily="34" charset="0"/>
                        </a:rPr>
                        <a:t>African </a:t>
                      </a:r>
                      <a:r>
                        <a:rPr lang="de-DE" sz="1600" dirty="0" err="1" smtClean="0">
                          <a:solidFill>
                            <a:schemeClr val="tx1"/>
                          </a:solidFill>
                          <a:latin typeface="Verdana" pitchFamily="34" charset="0"/>
                          <a:ea typeface="Verdana" pitchFamily="34" charset="0"/>
                          <a:cs typeface="Verdana" pitchFamily="34" charset="0"/>
                        </a:rPr>
                        <a:t>primary</a:t>
                      </a:r>
                      <a:r>
                        <a:rPr lang="de-DE" sz="1600" baseline="0" dirty="0" smtClean="0">
                          <a:solidFill>
                            <a:schemeClr val="tx1"/>
                          </a:solidFill>
                          <a:latin typeface="Verdana" pitchFamily="34" charset="0"/>
                          <a:ea typeface="Verdana" pitchFamily="34" charset="0"/>
                          <a:cs typeface="Verdana" pitchFamily="34" charset="0"/>
                        </a:rPr>
                        <a:t> </a:t>
                      </a:r>
                      <a:r>
                        <a:rPr lang="de-DE" sz="1600" baseline="0" dirty="0" err="1" smtClean="0">
                          <a:solidFill>
                            <a:schemeClr val="tx1"/>
                          </a:solidFill>
                          <a:latin typeface="Verdana" pitchFamily="34" charset="0"/>
                          <a:ea typeface="Verdana" pitchFamily="34" charset="0"/>
                          <a:cs typeface="Verdana" pitchFamily="34" charset="0"/>
                        </a:rPr>
                        <a:t>texts</a:t>
                      </a:r>
                      <a:endParaRPr lang="de-DE" sz="1600" baseline="0" dirty="0" smtClean="0">
                        <a:solidFill>
                          <a:schemeClr val="tx1"/>
                        </a:solidFill>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600" baseline="0" dirty="0" smtClean="0">
                          <a:solidFill>
                            <a:srgbClr val="C00000"/>
                          </a:solidFill>
                          <a:latin typeface="Verdana" pitchFamily="34" charset="0"/>
                          <a:ea typeface="Verdana" pitchFamily="34" charset="0"/>
                          <a:cs typeface="Verdana" pitchFamily="34" charset="0"/>
                        </a:rPr>
                        <a:t>$h </a:t>
                      </a:r>
                      <a:r>
                        <a:rPr lang="de-DE" sz="1600" baseline="0" dirty="0" smtClean="0">
                          <a:solidFill>
                            <a:schemeClr val="tx1"/>
                          </a:solidFill>
                          <a:latin typeface="Verdana" pitchFamily="34" charset="0"/>
                          <a:ea typeface="Verdana" pitchFamily="34" charset="0"/>
                          <a:cs typeface="Verdana" pitchFamily="34" charset="0"/>
                        </a:rPr>
                        <a:t>Madison, Wisconsin</a:t>
                      </a:r>
                      <a:endParaRPr lang="de-DE" sz="1600" dirty="0">
                        <a:solidFill>
                          <a:schemeClr val="tx1"/>
                        </a:solidFill>
                        <a:latin typeface="Verdana" pitchFamily="34" charset="0"/>
                        <a:ea typeface="Verdana" pitchFamily="34" charset="0"/>
                        <a:cs typeface="Verdana" pitchFamily="34" charset="0"/>
                      </a:endParaRPr>
                    </a:p>
                  </a:txBody>
                  <a:tcPr/>
                </a:tc>
              </a:tr>
              <a:tr h="786945">
                <a:tc vMerge="1">
                  <a:txBody>
                    <a:bodyPr/>
                    <a:lstStyle/>
                    <a:p>
                      <a:endParaRPr lang="de-DE"/>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6.5</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Ursprungsort des Werks</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c vMerge="1">
                  <a:txBody>
                    <a:bodyPr/>
                    <a:lstStyle/>
                    <a:p>
                      <a:endParaRPr lang="de-DE"/>
                    </a:p>
                  </a:txBody>
                  <a:tcPr/>
                </a:tc>
              </a:tr>
            </a:tbl>
          </a:graphicData>
        </a:graphic>
      </p:graphicFrame>
    </p:spTree>
    <p:extLst>
      <p:ext uri="{BB962C8B-B14F-4D97-AF65-F5344CB8AC3E}">
        <p14:creationId xmlns:p14="http://schemas.microsoft.com/office/powerpoint/2010/main" val="39198995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352928" cy="576064"/>
          </a:xfrm>
        </p:spPr>
        <p:txBody>
          <a:bodyPr>
            <a:noAutofit/>
          </a:bodyPr>
          <a:lstStyle/>
          <a:p>
            <a:r>
              <a:rPr lang="de-DE" dirty="0" smtClean="0">
                <a:latin typeface="Verdana" pitchFamily="34" charset="0"/>
                <a:ea typeface="Verdana" pitchFamily="34" charset="0"/>
                <a:cs typeface="Verdana" pitchFamily="34" charset="0"/>
              </a:rPr>
              <a:t>3. Werktitel – Unterreihen – </a:t>
            </a:r>
            <a:r>
              <a:rPr lang="de-DE" dirty="0" smtClean="0">
                <a:solidFill>
                  <a:srgbClr val="FF0000"/>
                </a:solidFill>
                <a:latin typeface="Verdana" pitchFamily="34" charset="0"/>
                <a:ea typeface="Verdana" pitchFamily="34" charset="0"/>
                <a:cs typeface="Verdana" pitchFamily="34" charset="0"/>
              </a:rPr>
              <a:t>303 $u</a:t>
            </a:r>
            <a:endParaRPr lang="de-DE" dirty="0">
              <a:solidFill>
                <a:srgbClr val="FF0000"/>
              </a:solidFill>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1268760"/>
            <a:ext cx="8640960" cy="3816424"/>
          </a:xfrm>
        </p:spPr>
        <p:txBody>
          <a:bodyPr wrap="square"/>
          <a:lstStyle/>
          <a:p>
            <a:pPr>
              <a:buNone/>
            </a:pPr>
            <a:r>
              <a:rPr lang="de-DE" sz="2400" dirty="0" smtClean="0">
                <a:latin typeface="Verdana" pitchFamily="34" charset="0"/>
                <a:ea typeface="Verdana" pitchFamily="34" charset="0"/>
                <a:cs typeface="Verdana" pitchFamily="34" charset="0"/>
              </a:rPr>
              <a:t>   </a:t>
            </a:r>
          </a:p>
          <a:p>
            <a:pPr>
              <a:buNone/>
            </a:pPr>
            <a:endParaRPr lang="de-DE" sz="24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2 Beispiele:</a:t>
            </a: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Werke repräsentieren | Aleph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3973730261"/>
              </p:ext>
            </p:extLst>
          </p:nvPr>
        </p:nvGraphicFramePr>
        <p:xfrm>
          <a:off x="107505" y="1254225"/>
          <a:ext cx="8928992" cy="4879541"/>
        </p:xfrm>
        <a:graphic>
          <a:graphicData uri="http://schemas.openxmlformats.org/drawingml/2006/table">
            <a:tbl>
              <a:tblPr firstRow="1" bandRow="1">
                <a:tableStyleId>{5C22544A-7EE6-4342-B048-85BDC9FD1C3A}</a:tableStyleId>
              </a:tblPr>
              <a:tblGrid>
                <a:gridCol w="1025769"/>
                <a:gridCol w="990454"/>
                <a:gridCol w="2160240"/>
                <a:gridCol w="2376264"/>
                <a:gridCol w="2376265"/>
              </a:tblGrid>
              <a:tr h="720080">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aseline="0" dirty="0" smtClean="0">
                          <a:latin typeface="Verdana" panose="020B0604030504040204" pitchFamily="34" charset="0"/>
                          <a:ea typeface="Verdana" panose="020B0604030504040204" pitchFamily="34" charset="0"/>
                          <a:cs typeface="Verdana" panose="020B0604030504040204" pitchFamily="34" charset="0"/>
                        </a:rPr>
                        <a:t>Erfassung –</a:t>
                      </a:r>
                    </a:p>
                    <a:p>
                      <a:r>
                        <a:rPr lang="de-DE" baseline="0" dirty="0" smtClean="0">
                          <a:latin typeface="Verdana" panose="020B0604030504040204" pitchFamily="34" charset="0"/>
                          <a:ea typeface="Verdana" panose="020B0604030504040204" pitchFamily="34" charset="0"/>
                          <a:cs typeface="Verdana" panose="020B0604030504040204" pitchFamily="34" charset="0"/>
                        </a:rPr>
                        <a:t>Werk 1</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a:t>
                      </a:r>
                      <a:r>
                        <a:rPr lang="de-DE" baseline="0" dirty="0" smtClean="0">
                          <a:latin typeface="Verdana" panose="020B0604030504040204" pitchFamily="34" charset="0"/>
                          <a:ea typeface="Verdana" panose="020B0604030504040204" pitchFamily="34" charset="0"/>
                          <a:cs typeface="Verdana" panose="020B0604030504040204" pitchFamily="34" charset="0"/>
                        </a:rPr>
                        <a:t>Werk 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55320">
                <a:tc rowSpan="2">
                  <a:txBody>
                    <a:bodyPr/>
                    <a:lstStyle/>
                    <a:p>
                      <a:r>
                        <a:rPr lang="de-DE" sz="1600" b="1" baseline="0" dirty="0" smtClean="0">
                          <a:latin typeface="Verdana" panose="020B0604030504040204" pitchFamily="34" charset="0"/>
                          <a:ea typeface="Verdana" panose="020B0604030504040204" pitchFamily="34" charset="0"/>
                          <a:cs typeface="Verdana" panose="020B0604030504040204" pitchFamily="34" charset="0"/>
                        </a:rPr>
                        <a:t>303 </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6.2.2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$t </a:t>
                      </a:r>
                      <a:r>
                        <a:rPr lang="de-DE" sz="1600" dirty="0" smtClean="0">
                          <a:latin typeface="Verdana" pitchFamily="34" charset="0"/>
                          <a:ea typeface="Verdana" pitchFamily="34" charset="0"/>
                          <a:cs typeface="Verdana" pitchFamily="34" charset="0"/>
                        </a:rPr>
                        <a:t>Veröffentlichungen</a:t>
                      </a:r>
                    </a:p>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solidFill>
                            <a:srgbClr val="C00000"/>
                          </a:solidFill>
                          <a:latin typeface="Verdana" pitchFamily="34" charset="0"/>
                          <a:ea typeface="Verdana" pitchFamily="34" charset="0"/>
                          <a:cs typeface="Verdana" pitchFamily="34" charset="0"/>
                        </a:rPr>
                        <a:t>$u</a:t>
                      </a:r>
                      <a:r>
                        <a:rPr lang="de-DE" sz="1600" baseline="0" dirty="0" smtClean="0">
                          <a:solidFill>
                            <a:srgbClr val="C00000"/>
                          </a:solidFill>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Reihe</a:t>
                      </a:r>
                      <a:r>
                        <a:rPr lang="de-DE" sz="1600" baseline="0" dirty="0" smtClean="0">
                          <a:latin typeface="Verdana" pitchFamily="34" charset="0"/>
                          <a:ea typeface="Verdana" pitchFamily="34" charset="0"/>
                          <a:cs typeface="Verdana" pitchFamily="34" charset="0"/>
                        </a:rPr>
                        <a:t> A</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600" baseline="0" dirty="0" smtClean="0">
                        <a:solidFill>
                          <a:srgbClr val="C00000"/>
                        </a:solidFill>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600" baseline="0" dirty="0" smtClean="0">
                          <a:solidFill>
                            <a:srgbClr val="C00000"/>
                          </a:solidFill>
                          <a:latin typeface="Verdana" pitchFamily="34" charset="0"/>
                          <a:ea typeface="Verdana" pitchFamily="34" charset="0"/>
                          <a:cs typeface="Verdana" pitchFamily="34" charset="0"/>
                        </a:rPr>
                        <a:t>$h </a:t>
                      </a:r>
                      <a:r>
                        <a:rPr lang="de-DE" sz="1600" baseline="0" dirty="0" smtClean="0">
                          <a:latin typeface="Verdana" pitchFamily="34" charset="0"/>
                          <a:ea typeface="Verdana" pitchFamily="34" charset="0"/>
                          <a:cs typeface="Verdana" pitchFamily="34" charset="0"/>
                        </a:rPr>
                        <a:t>Universität Frankfurt am Main. Institut für Ethnologie</a:t>
                      </a:r>
                      <a:endParaRPr lang="de-DE" sz="1600" dirty="0">
                        <a:latin typeface="Verdana" pitchFamily="34" charset="0"/>
                        <a:ea typeface="Verdana" pitchFamily="34" charset="0"/>
                        <a:cs typeface="Verdana"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$t </a:t>
                      </a:r>
                      <a:r>
                        <a:rPr lang="de-DE" sz="1600" dirty="0" smtClean="0">
                          <a:latin typeface="Verdana" pitchFamily="34" charset="0"/>
                          <a:ea typeface="Verdana" pitchFamily="34" charset="0"/>
                          <a:cs typeface="Verdana" pitchFamily="34" charset="0"/>
                        </a:rPr>
                        <a:t>Veröffentlichungen</a:t>
                      </a:r>
                    </a:p>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solidFill>
                            <a:srgbClr val="C00000"/>
                          </a:solidFill>
                          <a:latin typeface="Verdana" pitchFamily="34" charset="0"/>
                          <a:ea typeface="Verdana" pitchFamily="34" charset="0"/>
                          <a:cs typeface="Verdana" pitchFamily="34" charset="0"/>
                        </a:rPr>
                        <a:t>$u</a:t>
                      </a:r>
                      <a:r>
                        <a:rPr lang="de-DE" sz="1600" baseline="0" dirty="0" smtClean="0">
                          <a:solidFill>
                            <a:srgbClr val="C00000"/>
                          </a:solidFill>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Reihe</a:t>
                      </a:r>
                      <a:r>
                        <a:rPr lang="de-DE" sz="1600" baseline="0" dirty="0" smtClean="0">
                          <a:latin typeface="Verdana" pitchFamily="34" charset="0"/>
                          <a:ea typeface="Verdana" pitchFamily="34" charset="0"/>
                          <a:cs typeface="Verdana" pitchFamily="34" charset="0"/>
                        </a:rPr>
                        <a:t> A</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600" baseline="0" dirty="0" smtClean="0">
                        <a:solidFill>
                          <a:srgbClr val="FF0000"/>
                        </a:solidFill>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600" baseline="0" dirty="0" smtClean="0">
                          <a:solidFill>
                            <a:srgbClr val="C00000"/>
                          </a:solidFill>
                          <a:latin typeface="Verdana" pitchFamily="34" charset="0"/>
                          <a:ea typeface="Verdana" pitchFamily="34" charset="0"/>
                          <a:cs typeface="Verdana" pitchFamily="34" charset="0"/>
                        </a:rPr>
                        <a:t>$h </a:t>
                      </a:r>
                      <a:r>
                        <a:rPr lang="de-DE" sz="1600" baseline="0" dirty="0" smtClean="0">
                          <a:latin typeface="Verdana" pitchFamily="34" charset="0"/>
                          <a:ea typeface="Verdana" pitchFamily="34" charset="0"/>
                          <a:cs typeface="Verdana" pitchFamily="34" charset="0"/>
                        </a:rPr>
                        <a:t>Lübeck. Amt für Kultur</a:t>
                      </a:r>
                      <a:endParaRPr lang="de-DE" sz="1600" dirty="0">
                        <a:solidFill>
                          <a:schemeClr val="tx1"/>
                        </a:solidFill>
                        <a:latin typeface="Verdana" pitchFamily="34" charset="0"/>
                        <a:ea typeface="Verdana" pitchFamily="34" charset="0"/>
                        <a:cs typeface="Verdana" pitchFamily="34" charset="0"/>
                      </a:endParaRPr>
                    </a:p>
                  </a:txBody>
                  <a:tcPr/>
                </a:tc>
              </a:tr>
              <a:tr h="1310640">
                <a:tc vMerge="1">
                  <a:txBody>
                    <a:bodyPr/>
                    <a:lstStyle/>
                    <a:p>
                      <a:endParaRPr lang="de-DE"/>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6.6</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Sonstige unterscheidende Eigenschaften</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c vMerge="1">
                  <a:txBody>
                    <a:bodyPr/>
                    <a:lstStyle/>
                    <a:p>
                      <a:endParaRPr lang="de-DE"/>
                    </a:p>
                  </a:txBody>
                  <a:tcPr/>
                </a:tc>
              </a:tr>
              <a:tr h="600158">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331</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$a </a:t>
                      </a:r>
                      <a:r>
                        <a:rPr lang="de-DE" sz="1600" dirty="0" smtClean="0">
                          <a:latin typeface="Verdana" pitchFamily="34" charset="0"/>
                          <a:ea typeface="Verdana" pitchFamily="34" charset="0"/>
                          <a:cs typeface="Verdana" pitchFamily="34" charset="0"/>
                        </a:rPr>
                        <a:t>Veröffentlichungen</a:t>
                      </a:r>
                      <a:endParaRPr lang="de-DE" sz="16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$a </a:t>
                      </a:r>
                      <a:r>
                        <a:rPr lang="de-DE" sz="1600" dirty="0" smtClean="0">
                          <a:solidFill>
                            <a:schemeClr val="tx1"/>
                          </a:solidFill>
                          <a:latin typeface="Verdana" pitchFamily="34" charset="0"/>
                          <a:ea typeface="Verdana" pitchFamily="34" charset="0"/>
                          <a:cs typeface="Verdana" pitchFamily="34" charset="0"/>
                        </a:rPr>
                        <a:t>Veröffentlichungen</a:t>
                      </a:r>
                      <a:endParaRPr lang="de-DE" sz="1600" dirty="0">
                        <a:solidFill>
                          <a:schemeClr val="tx1"/>
                        </a:solidFill>
                        <a:latin typeface="Verdana" pitchFamily="34" charset="0"/>
                        <a:ea typeface="Verdana" pitchFamily="34" charset="0"/>
                        <a:cs typeface="Verdana" pitchFamily="34" charset="0"/>
                      </a:endParaRPr>
                    </a:p>
                  </a:txBody>
                  <a:tcPr/>
                </a:tc>
              </a:tr>
              <a:tr h="65532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359</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2.4.2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Verantwortlich-</a:t>
                      </a:r>
                      <a:r>
                        <a:rPr lang="de-DE" sz="1600" b="1"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$a </a:t>
                      </a:r>
                      <a:r>
                        <a:rPr lang="de-DE" sz="1600" dirty="0" smtClean="0">
                          <a:latin typeface="Verdana" pitchFamily="34" charset="0"/>
                          <a:ea typeface="Verdana" pitchFamily="34" charset="0"/>
                          <a:cs typeface="Verdana" pitchFamily="34" charset="0"/>
                        </a:rPr>
                        <a:t>Universität Frankfurt</a:t>
                      </a:r>
                      <a:r>
                        <a:rPr lang="de-DE" sz="1600" baseline="0" dirty="0" smtClean="0">
                          <a:latin typeface="Verdana" pitchFamily="34" charset="0"/>
                          <a:ea typeface="Verdana" pitchFamily="34" charset="0"/>
                          <a:cs typeface="Verdana" pitchFamily="34" charset="0"/>
                        </a:rPr>
                        <a:t> am Main - Institut für Ethnologie</a:t>
                      </a:r>
                      <a:endParaRPr lang="de-DE" sz="1600"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$a </a:t>
                      </a:r>
                      <a:r>
                        <a:rPr lang="de-DE" sz="1600" dirty="0" smtClean="0">
                          <a:solidFill>
                            <a:schemeClr val="tx1"/>
                          </a:solidFill>
                          <a:latin typeface="Verdana" pitchFamily="34" charset="0"/>
                          <a:ea typeface="Verdana" pitchFamily="34" charset="0"/>
                          <a:cs typeface="Verdana" pitchFamily="34" charset="0"/>
                        </a:rPr>
                        <a:t>Lübeck</a:t>
                      </a:r>
                      <a:r>
                        <a:rPr lang="de-DE" sz="1600" baseline="0" dirty="0" smtClean="0">
                          <a:solidFill>
                            <a:schemeClr val="tx1"/>
                          </a:solidFill>
                          <a:latin typeface="Verdana" pitchFamily="34" charset="0"/>
                          <a:ea typeface="Verdana" pitchFamily="34" charset="0"/>
                          <a:cs typeface="Verdana" pitchFamily="34" charset="0"/>
                        </a:rPr>
                        <a:t> -</a:t>
                      </a:r>
                      <a:r>
                        <a:rPr lang="de-DE" sz="1600" dirty="0" smtClean="0">
                          <a:solidFill>
                            <a:schemeClr val="tx1"/>
                          </a:solidFill>
                          <a:latin typeface="Verdana" pitchFamily="34" charset="0"/>
                          <a:ea typeface="Verdana" pitchFamily="34" charset="0"/>
                          <a:cs typeface="Verdana" pitchFamily="34" charset="0"/>
                        </a:rPr>
                        <a:t> Amt für</a:t>
                      </a:r>
                      <a:r>
                        <a:rPr lang="de-DE" sz="1600" baseline="0" dirty="0" smtClean="0">
                          <a:solidFill>
                            <a:schemeClr val="tx1"/>
                          </a:solidFill>
                          <a:latin typeface="Verdana" pitchFamily="34" charset="0"/>
                          <a:ea typeface="Verdana" pitchFamily="34" charset="0"/>
                          <a:cs typeface="Verdana" pitchFamily="34" charset="0"/>
                        </a:rPr>
                        <a:t> Kultur</a:t>
                      </a:r>
                      <a:endParaRPr lang="de-DE" sz="1600" dirty="0" smtClean="0">
                        <a:solidFill>
                          <a:schemeClr val="tx1"/>
                        </a:solidFill>
                        <a:latin typeface="Verdana" pitchFamily="34" charset="0"/>
                        <a:ea typeface="Verdana" pitchFamily="34" charset="0"/>
                        <a:cs typeface="Verdana" pitchFamily="34" charset="0"/>
                      </a:endParaRPr>
                    </a:p>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526543">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360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2.3.1.7</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effectLst/>
                          <a:latin typeface="+mn-lt"/>
                          <a:ea typeface="+mn-ea"/>
                          <a:cs typeface="+mn-cs"/>
                        </a:rPr>
                        <a:t>Titel von Teilen</a:t>
                      </a:r>
                      <a:endParaRPr lang="de-DE" sz="1600" b="1" dirty="0" smtClean="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$a </a:t>
                      </a:r>
                      <a:r>
                        <a:rPr lang="de-DE" sz="1600" dirty="0" smtClean="0">
                          <a:latin typeface="Verdana" pitchFamily="34" charset="0"/>
                          <a:ea typeface="Verdana" pitchFamily="34" charset="0"/>
                          <a:cs typeface="Verdana" pitchFamily="34" charset="0"/>
                        </a:rPr>
                        <a:t>Reihe</a:t>
                      </a:r>
                      <a:r>
                        <a:rPr lang="de-DE" sz="1600" baseline="0" dirty="0" smtClean="0">
                          <a:latin typeface="Verdana" pitchFamily="34" charset="0"/>
                          <a:ea typeface="Verdana" pitchFamily="34" charset="0"/>
                          <a:cs typeface="Verdana" pitchFamily="34" charset="0"/>
                        </a:rPr>
                        <a:t> A</a:t>
                      </a:r>
                      <a:endParaRPr lang="de-DE" sz="16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$a </a:t>
                      </a:r>
                      <a:r>
                        <a:rPr lang="de-DE" sz="1600" dirty="0" smtClean="0">
                          <a:solidFill>
                            <a:schemeClr val="tx1"/>
                          </a:solidFill>
                          <a:latin typeface="Verdana" pitchFamily="34" charset="0"/>
                          <a:ea typeface="Verdana" pitchFamily="34" charset="0"/>
                          <a:cs typeface="Verdana" pitchFamily="34" charset="0"/>
                        </a:rPr>
                        <a:t>Reihe A</a:t>
                      </a:r>
                      <a:endParaRPr lang="de-DE" sz="1600" dirty="0">
                        <a:solidFill>
                          <a:schemeClr val="tx1"/>
                        </a:solidFill>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20614658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332656"/>
            <a:ext cx="8352928" cy="1008112"/>
          </a:xfrm>
        </p:spPr>
        <p:txBody>
          <a:bodyPr>
            <a:noAutofit/>
          </a:bodyPr>
          <a:lstStyle/>
          <a:p>
            <a:r>
              <a:rPr lang="de-DE" dirty="0" smtClean="0">
                <a:latin typeface="Verdana" pitchFamily="34" charset="0"/>
                <a:ea typeface="Verdana" pitchFamily="34" charset="0"/>
                <a:cs typeface="Verdana" pitchFamily="34" charset="0"/>
              </a:rPr>
              <a:t>4. Beziehungen auf Werkebene – RDA 25.1, RDA 24.5 und Anhang J.2</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1268760"/>
            <a:ext cx="8640960" cy="3816424"/>
          </a:xfrm>
        </p:spPr>
        <p:txBody>
          <a:bodyPr wrap="square"/>
          <a:lstStyle/>
          <a:p>
            <a:pPr>
              <a:buNone/>
            </a:pPr>
            <a:r>
              <a:rPr lang="de-DE" sz="2400" dirty="0" smtClean="0">
                <a:latin typeface="Verdana" pitchFamily="34" charset="0"/>
                <a:ea typeface="Verdana" pitchFamily="34" charset="0"/>
                <a:cs typeface="Verdana" pitchFamily="34" charset="0"/>
              </a:rPr>
              <a:t>   </a:t>
            </a: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Werke repräsentieren | Aleph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1358735074"/>
              </p:ext>
            </p:extLst>
          </p:nvPr>
        </p:nvGraphicFramePr>
        <p:xfrm>
          <a:off x="539552" y="2132856"/>
          <a:ext cx="7704856" cy="3879298"/>
        </p:xfrm>
        <a:graphic>
          <a:graphicData uri="http://schemas.openxmlformats.org/drawingml/2006/table">
            <a:tbl>
              <a:tblPr firstRow="1" bandRow="1">
                <a:tableStyleId>{5C22544A-7EE6-4342-B048-85BDC9FD1C3A}</a:tableStyleId>
              </a:tblPr>
              <a:tblGrid>
                <a:gridCol w="1084455"/>
                <a:gridCol w="1395269"/>
                <a:gridCol w="2125477"/>
                <a:gridCol w="3099655"/>
              </a:tblGrid>
              <a:tr h="0">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aseline="0" dirty="0" smtClean="0">
                          <a:latin typeface="Verdana" panose="020B0604030504040204" pitchFamily="34" charset="0"/>
                          <a:ea typeface="Verdana" panose="020B0604030504040204" pitchFamily="34" charset="0"/>
                          <a:cs typeface="Verdana" panose="020B0604030504040204" pitchFamily="34" charset="0"/>
                        </a:rPr>
                        <a:t>Erfassung – Werk 1</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573889">
                <a:tc>
                  <a:txBody>
                    <a:bodyPr/>
                    <a:lstStyle/>
                    <a:p>
                      <a:r>
                        <a:rPr lang="de-DE" sz="1600" b="1" baseline="0" dirty="0" smtClean="0">
                          <a:latin typeface="Verdana" panose="020B0604030504040204" pitchFamily="34" charset="0"/>
                          <a:ea typeface="Verdana" panose="020B0604030504040204" pitchFamily="34" charset="0"/>
                          <a:cs typeface="Verdana" panose="020B0604030504040204" pitchFamily="34" charset="0"/>
                        </a:rPr>
                        <a:t>529z</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24.5</a:t>
                      </a:r>
                    </a:p>
                    <a:p>
                      <a:endParaRPr lang="de-DE" sz="1600" b="1" dirty="0" smtClean="0">
                        <a:latin typeface="Verdana" panose="020B0604030504040204" pitchFamily="34" charset="0"/>
                        <a:ea typeface="Verdana" panose="020B0604030504040204" pitchFamily="34" charset="0"/>
                        <a:cs typeface="Verdana" panose="020B0604030504040204" pitchFamily="34" charset="0"/>
                      </a:endParaRPr>
                    </a:p>
                    <a:p>
                      <a:r>
                        <a:rPr lang="de-DE" sz="1600" b="0" i="1" dirty="0" smtClean="0">
                          <a:latin typeface="Verdana" panose="020B0604030504040204" pitchFamily="34" charset="0"/>
                          <a:ea typeface="Verdana" panose="020B0604030504040204" pitchFamily="34" charset="0"/>
                          <a:cs typeface="Verdana" panose="020B0604030504040204" pitchFamily="34" charset="0"/>
                        </a:rPr>
                        <a:t>Anhang</a:t>
                      </a:r>
                    </a:p>
                    <a:p>
                      <a:r>
                        <a:rPr lang="de-DE" sz="1600" b="0" i="1" dirty="0" smtClean="0">
                          <a:latin typeface="Verdana" panose="020B0604030504040204" pitchFamily="34" charset="0"/>
                          <a:ea typeface="Verdana" panose="020B0604030504040204" pitchFamily="34" charset="0"/>
                          <a:cs typeface="Verdana" panose="020B0604030504040204" pitchFamily="34" charset="0"/>
                        </a:rPr>
                        <a:t>J.2.5</a:t>
                      </a:r>
                      <a:endParaRPr lang="de-DE" sz="1600" b="0" i="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Begleitende</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Beziehung auf Werkebene</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$p </a:t>
                      </a:r>
                      <a:r>
                        <a:rPr lang="de-DE" sz="1600" b="0" dirty="0" smtClean="0">
                          <a:latin typeface="Verdana" pitchFamily="34" charset="0"/>
                          <a:ea typeface="Verdana" pitchFamily="34" charset="0"/>
                          <a:cs typeface="Verdana" pitchFamily="34" charset="0"/>
                        </a:rPr>
                        <a:t>Supplement</a:t>
                      </a:r>
                      <a:endParaRPr lang="de-DE" sz="1600" b="0" baseline="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600" b="0" baseline="0" dirty="0" smtClean="0">
                          <a:solidFill>
                            <a:srgbClr val="C00000"/>
                          </a:solidFill>
                          <a:latin typeface="Verdana" pitchFamily="34" charset="0"/>
                          <a:ea typeface="Verdana" pitchFamily="34" charset="0"/>
                          <a:cs typeface="Verdana" pitchFamily="34" charset="0"/>
                        </a:rPr>
                        <a:t>$a</a:t>
                      </a:r>
                      <a:r>
                        <a:rPr lang="de-DE" sz="1600" b="0" baseline="0" dirty="0" smtClean="0">
                          <a:latin typeface="Verdana" pitchFamily="34" charset="0"/>
                          <a:ea typeface="Verdana" pitchFamily="34" charset="0"/>
                          <a:cs typeface="Verdana" pitchFamily="34" charset="0"/>
                        </a:rPr>
                        <a:t> Verzeichnis der archäologischen Museen Deutschlands</a:t>
                      </a:r>
                    </a:p>
                    <a:p>
                      <a:pPr marL="0" marR="0" indent="0" algn="l" defTabSz="914400" rtl="0" eaLnBrk="1" fontAlgn="auto" latinLnBrk="0" hangingPunct="1">
                        <a:lnSpc>
                          <a:spcPct val="100000"/>
                        </a:lnSpc>
                        <a:spcBef>
                          <a:spcPts val="0"/>
                        </a:spcBef>
                        <a:spcAft>
                          <a:spcPts val="0"/>
                        </a:spcAft>
                        <a:buClrTx/>
                        <a:buSzTx/>
                        <a:buFontTx/>
                        <a:buNone/>
                        <a:tabLst/>
                        <a:defRPr/>
                      </a:pPr>
                      <a:r>
                        <a:rPr lang="de-DE" sz="1600" b="0" baseline="0" dirty="0" smtClean="0">
                          <a:solidFill>
                            <a:srgbClr val="C00000"/>
                          </a:solidFill>
                          <a:latin typeface="Verdana" pitchFamily="34" charset="0"/>
                          <a:ea typeface="Verdana" pitchFamily="34" charset="0"/>
                          <a:cs typeface="Verdana" pitchFamily="34" charset="0"/>
                        </a:rPr>
                        <a:t>$9</a:t>
                      </a:r>
                      <a:r>
                        <a:rPr lang="de-DE" sz="1600" b="0" baseline="0" dirty="0" smtClean="0">
                          <a:latin typeface="Verdana" pitchFamily="34" charset="0"/>
                          <a:ea typeface="Verdana" pitchFamily="34" charset="0"/>
                          <a:cs typeface="Verdana" pitchFamily="34" charset="0"/>
                        </a:rPr>
                        <a:t> </a:t>
                      </a:r>
                      <a:r>
                        <a:rPr lang="de-DE" sz="1600" b="0" i="1" baseline="0" dirty="0" smtClean="0">
                          <a:latin typeface="Verdana" pitchFamily="34" charset="0"/>
                          <a:ea typeface="Verdana" pitchFamily="34" charset="0"/>
                          <a:cs typeface="Verdana" pitchFamily="34" charset="0"/>
                        </a:rPr>
                        <a:t>IDNR</a:t>
                      </a:r>
                    </a:p>
                  </a:txBody>
                  <a:tcPr/>
                </a:tc>
              </a:tr>
              <a:tr h="364607">
                <a:tc>
                  <a:txBody>
                    <a:bodyPr/>
                    <a:lstStyle/>
                    <a:p>
                      <a:r>
                        <a:rPr lang="de-DE" b="1" dirty="0" err="1" smtClean="0">
                          <a:solidFill>
                            <a:schemeClr val="bg1"/>
                          </a:solidFill>
                          <a:latin typeface="Verdana" panose="020B0604030504040204" pitchFamily="34" charset="0"/>
                          <a:ea typeface="Verdana" panose="020B0604030504040204" pitchFamily="34" charset="0"/>
                          <a:cs typeface="Verdana" panose="020B0604030504040204" pitchFamily="34" charset="0"/>
                        </a:rPr>
                        <a:t>Aleph</a:t>
                      </a:r>
                      <a:endParaRPr lang="de-DE"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a:solidFill>
                      <a:srgbClr val="0070C0"/>
                    </a:solidFill>
                  </a:tcPr>
                </a:tc>
                <a:tc>
                  <a:txBody>
                    <a:bodyPr/>
                    <a:lstStyle/>
                    <a:p>
                      <a:r>
                        <a:rPr lang="de-DE"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RDA</a:t>
                      </a:r>
                      <a:endParaRPr lang="de-DE"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a:solidFill>
                      <a:srgbClr val="0070C0"/>
                    </a:solidFill>
                  </a:tcPr>
                </a:tc>
                <a:tc>
                  <a:txBody>
                    <a:bodyPr/>
                    <a:lstStyle/>
                    <a:p>
                      <a:r>
                        <a:rPr lang="de-DE"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Element</a:t>
                      </a:r>
                      <a:endParaRPr lang="de-DE"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a:solidFill>
                      <a:srgbClr val="0070C0"/>
                    </a:solidFill>
                  </a:tcPr>
                </a:tc>
                <a:tc>
                  <a:txBody>
                    <a:bodyPr/>
                    <a:lstStyle/>
                    <a:p>
                      <a:r>
                        <a:rPr lang="de-DE" b="1" baseline="0" dirty="0" smtClean="0">
                          <a:solidFill>
                            <a:schemeClr val="bg1"/>
                          </a:solidFill>
                          <a:latin typeface="Verdana" panose="020B0604030504040204" pitchFamily="34" charset="0"/>
                          <a:ea typeface="Verdana" panose="020B0604030504040204" pitchFamily="34" charset="0"/>
                          <a:cs typeface="Verdana" panose="020B0604030504040204" pitchFamily="34" charset="0"/>
                        </a:rPr>
                        <a:t>Erfassung – Werk 2</a:t>
                      </a:r>
                      <a:endParaRPr lang="de-DE"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a:solidFill>
                      <a:srgbClr val="0070C0"/>
                    </a:solidFill>
                  </a:tcPr>
                </a:tc>
              </a:tr>
              <a:tr h="1573889">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530z</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24.5</a:t>
                      </a:r>
                    </a:p>
                    <a:p>
                      <a:endParaRPr lang="de-DE" sz="1600" b="1" dirty="0" smtClean="0">
                        <a:latin typeface="Verdana" panose="020B0604030504040204" pitchFamily="34" charset="0"/>
                        <a:ea typeface="Verdana" panose="020B0604030504040204" pitchFamily="34" charset="0"/>
                        <a:cs typeface="Verdana" panose="020B0604030504040204" pitchFamily="34" charset="0"/>
                      </a:endParaRPr>
                    </a:p>
                    <a:p>
                      <a:endParaRPr lang="de-DE" sz="1600" b="1" i="0" dirty="0" smtClean="0">
                        <a:latin typeface="Verdana" panose="020B0604030504040204" pitchFamily="34" charset="0"/>
                        <a:ea typeface="Verdana" panose="020B0604030504040204" pitchFamily="34" charset="0"/>
                        <a:cs typeface="Verdana" panose="020B0604030504040204" pitchFamily="34" charset="0"/>
                      </a:endParaRPr>
                    </a:p>
                    <a:p>
                      <a:r>
                        <a:rPr lang="de-DE" sz="1600" b="0" i="1" dirty="0" smtClean="0">
                          <a:latin typeface="Verdana" panose="020B0604030504040204" pitchFamily="34" charset="0"/>
                          <a:ea typeface="Verdana" panose="020B0604030504040204" pitchFamily="34" charset="0"/>
                          <a:cs typeface="Verdana" panose="020B0604030504040204" pitchFamily="34" charset="0"/>
                        </a:rPr>
                        <a:t>Anhang</a:t>
                      </a:r>
                    </a:p>
                    <a:p>
                      <a:r>
                        <a:rPr lang="de-DE" sz="1600" b="0" i="1" dirty="0" smtClean="0">
                          <a:latin typeface="Verdana" panose="020B0604030504040204" pitchFamily="34" charset="0"/>
                          <a:ea typeface="Verdana" panose="020B0604030504040204" pitchFamily="34" charset="0"/>
                          <a:cs typeface="Verdana" panose="020B0604030504040204" pitchFamily="34" charset="0"/>
                        </a:rPr>
                        <a:t>J.2.5</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Begleitende</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Beziehung auf Werkebene</a:t>
                      </a:r>
                      <a:endParaRPr lang="de-DE" sz="1600" b="1" dirty="0" smtClean="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$p </a:t>
                      </a:r>
                      <a:r>
                        <a:rPr lang="de-DE" sz="1600" b="0" dirty="0" smtClean="0">
                          <a:latin typeface="Verdana" pitchFamily="34" charset="0"/>
                          <a:ea typeface="Verdana" pitchFamily="34" charset="0"/>
                          <a:cs typeface="Verdana" pitchFamily="34" charset="0"/>
                        </a:rPr>
                        <a:t>Supplement zu</a:t>
                      </a:r>
                      <a:endParaRPr lang="de-DE" sz="1600" b="0" baseline="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600" b="0" baseline="0" dirty="0" smtClean="0">
                          <a:solidFill>
                            <a:srgbClr val="C00000"/>
                          </a:solidFill>
                          <a:latin typeface="Verdana" pitchFamily="34" charset="0"/>
                          <a:ea typeface="Verdana" pitchFamily="34" charset="0"/>
                          <a:cs typeface="Verdana" pitchFamily="34" charset="0"/>
                        </a:rPr>
                        <a:t>$a</a:t>
                      </a:r>
                      <a:r>
                        <a:rPr lang="de-DE" sz="1600" b="0" baseline="0" dirty="0" smtClean="0">
                          <a:latin typeface="Verdana" pitchFamily="34" charset="0"/>
                          <a:ea typeface="Verdana" pitchFamily="34" charset="0"/>
                          <a:cs typeface="Verdana" pitchFamily="34" charset="0"/>
                        </a:rPr>
                        <a:t> Archäologische Mitteilungen</a:t>
                      </a:r>
                    </a:p>
                    <a:p>
                      <a:pPr marL="0" marR="0" indent="0" algn="l" defTabSz="914400" rtl="0" eaLnBrk="1" fontAlgn="auto" latinLnBrk="0" hangingPunct="1">
                        <a:lnSpc>
                          <a:spcPct val="100000"/>
                        </a:lnSpc>
                        <a:spcBef>
                          <a:spcPts val="0"/>
                        </a:spcBef>
                        <a:spcAft>
                          <a:spcPts val="0"/>
                        </a:spcAft>
                        <a:buClrTx/>
                        <a:buSzTx/>
                        <a:buFontTx/>
                        <a:buNone/>
                        <a:tabLst/>
                        <a:defRPr/>
                      </a:pPr>
                      <a:r>
                        <a:rPr lang="de-DE" sz="1600" b="0" baseline="0" dirty="0" smtClean="0">
                          <a:solidFill>
                            <a:srgbClr val="C00000"/>
                          </a:solidFill>
                          <a:latin typeface="Verdana" pitchFamily="34" charset="0"/>
                          <a:ea typeface="Verdana" pitchFamily="34" charset="0"/>
                          <a:cs typeface="Verdana" pitchFamily="34" charset="0"/>
                        </a:rPr>
                        <a:t>$9</a:t>
                      </a:r>
                      <a:r>
                        <a:rPr lang="de-DE" sz="1600" b="0" baseline="0" dirty="0" smtClean="0">
                          <a:latin typeface="Verdana" pitchFamily="34" charset="0"/>
                          <a:ea typeface="Verdana" pitchFamily="34" charset="0"/>
                          <a:cs typeface="Verdana" pitchFamily="34" charset="0"/>
                        </a:rPr>
                        <a:t> </a:t>
                      </a:r>
                      <a:r>
                        <a:rPr lang="de-DE" sz="1600" b="0" i="1" baseline="0" dirty="0" smtClean="0">
                          <a:latin typeface="Verdana" pitchFamily="34" charset="0"/>
                          <a:ea typeface="Verdana" pitchFamily="34" charset="0"/>
                          <a:cs typeface="Verdana" pitchFamily="34" charset="0"/>
                        </a:rPr>
                        <a:t>IDNR</a:t>
                      </a:r>
                    </a:p>
                  </a:txBody>
                  <a:tcPr/>
                </a:tc>
              </a:tr>
            </a:tbl>
          </a:graphicData>
        </a:graphic>
      </p:graphicFrame>
    </p:spTree>
    <p:extLst>
      <p:ext uri="{BB962C8B-B14F-4D97-AF65-F5344CB8AC3E}">
        <p14:creationId xmlns:p14="http://schemas.microsoft.com/office/powerpoint/2010/main" val="32723385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normAutofit fontScale="90000"/>
          </a:bodyPr>
          <a:lstStyle/>
          <a:p>
            <a:pPr algn="ctr"/>
            <a:r>
              <a:rPr lang="de-DE" sz="2800" dirty="0" smtClean="0">
                <a:latin typeface="Verdana" pitchFamily="34" charset="0"/>
                <a:ea typeface="Verdana" pitchFamily="34" charset="0"/>
                <a:cs typeface="Verdana" pitchFamily="34" charset="0"/>
              </a:rPr>
              <a:t/>
            </a:r>
            <a:br>
              <a:rPr lang="de-DE" sz="2800" dirty="0" smtClean="0">
                <a:latin typeface="Verdana" pitchFamily="34" charset="0"/>
                <a:ea typeface="Verdana" pitchFamily="34" charset="0"/>
                <a:cs typeface="Verdana" pitchFamily="34" charset="0"/>
              </a:rPr>
            </a:br>
            <a:r>
              <a:rPr lang="de-DE" sz="2800" dirty="0" smtClean="0">
                <a:latin typeface="Verdana" pitchFamily="34" charset="0"/>
                <a:ea typeface="Verdana" pitchFamily="34" charset="0"/>
                <a:cs typeface="Verdana" pitchFamily="34" charset="0"/>
              </a:rPr>
              <a:t>Sucheinstiege, die das Werk repräsentieren</a:t>
            </a:r>
            <a:br>
              <a:rPr lang="de-DE" sz="2800"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Beziehungen zwischen Werken</a:t>
            </a:r>
            <a:r>
              <a:rPr lang="de-DE" sz="2800" dirty="0" smtClean="0">
                <a:latin typeface="Verdana" pitchFamily="34" charset="0"/>
                <a:ea typeface="Verdana" pitchFamily="34" charset="0"/>
                <a:cs typeface="Verdana" pitchFamily="34" charset="0"/>
              </a:rPr>
              <a:t/>
            </a:r>
            <a:br>
              <a:rPr lang="de-DE" sz="2800" dirty="0" smtClean="0">
                <a:latin typeface="Verdana" pitchFamily="34" charset="0"/>
                <a:ea typeface="Verdana" pitchFamily="34" charset="0"/>
                <a:cs typeface="Verdana" pitchFamily="34" charset="0"/>
              </a:rPr>
            </a:br>
            <a:endParaRPr lang="de-DE" sz="2800" dirty="0">
              <a:latin typeface="Verdana" pitchFamily="34" charset="0"/>
              <a:ea typeface="Verdana" pitchFamily="34" charset="0"/>
              <a:cs typeface="Verdana" pitchFamily="34" charset="0"/>
            </a:endParaRPr>
          </a:p>
        </p:txBody>
      </p:sp>
      <p:sp>
        <p:nvSpPr>
          <p:cNvPr id="9" name="Fußzeilenplatzhalter 8"/>
          <p:cNvSpPr>
            <a:spLocks noGrp="1"/>
          </p:cNvSpPr>
          <p:nvPr>
            <p:ph type="ftr" sz="quarter" idx="14"/>
          </p:nvPr>
        </p:nvSpPr>
        <p:spPr>
          <a:xfrm>
            <a:off x="467544" y="6376243"/>
            <a:ext cx="7776864"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Werke repräsentieren | </a:t>
            </a:r>
            <a:r>
              <a:rPr lang="de-DE" sz="800" dirty="0" err="1" smtClean="0">
                <a:latin typeface="Verdana" panose="020B0604030504040204" pitchFamily="34" charset="0"/>
                <a:ea typeface="Verdana" panose="020B0604030504040204" pitchFamily="34" charset="0"/>
                <a:cs typeface="Verdana" panose="020B0604030504040204" pitchFamily="34" charset="0"/>
              </a:rPr>
              <a:t>Aleph</a:t>
            </a:r>
            <a:r>
              <a:rPr lang="de-DE" sz="800" dirty="0" smtClean="0">
                <a:latin typeface="Verdana" panose="020B0604030504040204" pitchFamily="34" charset="0"/>
                <a:ea typeface="Verdana" panose="020B0604030504040204" pitchFamily="34" charset="0"/>
                <a:cs typeface="Verdana" panose="020B0604030504040204" pitchFamily="34" charset="0"/>
              </a:rPr>
              <a:t> | Stand: </a:t>
            </a:r>
            <a:r>
              <a:rPr lang="de-DE" sz="800" dirty="0" smtClean="0">
                <a:latin typeface="Verdana" panose="020B0604030504040204" pitchFamily="34" charset="0"/>
                <a:ea typeface="Verdana" panose="020B0604030504040204" pitchFamily="34" charset="0"/>
                <a:cs typeface="Verdana" panose="020B0604030504040204" pitchFamily="34" charset="0"/>
              </a:rPr>
              <a:t>16.10.2015 </a:t>
            </a:r>
            <a:r>
              <a:rPr lang="de-DE" sz="800" dirty="0" smtClean="0">
                <a:latin typeface="Verdana" panose="020B0604030504040204" pitchFamily="34" charset="0"/>
                <a:ea typeface="Verdana" panose="020B0604030504040204" pitchFamily="34" charset="0"/>
                <a:cs typeface="Verdana" panose="020B0604030504040204" pitchFamily="34" charset="0"/>
              </a:rPr>
              <a:t>|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 B</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no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Werktitel in der zusammengesetzten Beschreibung</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 name="Textplatzhalter 2"/>
          <p:cNvSpPr>
            <a:spLocks noGrp="1"/>
          </p:cNvSpPr>
          <p:nvPr>
            <p:ph type="body" sz="quarter" idx="13"/>
          </p:nvPr>
        </p:nvSpPr>
        <p:spPr>
          <a:xfrm>
            <a:off x="251520" y="1772816"/>
            <a:ext cx="8640960" cy="3600400"/>
          </a:xfrm>
        </p:spPr>
        <p:txBody>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ist eigenes Datenelement in der zusammengesetzten Beschreibung </a:t>
            </a:r>
            <a:r>
              <a:rPr lang="de-DE" sz="24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a:t>
            </a:r>
            <a:r>
              <a:rPr lang="de-DE" sz="2400" dirty="0" smtClean="0">
                <a:latin typeface="Verdana" panose="020B0604030504040204" pitchFamily="34" charset="0"/>
                <a:ea typeface="Verdana" panose="020B0604030504040204" pitchFamily="34" charset="0"/>
                <a:cs typeface="Verdana" panose="020B0604030504040204" pitchFamily="34" charset="0"/>
              </a:rPr>
              <a:t> Feld 303</a:t>
            </a:r>
          </a:p>
          <a:p>
            <a:pPr marL="0" indent="0">
              <a:buNone/>
            </a:pPr>
            <a:endParaRPr lang="de-DE" dirty="0" smtClean="0"/>
          </a:p>
        </p:txBody>
      </p:sp>
      <p:sp>
        <p:nvSpPr>
          <p:cNvPr id="4" name="Fußzeilenplatzhalter 3"/>
          <p:cNvSpPr>
            <a:spLocks noGrp="1"/>
          </p:cNvSpPr>
          <p:nvPr>
            <p:ph type="ftr" sz="quarter" idx="14"/>
          </p:nvPr>
        </p:nvSpPr>
        <p:spPr>
          <a:xfrm>
            <a:off x="467544" y="6376243"/>
            <a:ext cx="7848872"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Werke repräsentieren | Aleph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5323630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724942"/>
          </a:xfrm>
        </p:spPr>
        <p:txBody>
          <a:bodyPr>
            <a:noAutofit/>
          </a:bodyPr>
          <a:lstStyle/>
          <a:p>
            <a:r>
              <a:rPr lang="de-DE" dirty="0" smtClean="0">
                <a:latin typeface="Verdana" pitchFamily="34" charset="0"/>
                <a:ea typeface="Verdana" pitchFamily="34" charset="0"/>
                <a:cs typeface="Verdana" pitchFamily="34" charset="0"/>
              </a:rPr>
              <a:t>Zweck der Werkebene – RDA 6.0, 5.3, 6.2.2.4</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1196752"/>
            <a:ext cx="8640960" cy="5112568"/>
          </a:xfrm>
        </p:spPr>
        <p:txBody>
          <a:bodyPr/>
          <a:lstStyle/>
          <a:p>
            <a:pPr marL="0" indent="0">
              <a:lnSpc>
                <a:spcPts val="1300"/>
              </a:lnSpc>
              <a:buNone/>
            </a:pPr>
            <a:endParaRPr lang="de-DE" i="1" dirty="0"/>
          </a:p>
          <a:p>
            <a:pPr marL="0">
              <a:lnSpc>
                <a:spcPts val="1300"/>
              </a:lnSpc>
              <a:buNone/>
            </a:pPr>
            <a:r>
              <a:rPr lang="de-DE" sz="2400" i="1" dirty="0">
                <a:latin typeface="Verdana" pitchFamily="34" charset="0"/>
                <a:ea typeface="Verdana" pitchFamily="34" charset="0"/>
                <a:cs typeface="Verdana" pitchFamily="34" charset="0"/>
              </a:rPr>
              <a:t>Normierte Sucheinstiege, die Werke repräsentieren,</a:t>
            </a:r>
          </a:p>
          <a:p>
            <a:pPr marL="0">
              <a:lnSpc>
                <a:spcPts val="1300"/>
              </a:lnSpc>
              <a:buNone/>
            </a:pPr>
            <a:endParaRPr lang="de-DE" sz="2400" i="1" dirty="0">
              <a:latin typeface="Verdana" pitchFamily="34" charset="0"/>
              <a:ea typeface="Verdana" pitchFamily="34" charset="0"/>
              <a:cs typeface="Verdana" pitchFamily="34" charset="0"/>
            </a:endParaRPr>
          </a:p>
          <a:p>
            <a:pPr marL="0">
              <a:lnSpc>
                <a:spcPts val="1300"/>
              </a:lnSpc>
              <a:buNone/>
            </a:pPr>
            <a:r>
              <a:rPr lang="de-DE" sz="2400" i="1" dirty="0">
                <a:latin typeface="Verdana" pitchFamily="34" charset="0"/>
                <a:ea typeface="Verdana" pitchFamily="34" charset="0"/>
                <a:cs typeface="Verdana" pitchFamily="34" charset="0"/>
              </a:rPr>
              <a:t> sind bei fortlaufenden Ressourcen das Mittel, um</a:t>
            </a:r>
          </a:p>
          <a:p>
            <a:pPr marL="0">
              <a:lnSpc>
                <a:spcPts val="1300"/>
              </a:lnSpc>
              <a:buNone/>
            </a:pPr>
            <a:endParaRPr lang="de-DE" sz="2400" i="1" dirty="0">
              <a:latin typeface="Verdana" pitchFamily="34" charset="0"/>
              <a:ea typeface="Verdana" pitchFamily="34" charset="0"/>
              <a:cs typeface="Verdana" pitchFamily="34" charset="0"/>
            </a:endParaRPr>
          </a:p>
          <a:p>
            <a:pPr marL="0" indent="0">
              <a:lnSpc>
                <a:spcPts val="1300"/>
              </a:lnSpc>
              <a:buNone/>
            </a:pPr>
            <a:endParaRPr lang="de-DE" sz="2400" i="1" dirty="0">
              <a:latin typeface="Verdana" pitchFamily="34" charset="0"/>
              <a:ea typeface="Verdana" pitchFamily="34" charset="0"/>
              <a:cs typeface="Verdana" pitchFamily="34" charset="0"/>
            </a:endParaRPr>
          </a:p>
          <a:p>
            <a:pPr marL="0"/>
            <a:r>
              <a:rPr lang="de-DE" sz="2400" dirty="0">
                <a:latin typeface="Verdana" pitchFamily="34" charset="0"/>
                <a:ea typeface="Verdana" pitchFamily="34" charset="0"/>
                <a:cs typeface="Verdana" pitchFamily="34" charset="0"/>
              </a:rPr>
              <a:t>alle Beschreibungen von Ressourcen, die ein Werk </a:t>
            </a:r>
          </a:p>
          <a:p>
            <a:pPr marL="0">
              <a:buNone/>
            </a:pPr>
            <a:r>
              <a:rPr lang="de-DE" sz="2400" dirty="0">
                <a:latin typeface="Verdana" pitchFamily="34" charset="0"/>
                <a:ea typeface="Verdana" pitchFamily="34" charset="0"/>
                <a:cs typeface="Verdana" pitchFamily="34" charset="0"/>
              </a:rPr>
              <a:t>verkörpern, zusammenzubringen, </a:t>
            </a:r>
            <a:r>
              <a:rPr lang="de-DE" sz="2400" dirty="0" smtClean="0">
                <a:latin typeface="Verdana" pitchFamily="34" charset="0"/>
                <a:ea typeface="Verdana" pitchFamily="34" charset="0"/>
                <a:cs typeface="Verdana" pitchFamily="34" charset="0"/>
              </a:rPr>
              <a:t>z. B. Ausgaben in verschiedenen Sprachen/Materialarten</a:t>
            </a:r>
            <a:endParaRPr lang="de-DE" sz="2400" dirty="0">
              <a:latin typeface="Verdana" pitchFamily="34" charset="0"/>
              <a:ea typeface="Verdana" pitchFamily="34" charset="0"/>
              <a:cs typeface="Verdana" pitchFamily="34" charset="0"/>
            </a:endParaRPr>
          </a:p>
          <a:p>
            <a:pPr marL="0" indent="0">
              <a:lnSpc>
                <a:spcPts val="1300"/>
              </a:lnSpc>
              <a:buNone/>
            </a:pPr>
            <a:endParaRPr lang="de-DE" dirty="0"/>
          </a:p>
          <a:p>
            <a:pPr marL="0" indent="0">
              <a:lnSpc>
                <a:spcPts val="1300"/>
              </a:lnSpc>
              <a:buNone/>
            </a:pPr>
            <a:r>
              <a:rPr lang="de-DE" sz="2400" dirty="0">
                <a:latin typeface="Verdana" pitchFamily="34" charset="0"/>
                <a:ea typeface="Verdana" pitchFamily="34" charset="0"/>
                <a:cs typeface="Verdana" pitchFamily="34" charset="0"/>
              </a:rPr>
              <a:t>oder</a:t>
            </a:r>
          </a:p>
          <a:p>
            <a:pPr marL="0" indent="0">
              <a:lnSpc>
                <a:spcPts val="1300"/>
              </a:lnSpc>
              <a:buNone/>
            </a:pPr>
            <a:endParaRPr lang="de-DE" dirty="0"/>
          </a:p>
          <a:p>
            <a:r>
              <a:rPr lang="de-DE" sz="2400" dirty="0" smtClean="0">
                <a:latin typeface="Verdana" panose="020B0604030504040204" pitchFamily="34" charset="0"/>
                <a:ea typeface="Verdana" panose="020B0604030504040204" pitchFamily="34" charset="0"/>
                <a:cs typeface="Verdana" panose="020B0604030504040204" pitchFamily="34" charset="0"/>
              </a:rPr>
              <a:t>zwischen mehreren Werken mit demselben Titel zu unterscheiden</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539552" y="6381328"/>
            <a:ext cx="7920880"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Werke repräsentieren | Aleph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24075956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noAutofit/>
          </a:bodyPr>
          <a:lstStyle/>
          <a:p>
            <a:r>
              <a:rPr lang="de-DE" dirty="0" smtClean="0">
                <a:latin typeface="Verdana" pitchFamily="34" charset="0"/>
                <a:ea typeface="Verdana" pitchFamily="34" charset="0"/>
                <a:cs typeface="Verdana" pitchFamily="34" charset="0"/>
              </a:rPr>
              <a:t>1. Bestandteile des normierten Sucheinstiegs für das Werk – RDA 5.3/5.5</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323528" y="1412776"/>
            <a:ext cx="8712968" cy="4896544"/>
          </a:xfrm>
        </p:spPr>
        <p:txBody>
          <a:bodyPr wrap="square"/>
          <a:lstStyle/>
          <a:p>
            <a:pPr>
              <a:buNone/>
            </a:pPr>
            <a:endParaRPr lang="en-US" sz="2400" dirty="0" smtClean="0">
              <a:latin typeface="Verdana" pitchFamily="34" charset="0"/>
              <a:ea typeface="Verdana" pitchFamily="34" charset="0"/>
              <a:cs typeface="Verdana" pitchFamily="34" charset="0"/>
            </a:endParaRPr>
          </a:p>
          <a:p>
            <a:pPr>
              <a:buNone/>
            </a:pPr>
            <a:r>
              <a:rPr lang="en-US" sz="2400" dirty="0" err="1" smtClean="0">
                <a:latin typeface="Verdana" pitchFamily="34" charset="0"/>
                <a:ea typeface="Verdana" pitchFamily="34" charset="0"/>
                <a:cs typeface="Verdana" pitchFamily="34" charset="0"/>
              </a:rPr>
              <a:t>Kombination</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aus</a:t>
            </a:r>
            <a:r>
              <a:rPr lang="en-US" sz="2400" dirty="0" smtClean="0">
                <a:latin typeface="Verdana" pitchFamily="34" charset="0"/>
                <a:ea typeface="Verdana" pitchFamily="34" charset="0"/>
                <a:cs typeface="Verdana" pitchFamily="34" charset="0"/>
              </a:rPr>
              <a:t>:</a:t>
            </a:r>
            <a:endParaRPr lang="en-US" sz="2400" dirty="0">
              <a:latin typeface="Verdana" pitchFamily="34" charset="0"/>
              <a:ea typeface="Verdana" pitchFamily="34" charset="0"/>
              <a:cs typeface="Verdana" pitchFamily="34" charset="0"/>
            </a:endParaRPr>
          </a:p>
          <a:p>
            <a:pPr>
              <a:buNone/>
            </a:pPr>
            <a:endParaRPr lang="en-US" sz="2400" dirty="0">
              <a:latin typeface="Verdana" pitchFamily="34" charset="0"/>
              <a:ea typeface="Verdana" pitchFamily="34" charset="0"/>
              <a:cs typeface="Verdana" pitchFamily="34" charset="0"/>
            </a:endParaRPr>
          </a:p>
          <a:p>
            <a:pPr>
              <a:buFont typeface="Wingdings" panose="05000000000000000000" pitchFamily="2" charset="2"/>
              <a:buChar char="Ø"/>
            </a:pPr>
            <a:r>
              <a:rPr lang="de-DE" sz="2400" dirty="0" smtClean="0">
                <a:latin typeface="Verdana" pitchFamily="34" charset="0"/>
                <a:ea typeface="Verdana" pitchFamily="34" charset="0"/>
                <a:cs typeface="Verdana" pitchFamily="34" charset="0"/>
              </a:rPr>
              <a:t>ggf. normierter </a:t>
            </a:r>
            <a:r>
              <a:rPr lang="de-DE" sz="2400" dirty="0">
                <a:latin typeface="Verdana" pitchFamily="34" charset="0"/>
                <a:ea typeface="Verdana" pitchFamily="34" charset="0"/>
                <a:cs typeface="Verdana" pitchFamily="34" charset="0"/>
              </a:rPr>
              <a:t>Sucheinstieg </a:t>
            </a:r>
            <a:r>
              <a:rPr lang="de-DE" sz="2400" dirty="0" smtClean="0">
                <a:latin typeface="Verdana" pitchFamily="34" charset="0"/>
                <a:ea typeface="Verdana" pitchFamily="34" charset="0"/>
                <a:cs typeface="Verdana" pitchFamily="34" charset="0"/>
              </a:rPr>
              <a:t>                                  für </a:t>
            </a:r>
            <a:r>
              <a:rPr lang="de-DE" sz="2400" dirty="0">
                <a:latin typeface="Verdana" pitchFamily="34" charset="0"/>
                <a:ea typeface="Verdana" pitchFamily="34" charset="0"/>
                <a:cs typeface="Verdana" pitchFamily="34" charset="0"/>
              </a:rPr>
              <a:t>den geistigen </a:t>
            </a:r>
            <a:r>
              <a:rPr lang="de-DE" sz="2400" dirty="0" smtClean="0">
                <a:latin typeface="Verdana" pitchFamily="34" charset="0"/>
                <a:ea typeface="Verdana" pitchFamily="34" charset="0"/>
                <a:cs typeface="Verdana" pitchFamily="34" charset="0"/>
              </a:rPr>
              <a:t>Schöpfer</a:t>
            </a:r>
          </a:p>
          <a:p>
            <a:pPr marL="0" indent="0">
              <a:buNone/>
            </a:pPr>
            <a:r>
              <a:rPr lang="de-DE" sz="2400" dirty="0"/>
              <a:t> </a:t>
            </a:r>
          </a:p>
          <a:p>
            <a:pPr>
              <a:buFont typeface="Wingdings" panose="05000000000000000000" pitchFamily="2" charset="2"/>
              <a:buChar char="Ø"/>
            </a:pPr>
            <a:r>
              <a:rPr lang="de-DE" sz="2400" dirty="0" smtClean="0">
                <a:latin typeface="Verdana" pitchFamily="34" charset="0"/>
                <a:ea typeface="Verdana" pitchFamily="34" charset="0"/>
                <a:cs typeface="Verdana" pitchFamily="34" charset="0"/>
              </a:rPr>
              <a:t>bevorzugter </a:t>
            </a:r>
            <a:r>
              <a:rPr lang="de-DE" sz="2400" dirty="0">
                <a:latin typeface="Verdana" pitchFamily="34" charset="0"/>
                <a:ea typeface="Verdana" pitchFamily="34" charset="0"/>
                <a:cs typeface="Verdana" pitchFamily="34" charset="0"/>
              </a:rPr>
              <a:t>Titel des </a:t>
            </a:r>
            <a:r>
              <a:rPr lang="de-DE" sz="2400" dirty="0" smtClean="0">
                <a:latin typeface="Verdana" pitchFamily="34" charset="0"/>
                <a:ea typeface="Verdana" pitchFamily="34" charset="0"/>
                <a:cs typeface="Verdana" pitchFamily="34" charset="0"/>
              </a:rPr>
              <a:t>Werks</a:t>
            </a:r>
          </a:p>
          <a:p>
            <a:pPr marL="0" indent="0">
              <a:buNone/>
            </a:pPr>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Werke repräsentieren | Aleph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8880346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260648"/>
            <a:ext cx="8352928" cy="1080120"/>
          </a:xfrm>
        </p:spPr>
        <p:txBody>
          <a:bodyPr>
            <a:noAutofit/>
          </a:bodyPr>
          <a:lstStyle/>
          <a:p>
            <a:r>
              <a:rPr lang="de-DE" dirty="0" smtClean="0">
                <a:latin typeface="Verdana" pitchFamily="34" charset="0"/>
                <a:ea typeface="Verdana" pitchFamily="34" charset="0"/>
                <a:cs typeface="Verdana" pitchFamily="34" charset="0"/>
              </a:rPr>
              <a:t>normierter Sucheinstieg für den geistigen Schöpfer + bevorzugter Titel für das Werk</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4248472"/>
          </a:xfrm>
        </p:spPr>
        <p:txBody>
          <a:bodyPr wrap="square"/>
          <a:lstStyle/>
          <a:p>
            <a:pPr>
              <a:buNone/>
            </a:pPr>
            <a:r>
              <a:rPr lang="de-DE" sz="2400" dirty="0" smtClean="0">
                <a:latin typeface="Verdana" pitchFamily="34" charset="0"/>
                <a:ea typeface="Verdana" pitchFamily="34" charset="0"/>
                <a:cs typeface="Verdana" pitchFamily="34" charset="0"/>
              </a:rPr>
              <a:t> </a:t>
            </a: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81328"/>
            <a:ext cx="7632848" cy="576064"/>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Werke repräsentieren | Aleph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a:xfrm>
            <a:off x="7236296" y="6376243"/>
            <a:ext cx="1450504" cy="581149"/>
          </a:xfrm>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3374180155"/>
              </p:ext>
            </p:extLst>
          </p:nvPr>
        </p:nvGraphicFramePr>
        <p:xfrm>
          <a:off x="395536" y="1844824"/>
          <a:ext cx="8496943" cy="4762792"/>
        </p:xfrm>
        <a:graphic>
          <a:graphicData uri="http://schemas.openxmlformats.org/drawingml/2006/table">
            <a:tbl>
              <a:tblPr firstRow="1" bandRow="1">
                <a:tableStyleId>{5C22544A-7EE6-4342-B048-85BDC9FD1C3A}</a:tableStyleId>
              </a:tblPr>
              <a:tblGrid>
                <a:gridCol w="1020067"/>
                <a:gridCol w="1145820"/>
                <a:gridCol w="2582405"/>
                <a:gridCol w="3748651"/>
              </a:tblGrid>
              <a:tr h="432048">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aseline="0" dirty="0" smtClean="0">
                          <a:latin typeface="Verdana" panose="020B0604030504040204" pitchFamily="34" charset="0"/>
                          <a:ea typeface="Verdana" panose="020B0604030504040204" pitchFamily="34" charset="0"/>
                          <a:cs typeface="Verdana" panose="020B0604030504040204" pitchFamily="34" charset="0"/>
                        </a:rPr>
                        <a:t>Erfassung </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064">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303</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i="1" dirty="0" smtClean="0">
                          <a:latin typeface="Verdana" pitchFamily="34" charset="0"/>
                          <a:ea typeface="Verdana" pitchFamily="34" charset="0"/>
                          <a:cs typeface="Verdana" pitchFamily="34" charset="0"/>
                        </a:rPr>
                        <a:t>[= 200 und = 331]</a:t>
                      </a:r>
                    </a:p>
                    <a:p>
                      <a:endParaRPr lang="de-DE" sz="1800" b="0" i="0" dirty="0">
                        <a:solidFill>
                          <a:srgbClr val="C00000"/>
                        </a:solidFill>
                        <a:latin typeface="Verdana" pitchFamily="34" charset="0"/>
                        <a:ea typeface="Verdana" pitchFamily="34" charset="0"/>
                        <a:cs typeface="Verdana" pitchFamily="34" charset="0"/>
                      </a:endParaRPr>
                    </a:p>
                  </a:txBody>
                  <a:tcPr/>
                </a:tc>
              </a:tr>
              <a:tr h="576064">
                <a:tc rowSpan="2">
                  <a:txBody>
                    <a:bodyPr/>
                    <a:lstStyle/>
                    <a:p>
                      <a:r>
                        <a:rPr lang="de-DE" sz="1800" b="1" baseline="0" dirty="0" smtClean="0">
                          <a:latin typeface="Verdana" panose="020B0604030504040204" pitchFamily="34" charset="0"/>
                          <a:ea typeface="Verdana" panose="020B0604030504040204" pitchFamily="34" charset="0"/>
                          <a:cs typeface="Verdana" panose="020B0604030504040204" pitchFamily="34" charset="0"/>
                        </a:rPr>
                        <a:t>200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8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$k </a:t>
                      </a:r>
                      <a:r>
                        <a:rPr lang="de-DE" sz="1800" b="0" i="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Heimat- und Geschichtsverein Klein-</a:t>
                      </a:r>
                      <a:r>
                        <a:rPr lang="de-DE" sz="1800" b="0" i="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Auheim</a:t>
                      </a:r>
                      <a:endParaRPr lang="de-DE" sz="1800" b="0" i="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endParaRPr lang="de-DE" sz="1800" b="0" i="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endParaRPr>
                    </a:p>
                    <a:p>
                      <a:r>
                        <a:rPr lang="de-DE" sz="1800" b="0" i="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$9</a:t>
                      </a:r>
                      <a:r>
                        <a:rPr lang="de-DE" sz="1800" b="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GND-IDNR</a:t>
                      </a:r>
                      <a:endParaRPr lang="de-DE" sz="1800" b="0" i="0" dirty="0">
                        <a:solidFill>
                          <a:srgbClr val="C00000"/>
                        </a:solidFill>
                        <a:latin typeface="Verdana" pitchFamily="34" charset="0"/>
                        <a:ea typeface="Verdana" pitchFamily="34" charset="0"/>
                        <a:cs typeface="Verdana" pitchFamily="34" charset="0"/>
                      </a:endParaRPr>
                    </a:p>
                  </a:txBody>
                  <a:tcPr/>
                </a:tc>
              </a:tr>
              <a:tr h="1872208">
                <a:tc vMerge="1">
                  <a:txBody>
                    <a:bodyPr/>
                    <a:lstStyle/>
                    <a:p>
                      <a:endParaRPr lang="de-DE"/>
                    </a:p>
                  </a:txBody>
                  <a:tcPr/>
                </a:tc>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18.4</a:t>
                      </a:r>
                    </a:p>
                    <a:p>
                      <a:endPar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endPar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endPar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Anhang I.2.1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In Beziehung stehende Körperschaft</a:t>
                      </a:r>
                    </a:p>
                    <a:p>
                      <a:pPr>
                        <a:lnSpc>
                          <a:spcPct val="100000"/>
                        </a:lnSpc>
                        <a:spcAft>
                          <a:spcPts val="600"/>
                        </a:spcAft>
                      </a:pPr>
                      <a:endPar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Aft>
                          <a:spcPts val="600"/>
                        </a:spcAft>
                      </a:pPr>
                      <a: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Beziehungs-kennzeichnung</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vMerge="1">
                  <a:txBody>
                    <a:bodyPr/>
                    <a:lstStyle/>
                    <a:p>
                      <a:endParaRPr lang="de-DE"/>
                    </a:p>
                  </a:txBody>
                  <a:tcPr/>
                </a:tc>
              </a:tr>
              <a:tr h="1242392">
                <a:tc>
                  <a:txBody>
                    <a:bodyPr/>
                    <a:lstStyle/>
                    <a:p>
                      <a:r>
                        <a:rPr lang="de-DE" sz="18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331</a:t>
                      </a:r>
                    </a:p>
                    <a:p>
                      <a:endParaRPr lang="de-DE" sz="18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2.3.2</a:t>
                      </a: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p>
                    <a:p>
                      <a:pPr algn="l"/>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$a </a:t>
                      </a: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Vereinsnachrichten des Heimat- und Geschichtsvereins Klein-</a:t>
                      </a:r>
                      <a:r>
                        <a:rPr lang="de-DE" sz="1800" b="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Auheim</a:t>
                      </a: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e.V.</a:t>
                      </a:r>
                      <a:endParaRPr lang="de-DE" sz="1800" b="0" dirty="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28774091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noAutofit/>
          </a:bodyPr>
          <a:lstStyle/>
          <a:p>
            <a:r>
              <a:rPr lang="de-DE" dirty="0">
                <a:latin typeface="Verdana" pitchFamily="34" charset="0"/>
                <a:ea typeface="Verdana" pitchFamily="34" charset="0"/>
                <a:cs typeface="Verdana" pitchFamily="34" charset="0"/>
              </a:rPr>
              <a:t>Erfassen des Werktitels: </a:t>
            </a:r>
            <a:r>
              <a:rPr lang="de-DE" dirty="0" smtClean="0">
                <a:latin typeface="Verdana" pitchFamily="34" charset="0"/>
                <a:ea typeface="Verdana" pitchFamily="34" charset="0"/>
                <a:cs typeface="Verdana" pitchFamily="34" charset="0"/>
              </a:rPr>
              <a:t>RDA 6.2.2.8 D-A-CH</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1196752"/>
            <a:ext cx="8640960" cy="4824536"/>
          </a:xfrm>
        </p:spPr>
        <p:txBody>
          <a:bodyPr/>
          <a:lstStyle/>
          <a:p>
            <a:pPr marL="0" indent="0">
              <a:lnSpc>
                <a:spcPts val="1300"/>
              </a:lnSpc>
              <a:buNone/>
            </a:pPr>
            <a:endParaRPr lang="de-DE" dirty="0"/>
          </a:p>
          <a:p>
            <a:pPr>
              <a:lnSpc>
                <a:spcPts val="1300"/>
              </a:lnSpc>
              <a:buNone/>
            </a:pPr>
            <a:r>
              <a:rPr lang="de-DE" sz="2400" i="1" dirty="0">
                <a:latin typeface="Verdana" pitchFamily="34" charset="0"/>
                <a:ea typeface="Verdana" pitchFamily="34" charset="0"/>
                <a:cs typeface="Verdana" pitchFamily="34" charset="0"/>
              </a:rPr>
              <a:t>ein Werktitel </a:t>
            </a:r>
            <a:r>
              <a:rPr lang="de-DE" sz="2400" i="1" dirty="0" smtClean="0">
                <a:latin typeface="Verdana" pitchFamily="34" charset="0"/>
                <a:ea typeface="Verdana" pitchFamily="34" charset="0"/>
                <a:cs typeface="Verdana" pitchFamily="34" charset="0"/>
              </a:rPr>
              <a:t>(</a:t>
            </a:r>
            <a:r>
              <a:rPr lang="de-DE" sz="2400" i="1" dirty="0" err="1" smtClean="0">
                <a:latin typeface="Verdana" pitchFamily="34" charset="0"/>
                <a:ea typeface="Verdana" pitchFamily="34" charset="0"/>
                <a:cs typeface="Verdana" pitchFamily="34" charset="0"/>
              </a:rPr>
              <a:t>Aleph</a:t>
            </a:r>
            <a:r>
              <a:rPr lang="de-DE" sz="2400" i="1" dirty="0" smtClean="0">
                <a:latin typeface="Verdana" pitchFamily="34" charset="0"/>
                <a:ea typeface="Verdana" pitchFamily="34" charset="0"/>
                <a:cs typeface="Verdana" pitchFamily="34" charset="0"/>
              </a:rPr>
              <a:t> 303) </a:t>
            </a:r>
            <a:r>
              <a:rPr lang="de-DE" sz="2400" i="1" dirty="0">
                <a:latin typeface="Verdana" pitchFamily="34" charset="0"/>
                <a:ea typeface="Verdana" pitchFamily="34" charset="0"/>
                <a:cs typeface="Verdana" pitchFamily="34" charset="0"/>
              </a:rPr>
              <a:t>wird nur dann erfasst, </a:t>
            </a:r>
          </a:p>
          <a:p>
            <a:pPr>
              <a:lnSpc>
                <a:spcPts val="1300"/>
              </a:lnSpc>
              <a:buNone/>
            </a:pPr>
            <a:r>
              <a:rPr lang="de-DE" sz="2400" i="1" dirty="0">
                <a:latin typeface="Verdana" pitchFamily="34" charset="0"/>
                <a:ea typeface="Verdana" pitchFamily="34" charset="0"/>
                <a:cs typeface="Verdana" pitchFamily="34" charset="0"/>
              </a:rPr>
              <a:t>wenn</a:t>
            </a:r>
          </a:p>
          <a:p>
            <a:pPr marL="0" indent="0">
              <a:lnSpc>
                <a:spcPts val="1300"/>
              </a:lnSpc>
              <a:buNone/>
            </a:pPr>
            <a:endParaRPr lang="de-DE" dirty="0"/>
          </a:p>
          <a:p>
            <a:pPr marL="0" indent="0">
              <a:lnSpc>
                <a:spcPts val="1300"/>
              </a:lnSpc>
              <a:buNone/>
            </a:pPr>
            <a:endParaRPr lang="de-DE" dirty="0"/>
          </a:p>
          <a:p>
            <a:r>
              <a:rPr lang="de-DE" sz="2400" dirty="0" smtClean="0">
                <a:latin typeface="Verdana" pitchFamily="34" charset="0"/>
                <a:ea typeface="Verdana" pitchFamily="34" charset="0"/>
                <a:cs typeface="Verdana" pitchFamily="34" charset="0"/>
              </a:rPr>
              <a:t>ein </a:t>
            </a:r>
            <a:r>
              <a:rPr lang="de-DE" sz="2400" dirty="0">
                <a:latin typeface="Verdana" pitchFamily="34" charset="0"/>
                <a:ea typeface="Verdana" pitchFamily="34" charset="0"/>
                <a:cs typeface="Verdana" pitchFamily="34" charset="0"/>
              </a:rPr>
              <a:t>zusätzliches unterscheidendes </a:t>
            </a:r>
            <a:r>
              <a:rPr lang="de-DE" sz="2400" dirty="0" smtClean="0">
                <a:latin typeface="Verdana" pitchFamily="34" charset="0"/>
                <a:ea typeface="Verdana" pitchFamily="34" charset="0"/>
                <a:cs typeface="Verdana" pitchFamily="34" charset="0"/>
              </a:rPr>
              <a:t>Merkmal  </a:t>
            </a:r>
            <a:r>
              <a:rPr lang="de-DE" sz="2400" dirty="0">
                <a:latin typeface="Verdana" pitchFamily="34" charset="0"/>
                <a:ea typeface="Verdana" pitchFamily="34" charset="0"/>
                <a:cs typeface="Verdana" pitchFamily="34" charset="0"/>
              </a:rPr>
              <a:t>erfasst werden muss </a:t>
            </a:r>
            <a:r>
              <a:rPr lang="de-DE" sz="2400" dirty="0" smtClean="0">
                <a:latin typeface="Verdana" pitchFamily="34" charset="0"/>
                <a:ea typeface="Verdana" pitchFamily="34" charset="0"/>
                <a:cs typeface="Verdana" pitchFamily="34" charset="0"/>
              </a:rPr>
              <a:t>(</a:t>
            </a:r>
            <a:r>
              <a:rPr lang="de-DE" sz="2400" dirty="0" err="1" smtClean="0">
                <a:latin typeface="Verdana" pitchFamily="34" charset="0"/>
                <a:ea typeface="Verdana" pitchFamily="34" charset="0"/>
                <a:cs typeface="Verdana" pitchFamily="34" charset="0"/>
              </a:rPr>
              <a:t>Aleph</a:t>
            </a:r>
            <a:r>
              <a:rPr lang="de-DE" sz="2400" dirty="0" smtClean="0">
                <a:latin typeface="Verdana" pitchFamily="34" charset="0"/>
                <a:ea typeface="Verdana" pitchFamily="34" charset="0"/>
                <a:cs typeface="Verdana" pitchFamily="34" charset="0"/>
              </a:rPr>
              <a:t> 303)</a:t>
            </a:r>
            <a:endParaRPr lang="de-DE" sz="2400" dirty="0">
              <a:latin typeface="Verdana" pitchFamily="34" charset="0"/>
              <a:ea typeface="Verdana" pitchFamily="34" charset="0"/>
              <a:cs typeface="Verdana" pitchFamily="34" charset="0"/>
            </a:endParaRPr>
          </a:p>
          <a:p>
            <a:pPr marL="0" indent="0">
              <a:lnSpc>
                <a:spcPts val="1300"/>
              </a:lnSpc>
              <a:buNone/>
            </a:pPr>
            <a:endParaRPr lang="de-DE" dirty="0"/>
          </a:p>
          <a:p>
            <a:pPr marL="0" indent="0">
              <a:lnSpc>
                <a:spcPts val="1300"/>
              </a:lnSpc>
              <a:buNone/>
            </a:pPr>
            <a:r>
              <a:rPr lang="de-DE" sz="2400" dirty="0">
                <a:latin typeface="Verdana" pitchFamily="34" charset="0"/>
                <a:ea typeface="Verdana" pitchFamily="34" charset="0"/>
                <a:cs typeface="Verdana" pitchFamily="34" charset="0"/>
              </a:rPr>
              <a:t>oder</a:t>
            </a:r>
          </a:p>
          <a:p>
            <a:pPr marL="0" indent="0">
              <a:lnSpc>
                <a:spcPts val="1300"/>
              </a:lnSpc>
              <a:buNone/>
            </a:pPr>
            <a:endParaRPr lang="de-DE" dirty="0"/>
          </a:p>
          <a:p>
            <a:pPr>
              <a:lnSpc>
                <a:spcPts val="1300"/>
              </a:lnSpc>
            </a:pPr>
            <a:r>
              <a:rPr lang="de-DE" sz="2400" dirty="0" smtClean="0">
                <a:latin typeface="Verdana" pitchFamily="34" charset="0"/>
                <a:ea typeface="Verdana" pitchFamily="34" charset="0"/>
                <a:cs typeface="Verdana" pitchFamily="34" charset="0"/>
              </a:rPr>
              <a:t>er </a:t>
            </a:r>
            <a:r>
              <a:rPr lang="de-DE" sz="2400" dirty="0">
                <a:latin typeface="Verdana" pitchFamily="34" charset="0"/>
                <a:ea typeface="Verdana" pitchFamily="34" charset="0"/>
                <a:cs typeface="Verdana" pitchFamily="34" charset="0"/>
              </a:rPr>
              <a:t>vom Haupttitel </a:t>
            </a:r>
            <a:r>
              <a:rPr lang="de-DE" sz="2400" dirty="0" smtClean="0">
                <a:latin typeface="Verdana" pitchFamily="34" charset="0"/>
                <a:ea typeface="Verdana" pitchFamily="34" charset="0"/>
                <a:cs typeface="Verdana" pitchFamily="34" charset="0"/>
              </a:rPr>
              <a:t>(</a:t>
            </a:r>
            <a:r>
              <a:rPr lang="de-DE" sz="2400" dirty="0" err="1" smtClean="0">
                <a:latin typeface="Verdana" pitchFamily="34" charset="0"/>
                <a:ea typeface="Verdana" pitchFamily="34" charset="0"/>
                <a:cs typeface="Verdana" pitchFamily="34" charset="0"/>
              </a:rPr>
              <a:t>Aleph</a:t>
            </a:r>
            <a:r>
              <a:rPr lang="de-DE" sz="2400" dirty="0" smtClean="0">
                <a:latin typeface="Verdana" pitchFamily="34" charset="0"/>
                <a:ea typeface="Verdana" pitchFamily="34" charset="0"/>
                <a:cs typeface="Verdana" pitchFamily="34" charset="0"/>
              </a:rPr>
              <a:t> 331) </a:t>
            </a:r>
            <a:r>
              <a:rPr lang="de-DE" sz="2400" dirty="0">
                <a:latin typeface="Verdana" pitchFamily="34" charset="0"/>
                <a:ea typeface="Verdana" pitchFamily="34" charset="0"/>
                <a:cs typeface="Verdana" pitchFamily="34" charset="0"/>
              </a:rPr>
              <a:t>abweicht</a:t>
            </a:r>
          </a:p>
          <a:p>
            <a:pPr marL="0" indent="0">
              <a:lnSpc>
                <a:spcPts val="1300"/>
              </a:lnSpc>
              <a:buNone/>
            </a:pPr>
            <a:endParaRPr lang="de-DE" sz="2800" dirty="0">
              <a:latin typeface="Verdana" pitchFamily="34" charset="0"/>
              <a:ea typeface="Verdana" pitchFamily="34" charset="0"/>
              <a:cs typeface="Verdana" pitchFamily="34" charset="0"/>
            </a:endParaRPr>
          </a:p>
          <a:p>
            <a:pPr marL="0" indent="0">
              <a:lnSpc>
                <a:spcPts val="1300"/>
              </a:lnSpc>
              <a:buNone/>
            </a:pPr>
            <a:endParaRPr lang="de-DE" sz="2800" dirty="0">
              <a:latin typeface="Verdana" pitchFamily="34" charset="0"/>
              <a:ea typeface="Verdana" pitchFamily="34" charset="0"/>
              <a:cs typeface="Verdana" pitchFamily="34" charset="0"/>
            </a:endParaRPr>
          </a:p>
          <a:p>
            <a:pPr>
              <a:lnSpc>
                <a:spcPts val="1300"/>
              </a:lnSpc>
              <a:buFont typeface="Wingdings" panose="05000000000000000000" pitchFamily="2" charset="2"/>
              <a:buChar char="Ø"/>
            </a:pPr>
            <a:r>
              <a:rPr lang="de-DE" sz="2400" dirty="0">
                <a:latin typeface="Verdana" pitchFamily="34" charset="0"/>
                <a:ea typeface="Verdana" pitchFamily="34" charset="0"/>
                <a:cs typeface="Verdana" pitchFamily="34" charset="0"/>
              </a:rPr>
              <a:t>in allen anderen Fällen übernimmt der </a:t>
            </a:r>
            <a:r>
              <a:rPr lang="de-DE" sz="2400" dirty="0" smtClean="0">
                <a:latin typeface="Verdana" pitchFamily="34" charset="0"/>
                <a:ea typeface="Verdana" pitchFamily="34" charset="0"/>
                <a:cs typeface="Verdana" pitchFamily="34" charset="0"/>
              </a:rPr>
              <a:t>Haupttitel  </a:t>
            </a:r>
          </a:p>
          <a:p>
            <a:pPr>
              <a:lnSpc>
                <a:spcPts val="1300"/>
              </a:lnSpc>
              <a:buFont typeface="Wingdings" panose="05000000000000000000" pitchFamily="2" charset="2"/>
              <a:buChar char="Ø"/>
            </a:pPr>
            <a:endParaRPr lang="de-DE" sz="2400" dirty="0">
              <a:latin typeface="Verdana" pitchFamily="34" charset="0"/>
              <a:ea typeface="Verdana" pitchFamily="34" charset="0"/>
              <a:cs typeface="Verdana" pitchFamily="34" charset="0"/>
            </a:endParaRPr>
          </a:p>
          <a:p>
            <a:pPr marL="0" indent="0">
              <a:lnSpc>
                <a:spcPts val="1300"/>
              </a:lnSpc>
              <a:buNone/>
            </a:pPr>
            <a:r>
              <a:rPr lang="de-DE" sz="2400" dirty="0" smtClean="0">
                <a:latin typeface="Verdana" pitchFamily="34" charset="0"/>
                <a:ea typeface="Verdana" pitchFamily="34" charset="0"/>
                <a:cs typeface="Verdana" pitchFamily="34" charset="0"/>
              </a:rPr>
              <a:t>    (</a:t>
            </a:r>
            <a:r>
              <a:rPr lang="de-DE" sz="2400" dirty="0" err="1" smtClean="0">
                <a:latin typeface="Verdana" pitchFamily="34" charset="0"/>
                <a:ea typeface="Verdana" pitchFamily="34" charset="0"/>
                <a:cs typeface="Verdana" pitchFamily="34" charset="0"/>
              </a:rPr>
              <a:t>Aleph</a:t>
            </a:r>
            <a:r>
              <a:rPr lang="de-DE" sz="2400" dirty="0" smtClean="0">
                <a:latin typeface="Verdana" pitchFamily="34" charset="0"/>
                <a:ea typeface="Verdana" pitchFamily="34" charset="0"/>
                <a:cs typeface="Verdana" pitchFamily="34" charset="0"/>
              </a:rPr>
              <a:t> 331) </a:t>
            </a:r>
            <a:r>
              <a:rPr lang="de-DE" sz="2400" dirty="0">
                <a:latin typeface="Verdana" pitchFamily="34" charset="0"/>
                <a:ea typeface="Verdana" pitchFamily="34" charset="0"/>
                <a:cs typeface="Verdana" pitchFamily="34" charset="0"/>
              </a:rPr>
              <a:t>die Funktion des </a:t>
            </a:r>
            <a:r>
              <a:rPr lang="de-DE" sz="2400" dirty="0" smtClean="0">
                <a:latin typeface="Verdana" pitchFamily="34" charset="0"/>
                <a:ea typeface="Verdana" pitchFamily="34" charset="0"/>
                <a:cs typeface="Verdana" pitchFamily="34" charset="0"/>
              </a:rPr>
              <a:t>Werktitels</a:t>
            </a:r>
            <a:endParaRPr lang="de-DE" sz="2400" dirty="0">
              <a:latin typeface="Verdana" pitchFamily="34" charset="0"/>
              <a:ea typeface="Verdana" pitchFamily="34" charset="0"/>
              <a:cs typeface="Verdana" pitchFamily="34" charset="0"/>
            </a:endParaRPr>
          </a:p>
          <a:p>
            <a:endParaRPr lang="de-DE" dirty="0"/>
          </a:p>
        </p:txBody>
      </p:sp>
      <p:sp>
        <p:nvSpPr>
          <p:cNvPr id="4" name="Fußzeilenplatzhalter 3"/>
          <p:cNvSpPr>
            <a:spLocks noGrp="1"/>
          </p:cNvSpPr>
          <p:nvPr>
            <p:ph type="ftr" sz="quarter" idx="14"/>
          </p:nvPr>
        </p:nvSpPr>
        <p:spPr>
          <a:xfrm>
            <a:off x="467544" y="6376243"/>
            <a:ext cx="7848872"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Werke repräsentieren | Aleph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6604435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332656"/>
            <a:ext cx="8568952" cy="936104"/>
          </a:xfrm>
        </p:spPr>
        <p:txBody>
          <a:bodyPr>
            <a:noAutofit/>
          </a:bodyPr>
          <a:lstStyle/>
          <a:p>
            <a:r>
              <a:rPr lang="de-DE" dirty="0" smtClean="0">
                <a:latin typeface="Verdana" pitchFamily="34" charset="0"/>
                <a:ea typeface="Verdana" pitchFamily="34" charset="0"/>
                <a:cs typeface="Verdana" pitchFamily="34" charset="0"/>
              </a:rPr>
              <a:t>A) Titel ist eindeutig</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sz="2400" dirty="0" smtClean="0">
                <a:latin typeface="Verdana" pitchFamily="34" charset="0"/>
                <a:ea typeface="Verdana" pitchFamily="34" charset="0"/>
                <a:cs typeface="Verdana" pitchFamily="34" charset="0"/>
              </a:rPr>
              <a:t>=&gt; Haupttitel übernimmt die Funktion des Werktitels</a:t>
            </a:r>
            <a:endParaRPr lang="de-DE" sz="2400"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4248472"/>
          </a:xfrm>
        </p:spPr>
        <p:txBody>
          <a:bodyPr wrap="square"/>
          <a:lstStyle/>
          <a:p>
            <a:pPr>
              <a:buNone/>
            </a:pPr>
            <a:r>
              <a:rPr lang="de-DE" sz="2400" dirty="0" smtClean="0">
                <a:latin typeface="Verdana" pitchFamily="34" charset="0"/>
                <a:ea typeface="Verdana" pitchFamily="34" charset="0"/>
                <a:cs typeface="Verdana" pitchFamily="34" charset="0"/>
              </a:rPr>
              <a:t> </a:t>
            </a: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Werke repräsentieren | Aleph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2225096114"/>
              </p:ext>
            </p:extLst>
          </p:nvPr>
        </p:nvGraphicFramePr>
        <p:xfrm>
          <a:off x="899592" y="2060848"/>
          <a:ext cx="7416824" cy="2016224"/>
        </p:xfrm>
        <a:graphic>
          <a:graphicData uri="http://schemas.openxmlformats.org/drawingml/2006/table">
            <a:tbl>
              <a:tblPr firstRow="1" bandRow="1">
                <a:tableStyleId>{5C22544A-7EE6-4342-B048-85BDC9FD1C3A}</a:tableStyleId>
              </a:tblPr>
              <a:tblGrid>
                <a:gridCol w="1121149"/>
                <a:gridCol w="895075"/>
                <a:gridCol w="2448272"/>
                <a:gridCol w="2952328"/>
              </a:tblGrid>
              <a:tr h="432048">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aseline="0" dirty="0" smtClean="0">
                          <a:latin typeface="Verdana" panose="020B0604030504040204" pitchFamily="34" charset="0"/>
                          <a:ea typeface="Verdana" panose="020B0604030504040204" pitchFamily="34" charset="0"/>
                          <a:cs typeface="Verdana" panose="020B0604030504040204" pitchFamily="34" charset="0"/>
                        </a:rPr>
                        <a:t>Erfassung </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08112">
                <a:tc>
                  <a:txBody>
                    <a:bodyPr/>
                    <a:lstStyle/>
                    <a:p>
                      <a:r>
                        <a:rPr lang="de-DE" sz="18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331</a:t>
                      </a: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2.3.2</a:t>
                      </a:r>
                    </a:p>
                    <a:p>
                      <a:r>
                        <a:rPr lang="de-DE" sz="1800" b="1" dirty="0" smtClean="0">
                          <a:latin typeface="Verdana" panose="020B0604030504040204" pitchFamily="34" charset="0"/>
                          <a:ea typeface="Verdana" panose="020B0604030504040204" pitchFamily="34" charset="0"/>
                          <a:cs typeface="Verdana" panose="020B0604030504040204" pitchFamily="34" charset="0"/>
                        </a:rPr>
                        <a:t>=</a:t>
                      </a:r>
                    </a:p>
                    <a:p>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p>
                    <a:p>
                      <a:pPr algn="l"/>
                      <a:r>
                        <a:rPr lang="de-DE" sz="1800" b="1" dirty="0" smtClean="0">
                          <a:latin typeface="Verdana" panose="020B0604030504040204" pitchFamily="34" charset="0"/>
                          <a:ea typeface="Verdana" panose="020B0604030504040204" pitchFamily="34" charset="0"/>
                          <a:cs typeface="Verdana" panose="020B0604030504040204" pitchFamily="34" charset="0"/>
                        </a:rPr>
                        <a:t>=</a:t>
                      </a:r>
                    </a:p>
                    <a:p>
                      <a:pPr algn="l"/>
                      <a:r>
                        <a:rPr lang="de-DE" sz="1800" b="1" dirty="0" smtClean="0">
                          <a:latin typeface="Verdana" panose="020B0604030504040204" pitchFamily="34" charset="0"/>
                          <a:ea typeface="Verdana" panose="020B0604030504040204" pitchFamily="34" charset="0"/>
                          <a:cs typeface="Verdana" panose="020B0604030504040204" pitchFamily="34" charset="0"/>
                        </a:rPr>
                        <a:t>Werktitel</a:t>
                      </a:r>
                    </a:p>
                  </a:txBody>
                  <a:tcPr/>
                </a:tc>
                <a:tc>
                  <a:txBody>
                    <a:bodyPr/>
                    <a:lstStyle/>
                    <a:p>
                      <a:pPr algn="l"/>
                      <a:r>
                        <a:rPr lang="de-DE" sz="18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$a </a:t>
                      </a:r>
                      <a:r>
                        <a:rPr lang="de-DE" sz="1800" dirty="0" smtClean="0">
                          <a:latin typeface="Verdana" pitchFamily="34" charset="0"/>
                          <a:ea typeface="Verdana" pitchFamily="34" charset="0"/>
                          <a:cs typeface="Verdana" pitchFamily="34" charset="0"/>
                        </a:rPr>
                        <a:t>A</a:t>
                      </a:r>
                      <a:r>
                        <a:rPr lang="de-DE" sz="1800" baseline="0" dirty="0" smtClean="0">
                          <a:latin typeface="Verdana" pitchFamily="34" charset="0"/>
                          <a:ea typeface="Verdana" pitchFamily="34" charset="0"/>
                          <a:cs typeface="Verdana" pitchFamily="34" charset="0"/>
                        </a:rPr>
                        <a:t>nnalen der Physik</a:t>
                      </a:r>
                      <a:endParaRPr lang="de-DE" sz="1800" dirty="0" smtClean="0">
                        <a:latin typeface="Verdana" pitchFamily="34" charset="0"/>
                        <a:ea typeface="Verdana" pitchFamily="34" charset="0"/>
                        <a:cs typeface="Verdana" pitchFamily="34" charset="0"/>
                      </a:endParaRPr>
                    </a:p>
                  </a:txBody>
                  <a:tcPr/>
                </a:tc>
              </a:tr>
              <a:tr h="576064">
                <a:tc>
                  <a:txBody>
                    <a:bodyPr/>
                    <a:lstStyle/>
                    <a:p>
                      <a:r>
                        <a:rPr lang="de-DE" sz="18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419</a:t>
                      </a:r>
                      <a:endParaRPr lang="de-DE" sz="18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r>
                        <a:rPr lang="de-DE" sz="18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2.8.2</a:t>
                      </a:r>
                      <a:endParaRPr lang="de-DE" sz="18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algn="l"/>
                      <a:r>
                        <a:rPr lang="de-DE" sz="18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$a </a:t>
                      </a:r>
                      <a:r>
                        <a:rPr lang="de-DE" sz="1800" dirty="0" smtClean="0">
                          <a:latin typeface="Verdana" pitchFamily="34" charset="0"/>
                          <a:ea typeface="Verdana" pitchFamily="34" charset="0"/>
                          <a:cs typeface="Verdana" pitchFamily="34" charset="0"/>
                        </a:rPr>
                        <a:t>Berlin</a:t>
                      </a:r>
                      <a:endParaRPr lang="de-DE" sz="1800" dirty="0">
                        <a:latin typeface="Verdana" pitchFamily="34" charset="0"/>
                        <a:ea typeface="Verdana" pitchFamily="34" charset="0"/>
                        <a:cs typeface="Verdana" pitchFamily="34" charset="0"/>
                      </a:endParaRPr>
                    </a:p>
                  </a:txBody>
                  <a:tcPr>
                    <a:solidFill>
                      <a:schemeClr val="accent1">
                        <a:lumMod val="20000"/>
                        <a:lumOff val="80000"/>
                      </a:schemeClr>
                    </a:solidFill>
                  </a:tcPr>
                </a:tc>
              </a:tr>
            </a:tbl>
          </a:graphicData>
        </a:graphic>
      </p:graphicFrame>
    </p:spTree>
    <p:extLst>
      <p:ext uri="{BB962C8B-B14F-4D97-AF65-F5344CB8AC3E}">
        <p14:creationId xmlns:p14="http://schemas.microsoft.com/office/powerpoint/2010/main" val="8880346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60648"/>
            <a:ext cx="8352928" cy="936104"/>
          </a:xfrm>
        </p:spPr>
        <p:txBody>
          <a:bodyPr>
            <a:noAutofit/>
          </a:bodyPr>
          <a:lstStyle/>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B) Titel ist nicht eindeutig  				</a:t>
            </a:r>
            <a:r>
              <a:rPr lang="de-DE" sz="2400" dirty="0" smtClean="0">
                <a:latin typeface="Verdana" pitchFamily="34" charset="0"/>
                <a:ea typeface="Verdana" pitchFamily="34" charset="0"/>
                <a:cs typeface="Verdana" pitchFamily="34" charset="0"/>
              </a:rPr>
              <a:t>=&gt; Werktitel wird erfasst</a:t>
            </a:r>
            <a:r>
              <a:rPr lang="de-DE" dirty="0">
                <a:latin typeface="Verdana" pitchFamily="34" charset="0"/>
                <a:ea typeface="Verdana" pitchFamily="34" charset="0"/>
                <a:cs typeface="Verdana" pitchFamily="34" charset="0"/>
              </a:rPr>
              <a:t/>
            </a:r>
            <a:br>
              <a:rPr lang="de-DE" dirty="0">
                <a:latin typeface="Verdana" pitchFamily="34" charset="0"/>
                <a:ea typeface="Verdana" pitchFamily="34" charset="0"/>
                <a:cs typeface="Verdana" pitchFamily="34" charset="0"/>
              </a:rPr>
            </a:b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Werke repräsentieren | Aleph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4248591228"/>
              </p:ext>
            </p:extLst>
          </p:nvPr>
        </p:nvGraphicFramePr>
        <p:xfrm>
          <a:off x="0" y="1196753"/>
          <a:ext cx="9144000" cy="5193505"/>
        </p:xfrm>
        <a:graphic>
          <a:graphicData uri="http://schemas.openxmlformats.org/drawingml/2006/table">
            <a:tbl>
              <a:tblPr firstRow="1" bandRow="1">
                <a:tableStyleId>{5C22544A-7EE6-4342-B048-85BDC9FD1C3A}</a:tableStyleId>
              </a:tblPr>
              <a:tblGrid>
                <a:gridCol w="971600"/>
                <a:gridCol w="864096"/>
                <a:gridCol w="1728192"/>
                <a:gridCol w="1728192"/>
                <a:gridCol w="1800200"/>
                <a:gridCol w="2051720"/>
              </a:tblGrid>
              <a:tr h="834691">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aseline="0" dirty="0" smtClean="0">
                          <a:latin typeface="Verdana" panose="020B0604030504040204" pitchFamily="34" charset="0"/>
                          <a:ea typeface="Verdana" panose="020B0604030504040204" pitchFamily="34" charset="0"/>
                          <a:cs typeface="Verdana" panose="020B0604030504040204" pitchFamily="34" charset="0"/>
                        </a:rPr>
                        <a:t>Erfassung –</a:t>
                      </a:r>
                    </a:p>
                    <a:p>
                      <a:r>
                        <a:rPr lang="de-DE" baseline="0" dirty="0" smtClean="0">
                          <a:latin typeface="Verdana" panose="020B0604030504040204" pitchFamily="34" charset="0"/>
                          <a:ea typeface="Verdana" panose="020B0604030504040204" pitchFamily="34" charset="0"/>
                          <a:cs typeface="Verdana" panose="020B0604030504040204" pitchFamily="34" charset="0"/>
                        </a:rPr>
                        <a:t>Werk 1</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r>
                        <a:rPr lang="de-DE" baseline="0" dirty="0" smtClean="0">
                          <a:latin typeface="Verdana" panose="020B0604030504040204" pitchFamily="34" charset="0"/>
                          <a:ea typeface="Verdana" panose="020B0604030504040204" pitchFamily="34" charset="0"/>
                          <a:cs typeface="Verdana" panose="020B0604030504040204" pitchFamily="34" charset="0"/>
                        </a:rPr>
                        <a:t> –</a:t>
                      </a:r>
                    </a:p>
                    <a:p>
                      <a:r>
                        <a:rPr lang="de-DE" baseline="0" dirty="0" smtClean="0">
                          <a:latin typeface="Verdana" panose="020B0604030504040204" pitchFamily="34" charset="0"/>
                          <a:ea typeface="Verdana" panose="020B0604030504040204" pitchFamily="34" charset="0"/>
                          <a:cs typeface="Verdana" panose="020B0604030504040204" pitchFamily="34" charset="0"/>
                        </a:rPr>
                        <a:t>Werk 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 Werk 3</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8334">
                <a:tc rowSpan="2">
                  <a:txBody>
                    <a:bodyPr/>
                    <a:lstStyle/>
                    <a:p>
                      <a:r>
                        <a:rPr lang="de-DE" sz="1800" b="1" baseline="0" dirty="0" smtClean="0">
                          <a:latin typeface="Verdana" panose="020B0604030504040204" pitchFamily="34" charset="0"/>
                          <a:ea typeface="Verdana" panose="020B0604030504040204" pitchFamily="34" charset="0"/>
                          <a:cs typeface="Verdana" panose="020B0604030504040204" pitchFamily="34" charset="0"/>
                        </a:rPr>
                        <a:t>303 </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i="1" dirty="0" smtClean="0">
                          <a:latin typeface="Verdana" pitchFamily="34" charset="0"/>
                          <a:ea typeface="Verdana" pitchFamily="34" charset="0"/>
                          <a:cs typeface="Verdana" pitchFamily="34" charset="0"/>
                        </a:rPr>
                        <a:t>[= 331]</a:t>
                      </a:r>
                      <a:endParaRPr lang="de-DE" sz="1800" i="1" dirty="0">
                        <a:latin typeface="Verdana" pitchFamily="34" charset="0"/>
                        <a:ea typeface="Verdana" pitchFamily="34" charset="0"/>
                        <a:cs typeface="Verdana"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$t </a:t>
                      </a:r>
                      <a:r>
                        <a:rPr lang="de-DE" sz="1800" dirty="0" smtClean="0">
                          <a:solidFill>
                            <a:schemeClr val="dk1"/>
                          </a:solidFill>
                          <a:latin typeface="Verdana" pitchFamily="34" charset="0"/>
                          <a:ea typeface="Verdana" pitchFamily="34" charset="0"/>
                          <a:cs typeface="Verdana" pitchFamily="34" charset="0"/>
                        </a:rPr>
                        <a:t>Landwirt-</a:t>
                      </a:r>
                      <a:r>
                        <a:rPr lang="de-DE" sz="1800" dirty="0" err="1" smtClean="0">
                          <a:solidFill>
                            <a:schemeClr val="dk1"/>
                          </a:solidFill>
                          <a:latin typeface="Verdana" pitchFamily="34" charset="0"/>
                          <a:ea typeface="Verdana" pitchFamily="34" charset="0"/>
                          <a:cs typeface="Verdana" pitchFamily="34" charset="0"/>
                        </a:rPr>
                        <a:t>schaftliche</a:t>
                      </a:r>
                      <a:r>
                        <a:rPr lang="de-DE" sz="1800" baseline="0" dirty="0" smtClean="0">
                          <a:solidFill>
                            <a:schemeClr val="dk1"/>
                          </a:solidFill>
                          <a:latin typeface="Verdana" pitchFamily="34" charset="0"/>
                          <a:ea typeface="Verdana" pitchFamily="34" charset="0"/>
                          <a:cs typeface="Verdana" pitchFamily="34" charset="0"/>
                        </a:rPr>
                        <a:t> Rundschau</a:t>
                      </a:r>
                    </a:p>
                    <a:p>
                      <a:pPr marL="0" marR="0" indent="0" algn="l" defTabSz="914400" rtl="0" eaLnBrk="1" fontAlgn="auto" latinLnBrk="0" hangingPunct="1">
                        <a:lnSpc>
                          <a:spcPct val="100000"/>
                        </a:lnSpc>
                        <a:spcBef>
                          <a:spcPts val="0"/>
                        </a:spcBef>
                        <a:spcAft>
                          <a:spcPts val="0"/>
                        </a:spcAft>
                        <a:buClrTx/>
                        <a:buSzTx/>
                        <a:buFontTx/>
                        <a:buNone/>
                        <a:tabLst/>
                        <a:defRPr/>
                      </a:pPr>
                      <a:r>
                        <a:rPr lang="de-DE" sz="18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$h </a:t>
                      </a:r>
                      <a:r>
                        <a:rPr lang="de-DE" sz="1800" baseline="0" dirty="0" smtClean="0">
                          <a:solidFill>
                            <a:schemeClr val="dk1"/>
                          </a:solidFill>
                          <a:latin typeface="Verdana" pitchFamily="34" charset="0"/>
                          <a:ea typeface="Verdana" pitchFamily="34" charset="0"/>
                          <a:cs typeface="Verdana" pitchFamily="34" charset="0"/>
                        </a:rPr>
                        <a:t>Berlin</a:t>
                      </a:r>
                      <a:endParaRPr lang="de-DE" sz="1800" dirty="0">
                        <a:solidFill>
                          <a:schemeClr val="tx1"/>
                        </a:solidFill>
                        <a:latin typeface="Verdana" pitchFamily="34" charset="0"/>
                        <a:ea typeface="Verdana" pitchFamily="34" charset="0"/>
                        <a:cs typeface="Verdana"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$t </a:t>
                      </a:r>
                      <a:r>
                        <a:rPr lang="de-DE" sz="1800" dirty="0" smtClean="0">
                          <a:solidFill>
                            <a:schemeClr val="tx1"/>
                          </a:solidFill>
                          <a:latin typeface="Verdana" pitchFamily="34" charset="0"/>
                          <a:ea typeface="Verdana" pitchFamily="34" charset="0"/>
                          <a:cs typeface="Verdana" pitchFamily="34" charset="0"/>
                        </a:rPr>
                        <a:t>Land-wirtschaftliche</a:t>
                      </a:r>
                      <a:r>
                        <a:rPr lang="de-DE" sz="1800" baseline="0" dirty="0" smtClean="0">
                          <a:solidFill>
                            <a:schemeClr val="tx1"/>
                          </a:solidFill>
                          <a:latin typeface="Verdana" pitchFamily="34" charset="0"/>
                          <a:ea typeface="Verdana" pitchFamily="34" charset="0"/>
                          <a:cs typeface="Verdana" pitchFamily="34" charset="0"/>
                        </a:rPr>
                        <a:t> Rundschau</a:t>
                      </a:r>
                      <a:endParaRPr lang="de-DE" sz="1800" baseline="0" dirty="0" smtClean="0">
                        <a:solidFill>
                          <a:srgbClr val="FF0000"/>
                        </a:solidFill>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8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$h </a:t>
                      </a:r>
                      <a:r>
                        <a:rPr lang="de-DE" sz="1800" baseline="0" dirty="0" smtClean="0">
                          <a:solidFill>
                            <a:schemeClr val="tx1"/>
                          </a:solidFill>
                          <a:latin typeface="Verdana" pitchFamily="34" charset="0"/>
                          <a:ea typeface="Verdana" pitchFamily="34" charset="0"/>
                          <a:cs typeface="Verdana" pitchFamily="34" charset="0"/>
                        </a:rPr>
                        <a:t>Lippstadt</a:t>
                      </a:r>
                      <a:endParaRPr lang="de-DE" sz="1800" dirty="0">
                        <a:solidFill>
                          <a:schemeClr val="tx1"/>
                        </a:solidFill>
                        <a:latin typeface="Verdana" pitchFamily="34" charset="0"/>
                        <a:ea typeface="Verdana" pitchFamily="34" charset="0"/>
                        <a:cs typeface="Verdana" pitchFamily="34" charset="0"/>
                      </a:endParaRPr>
                    </a:p>
                  </a:txBody>
                  <a:tcPr/>
                </a:tc>
              </a:tr>
              <a:tr h="1432206">
                <a:tc vMerge="1">
                  <a:txBody>
                    <a:bodyPr/>
                    <a:lstStyle/>
                    <a:p>
                      <a:endParaRPr lang="de-DE"/>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6.5</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Ursprungs-ort</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als </a:t>
                      </a:r>
                      <a:r>
                        <a:rPr lang="de-DE" sz="1800" b="1" baseline="0" dirty="0" err="1" smtClean="0">
                          <a:latin typeface="Verdana" panose="020B0604030504040204" pitchFamily="34" charset="0"/>
                          <a:ea typeface="Verdana" panose="020B0604030504040204" pitchFamily="34" charset="0"/>
                          <a:cs typeface="Verdana" panose="020B0604030504040204" pitchFamily="34" charset="0"/>
                        </a:rPr>
                        <a:t>unterschei-dendes</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Merkmal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c vMerge="1">
                  <a:txBody>
                    <a:bodyPr/>
                    <a:lstStyle/>
                    <a:p>
                      <a:endParaRPr lang="de-DE"/>
                    </a:p>
                  </a:txBody>
                  <a:tcPr/>
                </a:tc>
                <a:tc vMerge="1">
                  <a:txBody>
                    <a:bodyPr/>
                    <a:lstStyle/>
                    <a:p>
                      <a:endParaRPr lang="de-DE"/>
                    </a:p>
                  </a:txBody>
                  <a:tcPr/>
                </a:tc>
              </a:tr>
              <a:tr h="1700745">
                <a:tc>
                  <a:txBody>
                    <a:bodyPr/>
                    <a:lstStyle/>
                    <a:p>
                      <a:r>
                        <a:rPr lang="de-DE" sz="18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331</a:t>
                      </a:r>
                    </a:p>
                    <a:p>
                      <a:endParaRPr lang="de-DE" sz="18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p>
                    <a:p>
                      <a:pPr algn="l"/>
                      <a:endParaRPr lang="de-DE" sz="1800" b="1" dirty="0" smtClean="0">
                        <a:latin typeface="Verdana" panose="020B0604030504040204" pitchFamily="34" charset="0"/>
                        <a:ea typeface="Verdana" panose="020B0604030504040204" pitchFamily="34" charset="0"/>
                        <a:cs typeface="Verdana" panose="020B0604030504040204" pitchFamily="34" charset="0"/>
                      </a:endParaRPr>
                    </a:p>
                    <a:p>
                      <a:pPr algn="l"/>
                      <a:endParaRPr lang="de-DE" sz="1800" b="1" dirty="0" smtClean="0">
                        <a:latin typeface="Verdana" panose="020B0604030504040204" pitchFamily="34" charset="0"/>
                        <a:ea typeface="Verdana" panose="020B0604030504040204" pitchFamily="34" charset="0"/>
                        <a:cs typeface="Verdana" panose="020B0604030504040204" pitchFamily="34" charset="0"/>
                      </a:endParaRPr>
                    </a:p>
                    <a:p>
                      <a:pPr algn="l"/>
                      <a:endParaRPr lang="de-DE" sz="1800" b="1" dirty="0" smtClean="0">
                        <a:latin typeface="Verdana" panose="020B0604030504040204" pitchFamily="34" charset="0"/>
                        <a:ea typeface="Verdana" panose="020B0604030504040204" pitchFamily="34" charset="0"/>
                        <a:cs typeface="Verdana" panose="020B0604030504040204" pitchFamily="34" charset="0"/>
                      </a:endParaRPr>
                    </a:p>
                    <a:p>
                      <a:pPr algn="l"/>
                      <a:endParaRPr lang="de-DE" sz="1800" b="1" dirty="0" smtClean="0">
                        <a:latin typeface="Verdana" panose="020B0604030504040204" pitchFamily="34" charset="0"/>
                        <a:ea typeface="Verdana" panose="020B0604030504040204" pitchFamily="34" charset="0"/>
                        <a:cs typeface="Verdana" panose="020B0604030504040204" pitchFamily="34" charset="0"/>
                      </a:endParaRPr>
                    </a:p>
                    <a:p>
                      <a:pPr algn="l"/>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l"/>
                      <a:r>
                        <a:rPr lang="de-DE" sz="18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$a </a:t>
                      </a:r>
                      <a:r>
                        <a:rPr lang="de-DE" sz="1800" dirty="0" smtClean="0">
                          <a:latin typeface="Verdana" pitchFamily="34" charset="0"/>
                          <a:ea typeface="Verdana" pitchFamily="34" charset="0"/>
                          <a:cs typeface="Verdana" pitchFamily="34" charset="0"/>
                        </a:rPr>
                        <a:t>Landwirt-</a:t>
                      </a:r>
                      <a:r>
                        <a:rPr lang="de-DE" sz="1800" dirty="0" err="1" smtClean="0">
                          <a:latin typeface="Verdana" pitchFamily="34" charset="0"/>
                          <a:ea typeface="Verdana" pitchFamily="34" charset="0"/>
                          <a:cs typeface="Verdana" pitchFamily="34" charset="0"/>
                        </a:rPr>
                        <a:t>schaftliche</a:t>
                      </a:r>
                      <a:r>
                        <a:rPr lang="de-DE" sz="1800" dirty="0" smtClean="0">
                          <a:latin typeface="Verdana" pitchFamily="34" charset="0"/>
                          <a:ea typeface="Verdana" pitchFamily="34" charset="0"/>
                          <a:cs typeface="Verdana" pitchFamily="34" charset="0"/>
                        </a:rPr>
                        <a:t> Rundschau</a:t>
                      </a:r>
                    </a:p>
                    <a:p>
                      <a:pPr algn="l"/>
                      <a:endParaRPr lang="de-DE" sz="18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$a </a:t>
                      </a:r>
                      <a:r>
                        <a:rPr lang="de-DE" sz="1800" dirty="0" smtClean="0">
                          <a:latin typeface="Verdana" pitchFamily="34" charset="0"/>
                          <a:ea typeface="Verdana" pitchFamily="34" charset="0"/>
                          <a:cs typeface="Verdana" pitchFamily="34" charset="0"/>
                        </a:rPr>
                        <a:t>Landwirt-</a:t>
                      </a:r>
                      <a:r>
                        <a:rPr lang="de-DE" sz="1800" dirty="0" err="1" smtClean="0">
                          <a:latin typeface="Verdana" pitchFamily="34" charset="0"/>
                          <a:ea typeface="Verdana" pitchFamily="34" charset="0"/>
                          <a:cs typeface="Verdana" pitchFamily="34" charset="0"/>
                        </a:rPr>
                        <a:t>schaftliche</a:t>
                      </a:r>
                      <a:r>
                        <a:rPr lang="de-DE" sz="1800" baseline="0" dirty="0" smtClean="0">
                          <a:latin typeface="Verdana" pitchFamily="34" charset="0"/>
                          <a:ea typeface="Verdana" pitchFamily="34" charset="0"/>
                          <a:cs typeface="Verdana" pitchFamily="34" charset="0"/>
                        </a:rPr>
                        <a:t> Rundschau</a:t>
                      </a:r>
                      <a:endParaRPr lang="de-DE" sz="18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$a </a:t>
                      </a:r>
                      <a:r>
                        <a:rPr lang="de-DE" sz="1800" dirty="0" smtClean="0">
                          <a:latin typeface="Verdana" pitchFamily="34" charset="0"/>
                          <a:ea typeface="Verdana" pitchFamily="34" charset="0"/>
                          <a:cs typeface="Verdana" pitchFamily="34" charset="0"/>
                        </a:rPr>
                        <a:t>Landwirtschaft-</a:t>
                      </a:r>
                      <a:r>
                        <a:rPr lang="de-DE" sz="1800" dirty="0" err="1" smtClean="0">
                          <a:latin typeface="Verdana" pitchFamily="34" charset="0"/>
                          <a:ea typeface="Verdana" pitchFamily="34" charset="0"/>
                          <a:cs typeface="Verdana" pitchFamily="34" charset="0"/>
                        </a:rPr>
                        <a:t>liche</a:t>
                      </a:r>
                      <a:r>
                        <a:rPr lang="de-DE" sz="1800" baseline="0" dirty="0" smtClean="0">
                          <a:latin typeface="Verdana" pitchFamily="34" charset="0"/>
                          <a:ea typeface="Verdana" pitchFamily="34" charset="0"/>
                          <a:cs typeface="Verdana" pitchFamily="34" charset="0"/>
                        </a:rPr>
                        <a:t> Rundschau</a:t>
                      </a:r>
                      <a:endParaRPr lang="de-DE" sz="1800" dirty="0">
                        <a:latin typeface="Verdana" pitchFamily="34" charset="0"/>
                        <a:ea typeface="Verdana" pitchFamily="34" charset="0"/>
                        <a:cs typeface="Verdana" pitchFamily="34" charset="0"/>
                      </a:endParaRPr>
                    </a:p>
                  </a:txBody>
                  <a:tcPr/>
                </a:tc>
              </a:tr>
              <a:tr h="626590">
                <a:tc>
                  <a:txBody>
                    <a:bodyPr/>
                    <a:lstStyle/>
                    <a:p>
                      <a:r>
                        <a:rPr lang="de-DE" sz="18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419</a:t>
                      </a:r>
                      <a:endParaRPr lang="de-DE" sz="18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r>
                        <a:rPr lang="de-DE" sz="18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2.8.2</a:t>
                      </a:r>
                      <a:endParaRPr lang="de-DE" sz="18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algn="l"/>
                      <a:r>
                        <a:rPr lang="de-DE" sz="1800" b="1" dirty="0" err="1" smtClean="0">
                          <a:latin typeface="Verdana" panose="020B0604030504040204" pitchFamily="34" charset="0"/>
                          <a:ea typeface="Verdana" panose="020B0604030504040204" pitchFamily="34" charset="0"/>
                          <a:cs typeface="Verdana" panose="020B0604030504040204" pitchFamily="34" charset="0"/>
                        </a:rPr>
                        <a:t>Erschei-nungsort</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algn="l"/>
                      <a:r>
                        <a:rPr lang="de-DE" sz="18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$a </a:t>
                      </a:r>
                      <a:r>
                        <a:rPr lang="de-DE" sz="1800" dirty="0" smtClean="0">
                          <a:latin typeface="Verdana" pitchFamily="34" charset="0"/>
                          <a:ea typeface="Verdana" pitchFamily="34" charset="0"/>
                          <a:cs typeface="Verdana" pitchFamily="34" charset="0"/>
                        </a:rPr>
                        <a:t>München</a:t>
                      </a:r>
                      <a:endParaRPr lang="de-DE" sz="1800" dirty="0">
                        <a:latin typeface="Verdana" pitchFamily="34" charset="0"/>
                        <a:ea typeface="Verdana" pitchFamily="34" charset="0"/>
                        <a:cs typeface="Verdana" pitchFamily="34" charset="0"/>
                      </a:endParaRPr>
                    </a:p>
                  </a:txBody>
                  <a:tcPr>
                    <a:solidFill>
                      <a:schemeClr val="accent1">
                        <a:lumMod val="20000"/>
                        <a:lumOff val="80000"/>
                      </a:schemeClr>
                    </a:solidFill>
                  </a:tcPr>
                </a:tc>
                <a:tc>
                  <a:txBody>
                    <a:bodyPr/>
                    <a:lstStyle/>
                    <a:p>
                      <a:r>
                        <a:rPr lang="de-DE" sz="18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Berlin</a:t>
                      </a:r>
                      <a:endParaRPr lang="de-DE" sz="1800" dirty="0">
                        <a:latin typeface="Verdana" pitchFamily="34" charset="0"/>
                        <a:ea typeface="Verdana" pitchFamily="34" charset="0"/>
                        <a:cs typeface="Verdana" pitchFamily="34" charset="0"/>
                      </a:endParaRPr>
                    </a:p>
                  </a:txBody>
                  <a:tcPr>
                    <a:solidFill>
                      <a:schemeClr val="accent1">
                        <a:lumMod val="20000"/>
                        <a:lumOff val="80000"/>
                      </a:schemeClr>
                    </a:solidFill>
                  </a:tcPr>
                </a:tc>
                <a:tc>
                  <a:txBody>
                    <a:bodyPr/>
                    <a:lstStyle/>
                    <a:p>
                      <a:r>
                        <a:rPr lang="de-DE" sz="1800" b="0" kern="1200" dirty="0" smtClean="0">
                          <a:solidFill>
                            <a:srgbClr val="C00000"/>
                          </a:solidFill>
                          <a:effectLst/>
                          <a:latin typeface="Verdana" panose="020B0604030504040204" pitchFamily="34" charset="0"/>
                          <a:ea typeface="Verdana" panose="020B0604030504040204" pitchFamily="34" charset="0"/>
                          <a:cs typeface="Verdana" panose="020B0604030504040204" pitchFamily="34" charset="0"/>
                        </a:rPr>
                        <a:t>$a </a:t>
                      </a:r>
                      <a:r>
                        <a:rPr lang="de-DE" sz="1800" dirty="0" smtClean="0">
                          <a:latin typeface="Verdana" pitchFamily="34" charset="0"/>
                          <a:ea typeface="Verdana" pitchFamily="34" charset="0"/>
                          <a:cs typeface="Verdana" pitchFamily="34" charset="0"/>
                        </a:rPr>
                        <a:t>Lippstadt</a:t>
                      </a:r>
                      <a:endParaRPr lang="de-DE" sz="1800" dirty="0">
                        <a:latin typeface="Verdana" pitchFamily="34" charset="0"/>
                        <a:ea typeface="Verdana" pitchFamily="34" charset="0"/>
                        <a:cs typeface="Verdana" pitchFamily="34" charset="0"/>
                      </a:endParaRPr>
                    </a:p>
                  </a:txBody>
                  <a:tcPr>
                    <a:solidFill>
                      <a:schemeClr val="accent1">
                        <a:lumMod val="20000"/>
                        <a:lumOff val="80000"/>
                      </a:schemeClr>
                    </a:solidFill>
                  </a:tcPr>
                </a:tc>
              </a:tr>
            </a:tbl>
          </a:graphicData>
        </a:graphic>
      </p:graphicFrame>
    </p:spTree>
    <p:extLst>
      <p:ext uri="{BB962C8B-B14F-4D97-AF65-F5344CB8AC3E}">
        <p14:creationId xmlns:p14="http://schemas.microsoft.com/office/powerpoint/2010/main" val="2462230406"/>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2534</Words>
  <Application>Microsoft Office PowerPoint</Application>
  <PresentationFormat>Bildschirmpräsentation (4:3)</PresentationFormat>
  <Paragraphs>536</Paragraphs>
  <Slides>19</Slides>
  <Notes>18</Notes>
  <HiddenSlides>0</HiddenSlides>
  <MMClips>0</MMClips>
  <ScaleCrop>false</ScaleCrop>
  <HeadingPairs>
    <vt:vector size="4" baseType="variant">
      <vt:variant>
        <vt:lpstr>Design</vt:lpstr>
      </vt:variant>
      <vt:variant>
        <vt:i4>1</vt:i4>
      </vt:variant>
      <vt:variant>
        <vt:lpstr>Folientitel</vt:lpstr>
      </vt:variant>
      <vt:variant>
        <vt:i4>19</vt:i4>
      </vt:variant>
    </vt:vector>
  </HeadingPairs>
  <TitlesOfParts>
    <vt:vector size="20" baseType="lpstr">
      <vt:lpstr>Larissa-Design</vt:lpstr>
      <vt:lpstr>Schulungsunterlagen der AG RDA</vt:lpstr>
      <vt:lpstr> Sucheinstiege, die das Werk repräsentieren Beziehungen zwischen Werken </vt:lpstr>
      <vt:lpstr>Werktitel in der zusammengesetzten Beschreibung</vt:lpstr>
      <vt:lpstr>Zweck der Werkebene – RDA 6.0, 5.3, 6.2.2.4</vt:lpstr>
      <vt:lpstr>1. Bestandteile des normierten Sucheinstiegs für das Werk – RDA 5.3/5.5</vt:lpstr>
      <vt:lpstr>normierter Sucheinstieg für den geistigen Schöpfer + bevorzugter Titel für das Werk</vt:lpstr>
      <vt:lpstr>Erfassen des Werktitels: RDA 6.2.2.8 D-A-CH</vt:lpstr>
      <vt:lpstr>A) Titel ist eindeutig  =&gt; Haupttitel übernimmt die Funktion des Werktitels</vt:lpstr>
      <vt:lpstr> B) Titel ist nicht eindeutig      =&gt; Werktitel wird erfasst </vt:lpstr>
      <vt:lpstr>2. Merkmale </vt:lpstr>
      <vt:lpstr>2. Merkmale zur Unterscheidung von gleichnamigen Werken – RDA 6.27.1.9 D-A-CH</vt:lpstr>
      <vt:lpstr>Vergabe der Merkmale</vt:lpstr>
      <vt:lpstr>  2.1 Merkmal a) Körperschaft – 303 $k  </vt:lpstr>
      <vt:lpstr>2.1 Merkmal – b) Erscheinungsdatum 303 $f</vt:lpstr>
      <vt:lpstr>2.1 Merkmal – c) Erscheinungsort – 303 $g </vt:lpstr>
      <vt:lpstr>2.2 Form des Merkmals – a) Körperschaft </vt:lpstr>
      <vt:lpstr> 2.2 Form des Merkmals – b) Erscheinungsort</vt:lpstr>
      <vt:lpstr>3. Werktitel – Unterreihen – 303 $u</vt:lpstr>
      <vt:lpstr>4. Beziehungen auf Werkebene – RDA 25.1, RDA 24.5 und Anhang J.2</vt:lpstr>
    </vt:vector>
  </TitlesOfParts>
  <Company>Deutsche Nationalbibliothek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Ingeborg Töpler</dc:creator>
  <cp:lastModifiedBy>Goerlich</cp:lastModifiedBy>
  <cp:revision>606</cp:revision>
  <cp:lastPrinted>2015-05-11T10:32:11Z</cp:lastPrinted>
  <dcterms:created xsi:type="dcterms:W3CDTF">2014-02-18T07:01:40Z</dcterms:created>
  <dcterms:modified xsi:type="dcterms:W3CDTF">2016-03-24T07:27:54Z</dcterms:modified>
</cp:coreProperties>
</file>