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1"/>
  </p:notesMasterIdLst>
  <p:handoutMasterIdLst>
    <p:handoutMasterId r:id="rId22"/>
  </p:handoutMasterIdLst>
  <p:sldIdLst>
    <p:sldId id="353" r:id="rId2"/>
    <p:sldId id="259" r:id="rId3"/>
    <p:sldId id="336" r:id="rId4"/>
    <p:sldId id="335" r:id="rId5"/>
    <p:sldId id="332" r:id="rId6"/>
    <p:sldId id="338" r:id="rId7"/>
    <p:sldId id="350" r:id="rId8"/>
    <p:sldId id="351" r:id="rId9"/>
    <p:sldId id="352" r:id="rId10"/>
    <p:sldId id="340" r:id="rId11"/>
    <p:sldId id="327" r:id="rId12"/>
    <p:sldId id="348" r:id="rId13"/>
    <p:sldId id="341" r:id="rId14"/>
    <p:sldId id="328" r:id="rId15"/>
    <p:sldId id="342" r:id="rId16"/>
    <p:sldId id="343" r:id="rId17"/>
    <p:sldId id="344" r:id="rId18"/>
    <p:sldId id="347" r:id="rId19"/>
    <p:sldId id="346" r:id="rId20"/>
  </p:sldIdLst>
  <p:sldSz cx="9144000" cy="6858000" type="screen4x3"/>
  <p:notesSz cx="6858000"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097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950" y="1446"/>
      </p:cViewPr>
      <p:guideLst>
        <p:guide orient="horz" pos="3127"/>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3"/>
            <a:ext cx="2971800"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14.03.2016</a:t>
            </a:fld>
            <a:endParaRPr lang="de-DE"/>
          </a:p>
        </p:txBody>
      </p:sp>
      <p:sp>
        <p:nvSpPr>
          <p:cNvPr id="4" name="Fußzeilenplatzhalter 3"/>
          <p:cNvSpPr>
            <a:spLocks noGrp="1"/>
          </p:cNvSpPr>
          <p:nvPr>
            <p:ph type="ftr" sz="quarter" idx="2"/>
          </p:nvPr>
        </p:nvSpPr>
        <p:spPr>
          <a:xfrm>
            <a:off x="0" y="9428587"/>
            <a:ext cx="2971800"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9428587"/>
            <a:ext cx="2971800"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3"/>
            <a:ext cx="2971800"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14.03.2016</a:t>
            </a:fld>
            <a:endParaRPr lang="de-DE"/>
          </a:p>
        </p:txBody>
      </p:sp>
      <p:sp>
        <p:nvSpPr>
          <p:cNvPr id="4" name="Folienbildplatzhalt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15154"/>
            <a:ext cx="548640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7"/>
            <a:ext cx="2971800"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28587"/>
            <a:ext cx="2971800"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unterscheidenden Merkmale zum Werktitel werden in RDA 6.3 – 6.6 aufgeführt. Bei </a:t>
            </a:r>
            <a:r>
              <a:rPr lang="de-DE" sz="1200" u="sng" kern="1200" dirty="0" smtClean="0">
                <a:solidFill>
                  <a:schemeClr val="tx1"/>
                </a:solidFill>
                <a:effectLst/>
                <a:latin typeface="+mn-lt"/>
                <a:ea typeface="+mn-ea"/>
                <a:cs typeface="+mn-cs"/>
              </a:rPr>
              <a:t>fortlaufenden Ressourcen</a:t>
            </a:r>
            <a:r>
              <a:rPr lang="de-DE" sz="1200" kern="1200" dirty="0" smtClean="0">
                <a:solidFill>
                  <a:schemeClr val="tx1"/>
                </a:solidFill>
                <a:effectLst/>
                <a:latin typeface="+mn-lt"/>
                <a:ea typeface="+mn-ea"/>
                <a:cs typeface="+mn-cs"/>
              </a:rPr>
              <a:t> bietet RDA 6.27.1.9 D-A-CH die Richtschnur, auf welcher Basis die unterscheidenden Merkmale gewählt und in welcher Form sie erfasst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672461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Standardfall: der Titel besteht nur aus einem „Gattungsbegriff“ =&gt; als unterscheidendes Merkmal wird die Körperschaft verwendet, die die fortlaufende Ressource herausgibt oder veröffentlicht; die Körperschaft gilt hier als „sonstige unterscheidende Eigenschaft des Werks“</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Besteht der normierte Sucheinstieg</a:t>
            </a:r>
            <a:r>
              <a:rPr lang="de-DE" baseline="0" dirty="0" smtClean="0"/>
              <a:t> aus einem geistigen Schöpfer und dem bevorzugten Titel des Werks – und der Titel besteht z. B. aus einem „Gattungsbegriff“, wird als unterscheidendes Merkmal das Erscheinungsdatum verwendet.</a:t>
            </a:r>
          </a:p>
          <a:p>
            <a:pPr marL="171450" indent="-171450">
              <a:buFont typeface="Symbol"/>
              <a:buChar char="Þ"/>
            </a:pPr>
            <a:r>
              <a:rPr lang="de-DE" baseline="0" dirty="0" smtClean="0"/>
              <a:t>Anwendungsfall: Splitten A-B-C</a:t>
            </a:r>
          </a:p>
          <a:p>
            <a:pPr marL="0" indent="0">
              <a:buFont typeface="Symbol"/>
              <a:buNone/>
            </a:pPr>
            <a:r>
              <a:rPr lang="de-DE" baseline="0" dirty="0" smtClean="0"/>
              <a:t>Sie sehen, dass in bei den ersten beiden Fällen die Kombination aus Verfasser und Haupttitel ausreicht, der normierte Sucheinstieg ist in diesen Fällen im Katalog eindeutig, erst als dann das zweite Mal der Geschäftsbericht mit dem Verfasser Deutsche Bank hinzukommt, muss der Werktitel erfasst werden, der dann mit einem Merkmal – in diesem Fall dem Jahr – vom ersten vorliegenden Geschäftsbericht der Deutschen Bank unterschieden wird. Die Werke werden in diesem Fall untereinander in eine Nachfolge-Beziehung gesetzt, aus Platzgründen war das nicht möglich (vgl. aber Word-Schulungsunterlage)</a:t>
            </a:r>
          </a:p>
          <a:p>
            <a:pPr marL="0" indent="0">
              <a:buFont typeface="Symbol"/>
              <a:buNone/>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Es wird der aktuelle Erscheinungsort verwendet. Wie mit Änderungen umgegangen wird, wird in Werke II beschrieben. Wenn die fortlaufende Ressource mehr als einen Erscheinungsort hat, wählt man den erstgenannten.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zwei Beispiele: Körperschaft als Merkmal – </a:t>
            </a:r>
            <a:r>
              <a:rPr lang="de-DE" sz="1200" dirty="0" smtClean="0">
                <a:latin typeface="Verdana" pitchFamily="34" charset="0"/>
                <a:ea typeface="Verdana" pitchFamily="34" charset="0"/>
                <a:cs typeface="Verdana" pitchFamily="34" charset="0"/>
              </a:rPr>
              <a:t>richtet sich nach der Vorzugsbenennung in der GND,</a:t>
            </a:r>
            <a:r>
              <a:rPr lang="de-DE" sz="1200" baseline="0" dirty="0" smtClean="0">
                <a:latin typeface="Verdana" pitchFamily="34" charset="0"/>
                <a:ea typeface="Verdana" pitchFamily="34" charset="0"/>
                <a:cs typeface="Verdana" pitchFamily="34" charset="0"/>
              </a:rPr>
              <a:t> j</a:t>
            </a:r>
            <a:r>
              <a:rPr lang="de-DE" sz="1200" kern="1200" dirty="0" smtClean="0">
                <a:solidFill>
                  <a:schemeClr val="tx1"/>
                </a:solidFill>
                <a:effectLst/>
                <a:latin typeface="+mn-lt"/>
                <a:ea typeface="+mn-ea"/>
                <a:cs typeface="+mn-cs"/>
              </a:rPr>
              <a:t>edoch in der Form von RDA 6.27.1.9 inkl. D-A-CH.</a:t>
            </a:r>
            <a:endParaRPr lang="de-DE" sz="1200" dirty="0" smtClean="0">
              <a:latin typeface="Verdana" pitchFamily="34" charset="0"/>
              <a:ea typeface="Verdana" pitchFamily="34" charset="0"/>
              <a:cs typeface="Verdana" pitchFamily="34" charset="0"/>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Zwei Beispiele: Erscheinungsort als Merkmal, </a:t>
            </a:r>
            <a:r>
              <a:rPr lang="de-DE" sz="1200" dirty="0" smtClean="0">
                <a:latin typeface="Verdana" pitchFamily="34" charset="0"/>
                <a:ea typeface="Verdana" pitchFamily="34" charset="0"/>
                <a:cs typeface="Verdana" pitchFamily="34" charset="0"/>
              </a:rPr>
              <a:t>in Vorlageform – ohne Zusatz durch den Katalogisierer:</a:t>
            </a:r>
          </a:p>
          <a:p>
            <a:r>
              <a:rPr lang="de-DE" baseline="0" dirty="0" smtClean="0"/>
              <a:t>im zweiten Bsp. wird „Wisconsin“ in Vorlageform übernommen und nicht wie in der GND abgekürzt.</a:t>
            </a:r>
          </a:p>
          <a:p>
            <a:r>
              <a:rPr lang="de-DE" baseline="0" dirty="0" smtClean="0"/>
              <a:t>Weitere Fallgruppen, vgl. RDA 6.27.1.9 D-A-CH, dort auch Beispiele für die Vergabe von mehreren Merkmalen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Titel einer Unterreihe besteht aus dem gemeinsamen Titel und der Angabe der Unterreihe.  Die Angabe der Unterreihe kann aus einer Zählung (Ziffer oder Buchstabe) und/oder einer alphabetische Bezeichnung bestehen. Hier ein Beispiel für die Zählung einer Unterreihe. Da die Werktitel in Kombination mit dem Merkmal nicht eindeutig sind, muss hier mit einem Merkmal unterschieden werden, in diesem Fall mit einer Körperschaft.</a:t>
            </a:r>
          </a:p>
          <a:p>
            <a:r>
              <a:rPr lang="de-DE" baseline="0" dirty="0" smtClean="0"/>
              <a:t>Für weitere Fallgruppen von Unterreihen bei Werktiteln, vgl. RDA 6.27.1.9 D-A-CH, Punkt 6</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Im RDA-Kapitel 25 wird die Beziehung zwischen zwei oder mehreren Werken geregelt. Auf Werkebene gibt es folgende Arten der Beziehung: Supplement/Supplement zu, Nachfolge-Vorgänger-Beziehungen, Werk-zu-Werk-Beziehungen. Der Anhang J.2 und die dazugehörenden D-A-CH-Regeln listen die Beziehungskennzeichnungen der Werkebene auf. Hinweis: die für fortlaufende Ressourcen einschlägigen Beziehungskennzeichnungen bilden nur eine kleine Teilmenge von RDA Anhang J.2</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normierte Sucheinstieg für ein Werk besteht aus dem bevorzugten</a:t>
            </a:r>
            <a:r>
              <a:rPr lang="de-DE" baseline="0" dirty="0" smtClean="0"/>
              <a:t> Titel für das Werk, dem je nach Sachverhalt ein normierter Sucheinstieg für den geistigen Schöpfer vorangestellt ist – in dieser Reihenfolge: Geistiger Schöpfer – Werktitel; wenn der Haupttitel die Funktion des Werks übernimmt, dann wird kein Werktitel erfasst; der bevorzugte Titel für das Werk ist der Titel in Originalsprache, das gilt insbesondere für Parallele Sprachausgaben und Übersetzungen s. Schulungsunterlage Modul 5B – Sprachausgaben; Reproduktion: der normierte Sucheinstieg des Originals wird auch für die Reproduktion verwendet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für die Kombination: normierter Sucheinstieg für den geistigen Schöpfer + bevorzugter Titel für das Werk (hier übernimmt der Haupttitel die Funktion des Werktitels). </a:t>
            </a:r>
            <a:r>
              <a:rPr lang="de-DE" dirty="0" smtClean="0"/>
              <a:t>Wieso ist diesem Beispiel</a:t>
            </a:r>
            <a:r>
              <a:rPr lang="de-DE" baseline="0" dirty="0" smtClean="0"/>
              <a:t>  „</a:t>
            </a:r>
            <a:r>
              <a:rPr lang="de-DE" sz="12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Vereinsnachrichten des Heimat- und Geschichtsvereins Klein-</a:t>
            </a:r>
            <a:r>
              <a:rPr lang="de-DE" sz="12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r>
              <a:rPr lang="de-DE" sz="12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e.V.“ </a:t>
            </a:r>
            <a:r>
              <a:rPr lang="de-DE" baseline="0" dirty="0" smtClean="0"/>
              <a:t>der Haupttitel identisch mit dem Werktitel? Das beruht auf der RDA 6.2.2.8 </a:t>
            </a:r>
            <a:r>
              <a:rPr lang="de-DE" baseline="0" dirty="0" smtClean="0">
                <a:solidFill>
                  <a:srgbClr val="FF0000"/>
                </a:solidFill>
              </a:rPr>
              <a:t>D-A-CH =&gt; s. nächste Folie</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83143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in einem Katalog kommt der Titel „Annalen der Physik“ nur einmal vor: </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Titel ist eindeutig =</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es besteht keine Verwechselungsgefahr mit einem anderen Werk; würden die Online- und die Druckausgabe der „Annalen der Physik“ vorliegen, wären beide Manifestationen/Beschreibungen unter dem Haupttitel = Werktitel „Annalen der Physik“ „zusammengeführt“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Der Titel „Landwirtschaftliche Rundschau“ ist nicht eindeutig, daher wird der Werktitel mit unterscheidendem Merkmal erfasst. Hier übernimmt beim Werk 1 „Landwirtschaftliche Rundschau“ mit Erscheinungsort München der Haupttitel die Funktion des Werktitels. Das liegt diesmal an RDA 5.5 D-A-CH =&gt; nächste Folie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An dem Beispiel „Heimatküche (Offenburg)“ wird ersichtlich, welche Elemente erfasst werden: Gemäß RDA 6.2.2 der bevorzugte Titel des Werks, das unterscheidende Merkmal zum Werktitel, hier der Ursprungsort des Werkes „Offenburg“ - RDA 6.5, der aus dem Erscheinungsort abgeleitet wird. </a:t>
            </a:r>
            <a:r>
              <a:rPr lang="de-DE" baseline="0" dirty="0" smtClean="0"/>
              <a:t>Beim Beispiel „Heimatküche“ mit Erscheinungsort Köln wird kein Werktitel erfasst. Das liegt an RDA 5.5 D-A-CH, vgl. auch Bsp. der vorhergehenden Folie 9 „Landwirtschaftliche Rundschau“ mit Erscheinungsort München.</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(Je</a:t>
            </a:r>
            <a:r>
              <a:rPr lang="de-DE" baseline="0" dirty="0" smtClean="0"/>
              <a:t> nach Anwendung: </a:t>
            </a:r>
            <a:r>
              <a:rPr lang="de-DE" dirty="0" smtClean="0"/>
              <a:t>statt</a:t>
            </a:r>
            <a:r>
              <a:rPr lang="de-DE" baseline="0" dirty="0" smtClean="0"/>
              <a:t> „innerhalb eines Katalogs eindeutig“ z. B. „innerhalb der ZDB eindeutig“; „innerhalb des Katalogs von IDS eindeutig“).</a:t>
            </a:r>
          </a:p>
          <a:p>
            <a:r>
              <a:rPr lang="de-DE" baseline="0" dirty="0" smtClean="0"/>
              <a:t>Es sollte immer der gesamte normierte Sucheinstieg auf Eindeutigkeit geprüft werden, also falls vorhanden: unter Einbezug des normierten Sucheinstiegs für den geistigen Schöpfer; ein oder mehrere Merkmale zum Werktitel werden dann vergeben, wenn ansonsten Gleichnamigkeit zu dem normierten Sucheinstieg eines anderen Werkes vorliegen würde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5B.16.01:  Sucheinstiege, die das Werk repräsentieren | Stand: 16.10.2015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5B.16.01:  Sucheinstiege, die das Werk repräsentieren | Stand: 16.10.2015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5B.16.01:  Sucheinstiege, die das Werk repräsentieren | Stand: 16.10.2015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162134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576064"/>
          </a:xfrm>
        </p:spPr>
        <p:txBody>
          <a:bodyPr>
            <a:noAutofit/>
          </a:bodyPr>
          <a:lstStyle/>
          <a:p>
            <a:r>
              <a:rPr lang="de-DE" dirty="0" smtClean="0">
                <a:latin typeface="Verdana" pitchFamily="34" charset="0"/>
                <a:ea typeface="Verdana" pitchFamily="34" charset="0"/>
                <a:cs typeface="Verdana" pitchFamily="34" charset="0"/>
              </a:rPr>
              <a:t>2. Merkmale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08720"/>
            <a:ext cx="8640960" cy="1296144"/>
          </a:xfrm>
        </p:spPr>
        <p:txBody>
          <a:bodyPr wrap="square"/>
          <a:lstStyle/>
          <a:p>
            <a:pPr>
              <a:buNone/>
            </a:pPr>
            <a:r>
              <a:rPr lang="de-DE" sz="2400" dirty="0" smtClean="0">
                <a:latin typeface="Verdana" pitchFamily="34" charset="0"/>
                <a:ea typeface="Verdana" pitchFamily="34" charset="0"/>
                <a:cs typeface="Verdana" pitchFamily="34" charset="0"/>
              </a:rPr>
              <a:t>   um </a:t>
            </a:r>
            <a:r>
              <a:rPr lang="de-DE" sz="2400" dirty="0">
                <a:latin typeface="Verdana" pitchFamily="34" charset="0"/>
                <a:ea typeface="Verdana" pitchFamily="34" charset="0"/>
                <a:cs typeface="Verdana" pitchFamily="34" charset="0"/>
              </a:rPr>
              <a:t>eine Verwechselung von zwei normierten </a:t>
            </a:r>
            <a:r>
              <a:rPr lang="de-DE" sz="2400" dirty="0" smtClean="0">
                <a:latin typeface="Verdana" pitchFamily="34" charset="0"/>
                <a:ea typeface="Verdana" pitchFamily="34" charset="0"/>
                <a:cs typeface="Verdana" pitchFamily="34" charset="0"/>
              </a:rPr>
              <a:t>Sucheinstiegen </a:t>
            </a:r>
            <a:r>
              <a:rPr lang="de-DE" sz="2400" dirty="0">
                <a:latin typeface="Verdana" pitchFamily="34" charset="0"/>
                <a:ea typeface="Verdana" pitchFamily="34" charset="0"/>
                <a:cs typeface="Verdana" pitchFamily="34" charset="0"/>
              </a:rPr>
              <a:t>zu vermeiden, genügt es, wenn </a:t>
            </a:r>
            <a:r>
              <a:rPr lang="de-DE" sz="2400" dirty="0" smtClean="0">
                <a:latin typeface="Verdana" pitchFamily="34" charset="0"/>
                <a:ea typeface="Verdana" pitchFamily="34" charset="0"/>
                <a:cs typeface="Verdana" pitchFamily="34" charset="0"/>
              </a:rPr>
              <a:t>einer davon ein unterscheidendes Merkmal aufweist RDA 5.5 D-A-CH</a:t>
            </a:r>
          </a:p>
          <a:p>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13047904"/>
              </p:ext>
            </p:extLst>
          </p:nvPr>
        </p:nvGraphicFramePr>
        <p:xfrm>
          <a:off x="251519" y="2513532"/>
          <a:ext cx="8712970" cy="3363740"/>
        </p:xfrm>
        <a:graphic>
          <a:graphicData uri="http://schemas.openxmlformats.org/drawingml/2006/table">
            <a:tbl>
              <a:tblPr firstRow="1" bandRow="1">
                <a:tableStyleId>{5C22544A-7EE6-4342-B048-85BDC9FD1C3A}</a:tableStyleId>
              </a:tblPr>
              <a:tblGrid>
                <a:gridCol w="1455520"/>
                <a:gridCol w="3049580"/>
                <a:gridCol w="2000463"/>
                <a:gridCol w="2207407"/>
              </a:tblGrid>
              <a:tr h="61715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2327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Heimatküche</a:t>
                      </a:r>
                      <a:endParaRPr lang="de-DE" sz="1600" dirty="0">
                        <a:solidFill>
                          <a:schemeClr val="tx1"/>
                        </a:solidFill>
                        <a:latin typeface="Verdana" pitchFamily="34" charset="0"/>
                        <a:ea typeface="Verdana" pitchFamily="34" charset="0"/>
                        <a:cs typeface="Verdana" pitchFamily="34" charset="0"/>
                      </a:endParaRPr>
                    </a:p>
                  </a:txBody>
                  <a:tcPr/>
                </a:tc>
              </a:tr>
              <a:tr h="32327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Offenburg</a:t>
                      </a:r>
                      <a:endParaRPr lang="de-DE" sz="1600" dirty="0">
                        <a:solidFill>
                          <a:schemeClr val="tx1"/>
                        </a:solidFill>
                        <a:latin typeface="Verdana" pitchFamily="34" charset="0"/>
                        <a:ea typeface="Verdana" pitchFamily="34" charset="0"/>
                        <a:cs typeface="Verdana" pitchFamily="34" charset="0"/>
                      </a:endParaRPr>
                    </a:p>
                  </a:txBody>
                  <a:tcPr/>
                </a:tc>
              </a:tr>
              <a:tr h="6129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In der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Manifestation verkörpertes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Heimatküche</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Heimatküche</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Offenburg)</a:t>
                      </a:r>
                      <a:endParaRPr lang="de-DE" sz="1600" dirty="0">
                        <a:solidFill>
                          <a:schemeClr val="tx1"/>
                        </a:solidFill>
                        <a:latin typeface="Verdana" pitchFamily="34" charset="0"/>
                        <a:ea typeface="Verdana" pitchFamily="34" charset="0"/>
                        <a:cs typeface="Verdana" pitchFamily="34" charset="0"/>
                      </a:endParaRPr>
                    </a:p>
                  </a:txBody>
                  <a:tcPr/>
                </a:tc>
              </a:tr>
              <a:tr h="108012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dirty="0" smtClean="0">
                          <a:latin typeface="Verdana" pitchFamily="34" charset="0"/>
                          <a:ea typeface="Verdana" pitchFamily="34" charset="0"/>
                          <a:cs typeface="Verdana" pitchFamily="34" charset="0"/>
                        </a:rPr>
                        <a:t>Heimatküche</a:t>
                      </a:r>
                    </a:p>
                    <a:p>
                      <a:pPr algn="l"/>
                      <a:endParaRPr lang="de-DE" sz="1600" dirty="0" smtClean="0">
                        <a:latin typeface="Verdana" pitchFamily="34" charset="0"/>
                        <a:ea typeface="Verdana" pitchFamily="34" charset="0"/>
                        <a:cs typeface="Verdana" pitchFamily="34" charset="0"/>
                      </a:endParaRPr>
                    </a:p>
                    <a:p>
                      <a:pPr algn="l"/>
                      <a:r>
                        <a:rPr lang="de-DE" sz="1600" i="1" dirty="0" smtClean="0">
                          <a:latin typeface="Verdana" pitchFamily="34" charset="0"/>
                          <a:ea typeface="Verdana" pitchFamily="34" charset="0"/>
                          <a:cs typeface="Verdana" pitchFamily="34" charset="0"/>
                        </a:rPr>
                        <a:t>hier 2.3.2</a:t>
                      </a:r>
                      <a:r>
                        <a:rPr lang="de-DE" sz="1600" i="1" baseline="0" dirty="0" smtClean="0">
                          <a:latin typeface="Verdana" pitchFamily="34" charset="0"/>
                          <a:ea typeface="Verdana" pitchFamily="34" charset="0"/>
                          <a:cs typeface="Verdana" pitchFamily="34" charset="0"/>
                        </a:rPr>
                        <a:t> = 6.2.2</a:t>
                      </a:r>
                      <a:endParaRPr lang="de-DE" sz="1600" i="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Heimatküche</a:t>
                      </a:r>
                      <a:endParaRPr lang="de-DE" sz="1600" dirty="0">
                        <a:latin typeface="Verdana" pitchFamily="34" charset="0"/>
                        <a:ea typeface="Verdana" pitchFamily="34" charset="0"/>
                        <a:cs typeface="Verdana" pitchFamily="34" charset="0"/>
                      </a:endParaRPr>
                    </a:p>
                  </a:txBody>
                  <a:tcPr/>
                </a:tc>
              </a:tr>
              <a:tr h="360040">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dirty="0" smtClean="0">
                          <a:latin typeface="Verdana" pitchFamily="34" charset="0"/>
                          <a:ea typeface="Verdana" pitchFamily="34" charset="0"/>
                          <a:cs typeface="Verdana" pitchFamily="34" charset="0"/>
                        </a:rPr>
                        <a:t>Köln</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kern="1200" dirty="0" smtClean="0">
                          <a:solidFill>
                            <a:schemeClr val="dk1"/>
                          </a:solidFill>
                          <a:latin typeface="Verdana" pitchFamily="34" charset="0"/>
                          <a:ea typeface="Verdana" pitchFamily="34" charset="0"/>
                          <a:cs typeface="Verdana" pitchFamily="34" charset="0"/>
                        </a:rPr>
                        <a:t>Offenburg</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951231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080120"/>
          </a:xfrm>
        </p:spPr>
        <p:txBody>
          <a:bodyPr>
            <a:noAutofit/>
          </a:bodyPr>
          <a:lstStyle/>
          <a:p>
            <a:r>
              <a:rPr lang="de-DE" dirty="0" smtClean="0">
                <a:latin typeface="Verdana" pitchFamily="34" charset="0"/>
                <a:ea typeface="Verdana" pitchFamily="34" charset="0"/>
                <a:cs typeface="Verdana" pitchFamily="34" charset="0"/>
              </a:rPr>
              <a:t>2. Merkmale zur Unterscheidung von gleichnamigen Werken – RDA 6.27.1.9 D-A-CH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251520" y="1484784"/>
            <a:ext cx="8352928" cy="4524315"/>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 </a:t>
            </a:r>
            <a:r>
              <a:rPr lang="de-DE" sz="2400" i="1" dirty="0" smtClean="0">
                <a:latin typeface="Verdana" pitchFamily="34" charset="0"/>
                <a:ea typeface="Verdana" pitchFamily="34" charset="0"/>
                <a:cs typeface="Verdana" pitchFamily="34" charset="0"/>
              </a:rPr>
              <a:t>Ist der normierte Sucheinstieg für ein Werk innerhalb des Katalogs eindeutig?</a:t>
            </a:r>
          </a:p>
          <a:p>
            <a:pPr marL="342900" indent="-342900">
              <a:buFontTx/>
              <a:buChar char="-"/>
            </a:pPr>
            <a:endParaRPr lang="de-DE" sz="2400" i="1" dirty="0">
              <a:latin typeface="Verdana" pitchFamily="34" charset="0"/>
              <a:ea typeface="Verdana" pitchFamily="34" charset="0"/>
              <a:cs typeface="Verdana" pitchFamily="34" charset="0"/>
            </a:endParaRPr>
          </a:p>
          <a:p>
            <a:endParaRPr lang="de-DE" sz="2400" i="1" dirty="0" smtClean="0">
              <a:solidFill>
                <a:srgbClr val="00B050"/>
              </a:solidFill>
              <a:latin typeface="Verdana" pitchFamily="34" charset="0"/>
              <a:ea typeface="Verdana" pitchFamily="34" charset="0"/>
              <a:cs typeface="Verdana" pitchFamily="34" charset="0"/>
            </a:endParaRPr>
          </a:p>
          <a:p>
            <a:pPr>
              <a:buFont typeface="Wingdings"/>
              <a:buChar char="à"/>
            </a:pPr>
            <a:r>
              <a:rPr lang="de-DE" sz="2400" dirty="0" smtClean="0">
                <a:latin typeface="Verdana" pitchFamily="34" charset="0"/>
                <a:ea typeface="Verdana" pitchFamily="34" charset="0"/>
                <a:cs typeface="Verdana" pitchFamily="34" charset="0"/>
              </a:rPr>
              <a:t>falls vorhanden, den normierten Sucheinstieg für den geistigen Schöpfer mit berücksichtigen</a:t>
            </a:r>
            <a:endParaRPr lang="de-DE" sz="2400" i="1" dirty="0" smtClean="0">
              <a:solidFill>
                <a:srgbClr val="FF0000"/>
              </a:solidFill>
              <a:latin typeface="Verdana" pitchFamily="34" charset="0"/>
              <a:ea typeface="Verdana" pitchFamily="34" charset="0"/>
              <a:cs typeface="Verdana" pitchFamily="34" charset="0"/>
            </a:endParaRPr>
          </a:p>
          <a:p>
            <a:endParaRPr lang="de-DE" sz="2400" b="1" dirty="0" smtClean="0"/>
          </a:p>
          <a:p>
            <a:pPr marL="342900" indent="-342900">
              <a:buFont typeface="Wingdings" panose="05000000000000000000" pitchFamily="2" charset="2"/>
              <a:buChar char="Ø"/>
            </a:pPr>
            <a:r>
              <a:rPr lang="de-DE" sz="2400" i="1" dirty="0" smtClean="0">
                <a:latin typeface="Verdana" pitchFamily="34" charset="0"/>
                <a:ea typeface="Verdana" pitchFamily="34" charset="0"/>
                <a:cs typeface="Verdana" pitchFamily="34" charset="0"/>
              </a:rPr>
              <a:t>falls nicht eindeutig, wird ein unterscheidendes Merkmal vergeben</a:t>
            </a:r>
          </a:p>
          <a:p>
            <a:endParaRPr lang="de-DE" sz="2400" i="1" dirty="0">
              <a:solidFill>
                <a:srgbClr val="00B050"/>
              </a:solidFill>
              <a:latin typeface="Verdana" pitchFamily="34" charset="0"/>
              <a:ea typeface="Verdana" pitchFamily="34" charset="0"/>
              <a:cs typeface="Verdana" pitchFamily="34" charset="0"/>
            </a:endParaRPr>
          </a:p>
          <a:p>
            <a:endParaRPr lang="de-DE" sz="2400" i="1" dirty="0" smtClean="0">
              <a:solidFill>
                <a:srgbClr val="00B050"/>
              </a:solidFill>
              <a:latin typeface="Verdana" pitchFamily="34" charset="0"/>
              <a:ea typeface="Verdana" pitchFamily="34" charset="0"/>
              <a:cs typeface="Verdana" pitchFamily="34" charset="0"/>
            </a:endParaRPr>
          </a:p>
          <a:p>
            <a:endParaRPr lang="de-DE" sz="2400" i="1" dirty="0">
              <a:solidFill>
                <a:srgbClr val="00B050"/>
              </a:solidFill>
              <a:latin typeface="Verdana" pitchFamily="34" charset="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Vergabe der Merkmale</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193114761"/>
              </p:ext>
            </p:extLst>
          </p:nvPr>
        </p:nvGraphicFramePr>
        <p:xfrm>
          <a:off x="539552" y="908720"/>
          <a:ext cx="7920881" cy="5400602"/>
        </p:xfrm>
        <a:graphic>
          <a:graphicData uri="http://schemas.openxmlformats.org/drawingml/2006/table">
            <a:tbl>
              <a:tblPr firstRow="1" bandRow="1">
                <a:tableStyleId>{5C22544A-7EE6-4342-B048-85BDC9FD1C3A}</a:tableStyleId>
              </a:tblPr>
              <a:tblGrid>
                <a:gridCol w="1623996"/>
                <a:gridCol w="3181932"/>
                <a:gridCol w="3114953"/>
              </a:tblGrid>
              <a:tr h="1020934">
                <a:tc>
                  <a:txBody>
                    <a:bodyPr/>
                    <a:lstStyle/>
                    <a:p>
                      <a:r>
                        <a:rPr lang="de-DE" dirty="0" smtClean="0"/>
                        <a:t>RDA</a:t>
                      </a:r>
                      <a:endParaRPr lang="de-DE" dirty="0"/>
                    </a:p>
                  </a:txBody>
                  <a:tcPr/>
                </a:tc>
                <a:tc>
                  <a:txBody>
                    <a:bodyPr/>
                    <a:lstStyle/>
                    <a:p>
                      <a:r>
                        <a:rPr lang="de-DE" dirty="0" smtClean="0"/>
                        <a:t>Unterscheidendes</a:t>
                      </a:r>
                    </a:p>
                    <a:p>
                      <a:r>
                        <a:rPr lang="de-DE" dirty="0" smtClean="0"/>
                        <a:t>Merkmal nach RDA 6.3</a:t>
                      </a:r>
                      <a:r>
                        <a:rPr lang="de-DE" baseline="0" dirty="0" smtClean="0"/>
                        <a:t> – 6.6</a:t>
                      </a:r>
                      <a:endParaRPr lang="de-DE" dirty="0"/>
                    </a:p>
                  </a:txBody>
                  <a:tcPr/>
                </a:tc>
                <a:tc>
                  <a:txBody>
                    <a:bodyPr/>
                    <a:lstStyle/>
                    <a:p>
                      <a:r>
                        <a:rPr lang="de-DE" dirty="0" smtClean="0"/>
                        <a:t>Merkmale abgeleitet aus RDA 6.27.1.9 D-A-CH</a:t>
                      </a:r>
                      <a:endParaRPr lang="de-DE" dirty="0"/>
                    </a:p>
                  </a:txBody>
                  <a:tcPr/>
                </a:tc>
              </a:tr>
              <a:tr h="1094917">
                <a:tc>
                  <a:txBody>
                    <a:bodyPr/>
                    <a:lstStyle/>
                    <a:p>
                      <a:r>
                        <a:rPr lang="de-DE" dirty="0" smtClean="0"/>
                        <a:t>6.3</a:t>
                      </a:r>
                      <a:endParaRPr lang="de-DE" dirty="0"/>
                    </a:p>
                  </a:txBody>
                  <a:tcPr/>
                </a:tc>
                <a:tc>
                  <a:txBody>
                    <a:bodyPr/>
                    <a:lstStyle/>
                    <a:p>
                      <a:r>
                        <a:rPr lang="de-DE" dirty="0" smtClean="0"/>
                        <a:t>Form</a:t>
                      </a:r>
                      <a:endParaRPr lang="de-DE" dirty="0"/>
                    </a:p>
                  </a:txBody>
                  <a:tcPr/>
                </a:tc>
                <a:tc>
                  <a:txBody>
                    <a:bodyPr/>
                    <a:lstStyle/>
                    <a:p>
                      <a:r>
                        <a:rPr lang="de-DE" dirty="0" smtClean="0"/>
                        <a:t>wird</a:t>
                      </a:r>
                      <a:r>
                        <a:rPr lang="de-DE" baseline="0" dirty="0" smtClean="0"/>
                        <a:t> in der ZDB nicht verwendet</a:t>
                      </a:r>
                      <a:endParaRPr lang="de-DE" dirty="0"/>
                    </a:p>
                  </a:txBody>
                  <a:tcPr/>
                </a:tc>
              </a:tr>
              <a:tr h="1094917">
                <a:tc>
                  <a:txBody>
                    <a:bodyPr/>
                    <a:lstStyle/>
                    <a:p>
                      <a:r>
                        <a:rPr lang="de-DE" dirty="0" smtClean="0"/>
                        <a:t>6.4</a:t>
                      </a:r>
                      <a:endParaRPr lang="de-DE" dirty="0"/>
                    </a:p>
                  </a:txBody>
                  <a:tcPr/>
                </a:tc>
                <a:tc>
                  <a:txBody>
                    <a:bodyPr/>
                    <a:lstStyle/>
                    <a:p>
                      <a:r>
                        <a:rPr lang="de-DE" dirty="0" smtClean="0"/>
                        <a:t>Datum</a:t>
                      </a:r>
                      <a:endParaRPr lang="de-DE" dirty="0"/>
                    </a:p>
                  </a:txBody>
                  <a:tcPr/>
                </a:tc>
                <a:tc>
                  <a:txBody>
                    <a:bodyPr/>
                    <a:lstStyle/>
                    <a:p>
                      <a:r>
                        <a:rPr lang="de-DE" dirty="0" smtClean="0"/>
                        <a:t>Erscheinungsdatum</a:t>
                      </a:r>
                      <a:endParaRPr lang="de-DE" dirty="0"/>
                    </a:p>
                  </a:txBody>
                  <a:tcPr/>
                </a:tc>
              </a:tr>
              <a:tr h="1094917">
                <a:tc>
                  <a:txBody>
                    <a:bodyPr/>
                    <a:lstStyle/>
                    <a:p>
                      <a:r>
                        <a:rPr lang="de-DE" dirty="0" smtClean="0"/>
                        <a:t>6.5</a:t>
                      </a:r>
                      <a:endParaRPr lang="de-DE" dirty="0"/>
                    </a:p>
                  </a:txBody>
                  <a:tcPr/>
                </a:tc>
                <a:tc>
                  <a:txBody>
                    <a:bodyPr/>
                    <a:lstStyle/>
                    <a:p>
                      <a:r>
                        <a:rPr lang="de-DE" dirty="0" smtClean="0"/>
                        <a:t>Ursprungsort</a:t>
                      </a:r>
                      <a:endParaRPr lang="de-DE" dirty="0"/>
                    </a:p>
                  </a:txBody>
                  <a:tcPr/>
                </a:tc>
                <a:tc>
                  <a:txBody>
                    <a:bodyPr/>
                    <a:lstStyle/>
                    <a:p>
                      <a:r>
                        <a:rPr lang="de-DE" dirty="0" smtClean="0"/>
                        <a:t>Erscheinungsort</a:t>
                      </a:r>
                      <a:endParaRPr lang="de-DE" dirty="0"/>
                    </a:p>
                  </a:txBody>
                  <a:tcPr/>
                </a:tc>
              </a:tr>
              <a:tr h="1094917">
                <a:tc>
                  <a:txBody>
                    <a:bodyPr/>
                    <a:lstStyle/>
                    <a:p>
                      <a:r>
                        <a:rPr lang="de-DE" dirty="0" smtClean="0"/>
                        <a:t>6.6</a:t>
                      </a:r>
                      <a:endParaRPr lang="de-DE" dirty="0"/>
                    </a:p>
                  </a:txBody>
                  <a:tcPr/>
                </a:tc>
                <a:tc>
                  <a:txBody>
                    <a:bodyPr/>
                    <a:lstStyle/>
                    <a:p>
                      <a:r>
                        <a:rPr lang="de-DE" dirty="0" smtClean="0"/>
                        <a:t>Sonstige unterscheidende Eigenschaften des Werks</a:t>
                      </a:r>
                      <a:endParaRPr lang="de-DE" dirty="0"/>
                    </a:p>
                  </a:txBody>
                  <a:tcPr/>
                </a:tc>
                <a:tc>
                  <a:txBody>
                    <a:bodyPr/>
                    <a:lstStyle/>
                    <a:p>
                      <a:r>
                        <a:rPr lang="de-DE" dirty="0" smtClean="0"/>
                        <a:t>Herausgebende</a:t>
                      </a:r>
                      <a:r>
                        <a:rPr lang="de-DE" baseline="0" dirty="0" smtClean="0"/>
                        <a:t> bzw. veröffentlichende Körperschaft</a:t>
                      </a:r>
                      <a:endParaRPr lang="de-DE" dirty="0"/>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642045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16632"/>
            <a:ext cx="8352928" cy="864096"/>
          </a:xfrm>
        </p:spPr>
        <p:txBody>
          <a:bodyPr>
            <a:noAutofit/>
          </a:bodyPr>
          <a:lstStyle/>
          <a:p>
            <a:r>
              <a:rPr lang="de-DE" dirty="0" smtClean="0">
                <a:latin typeface="Verdana" pitchFamily="34" charset="0"/>
                <a:ea typeface="Verdana" pitchFamily="34" charset="0"/>
                <a:cs typeface="Verdana" pitchFamily="34" charset="0"/>
              </a:rPr>
              <a:t>2.1 Merkmal  - a) herausgebende/</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veröffentlichende Körperschaft</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674102706"/>
              </p:ext>
            </p:extLst>
          </p:nvPr>
        </p:nvGraphicFramePr>
        <p:xfrm>
          <a:off x="179512" y="1314431"/>
          <a:ext cx="8856984" cy="4813941"/>
        </p:xfrm>
        <a:graphic>
          <a:graphicData uri="http://schemas.openxmlformats.org/drawingml/2006/table">
            <a:tbl>
              <a:tblPr firstRow="1" bandRow="1">
                <a:tableStyleId>{5C22544A-7EE6-4342-B048-85BDC9FD1C3A}</a:tableStyleId>
              </a:tblPr>
              <a:tblGrid>
                <a:gridCol w="798580"/>
                <a:gridCol w="2369772"/>
                <a:gridCol w="2808312"/>
                <a:gridCol w="2880320"/>
              </a:tblGrid>
              <a:tr h="49489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628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Bericht</a:t>
                      </a:r>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Schriftenreihe</a:t>
                      </a:r>
                      <a:endParaRPr lang="de-DE" sz="1600" dirty="0">
                        <a:solidFill>
                          <a:schemeClr val="tx1"/>
                        </a:solidFill>
                        <a:latin typeface="Verdana" pitchFamily="34" charset="0"/>
                        <a:ea typeface="Verdana" pitchFamily="34" charset="0"/>
                        <a:cs typeface="Verdana" pitchFamily="34" charset="0"/>
                      </a:endParaRPr>
                    </a:p>
                  </a:txBody>
                  <a:tcPr/>
                </a:tc>
              </a:tr>
              <a:tr h="739855">
                <a:tc>
                  <a:txBody>
                    <a:bodyPr/>
                    <a:lstStyle/>
                    <a:p>
                      <a:r>
                        <a:rPr lang="de-DE" b="1" dirty="0" smtClean="0"/>
                        <a:t>6.6</a:t>
                      </a:r>
                      <a:endParaRPr lang="de-DE" b="1" dirty="0"/>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Sonstige unterscheidende Eigenschaft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t>Deutsches Institut für Normung</a:t>
                      </a:r>
                      <a:endParaRPr lang="de-DE" dirty="0"/>
                    </a:p>
                  </a:txBody>
                  <a:tcPr/>
                </a:tc>
                <a:tc>
                  <a:txBody>
                    <a:bodyPr/>
                    <a:lstStyle/>
                    <a:p>
                      <a:r>
                        <a:rPr lang="de-DE" dirty="0" smtClean="0"/>
                        <a:t>Schweizerische Gesellschaft</a:t>
                      </a:r>
                      <a:r>
                        <a:rPr lang="de-DE" baseline="0" dirty="0" smtClean="0"/>
                        <a:t> für Vogelschutz und Vogelkunde</a:t>
                      </a:r>
                      <a:endParaRPr lang="de-DE" dirty="0"/>
                    </a:p>
                  </a:txBody>
                  <a:tcPr/>
                </a:tc>
              </a:tr>
              <a:tr h="775271">
                <a:tc>
                  <a:txBody>
                    <a:bodyPr/>
                    <a:lstStyle/>
                    <a:p>
                      <a:r>
                        <a:rPr lang="de-DE" b="1" dirty="0" smtClean="0"/>
                        <a:t>17.8</a:t>
                      </a:r>
                      <a:endParaRPr lang="de-DE" b="1" dirty="0"/>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Bericht (Deutsches Institut für Normung)</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Schriftenreihe (</a:t>
                      </a:r>
                      <a:r>
                        <a:rPr lang="de-DE" sz="1600" kern="1200" dirty="0" err="1" smtClean="0">
                          <a:solidFill>
                            <a:schemeClr val="dk1"/>
                          </a:solidFill>
                          <a:latin typeface="Verdana" pitchFamily="34" charset="0"/>
                          <a:ea typeface="Verdana" pitchFamily="34" charset="0"/>
                          <a:cs typeface="Verdana" pitchFamily="34" charset="0"/>
                        </a:rPr>
                        <a:t>Schwei-zerische</a:t>
                      </a:r>
                      <a:r>
                        <a:rPr lang="de-DE" sz="1600" kern="1200" dirty="0" smtClean="0">
                          <a:solidFill>
                            <a:schemeClr val="dk1"/>
                          </a:solidFill>
                          <a:latin typeface="Verdana" pitchFamily="34" charset="0"/>
                          <a:ea typeface="Verdana" pitchFamily="34" charset="0"/>
                          <a:cs typeface="Verdana" pitchFamily="34" charset="0"/>
                        </a:rPr>
                        <a:t> Gesellschaft für Vogelschutz und Vogelkunde)</a:t>
                      </a:r>
                      <a:endParaRPr lang="de-DE" dirty="0"/>
                    </a:p>
                  </a:txBody>
                  <a:tcPr/>
                </a:tc>
              </a:tr>
              <a:tr h="44775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Körperschaft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Deutsches</a:t>
                      </a:r>
                      <a:r>
                        <a:rPr lang="de-DE" sz="1600" baseline="0" dirty="0" smtClean="0">
                          <a:latin typeface="Verdana" pitchFamily="34" charset="0"/>
                          <a:ea typeface="Verdana" pitchFamily="34" charset="0"/>
                          <a:cs typeface="Verdana" pitchFamily="34" charset="0"/>
                        </a:rPr>
                        <a:t> Institut für Normung</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Schweizerische</a:t>
                      </a:r>
                      <a:r>
                        <a:rPr lang="de-DE" sz="1600" baseline="0" dirty="0" smtClean="0">
                          <a:solidFill>
                            <a:schemeClr val="tx1"/>
                          </a:solidFill>
                          <a:latin typeface="Verdana" pitchFamily="34" charset="0"/>
                          <a:ea typeface="Verdana" pitchFamily="34" charset="0"/>
                          <a:cs typeface="Verdana" pitchFamily="34" charset="0"/>
                        </a:rPr>
                        <a:t> Gesellschaft für Vogelkunde und Vogelschutz</a:t>
                      </a:r>
                      <a:endParaRPr lang="de-DE" sz="1600" dirty="0">
                        <a:solidFill>
                          <a:schemeClr val="tx1"/>
                        </a:solidFill>
                        <a:latin typeface="Verdana" pitchFamily="34" charset="0"/>
                        <a:ea typeface="Verdana" pitchFamily="34" charset="0"/>
                        <a:cs typeface="Verdana" pitchFamily="34" charset="0"/>
                      </a:endParaRPr>
                    </a:p>
                  </a:txBody>
                  <a:tcPr/>
                </a:tc>
              </a:tr>
              <a:tr h="48236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dirty="0" smtClean="0">
                          <a:latin typeface="Verdana" pitchFamily="34" charset="0"/>
                          <a:ea typeface="Verdana" pitchFamily="34" charset="0"/>
                          <a:cs typeface="Verdana" pitchFamily="34" charset="0"/>
                        </a:rPr>
                        <a:t>Bericht</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Schriftenreihe</a:t>
                      </a:r>
                      <a:endParaRPr lang="de-DE" sz="1600" dirty="0">
                        <a:latin typeface="Verdana" pitchFamily="34" charset="0"/>
                        <a:ea typeface="Verdana" pitchFamily="34" charset="0"/>
                        <a:cs typeface="Verdana" pitchFamily="34" charset="0"/>
                      </a:endParaRPr>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496694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2.1 Merkmal – b) Erscheinungsdatum</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722683778"/>
              </p:ext>
            </p:extLst>
          </p:nvPr>
        </p:nvGraphicFramePr>
        <p:xfrm>
          <a:off x="179512" y="980728"/>
          <a:ext cx="8856984" cy="5269055"/>
        </p:xfrm>
        <a:graphic>
          <a:graphicData uri="http://schemas.openxmlformats.org/drawingml/2006/table">
            <a:tbl>
              <a:tblPr firstRow="1" bandRow="1">
                <a:tableStyleId>{5C22544A-7EE6-4342-B048-85BDC9FD1C3A}</a:tableStyleId>
              </a:tblPr>
              <a:tblGrid>
                <a:gridCol w="927190"/>
                <a:gridCol w="1809114"/>
                <a:gridCol w="1944216"/>
                <a:gridCol w="2088232"/>
                <a:gridCol w="2088232"/>
              </a:tblGrid>
              <a:tr h="59249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732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latin typeface="Verdana" pitchFamily="34" charset="0"/>
                          <a:ea typeface="Verdana" pitchFamily="34" charset="0"/>
                          <a:cs typeface="Verdana" pitchFamily="34" charset="0"/>
                        </a:rPr>
                        <a:t>1999–2001</a:t>
                      </a:r>
                      <a:endParaRPr lang="de-DE" sz="1600" kern="1200" dirty="0">
                        <a:solidFill>
                          <a:schemeClr val="dk1"/>
                        </a:solidFill>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noProof="0" dirty="0" smtClean="0">
                          <a:solidFill>
                            <a:schemeClr val="dk1"/>
                          </a:solidFill>
                          <a:latin typeface="Verdana" pitchFamily="34" charset="0"/>
                          <a:ea typeface="Verdana" pitchFamily="34" charset="0"/>
                          <a:cs typeface="Verdana" pitchFamily="34" charset="0"/>
                        </a:rPr>
                        <a:t>2002-2006</a:t>
                      </a:r>
                      <a:endParaRPr lang="de-DE" sz="1600" kern="1200" noProof="0" dirty="0">
                        <a:solidFill>
                          <a:schemeClr val="dk1"/>
                        </a:solidFill>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noProof="0" dirty="0" smtClean="0">
                          <a:solidFill>
                            <a:schemeClr val="dk1"/>
                          </a:solidFill>
                          <a:latin typeface="Verdana" pitchFamily="34" charset="0"/>
                          <a:ea typeface="Verdana" pitchFamily="34" charset="0"/>
                          <a:cs typeface="Verdana" pitchFamily="34" charset="0"/>
                        </a:rPr>
                        <a:t>2007-</a:t>
                      </a:r>
                      <a:endParaRPr lang="de-DE" sz="1600" kern="1200" noProof="0" dirty="0">
                        <a:solidFill>
                          <a:schemeClr val="dk1"/>
                        </a:solidFill>
                        <a:latin typeface="Verdana" pitchFamily="34" charset="0"/>
                        <a:ea typeface="Verdana" pitchFamily="34" charset="0"/>
                        <a:cs typeface="Verdana" pitchFamily="34" charset="0"/>
                      </a:endParaRPr>
                    </a:p>
                  </a:txBody>
                  <a:tcPr/>
                </a:tc>
              </a:tr>
              <a:tr h="114583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p>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Deutsche Bank. Frankfurt am Main</a:t>
                      </a:r>
                      <a:endParaRPr lang="de-DE" sz="1600" dirty="0">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smtClean="0">
                          <a:ln>
                            <a:noFill/>
                          </a:ln>
                          <a:solidFill>
                            <a:prstClr val="black"/>
                          </a:solidFill>
                          <a:effectLst/>
                          <a:uLnTx/>
                          <a:uFillTx/>
                          <a:latin typeface="Verdana" pitchFamily="34" charset="0"/>
                          <a:ea typeface="Verdana" pitchFamily="34" charset="0"/>
                          <a:cs typeface="Verdana" pitchFamily="34" charset="0"/>
                        </a:rPr>
                        <a:t>Deutsche Bank. Frankfurt am Main</a:t>
                      </a:r>
                      <a:endParaRPr kumimoji="0" lang="de-DE" sz="1600" b="0"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smtClean="0">
                          <a:ln>
                            <a:noFill/>
                          </a:ln>
                          <a:solidFill>
                            <a:prstClr val="black"/>
                          </a:solidFill>
                          <a:effectLst/>
                          <a:uLnTx/>
                          <a:uFillTx/>
                          <a:latin typeface="Verdana" pitchFamily="34" charset="0"/>
                          <a:ea typeface="Verdana" pitchFamily="34" charset="0"/>
                          <a:cs typeface="Verdana" pitchFamily="34" charset="0"/>
                        </a:rPr>
                        <a:t>Deutsche Bank. Frankfurt am Main</a:t>
                      </a:r>
                      <a:endParaRPr kumimoji="0" lang="de-DE" sz="1600" b="0"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r>
              <a:tr h="536068">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a:tc>
              </a:tr>
              <a:tr h="53606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Geschäftsbericht (2007)</a:t>
                      </a:r>
                      <a:endParaRPr lang="de-DE" sz="1600" dirty="0">
                        <a:latin typeface="Verdana" pitchFamily="34" charset="0"/>
                        <a:ea typeface="Verdana" pitchFamily="34" charset="0"/>
                        <a:cs typeface="Verdana" pitchFamily="34" charset="0"/>
                      </a:endParaRPr>
                    </a:p>
                  </a:txBody>
                  <a:tcPr/>
                </a:tc>
              </a:tr>
              <a:tr h="536068">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Geschäfts-bericht</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dirty="0" smtClean="0">
                          <a:latin typeface="Verdana" pitchFamily="34" charset="0"/>
                          <a:ea typeface="Verdana" pitchFamily="34" charset="0"/>
                          <a:cs typeface="Verdana" pitchFamily="34" charset="0"/>
                        </a:rPr>
                        <a:t>Bericht</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dirty="0" smtClean="0">
                          <a:latin typeface="Verdana" pitchFamily="34" charset="0"/>
                          <a:ea typeface="Verdana" pitchFamily="34" charset="0"/>
                          <a:cs typeface="Verdana" pitchFamily="34" charset="0"/>
                        </a:rPr>
                        <a:t>Geschäftsbericht</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r h="1166664">
                <a:tc>
                  <a:txBody>
                    <a:bodyPr/>
                    <a:lstStyle/>
                    <a:p>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17.8</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Werk</a:t>
                      </a: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Deutsche Bank. Frankfurt am Main: Geschäfts-bericht</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dirty="0" smtClean="0">
                          <a:latin typeface="Verdana" pitchFamily="34" charset="0"/>
                          <a:ea typeface="Verdana" pitchFamily="34" charset="0"/>
                          <a:cs typeface="Verdana" pitchFamily="34" charset="0"/>
                        </a:rPr>
                        <a:t>Deutsche Bank.</a:t>
                      </a:r>
                      <a:r>
                        <a:rPr lang="de-DE" sz="1600" baseline="0" dirty="0" smtClean="0">
                          <a:latin typeface="Verdana" pitchFamily="34" charset="0"/>
                          <a:ea typeface="Verdana" pitchFamily="34" charset="0"/>
                          <a:cs typeface="Verdana" pitchFamily="34" charset="0"/>
                        </a:rPr>
                        <a:t> Frankfurt am Main: Bericht</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600" dirty="0" smtClean="0">
                          <a:latin typeface="Verdana" pitchFamily="34" charset="0"/>
                          <a:ea typeface="Verdana" pitchFamily="34" charset="0"/>
                          <a:cs typeface="Verdana" pitchFamily="34" charset="0"/>
                        </a:rPr>
                        <a:t>Deutsche Bank. Frankfurt am Main: Geschäfts-bericht</a:t>
                      </a:r>
                      <a:endParaRPr lang="de-DE" sz="16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504056"/>
          </a:xfrm>
        </p:spPr>
        <p:txBody>
          <a:bodyPr>
            <a:noAutofit/>
          </a:bodyPr>
          <a:lstStyle/>
          <a:p>
            <a:r>
              <a:rPr lang="de-DE" dirty="0" smtClean="0">
                <a:latin typeface="Verdana" pitchFamily="34" charset="0"/>
                <a:ea typeface="Verdana" pitchFamily="34" charset="0"/>
                <a:cs typeface="Verdana" pitchFamily="34" charset="0"/>
              </a:rPr>
              <a:t>2.1 Merkmal – c) Erscheinungsort</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885689172"/>
              </p:ext>
            </p:extLst>
          </p:nvPr>
        </p:nvGraphicFramePr>
        <p:xfrm>
          <a:off x="179512" y="980728"/>
          <a:ext cx="8784975" cy="4672528"/>
        </p:xfrm>
        <a:graphic>
          <a:graphicData uri="http://schemas.openxmlformats.org/drawingml/2006/table">
            <a:tbl>
              <a:tblPr firstRow="1" bandRow="1">
                <a:tableStyleId>{5C22544A-7EE6-4342-B048-85BDC9FD1C3A}</a:tableStyleId>
              </a:tblPr>
              <a:tblGrid>
                <a:gridCol w="1289408"/>
                <a:gridCol w="2743040"/>
                <a:gridCol w="2304256"/>
                <a:gridCol w="244827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828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Aus der Landwirtschaft</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Aus der Landwirtschaft</a:t>
                      </a:r>
                      <a:endParaRPr lang="de-DE" sz="1800" dirty="0">
                        <a:solidFill>
                          <a:schemeClr val="tx1"/>
                        </a:solidFill>
                        <a:latin typeface="Verdana" pitchFamily="34" charset="0"/>
                        <a:ea typeface="Verdana" pitchFamily="34" charset="0"/>
                        <a:cs typeface="Verdana" pitchFamily="34" charset="0"/>
                      </a:endParaRPr>
                    </a:p>
                  </a:txBody>
                  <a:tcPr/>
                </a:tc>
              </a:tr>
              <a:tr h="2828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Hamburg</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Leipzig</a:t>
                      </a:r>
                      <a:endParaRPr lang="de-DE" sz="1800" dirty="0">
                        <a:solidFill>
                          <a:schemeClr val="tx1"/>
                        </a:solidFill>
                        <a:latin typeface="Verdana" pitchFamily="34" charset="0"/>
                        <a:ea typeface="Verdana" pitchFamily="34" charset="0"/>
                        <a:cs typeface="Verdana" pitchFamily="34" charset="0"/>
                      </a:endParaRPr>
                    </a:p>
                  </a:txBody>
                  <a:tcPr/>
                </a:tc>
              </a:tr>
              <a:tr h="2828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17.8</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Aus der Land-wirtschaft (Hamburg)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Aus der Land-wirtschaft (Leipzig)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solidFill>
                          <a:schemeClr val="tx1"/>
                        </a:solidFill>
                        <a:latin typeface="Verdana" pitchFamily="34" charset="0"/>
                        <a:ea typeface="Verdana" pitchFamily="34" charset="0"/>
                        <a:cs typeface="Verdana" pitchFamily="34" charset="0"/>
                      </a:endParaRPr>
                    </a:p>
                  </a:txBody>
                  <a:tcPr/>
                </a:tc>
              </a:tr>
              <a:tr h="9234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dirty="0" smtClean="0">
                          <a:latin typeface="Verdana" pitchFamily="34" charset="0"/>
                          <a:ea typeface="Verdana" pitchFamily="34" charset="0"/>
                          <a:cs typeface="Verdana" pitchFamily="34" charset="0"/>
                        </a:rPr>
                        <a:t>Aus der Landwirtschaft</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Aus der Landwirtschaft</a:t>
                      </a:r>
                      <a:endParaRPr lang="de-DE" sz="1800" dirty="0">
                        <a:latin typeface="Verdana" pitchFamily="34" charset="0"/>
                        <a:ea typeface="Verdana" pitchFamily="34" charset="0"/>
                        <a:cs typeface="Verdana" pitchFamily="34" charset="0"/>
                      </a:endParaRPr>
                    </a:p>
                  </a:txBody>
                  <a:tcPr/>
                </a:tc>
              </a:tr>
              <a:tr h="576064">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dirty="0" smtClean="0">
                          <a:latin typeface="Verdana" pitchFamily="34" charset="0"/>
                          <a:ea typeface="Verdana" pitchFamily="34" charset="0"/>
                          <a:cs typeface="Verdana" pitchFamily="34" charset="0"/>
                        </a:rPr>
                        <a:t>Hamburg</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kern="1200" dirty="0" smtClean="0">
                          <a:solidFill>
                            <a:schemeClr val="dk1"/>
                          </a:solidFill>
                          <a:latin typeface="Verdana" pitchFamily="34" charset="0"/>
                          <a:ea typeface="Verdana" pitchFamily="34" charset="0"/>
                          <a:cs typeface="Verdana" pitchFamily="34" charset="0"/>
                        </a:rPr>
                        <a:t>Leipzig -</a:t>
                      </a:r>
                      <a:r>
                        <a:rPr lang="de-DE" sz="1800" kern="1200" baseline="0" dirty="0" smtClean="0">
                          <a:solidFill>
                            <a:schemeClr val="dk1"/>
                          </a:solidFill>
                          <a:latin typeface="Verdana" pitchFamily="34" charset="0"/>
                          <a:ea typeface="Verdana" pitchFamily="34" charset="0"/>
                          <a:cs typeface="Verdana" pitchFamily="34" charset="0"/>
                        </a:rPr>
                        <a:t> Halle (Saale)</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291213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16632"/>
            <a:ext cx="8352928" cy="1368152"/>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2.2 Form des Merkmals – a) Körperschaft </a:t>
            </a:r>
            <a:br>
              <a:rPr lang="de-DE" dirty="0" smtClean="0">
                <a:latin typeface="Verdana" pitchFamily="34" charset="0"/>
                <a:ea typeface="Verdana" pitchFamily="34" charset="0"/>
                <a:cs typeface="Verdana" pitchFamily="34" charset="0"/>
              </a:rPr>
            </a:br>
            <a:r>
              <a:rPr lang="de-DE" dirty="0">
                <a:latin typeface="Verdana" pitchFamily="34" charset="0"/>
                <a:ea typeface="Verdana" pitchFamily="34" charset="0"/>
                <a:cs typeface="Verdana" pitchFamily="34" charset="0"/>
              </a:rPr>
              <a:t/>
            </a:r>
            <a:br>
              <a:rPr lang="de-DE" dirty="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Achtung: als Merkmal wird der </a:t>
            </a:r>
            <a:r>
              <a:rPr lang="de-DE" sz="2400" u="sng" dirty="0" smtClean="0">
                <a:latin typeface="Verdana" pitchFamily="34" charset="0"/>
                <a:ea typeface="Verdana" pitchFamily="34" charset="0"/>
                <a:cs typeface="Verdana" pitchFamily="34" charset="0"/>
              </a:rPr>
              <a:t>normierte</a:t>
            </a:r>
            <a:r>
              <a:rPr lang="de-DE" sz="2400" dirty="0" smtClean="0">
                <a:latin typeface="Verdana" pitchFamily="34" charset="0"/>
                <a:ea typeface="Verdana" pitchFamily="34" charset="0"/>
                <a:cs typeface="Verdana" pitchFamily="34" charset="0"/>
              </a:rPr>
              <a:t> </a:t>
            </a:r>
            <a:r>
              <a:rPr lang="de-DE" sz="2400" dirty="0" err="1" smtClean="0">
                <a:latin typeface="Verdana" pitchFamily="34" charset="0"/>
                <a:ea typeface="Verdana" pitchFamily="34" charset="0"/>
                <a:cs typeface="Verdana" pitchFamily="34" charset="0"/>
              </a:rPr>
              <a:t>Sucheinsteig</a:t>
            </a:r>
            <a:r>
              <a:rPr lang="de-DE" sz="2400" dirty="0" smtClean="0">
                <a:latin typeface="Verdana" pitchFamily="34" charset="0"/>
                <a:ea typeface="Verdana" pitchFamily="34" charset="0"/>
                <a:cs typeface="Verdana" pitchFamily="34" charset="0"/>
              </a:rPr>
              <a:t> der Körperschaft verwendet!</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r>
              <a:rPr lang="de-DE" sz="2000" dirty="0" smtClean="0">
                <a:latin typeface="Verdana" pitchFamily="34" charset="0"/>
                <a:ea typeface="Verdana" pitchFamily="34" charset="0"/>
                <a:cs typeface="Verdana" pitchFamily="34" charset="0"/>
              </a:rPr>
              <a:t>2 Beispiele:</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149537276"/>
              </p:ext>
            </p:extLst>
          </p:nvPr>
        </p:nvGraphicFramePr>
        <p:xfrm>
          <a:off x="107504" y="2204864"/>
          <a:ext cx="8928992" cy="4145280"/>
        </p:xfrm>
        <a:graphic>
          <a:graphicData uri="http://schemas.openxmlformats.org/drawingml/2006/table">
            <a:tbl>
              <a:tblPr firstRow="1" bandRow="1">
                <a:tableStyleId>{5C22544A-7EE6-4342-B048-85BDC9FD1C3A}</a:tableStyleId>
              </a:tblPr>
              <a:tblGrid>
                <a:gridCol w="821565"/>
                <a:gridCol w="2501951"/>
                <a:gridCol w="2725156"/>
                <a:gridCol w="2880320"/>
              </a:tblGrid>
              <a:tr h="1313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0467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Special </a:t>
                      </a:r>
                      <a:r>
                        <a:rPr lang="de-DE" sz="1600" dirty="0" err="1" smtClean="0">
                          <a:latin typeface="Verdana" pitchFamily="34" charset="0"/>
                          <a:ea typeface="Verdana" pitchFamily="34" charset="0"/>
                          <a:cs typeface="Verdana" pitchFamily="34" charset="0"/>
                        </a:rPr>
                        <a:t>report</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Occasional</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publication</a:t>
                      </a:r>
                      <a:endParaRPr lang="de-DE" sz="1600" dirty="0">
                        <a:solidFill>
                          <a:schemeClr val="tx1"/>
                        </a:solidFill>
                        <a:latin typeface="Verdana" pitchFamily="34" charset="0"/>
                        <a:ea typeface="Verdana" pitchFamily="34" charset="0"/>
                        <a:cs typeface="Verdana" pitchFamily="34" charset="0"/>
                      </a:endParaRPr>
                    </a:p>
                  </a:txBody>
                  <a:tcPr/>
                </a:tc>
              </a:tr>
              <a:tr h="96941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unterscheidende Eigenschaft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latin typeface="Verdana" pitchFamily="34" charset="0"/>
                          <a:ea typeface="Verdana" pitchFamily="34" charset="0"/>
                          <a:cs typeface="Verdana" pitchFamily="34" charset="0"/>
                        </a:rPr>
                        <a:t>Northern Illinois University. Center </a:t>
                      </a:r>
                      <a:r>
                        <a:rPr lang="de-DE" sz="1600" baseline="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Southeast</a:t>
                      </a:r>
                      <a:r>
                        <a:rPr lang="de-DE" sz="1600" baseline="0" dirty="0" smtClean="0">
                          <a:latin typeface="Verdana" pitchFamily="34" charset="0"/>
                          <a:ea typeface="Verdana" pitchFamily="34" charset="0"/>
                          <a:cs typeface="Verdana" pitchFamily="34" charset="0"/>
                        </a:rPr>
                        <a:t> Asian </a:t>
                      </a:r>
                      <a:r>
                        <a:rPr lang="de-DE" sz="1600" baseline="0" dirty="0" err="1" smtClean="0">
                          <a:latin typeface="Verdana" pitchFamily="34" charset="0"/>
                          <a:ea typeface="Verdana" pitchFamily="34" charset="0"/>
                          <a:cs typeface="Verdana" pitchFamily="34" charset="0"/>
                        </a:rPr>
                        <a:t>studies</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Popular</a:t>
                      </a:r>
                      <a:r>
                        <a:rPr lang="de-DE" sz="1600" baseline="0" dirty="0" smtClean="0">
                          <a:solidFill>
                            <a:schemeClr val="tx1"/>
                          </a:solidFill>
                          <a:latin typeface="Verdana" pitchFamily="34" charset="0"/>
                          <a:ea typeface="Verdana" pitchFamily="34" charset="0"/>
                          <a:cs typeface="Verdana" pitchFamily="34" charset="0"/>
                        </a:rPr>
                        <a:t> </a:t>
                      </a:r>
                      <a:r>
                        <a:rPr lang="de-DE" sz="1600" baseline="0" dirty="0" err="1" smtClean="0">
                          <a:solidFill>
                            <a:schemeClr val="tx1"/>
                          </a:solidFill>
                          <a:latin typeface="Verdana" pitchFamily="34" charset="0"/>
                          <a:ea typeface="Verdana" pitchFamily="34" charset="0"/>
                          <a:cs typeface="Verdana" pitchFamily="34" charset="0"/>
                        </a:rPr>
                        <a:t>Archaeology</a:t>
                      </a:r>
                      <a:r>
                        <a:rPr lang="de-DE" sz="1600" baseline="0" dirty="0" smtClean="0">
                          <a:solidFill>
                            <a:schemeClr val="tx1"/>
                          </a:solidFill>
                          <a:latin typeface="Verdana" pitchFamily="34" charset="0"/>
                          <a:ea typeface="Verdana" pitchFamily="34" charset="0"/>
                          <a:cs typeface="Verdana" pitchFamily="34" charset="0"/>
                        </a:rPr>
                        <a:t> (Firma)</a:t>
                      </a:r>
                      <a:endParaRPr lang="de-DE" sz="1600" dirty="0">
                        <a:solidFill>
                          <a:schemeClr val="tx1"/>
                        </a:solidFill>
                        <a:latin typeface="Verdana" pitchFamily="34" charset="0"/>
                        <a:ea typeface="Verdana" pitchFamily="34" charset="0"/>
                        <a:cs typeface="Verdana" pitchFamily="34" charset="0"/>
                      </a:endParaRPr>
                    </a:p>
                  </a:txBody>
                  <a:tcPr/>
                </a:tc>
              </a:tr>
              <a:tr h="119099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Special</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report</a:t>
                      </a:r>
                      <a:r>
                        <a:rPr lang="de-DE" sz="1600" baseline="0" dirty="0" smtClean="0">
                          <a:latin typeface="Verdana" pitchFamily="34" charset="0"/>
                          <a:ea typeface="Verdana" pitchFamily="34" charset="0"/>
                          <a:cs typeface="Verdana" pitchFamily="34" charset="0"/>
                        </a:rPr>
                        <a:t> (Northern Illinois University. Center </a:t>
                      </a:r>
                      <a:r>
                        <a:rPr lang="de-DE" sz="1600" baseline="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Southeast</a:t>
                      </a:r>
                      <a:r>
                        <a:rPr lang="de-DE" sz="1600" baseline="0" dirty="0" smtClean="0">
                          <a:latin typeface="Verdana" pitchFamily="34" charset="0"/>
                          <a:ea typeface="Verdana" pitchFamily="34" charset="0"/>
                          <a:cs typeface="Verdana" pitchFamily="34" charset="0"/>
                        </a:rPr>
                        <a:t> Asian </a:t>
                      </a:r>
                      <a:r>
                        <a:rPr lang="de-DE" sz="1600" baseline="0" dirty="0" err="1" smtClean="0">
                          <a:latin typeface="Verdana" pitchFamily="34" charset="0"/>
                          <a:ea typeface="Verdana" pitchFamily="34" charset="0"/>
                          <a:cs typeface="Verdana" pitchFamily="34" charset="0"/>
                        </a:rPr>
                        <a:t>studies</a:t>
                      </a:r>
                      <a:r>
                        <a:rPr lang="de-DE" sz="1600" baseline="0" dirty="0" smtClean="0">
                          <a:latin typeface="Verdana" pitchFamily="34" charset="0"/>
                          <a:ea typeface="Verdana" pitchFamily="34" charset="0"/>
                          <a:cs typeface="Verdana" pitchFamily="34" charset="0"/>
                        </a:rPr>
                        <a:t>)</a:t>
                      </a: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Occasional</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publication</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Popular</a:t>
                      </a:r>
                      <a:r>
                        <a:rPr lang="de-DE" sz="1600" baseline="0" dirty="0" smtClean="0">
                          <a:solidFill>
                            <a:schemeClr val="tx1"/>
                          </a:solidFill>
                          <a:latin typeface="Verdana" pitchFamily="34" charset="0"/>
                          <a:ea typeface="Verdana" pitchFamily="34" charset="0"/>
                          <a:cs typeface="Verdana" pitchFamily="34" charset="0"/>
                        </a:rPr>
                        <a:t> </a:t>
                      </a:r>
                      <a:r>
                        <a:rPr lang="de-DE" sz="1600" baseline="0" dirty="0" err="1" smtClean="0">
                          <a:solidFill>
                            <a:schemeClr val="tx1"/>
                          </a:solidFill>
                          <a:latin typeface="Verdana" pitchFamily="34" charset="0"/>
                          <a:ea typeface="Verdana" pitchFamily="34" charset="0"/>
                          <a:cs typeface="Verdana" pitchFamily="34" charset="0"/>
                        </a:rPr>
                        <a:t>Archaeology</a:t>
                      </a:r>
                      <a:r>
                        <a:rPr lang="de-DE" sz="1600" baseline="0" dirty="0" smtClean="0">
                          <a:solidFill>
                            <a:schemeClr val="tx1"/>
                          </a:solidFill>
                          <a:latin typeface="Verdana" pitchFamily="34" charset="0"/>
                          <a:ea typeface="Verdana" pitchFamily="34" charset="0"/>
                          <a:cs typeface="Verdana" pitchFamily="34" charset="0"/>
                        </a:rPr>
                        <a:t> (Firma))</a:t>
                      </a:r>
                      <a:endParaRPr lang="de-DE" sz="160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solidFill>
                          <a:schemeClr val="tx1"/>
                        </a:solidFill>
                        <a:latin typeface="Verdana" pitchFamily="34" charset="0"/>
                        <a:ea typeface="Verdana" pitchFamily="34" charset="0"/>
                        <a:cs typeface="Verdana" pitchFamily="34" charset="0"/>
                      </a:endParaRPr>
                    </a:p>
                  </a:txBody>
                  <a:tcPr/>
                </a:tc>
              </a:tr>
              <a:tr h="96941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Sonstige … Körperschaft, die </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latin typeface="Verdana" pitchFamily="34" charset="0"/>
                          <a:ea typeface="Verdana" pitchFamily="34" charset="0"/>
                          <a:cs typeface="Verdana" pitchFamily="34" charset="0"/>
                        </a:rPr>
                        <a:t>Northern Illinois University. Center </a:t>
                      </a:r>
                      <a:r>
                        <a:rPr lang="de-DE" sz="1600" baseline="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Southeast</a:t>
                      </a:r>
                      <a:r>
                        <a:rPr lang="de-DE" sz="1600" baseline="0" dirty="0" smtClean="0">
                          <a:latin typeface="Verdana" pitchFamily="34" charset="0"/>
                          <a:ea typeface="Verdana" pitchFamily="34" charset="0"/>
                          <a:cs typeface="Verdana" pitchFamily="34" charset="0"/>
                        </a:rPr>
                        <a:t> Asian </a:t>
                      </a:r>
                      <a:r>
                        <a:rPr lang="de-DE" sz="1600" baseline="0" dirty="0" err="1" smtClean="0">
                          <a:latin typeface="Verdana" pitchFamily="34" charset="0"/>
                          <a:ea typeface="Verdana" pitchFamily="34" charset="0"/>
                          <a:cs typeface="Verdana" pitchFamily="34" charset="0"/>
                        </a:rPr>
                        <a:t>studies</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Popular</a:t>
                      </a:r>
                      <a:r>
                        <a:rPr lang="de-DE" sz="1600" baseline="0" dirty="0" smtClean="0">
                          <a:solidFill>
                            <a:schemeClr val="tx1"/>
                          </a:solidFill>
                          <a:latin typeface="Verdana" pitchFamily="34" charset="0"/>
                          <a:ea typeface="Verdana" pitchFamily="34" charset="0"/>
                          <a:cs typeface="Verdana" pitchFamily="34" charset="0"/>
                        </a:rPr>
                        <a:t> </a:t>
                      </a:r>
                      <a:r>
                        <a:rPr lang="de-DE" sz="1600" baseline="0" dirty="0" err="1" smtClean="0">
                          <a:solidFill>
                            <a:schemeClr val="tx1"/>
                          </a:solidFill>
                          <a:latin typeface="Verdana" pitchFamily="34" charset="0"/>
                          <a:ea typeface="Verdana" pitchFamily="34" charset="0"/>
                          <a:cs typeface="Verdana" pitchFamily="34" charset="0"/>
                        </a:rPr>
                        <a:t>Archaeology</a:t>
                      </a:r>
                      <a:r>
                        <a:rPr lang="de-DE" sz="1600" baseline="0" dirty="0" smtClean="0">
                          <a:solidFill>
                            <a:schemeClr val="tx1"/>
                          </a:solidFill>
                          <a:latin typeface="Verdana" pitchFamily="34" charset="0"/>
                          <a:ea typeface="Verdana" pitchFamily="34" charset="0"/>
                          <a:cs typeface="Verdana" pitchFamily="34" charset="0"/>
                        </a:rPr>
                        <a:t> (Firma)</a:t>
                      </a:r>
                      <a:endParaRPr lang="de-DE" sz="160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899630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16632"/>
            <a:ext cx="8352928" cy="720080"/>
          </a:xfrm>
        </p:spPr>
        <p:txBody>
          <a:bodyPr>
            <a:noAutofit/>
          </a:bodyPr>
          <a:lstStyle/>
          <a:p>
            <a:r>
              <a:rPr lang="de-DE" dirty="0" smtClean="0">
                <a:latin typeface="Verdana" pitchFamily="34" charset="0"/>
                <a:ea typeface="Verdana" pitchFamily="34" charset="0"/>
                <a:cs typeface="Verdana" pitchFamily="34" charset="0"/>
              </a:rPr>
              <a:t>2.2 Form des Merkmals – b) Erscheinungsort</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r>
              <a:rPr lang="de-DE" sz="2000" dirty="0" smtClean="0">
                <a:latin typeface="Verdana" pitchFamily="34" charset="0"/>
                <a:ea typeface="Verdana" pitchFamily="34" charset="0"/>
                <a:cs typeface="Verdana" pitchFamily="34" charset="0"/>
              </a:rPr>
              <a:t>2 Beispiele:</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25168969"/>
              </p:ext>
            </p:extLst>
          </p:nvPr>
        </p:nvGraphicFramePr>
        <p:xfrm>
          <a:off x="179512" y="1268760"/>
          <a:ext cx="8784974" cy="3384376"/>
        </p:xfrm>
        <a:graphic>
          <a:graphicData uri="http://schemas.openxmlformats.org/drawingml/2006/table">
            <a:tbl>
              <a:tblPr firstRow="1" bandRow="1">
                <a:tableStyleId>{5C22544A-7EE6-4342-B048-85BDC9FD1C3A}</a:tableStyleId>
              </a:tblPr>
              <a:tblGrid>
                <a:gridCol w="936103"/>
                <a:gridCol w="2160240"/>
                <a:gridCol w="2808312"/>
                <a:gridCol w="2880319"/>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New </a:t>
                      </a:r>
                      <a:r>
                        <a:rPr lang="de-DE" sz="1800" dirty="0" err="1" smtClean="0">
                          <a:latin typeface="Verdana" pitchFamily="34" charset="0"/>
                          <a:ea typeface="Verdana" pitchFamily="34" charset="0"/>
                          <a:cs typeface="Verdana" pitchFamily="34" charset="0"/>
                        </a:rPr>
                        <a:t>age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journal</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African </a:t>
                      </a:r>
                      <a:r>
                        <a:rPr lang="de-DE" sz="1800" dirty="0" err="1" smtClean="0">
                          <a:solidFill>
                            <a:schemeClr val="tx1"/>
                          </a:solidFill>
                          <a:latin typeface="Verdana" pitchFamily="34" charset="0"/>
                          <a:ea typeface="Verdana" pitchFamily="34" charset="0"/>
                          <a:cs typeface="Verdana" pitchFamily="34" charset="0"/>
                        </a:rPr>
                        <a:t>primary</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texts</a:t>
                      </a:r>
                      <a:endParaRPr lang="de-DE" sz="1800" dirty="0">
                        <a:solidFill>
                          <a:schemeClr val="tx1"/>
                        </a:solidFill>
                        <a:latin typeface="Verdana" pitchFamily="34" charset="0"/>
                        <a:ea typeface="Verdana" pitchFamily="34" charset="0"/>
                        <a:cs typeface="Verdana" pitchFamily="34" charset="0"/>
                      </a:endParaRPr>
                    </a:p>
                  </a:txBody>
                  <a:tcPr/>
                </a:tc>
              </a:tr>
              <a:tr h="64807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London</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Madison, Wisconsin</a:t>
                      </a:r>
                      <a:endParaRPr lang="de-DE" sz="1800" dirty="0">
                        <a:solidFill>
                          <a:schemeClr val="tx1"/>
                        </a:solidFill>
                        <a:latin typeface="Verdana" pitchFamily="34" charset="0"/>
                        <a:ea typeface="Verdana" pitchFamily="34" charset="0"/>
                        <a:cs typeface="Verdana" pitchFamily="34" charset="0"/>
                      </a:endParaRPr>
                    </a:p>
                  </a:txBody>
                  <a:tcPr/>
                </a:tc>
              </a:tr>
              <a:tr h="122413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17.8</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New </a:t>
                      </a:r>
                      <a:r>
                        <a:rPr lang="de-DE" sz="1800" dirty="0" err="1" smtClean="0">
                          <a:latin typeface="Verdana" pitchFamily="34" charset="0"/>
                          <a:ea typeface="Verdana" pitchFamily="34" charset="0"/>
                          <a:cs typeface="Verdana" pitchFamily="34" charset="0"/>
                        </a:rPr>
                        <a:t>age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journal</a:t>
                      </a:r>
                      <a:r>
                        <a:rPr lang="de-DE" sz="1800" dirty="0" smtClean="0">
                          <a:latin typeface="Verdana" pitchFamily="34" charset="0"/>
                          <a:ea typeface="Verdana" pitchFamily="34" charset="0"/>
                          <a:cs typeface="Verdana" pitchFamily="34" charset="0"/>
                        </a:rPr>
                        <a:t> (London)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African </a:t>
                      </a:r>
                      <a:r>
                        <a:rPr lang="de-DE" sz="1800" dirty="0" err="1" smtClean="0">
                          <a:solidFill>
                            <a:schemeClr val="tx1"/>
                          </a:solidFill>
                          <a:latin typeface="Verdana" pitchFamily="34" charset="0"/>
                          <a:ea typeface="Verdana" pitchFamily="34" charset="0"/>
                          <a:cs typeface="Verdana" pitchFamily="34" charset="0"/>
                        </a:rPr>
                        <a:t>primary</a:t>
                      </a:r>
                      <a:r>
                        <a:rPr lang="de-DE" sz="1800" baseline="0" dirty="0" smtClean="0">
                          <a:solidFill>
                            <a:schemeClr val="tx1"/>
                          </a:solidFill>
                          <a:latin typeface="Verdana" pitchFamily="34" charset="0"/>
                          <a:ea typeface="Verdana" pitchFamily="34" charset="0"/>
                          <a:cs typeface="Verdana" pitchFamily="34" charset="0"/>
                        </a:rPr>
                        <a:t> </a:t>
                      </a:r>
                      <a:r>
                        <a:rPr lang="de-DE" sz="1800" baseline="0" dirty="0" err="1" smtClean="0">
                          <a:solidFill>
                            <a:schemeClr val="tx1"/>
                          </a:solidFill>
                          <a:latin typeface="Verdana" pitchFamily="34" charset="0"/>
                          <a:ea typeface="Verdana" pitchFamily="34" charset="0"/>
                          <a:cs typeface="Verdana" pitchFamily="34" charset="0"/>
                        </a:rPr>
                        <a:t>texts</a:t>
                      </a:r>
                      <a:r>
                        <a:rPr lang="de-DE" sz="1800" baseline="0" dirty="0" smtClean="0">
                          <a:solidFill>
                            <a:schemeClr val="tx1"/>
                          </a:solidFill>
                          <a:latin typeface="Verdana" pitchFamily="34" charset="0"/>
                          <a:ea typeface="Verdana" pitchFamily="34" charset="0"/>
                          <a:cs typeface="Verdana" pitchFamily="34" charset="0"/>
                        </a:rPr>
                        <a:t> (Madison, Wisconsin)</a:t>
                      </a:r>
                      <a:endParaRPr lang="de-DE" sz="180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solidFill>
                          <a:schemeClr val="tx1"/>
                        </a:solidFill>
                        <a:latin typeface="Verdana" pitchFamily="34" charset="0"/>
                        <a:ea typeface="Verdana" pitchFamily="34" charset="0"/>
                        <a:cs typeface="Verdana" pitchFamily="34" charset="0"/>
                      </a:endParaRPr>
                    </a:p>
                  </a:txBody>
                  <a:tcPr/>
                </a:tc>
              </a:tr>
              <a:tr h="72008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London</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Madison,</a:t>
                      </a:r>
                      <a:r>
                        <a:rPr lang="de-DE" sz="1800" baseline="0" dirty="0" smtClean="0">
                          <a:solidFill>
                            <a:schemeClr val="tx1"/>
                          </a:solidFill>
                          <a:latin typeface="Verdana" pitchFamily="34" charset="0"/>
                          <a:ea typeface="Verdana" pitchFamily="34" charset="0"/>
                          <a:cs typeface="Verdana" pitchFamily="34" charset="0"/>
                        </a:rPr>
                        <a:t> Wisconsin</a:t>
                      </a:r>
                      <a:endParaRPr lang="de-DE" sz="180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919899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16632"/>
            <a:ext cx="8352928" cy="720080"/>
          </a:xfrm>
        </p:spPr>
        <p:txBody>
          <a:bodyPr>
            <a:noAutofit/>
          </a:bodyPr>
          <a:lstStyle/>
          <a:p>
            <a:r>
              <a:rPr lang="de-DE" dirty="0" smtClean="0">
                <a:latin typeface="Verdana" pitchFamily="34" charset="0"/>
                <a:ea typeface="Verdana" pitchFamily="34" charset="0"/>
                <a:cs typeface="Verdana" pitchFamily="34" charset="0"/>
              </a:rPr>
              <a:t>3. Werktitel – Unterreihen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07966871"/>
              </p:ext>
            </p:extLst>
          </p:nvPr>
        </p:nvGraphicFramePr>
        <p:xfrm>
          <a:off x="0" y="836712"/>
          <a:ext cx="9144000" cy="5580112"/>
        </p:xfrm>
        <a:graphic>
          <a:graphicData uri="http://schemas.openxmlformats.org/drawingml/2006/table">
            <a:tbl>
              <a:tblPr firstRow="1" bandRow="1">
                <a:tableStyleId>{5C22544A-7EE6-4342-B048-85BDC9FD1C3A}</a:tableStyleId>
              </a:tblPr>
              <a:tblGrid>
                <a:gridCol w="1118353"/>
                <a:gridCol w="3084937"/>
                <a:gridCol w="2507226"/>
                <a:gridCol w="2433484"/>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a:t>
                      </a:r>
                      <a:r>
                        <a:rPr lang="de-DE" baseline="0" dirty="0" smtClean="0">
                          <a:latin typeface="Verdana" panose="020B0604030504040204" pitchFamily="34" charset="0"/>
                          <a:ea typeface="Verdana" panose="020B0604030504040204" pitchFamily="34" charset="0"/>
                          <a:cs typeface="Verdana" panose="020B0604030504040204" pitchFamily="34" charset="0"/>
                        </a:rPr>
                        <a:t>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807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Veröffentlichungen. Reihe A</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Veröffentlichungen. Reihe A</a:t>
                      </a:r>
                      <a:endParaRPr lang="de-DE" sz="1800" dirty="0">
                        <a:solidFill>
                          <a:schemeClr val="tx1"/>
                        </a:solidFill>
                        <a:latin typeface="Verdana" pitchFamily="34" charset="0"/>
                        <a:ea typeface="Verdana" pitchFamily="34" charset="0"/>
                        <a:cs typeface="Verdana" pitchFamily="34" charset="0"/>
                      </a:endParaRPr>
                    </a:p>
                  </a:txBody>
                  <a:tcPr/>
                </a:tc>
              </a:tr>
              <a:tr h="118182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Sonstige unterscheidende Eigenschaften</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latin typeface="Verdana" pitchFamily="34" charset="0"/>
                          <a:ea typeface="Verdana" pitchFamily="34" charset="0"/>
                          <a:cs typeface="Verdana" pitchFamily="34" charset="0"/>
                        </a:rPr>
                        <a:t>Universität Frankfurt am Main. Institut für Ethnologie</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latin typeface="Verdana" pitchFamily="34" charset="0"/>
                          <a:ea typeface="Verdana" pitchFamily="34" charset="0"/>
                          <a:cs typeface="Verdana" pitchFamily="34" charset="0"/>
                        </a:rPr>
                        <a:t>Lübeck. Amt für Kultur</a:t>
                      </a:r>
                      <a:endParaRPr lang="de-DE" sz="180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solidFill>
                          <a:schemeClr val="tx1"/>
                        </a:solidFill>
                        <a:latin typeface="Verdana" pitchFamily="34" charset="0"/>
                        <a:ea typeface="Verdana" pitchFamily="34" charset="0"/>
                        <a:cs typeface="Verdana" pitchFamily="34" charset="0"/>
                      </a:endParaRPr>
                    </a:p>
                  </a:txBody>
                  <a:tcPr/>
                </a:tc>
              </a:tr>
              <a:tr h="151898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17.8</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Veröffentlichungen. Reihe</a:t>
                      </a:r>
                      <a:r>
                        <a:rPr lang="de-DE" sz="1600" baseline="0" dirty="0" smtClean="0">
                          <a:latin typeface="Verdana" pitchFamily="34" charset="0"/>
                          <a:ea typeface="Verdana" pitchFamily="34" charset="0"/>
                          <a:cs typeface="Verdana" pitchFamily="34" charset="0"/>
                        </a:rPr>
                        <a:t> A (Universität Frankfurt am Main. Institut für Ethnologie)</a:t>
                      </a: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Veröffentlichungen. Reihe</a:t>
                      </a:r>
                      <a:r>
                        <a:rPr lang="de-DE" sz="1600" baseline="0" dirty="0" smtClean="0">
                          <a:latin typeface="Verdana" pitchFamily="34" charset="0"/>
                          <a:ea typeface="Verdana" pitchFamily="34" charset="0"/>
                          <a:cs typeface="Verdana" pitchFamily="34" charset="0"/>
                        </a:rPr>
                        <a:t> A (Lübeck. Amt für Kultur)</a:t>
                      </a:r>
                      <a:endParaRPr lang="de-DE" sz="1600" dirty="0" smtClean="0">
                        <a:solidFill>
                          <a:schemeClr val="tx1"/>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solidFill>
                          <a:schemeClr val="tx1"/>
                        </a:solidFill>
                        <a:latin typeface="Verdana" pitchFamily="34" charset="0"/>
                        <a:ea typeface="Verdana" pitchFamily="34" charset="0"/>
                        <a:cs typeface="Verdana" pitchFamily="34" charset="0"/>
                      </a:endParaRPr>
                    </a:p>
                  </a:txBody>
                  <a:tcPr/>
                </a:tc>
              </a:tr>
              <a:tr h="50170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Veröffentlichungen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Veröffentlichungen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072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2.3.1.7</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Titel von Teilen, Untergliederungen und Beilagen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Reihe 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Reihe 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061465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352928" cy="1008112"/>
          </a:xfrm>
        </p:spPr>
        <p:txBody>
          <a:bodyPr>
            <a:noAutofit/>
          </a:bodyPr>
          <a:lstStyle/>
          <a:p>
            <a:r>
              <a:rPr lang="de-DE" dirty="0" smtClean="0">
                <a:latin typeface="Verdana" pitchFamily="34" charset="0"/>
                <a:ea typeface="Verdana" pitchFamily="34" charset="0"/>
                <a:cs typeface="Verdana" pitchFamily="34" charset="0"/>
              </a:rPr>
              <a:t>4. Beziehungen auf Werkebene – RDA 25, Anhang J.2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268760"/>
            <a:ext cx="8640960" cy="3816424"/>
          </a:xfrm>
        </p:spPr>
        <p:txBody>
          <a:bodyPr wrap="square"/>
          <a:lstStyle/>
          <a:p>
            <a:pPr>
              <a:buNone/>
            </a:pPr>
            <a:r>
              <a:rPr lang="de-DE" sz="2400" dirty="0" smtClean="0">
                <a:latin typeface="Verdana" pitchFamily="34" charset="0"/>
                <a:ea typeface="Verdana" pitchFamily="34" charset="0"/>
                <a:cs typeface="Verdana" pitchFamily="34" charset="0"/>
              </a:rPr>
              <a:t>   </a:t>
            </a: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375070608"/>
              </p:ext>
            </p:extLst>
          </p:nvPr>
        </p:nvGraphicFramePr>
        <p:xfrm>
          <a:off x="251520" y="3068960"/>
          <a:ext cx="8424936" cy="1939649"/>
        </p:xfrm>
        <a:graphic>
          <a:graphicData uri="http://schemas.openxmlformats.org/drawingml/2006/table">
            <a:tbl>
              <a:tblPr firstRow="1" bandRow="1">
                <a:tableStyleId>{5C22544A-7EE6-4342-B048-85BDC9FD1C3A}</a:tableStyleId>
              </a:tblPr>
              <a:tblGrid>
                <a:gridCol w="1775580"/>
                <a:gridCol w="2704822"/>
                <a:gridCol w="3944534"/>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73889">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24.5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aseline="0" dirty="0" smtClean="0">
                          <a:latin typeface="Verdana" pitchFamily="34" charset="0"/>
                          <a:ea typeface="Verdana" pitchFamily="34" charset="0"/>
                          <a:cs typeface="Verdana" pitchFamily="34" charset="0"/>
                        </a:rPr>
                        <a:t>Begriff aus Anhang J.2.5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baseline="0" dirty="0" smtClean="0">
                          <a:latin typeface="Verdana" pitchFamily="34" charset="0"/>
                          <a:ea typeface="Verdana" pitchFamily="34" charset="0"/>
                          <a:cs typeface="Verdana" pitchFamily="34" charset="0"/>
                        </a:rPr>
                        <a:t>Supplement zu</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i="1"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i="1" baseline="0" dirty="0" smtClean="0">
                          <a:latin typeface="Verdana" pitchFamily="34" charset="0"/>
                          <a:ea typeface="Verdana" pitchFamily="34" charset="0"/>
                          <a:cs typeface="Verdana" pitchFamily="34" charset="0"/>
                        </a:rPr>
                        <a:t>Archäologische Mitteilungen</a:t>
                      </a:r>
                      <a:endParaRPr lang="de-DE" sz="1800" i="1" dirty="0">
                        <a:latin typeface="Verdana" pitchFamily="34" charset="0"/>
                        <a:ea typeface="Verdana" pitchFamily="34" charset="0"/>
                        <a:cs typeface="Verdana"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3272338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Sucheinstiege, die das Werk repräsentieren</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Beziehungen zwischen Werken</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Werke I</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800" dirty="0" smtClean="0">
                <a:latin typeface="Verdana" panose="020B0604030504040204" pitchFamily="34" charset="0"/>
                <a:ea typeface="Verdana" panose="020B0604030504040204" pitchFamily="34" charset="0"/>
                <a:cs typeface="Verdana" panose="020B0604030504040204" pitchFamily="34" charset="0"/>
              </a:rPr>
              <a:t>5B.16.01</a:t>
            </a:r>
            <a:r>
              <a:rPr lang="de-DE" sz="800" dirty="0" smtClean="0">
                <a:latin typeface="Verdana" panose="020B0604030504040204" pitchFamily="34" charset="0"/>
                <a:ea typeface="Verdana" panose="020B0604030504040204" pitchFamily="34" charset="0"/>
                <a:cs typeface="Verdana" panose="020B0604030504040204" pitchFamily="34" charset="0"/>
              </a:rPr>
              <a:t>:  Sucheinstiege, die das Werk repräsentieren </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Werktitel in der zusammengesetzten Beschreibung</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1628800"/>
            <a:ext cx="8640960" cy="3744416"/>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in der ZDB eigenes Datenelement in der zusammengesetzten Beschreibung</a:t>
            </a:r>
          </a:p>
          <a:p>
            <a:r>
              <a:rPr lang="de-DE" sz="2400" dirty="0" smtClean="0">
                <a:latin typeface="Verdana" panose="020B0604030504040204" pitchFamily="34" charset="0"/>
                <a:ea typeface="Verdana" panose="020B0604030504040204" pitchFamily="34" charset="0"/>
                <a:cs typeface="Verdana" panose="020B0604030504040204" pitchFamily="34" charset="0"/>
              </a:rPr>
              <a:t>nur im Bereich Sacherschließung werden in der ZDB GND-Sätze für Werktitel genutzt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532363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noAutofit/>
          </a:bodyPr>
          <a:lstStyle/>
          <a:p>
            <a:r>
              <a:rPr lang="de-DE" dirty="0" smtClean="0">
                <a:latin typeface="Verdana" pitchFamily="34" charset="0"/>
                <a:ea typeface="Verdana" pitchFamily="34" charset="0"/>
                <a:cs typeface="Verdana" pitchFamily="34" charset="0"/>
              </a:rPr>
              <a:t>Zweck der Werkebene – RDA 6.0, 5.3, 6.2.2.4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196752"/>
            <a:ext cx="8640960" cy="5112568"/>
          </a:xfrm>
        </p:spPr>
        <p:txBody>
          <a:bodyPr/>
          <a:lstStyle/>
          <a:p>
            <a:pPr marL="0" indent="0">
              <a:lnSpc>
                <a:spcPts val="1300"/>
              </a:lnSpc>
              <a:buNone/>
            </a:pPr>
            <a:endParaRPr lang="de-DE" i="1" dirty="0"/>
          </a:p>
          <a:p>
            <a:pPr marL="0">
              <a:lnSpc>
                <a:spcPts val="1300"/>
              </a:lnSpc>
              <a:buNone/>
            </a:pPr>
            <a:r>
              <a:rPr lang="de-DE" sz="2400" i="1" dirty="0">
                <a:latin typeface="Verdana" pitchFamily="34" charset="0"/>
                <a:ea typeface="Verdana" pitchFamily="34" charset="0"/>
                <a:cs typeface="Verdana" pitchFamily="34" charset="0"/>
              </a:rPr>
              <a:t>Normierte Sucheinstiege, die Werke repräsentieren,</a:t>
            </a:r>
          </a:p>
          <a:p>
            <a:pPr marL="0">
              <a:lnSpc>
                <a:spcPts val="1300"/>
              </a:lnSpc>
              <a:buNone/>
            </a:pPr>
            <a:endParaRPr lang="de-DE" sz="2400" i="1" dirty="0">
              <a:latin typeface="Verdana" pitchFamily="34" charset="0"/>
              <a:ea typeface="Verdana" pitchFamily="34" charset="0"/>
              <a:cs typeface="Verdana" pitchFamily="34" charset="0"/>
            </a:endParaRPr>
          </a:p>
          <a:p>
            <a:pPr marL="0">
              <a:lnSpc>
                <a:spcPts val="1300"/>
              </a:lnSpc>
              <a:buNone/>
            </a:pPr>
            <a:r>
              <a:rPr lang="de-DE" sz="2400" i="1" dirty="0">
                <a:latin typeface="Verdana" pitchFamily="34" charset="0"/>
                <a:ea typeface="Verdana" pitchFamily="34" charset="0"/>
                <a:cs typeface="Verdana" pitchFamily="34" charset="0"/>
              </a:rPr>
              <a:t> sind bei fortlaufenden Ressourcen das Mittel, um</a:t>
            </a:r>
          </a:p>
          <a:p>
            <a:pPr marL="0">
              <a:lnSpc>
                <a:spcPts val="1300"/>
              </a:lnSpc>
              <a:buNone/>
            </a:pPr>
            <a:endParaRPr lang="de-DE" sz="2400" i="1" dirty="0">
              <a:latin typeface="Verdana" pitchFamily="34" charset="0"/>
              <a:ea typeface="Verdana" pitchFamily="34" charset="0"/>
              <a:cs typeface="Verdana" pitchFamily="34" charset="0"/>
            </a:endParaRPr>
          </a:p>
          <a:p>
            <a:pPr marL="0" indent="0">
              <a:lnSpc>
                <a:spcPts val="1300"/>
              </a:lnSpc>
              <a:buNone/>
            </a:pPr>
            <a:endParaRPr lang="de-DE" sz="2400" i="1" dirty="0">
              <a:latin typeface="Verdana" pitchFamily="34" charset="0"/>
              <a:ea typeface="Verdana" pitchFamily="34" charset="0"/>
              <a:cs typeface="Verdana" pitchFamily="34" charset="0"/>
            </a:endParaRPr>
          </a:p>
          <a:p>
            <a:pPr marL="0"/>
            <a:r>
              <a:rPr lang="de-DE" sz="2400" dirty="0">
                <a:latin typeface="Verdana" pitchFamily="34" charset="0"/>
                <a:ea typeface="Verdana" pitchFamily="34" charset="0"/>
                <a:cs typeface="Verdana" pitchFamily="34" charset="0"/>
              </a:rPr>
              <a:t>alle Beschreibungen von Ressourcen, die ein Werk </a:t>
            </a:r>
          </a:p>
          <a:p>
            <a:pPr marL="0">
              <a:buNone/>
            </a:pPr>
            <a:r>
              <a:rPr lang="de-DE" sz="2400" dirty="0">
                <a:latin typeface="Verdana" pitchFamily="34" charset="0"/>
                <a:ea typeface="Verdana" pitchFamily="34" charset="0"/>
                <a:cs typeface="Verdana" pitchFamily="34" charset="0"/>
              </a:rPr>
              <a:t>verkörpern, zusammenzubringen, </a:t>
            </a:r>
            <a:r>
              <a:rPr lang="de-DE" sz="2400" dirty="0" smtClean="0">
                <a:latin typeface="Verdana" pitchFamily="34" charset="0"/>
                <a:ea typeface="Verdana" pitchFamily="34" charset="0"/>
                <a:cs typeface="Verdana" pitchFamily="34" charset="0"/>
              </a:rPr>
              <a:t>z. B. Ausgaben in verschiedenen Sprachen/Materialarten</a:t>
            </a:r>
            <a:endParaRPr lang="de-DE" sz="2400" dirty="0">
              <a:latin typeface="Verdana" pitchFamily="34" charset="0"/>
              <a:ea typeface="Verdana" pitchFamily="34" charset="0"/>
              <a:cs typeface="Verdana" pitchFamily="34" charset="0"/>
            </a:endParaRPr>
          </a:p>
          <a:p>
            <a:pPr marL="0" indent="0">
              <a:lnSpc>
                <a:spcPts val="1300"/>
              </a:lnSpc>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r>
              <a:rPr lang="de-DE" sz="2400" dirty="0" smtClean="0">
                <a:latin typeface="Verdana" panose="020B0604030504040204" pitchFamily="34" charset="0"/>
                <a:ea typeface="Verdana" panose="020B0604030504040204" pitchFamily="34" charset="0"/>
                <a:cs typeface="Verdana" panose="020B0604030504040204" pitchFamily="34" charset="0"/>
              </a:rPr>
              <a:t>zwischen mehreren Werken mit demselben Titel zu unterscheiden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539552" y="6381328"/>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660443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noAutofit/>
          </a:bodyPr>
          <a:lstStyle/>
          <a:p>
            <a:r>
              <a:rPr lang="de-DE" dirty="0" smtClean="0">
                <a:latin typeface="Verdana" pitchFamily="34" charset="0"/>
                <a:ea typeface="Verdana" pitchFamily="34" charset="0"/>
                <a:cs typeface="Verdana" pitchFamily="34" charset="0"/>
              </a:rPr>
              <a:t>1. Bestandteile des normierten Sucheinstiegs für das Werk – RDA 5.3/5.5</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wrap="square"/>
          <a:lstStyle/>
          <a:p>
            <a:pPr>
              <a:buNone/>
            </a:pPr>
            <a:endParaRPr lang="en-US" sz="2400" dirty="0" smtClean="0">
              <a:latin typeface="Verdana" pitchFamily="34" charset="0"/>
              <a:ea typeface="Verdana" pitchFamily="34" charset="0"/>
              <a:cs typeface="Verdana" pitchFamily="34" charset="0"/>
            </a:endParaRPr>
          </a:p>
          <a:p>
            <a:pPr>
              <a:buNone/>
            </a:pPr>
            <a:r>
              <a:rPr lang="en-US" sz="2400" dirty="0" err="1" smtClean="0">
                <a:latin typeface="Verdana" pitchFamily="34" charset="0"/>
                <a:ea typeface="Verdana" pitchFamily="34" charset="0"/>
                <a:cs typeface="Verdana" pitchFamily="34" charset="0"/>
              </a:rPr>
              <a:t>Kombination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a:t>
            </a:r>
            <a:endParaRPr lang="en-US" sz="2400" dirty="0">
              <a:latin typeface="Verdana" pitchFamily="34" charset="0"/>
              <a:ea typeface="Verdana" pitchFamily="34" charset="0"/>
              <a:cs typeface="Verdana" pitchFamily="34" charset="0"/>
            </a:endParaRPr>
          </a:p>
          <a:p>
            <a:pPr>
              <a:buNone/>
            </a:pPr>
            <a:endParaRPr lang="en-US" sz="2400" dirty="0">
              <a:latin typeface="Verdana" pitchFamily="34" charset="0"/>
              <a:ea typeface="Verdana" pitchFamily="34" charset="0"/>
              <a:cs typeface="Verdana" pitchFamily="34" charset="0"/>
            </a:endParaRPr>
          </a:p>
          <a:p>
            <a:pPr>
              <a:buFont typeface="Wingdings" panose="05000000000000000000" pitchFamily="2" charset="2"/>
              <a:buChar char="Ø"/>
            </a:pPr>
            <a:r>
              <a:rPr lang="de-DE" sz="2400" dirty="0" smtClean="0">
                <a:latin typeface="Verdana" pitchFamily="34" charset="0"/>
                <a:ea typeface="Verdana" pitchFamily="34" charset="0"/>
                <a:cs typeface="Verdana" pitchFamily="34" charset="0"/>
              </a:rPr>
              <a:t>ggf. normierter </a:t>
            </a:r>
            <a:r>
              <a:rPr lang="de-DE" sz="2400" dirty="0">
                <a:latin typeface="Verdana" pitchFamily="34" charset="0"/>
                <a:ea typeface="Verdana" pitchFamily="34" charset="0"/>
                <a:cs typeface="Verdana" pitchFamily="34" charset="0"/>
              </a:rPr>
              <a:t>Sucheinstieg für den geistigen </a:t>
            </a:r>
            <a:r>
              <a:rPr lang="de-DE" sz="2400" dirty="0" smtClean="0">
                <a:latin typeface="Verdana" pitchFamily="34" charset="0"/>
                <a:ea typeface="Verdana" pitchFamily="34" charset="0"/>
                <a:cs typeface="Verdana" pitchFamily="34" charset="0"/>
              </a:rPr>
              <a:t>Schöpfer</a:t>
            </a:r>
            <a:r>
              <a:rPr lang="de-DE" sz="2400" dirty="0"/>
              <a:t> </a:t>
            </a:r>
          </a:p>
          <a:p>
            <a:pPr>
              <a:buFont typeface="Wingdings" panose="05000000000000000000" pitchFamily="2" charset="2"/>
              <a:buChar char="Ø"/>
            </a:pPr>
            <a:r>
              <a:rPr lang="de-DE" sz="2400" dirty="0" smtClean="0">
                <a:latin typeface="Verdana" pitchFamily="34" charset="0"/>
                <a:ea typeface="Verdana" pitchFamily="34" charset="0"/>
                <a:cs typeface="Verdana" pitchFamily="34" charset="0"/>
              </a:rPr>
              <a:t>bevorzugter </a:t>
            </a:r>
            <a:r>
              <a:rPr lang="de-DE" sz="2400" dirty="0">
                <a:latin typeface="Verdana" pitchFamily="34" charset="0"/>
                <a:ea typeface="Verdana" pitchFamily="34" charset="0"/>
                <a:cs typeface="Verdana" pitchFamily="34" charset="0"/>
              </a:rPr>
              <a:t>Titel des </a:t>
            </a:r>
            <a:r>
              <a:rPr lang="de-DE" sz="2400" dirty="0" smtClean="0">
                <a:latin typeface="Verdana" pitchFamily="34" charset="0"/>
                <a:ea typeface="Verdana" pitchFamily="34" charset="0"/>
                <a:cs typeface="Verdana" pitchFamily="34" charset="0"/>
              </a:rPr>
              <a:t>Werks</a:t>
            </a: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888034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548680"/>
            <a:ext cx="8352928" cy="1080120"/>
          </a:xfrm>
        </p:spPr>
        <p:txBody>
          <a:bodyPr>
            <a:noAutofit/>
          </a:bodyPr>
          <a:lstStyle/>
          <a:p>
            <a:r>
              <a:rPr lang="de-DE" dirty="0" smtClean="0">
                <a:latin typeface="Verdana" pitchFamily="34" charset="0"/>
                <a:ea typeface="Verdana" pitchFamily="34" charset="0"/>
                <a:cs typeface="Verdana" pitchFamily="34" charset="0"/>
              </a:rPr>
              <a:t>normierter Sucheinstieg für den geistigen Schöpfer + bevorzugter Titel für das Werk</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906233022"/>
              </p:ext>
            </p:extLst>
          </p:nvPr>
        </p:nvGraphicFramePr>
        <p:xfrm>
          <a:off x="395536" y="1916832"/>
          <a:ext cx="8064896" cy="2992214"/>
        </p:xfrm>
        <a:graphic>
          <a:graphicData uri="http://schemas.openxmlformats.org/drawingml/2006/table">
            <a:tbl>
              <a:tblPr firstRow="1" bandRow="1">
                <a:tableStyleId>{5C22544A-7EE6-4342-B048-85BDC9FD1C3A}</a:tableStyleId>
              </a:tblPr>
              <a:tblGrid>
                <a:gridCol w="1046518"/>
                <a:gridCol w="2757678"/>
                <a:gridCol w="4260700"/>
              </a:tblGrid>
              <a:tr h="35885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7907">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Heimat-</a:t>
                      </a:r>
                      <a:r>
                        <a:rPr lang="de-DE" sz="16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Geschichtsverein Klein-</a:t>
                      </a:r>
                      <a:r>
                        <a:rPr lang="de-DE" sz="16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endPar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6579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a:tc>
              </a:tr>
              <a:tr h="98272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p>
                    <a:p>
                      <a:r>
                        <a:rPr lang="de-DE" sz="1600" b="1" dirty="0" smtClean="0">
                          <a:latin typeface="Verdana" panose="020B0604030504040204" pitchFamily="34" charset="0"/>
                          <a:ea typeface="Verdana" panose="020B0604030504040204" pitchFamily="34" charset="0"/>
                          <a:cs typeface="Verdana" panose="020B0604030504040204" pitchFamily="34" charset="0"/>
                        </a:rPr>
                        <a:t>=</a:t>
                      </a:r>
                    </a:p>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600" b="1" dirty="0" smtClean="0">
                          <a:latin typeface="Verdana" panose="020B0604030504040204" pitchFamily="34" charset="0"/>
                          <a:ea typeface="Verdana" panose="020B0604030504040204" pitchFamily="34" charset="0"/>
                          <a:cs typeface="Verdana" panose="020B0604030504040204" pitchFamily="34" charset="0"/>
                        </a:rPr>
                        <a:t>=</a:t>
                      </a:r>
                    </a:p>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Vereinsnachrichten des Heimat- und Geschichtsvereins Klein-</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Auheim</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e.V.</a:t>
                      </a:r>
                      <a:endParaRPr lang="de-DE" sz="1600" dirty="0" smtClean="0">
                        <a:latin typeface="Verdana" pitchFamily="34" charset="0"/>
                        <a:ea typeface="Verdana" pitchFamily="34" charset="0"/>
                        <a:cs typeface="Verdana" pitchFamily="34" charset="0"/>
                      </a:endParaRPr>
                    </a:p>
                    <a:p>
                      <a:pPr algn="l"/>
                      <a:endParaRPr lang="de-DE" sz="1600" dirty="0">
                        <a:latin typeface="Verdana" pitchFamily="34" charset="0"/>
                        <a:ea typeface="Verdana" pitchFamily="34" charset="0"/>
                        <a:cs typeface="Verdana" pitchFamily="34" charset="0"/>
                      </a:endParaRPr>
                    </a:p>
                  </a:txBody>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877409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noAutofit/>
          </a:bodyPr>
          <a:lstStyle/>
          <a:p>
            <a:r>
              <a:rPr lang="de-DE" dirty="0" smtClean="0">
                <a:solidFill>
                  <a:schemeClr val="tx1"/>
                </a:solidFill>
                <a:latin typeface="Verdana" pitchFamily="34" charset="0"/>
                <a:ea typeface="Verdana" pitchFamily="34" charset="0"/>
                <a:cs typeface="Verdana" pitchFamily="34" charset="0"/>
              </a:rPr>
              <a:t>RDA 6.2.2.8 D-A-CH</a:t>
            </a:r>
            <a:endParaRPr lang="de-DE" dirty="0">
              <a:solidFill>
                <a:schemeClr val="tx1"/>
              </a:solidFill>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196752"/>
            <a:ext cx="8640960" cy="4824536"/>
          </a:xfrm>
        </p:spPr>
        <p:txBody>
          <a:bodyPr/>
          <a:lstStyle/>
          <a:p>
            <a:pPr marL="0" indent="0">
              <a:lnSpc>
                <a:spcPts val="1300"/>
              </a:lnSpc>
              <a:buNone/>
            </a:pPr>
            <a:endParaRPr lang="de-DE" dirty="0"/>
          </a:p>
          <a:p>
            <a:pPr>
              <a:lnSpc>
                <a:spcPts val="1300"/>
              </a:lnSpc>
              <a:buNone/>
            </a:pPr>
            <a:r>
              <a:rPr lang="de-DE" sz="2400" i="1" dirty="0">
                <a:latin typeface="Verdana" pitchFamily="34" charset="0"/>
                <a:ea typeface="Verdana" pitchFamily="34" charset="0"/>
                <a:cs typeface="Verdana" pitchFamily="34" charset="0"/>
              </a:rPr>
              <a:t>ein Werktitel </a:t>
            </a:r>
            <a:r>
              <a:rPr lang="de-DE" sz="2400" i="1" dirty="0" smtClean="0">
                <a:latin typeface="Verdana" pitchFamily="34" charset="0"/>
                <a:ea typeface="Verdana" pitchFamily="34" charset="0"/>
                <a:cs typeface="Verdana" pitchFamily="34" charset="0"/>
              </a:rPr>
              <a:t>wird </a:t>
            </a:r>
            <a:r>
              <a:rPr lang="de-DE" sz="2400" i="1" dirty="0">
                <a:latin typeface="Verdana" pitchFamily="34" charset="0"/>
                <a:ea typeface="Verdana" pitchFamily="34" charset="0"/>
                <a:cs typeface="Verdana" pitchFamily="34" charset="0"/>
              </a:rPr>
              <a:t>nur dann erfasst, </a:t>
            </a:r>
          </a:p>
          <a:p>
            <a:pPr>
              <a:lnSpc>
                <a:spcPts val="1300"/>
              </a:lnSpc>
              <a:buNone/>
            </a:pPr>
            <a:r>
              <a:rPr lang="de-DE" sz="2400" i="1" dirty="0">
                <a:latin typeface="Verdana" pitchFamily="34" charset="0"/>
                <a:ea typeface="Verdana" pitchFamily="34" charset="0"/>
                <a:cs typeface="Verdana" pitchFamily="34" charset="0"/>
              </a:rPr>
              <a:t>wenn</a:t>
            </a:r>
          </a:p>
          <a:p>
            <a:pPr marL="0" indent="0">
              <a:lnSpc>
                <a:spcPts val="1300"/>
              </a:lnSpc>
              <a:buNone/>
            </a:pPr>
            <a:endParaRPr lang="de-DE" dirty="0"/>
          </a:p>
          <a:p>
            <a:pPr marL="0" indent="0">
              <a:lnSpc>
                <a:spcPts val="1300"/>
              </a:lnSpc>
              <a:buNone/>
            </a:pPr>
            <a:endParaRPr lang="de-DE" dirty="0"/>
          </a:p>
          <a:p>
            <a:r>
              <a:rPr lang="de-DE" sz="2400" dirty="0" smtClean="0">
                <a:latin typeface="Verdana" pitchFamily="34" charset="0"/>
                <a:ea typeface="Verdana" pitchFamily="34" charset="0"/>
                <a:cs typeface="Verdana" pitchFamily="34" charset="0"/>
              </a:rPr>
              <a:t>ein </a:t>
            </a:r>
            <a:r>
              <a:rPr lang="de-DE" sz="2400" dirty="0">
                <a:latin typeface="Verdana" pitchFamily="34" charset="0"/>
                <a:ea typeface="Verdana" pitchFamily="34" charset="0"/>
                <a:cs typeface="Verdana" pitchFamily="34" charset="0"/>
              </a:rPr>
              <a:t>zusätzliches unterscheidendes </a:t>
            </a:r>
            <a:r>
              <a:rPr lang="de-DE" sz="2400" dirty="0" smtClean="0">
                <a:latin typeface="Verdana" pitchFamily="34" charset="0"/>
                <a:ea typeface="Verdana" pitchFamily="34" charset="0"/>
                <a:cs typeface="Verdana" pitchFamily="34" charset="0"/>
              </a:rPr>
              <a:t>Merkmal  </a:t>
            </a:r>
            <a:r>
              <a:rPr lang="de-DE" sz="2400" dirty="0">
                <a:latin typeface="Verdana" pitchFamily="34" charset="0"/>
                <a:ea typeface="Verdana" pitchFamily="34" charset="0"/>
                <a:cs typeface="Verdana" pitchFamily="34" charset="0"/>
              </a:rPr>
              <a:t>erfasst werden </a:t>
            </a:r>
            <a:r>
              <a:rPr lang="de-DE" sz="2400" dirty="0" smtClean="0">
                <a:latin typeface="Verdana" pitchFamily="34" charset="0"/>
                <a:ea typeface="Verdana" pitchFamily="34" charset="0"/>
                <a:cs typeface="Verdana" pitchFamily="34" charset="0"/>
              </a:rPr>
              <a:t>muss</a:t>
            </a:r>
          </a:p>
          <a:p>
            <a:pPr marL="0" indent="0">
              <a:buNone/>
            </a:pPr>
            <a:endParaRPr lang="de-DE" dirty="0"/>
          </a:p>
          <a:p>
            <a:pPr marL="0" indent="0">
              <a:lnSpc>
                <a:spcPts val="1300"/>
              </a:lnSpc>
              <a:buNone/>
            </a:pPr>
            <a:r>
              <a:rPr lang="de-DE" sz="2400" dirty="0">
                <a:latin typeface="Verdana" pitchFamily="34" charset="0"/>
                <a:ea typeface="Verdana" pitchFamily="34" charset="0"/>
                <a:cs typeface="Verdana" pitchFamily="34" charset="0"/>
              </a:rPr>
              <a:t>oder</a:t>
            </a:r>
          </a:p>
          <a:p>
            <a:pPr marL="0" indent="0">
              <a:lnSpc>
                <a:spcPts val="1300"/>
              </a:lnSpc>
              <a:buNone/>
            </a:pPr>
            <a:endParaRPr lang="de-DE" dirty="0"/>
          </a:p>
          <a:p>
            <a:pPr>
              <a:lnSpc>
                <a:spcPts val="1300"/>
              </a:lnSpc>
            </a:pPr>
            <a:r>
              <a:rPr lang="de-DE" sz="2400" dirty="0" smtClean="0">
                <a:latin typeface="Verdana" pitchFamily="34" charset="0"/>
                <a:ea typeface="Verdana" pitchFamily="34" charset="0"/>
                <a:cs typeface="Verdana" pitchFamily="34" charset="0"/>
              </a:rPr>
              <a:t>er </a:t>
            </a:r>
            <a:r>
              <a:rPr lang="de-DE" sz="2400" dirty="0">
                <a:latin typeface="Verdana" pitchFamily="34" charset="0"/>
                <a:ea typeface="Verdana" pitchFamily="34" charset="0"/>
                <a:cs typeface="Verdana" pitchFamily="34" charset="0"/>
              </a:rPr>
              <a:t>vom </a:t>
            </a:r>
            <a:r>
              <a:rPr lang="de-DE" sz="2400" dirty="0" smtClean="0">
                <a:latin typeface="Verdana" pitchFamily="34" charset="0"/>
                <a:ea typeface="Verdana" pitchFamily="34" charset="0"/>
                <a:cs typeface="Verdana" pitchFamily="34" charset="0"/>
              </a:rPr>
              <a:t>Haupttitel </a:t>
            </a:r>
            <a:r>
              <a:rPr lang="de-DE" sz="2400" dirty="0">
                <a:latin typeface="Verdana" pitchFamily="34" charset="0"/>
                <a:ea typeface="Verdana" pitchFamily="34" charset="0"/>
                <a:cs typeface="Verdana" pitchFamily="34" charset="0"/>
              </a:rPr>
              <a:t>abweicht</a:t>
            </a:r>
          </a:p>
          <a:p>
            <a:pPr marL="0" indent="0">
              <a:lnSpc>
                <a:spcPts val="1300"/>
              </a:lnSpc>
              <a:buNone/>
            </a:pPr>
            <a:endParaRPr lang="de-DE" sz="2800" dirty="0">
              <a:latin typeface="Verdana" pitchFamily="34" charset="0"/>
              <a:ea typeface="Verdana" pitchFamily="34" charset="0"/>
              <a:cs typeface="Verdana" pitchFamily="34" charset="0"/>
            </a:endParaRPr>
          </a:p>
          <a:p>
            <a:pPr marL="0" indent="0">
              <a:lnSpc>
                <a:spcPts val="1300"/>
              </a:lnSpc>
              <a:buNone/>
            </a:pPr>
            <a:endParaRPr lang="de-DE" sz="2800" dirty="0">
              <a:latin typeface="Verdana" pitchFamily="34" charset="0"/>
              <a:ea typeface="Verdana" pitchFamily="34" charset="0"/>
              <a:cs typeface="Verdana" pitchFamily="34" charset="0"/>
            </a:endParaRPr>
          </a:p>
          <a:p>
            <a:pPr>
              <a:lnSpc>
                <a:spcPts val="1300"/>
              </a:lnSpc>
              <a:buFont typeface="Wingdings" panose="05000000000000000000" pitchFamily="2" charset="2"/>
              <a:buChar char="Ø"/>
            </a:pPr>
            <a:r>
              <a:rPr lang="de-DE" sz="2400" dirty="0">
                <a:latin typeface="Verdana" pitchFamily="34" charset="0"/>
                <a:ea typeface="Verdana" pitchFamily="34" charset="0"/>
                <a:cs typeface="Verdana" pitchFamily="34" charset="0"/>
              </a:rPr>
              <a:t>in allen anderen Fällen übernimmt der </a:t>
            </a:r>
            <a:r>
              <a:rPr lang="de-DE" sz="2400" dirty="0" smtClean="0">
                <a:latin typeface="Verdana" pitchFamily="34" charset="0"/>
                <a:ea typeface="Verdana" pitchFamily="34" charset="0"/>
                <a:cs typeface="Verdana" pitchFamily="34" charset="0"/>
              </a:rPr>
              <a:t>Haupttitel  </a:t>
            </a:r>
          </a:p>
          <a:p>
            <a:pPr marL="0" indent="0">
              <a:lnSpc>
                <a:spcPts val="1300"/>
              </a:lnSpc>
              <a:buNone/>
            </a:pPr>
            <a:endParaRPr lang="de-DE" sz="2400" dirty="0">
              <a:latin typeface="Verdana" pitchFamily="34" charset="0"/>
              <a:ea typeface="Verdana" pitchFamily="34" charset="0"/>
              <a:cs typeface="Verdana" pitchFamily="34" charset="0"/>
            </a:endParaRPr>
          </a:p>
          <a:p>
            <a:pPr marL="0" indent="0">
              <a:lnSpc>
                <a:spcPts val="1300"/>
              </a:lnSpc>
              <a:buNone/>
            </a:pPr>
            <a:r>
              <a:rPr lang="de-DE" sz="2400" dirty="0" smtClean="0">
                <a:latin typeface="Verdana" pitchFamily="34" charset="0"/>
                <a:ea typeface="Verdana" pitchFamily="34" charset="0"/>
                <a:cs typeface="Verdana" pitchFamily="34" charset="0"/>
              </a:rPr>
              <a:t>die </a:t>
            </a:r>
            <a:r>
              <a:rPr lang="de-DE" sz="2400" dirty="0">
                <a:latin typeface="Verdana" pitchFamily="34" charset="0"/>
                <a:ea typeface="Verdana" pitchFamily="34" charset="0"/>
                <a:cs typeface="Verdana" pitchFamily="34" charset="0"/>
              </a:rPr>
              <a:t>Funktion des </a:t>
            </a:r>
            <a:r>
              <a:rPr lang="de-DE" sz="2400" dirty="0" smtClean="0">
                <a:latin typeface="Verdana" pitchFamily="34" charset="0"/>
                <a:ea typeface="Verdana" pitchFamily="34" charset="0"/>
                <a:cs typeface="Verdana" pitchFamily="34" charset="0"/>
              </a:rPr>
              <a:t>Werktitels</a:t>
            </a:r>
            <a:endParaRPr lang="de-DE" sz="2400" dirty="0">
              <a:latin typeface="Verdana" pitchFamily="34" charset="0"/>
              <a:ea typeface="Verdana" pitchFamily="34" charset="0"/>
              <a:cs typeface="Verdana" pitchFamily="34" charset="0"/>
            </a:endParaRPr>
          </a:p>
          <a:p>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49540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32656"/>
            <a:ext cx="8568952" cy="936104"/>
          </a:xfrm>
        </p:spPr>
        <p:txBody>
          <a:bodyPr>
            <a:noAutofit/>
          </a:bodyPr>
          <a:lstStyle/>
          <a:p>
            <a:r>
              <a:rPr lang="de-DE" dirty="0" smtClean="0">
                <a:latin typeface="Verdana" pitchFamily="34" charset="0"/>
                <a:ea typeface="Verdana" pitchFamily="34" charset="0"/>
                <a:cs typeface="Verdana" pitchFamily="34" charset="0"/>
              </a:rPr>
              <a:t>A) Titel ist eindeutig </a:t>
            </a:r>
            <a:r>
              <a:rPr lang="de-DE" sz="2400" dirty="0" smtClean="0">
                <a:latin typeface="Verdana" pitchFamily="34" charset="0"/>
                <a:ea typeface="Verdana" pitchFamily="34" charset="0"/>
                <a:cs typeface="Verdana" pitchFamily="34" charset="0"/>
              </a:rPr>
              <a:t>=&gt; Haupttitel übernimmt die Funktion des Werktitels</a:t>
            </a:r>
            <a:endParaRPr lang="de-DE" sz="24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990091861"/>
              </p:ext>
            </p:extLst>
          </p:nvPr>
        </p:nvGraphicFramePr>
        <p:xfrm>
          <a:off x="899592" y="2060848"/>
          <a:ext cx="5990060" cy="2471152"/>
        </p:xfrm>
        <a:graphic>
          <a:graphicData uri="http://schemas.openxmlformats.org/drawingml/2006/table">
            <a:tbl>
              <a:tblPr firstRow="1" bandRow="1">
                <a:tableStyleId>{5C22544A-7EE6-4342-B048-85BDC9FD1C3A}</a:tableStyleId>
              </a:tblPr>
              <a:tblGrid>
                <a:gridCol w="1148779"/>
                <a:gridCol w="2461668"/>
                <a:gridCol w="237961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6815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p>
                    <a:p>
                      <a:r>
                        <a:rPr lang="de-DE" sz="1800" b="1" dirty="0" smtClean="0">
                          <a:latin typeface="Verdana" panose="020B0604030504040204" pitchFamily="34" charset="0"/>
                          <a:ea typeface="Verdana" panose="020B0604030504040204" pitchFamily="34" charset="0"/>
                          <a:cs typeface="Verdana" panose="020B0604030504040204" pitchFamily="34" charset="0"/>
                        </a:rPr>
                        <a:t>=</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t>
                      </a: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dirty="0" smtClean="0">
                          <a:latin typeface="Verdana" pitchFamily="34" charset="0"/>
                          <a:ea typeface="Verdana" pitchFamily="34" charset="0"/>
                          <a:cs typeface="Verdana" pitchFamily="34" charset="0"/>
                        </a:rPr>
                        <a:t>A</a:t>
                      </a:r>
                      <a:r>
                        <a:rPr lang="de-DE" sz="1800" baseline="0" dirty="0" smtClean="0">
                          <a:latin typeface="Verdana" pitchFamily="34" charset="0"/>
                          <a:ea typeface="Verdana" pitchFamily="34" charset="0"/>
                          <a:cs typeface="Verdana" pitchFamily="34" charset="0"/>
                        </a:rPr>
                        <a:t>nnalen der Physik</a:t>
                      </a:r>
                      <a:endParaRPr lang="de-DE" sz="1800" dirty="0" smtClean="0">
                        <a:latin typeface="Verdana" pitchFamily="34" charset="0"/>
                        <a:ea typeface="Verdana" pitchFamily="34" charset="0"/>
                        <a:cs typeface="Verdana" pitchFamily="34" charset="0"/>
                      </a:endParaRPr>
                    </a:p>
                    <a:p>
                      <a:pPr algn="l"/>
                      <a:endParaRPr lang="de-DE" sz="1800" dirty="0" smtClean="0">
                        <a:latin typeface="Verdana" pitchFamily="34" charset="0"/>
                        <a:ea typeface="Verdana" pitchFamily="34" charset="0"/>
                        <a:cs typeface="Verdana" pitchFamily="34" charset="0"/>
                      </a:endParaRPr>
                    </a:p>
                    <a:p>
                      <a:pPr algn="l"/>
                      <a:endParaRPr lang="de-DE" sz="1800" dirty="0">
                        <a:latin typeface="Verdana" pitchFamily="34" charset="0"/>
                        <a:ea typeface="Verdana" pitchFamily="34" charset="0"/>
                        <a:cs typeface="Verdana" pitchFamily="34" charset="0"/>
                      </a:endParaRPr>
                    </a:p>
                  </a:txBody>
                  <a:tcPr/>
                </a:tc>
              </a:tr>
              <a:tr h="576064">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177670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352928" cy="936104"/>
          </a:xfrm>
        </p:spPr>
        <p:txBody>
          <a:bodyPr>
            <a:noAutofit/>
          </a:bodyPr>
          <a:lstStyle/>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 Titel ist nicht eindeutig</a:t>
            </a:r>
            <a:br>
              <a:rPr lang="de-DE"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=&gt; Werktitel wird erfasst</a:t>
            </a:r>
            <a:r>
              <a:rPr lang="de-DE" dirty="0">
                <a:latin typeface="Verdana" pitchFamily="34" charset="0"/>
                <a:ea typeface="Verdana" pitchFamily="34" charset="0"/>
                <a:cs typeface="Verdana" pitchFamily="34" charset="0"/>
              </a:rPr>
              <a:t/>
            </a:r>
            <a:br>
              <a:rPr lang="de-DE" dirty="0">
                <a:latin typeface="Verdana" pitchFamily="34" charset="0"/>
                <a:ea typeface="Verdana" pitchFamily="34" charset="0"/>
                <a:cs typeface="Verdana" pitchFamily="34" charset="0"/>
              </a:rPr>
            </a:b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5B.16.01:  Sucheinstiege, die das Werk repräsentieren | Stand: 16.10.2015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32409859"/>
              </p:ext>
            </p:extLst>
          </p:nvPr>
        </p:nvGraphicFramePr>
        <p:xfrm>
          <a:off x="179512" y="1196752"/>
          <a:ext cx="8784976" cy="5212080"/>
        </p:xfrm>
        <a:graphic>
          <a:graphicData uri="http://schemas.openxmlformats.org/drawingml/2006/table">
            <a:tbl>
              <a:tblPr firstRow="1" bandRow="1">
                <a:tableStyleId>{5C22544A-7EE6-4342-B048-85BDC9FD1C3A}</a:tableStyleId>
              </a:tblPr>
              <a:tblGrid>
                <a:gridCol w="1014629"/>
                <a:gridCol w="2100043"/>
                <a:gridCol w="1565848"/>
                <a:gridCol w="1999583"/>
                <a:gridCol w="2104873"/>
              </a:tblGrid>
              <a:tr h="9095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Erfassung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p>
                    <a:p>
                      <a:r>
                        <a:rPr lang="de-DE" baseline="0" dirty="0" smtClean="0">
                          <a:latin typeface="Verdana" panose="020B0604030504040204" pitchFamily="34" charset="0"/>
                          <a:ea typeface="Verdana" panose="020B0604030504040204" pitchFamily="34" charset="0"/>
                          <a:cs typeface="Verdana" panose="020B0604030504040204" pitchFamily="34" charset="0"/>
                        </a:rPr>
                        <a:t>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09575">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dk1"/>
                          </a:solidFill>
                          <a:latin typeface="Verdana" pitchFamily="34" charset="0"/>
                          <a:ea typeface="Verdana" pitchFamily="34" charset="0"/>
                          <a:cs typeface="Verdana" pitchFamily="34" charset="0"/>
                        </a:rPr>
                        <a:t>Landwirt-</a:t>
                      </a:r>
                      <a:r>
                        <a:rPr lang="de-DE" sz="1800" dirty="0" err="1" smtClean="0">
                          <a:solidFill>
                            <a:schemeClr val="dk1"/>
                          </a:solidFill>
                          <a:latin typeface="Verdana" pitchFamily="34" charset="0"/>
                          <a:ea typeface="Verdana" pitchFamily="34" charset="0"/>
                          <a:cs typeface="Verdana" pitchFamily="34" charset="0"/>
                        </a:rPr>
                        <a:t>schaftliche</a:t>
                      </a:r>
                      <a:r>
                        <a:rPr lang="de-DE" sz="1800" baseline="0" dirty="0" smtClean="0">
                          <a:solidFill>
                            <a:schemeClr val="dk1"/>
                          </a:solidFill>
                          <a:latin typeface="Verdana" pitchFamily="34" charset="0"/>
                          <a:ea typeface="Verdana" pitchFamily="34" charset="0"/>
                          <a:cs typeface="Verdana" pitchFamily="34" charset="0"/>
                        </a:rPr>
                        <a:t> Rundschau</a:t>
                      </a:r>
                      <a:endParaRPr lang="de-DE" sz="1800"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Land-wirtschaftliche</a:t>
                      </a:r>
                      <a:r>
                        <a:rPr lang="de-DE" sz="1800" baseline="0" dirty="0" smtClean="0">
                          <a:solidFill>
                            <a:schemeClr val="tx1"/>
                          </a:solidFill>
                          <a:latin typeface="Verdana" pitchFamily="34" charset="0"/>
                          <a:ea typeface="Verdana" pitchFamily="34" charset="0"/>
                          <a:cs typeface="Verdana" pitchFamily="34" charset="0"/>
                        </a:rPr>
                        <a:t> Rundschau</a:t>
                      </a:r>
                      <a:endParaRPr lang="de-DE" sz="1800" dirty="0">
                        <a:solidFill>
                          <a:schemeClr val="tx1"/>
                        </a:solidFill>
                        <a:latin typeface="Verdana" pitchFamily="34" charset="0"/>
                        <a:ea typeface="Verdana" pitchFamily="34" charset="0"/>
                        <a:cs typeface="Verdana" pitchFamily="34" charset="0"/>
                      </a:endParaRPr>
                    </a:p>
                  </a:txBody>
                  <a:tcPr/>
                </a:tc>
              </a:tr>
              <a:tr h="36383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Ursprungsort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Berlin</a:t>
                      </a:r>
                      <a:endParaRPr lang="de-DE" sz="1800"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Lippstadt</a:t>
                      </a:r>
                      <a:endParaRPr lang="de-DE" sz="1800" dirty="0">
                        <a:solidFill>
                          <a:schemeClr val="tx1"/>
                        </a:solidFill>
                        <a:latin typeface="Verdana" pitchFamily="34" charset="0"/>
                        <a:ea typeface="Verdana" pitchFamily="34" charset="0"/>
                        <a:cs typeface="Verdana" pitchFamily="34" charset="0"/>
                      </a:endParaRPr>
                    </a:p>
                  </a:txBody>
                  <a:tcPr/>
                </a:tc>
              </a:tr>
              <a:tr h="1182447">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17.8</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Landwirt-</a:t>
                      </a:r>
                      <a:r>
                        <a:rPr lang="de-DE" sz="1800" dirty="0" err="1" smtClean="0">
                          <a:solidFill>
                            <a:schemeClr val="tx1"/>
                          </a:solidFill>
                          <a:latin typeface="Verdana" pitchFamily="34" charset="0"/>
                          <a:ea typeface="Verdana" pitchFamily="34" charset="0"/>
                          <a:cs typeface="Verdana" pitchFamily="34" charset="0"/>
                        </a:rPr>
                        <a:t>schaftliche</a:t>
                      </a:r>
                      <a:r>
                        <a:rPr lang="de-DE" sz="1800" dirty="0" smtClean="0">
                          <a:solidFill>
                            <a:schemeClr val="tx1"/>
                          </a:solidFill>
                          <a:latin typeface="Verdana" pitchFamily="34" charset="0"/>
                          <a:ea typeface="Verdana" pitchFamily="34" charset="0"/>
                          <a:cs typeface="Verdana" pitchFamily="34" charset="0"/>
                        </a:rPr>
                        <a:t> Rundschau (Berlin)</a:t>
                      </a:r>
                      <a:endParaRPr lang="de-DE" sz="1800"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Landwirtschaft-</a:t>
                      </a:r>
                      <a:r>
                        <a:rPr lang="de-DE" sz="1800" dirty="0" err="1" smtClean="0">
                          <a:solidFill>
                            <a:schemeClr val="tx1"/>
                          </a:solidFill>
                          <a:latin typeface="Verdana" pitchFamily="34" charset="0"/>
                          <a:ea typeface="Verdana" pitchFamily="34" charset="0"/>
                          <a:cs typeface="Verdana" pitchFamily="34" charset="0"/>
                        </a:rPr>
                        <a:t>liche</a:t>
                      </a:r>
                      <a:r>
                        <a:rPr lang="de-DE" sz="1800" dirty="0" smtClean="0">
                          <a:solidFill>
                            <a:schemeClr val="tx1"/>
                          </a:solidFill>
                          <a:latin typeface="Verdana" pitchFamily="34" charset="0"/>
                          <a:ea typeface="Verdana" pitchFamily="34" charset="0"/>
                          <a:cs typeface="Verdana" pitchFamily="34" charset="0"/>
                        </a:rPr>
                        <a:t> Rundschau</a:t>
                      </a:r>
                      <a:r>
                        <a:rPr lang="de-DE" sz="1800" baseline="0" dirty="0" smtClean="0">
                          <a:solidFill>
                            <a:schemeClr val="tx1"/>
                          </a:solidFill>
                          <a:latin typeface="Verdana" pitchFamily="34" charset="0"/>
                          <a:ea typeface="Verdana" pitchFamily="34" charset="0"/>
                          <a:cs typeface="Verdana" pitchFamily="34" charset="0"/>
                        </a:rPr>
                        <a:t> (Lippstadt)</a:t>
                      </a:r>
                      <a:endParaRPr lang="de-DE" sz="1800" dirty="0">
                        <a:solidFill>
                          <a:schemeClr val="tx1"/>
                        </a:solidFill>
                        <a:latin typeface="Verdana" pitchFamily="34" charset="0"/>
                        <a:ea typeface="Verdana" pitchFamily="34" charset="0"/>
                        <a:cs typeface="Verdana" pitchFamily="34" charset="0"/>
                      </a:endParaRPr>
                    </a:p>
                  </a:txBody>
                  <a:tcPr/>
                </a:tc>
              </a:tr>
              <a:tr h="1182447">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dirty="0" smtClean="0">
                          <a:latin typeface="Verdana" pitchFamily="34" charset="0"/>
                          <a:ea typeface="Verdana" pitchFamily="34" charset="0"/>
                          <a:cs typeface="Verdana" pitchFamily="34" charset="0"/>
                        </a:rPr>
                        <a:t> Rundschau</a:t>
                      </a:r>
                    </a:p>
                    <a:p>
                      <a:pPr algn="l"/>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Landwirt-</a:t>
                      </a:r>
                      <a:r>
                        <a:rPr lang="de-DE" sz="1800" dirty="0" err="1" smtClean="0">
                          <a:latin typeface="Verdana" pitchFamily="34" charset="0"/>
                          <a:ea typeface="Verdana" pitchFamily="34" charset="0"/>
                          <a:cs typeface="Verdana" pitchFamily="34" charset="0"/>
                        </a:rPr>
                        <a:t>schaftliche</a:t>
                      </a:r>
                      <a:r>
                        <a:rPr lang="de-DE" sz="1800" baseline="0" dirty="0" smtClean="0">
                          <a:latin typeface="Verdana" pitchFamily="34" charset="0"/>
                          <a:ea typeface="Verdana" pitchFamily="34" charset="0"/>
                          <a:cs typeface="Verdana" pitchFamily="34" charset="0"/>
                        </a:rPr>
                        <a:t> Rundschau</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Landwirtschaft-</a:t>
                      </a:r>
                      <a:r>
                        <a:rPr lang="de-DE" sz="1800" dirty="0" err="1" smtClean="0">
                          <a:latin typeface="Verdana" pitchFamily="34" charset="0"/>
                          <a:ea typeface="Verdana" pitchFamily="34" charset="0"/>
                          <a:cs typeface="Verdana" pitchFamily="34" charset="0"/>
                        </a:rPr>
                        <a:t>liche</a:t>
                      </a:r>
                      <a:r>
                        <a:rPr lang="de-DE" sz="1800" baseline="0" dirty="0" smtClean="0">
                          <a:latin typeface="Verdana" pitchFamily="34" charset="0"/>
                          <a:ea typeface="Verdana" pitchFamily="34" charset="0"/>
                          <a:cs typeface="Verdana" pitchFamily="34" charset="0"/>
                        </a:rPr>
                        <a:t> Rundschau</a:t>
                      </a:r>
                      <a:endParaRPr lang="de-DE" sz="1800" dirty="0">
                        <a:latin typeface="Verdana" pitchFamily="34" charset="0"/>
                        <a:ea typeface="Verdana" pitchFamily="34" charset="0"/>
                        <a:cs typeface="Verdana" pitchFamily="34" charset="0"/>
                      </a:endParaRPr>
                    </a:p>
                  </a:txBody>
                  <a:tcPr/>
                </a:tc>
              </a:tr>
              <a:tr h="636702">
                <a:tc>
                  <a:txBody>
                    <a:bodyPr/>
                    <a:lstStyle/>
                    <a:p>
                      <a:r>
                        <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2.8.2</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b="1" dirty="0" err="1"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algn="l"/>
                      <a:r>
                        <a:rPr lang="de-DE" sz="1800" dirty="0" smtClean="0">
                          <a:latin typeface="Verdana" pitchFamily="34" charset="0"/>
                          <a:ea typeface="Verdana" pitchFamily="34" charset="0"/>
                          <a:cs typeface="Verdana" pitchFamily="34" charset="0"/>
                        </a:rPr>
                        <a:t>München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kern="1200" dirty="0" smtClean="0">
                          <a:solidFill>
                            <a:schemeClr val="dk1"/>
                          </a:solidFill>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r>
                        <a:rPr lang="de-DE" sz="1800" dirty="0" smtClean="0">
                          <a:latin typeface="Verdana" pitchFamily="34" charset="0"/>
                          <a:ea typeface="Verdana" pitchFamily="34" charset="0"/>
                          <a:cs typeface="Verdana" pitchFamily="34" charset="0"/>
                        </a:rPr>
                        <a:t>Lippstadt</a:t>
                      </a:r>
                      <a:endParaRPr lang="de-DE" sz="1800" dirty="0">
                        <a:latin typeface="Verdana" pitchFamily="34" charset="0"/>
                        <a:ea typeface="Verdana" pitchFamily="34" charset="0"/>
                        <a:cs typeface="Verdana" pitchFamily="34" charset="0"/>
                      </a:endParaRPr>
                    </a:p>
                  </a:txBody>
                  <a:tcPr>
                    <a:solidFill>
                      <a:schemeClr val="accent1">
                        <a:lumMod val="20000"/>
                        <a:lumOff val="80000"/>
                      </a:schemeClr>
                    </a:solidFill>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094182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2231</Words>
  <Application>Microsoft Office PowerPoint</Application>
  <PresentationFormat>Bildschirmpräsentation (4:3)</PresentationFormat>
  <Paragraphs>437</Paragraphs>
  <Slides>19</Slides>
  <Notes>17</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Larissa-Design</vt:lpstr>
      <vt:lpstr>Schulungsunterlagen der AG RDA</vt:lpstr>
      <vt:lpstr> Sucheinstiege, die das Werk repräsentieren Beziehungen zwischen Werken Werke I </vt:lpstr>
      <vt:lpstr>Werktitel in der zusammengesetzten Beschreibung</vt:lpstr>
      <vt:lpstr>Zweck der Werkebene – RDA 6.0, 5.3, 6.2.2.4</vt:lpstr>
      <vt:lpstr>1. Bestandteile des normierten Sucheinstiegs für das Werk – RDA 5.3/5.5</vt:lpstr>
      <vt:lpstr>normierter Sucheinstieg für den geistigen Schöpfer + bevorzugter Titel für das Werk</vt:lpstr>
      <vt:lpstr>RDA 6.2.2.8 D-A-CH</vt:lpstr>
      <vt:lpstr>A) Titel ist eindeutig =&gt; Haupttitel übernimmt die Funktion des Werktitels</vt:lpstr>
      <vt:lpstr> B) Titel ist nicht eindeutig =&gt; Werktitel wird erfasst </vt:lpstr>
      <vt:lpstr>2. Merkmale </vt:lpstr>
      <vt:lpstr>2. Merkmale zur Unterscheidung von gleichnamigen Werken – RDA 6.27.1.9 D-A-CH</vt:lpstr>
      <vt:lpstr>Vergabe der Merkmale</vt:lpstr>
      <vt:lpstr>2.1 Merkmal  - a) herausgebende/ veröffentlichende Körperschaft</vt:lpstr>
      <vt:lpstr>2.1 Merkmal – b) Erscheinungsdatum</vt:lpstr>
      <vt:lpstr>2.1 Merkmal – c) Erscheinungsort</vt:lpstr>
      <vt:lpstr>  2.2 Form des Merkmals – a) Körperschaft   Achtung: als Merkmal wird der normierte Sucheinsteig der Körperschaft verwendet!  </vt:lpstr>
      <vt:lpstr>2.2 Form des Merkmals – b) Erscheinungsort</vt:lpstr>
      <vt:lpstr>3. Werktitel – Unterreihen</vt:lpstr>
      <vt:lpstr>4. Beziehungen auf Werkebene – RDA 25, Anhang J.2</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555</cp:revision>
  <cp:lastPrinted>2015-04-13T15:24:40Z</cp:lastPrinted>
  <dcterms:created xsi:type="dcterms:W3CDTF">2014-02-18T07:01:40Z</dcterms:created>
  <dcterms:modified xsi:type="dcterms:W3CDTF">2016-03-14T10:41:28Z</dcterms:modified>
</cp:coreProperties>
</file>