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10"/>
  </p:notesMasterIdLst>
  <p:handoutMasterIdLst>
    <p:handoutMasterId r:id="rId11"/>
  </p:handoutMasterIdLst>
  <p:sldIdLst>
    <p:sldId id="298" r:id="rId2"/>
    <p:sldId id="259" r:id="rId3"/>
    <p:sldId id="287" r:id="rId4"/>
    <p:sldId id="293" r:id="rId5"/>
    <p:sldId id="297" r:id="rId6"/>
    <p:sldId id="294" r:id="rId7"/>
    <p:sldId id="295" r:id="rId8"/>
    <p:sldId id="292" r:id="rId9"/>
  </p:sldIdLst>
  <p:sldSz cx="9144000" cy="6858000" type="screen4x3"/>
  <p:notesSz cx="6669088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24" autoAdjust="0"/>
    <p:restoredTop sz="90975" autoAdjust="0"/>
  </p:normalViewPr>
  <p:slideViewPr>
    <p:cSldViewPr>
      <p:cViewPr>
        <p:scale>
          <a:sx n="100" d="100"/>
          <a:sy n="100" d="100"/>
        </p:scale>
        <p:origin x="-1398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668" y="-72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21.08.2015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21.08.2015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78008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50339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7800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5B.14: Kumulationen | Aleph | Stand: 04.08.2015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5B.14: Kumulationen | Aleph | Stand: 04.08.2015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5B.14: Kumulationen | Aleph | Stand: 04.08.2015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5B.14: Kumulationen | Aleph | Stand: 04.08.2015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5B.14: Kumulationen | Aleph | Stand: 04.08.2015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5B.14: Kumulationen | Aleph | Stand: 04.08.2015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5B.14: Kumulationen | Aleph | Stand: 04.08.2015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5B.14: Kumulationen | Aleph | Stand: 04.08.2015 | CC BY-NC-SA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5B.14: Kumulationen | Aleph | Stand: 04.08.2015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5B.14: Kumulationen | Aleph | Stand: 04.08.2015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5B.14: Kumulationen | Aleph | Stand: 04.08.2015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5B.14: Kumulationen | Aleph | Stand: 04.08.2015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5B.14: Kumulationen | Aleph | Stand: 04.08.2015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32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Kumulationen</a:t>
            </a:r>
            <a:b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5B.14: Kumulationen |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Aleph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| Stand: 04.08.2015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5 B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Definition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Sammlungen von Einzelheften bzw. Inhalten für einen bestimmten Zeitraum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Die Inhalte der einzelnen Ausgaben und der Kumulationen sind identisch </a:t>
            </a:r>
            <a:b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Gleicher Titel wie die einzelnen Ausgaben, oder ein eigener Titel 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 die Zählstruktur der einzelnen Ausgaben integriert, oder eigenes Zählsystem 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5B.14: Kumulationen | Aleph | Stand: 04.08.2015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5B.14: Kumulationen | Aleph | Stand: 04.08.2015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0775713"/>
              </p:ext>
            </p:extLst>
          </p:nvPr>
        </p:nvGraphicFramePr>
        <p:xfrm>
          <a:off x="107504" y="1739719"/>
          <a:ext cx="8928993" cy="45870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1152128"/>
                <a:gridCol w="1800200"/>
                <a:gridCol w="2664296"/>
                <a:gridCol w="2448273"/>
              </a:tblGrid>
              <a:tr h="280637">
                <a:tc>
                  <a:txBody>
                    <a:bodyPr/>
                    <a:lstStyle/>
                    <a:p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892937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303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6.27.1.9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Ergänzungen zu </a:t>
                      </a:r>
                      <a:r>
                        <a:rPr lang="de-DE" sz="16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Suchein</a:t>
                      </a: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-stiegen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$t</a:t>
                      </a:r>
                      <a:r>
                        <a:rPr lang="de-DE" sz="16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Law </a:t>
                      </a:r>
                      <a:r>
                        <a:rPr lang="de-DE" sz="1600" baseline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book</a:t>
                      </a:r>
                      <a:r>
                        <a:rPr lang="de-DE" sz="16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baseline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guide</a:t>
                      </a:r>
                      <a:r>
                        <a:rPr lang="de-DE" sz="16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Monatsausgabe</a:t>
                      </a:r>
                      <a:endParaRPr lang="de-DE" sz="16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$t</a:t>
                      </a:r>
                      <a:r>
                        <a:rPr lang="de-DE" sz="16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Law </a:t>
                      </a:r>
                      <a:r>
                        <a:rPr lang="de-DE" sz="1600" baseline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book</a:t>
                      </a:r>
                      <a:r>
                        <a:rPr lang="de-DE" sz="16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baseline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guide</a:t>
                      </a:r>
                      <a:r>
                        <a:rPr lang="de-DE" sz="16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Jahresausgabe</a:t>
                      </a:r>
                      <a:endParaRPr lang="de-DE" sz="16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80637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Law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book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guide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Law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book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guide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8837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</a:t>
                      </a:r>
                      <a:endParaRPr lang="de-DE" sz="16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Ausgabe-bezeichnung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[Monatsausgabe]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[Jahresausgabe]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84737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405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Vol. 1,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 (Jan. 1</a:t>
                      </a: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973)-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1973-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8837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052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2.14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Erscheinungs-frequenz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Pos.</a:t>
                      </a:r>
                      <a:r>
                        <a:rPr lang="de-DE" sz="16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8 </a:t>
                      </a: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Pos.</a:t>
                      </a:r>
                      <a:r>
                        <a:rPr lang="de-DE" sz="16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8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892937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sz="16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534z</a:t>
                      </a:r>
                      <a:endParaRPr lang="de-DE" sz="16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</a:t>
                      </a:r>
                      <a:b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J.2.5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Beziehungs-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kennzeich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Erweitert durch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Law </a:t>
                      </a:r>
                      <a:r>
                        <a:rPr lang="de-DE" sz="1600" baseline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book</a:t>
                      </a:r>
                      <a:r>
                        <a:rPr lang="de-DE" sz="16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baseline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guide</a:t>
                      </a:r>
                      <a:r>
                        <a:rPr lang="de-DE" sz="16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(Jahresausgabe)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 </a:t>
                      </a:r>
                      <a:r>
                        <a:rPr lang="de-DE" sz="1600" i="1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sz="1600" i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Erweiterung</a:t>
                      </a:r>
                      <a:r>
                        <a:rPr lang="de-DE" sz="1600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</a:t>
                      </a:r>
                      <a:endParaRPr lang="de-DE" sz="1600" i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Law </a:t>
                      </a:r>
                      <a:r>
                        <a:rPr lang="de-DE" sz="1600" baseline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book</a:t>
                      </a:r>
                      <a:r>
                        <a:rPr lang="de-DE" sz="16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baseline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guide</a:t>
                      </a:r>
                      <a:r>
                        <a:rPr lang="de-DE" sz="16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(Monatsausgabe)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 </a:t>
                      </a:r>
                      <a:r>
                        <a:rPr lang="de-DE" sz="1600" i="1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sz="1600" i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rmAutofit fontScale="90000"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 Eigene Beschreibungen		-1-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23528" y="908720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1.a Gleiche Haupttitel, aber unterschiedliche Zählung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118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Format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sz="2400" b="1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ASEQ-Feld </a:t>
            </a:r>
            <a:r>
              <a:rPr lang="de-DE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403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für die Ausgabebezeichnung </a:t>
            </a:r>
          </a:p>
          <a:p>
            <a:pPr>
              <a:buNone/>
            </a:pPr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Weitere Hinweise können der Schulungsunterlage „Unterreihen, Beilage, Ausgabevermerk“ entnommen werden</a:t>
            </a:r>
          </a:p>
          <a:p>
            <a:pPr>
              <a:buNone/>
            </a:pPr>
            <a:endParaRPr lang="de-DE" sz="1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Beziehungs-Feld ASEQ </a:t>
            </a:r>
            <a:r>
              <a:rPr lang="de-DE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534z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Andere Werkbeziehungen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Die Beziehungskennzeichnung für Kumulationen lautet: erweitert durch/Erweiterung von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5B.14: Kumulationen | Aleph | Stand: 04.08.2015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5B.14: Kumulationen | Aleph | Stand: 04.08.2015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7984243"/>
              </p:ext>
            </p:extLst>
          </p:nvPr>
        </p:nvGraphicFramePr>
        <p:xfrm>
          <a:off x="179512" y="1553365"/>
          <a:ext cx="8712968" cy="42014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967570"/>
                <a:gridCol w="1976892"/>
                <a:gridCol w="2123328"/>
                <a:gridCol w="2709074"/>
              </a:tblGrid>
              <a:tr h="352387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1667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Index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medicus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Cumulated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Index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Medicus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88096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Volume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1,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number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 (Jan. 1960)-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Volume 1 (1960)-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16678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Erscheinungs-frequenz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Pos. 8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Pos. 8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641173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534z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</a:t>
                      </a: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J.2.5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Beziehungs-kennzeichnung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Erweitert durch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Cumulated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index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medicus</a:t>
                      </a:r>
                      <a:endParaRPr lang="de-DE" sz="1800" baseline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indent="0">
                        <a:buFontTx/>
                        <a:buNone/>
                      </a:pPr>
                      <a:r>
                        <a:rPr lang="de-DE" sz="18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 </a:t>
                      </a:r>
                      <a:r>
                        <a:rPr lang="de-DE" sz="180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sz="1800" i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Erweiterung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</a:t>
                      </a:r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indent="0">
                        <a:buFontTx/>
                        <a:buNone/>
                      </a:pPr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ndex </a:t>
                      </a:r>
                      <a:r>
                        <a:rPr lang="de-DE" sz="18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medicus</a:t>
                      </a:r>
                      <a:endParaRPr lang="de-DE" sz="1800" baseline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indent="0">
                        <a:buFontTx/>
                        <a:buNone/>
                      </a:pPr>
                      <a:r>
                        <a:rPr lang="de-DE" sz="18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 </a:t>
                      </a:r>
                      <a:r>
                        <a:rPr lang="de-DE" sz="180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sz="1800" i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rmAutofit fontScale="90000"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 Eigene Beschreibungen		-2-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23528" y="692696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1.b Unterschiedliche Haupttitel, unterschiedliche Zählungen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198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5B.14: Kumulationen | Aleph | Stand: 04.08.2015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1223530"/>
              </p:ext>
            </p:extLst>
          </p:nvPr>
        </p:nvGraphicFramePr>
        <p:xfrm>
          <a:off x="467544" y="2204864"/>
          <a:ext cx="8424936" cy="32002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936104"/>
                <a:gridCol w="1700189"/>
                <a:gridCol w="4852539"/>
              </a:tblGrid>
              <a:tr h="648072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International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nursing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index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Vol. 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1,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1 (Jan. 1966)-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Zählung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ersten drei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Nummern von Jan./Sep. erscheinen quartalsweise; Nummer 4 von Okt./Dez. ist die Jahreskumulation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rmAutofit fontScale="90000"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 Keine eigene Beschreibung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23528" y="908720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Kumulation ist Teil der Einzelausgabe und in der Zählung der Einzelausgabe enthalten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471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Zweifelsfallregelung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sz="2400" b="1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b="1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Im Zweifelsfall werden eigene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Beschreibungen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angelegt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5B.14: Kumulationen | Aleph | Stand: 04.08.2015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471</Words>
  <Application>Microsoft Office PowerPoint</Application>
  <PresentationFormat>Bildschirmpräsentation (4:3)</PresentationFormat>
  <Paragraphs>133</Paragraphs>
  <Slides>8</Slides>
  <Notes>6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Larissa-Design</vt:lpstr>
      <vt:lpstr>Schulungsunterlagen der AG RDA</vt:lpstr>
      <vt:lpstr>Kumulationen </vt:lpstr>
      <vt:lpstr>Definition</vt:lpstr>
      <vt:lpstr>1. Eigene Beschreibungen  -1-</vt:lpstr>
      <vt:lpstr>Format</vt:lpstr>
      <vt:lpstr>1. Eigene Beschreibungen  -2-</vt:lpstr>
      <vt:lpstr>2. Keine eigene Beschreibung</vt:lpstr>
      <vt:lpstr>Zweifelsfallregelung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Ingeborg Töpler</dc:creator>
  <cp:lastModifiedBy>Goerlich</cp:lastModifiedBy>
  <cp:revision>295</cp:revision>
  <cp:lastPrinted>2014-11-28T10:44:38Z</cp:lastPrinted>
  <dcterms:created xsi:type="dcterms:W3CDTF">2014-02-18T07:01:40Z</dcterms:created>
  <dcterms:modified xsi:type="dcterms:W3CDTF">2015-08-21T06:26:09Z</dcterms:modified>
</cp:coreProperties>
</file>