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4"/>
  </p:notesMasterIdLst>
  <p:handoutMasterIdLst>
    <p:handoutMasterId r:id="rId15"/>
  </p:handoutMasterIdLst>
  <p:sldIdLst>
    <p:sldId id="343" r:id="rId2"/>
    <p:sldId id="259" r:id="rId3"/>
    <p:sldId id="340" r:id="rId4"/>
    <p:sldId id="341" r:id="rId5"/>
    <p:sldId id="332" r:id="rId6"/>
    <p:sldId id="326" r:id="rId7"/>
    <p:sldId id="342" r:id="rId8"/>
    <p:sldId id="334" r:id="rId9"/>
    <p:sldId id="335" r:id="rId10"/>
    <p:sldId id="337" r:id="rId11"/>
    <p:sldId id="338" r:id="rId12"/>
    <p:sldId id="339" r:id="rId13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73" autoAdjust="0"/>
    <p:restoredTop sz="90975" autoAdjust="0"/>
  </p:normalViewPr>
  <p:slideViewPr>
    <p:cSldViewPr>
      <p:cViewPr>
        <p:scale>
          <a:sx n="100" d="100"/>
          <a:sy n="100" d="100"/>
        </p:scale>
        <p:origin x="-145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950" y="144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23.03.2016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23.03.2016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„Anfangs“ wird</a:t>
            </a:r>
            <a:r>
              <a:rPr lang="de-DE" baseline="0" dirty="0" smtClean="0"/>
              <a:t> wegen </a:t>
            </a:r>
            <a:r>
              <a:rPr lang="de-DE" b="1" baseline="0" dirty="0" smtClean="0"/>
              <a:t>First</a:t>
            </a:r>
            <a:r>
              <a:rPr lang="de-DE" baseline="0" dirty="0" smtClean="0"/>
              <a:t> nicht mehr verwendet.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Hinweis: Das </a:t>
            </a:r>
            <a:r>
              <a:rPr lang="de-DE" smtClean="0"/>
              <a:t>Verfahren „[?]“ </a:t>
            </a:r>
            <a:r>
              <a:rPr lang="de-DE" dirty="0" smtClean="0"/>
              <a:t>gilt auch für frühere Veröffentlichungsangaben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Veröffentlichungsangabe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Veröffentlichungsangabe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Veröffentlichungsangabe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5B.12: Änderungen in der Veröffentlichungsangabe | Aleph | Stand: 22.10.2015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Veröffentlichungsangabe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Veröffentlichungsangabe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Veröffentlichungsangabe | Aleph | Stand: 22.10.2015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Veröffentlichungsangabe | Aleph | Stand: 22.10.2015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Veröffentlichungsangabe | Aleph | Stand: 22.10.2015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Veröffentlichungsangabe | Aleph | Stand: 22.10.2015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Veröffentlichungsangabe | Aleph | Stand: 22.10.2015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Veröffentlichungsangabe | Aleph | Stand: 22.10.2015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5B.12: Änderungen in der Veröffentlichungsangabe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3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 Ständiger Wechsel der Angaben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Veröffentlichungsangabe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042168"/>
              </p:ext>
            </p:extLst>
          </p:nvPr>
        </p:nvGraphicFramePr>
        <p:xfrm>
          <a:off x="251520" y="4797152"/>
          <a:ext cx="864096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368152"/>
                <a:gridCol w="2592288"/>
                <a:gridCol w="3672408"/>
              </a:tblGrid>
              <a:tr h="13602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87426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 Veröffentlichungs-angabe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[Wechselnde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Erscheinungsorte und Verlage]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395536" y="908720"/>
            <a:ext cx="79208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Erscheinungsort und/oder der Verlagsname wechseln ständig 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Hinweis auf den Sachverhalt mit: „Verlagsname wechselt“ oder „Wechselnde Erscheinungsorte und Verlagsnamen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</a:p>
          <a:p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130346"/>
              </p:ext>
            </p:extLst>
          </p:nvPr>
        </p:nvGraphicFramePr>
        <p:xfrm>
          <a:off x="251518" y="3068960"/>
          <a:ext cx="8640962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6"/>
                <a:gridCol w="1368152"/>
                <a:gridCol w="2664296"/>
                <a:gridCol w="367240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 Veröffentlichungs-angabe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Oxford</a:t>
                      </a:r>
                      <a:endParaRPr lang="de-DE" baseline="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/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[Verlagsname wechselt]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5. Monografische Reihen: Sinnvolle chronologische Abfolge ist nicht möglich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Veröffentlichungsangabe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95536" y="1340768"/>
            <a:ext cx="79208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bedingt durch eine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springende Erscheinungsweise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 sinnvolle chronologische Abfolge gültiger Erscheinungsorte und Verlagsnamen ist nur bedingt möglich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die aktuelle Angabe oder die am häufigsten vorkommende Veröffentlichungsangabe wird erfasst </a:t>
            </a:r>
          </a:p>
          <a:p>
            <a:pPr>
              <a:buFont typeface="Arial" pitchFamily="34" charset="0"/>
              <a:buChar char="•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die weiteren Angaben werden mit dem pauschalen Hinweis „teils“ ergänzt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5. Monografische Reihen: Sinnvolle chronologische Abfolge ist nicht möglich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Veröffentlichungsangabe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40579"/>
              </p:ext>
            </p:extLst>
          </p:nvPr>
        </p:nvGraphicFramePr>
        <p:xfrm>
          <a:off x="323528" y="1268760"/>
          <a:ext cx="8568951" cy="38967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5"/>
                <a:gridCol w="1789122"/>
                <a:gridCol w="2675374"/>
                <a:gridCol w="2880320"/>
              </a:tblGrid>
              <a:tr h="60486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 Veröffentlichungs-angabe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Sandefjord</a:t>
                      </a:r>
                      <a:endParaRPr lang="de-DE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/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Skagerrak </a:t>
                      </a:r>
                      <a:r>
                        <a:rPr lang="de-DE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Forlag</a:t>
                      </a:r>
                      <a:endParaRPr lang="de-DE" baseline="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/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3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Frühere Veröffentlichungs-angabe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Hamburg</a:t>
                      </a:r>
                    </a:p>
                    <a:p>
                      <a:pPr algn="l"/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Edition Maritim</a:t>
                      </a:r>
                    </a:p>
                    <a:p>
                      <a:pPr algn="l"/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$c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teils</a:t>
                      </a:r>
                    </a:p>
                    <a:p>
                      <a:pPr algn="l"/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</a:t>
                      </a:r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50709"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Frühere Veröffentlichungs-angabe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Bielefeld</a:t>
                      </a:r>
                    </a:p>
                    <a:p>
                      <a:pPr algn="l"/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Delius </a:t>
                      </a:r>
                      <a:r>
                        <a:rPr lang="de-DE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Klasing</a:t>
                      </a:r>
                      <a:endParaRPr lang="de-DE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$c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teils</a:t>
                      </a:r>
                    </a:p>
                    <a:p>
                      <a:pPr algn="l"/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</a:t>
                      </a:r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Änderungen in der Veröffentlichungsangabe</a:t>
            </a: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Veröffentlichungsangabe |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Aleph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 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0. Vorbemerkung		-1-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2.8.1 - Die Veröffentlichungsangabe ist ein </a:t>
            </a:r>
            <a:r>
              <a:rPr lang="de-DE" sz="2400" b="1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Oberbegriff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für folgende Elemente:</a:t>
            </a:r>
          </a:p>
          <a:p>
            <a:pPr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Erscheinungsort/Erscheinungsorte (RDA 2.8.2)</a:t>
            </a:r>
          </a:p>
          <a:p>
            <a:endParaRPr lang="de-DE" sz="2400" dirty="0" smtClean="0">
              <a:solidFill>
                <a:schemeClr val="accent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/>
            <a:r>
              <a:rPr lang="de-DE" sz="2400" dirty="0" smtClean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Verlag/Verlage (RDA 2.8.4)</a:t>
            </a:r>
          </a:p>
          <a:p>
            <a:pPr lvl="0"/>
            <a:endParaRPr lang="de-DE" sz="2400" dirty="0" smtClean="0">
              <a:solidFill>
                <a:srgbClr val="00B05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/>
            <a:r>
              <a:rPr lang="de-DE" sz="2400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Erscheinungsdatum/Erscheinungsdaten (2.8.6)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Veröffentlichungsangabe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0. Vorbemerkung		-2-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0" indent="0">
              <a:buNone/>
            </a:pPr>
            <a:r>
              <a:rPr lang="de-DE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Änderungen in der 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Veröffentlichungsangabe:</a:t>
            </a:r>
          </a:p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d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ie bisherigen Inhalte werden aktualisiert</a:t>
            </a:r>
          </a:p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f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rüheste/frühere Angaben werden zusätzlich verzeichnet und gekennzeichnet</a:t>
            </a:r>
          </a:p>
          <a:p>
            <a:endParaRPr lang="de-DE" sz="2400" dirty="0">
              <a:solidFill>
                <a:prstClr val="black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588" lvl="0" indent="-1588">
              <a:buNone/>
            </a:pP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Unterscheidung zwischen </a:t>
            </a:r>
            <a:r>
              <a:rPr lang="de-DE" sz="2400" u="sng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frühesten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und </a:t>
            </a:r>
            <a:r>
              <a:rPr lang="de-DE" sz="2400" u="sng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früheren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Veröffentlichungsangaben</a:t>
            </a:r>
          </a:p>
          <a:p>
            <a:pPr lvl="0">
              <a:buNone/>
            </a:pPr>
            <a:endParaRPr lang="de-DE" sz="2400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lvl="0" indent="0">
              <a:buNone/>
            </a:pPr>
            <a:r>
              <a:rPr lang="de-DE" sz="2400" u="sng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Früheste 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Veröffentlichungsangabe:</a:t>
            </a:r>
          </a:p>
          <a:p>
            <a:pPr lvl="0"/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der </a:t>
            </a:r>
            <a:r>
              <a:rPr lang="de-DE" sz="2400" u="sng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Beginn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der Veröffentlichung </a:t>
            </a:r>
            <a:r>
              <a:rPr lang="de-DE" sz="2400" u="sng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ist bekannt</a:t>
            </a:r>
          </a:p>
          <a:p>
            <a:pPr lvl="0"/>
            <a:r>
              <a:rPr lang="de-DE" sz="24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wird </a:t>
            </a:r>
            <a:r>
              <a:rPr lang="de-DE" sz="2400" u="sng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immer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erfasst</a:t>
            </a:r>
          </a:p>
          <a:p>
            <a:pPr lvl="0"/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die Geltungsdauer wird mit </a:t>
            </a:r>
            <a:r>
              <a:rPr lang="de-DE" sz="2400" u="sng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Erscheinungsdaten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erfasst (RDA 2.8.6 D-A-C-H)</a:t>
            </a:r>
          </a:p>
          <a:p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Veröffentlichungsangabe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732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0. Vorbemerkung		-3-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256584"/>
          </a:xfrm>
        </p:spPr>
        <p:txBody>
          <a:bodyPr wrap="square"/>
          <a:lstStyle/>
          <a:p>
            <a:pPr marL="0" lvl="0" indent="0">
              <a:buNone/>
            </a:pPr>
            <a:r>
              <a:rPr lang="de-DE" sz="2400" u="sng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Frühere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Veröffentlichungsangaben</a:t>
            </a:r>
            <a:r>
              <a:rPr lang="de-DE" sz="24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marL="0" lvl="0" indent="0">
              <a:buNone/>
            </a:pPr>
            <a:endParaRPr lang="de-DE" sz="2400" dirty="0">
              <a:solidFill>
                <a:prstClr val="black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/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sollten auch erfasst werden</a:t>
            </a:r>
          </a:p>
          <a:p>
            <a:pPr lvl="0"/>
            <a:r>
              <a:rPr lang="de-DE" sz="24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neben 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der Erfassung von Erscheinungsdaten genügen auch die pauschalen Hinweise </a:t>
            </a:r>
            <a:r>
              <a:rPr lang="de-DE" sz="24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„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früher“ oder „teils“</a:t>
            </a:r>
          </a:p>
          <a:p>
            <a:pPr lvl="0"/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Vergabe der pauschalen Hinweise 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abhängig vom Vorhandensein der </a:t>
            </a:r>
            <a:r>
              <a:rPr lang="de-DE" sz="2400" dirty="0" err="1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Exemplardaten</a:t>
            </a:r>
            <a:endParaRPr lang="de-DE" sz="2400" dirty="0">
              <a:solidFill>
                <a:prstClr val="black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/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auch Mischformen sind möglich 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Erscheinungsdaten und pauschale Hinweise treten gemeinsam </a:t>
            </a:r>
            <a:r>
              <a:rPr lang="de-DE" sz="24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auf</a:t>
            </a: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42493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Veröffentlichungsangabe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Zeitliche Gültigkeit:         Erscheinungsdaten bei frühesten Angaben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Veröffentlichungsangabe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536391"/>
              </p:ext>
            </p:extLst>
          </p:nvPr>
        </p:nvGraphicFramePr>
        <p:xfrm>
          <a:off x="179511" y="1177857"/>
          <a:ext cx="8568953" cy="3944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302"/>
                <a:gridCol w="1600793"/>
                <a:gridCol w="2769538"/>
                <a:gridCol w="2880320"/>
              </a:tblGrid>
              <a:tr h="34608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35543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405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 (1995)-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24777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 Veröffentlichungs-angabe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Heidelberg</a:t>
                      </a:r>
                    </a:p>
                    <a:p>
                      <a:pPr algn="l"/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 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Springer Medizin</a:t>
                      </a:r>
                    </a:p>
                    <a:p>
                      <a:pPr algn="l"/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$c 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2008-</a:t>
                      </a:r>
                    </a:p>
                    <a:p>
                      <a:pPr algn="l"/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24777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</a:p>
                    <a:p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Früheste Veröffentlichungs-angabe</a:t>
                      </a:r>
                    </a:p>
                    <a:p>
                      <a:pPr algn="l"/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Darmstadt</a:t>
                      </a:r>
                    </a:p>
                    <a:p>
                      <a:pPr algn="l"/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 </a:t>
                      </a:r>
                      <a:r>
                        <a:rPr lang="de-DE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Steinkopff</a:t>
                      </a:r>
                      <a:endParaRPr lang="de-DE" baseline="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/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$c </a:t>
                      </a:r>
                      <a:r>
                        <a:rPr lang="de-DE" baseline="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1995-2007</a:t>
                      </a:r>
                      <a:endParaRPr lang="de-DE" baseline="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46085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425b*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1995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179512" y="5579948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* Das Erscheinungsjahr des ersten Bandes wird grundsätzlich zusätzlich in Feld 425b  und das des letzten Bandes in 425c in normierter Form erfasst.</a:t>
            </a:r>
            <a:endParaRPr lang="de-DE" sz="1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Zeitliche Gültigkeit: Erscheinungsdaten bei frühesten Angaben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874696"/>
              </p:ext>
            </p:extLst>
          </p:nvPr>
        </p:nvGraphicFramePr>
        <p:xfrm>
          <a:off x="179511" y="1628800"/>
          <a:ext cx="8712969" cy="3168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3"/>
                <a:gridCol w="1368152"/>
                <a:gridCol w="2664296"/>
                <a:gridCol w="3672408"/>
              </a:tblGrid>
              <a:tr h="319583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542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 Veröffentlichungs-angabe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Frankfurt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am Main          </a:t>
                      </a: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 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Klostermann Verlag       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3</a:t>
                      </a:r>
                      <a:endParaRPr lang="de-DE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/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74449"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</a:p>
                    <a:p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Früheste Veröffentlichungs-angabe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err="1" smtClean="0">
                          <a:latin typeface="Verdana"/>
                          <a:ea typeface="Times New Roman"/>
                          <a:cs typeface="Times New Roman"/>
                        </a:rPr>
                        <a:t>Meisenheim</a:t>
                      </a:r>
                      <a:r>
                        <a:rPr lang="de-DE" sz="1800" dirty="0" smtClean="0">
                          <a:latin typeface="Verdana"/>
                          <a:ea typeface="Times New Roman"/>
                          <a:cs typeface="Times New Roman"/>
                        </a:rPr>
                        <a:t>, Glan            </a:t>
                      </a: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 </a:t>
                      </a:r>
                      <a:r>
                        <a:rPr lang="de-DE" sz="1800" dirty="0" smtClean="0">
                          <a:latin typeface="Verdana"/>
                          <a:ea typeface="Times New Roman"/>
                          <a:cs typeface="Times New Roman"/>
                        </a:rPr>
                        <a:t>Hain Verlag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$c 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2010-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[?]</a:t>
                      </a:r>
                      <a:endParaRPr lang="de-DE" sz="18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39423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425b*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2010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Veröffentlichungsangabe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83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Zeitliche Gültigkeit:                     pauschaler Hinweis bei früheren Angaben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Veröffentlichungsangabe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178247"/>
              </p:ext>
            </p:extLst>
          </p:nvPr>
        </p:nvGraphicFramePr>
        <p:xfrm>
          <a:off x="179512" y="1700808"/>
          <a:ext cx="8784975" cy="43022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8400"/>
                <a:gridCol w="1588772"/>
                <a:gridCol w="2863468"/>
                <a:gridCol w="3024335"/>
              </a:tblGrid>
              <a:tr h="72008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405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1967 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[?]-2014 [?]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87426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 Veröffentlichungs-angabe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Essen</a:t>
                      </a:r>
                      <a:endParaRPr lang="de-DE" baseline="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/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Kreissparkasse</a:t>
                      </a:r>
                    </a:p>
                    <a:p>
                      <a:pPr algn="l"/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$c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1967-2014</a:t>
                      </a:r>
                    </a:p>
                    <a:p>
                      <a:pPr algn="l"/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3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0922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Frühere</a:t>
                      </a:r>
                      <a:r>
                        <a:rPr lang="de-DE" b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Veröffentlichungs-angabe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Oberhausen</a:t>
                      </a:r>
                      <a:endParaRPr lang="de-DE" baseline="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/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baseline="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Kreissparkasse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$c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früher</a:t>
                      </a:r>
                    </a:p>
                    <a:p>
                      <a:pPr algn="l"/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88022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425b*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1967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26318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425c*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2014</a:t>
                      </a:r>
                      <a:endParaRPr lang="de-DE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8531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Zeitliche Gültigkeit: Mischformen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525344"/>
            <a:ext cx="8208912" cy="332656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Veröffentlichungsangabe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804287"/>
              </p:ext>
            </p:extLst>
          </p:nvPr>
        </p:nvGraphicFramePr>
        <p:xfrm>
          <a:off x="251520" y="908720"/>
          <a:ext cx="8712969" cy="4998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9923"/>
                <a:gridCol w="1758355"/>
                <a:gridCol w="2731143"/>
                <a:gridCol w="2953548"/>
              </a:tblGrid>
              <a:tr h="432048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405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Jg.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 (2001)-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07440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 Veröffentlichungs-angabe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Konstanz</a:t>
                      </a:r>
                      <a:endParaRPr lang="de-DE" sz="1600" baseline="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/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UVK Medien</a:t>
                      </a:r>
                    </a:p>
                    <a:p>
                      <a:pPr algn="l"/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$c</a:t>
                      </a:r>
                      <a:r>
                        <a:rPr lang="de-DE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2014-</a:t>
                      </a:r>
                    </a:p>
                    <a:p>
                      <a:pPr algn="l"/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3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217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Früheste Veröffentlichungs-angabe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6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Berlin</a:t>
                      </a:r>
                      <a:endParaRPr lang="de-DE" sz="1600" baseline="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/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Spiess</a:t>
                      </a:r>
                      <a:endParaRPr lang="de-DE" sz="1600" baseline="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/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$c</a:t>
                      </a:r>
                      <a:r>
                        <a:rPr lang="de-DE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2001-2002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434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Frühere Veröffentlichungs-angabe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München</a:t>
                      </a:r>
                      <a:endParaRPr lang="de-DE" sz="1600" baseline="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/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Patzer Verlag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$c</a:t>
                      </a:r>
                      <a:r>
                        <a:rPr lang="de-DE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früher</a:t>
                      </a:r>
                    </a:p>
                    <a:p>
                      <a:pPr algn="l"/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372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Frühere Veröffentlichungs-angabe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Berlin</a:t>
                      </a:r>
                      <a:endParaRPr lang="de-DE" sz="1600" baseline="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/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Patzer Verlag</a:t>
                      </a:r>
                    </a:p>
                    <a:p>
                      <a:pPr algn="l"/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$c</a:t>
                      </a:r>
                      <a:r>
                        <a:rPr lang="de-DE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2011-2013</a:t>
                      </a:r>
                    </a:p>
                    <a:p>
                      <a:pPr algn="l"/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2841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425b*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6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2001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881</Words>
  <Application>Microsoft Office PowerPoint</Application>
  <PresentationFormat>Bildschirmpräsentation (4:3)</PresentationFormat>
  <Paragraphs>237</Paragraphs>
  <Slides>12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Larissa-Design</vt:lpstr>
      <vt:lpstr>Schulungsunterlagen der AG RDA</vt:lpstr>
      <vt:lpstr> Änderungen in der Veröffentlichungsangabe  </vt:lpstr>
      <vt:lpstr>0. Vorbemerkung  -1-</vt:lpstr>
      <vt:lpstr>0. Vorbemerkung  -2-</vt:lpstr>
      <vt:lpstr>0. Vorbemerkung  -3-</vt:lpstr>
      <vt:lpstr>1. Zeitliche Gültigkeit:         Erscheinungsdaten bei frühesten Angaben</vt:lpstr>
      <vt:lpstr>1. Zeitliche Gültigkeit: Erscheinungsdaten bei frühesten Angaben</vt:lpstr>
      <vt:lpstr>2. Zeitliche Gültigkeit:                     pauschaler Hinweis bei früheren Angaben</vt:lpstr>
      <vt:lpstr>3. Zeitliche Gültigkeit: Mischformen </vt:lpstr>
      <vt:lpstr>4. Ständiger Wechsel der Angaben </vt:lpstr>
      <vt:lpstr>5. Monografische Reihen: Sinnvolle chronologische Abfolge ist nicht möglich </vt:lpstr>
      <vt:lpstr>5. Monografische Reihen: Sinnvolle chronologische Abfolge ist nicht möglich 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513</cp:revision>
  <cp:lastPrinted>2015-01-15T08:53:29Z</cp:lastPrinted>
  <dcterms:created xsi:type="dcterms:W3CDTF">2014-02-18T07:01:40Z</dcterms:created>
  <dcterms:modified xsi:type="dcterms:W3CDTF">2016-03-23T07:19:22Z</dcterms:modified>
</cp:coreProperties>
</file>