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344" r:id="rId2"/>
    <p:sldId id="259" r:id="rId3"/>
    <p:sldId id="340" r:id="rId4"/>
    <p:sldId id="325" r:id="rId5"/>
    <p:sldId id="332" r:id="rId6"/>
    <p:sldId id="326" r:id="rId7"/>
    <p:sldId id="343" r:id="rId8"/>
    <p:sldId id="334" r:id="rId9"/>
    <p:sldId id="341" r:id="rId10"/>
    <p:sldId id="335" r:id="rId11"/>
    <p:sldId id="337" r:id="rId12"/>
    <p:sldId id="338" r:id="rId13"/>
    <p:sldId id="339" r:id="rId14"/>
    <p:sldId id="342" r:id="rId15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90975" autoAdjust="0"/>
  </p:normalViewPr>
  <p:slideViewPr>
    <p:cSldViewPr>
      <p:cViewPr>
        <p:scale>
          <a:sx n="100" d="100"/>
          <a:sy n="100" d="100"/>
        </p:scale>
        <p:origin x="-139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23.03.2016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23.03.2016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„Anfangs“ wird</a:t>
            </a:r>
            <a:r>
              <a:rPr lang="de-DE" baseline="0" dirty="0" smtClean="0"/>
              <a:t> wegen </a:t>
            </a:r>
            <a:r>
              <a:rPr lang="de-DE" b="1" baseline="0" dirty="0" smtClean="0"/>
              <a:t>First</a:t>
            </a:r>
            <a:r>
              <a:rPr lang="de-DE" baseline="0" dirty="0" smtClean="0"/>
              <a:t> nicht mehr verwendet, stattdessen heißt der pauschale Hinweis „früher“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Hinweis: Das Verfahren „[?]“ gilt auch für frühere Veröffentlichungsangaben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Reihenfolge der Erfassung: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Die Erfassung in 4030 erfolgt in aufsteigender chronologischer Reihenfolge: zunächst wird die aktuelle Veröffentlichungsangabe ohne Kennzeichnung erfasst, danach – falls vorhanden – die früheste Veröffentlichungsangabe, danach eine frühere, die auf die früheste folgt, zum Schluss die aktuellste frühere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Angabe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5B.12: Änderungen in der Veröffentlichungsangabe | PICA DNB/ZDB | Stand: 22.10.2015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63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Zeitliche Gültigkeit: Mischformen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096364"/>
              </p:ext>
            </p:extLst>
          </p:nvPr>
        </p:nvGraphicFramePr>
        <p:xfrm>
          <a:off x="15993" y="1268760"/>
          <a:ext cx="8856984" cy="49674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368152"/>
                <a:gridCol w="2736304"/>
                <a:gridCol w="3888432"/>
              </a:tblGrid>
              <a:tr h="65301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32877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Veröffent-</a:t>
                      </a:r>
                      <a:b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Konstanz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UVK Medien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903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Früheste Veröffent-</a:t>
                      </a:r>
                      <a:b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Berlin : Spiess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2001-2002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469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Veröffent-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München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: Patzer Verlag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früher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795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Veröffent-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Berlin : Patzer Verlag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2011-2012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8863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Veröffent-lichungsangabe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Hof : Hannemann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2013-2014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Ständiger Wechsel der Angaben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0185114"/>
              </p:ext>
            </p:extLst>
          </p:nvPr>
        </p:nvGraphicFramePr>
        <p:xfrm>
          <a:off x="251520" y="4797152"/>
          <a:ext cx="864096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358"/>
                <a:gridCol w="1360890"/>
                <a:gridCol w="2736304"/>
                <a:gridCol w="3672408"/>
              </a:tblGrid>
              <a:tr h="1360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874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[Wechselnde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Erscheinungsorte] : [Wechselnde Verlage]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95536" y="908720"/>
            <a:ext cx="792088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Erscheinungsort und/oder der Verlagsname wechseln ständig </a:t>
            </a: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Hinweis auf den Sachverhalt mit: „Wechselnde Verlage“ oder „Wechselnde Erscheinungsorte und Wechselnde Verlage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</a:t>
            </a:r>
          </a:p>
          <a:p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04489"/>
              </p:ext>
            </p:extLst>
          </p:nvPr>
        </p:nvGraphicFramePr>
        <p:xfrm>
          <a:off x="251518" y="3068960"/>
          <a:ext cx="8640962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8"/>
                <a:gridCol w="1368152"/>
                <a:gridCol w="2736304"/>
                <a:gridCol w="367240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Oxford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[Wechselnde Verlage]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Monografische Reihen: Sinnvolle chronologische Abfolge ist nicht möglich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395536" y="1340768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bedingt durch eine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springende Erscheinungsweise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sinnvolle chronologische Abfolge gültiger Erscheinungsorte und Verlagsnamen ist nur bedingt möglich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die aktuelle Angabe oder die am häufigsten vorkommende Veröffentlichungsangabe wird erfasst </a:t>
            </a:r>
          </a:p>
          <a:p>
            <a:pPr>
              <a:buFont typeface="Arial" pitchFamily="34" charset="0"/>
              <a:buChar char="•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die weiteren Angaben werden mit dem pauschalen Hinweis „teils“ ergänzt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Monografische Reihen: Sinnvolle chronologische Abfolge ist nicht möglich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1143944"/>
              </p:ext>
            </p:extLst>
          </p:nvPr>
        </p:nvGraphicFramePr>
        <p:xfrm>
          <a:off x="179513" y="1844824"/>
          <a:ext cx="8856984" cy="35066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178"/>
                <a:gridCol w="1451965"/>
                <a:gridCol w="2645408"/>
                <a:gridCol w="3888433"/>
              </a:tblGrid>
              <a:tr h="60486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Veröffent-</a:t>
                      </a:r>
                    </a:p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Sandefjord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Skagerrak Forlag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864096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Veröffent-</a:t>
                      </a:r>
                    </a:p>
                    <a:p>
                      <a:pPr algn="l"/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Hamburg : Edition Maritim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teils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</a:p>
                    <a:p>
                      <a:pPr algn="l"/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123325"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 Veröffent-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</a:p>
                    <a:p>
                      <a:pPr algn="l"/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Bielefeld : Delius Klasing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teils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</a:p>
                    <a:p>
                      <a:pPr algn="l"/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Aufnahme im PICA-Format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690964"/>
              </p:ext>
            </p:extLst>
          </p:nvPr>
        </p:nvGraphicFramePr>
        <p:xfrm>
          <a:off x="467544" y="908720"/>
          <a:ext cx="8352928" cy="53493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7272808"/>
              </a:tblGrid>
              <a:tr h="611881">
                <a:tc>
                  <a:txBody>
                    <a:bodyPr/>
                    <a:lstStyle/>
                    <a:p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Beschreibung 1</a:t>
                      </a:r>
                    </a:p>
                    <a:p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7015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Abvz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579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0501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benutzen</a:t>
                      </a: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2001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$e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Betrieb + Personal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2001-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Konstanz : UVK Medien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Berlin : Spiess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2001-2002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München : Patzer Verlag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früher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973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Berlin : Patzer Verlag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teils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51441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Änderungen in der Veröffentlichungsangabe</a:t>
            </a: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5B.12: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Änderungen in der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Veröffentlichungsangabe | PICA DNB/ZDB | Stand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22.10.2015 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		-1-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2.8.1 - Die Veröffentlichungsangabe ist ein </a:t>
            </a:r>
            <a:r>
              <a:rPr lang="de-DE" sz="2400" b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Oberbegriff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folgende Elemente:</a:t>
            </a:r>
          </a:p>
          <a:p>
            <a:pPr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solidFill>
                  <a:schemeClr val="accent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Erscheinungsort/Erscheinungsorte (RDA 2.8.2)</a:t>
            </a:r>
          </a:p>
          <a:p>
            <a:endParaRPr lang="de-DE" sz="2400" dirty="0" smtClean="0">
              <a:solidFill>
                <a:schemeClr val="accent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Verlag/Verlage (RDA 2.8.4)</a:t>
            </a:r>
          </a:p>
          <a:p>
            <a:pPr lvl="0"/>
            <a:endParaRPr lang="de-DE" sz="2400" dirty="0" smtClean="0">
              <a:solidFill>
                <a:srgbClr val="00B05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Erscheinungsdatum/Erscheinungsdaten (RDA 2.8.6)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		-2-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lv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Änderungen in der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Veröffentlichungsangabe: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ie bisherigen Inhalte werden aktualisiert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f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rüheste/frühere Angaben werden zusätzlich verzeichnet und gekennzeichnet</a:t>
            </a:r>
          </a:p>
          <a:p>
            <a:endParaRPr lang="de-DE" sz="2400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1588" lvl="0" indent="-1588">
              <a:buNone/>
            </a:pP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Unterscheidung zwischen </a:t>
            </a: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Veröffentlichungsangaben</a:t>
            </a:r>
          </a:p>
          <a:p>
            <a:pPr lvl="0">
              <a:buNone/>
            </a:pPr>
            <a:endParaRPr lang="de-DE" sz="2400" dirty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lvl="0" indent="0">
              <a:buNone/>
            </a:pP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Früheste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Veröffentlichungsangabe: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der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Beginn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der Veröffentlichung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ist bekannt</a:t>
            </a:r>
          </a:p>
          <a:p>
            <a:pPr lvl="0"/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wird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immer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erfasst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die Geltungsdauer wird mit </a:t>
            </a:r>
            <a:r>
              <a:rPr lang="de-DE" sz="2400" u="sng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Erscheinungsdaten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erfasst (RDA 2.8.6 D-A-C-H)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Vorbemerkung		-3-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256584"/>
          </a:xfrm>
        </p:spPr>
        <p:txBody>
          <a:bodyPr wrap="square"/>
          <a:lstStyle/>
          <a:p>
            <a:pPr marL="0" lvl="0" indent="0">
              <a:buNone/>
            </a:pPr>
            <a:r>
              <a:rPr lang="de-DE" sz="2400" u="sng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Frühere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Veröffentlichungsangaben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pPr marL="0" lvl="0" indent="0">
              <a:buNone/>
            </a:pPr>
            <a:endParaRPr lang="de-DE" sz="2400" dirty="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ollten auch erfasst werden</a:t>
            </a:r>
          </a:p>
          <a:p>
            <a:pPr lvl="0"/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neben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der Erfassung von Erscheinungsdaten genügen auch die pauschalen Hinweise 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„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früher“ oder „teils“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Vergabe der pauschalen Hinweise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abhängig vom Vorhandensein der Exemplardaten</a:t>
            </a:r>
          </a:p>
          <a:p>
            <a:pPr lvl="0"/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auch Mischformen sind möglich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Erscheinungsdaten und pauschale Hinweise treten gemeinsam </a:t>
            </a:r>
            <a:r>
              <a:rPr lang="de-DE" sz="2400" dirty="0" smtClean="0">
                <a:solidFill>
                  <a:prstClr val="black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auf</a:t>
            </a: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Zeitliche Gültigkeit: Erscheinungsdaten bei frühesten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0998619"/>
              </p:ext>
            </p:extLst>
          </p:nvPr>
        </p:nvGraphicFramePr>
        <p:xfrm>
          <a:off x="179511" y="1628801"/>
          <a:ext cx="8568953" cy="246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440160"/>
                <a:gridCol w="2664296"/>
                <a:gridCol w="3528392"/>
              </a:tblGrid>
              <a:tr h="31111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77792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Heidelberg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Springer Medizin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43339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</a:p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Früheste Veröffentlichungs-angabe</a:t>
                      </a:r>
                    </a:p>
                    <a:p>
                      <a:pPr algn="l"/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>Darmstadt : Steinkopff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1995-2007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461081" y="4581128"/>
            <a:ext cx="78488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Kennzeichnung des aktuellen Erscheinungsortes findet nicht statt. Die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früheste Veröffentlichungsangabe wird mit „$ze“ gekennzeichnet</a:t>
            </a: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Zeitliche Gültigkeit: Erscheinungsdaten bei frühesten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5844025"/>
              </p:ext>
            </p:extLst>
          </p:nvPr>
        </p:nvGraphicFramePr>
        <p:xfrm>
          <a:off x="179511" y="1628800"/>
          <a:ext cx="8568953" cy="24944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5"/>
                <a:gridCol w="1440160"/>
                <a:gridCol w="2664296"/>
                <a:gridCol w="3528392"/>
              </a:tblGrid>
              <a:tr h="31958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542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Frankfurt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am Main : Klostermann Verlag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4449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</a:p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Früheste Veröffentlichungs-angabe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/>
                          <a:ea typeface="Times New Roman"/>
                          <a:cs typeface="Times New Roman"/>
                        </a:rPr>
                        <a:t>Meisenheim, Glan : Hain Verlag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2010-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[?]</a:t>
                      </a:r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endParaRPr lang="de-DE" sz="18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95536" y="4365104"/>
            <a:ext cx="828091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Kennzeichnung des aktuellen Erscheinungsortes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findet nicht statt. Die früheste  Veröffentlichungsangabe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mit „$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ze“ gekennzeichnet - da zumindest der Beginn der frühesten Angabe bekannt ist.</a:t>
            </a:r>
          </a:p>
          <a:p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Aktualisierung der Angabe erfolgt dann, wenn das genaue Ende der frühesten Veröffentlichungsdauer bekannt ist!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544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Zeitliche Gültigkeit: pauschaler Hinweis bei früheren Angaben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7444022"/>
              </p:ext>
            </p:extLst>
          </p:nvPr>
        </p:nvGraphicFramePr>
        <p:xfrm>
          <a:off x="179512" y="1700808"/>
          <a:ext cx="8640960" cy="27266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3101"/>
                <a:gridCol w="1417179"/>
                <a:gridCol w="2664296"/>
                <a:gridCol w="3456384"/>
              </a:tblGrid>
              <a:tr h="72008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8742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Aktuelle Veröffentlichungs-angabe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Essen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: Kreissparkasse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09221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4030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2.8.1.5.2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Frühere</a:t>
                      </a:r>
                      <a:r>
                        <a:rPr lang="de-DE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Veröffent-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lichungsangabe</a:t>
                      </a:r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Oberhausen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 : </a:t>
                      </a:r>
                      <a:r>
                        <a:rPr lang="de-DE" sz="1800" baseline="0" dirty="0" err="1" smtClean="0">
                          <a:solidFill>
                            <a:schemeClr val="tx1"/>
                          </a:solidFill>
                          <a:latin typeface="Verdana"/>
                          <a:ea typeface="Times New Roman"/>
                          <a:cs typeface="Times New Roman"/>
                        </a:rPr>
                        <a:t>Kreissparkasse</a:t>
                      </a:r>
                      <a:r>
                        <a:rPr lang="de-DE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$h</a:t>
                      </a: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früher</a:t>
                      </a:r>
                      <a:r>
                        <a:rPr lang="de-DE" b="1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$z</a:t>
                      </a:r>
                      <a:r>
                        <a:rPr lang="de-DE" b="0" dirty="0" err="1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</a:t>
                      </a:r>
                      <a:endParaRPr lang="de-DE" b="0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dirty="0" smtClean="0">
                        <a:solidFill>
                          <a:schemeClr val="tx1"/>
                        </a:solidFill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168494" y="4797152"/>
            <a:ext cx="87129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Kennzeichnung des aktuellen Erscheinungsortes findet nicht statt. D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 frühere Veröffentlichungsangabe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mit „$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zf“ gekennzeichnet.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Formatänderungen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Unterscheidung in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früheste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 </a:t>
            </a:r>
            <a:r>
              <a:rPr lang="de-DE" sz="24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frühere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Veröffentlichungsangaben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u="sng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Früheste</a:t>
            </a:r>
            <a:br>
              <a:rPr lang="de-DE" sz="2400" u="sng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4030 Konstanz : UVK Medien</a:t>
            </a:r>
            <a:r>
              <a:rPr lang="de-DE" sz="2400" u="sng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4030 Berlin : Spiess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2000-2002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$ze</a:t>
            </a:r>
          </a:p>
          <a:p>
            <a:pPr>
              <a:buNone/>
            </a:pPr>
            <a:endParaRPr lang="de-DE" sz="24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u="sng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Frühere</a:t>
            </a:r>
            <a:br>
              <a:rPr lang="de-DE" sz="2400" u="sng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4030 Konstanz : UVK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4030 Berlin : Spiess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$h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2000-2002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$ze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4030 München : Patzer Verlag</a:t>
            </a:r>
            <a:r>
              <a:rPr lang="de-DE" sz="24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früher</a:t>
            </a:r>
            <a:r>
              <a:rPr lang="de-DE" sz="2400" dirty="0" smtClean="0">
                <a:solidFill>
                  <a:srgbClr val="00B05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$zf</a:t>
            </a:r>
          </a:p>
          <a:p>
            <a:pPr>
              <a:buNone/>
            </a:pPr>
            <a:endParaRPr lang="de-DE" sz="20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5B.12: Änderungen in der Veröffentlichungsangabe | PICA DNB/ZDB | Stand: 22.10.2015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958</Words>
  <Application>Microsoft Office PowerPoint</Application>
  <PresentationFormat>Bildschirmpräsentation (4:3)</PresentationFormat>
  <Paragraphs>232</Paragraphs>
  <Slides>14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Larissa-Design</vt:lpstr>
      <vt:lpstr>Schulungsunterlagen der AG RDA</vt:lpstr>
      <vt:lpstr> Änderungen in der Veröffentlichungsangabe  </vt:lpstr>
      <vt:lpstr>0. Vorbemerkung  -1-</vt:lpstr>
      <vt:lpstr>0. Vorbemerkung  -2-</vt:lpstr>
      <vt:lpstr>0. Vorbemerkung  -3-</vt:lpstr>
      <vt:lpstr>1. Zeitliche Gültigkeit: Erscheinungsdaten bei frühesten Angaben</vt:lpstr>
      <vt:lpstr>1. Zeitliche Gültigkeit: Erscheinungsdaten bei frühesten Angaben</vt:lpstr>
      <vt:lpstr>2. Zeitliche Gültigkeit: pauschaler Hinweis bei früheren Angaben</vt:lpstr>
      <vt:lpstr>Formatänderungen</vt:lpstr>
      <vt:lpstr>3. Zeitliche Gültigkeit: Mischformen </vt:lpstr>
      <vt:lpstr>4. Ständiger Wechsel der Angaben </vt:lpstr>
      <vt:lpstr>5. Monografische Reihen: Sinnvolle chronologische Abfolge ist nicht möglich </vt:lpstr>
      <vt:lpstr>5. Monografische Reihen: Sinnvolle chronologische Abfolge ist nicht möglich </vt:lpstr>
      <vt:lpstr>Aufnahme im PICA-Format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517</cp:revision>
  <cp:lastPrinted>2015-01-15T08:53:29Z</cp:lastPrinted>
  <dcterms:created xsi:type="dcterms:W3CDTF">2014-02-18T07:01:40Z</dcterms:created>
  <dcterms:modified xsi:type="dcterms:W3CDTF">2016-03-23T07:18:00Z</dcterms:modified>
</cp:coreProperties>
</file>