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26"/>
  </p:notesMasterIdLst>
  <p:handoutMasterIdLst>
    <p:handoutMasterId r:id="rId27"/>
  </p:handoutMasterIdLst>
  <p:sldIdLst>
    <p:sldId id="334" r:id="rId2"/>
    <p:sldId id="259" r:id="rId3"/>
    <p:sldId id="321" r:id="rId4"/>
    <p:sldId id="324" r:id="rId5"/>
    <p:sldId id="293" r:id="rId6"/>
    <p:sldId id="295" r:id="rId7"/>
    <p:sldId id="311" r:id="rId8"/>
    <p:sldId id="326" r:id="rId9"/>
    <p:sldId id="330" r:id="rId10"/>
    <p:sldId id="331" r:id="rId11"/>
    <p:sldId id="333" r:id="rId12"/>
    <p:sldId id="312" r:id="rId13"/>
    <p:sldId id="332" r:id="rId14"/>
    <p:sldId id="298" r:id="rId15"/>
    <p:sldId id="299" r:id="rId16"/>
    <p:sldId id="300" r:id="rId17"/>
    <p:sldId id="301" r:id="rId18"/>
    <p:sldId id="305" r:id="rId19"/>
    <p:sldId id="323" r:id="rId20"/>
    <p:sldId id="316" r:id="rId21"/>
    <p:sldId id="317" r:id="rId22"/>
    <p:sldId id="318" r:id="rId23"/>
    <p:sldId id="319" r:id="rId24"/>
    <p:sldId id="315" r:id="rId25"/>
  </p:sldIdLst>
  <p:sldSz cx="9144000" cy="6858000" type="screen4x3"/>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971" autoAdjust="0"/>
    <p:restoredTop sz="90975" autoAdjust="0"/>
  </p:normalViewPr>
  <p:slideViewPr>
    <p:cSldViewPr>
      <p:cViewPr>
        <p:scale>
          <a:sx n="100" d="100"/>
          <a:sy n="100" d="100"/>
        </p:scale>
        <p:origin x="-1392" y="-14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p:scale>
          <a:sx n="100" d="100"/>
          <a:sy n="100" d="100"/>
        </p:scale>
        <p:origin x="-1580" y="1448"/>
      </p:cViewPr>
      <p:guideLst>
        <p:guide orient="horz" pos="3127"/>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1"/>
            <a:ext cx="2945659"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50443" y="1"/>
            <a:ext cx="2945659" cy="496332"/>
          </a:xfrm>
          <a:prstGeom prst="rect">
            <a:avLst/>
          </a:prstGeom>
        </p:spPr>
        <p:txBody>
          <a:bodyPr vert="horz" lIns="91440" tIns="45720" rIns="91440" bIns="45720" rtlCol="0"/>
          <a:lstStyle>
            <a:lvl1pPr algn="r">
              <a:defRPr sz="1200"/>
            </a:lvl1pPr>
          </a:lstStyle>
          <a:p>
            <a:fld id="{4AC937E4-8306-4256-98BE-2853E1A1DDAD}" type="datetimeFigureOut">
              <a:rPr lang="de-DE" smtClean="0"/>
              <a:pPr/>
              <a:t>22.03.2016</a:t>
            </a:fld>
            <a:endParaRPr lang="de-DE"/>
          </a:p>
        </p:txBody>
      </p:sp>
      <p:sp>
        <p:nvSpPr>
          <p:cNvPr id="4" name="Fußzeilenplatzhalter 3"/>
          <p:cNvSpPr>
            <a:spLocks noGrp="1"/>
          </p:cNvSpPr>
          <p:nvPr>
            <p:ph type="ftr" sz="quarter" idx="2"/>
          </p:nvPr>
        </p:nvSpPr>
        <p:spPr>
          <a:xfrm>
            <a:off x="0" y="9428585"/>
            <a:ext cx="2945659" cy="496332"/>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50443" y="9428585"/>
            <a:ext cx="2945659" cy="496332"/>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1"/>
            <a:ext cx="2945659"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1"/>
            <a:ext cx="2945659" cy="496332"/>
          </a:xfrm>
          <a:prstGeom prst="rect">
            <a:avLst/>
          </a:prstGeom>
        </p:spPr>
        <p:txBody>
          <a:bodyPr vert="horz" lIns="91440" tIns="45720" rIns="91440" bIns="45720" rtlCol="0"/>
          <a:lstStyle>
            <a:lvl1pPr algn="r">
              <a:defRPr sz="1200"/>
            </a:lvl1pPr>
          </a:lstStyle>
          <a:p>
            <a:fld id="{F5EDB1F4-BB4F-44BD-AC26-B758B395BD23}" type="datetimeFigureOut">
              <a:rPr lang="de-DE" smtClean="0"/>
              <a:pPr/>
              <a:t>22.03.2016</a:t>
            </a:fld>
            <a:endParaRPr lang="de-DE"/>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154"/>
            <a:ext cx="5438140" cy="4466987"/>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28585"/>
            <a:ext cx="2945659" cy="496332"/>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428585"/>
            <a:ext cx="2945659" cy="496332"/>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extLst>
      <p:ext uri="{BB962C8B-B14F-4D97-AF65-F5344CB8AC3E}">
        <p14:creationId xmlns:p14="http://schemas.microsoft.com/office/powerpoint/2010/main" val="33950339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aseline="0" dirty="0" smtClean="0"/>
              <a:t>Frühere Paralleltitel, Titelzusätze und parallele Titelzusätze werden als abweichende Titel erfasst. Zu den abweichenden Titeln generell vgl. die Schulungsunterlage 5B.11 „Abweichende Titel“.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25978772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smtClean="0"/>
              <a:t>Abweichende Titel werden im Feld 4212 abgelegt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smtClean="0"/>
              <a:t>Frühere Paralleltitel, Titelzusätze und parallele Titelzusätze werden als abweichende Titel im Feld 4212 erfasst. Zu den abweichenden Titeln generell vgl. die Schulungsunterlage 5B.11 „Abweichende Titel“.</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smtClean="0">
                <a:solidFill>
                  <a:schemeClr val="tx1"/>
                </a:solidFill>
                <a:effectLst/>
                <a:latin typeface="+mn-lt"/>
                <a:ea typeface="+mn-ea"/>
                <a:cs typeface="+mn-cs"/>
              </a:rPr>
              <a:t>Ändern sich die Angaben zu verankerten Geistigen Schöpfern, Personen, Familien oder Körperschaften, wird die Verantwortlichkeitsangabe auf die aktuelle Form / aktuelle Angabe geändert, wenn durch die Änderung keine neue Beschreibung erforderlich ist (RDA 2.3.2.13.2.c D-A-CH).</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Hinweis: RDA richtet sich nach dem  „First“-Prinzip aus, der</a:t>
            </a:r>
            <a:r>
              <a:rPr lang="de-DE" baseline="0" dirty="0" smtClean="0"/>
              <a:t> </a:t>
            </a:r>
            <a:r>
              <a:rPr lang="de-DE" dirty="0" smtClean="0"/>
              <a:t>Verzeichnung nach der ersten</a:t>
            </a:r>
            <a:r>
              <a:rPr lang="de-DE" baseline="0" dirty="0" smtClean="0"/>
              <a:t> Ausgabe =&gt; </a:t>
            </a:r>
            <a:r>
              <a:rPr lang="de-DE" dirty="0" smtClean="0"/>
              <a:t>deshalb gibt es viele Anwendungsregeln zum</a:t>
            </a:r>
            <a:r>
              <a:rPr lang="de-DE" baseline="0" dirty="0" smtClean="0"/>
              <a:t> Latest-Prinzip im deutschsprachigen Raum. Beim First-Prinzip wird der zuerst vorliegende Haupttitel wird nie aktualisiert, geringfügige Änderungen werden als weitere Sucheinstiege verankert.</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Ändert sich der Haupttitel in einer späteren Ausgabe, erfolgt zunächst die Prüfung, ob eine wesentliche (RDA 2.3.2.13.1 D-A-CH) oder geringfügige Änderung (RDA 2.3.2.13.2 D-A-CH) vorliegt.  </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Bei einer geringfügigen Änderung wird der Haupttitel auf die aktuelle Form geändert (RDA 2.3.2.12.2 D-A-CH). Der bisher gültige Haupttitel wird als „frühester oder früherer Haupttitel“ erfasst (RDA 2.3.7.3 D-A-CH).</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Beim „früheren Haupttitel“ handelt es sich um einen weiteren Haupttitel in früheren Ausgaben. Die Geltungsdauer dieses weiteren Haupttitels wird mit genauen Zählungsangaben erfasst, sofern bekannt.  Je nach Vorlage ist es auch möglich, freiere Formulierungen zu wählen, z. B. „Haupttitel der Sommer-Ausgabe“. Wenn bei einem „früheren Haupttitel“ nicht bekannt ist, wie er zu Beginn vorlag, so wird der pauschale </a:t>
            </a:r>
            <a:r>
              <a:rPr lang="de-DE" sz="1200" kern="1200" dirty="0" err="1" smtClean="0">
                <a:solidFill>
                  <a:schemeClr val="tx1"/>
                </a:solidFill>
                <a:effectLst/>
                <a:latin typeface="+mn-lt"/>
                <a:ea typeface="+mn-ea"/>
                <a:cs typeface="+mn-cs"/>
              </a:rPr>
              <a:t>Vortext</a:t>
            </a:r>
            <a:r>
              <a:rPr lang="de-DE" sz="1200" kern="1200" dirty="0" smtClean="0">
                <a:solidFill>
                  <a:schemeClr val="tx1"/>
                </a:solidFill>
                <a:effectLst/>
                <a:latin typeface="+mn-lt"/>
                <a:ea typeface="+mn-ea"/>
                <a:cs typeface="+mn-cs"/>
              </a:rPr>
              <a:t> „Haupttitel früher“ vergeben. Bei springender Erscheinungsweise genügt der pauschale </a:t>
            </a:r>
            <a:r>
              <a:rPr lang="de-DE" sz="1200" kern="1200" dirty="0" err="1" smtClean="0">
                <a:solidFill>
                  <a:schemeClr val="tx1"/>
                </a:solidFill>
                <a:effectLst/>
                <a:latin typeface="+mn-lt"/>
                <a:ea typeface="+mn-ea"/>
                <a:cs typeface="+mn-cs"/>
              </a:rPr>
              <a:t>Vortext</a:t>
            </a:r>
            <a:r>
              <a:rPr lang="de-DE" sz="1200" kern="1200" dirty="0" smtClean="0">
                <a:solidFill>
                  <a:schemeClr val="tx1"/>
                </a:solidFill>
                <a:effectLst/>
                <a:latin typeface="+mn-lt"/>
                <a:ea typeface="+mn-ea"/>
                <a:cs typeface="+mn-cs"/>
              </a:rPr>
              <a:t> „Haupttitel teils“. B</a:t>
            </a:r>
            <a:r>
              <a:rPr lang="de-DE" dirty="0" smtClean="0"/>
              <a:t>ei springender Erscheinungsweise kann  der pauschale Hinweis „teils“ gegeben werden; das ist</a:t>
            </a:r>
            <a:r>
              <a:rPr lang="de-DE" baseline="0" dirty="0" smtClean="0"/>
              <a:t> häufig bei monografischen Reihen der Fall.</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In diesem Beispiel</a:t>
            </a:r>
            <a:r>
              <a:rPr lang="de-DE" baseline="0" dirty="0" smtClean="0"/>
              <a:t> ist ein frühester und ein früherer Haupttitel in 4213 erfasst. Beide werden mit dem </a:t>
            </a:r>
            <a:r>
              <a:rPr lang="de-DE" baseline="0" dirty="0" err="1" smtClean="0"/>
              <a:t>Vortext</a:t>
            </a:r>
            <a:r>
              <a:rPr lang="de-DE" baseline="0" dirty="0" smtClean="0"/>
              <a:t> „Haupttitel“ und der Geltungsdauer erfasst. Die Geltungsdauer richtet sich dabei an der Zählung aus (RDA 2.6). Nur der früheste Haupttitel wird mit einem $</a:t>
            </a:r>
            <a:r>
              <a:rPr lang="de-DE" baseline="0" dirty="0" err="1" smtClean="0"/>
              <a:t>ze</a:t>
            </a:r>
            <a:r>
              <a:rPr lang="de-DE" baseline="0" dirty="0" smtClean="0"/>
              <a:t> gekennzeichnet, der frühere Haupttitel jedoch nicht. Die Kennzeichnung mit $</a:t>
            </a:r>
            <a:r>
              <a:rPr lang="de-DE" baseline="0" dirty="0" err="1" smtClean="0"/>
              <a:t>ze</a:t>
            </a:r>
            <a:r>
              <a:rPr lang="de-DE" baseline="0" dirty="0" smtClean="0"/>
              <a:t> dient bei der Auslieferung der Daten in MARC dazu, den internationalen Tausch mit Daten, die nach dem First-Prinzip erstellt wurde, zu ermöglichen.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extLst>
      <p:ext uri="{BB962C8B-B14F-4D97-AF65-F5344CB8AC3E}">
        <p14:creationId xmlns:p14="http://schemas.microsoft.com/office/powerpoint/2010/main" val="13482697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extLst>
      <p:ext uri="{BB962C8B-B14F-4D97-AF65-F5344CB8AC3E}">
        <p14:creationId xmlns:p14="http://schemas.microsoft.com/office/powerpoint/2010/main" val="42376293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b="0" dirty="0" smtClean="0">
                <a:latin typeface="Verdana" pitchFamily="34" charset="0"/>
                <a:ea typeface="Verdana" pitchFamily="34" charset="0"/>
                <a:cs typeface="Verdana" pitchFamily="34" charset="0"/>
              </a:rPr>
              <a:t>Das</a:t>
            </a:r>
            <a:r>
              <a:rPr lang="de-DE" sz="1200" b="0" baseline="0" dirty="0" smtClean="0">
                <a:latin typeface="Verdana" pitchFamily="34" charset="0"/>
                <a:ea typeface="Verdana" pitchFamily="34" charset="0"/>
                <a:cs typeface="Verdana" pitchFamily="34" charset="0"/>
              </a:rPr>
              <a:t> Feld 4213 ist mit dem RDA-Umstieg ausschließlich für den früheren bzw. frühesten Haupttitel reserviert. Während der </a:t>
            </a:r>
            <a:r>
              <a:rPr lang="de-DE" sz="1200" b="0" u="sng" baseline="0" dirty="0" smtClean="0">
                <a:latin typeface="Verdana" pitchFamily="34" charset="0"/>
                <a:ea typeface="Verdana" pitchFamily="34" charset="0"/>
                <a:cs typeface="Verdana" pitchFamily="34" charset="0"/>
              </a:rPr>
              <a:t>früheste</a:t>
            </a:r>
            <a:r>
              <a:rPr lang="de-DE" sz="1200" b="0" baseline="0" dirty="0" smtClean="0">
                <a:latin typeface="Verdana" pitchFamily="34" charset="0"/>
                <a:ea typeface="Verdana" pitchFamily="34" charset="0"/>
                <a:cs typeface="Verdana" pitchFamily="34" charset="0"/>
              </a:rPr>
              <a:t> Haupttitel mit $</a:t>
            </a:r>
            <a:r>
              <a:rPr lang="de-DE" sz="1200" b="0" baseline="0" dirty="0" err="1" smtClean="0">
                <a:latin typeface="Verdana" pitchFamily="34" charset="0"/>
                <a:ea typeface="Verdana" pitchFamily="34" charset="0"/>
                <a:cs typeface="Verdana" pitchFamily="34" charset="0"/>
              </a:rPr>
              <a:t>ze</a:t>
            </a:r>
            <a:r>
              <a:rPr lang="de-DE" sz="1200" b="0" baseline="0" dirty="0" smtClean="0">
                <a:latin typeface="Verdana" pitchFamily="34" charset="0"/>
                <a:ea typeface="Verdana" pitchFamily="34" charset="0"/>
                <a:cs typeface="Verdana" pitchFamily="34" charset="0"/>
              </a:rPr>
              <a:t> gekennzeichnet wird, wird der </a:t>
            </a:r>
            <a:r>
              <a:rPr lang="de-DE" sz="1200" b="0" u="sng" baseline="0" dirty="0" smtClean="0">
                <a:latin typeface="Verdana" pitchFamily="34" charset="0"/>
                <a:ea typeface="Verdana" pitchFamily="34" charset="0"/>
                <a:cs typeface="Verdana" pitchFamily="34" charset="0"/>
              </a:rPr>
              <a:t>frühere</a:t>
            </a:r>
            <a:r>
              <a:rPr lang="de-DE" sz="1200" b="0" baseline="0" dirty="0" smtClean="0">
                <a:latin typeface="Verdana" pitchFamily="34" charset="0"/>
                <a:ea typeface="Verdana" pitchFamily="34" charset="0"/>
                <a:cs typeface="Verdana" pitchFamily="34" charset="0"/>
              </a:rPr>
              <a:t> Haupttitel nicht gekennzeichnet.</a:t>
            </a:r>
            <a:endParaRPr lang="de-DE" sz="1200" b="1" dirty="0" smtClean="0">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b="1" dirty="0" smtClean="0">
                <a:latin typeface="Verdana" pitchFamily="34" charset="0"/>
                <a:ea typeface="Verdana" pitchFamily="34" charset="0"/>
                <a:cs typeface="Verdana" pitchFamily="34" charset="0"/>
              </a:rPr>
              <a:t>Allgemeiner Hinweis: </a:t>
            </a:r>
            <a:r>
              <a:rPr lang="de-DE" sz="1200" dirty="0" smtClean="0">
                <a:latin typeface="Verdana" pitchFamily="34" charset="0"/>
                <a:ea typeface="Verdana" pitchFamily="34" charset="0"/>
                <a:cs typeface="Verdana" pitchFamily="34" charset="0"/>
              </a:rPr>
              <a:t>mit</a:t>
            </a:r>
            <a:r>
              <a:rPr lang="de-DE" sz="1200" baseline="0" dirty="0" smtClean="0">
                <a:latin typeface="Verdana" pitchFamily="34" charset="0"/>
                <a:ea typeface="Verdana" pitchFamily="34" charset="0"/>
                <a:cs typeface="Verdana" pitchFamily="34" charset="0"/>
              </a:rPr>
              <a:t> RDA-Umstieg gibt es in der ZDB eine</a:t>
            </a:r>
            <a:r>
              <a:rPr lang="de-DE" sz="1200" dirty="0" smtClean="0">
                <a:latin typeface="Verdana" pitchFamily="34" charset="0"/>
                <a:ea typeface="Verdana" pitchFamily="34" charset="0"/>
                <a:cs typeface="Verdana" pitchFamily="34" charset="0"/>
              </a:rPr>
              <a:t> Mischform aus Deskriptionszeichen und Unterfeld-Einleitungszeichen</a:t>
            </a:r>
            <a:r>
              <a:rPr lang="de-DE" sz="1200" baseline="0" dirty="0" smtClean="0">
                <a:latin typeface="Verdana" pitchFamily="34" charset="0"/>
                <a:ea typeface="Verdana" pitchFamily="34" charset="0"/>
                <a:cs typeface="Verdana" pitchFamily="34" charset="0"/>
              </a:rPr>
              <a:t> ($) - n</a:t>
            </a:r>
            <a:r>
              <a:rPr lang="de-DE" sz="1200" dirty="0" smtClean="0">
                <a:latin typeface="Verdana" pitchFamily="34" charset="0"/>
                <a:ea typeface="Verdana" pitchFamily="34" charset="0"/>
                <a:cs typeface="Verdana" pitchFamily="34" charset="0"/>
              </a:rPr>
              <a:t>eue Unterfelder unter RDA: Erfassung als</a:t>
            </a:r>
            <a:r>
              <a:rPr lang="de-DE" sz="1200" baseline="0" dirty="0" smtClean="0">
                <a:latin typeface="Verdana" pitchFamily="34" charset="0"/>
                <a:ea typeface="Verdana" pitchFamily="34" charset="0"/>
                <a:cs typeface="Verdana" pitchFamily="34" charset="0"/>
              </a:rPr>
              <a:t> Unterfeld-Einleitungszeichen, nicht als Deskriptionszeichen</a:t>
            </a:r>
            <a:endParaRPr lang="de-DE" sz="1200" dirty="0" smtClean="0">
              <a:latin typeface="Verdana" pitchFamily="34" charset="0"/>
              <a:ea typeface="Verdana" pitchFamily="34" charset="0"/>
              <a:cs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Hier ein Beispiel für eine Geltungsdauer bei einem frühesten Haupttitel.</a:t>
            </a:r>
            <a:r>
              <a:rPr lang="de-DE" baseline="0" dirty="0" smtClean="0"/>
              <a:t> Die folgenden Regeln gelten ja für frühere und früheste Haupttitel. Mit der Besonderheit: </a:t>
            </a:r>
            <a:r>
              <a:rPr lang="de-DE" dirty="0" smtClean="0"/>
              <a:t>Die Kennzeichnung $</a:t>
            </a:r>
            <a:r>
              <a:rPr lang="de-DE" dirty="0" err="1" smtClean="0"/>
              <a:t>ze</a:t>
            </a:r>
            <a:r>
              <a:rPr lang="de-DE" dirty="0" smtClean="0"/>
              <a:t> für den frühesten Haupttitel</a:t>
            </a:r>
            <a:r>
              <a:rPr lang="de-DE" baseline="0" dirty="0" smtClean="0"/>
              <a:t> kann auch dann vergeben werden, wenn der Beginn des frühesten Titels feststeht, das Ende aber wegen lückenhaften Bestandes unbekannt ist.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extLst>
      <p:ext uri="{BB962C8B-B14F-4D97-AF65-F5344CB8AC3E}">
        <p14:creationId xmlns:p14="http://schemas.microsoft.com/office/powerpoint/2010/main" val="33950339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5B.10: Latest beim Haupttitel | PICA DNB/ZDB | Stand: 07.01.2016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5B.10: Latest beim Haupttitel | PICA DNB/ZDB | Stand: 07.01.2016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5B.10: Latest beim Haupttitel | PICA DNB/ZDB | Stand: 07.01.2016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5B.10: Latest beim Haupttitel | PICA DNB/ZDB | Stand: 07.01.2016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5B.10: Latest beim Haupttitel | PICA DNB/ZDB | Stand: 07.01.2016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5B.10: Latest beim Haupttitel | PICA DNB/ZDB | Stand: 07.01.2016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r>
              <a:rPr lang="de-DE" smtClean="0"/>
              <a:t>AG RDA Schulungsunterlagen – Modul 5B.10: Latest beim Haupttitel | PICA DNB/ZDB | Stand: 07.01.2016 | CC BY-NC-SA</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endParaRPr lang="de-DE"/>
          </a:p>
        </p:txBody>
      </p:sp>
      <p:sp>
        <p:nvSpPr>
          <p:cNvPr id="8" name="Fußzeilenplatzhalter 7"/>
          <p:cNvSpPr>
            <a:spLocks noGrp="1"/>
          </p:cNvSpPr>
          <p:nvPr>
            <p:ph type="ftr" sz="quarter" idx="11"/>
          </p:nvPr>
        </p:nvSpPr>
        <p:spPr/>
        <p:txBody>
          <a:bodyPr/>
          <a:lstStyle/>
          <a:p>
            <a:r>
              <a:rPr lang="de-DE" smtClean="0"/>
              <a:t>AG RDA Schulungsunterlagen – Modul 5B.10: Latest beim Haupttitel | PICA DNB/ZDB | Stand: 07.01.2016 | CC BY-NC-SA</a:t>
            </a:r>
            <a:endParaRPr lang="de-DE" dirty="0"/>
          </a:p>
        </p:txBody>
      </p:sp>
      <p:sp>
        <p:nvSpPr>
          <p:cNvPr id="9" name="Foliennummernplatzhalter 8"/>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endParaRPr lang="de-DE"/>
          </a:p>
        </p:txBody>
      </p:sp>
      <p:sp>
        <p:nvSpPr>
          <p:cNvPr id="4" name="Fußzeilenplatzhalter 3"/>
          <p:cNvSpPr>
            <a:spLocks noGrp="1"/>
          </p:cNvSpPr>
          <p:nvPr>
            <p:ph type="ftr" sz="quarter" idx="11"/>
          </p:nvPr>
        </p:nvSpPr>
        <p:spPr/>
        <p:txBody>
          <a:bodyPr/>
          <a:lstStyle/>
          <a:p>
            <a:r>
              <a:rPr lang="de-DE" smtClean="0"/>
              <a:t>AG RDA Schulungsunterlagen – Modul 5B.10: Latest beim Haupttitel | PICA DNB/ZDB | Stand: 07.01.2016 | CC BY-NC-SA</a:t>
            </a:r>
            <a:endParaRPr lang="de-DE" dirty="0"/>
          </a:p>
        </p:txBody>
      </p:sp>
      <p:sp>
        <p:nvSpPr>
          <p:cNvPr id="5" name="Foliennummernplatzhalter 4"/>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endParaRPr lang="de-DE"/>
          </a:p>
        </p:txBody>
      </p:sp>
      <p:sp>
        <p:nvSpPr>
          <p:cNvPr id="3" name="Fußzeilenplatzhalter 2"/>
          <p:cNvSpPr>
            <a:spLocks noGrp="1"/>
          </p:cNvSpPr>
          <p:nvPr>
            <p:ph type="ftr" sz="quarter" idx="11"/>
          </p:nvPr>
        </p:nvSpPr>
        <p:spPr/>
        <p:txBody>
          <a:bodyPr/>
          <a:lstStyle/>
          <a:p>
            <a:r>
              <a:rPr lang="de-DE" smtClean="0"/>
              <a:t>AG RDA Schulungsunterlagen – Modul 5B.10: Latest beim Haupttitel | PICA DNB/ZDB | Stand: 07.01.2016 | CC BY-NC-SA</a:t>
            </a:r>
            <a:endParaRPr lang="de-DE" dirty="0"/>
          </a:p>
        </p:txBody>
      </p:sp>
      <p:sp>
        <p:nvSpPr>
          <p:cNvPr id="4" name="Foliennummernplatzhalter 3"/>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r>
              <a:rPr lang="de-DE" smtClean="0"/>
              <a:t>AG RDA Schulungsunterlagen – Modul 5B.10: Latest beim Haupttitel | PICA DNB/ZDB | Stand: 07.01.2016 | CC BY-NC-SA</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r>
              <a:rPr lang="de-DE" smtClean="0"/>
              <a:t>AG RDA Schulungsunterlagen – Modul 5B.10: Latest beim Haupttitel | PICA DNB/ZDB | Stand: 07.01.2016 | CC BY-NC-SA</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t>AG RDA Schulungsunterlagen – Modul 5B.10: Latest beim Haupttitel | PICA DNB/ZDB | Stand: 07.01.2016 | CC BY-NC-SA</a:t>
            </a:r>
            <a:endParaRPr lang="de-DE" dirty="0"/>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06235E-0B58-4252-AA2B-68829E55BF06}" type="slidenum">
              <a:rPr lang="de-DE" smtClean="0"/>
              <a:pPr/>
              <a:t>‹Nr.›</a:t>
            </a:fld>
            <a:endParaRPr lang="de-DE"/>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1125271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200800"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5B.10: Latest beim Haupttitel | PICA DNB/ZDB | Stand: 07.01.2016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838307"/>
              </p:ext>
            </p:extLst>
          </p:nvPr>
        </p:nvGraphicFramePr>
        <p:xfrm>
          <a:off x="179512" y="4437111"/>
          <a:ext cx="8712969" cy="1920240"/>
        </p:xfrm>
        <a:graphic>
          <a:graphicData uri="http://schemas.openxmlformats.org/drawingml/2006/table">
            <a:tbl>
              <a:tblPr firstRow="1" bandRow="1">
                <a:tableStyleId>{5C22544A-7EE6-4342-B048-85BDC9FD1C3A}</a:tableStyleId>
              </a:tblPr>
              <a:tblGrid>
                <a:gridCol w="864097"/>
                <a:gridCol w="1512168"/>
                <a:gridCol w="2952328"/>
                <a:gridCol w="3384376"/>
              </a:tblGrid>
              <a:tr h="27203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76053">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2.3.2.13.2</a:t>
                      </a:r>
                    </a:p>
                    <a:p>
                      <a:r>
                        <a:rPr lang="de-DE" b="1" dirty="0" smtClean="0">
                          <a:latin typeface="Verdana" panose="020B0604030504040204" pitchFamily="34" charset="0"/>
                          <a:ea typeface="Verdana" panose="020B0604030504040204" pitchFamily="34" charset="0"/>
                          <a:cs typeface="Verdana" panose="020B0604030504040204" pitchFamily="34" charset="0"/>
                        </a:rPr>
                        <a:t>D-A-CH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effectLst/>
                          <a:latin typeface="Verdana"/>
                          <a:ea typeface="Times New Roman"/>
                          <a:cs typeface="Times New Roman"/>
                        </a:rPr>
                        <a:t>Haupttitel, </a:t>
                      </a:r>
                      <a:r>
                        <a:rPr lang="de-DE" sz="1800" b="1" dirty="0" smtClean="0">
                          <a:effectLst/>
                          <a:latin typeface="Verdana"/>
                          <a:ea typeface="Calibri"/>
                          <a:cs typeface="Times New Roman"/>
                        </a:rPr>
                        <a:t>g</a:t>
                      </a:r>
                      <a:r>
                        <a:rPr lang="de-DE" sz="1800" b="1" dirty="0" smtClean="0">
                          <a:effectLst/>
                          <a:latin typeface="Verdana"/>
                          <a:ea typeface="Times New Roman"/>
                          <a:cs typeface="Times New Roman"/>
                        </a:rPr>
                        <a:t>ering-fügige Änderungen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Labor</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history</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76053">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4213</a:t>
                      </a:r>
                    </a:p>
                  </a:txBody>
                  <a:tcPr>
                    <a:solidFill>
                      <a:schemeClr val="accent3">
                        <a:lumMod val="40000"/>
                        <a:lumOff val="60000"/>
                      </a:schemeClr>
                    </a:solidFill>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2.3.7.3</a:t>
                      </a:r>
                    </a:p>
                    <a:p>
                      <a:r>
                        <a:rPr lang="de-DE" b="1" dirty="0" smtClean="0">
                          <a:latin typeface="Verdana" panose="020B0604030504040204" pitchFamily="34" charset="0"/>
                          <a:ea typeface="Verdana" panose="020B0604030504040204" pitchFamily="34" charset="0"/>
                          <a:cs typeface="Verdana" panose="020B0604030504040204" pitchFamily="34" charset="0"/>
                        </a:rPr>
                        <a:t>D-A-CH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800" b="1" dirty="0" smtClean="0">
                          <a:effectLst/>
                          <a:latin typeface="Verdana"/>
                          <a:ea typeface="Times New Roman"/>
                          <a:cs typeface="Times New Roman"/>
                        </a:rPr>
                        <a:t>Erfassen von früheren Haupttiteln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baseline="0" dirty="0" smtClean="0">
                          <a:latin typeface="Verdana" panose="020B0604030504040204" pitchFamily="34" charset="0"/>
                          <a:ea typeface="Verdana" panose="020B0604030504040204" pitchFamily="34" charset="0"/>
                          <a:cs typeface="Verdana" panose="020B0604030504040204" pitchFamily="34" charset="0"/>
                        </a:rPr>
                        <a:t>Haupttitel Band 1 (2013)-Band 2 (2014): Labour </a:t>
                      </a:r>
                      <a:r>
                        <a:rPr lang="de-DE" baseline="0" dirty="0" err="1" smtClean="0">
                          <a:latin typeface="Verdana" panose="020B0604030504040204" pitchFamily="34" charset="0"/>
                          <a:ea typeface="Verdana" panose="020B0604030504040204" pitchFamily="34" charset="0"/>
                          <a:cs typeface="Verdana" panose="020B0604030504040204" pitchFamily="34" charset="0"/>
                        </a:rPr>
                        <a:t>history</a:t>
                      </a:r>
                      <a:r>
                        <a:rPr lang="de-DE" b="1"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$ze</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bl>
          </a:graphicData>
        </a:graphic>
      </p:graphicFrame>
      <p:sp>
        <p:nvSpPr>
          <p:cNvPr id="9" name="Titel 1"/>
          <p:cNvSpPr>
            <a:spLocks noGrp="1"/>
          </p:cNvSpPr>
          <p:nvPr>
            <p:ph type="title"/>
          </p:nvPr>
        </p:nvSpPr>
        <p:spPr>
          <a:xfrm>
            <a:off x="251520" y="183778"/>
            <a:ext cx="8640960" cy="508918"/>
          </a:xfrm>
        </p:spPr>
        <p:txBody>
          <a:bodyPr>
            <a:noAutofit/>
          </a:bodyPr>
          <a:lstStyle/>
          <a:p>
            <a:r>
              <a:rPr lang="de-DE" dirty="0">
                <a:latin typeface="Verdana" panose="020B0604030504040204" pitchFamily="34" charset="0"/>
                <a:ea typeface="Verdana" panose="020B0604030504040204" pitchFamily="34" charset="0"/>
                <a:cs typeface="Verdana" panose="020B0604030504040204" pitchFamily="34" charset="0"/>
              </a:rPr>
              <a:t>Latest beim Haupttitel </a:t>
            </a:r>
            <a:r>
              <a:rPr lang="de-DE" dirty="0" smtClean="0">
                <a:latin typeface="Verdana" panose="020B0604030504040204" pitchFamily="34" charset="0"/>
                <a:ea typeface="Verdana" panose="020B0604030504040204" pitchFamily="34" charset="0"/>
                <a:cs typeface="Verdana" panose="020B0604030504040204" pitchFamily="34" charset="0"/>
              </a:rPr>
              <a:t>-9- Geltungsdauer</a:t>
            </a:r>
            <a:endParaRPr lang="de-DE" dirty="0">
              <a:solidFill>
                <a:srgbClr val="00B0F0"/>
              </a:solidFill>
              <a:latin typeface="Verdana" panose="020B0604030504040204" pitchFamily="34" charset="0"/>
              <a:ea typeface="Verdana" panose="020B0604030504040204" pitchFamily="34" charset="0"/>
              <a:cs typeface="Verdana" panose="020B0604030504040204" pitchFamily="34" charset="0"/>
            </a:endParaRPr>
          </a:p>
        </p:txBody>
      </p:sp>
      <p:sp>
        <p:nvSpPr>
          <p:cNvPr id="2" name="Textfeld 1"/>
          <p:cNvSpPr txBox="1"/>
          <p:nvPr/>
        </p:nvSpPr>
        <p:spPr>
          <a:xfrm>
            <a:off x="319661" y="692696"/>
            <a:ext cx="7776864" cy="830997"/>
          </a:xfrm>
          <a:prstGeom prst="rect">
            <a:avLst/>
          </a:prstGeom>
          <a:noFill/>
        </p:spPr>
        <p:txBody>
          <a:bodyPr wrap="square" rtlCol="0">
            <a:spAutoFit/>
          </a:bodyPr>
          <a:lstStyle/>
          <a:p>
            <a:pPr marL="342900" indent="-342900">
              <a:buFont typeface="Arial" panose="020B0604020202020204" pitchFamily="34" charset="0"/>
              <a:buChar char="•"/>
            </a:pPr>
            <a:r>
              <a:rPr lang="de-DE" sz="2400" dirty="0"/>
              <a:t>eine Bibliothek, die vollständigen Bestand hat, </a:t>
            </a:r>
            <a:r>
              <a:rPr lang="de-DE" sz="2400" dirty="0" smtClean="0"/>
              <a:t>verbessert </a:t>
            </a:r>
            <a:r>
              <a:rPr lang="de-DE" sz="2400" dirty="0"/>
              <a:t>nachträglich die Angabe in eine komplette </a:t>
            </a:r>
            <a:r>
              <a:rPr lang="de-DE" sz="2400" dirty="0" smtClean="0"/>
              <a:t>Von-Bis-Angabe</a:t>
            </a:r>
            <a:endParaRPr lang="de-DE" sz="2400" dirty="0"/>
          </a:p>
        </p:txBody>
      </p:sp>
      <p:graphicFrame>
        <p:nvGraphicFramePr>
          <p:cNvPr id="10" name="Tabelle 9"/>
          <p:cNvGraphicFramePr>
            <a:graphicFrameLocks noGrp="1"/>
          </p:cNvGraphicFramePr>
          <p:nvPr>
            <p:extLst>
              <p:ext uri="{D42A27DB-BD31-4B8C-83A1-F6EECF244321}">
                <p14:modId xmlns:p14="http://schemas.microsoft.com/office/powerpoint/2010/main" val="2394059604"/>
              </p:ext>
            </p:extLst>
          </p:nvPr>
        </p:nvGraphicFramePr>
        <p:xfrm>
          <a:off x="251519" y="1893025"/>
          <a:ext cx="8640962" cy="1968022"/>
        </p:xfrm>
        <a:graphic>
          <a:graphicData uri="http://schemas.openxmlformats.org/drawingml/2006/table">
            <a:tbl>
              <a:tblPr firstRow="1" bandRow="1">
                <a:tableStyleId>{5C22544A-7EE6-4342-B048-85BDC9FD1C3A}</a:tableStyleId>
              </a:tblPr>
              <a:tblGrid>
                <a:gridCol w="856956"/>
                <a:gridCol w="1499671"/>
                <a:gridCol w="2927929"/>
                <a:gridCol w="3356406"/>
              </a:tblGrid>
              <a:tr h="43733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6534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2.3.2.13.2</a:t>
                      </a:r>
                    </a:p>
                    <a:p>
                      <a:r>
                        <a:rPr lang="de-DE" b="1" dirty="0" smtClean="0">
                          <a:latin typeface="Verdana" panose="020B0604030504040204" pitchFamily="34" charset="0"/>
                          <a:ea typeface="Verdana" panose="020B0604030504040204" pitchFamily="34" charset="0"/>
                          <a:cs typeface="Verdana" panose="020B0604030504040204" pitchFamily="34" charset="0"/>
                        </a:rPr>
                        <a:t>D-A-CH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effectLst/>
                          <a:latin typeface="Verdana"/>
                          <a:ea typeface="Times New Roman"/>
                          <a:cs typeface="Times New Roman"/>
                        </a:rPr>
                        <a:t>Haupttitel, </a:t>
                      </a:r>
                      <a:r>
                        <a:rPr lang="de-DE" sz="1800" b="1" dirty="0" smtClean="0">
                          <a:effectLst/>
                          <a:latin typeface="Verdana"/>
                          <a:ea typeface="Calibri"/>
                          <a:cs typeface="Times New Roman"/>
                        </a:rPr>
                        <a:t>g</a:t>
                      </a:r>
                      <a:r>
                        <a:rPr lang="de-DE" sz="1800" b="1" dirty="0" smtClean="0">
                          <a:effectLst/>
                          <a:latin typeface="Verdana"/>
                          <a:ea typeface="Times New Roman"/>
                          <a:cs typeface="Times New Roman"/>
                        </a:rPr>
                        <a:t>ering-fügige Änderungen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Labor</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history</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6534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4213</a:t>
                      </a:r>
                    </a:p>
                  </a:txBody>
                  <a:tcPr>
                    <a:solidFill>
                      <a:schemeClr val="accent3">
                        <a:lumMod val="40000"/>
                        <a:lumOff val="60000"/>
                      </a:schemeClr>
                    </a:solidFill>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2.3.7.3</a:t>
                      </a:r>
                    </a:p>
                    <a:p>
                      <a:r>
                        <a:rPr lang="de-DE" b="1" dirty="0" smtClean="0">
                          <a:latin typeface="Verdana" panose="020B0604030504040204" pitchFamily="34" charset="0"/>
                          <a:ea typeface="Verdana" panose="020B0604030504040204" pitchFamily="34" charset="0"/>
                          <a:cs typeface="Verdana" panose="020B0604030504040204" pitchFamily="34" charset="0"/>
                        </a:rPr>
                        <a:t>D-A-CH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800" b="1" dirty="0" smtClean="0">
                          <a:effectLst/>
                          <a:latin typeface="Verdana"/>
                          <a:ea typeface="Times New Roman"/>
                          <a:cs typeface="Times New Roman"/>
                        </a:rPr>
                        <a:t>Erfassen von früheren Haupttiteln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baseline="0" dirty="0" smtClean="0">
                          <a:latin typeface="Verdana" panose="020B0604030504040204" pitchFamily="34" charset="0"/>
                          <a:ea typeface="Verdana" panose="020B0604030504040204" pitchFamily="34" charset="0"/>
                          <a:cs typeface="Verdana" panose="020B0604030504040204" pitchFamily="34" charset="0"/>
                        </a:rPr>
                        <a:t>Haupttitel Band 1 (2013)-[?]: Labour </a:t>
                      </a:r>
                      <a:r>
                        <a:rPr lang="de-DE" baseline="0" dirty="0" err="1" smtClean="0">
                          <a:latin typeface="Verdana" panose="020B0604030504040204" pitchFamily="34" charset="0"/>
                          <a:ea typeface="Verdana" panose="020B0604030504040204" pitchFamily="34" charset="0"/>
                          <a:cs typeface="Verdana" panose="020B0604030504040204" pitchFamily="34" charset="0"/>
                        </a:rPr>
                        <a:t>history</a:t>
                      </a:r>
                      <a:r>
                        <a:rPr lang="de-DE" b="1"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$ze</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bl>
          </a:graphicData>
        </a:graphic>
      </p:graphicFrame>
    </p:spTree>
    <p:extLst>
      <p:ext uri="{BB962C8B-B14F-4D97-AF65-F5344CB8AC3E}">
        <p14:creationId xmlns:p14="http://schemas.microsoft.com/office/powerpoint/2010/main" val="10193428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Abweichende Titel</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3" name="Textplatzhalter 2"/>
          <p:cNvSpPr>
            <a:spLocks noGrp="1"/>
          </p:cNvSpPr>
          <p:nvPr>
            <p:ph type="body" sz="quarter" idx="13"/>
          </p:nvPr>
        </p:nvSpPr>
        <p:spPr/>
        <p:txBody>
          <a:bodyPr/>
          <a:lstStyle/>
          <a:p>
            <a:r>
              <a:rPr lang="de-DE" dirty="0" smtClean="0"/>
              <a:t>frühere Paralleltitel</a:t>
            </a:r>
          </a:p>
          <a:p>
            <a:r>
              <a:rPr lang="de-DE" dirty="0" smtClean="0"/>
              <a:t>frühere Titelzusätze</a:t>
            </a:r>
          </a:p>
          <a:p>
            <a:r>
              <a:rPr lang="de-DE" dirty="0" smtClean="0"/>
              <a:t>frühere parallele Titelzusätze</a:t>
            </a:r>
            <a:endParaRPr lang="de-DE" dirty="0"/>
          </a:p>
        </p:txBody>
      </p:sp>
      <p:sp>
        <p:nvSpPr>
          <p:cNvPr id="4" name="Fußzeilenplatzhalter 3"/>
          <p:cNvSpPr>
            <a:spLocks noGrp="1"/>
          </p:cNvSpPr>
          <p:nvPr>
            <p:ph type="ftr" sz="quarter" idx="14"/>
          </p:nvPr>
        </p:nvSpPr>
        <p:spPr>
          <a:xfrm>
            <a:off x="467544" y="6376243"/>
            <a:ext cx="7560840"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5B.10: Latest beim Haupttitel | PICA DNB/ZDB | Stand: 07.01.2016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spTree>
    <p:extLst>
      <p:ext uri="{BB962C8B-B14F-4D97-AF65-F5344CB8AC3E}">
        <p14:creationId xmlns:p14="http://schemas.microsoft.com/office/powerpoint/2010/main" val="32297041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Formatänderung – Abweichender Titel</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457200" indent="-457200">
              <a:buNone/>
            </a:pPr>
            <a:r>
              <a:rPr lang="de-DE" sz="2400" dirty="0" smtClean="0">
                <a:latin typeface="Verdana" pitchFamily="34" charset="0"/>
                <a:ea typeface="Verdana" pitchFamily="34" charset="0"/>
                <a:cs typeface="Verdana" pitchFamily="34" charset="0"/>
              </a:rPr>
              <a:t>Änderungen im PICA-Feld </a:t>
            </a:r>
            <a:r>
              <a:rPr lang="de-DE" sz="2400" dirty="0" smtClean="0">
                <a:solidFill>
                  <a:srgbClr val="FF0000"/>
                </a:solidFill>
                <a:latin typeface="Verdana" pitchFamily="34" charset="0"/>
                <a:ea typeface="Verdana" pitchFamily="34" charset="0"/>
                <a:cs typeface="Verdana" pitchFamily="34" charset="0"/>
              </a:rPr>
              <a:t>4212:</a:t>
            </a:r>
          </a:p>
          <a:p>
            <a:pPr marL="457200" indent="-457200">
              <a:buNone/>
            </a:pPr>
            <a:endParaRPr lang="de-DE" sz="2400" dirty="0" smtClean="0">
              <a:latin typeface="Verdana" pitchFamily="34" charset="0"/>
              <a:ea typeface="Verdana" pitchFamily="34" charset="0"/>
              <a:cs typeface="Verdana" pitchFamily="34" charset="0"/>
            </a:endParaRPr>
          </a:p>
          <a:p>
            <a:pPr marL="457200" indent="-457200">
              <a:buNone/>
            </a:pPr>
            <a:r>
              <a:rPr lang="de-DE" sz="2400" dirty="0" smtClean="0">
                <a:solidFill>
                  <a:srgbClr val="FF0000"/>
                </a:solidFill>
                <a:latin typeface="Verdana" pitchFamily="34" charset="0"/>
                <a:ea typeface="Verdana" pitchFamily="34" charset="0"/>
                <a:cs typeface="Verdana" pitchFamily="34" charset="0"/>
              </a:rPr>
              <a:t>Inhalt:</a:t>
            </a:r>
          </a:p>
          <a:p>
            <a:pPr marL="457200" indent="-457200"/>
            <a:r>
              <a:rPr lang="de-DE" sz="2400" dirty="0" smtClean="0">
                <a:solidFill>
                  <a:srgbClr val="FF0000"/>
                </a:solidFill>
                <a:latin typeface="Verdana" pitchFamily="34" charset="0"/>
                <a:ea typeface="Verdana" pitchFamily="34" charset="0"/>
                <a:cs typeface="Verdana" pitchFamily="34" charset="0"/>
              </a:rPr>
              <a:t>Abweichende Titel immer mit </a:t>
            </a:r>
            <a:r>
              <a:rPr lang="de-DE" sz="2400" dirty="0" err="1" smtClean="0">
                <a:solidFill>
                  <a:srgbClr val="FF0000"/>
                </a:solidFill>
                <a:latin typeface="Verdana" pitchFamily="34" charset="0"/>
                <a:ea typeface="Verdana" pitchFamily="34" charset="0"/>
                <a:cs typeface="Verdana" pitchFamily="34" charset="0"/>
              </a:rPr>
              <a:t>Vortext</a:t>
            </a:r>
            <a:endParaRPr lang="de-DE" sz="2400" dirty="0" smtClean="0">
              <a:solidFill>
                <a:srgbClr val="FF0000"/>
              </a:solidFill>
              <a:latin typeface="Verdana" pitchFamily="34" charset="0"/>
              <a:ea typeface="Verdana" pitchFamily="34" charset="0"/>
              <a:cs typeface="Verdana" pitchFamily="34" charset="0"/>
            </a:endParaRPr>
          </a:p>
          <a:p>
            <a:pPr marL="457200" indent="-457200"/>
            <a:r>
              <a:rPr lang="de-DE" sz="2400" dirty="0" smtClean="0">
                <a:solidFill>
                  <a:srgbClr val="FF0000"/>
                </a:solidFill>
                <a:latin typeface="Verdana" pitchFamily="34" charset="0"/>
                <a:ea typeface="Verdana" pitchFamily="34" charset="0"/>
                <a:cs typeface="Verdana" pitchFamily="34" charset="0"/>
              </a:rPr>
              <a:t>Frühere Formen bei Paralleltiteln, im Titelzusatz oder im parallelen Titelzusatz</a:t>
            </a:r>
          </a:p>
          <a:p>
            <a:pPr marL="457200" indent="-457200"/>
            <a:endParaRPr lang="de-DE" sz="2400" dirty="0" smtClean="0">
              <a:solidFill>
                <a:srgbClr val="FF0000"/>
              </a:solidFill>
              <a:latin typeface="Verdana" pitchFamily="34" charset="0"/>
              <a:ea typeface="Verdana" pitchFamily="34" charset="0"/>
              <a:cs typeface="Verdana" pitchFamily="34" charset="0"/>
            </a:endParaRPr>
          </a:p>
          <a:p>
            <a:pPr marL="457200" indent="-457200">
              <a:buNone/>
            </a:pPr>
            <a:r>
              <a:rPr lang="de-DE" sz="2400" dirty="0" smtClean="0">
                <a:latin typeface="Verdana" pitchFamily="34" charset="0"/>
                <a:ea typeface="Verdana" pitchFamily="34" charset="0"/>
                <a:cs typeface="Verdana" pitchFamily="34" charset="0"/>
              </a:rPr>
              <a:t>4000 Archive </a:t>
            </a:r>
            <a:r>
              <a:rPr lang="de-DE" sz="2400" dirty="0" err="1" smtClean="0">
                <a:latin typeface="Verdana" pitchFamily="34" charset="0"/>
                <a:ea typeface="Verdana" pitchFamily="34" charset="0"/>
                <a:cs typeface="Verdana" pitchFamily="34" charset="0"/>
              </a:rPr>
              <a:t>orientale</a:t>
            </a:r>
            <a:r>
              <a:rPr lang="de-DE" sz="2400" dirty="0" smtClean="0">
                <a:latin typeface="Verdana" pitchFamily="34" charset="0"/>
                <a:ea typeface="Verdana" pitchFamily="34" charset="0"/>
                <a:cs typeface="Verdana" pitchFamily="34" charset="0"/>
              </a:rPr>
              <a:t> = </a:t>
            </a:r>
            <a:r>
              <a:rPr lang="de-DE" sz="2400" dirty="0" err="1" smtClean="0">
                <a:latin typeface="Verdana" pitchFamily="34" charset="0"/>
                <a:ea typeface="Verdana" pitchFamily="34" charset="0"/>
                <a:cs typeface="Verdana" pitchFamily="34" charset="0"/>
              </a:rPr>
              <a:t>Oriental</a:t>
            </a:r>
            <a:r>
              <a:rPr lang="de-DE" sz="2400" dirty="0" smtClean="0">
                <a:latin typeface="Verdana" pitchFamily="34" charset="0"/>
                <a:ea typeface="Verdana" pitchFamily="34" charset="0"/>
                <a:cs typeface="Verdana" pitchFamily="34" charset="0"/>
              </a:rPr>
              <a:t> </a:t>
            </a:r>
            <a:r>
              <a:rPr lang="de-DE" sz="2400" dirty="0" err="1" smtClean="0">
                <a:latin typeface="Verdana" pitchFamily="34" charset="0"/>
                <a:ea typeface="Verdana" pitchFamily="34" charset="0"/>
                <a:cs typeface="Verdana" pitchFamily="34" charset="0"/>
              </a:rPr>
              <a:t>archive</a:t>
            </a:r>
            <a:endParaRPr lang="de-DE" sz="2400" dirty="0" smtClean="0">
              <a:latin typeface="Verdana" pitchFamily="34" charset="0"/>
              <a:ea typeface="Verdana" pitchFamily="34" charset="0"/>
              <a:cs typeface="Verdana" pitchFamily="34" charset="0"/>
            </a:endParaRPr>
          </a:p>
          <a:p>
            <a:pPr marL="457200" indent="-457200">
              <a:buNone/>
            </a:pPr>
            <a:r>
              <a:rPr lang="de-DE" sz="2400" dirty="0" smtClean="0">
                <a:solidFill>
                  <a:srgbClr val="FF0000"/>
                </a:solidFill>
                <a:latin typeface="Verdana" pitchFamily="34" charset="0"/>
                <a:ea typeface="Verdana" pitchFamily="34" charset="0"/>
                <a:cs typeface="Verdana" pitchFamily="34" charset="0"/>
              </a:rPr>
              <a:t>4212 Paralleltitel 1992-1994: </a:t>
            </a:r>
            <a:r>
              <a:rPr lang="de-DE" sz="2400" dirty="0" err="1" smtClean="0">
                <a:solidFill>
                  <a:srgbClr val="FF0000"/>
                </a:solidFill>
                <a:latin typeface="Verdana" pitchFamily="34" charset="0"/>
                <a:ea typeface="Verdana" pitchFamily="34" charset="0"/>
                <a:cs typeface="Verdana" pitchFamily="34" charset="0"/>
              </a:rPr>
              <a:t>Oriental</a:t>
            </a:r>
            <a:r>
              <a:rPr lang="de-DE" sz="2400" dirty="0" smtClean="0">
                <a:solidFill>
                  <a:srgbClr val="FF0000"/>
                </a:solidFill>
                <a:latin typeface="Verdana" pitchFamily="34" charset="0"/>
                <a:ea typeface="Verdana" pitchFamily="34" charset="0"/>
                <a:cs typeface="Verdana" pitchFamily="34" charset="0"/>
              </a:rPr>
              <a:t> </a:t>
            </a:r>
            <a:r>
              <a:rPr lang="de-DE" sz="2400" dirty="0" err="1" smtClean="0">
                <a:solidFill>
                  <a:srgbClr val="FF0000"/>
                </a:solidFill>
                <a:latin typeface="Verdana" pitchFamily="34" charset="0"/>
                <a:ea typeface="Verdana" pitchFamily="34" charset="0"/>
                <a:cs typeface="Verdana" pitchFamily="34" charset="0"/>
              </a:rPr>
              <a:t>archives</a:t>
            </a:r>
            <a:endParaRPr lang="de-DE" sz="2400" dirty="0" smtClean="0">
              <a:solidFill>
                <a:srgbClr val="FF0000"/>
              </a:solidFill>
              <a:latin typeface="Verdana" pitchFamily="34" charset="0"/>
              <a:ea typeface="Verdana" pitchFamily="34" charset="0"/>
              <a:cs typeface="Verdana" pitchFamily="34" charset="0"/>
            </a:endParaRPr>
          </a:p>
          <a:p>
            <a:pPr marL="457200" indent="-457200">
              <a:buNone/>
            </a:pPr>
            <a:r>
              <a:rPr lang="de-DE" sz="2400" dirty="0" smtClean="0">
                <a:latin typeface="Verdana" pitchFamily="34" charset="0"/>
                <a:ea typeface="Verdana" pitchFamily="34" charset="0"/>
                <a:cs typeface="Verdana" pitchFamily="34" charset="0"/>
              </a:rPr>
              <a:t>4213 Haupttitel 1992-1994: Archives </a:t>
            </a:r>
            <a:r>
              <a:rPr lang="de-DE" sz="2400" dirty="0" err="1" smtClean="0">
                <a:latin typeface="Verdana" pitchFamily="34" charset="0"/>
                <a:ea typeface="Verdana" pitchFamily="34" charset="0"/>
                <a:cs typeface="Verdana" pitchFamily="34" charset="0"/>
              </a:rPr>
              <a:t>orientales</a:t>
            </a:r>
            <a:endParaRPr lang="de-DE" sz="2400" dirty="0" smtClean="0">
              <a:latin typeface="Verdana" pitchFamily="34" charset="0"/>
              <a:ea typeface="Verdana" pitchFamily="34" charset="0"/>
              <a:cs typeface="Verdana" pitchFamily="34" charset="0"/>
            </a:endParaRPr>
          </a:p>
          <a:p>
            <a:pPr marL="457200" indent="-457200"/>
            <a:endParaRPr lang="de-DE" sz="2400" dirty="0" smtClean="0">
              <a:solidFill>
                <a:srgbClr val="FF0000"/>
              </a:solidFill>
              <a:latin typeface="Verdana" pitchFamily="34" charset="0"/>
              <a:ea typeface="Verdana" pitchFamily="34" charset="0"/>
              <a:cs typeface="Verdana" pitchFamily="34" charset="0"/>
            </a:endParaRPr>
          </a:p>
          <a:p>
            <a:pPr marL="457200" indent="-457200">
              <a:buNone/>
            </a:pPr>
            <a:endParaRPr lang="de-DE" sz="2400" dirty="0" smtClean="0">
              <a:solidFill>
                <a:srgbClr val="FF0000"/>
              </a:solidFill>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5B.10: Latest beim Haupttitel | PICA DNB/ZDB | Stand: 07.01.2016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a:latin typeface="Verdana" pitchFamily="34" charset="0"/>
                <a:ea typeface="Verdana" pitchFamily="34" charset="0"/>
                <a:cs typeface="Verdana" pitchFamily="34" charset="0"/>
              </a:rPr>
              <a:t>Geltungsdauer bei Abweichenden Titeln</a:t>
            </a:r>
          </a:p>
        </p:txBody>
      </p:sp>
      <p:sp>
        <p:nvSpPr>
          <p:cNvPr id="3" name="Textplatzhalter 2"/>
          <p:cNvSpPr>
            <a:spLocks noGrp="1"/>
          </p:cNvSpPr>
          <p:nvPr>
            <p:ph type="body" sz="quarter" idx="13"/>
          </p:nvPr>
        </p:nvSpPr>
        <p:spPr/>
        <p:txBody>
          <a:bodyPr/>
          <a:lstStyle/>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r>
              <a:rPr lang="de-DE" sz="2400" dirty="0" smtClean="0">
                <a:latin typeface="Verdana" panose="020B0604030504040204" pitchFamily="34" charset="0"/>
                <a:ea typeface="Verdana" panose="020B0604030504040204" pitchFamily="34" charset="0"/>
                <a:cs typeface="Verdana" panose="020B0604030504040204" pitchFamily="34" charset="0"/>
              </a:rPr>
              <a:t>die Geltungsdauer wird mit genauen Zählungsangaben erfasst, sofern bekannt</a:t>
            </a:r>
          </a:p>
          <a:p>
            <a:r>
              <a:rPr lang="de-DE" sz="2400" dirty="0" smtClean="0">
                <a:latin typeface="Verdana" panose="020B0604030504040204" pitchFamily="34" charset="0"/>
                <a:ea typeface="Verdana" panose="020B0604030504040204" pitchFamily="34" charset="0"/>
                <a:cs typeface="Verdana" panose="020B0604030504040204" pitchFamily="34" charset="0"/>
              </a:rPr>
              <a:t>ansonsten genügt ein pauschaler Hinweis wie „früher“ oder „teils“</a:t>
            </a:r>
          </a:p>
          <a:p>
            <a:endParaRPr lang="de-DE" dirty="0" smtClean="0"/>
          </a:p>
          <a:p>
            <a:endParaRPr lang="de-DE" dirty="0"/>
          </a:p>
        </p:txBody>
      </p:sp>
      <p:sp>
        <p:nvSpPr>
          <p:cNvPr id="4" name="Fußzeilenplatzhalter 3"/>
          <p:cNvSpPr>
            <a:spLocks noGrp="1"/>
          </p:cNvSpPr>
          <p:nvPr>
            <p:ph type="ftr" sz="quarter" idx="14"/>
          </p:nvPr>
        </p:nvSpPr>
        <p:spPr>
          <a:xfrm>
            <a:off x="467544" y="6376243"/>
            <a:ext cx="7200800"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5B.10: Latest beim Haupttitel | PICA DNB/ZDB | Stand: 07.01.2016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Tree>
    <p:extLst>
      <p:ext uri="{BB962C8B-B14F-4D97-AF65-F5344CB8AC3E}">
        <p14:creationId xmlns:p14="http://schemas.microsoft.com/office/powerpoint/2010/main" val="9506569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560840"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5B.10: Latest beim Haupttitel | PICA DNB/ZDB | Stand: 07.01.2016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161470546"/>
              </p:ext>
            </p:extLst>
          </p:nvPr>
        </p:nvGraphicFramePr>
        <p:xfrm>
          <a:off x="323528" y="3573016"/>
          <a:ext cx="8568952" cy="2028189"/>
        </p:xfrm>
        <a:graphic>
          <a:graphicData uri="http://schemas.openxmlformats.org/drawingml/2006/table">
            <a:tbl>
              <a:tblPr firstRow="1" bandRow="1">
                <a:tableStyleId>{5C22544A-7EE6-4342-B048-85BDC9FD1C3A}</a:tableStyleId>
              </a:tblPr>
              <a:tblGrid>
                <a:gridCol w="864096"/>
                <a:gridCol w="1368152"/>
                <a:gridCol w="2664296"/>
                <a:gridCol w="3672408"/>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4000</a:t>
                      </a:r>
                      <a:r>
                        <a:rPr lang="de-DE" b="1" baseline="0" dirty="0" smtClean="0">
                          <a:latin typeface="Verdana" panose="020B0604030504040204" pitchFamily="34" charset="0"/>
                          <a:ea typeface="Verdana" panose="020B0604030504040204" pitchFamily="34" charset="0"/>
                          <a:cs typeface="Verdana" panose="020B0604030504040204" pitchFamily="34" charset="0"/>
                        </a:rPr>
                        <a:t>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2.3.3.5.2 D-A-CH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effectLst/>
                          <a:latin typeface="Verdana"/>
                          <a:ea typeface="Times New Roman"/>
                          <a:cs typeface="Times New Roman"/>
                        </a:rPr>
                        <a:t>Erfassen von Änderungen in Paralleltiteln (</a:t>
                      </a:r>
                      <a:r>
                        <a:rPr lang="de-DE" sz="1800" b="1" dirty="0" err="1" smtClean="0">
                          <a:effectLst/>
                          <a:latin typeface="Verdana"/>
                          <a:ea typeface="Times New Roman"/>
                          <a:cs typeface="Times New Roman"/>
                        </a:rPr>
                        <a:t>fR</a:t>
                      </a:r>
                      <a:r>
                        <a:rPr lang="de-DE" sz="1800" b="1" dirty="0" smtClean="0">
                          <a:effectLst/>
                          <a:latin typeface="Verdana"/>
                          <a:ea typeface="Times New Roman"/>
                          <a:cs typeface="Times New Roman"/>
                        </a:rPr>
                        <a: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itchFamily="34" charset="0"/>
                          <a:ea typeface="Verdana" pitchFamily="34" charset="0"/>
                          <a:cs typeface="Verdana" pitchFamily="34" charset="0"/>
                        </a:rPr>
                        <a:t>… = </a:t>
                      </a:r>
                      <a:r>
                        <a:rPr lang="de-DE" dirty="0" err="1" smtClean="0">
                          <a:latin typeface="Verdana" pitchFamily="34" charset="0"/>
                          <a:ea typeface="Verdana" pitchFamily="34" charset="0"/>
                          <a:cs typeface="Verdana" pitchFamily="34" charset="0"/>
                        </a:rPr>
                        <a:t>Oriental</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archive</a:t>
                      </a:r>
                      <a:endParaRPr lang="de-DE" dirty="0">
                        <a:latin typeface="Verdana" pitchFamily="34" charset="0"/>
                        <a:ea typeface="Verdana" pitchFamily="34" charset="0"/>
                        <a:cs typeface="Verdana" pitchFamily="34" charset="0"/>
                      </a:endParaRPr>
                    </a:p>
                  </a:txBody>
                  <a:tcPr/>
                </a:tc>
              </a:tr>
              <a:tr h="681741">
                <a:tc>
                  <a:txBody>
                    <a:bodyPr/>
                    <a:lstStyle/>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4212 </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2.3.6.1</a:t>
                      </a:r>
                    </a:p>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D-A-CH</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Abweichender</a:t>
                      </a:r>
                      <a:r>
                        <a:rPr lang="de-DE" b="1" baseline="0" dirty="0" smtClean="0">
                          <a:latin typeface="Verdana" panose="020B0604030504040204" pitchFamily="34" charset="0"/>
                          <a:ea typeface="Verdana" panose="020B0604030504040204" pitchFamily="34" charset="0"/>
                          <a:cs typeface="Verdana" panose="020B0604030504040204" pitchFamily="34" charset="0"/>
                        </a:rPr>
                        <a:t>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dirty="0" smtClean="0">
                          <a:latin typeface="Verdana" pitchFamily="34" charset="0"/>
                          <a:ea typeface="Verdana" pitchFamily="34" charset="0"/>
                          <a:cs typeface="Verdana" pitchFamily="34" charset="0"/>
                        </a:rPr>
                        <a:t>Paralleltitel 1992-1994: </a:t>
                      </a:r>
                      <a:r>
                        <a:rPr lang="de-DE" dirty="0" err="1" smtClean="0">
                          <a:latin typeface="Verdana" pitchFamily="34" charset="0"/>
                          <a:ea typeface="Verdana" pitchFamily="34" charset="0"/>
                          <a:cs typeface="Verdana" pitchFamily="34" charset="0"/>
                        </a:rPr>
                        <a:t>Oriental</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archives</a:t>
                      </a:r>
                      <a:endParaRPr lang="de-DE" dirty="0">
                        <a:latin typeface="Verdana" pitchFamily="34" charset="0"/>
                        <a:ea typeface="Verdana" pitchFamily="34" charset="0"/>
                        <a:cs typeface="Verdana" pitchFamily="34" charset="0"/>
                      </a:endParaRPr>
                    </a:p>
                  </a:txBody>
                  <a:tcPr anchor="ctr">
                    <a:solidFill>
                      <a:schemeClr val="accent3">
                        <a:lumMod val="40000"/>
                        <a:lumOff val="60000"/>
                      </a:schemeClr>
                    </a:solidFill>
                  </a:tcPr>
                </a:tc>
              </a:tr>
            </a:tbl>
          </a:graphicData>
        </a:graphic>
      </p:graphicFrame>
      <p:sp>
        <p:nvSpPr>
          <p:cNvPr id="9" name="Titel 1"/>
          <p:cNvSpPr>
            <a:spLocks noGrp="1"/>
          </p:cNvSpPr>
          <p:nvPr>
            <p:ph type="title"/>
          </p:nvPr>
        </p:nvSpPr>
        <p:spPr>
          <a:xfrm>
            <a:off x="251520" y="183778"/>
            <a:ext cx="8640960" cy="508918"/>
          </a:xfrm>
        </p:spPr>
        <p:txBody>
          <a:bodyPr>
            <a:noAutofit/>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Latest</a:t>
            </a:r>
            <a:r>
              <a:rPr lang="de-DE" dirty="0" smtClean="0">
                <a:latin typeface="Verdana" panose="020B0604030504040204" pitchFamily="34" charset="0"/>
                <a:ea typeface="Verdana" panose="020B0604030504040204" pitchFamily="34" charset="0"/>
                <a:cs typeface="Verdana" panose="020B0604030504040204" pitchFamily="34" charset="0"/>
              </a:rPr>
              <a:t> beim Paralleltitel</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7" name="Textfeld 6"/>
          <p:cNvSpPr txBox="1"/>
          <p:nvPr/>
        </p:nvSpPr>
        <p:spPr>
          <a:xfrm>
            <a:off x="251520" y="1052736"/>
            <a:ext cx="8352928" cy="2308324"/>
          </a:xfrm>
          <a:prstGeom prst="rect">
            <a:avLst/>
          </a:prstGeom>
          <a:noFill/>
        </p:spPr>
        <p:txBody>
          <a:bodyPr wrap="square" rtlCol="0">
            <a:spAutoFit/>
          </a:bodyPr>
          <a:lstStyle/>
          <a:p>
            <a:pPr marL="342900" indent="-342900">
              <a:buFont typeface="Arial" panose="020B0604020202020204" pitchFamily="34" charset="0"/>
              <a:buChar char="•"/>
            </a:pPr>
            <a:r>
              <a:rPr lang="de-DE" sz="2400" dirty="0" smtClean="0">
                <a:latin typeface="Verdana" pitchFamily="34" charset="0"/>
                <a:ea typeface="Verdana" pitchFamily="34" charset="0"/>
                <a:cs typeface="Verdana" pitchFamily="34" charset="0"/>
              </a:rPr>
              <a:t>Spätere Ausgabe: Paralleltitel ändert sich</a:t>
            </a:r>
          </a:p>
          <a:p>
            <a:pPr marL="342900" indent="-342900">
              <a:buFont typeface="Arial" panose="020B0604020202020204" pitchFamily="34" charset="0"/>
              <a:buChar char="•"/>
            </a:pPr>
            <a:endParaRPr lang="de-DE" sz="2400" dirty="0" smtClean="0">
              <a:latin typeface="Verdana" pitchFamily="34" charset="0"/>
              <a:ea typeface="Verdana" pitchFamily="34" charset="0"/>
              <a:cs typeface="Verdana" pitchFamily="34" charset="0"/>
            </a:endParaRPr>
          </a:p>
          <a:p>
            <a:pPr marL="342900" indent="-342900">
              <a:buFont typeface="Arial" panose="020B0604020202020204" pitchFamily="34" charset="0"/>
              <a:buChar char="•"/>
            </a:pPr>
            <a:r>
              <a:rPr lang="de-DE" sz="2400" dirty="0" smtClean="0">
                <a:latin typeface="Verdana" pitchFamily="34" charset="0"/>
                <a:ea typeface="Verdana" pitchFamily="34" charset="0"/>
                <a:cs typeface="Verdana" pitchFamily="34" charset="0"/>
              </a:rPr>
              <a:t>Angabe des Paralleltitels wird aktualisiert</a:t>
            </a:r>
          </a:p>
          <a:p>
            <a:pPr marL="342900" indent="-342900">
              <a:buFont typeface="Arial" panose="020B0604020202020204" pitchFamily="34" charset="0"/>
              <a:buChar char="•"/>
            </a:pPr>
            <a:endParaRPr lang="de-DE" sz="2400" dirty="0" smtClean="0">
              <a:latin typeface="Verdana" pitchFamily="34" charset="0"/>
              <a:ea typeface="Verdana" pitchFamily="34" charset="0"/>
              <a:cs typeface="Verdana" pitchFamily="34" charset="0"/>
            </a:endParaRPr>
          </a:p>
          <a:p>
            <a:pPr marL="342900" indent="-342900">
              <a:buFont typeface="Arial" panose="020B0604020202020204" pitchFamily="34" charset="0"/>
              <a:buChar char="•"/>
            </a:pPr>
            <a:r>
              <a:rPr lang="de-DE" sz="2400" dirty="0" smtClean="0">
                <a:latin typeface="Verdana" pitchFamily="34" charset="0"/>
                <a:ea typeface="Verdana" pitchFamily="34" charset="0"/>
                <a:cs typeface="Verdana" pitchFamily="34" charset="0"/>
              </a:rPr>
              <a:t>Bisher gültiger Paralleltitel </a:t>
            </a:r>
            <a:r>
              <a:rPr lang="de-DE" sz="2400" dirty="0" smtClean="0">
                <a:latin typeface="Verdana" pitchFamily="34" charset="0"/>
                <a:ea typeface="Verdana" pitchFamily="34" charset="0"/>
                <a:cs typeface="Verdana" pitchFamily="34" charset="0"/>
                <a:sym typeface="Wingdings" pitchFamily="2" charset="2"/>
              </a:rPr>
              <a:t> Erfassung als abweichender Titel</a:t>
            </a:r>
          </a:p>
        </p:txBody>
      </p:sp>
    </p:spTree>
    <p:extLst>
      <p:ext uri="{BB962C8B-B14F-4D97-AF65-F5344CB8AC3E}">
        <p14:creationId xmlns:p14="http://schemas.microsoft.com/office/powerpoint/2010/main" val="6911868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560840"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5B.10: Latest beim Haupttitel | PICA DNB/ZDB | Stand: 07.01.2016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186888359"/>
              </p:ext>
            </p:extLst>
          </p:nvPr>
        </p:nvGraphicFramePr>
        <p:xfrm>
          <a:off x="251520" y="3501008"/>
          <a:ext cx="8496945" cy="2260848"/>
        </p:xfrm>
        <a:graphic>
          <a:graphicData uri="http://schemas.openxmlformats.org/drawingml/2006/table">
            <a:tbl>
              <a:tblPr firstRow="1" bandRow="1">
                <a:tableStyleId>{5C22544A-7EE6-4342-B048-85BDC9FD1C3A}</a:tableStyleId>
              </a:tblPr>
              <a:tblGrid>
                <a:gridCol w="878994"/>
                <a:gridCol w="1353254"/>
                <a:gridCol w="2448272"/>
                <a:gridCol w="3816425"/>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4000</a:t>
                      </a:r>
                      <a:r>
                        <a:rPr lang="de-DE" b="1" baseline="0" dirty="0" smtClean="0">
                          <a:latin typeface="Verdana" panose="020B0604030504040204" pitchFamily="34" charset="0"/>
                          <a:ea typeface="Verdana" panose="020B0604030504040204" pitchFamily="34" charset="0"/>
                          <a:cs typeface="Verdana" panose="020B0604030504040204" pitchFamily="34" charset="0"/>
                        </a:rPr>
                        <a:t>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2.3.4.7.2 D-A-CH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1" i="0" u="none" strike="noStrike" kern="1200" cap="none" spc="0" normalizeH="0" baseline="0" noProof="0" dirty="0" smtClean="0">
                          <a:ln>
                            <a:noFill/>
                          </a:ln>
                          <a:solidFill>
                            <a:prstClr val="black"/>
                          </a:solidFill>
                          <a:effectLst/>
                          <a:uLnTx/>
                          <a:uFillTx/>
                          <a:latin typeface="Verdana"/>
                          <a:ea typeface="Times New Roman"/>
                          <a:cs typeface="Times New Roman"/>
                        </a:rPr>
                        <a:t>Erfassen von Änderungen bei Titelzusätzen </a:t>
                      </a:r>
                      <a:r>
                        <a:rPr kumimoji="0" lang="de-DE" sz="1600" b="1" i="0" u="none" strike="noStrike" kern="1200" cap="none" spc="0" normalizeH="0" baseline="0" noProof="0" dirty="0" smtClean="0">
                          <a:ln>
                            <a:noFill/>
                          </a:ln>
                          <a:solidFill>
                            <a:prstClr val="black"/>
                          </a:solidFill>
                          <a:effectLst/>
                          <a:uLnTx/>
                          <a:uFillTx/>
                          <a:latin typeface="Verdana"/>
                          <a:ea typeface="Times New Roman"/>
                          <a:cs typeface="Times New Roman"/>
                        </a:rPr>
                        <a:t>(</a:t>
                      </a:r>
                      <a:r>
                        <a:rPr kumimoji="0" lang="de-DE" sz="1600" b="1" i="0" u="none" strike="noStrike" kern="1200" cap="none" spc="0" normalizeH="0" baseline="0" noProof="0" dirty="0" err="1" smtClean="0">
                          <a:ln>
                            <a:noFill/>
                          </a:ln>
                          <a:solidFill>
                            <a:prstClr val="black"/>
                          </a:solidFill>
                          <a:effectLst/>
                          <a:uLnTx/>
                          <a:uFillTx/>
                          <a:latin typeface="Verdana"/>
                          <a:ea typeface="Times New Roman"/>
                          <a:cs typeface="Times New Roman"/>
                        </a:rPr>
                        <a:t>fR</a:t>
                      </a:r>
                      <a:r>
                        <a:rPr kumimoji="0" lang="de-DE" sz="1600" b="1" i="0" u="none" strike="noStrike" kern="1200" cap="none" spc="0" normalizeH="0" baseline="0" noProof="0" dirty="0" smtClean="0">
                          <a:ln>
                            <a:noFill/>
                          </a:ln>
                          <a:solidFill>
                            <a:prstClr val="black"/>
                          </a:solidFill>
                          <a:effectLst/>
                          <a:uLnTx/>
                          <a:uFillTx/>
                          <a:latin typeface="Verdana"/>
                          <a:ea typeface="Times New Roman"/>
                          <a:cs typeface="Times New Roman"/>
                        </a:rPr>
                        <a:t>)</a:t>
                      </a:r>
                      <a:endParaRPr kumimoji="0" lang="de-DE" sz="16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solidFill>
                            <a:schemeClr val="dk1"/>
                          </a:solidFill>
                          <a:latin typeface="Verdana" pitchFamily="34" charset="0"/>
                          <a:ea typeface="Verdana" pitchFamily="34" charset="0"/>
                          <a:cs typeface="Verdana" pitchFamily="34" charset="0"/>
                        </a:rPr>
                        <a:t>… : Zeitschrift für italienische Küche und Lebensart</a:t>
                      </a:r>
                      <a:endParaRPr lang="de-DE" dirty="0">
                        <a:latin typeface="Verdana" pitchFamily="34" charset="0"/>
                        <a:ea typeface="Verdana" pitchFamily="34" charset="0"/>
                        <a:cs typeface="Verdana" pitchFamily="34" charset="0"/>
                      </a:endParaRPr>
                    </a:p>
                  </a:txBody>
                  <a:tcPr/>
                </a:tc>
              </a:tr>
              <a:tr h="681741">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4212 </a:t>
                      </a:r>
                      <a:endParaRPr lang="de-DE"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2.3.6.1</a:t>
                      </a:r>
                    </a:p>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D-A-CH</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Abweichender</a:t>
                      </a:r>
                      <a:r>
                        <a:rPr lang="de-DE" b="1" baseline="0" dirty="0" smtClean="0">
                          <a:latin typeface="Verdana" panose="020B0604030504040204" pitchFamily="34" charset="0"/>
                          <a:ea typeface="Verdana" panose="020B0604030504040204" pitchFamily="34" charset="0"/>
                          <a:cs typeface="Verdana" panose="020B0604030504040204" pitchFamily="34" charset="0"/>
                        </a:rPr>
                        <a:t>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solidFill>
                            <a:schemeClr val="dk1"/>
                          </a:solidFill>
                          <a:latin typeface="Verdana" pitchFamily="34" charset="0"/>
                          <a:ea typeface="Verdana" pitchFamily="34" charset="0"/>
                          <a:cs typeface="Verdana" pitchFamily="34" charset="0"/>
                        </a:rPr>
                        <a:t>Titelzusatz früher: Zeitschrift für italienische Küche und italienisches Ambiente</a:t>
                      </a:r>
                      <a:endParaRPr lang="de-DE" dirty="0">
                        <a:latin typeface="Verdana" pitchFamily="34" charset="0"/>
                        <a:ea typeface="Verdana" pitchFamily="34" charset="0"/>
                        <a:cs typeface="Verdana" pitchFamily="34" charset="0"/>
                      </a:endParaRPr>
                    </a:p>
                  </a:txBody>
                  <a:tcPr/>
                </a:tc>
              </a:tr>
            </a:tbl>
          </a:graphicData>
        </a:graphic>
      </p:graphicFrame>
      <p:sp>
        <p:nvSpPr>
          <p:cNvPr id="9" name="Titel 1"/>
          <p:cNvSpPr>
            <a:spLocks noGrp="1"/>
          </p:cNvSpPr>
          <p:nvPr>
            <p:ph type="title"/>
          </p:nvPr>
        </p:nvSpPr>
        <p:spPr>
          <a:xfrm>
            <a:off x="251520" y="183778"/>
            <a:ext cx="8640960" cy="508918"/>
          </a:xfrm>
        </p:spPr>
        <p:txBody>
          <a:bodyPr>
            <a:noAutofit/>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Latest</a:t>
            </a:r>
            <a:r>
              <a:rPr lang="de-DE" dirty="0" smtClean="0">
                <a:latin typeface="Verdana" panose="020B0604030504040204" pitchFamily="34" charset="0"/>
                <a:ea typeface="Verdana" panose="020B0604030504040204" pitchFamily="34" charset="0"/>
                <a:cs typeface="Verdana" panose="020B0604030504040204" pitchFamily="34" charset="0"/>
              </a:rPr>
              <a:t> beim Titelzusatz		-1-</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7" name="Textfeld 6"/>
          <p:cNvSpPr txBox="1"/>
          <p:nvPr/>
        </p:nvSpPr>
        <p:spPr>
          <a:xfrm>
            <a:off x="251520" y="1052736"/>
            <a:ext cx="8352928" cy="2308324"/>
          </a:xfrm>
          <a:prstGeom prst="rect">
            <a:avLst/>
          </a:prstGeom>
          <a:noFill/>
        </p:spPr>
        <p:txBody>
          <a:bodyPr wrap="square" rtlCol="0">
            <a:spAutoFit/>
          </a:bodyPr>
          <a:lstStyle/>
          <a:p>
            <a:pPr marL="342900" indent="-342900">
              <a:buFont typeface="Arial" panose="020B0604020202020204" pitchFamily="34" charset="0"/>
              <a:buChar char="•"/>
            </a:pPr>
            <a:r>
              <a:rPr lang="de-DE" sz="2400" dirty="0" smtClean="0">
                <a:latin typeface="Verdana" pitchFamily="34" charset="0"/>
                <a:ea typeface="Verdana" pitchFamily="34" charset="0"/>
                <a:cs typeface="Verdana" pitchFamily="34" charset="0"/>
              </a:rPr>
              <a:t>Spätere </a:t>
            </a:r>
            <a:r>
              <a:rPr lang="de-DE" sz="2400" dirty="0">
                <a:latin typeface="Verdana" pitchFamily="34" charset="0"/>
                <a:ea typeface="Verdana" pitchFamily="34" charset="0"/>
                <a:cs typeface="Verdana" pitchFamily="34" charset="0"/>
              </a:rPr>
              <a:t>Ausgabe: Titelzusatz ändert sich</a:t>
            </a:r>
          </a:p>
          <a:p>
            <a:pPr marL="342900" indent="-342900">
              <a:buFont typeface="Arial" panose="020B0604020202020204" pitchFamily="34" charset="0"/>
              <a:buChar char="•"/>
            </a:pPr>
            <a:endParaRPr lang="de-DE" sz="2400" dirty="0">
              <a:latin typeface="Verdana" pitchFamily="34" charset="0"/>
              <a:ea typeface="Verdana" pitchFamily="34" charset="0"/>
              <a:cs typeface="Verdana" pitchFamily="34" charset="0"/>
            </a:endParaRPr>
          </a:p>
          <a:p>
            <a:pPr marL="342900" indent="-342900">
              <a:buFont typeface="Arial" panose="020B0604020202020204" pitchFamily="34" charset="0"/>
              <a:buChar char="•"/>
            </a:pPr>
            <a:r>
              <a:rPr lang="de-DE" sz="2400" dirty="0" smtClean="0">
                <a:latin typeface="Verdana" pitchFamily="34" charset="0"/>
                <a:ea typeface="Verdana" pitchFamily="34" charset="0"/>
                <a:cs typeface="Verdana" pitchFamily="34" charset="0"/>
              </a:rPr>
              <a:t>Angabe </a:t>
            </a:r>
            <a:r>
              <a:rPr lang="de-DE" sz="2400" dirty="0">
                <a:latin typeface="Verdana" pitchFamily="34" charset="0"/>
                <a:ea typeface="Verdana" pitchFamily="34" charset="0"/>
                <a:cs typeface="Verdana" pitchFamily="34" charset="0"/>
              </a:rPr>
              <a:t>des Titelzusatzes wird aktualisiert</a:t>
            </a:r>
          </a:p>
          <a:p>
            <a:pPr marL="342900" indent="-342900">
              <a:buFont typeface="Arial" panose="020B0604020202020204" pitchFamily="34" charset="0"/>
              <a:buChar char="•"/>
            </a:pPr>
            <a:endParaRPr lang="de-DE" sz="2400" dirty="0">
              <a:latin typeface="Verdana" pitchFamily="34" charset="0"/>
              <a:ea typeface="Verdana" pitchFamily="34" charset="0"/>
              <a:cs typeface="Verdana" pitchFamily="34" charset="0"/>
            </a:endParaRPr>
          </a:p>
          <a:p>
            <a:pPr marL="342900" indent="-342900">
              <a:buFont typeface="Arial" panose="020B0604020202020204" pitchFamily="34" charset="0"/>
              <a:buChar char="•"/>
            </a:pPr>
            <a:r>
              <a:rPr lang="de-DE" sz="2400" dirty="0" smtClean="0">
                <a:latin typeface="Verdana" pitchFamily="34" charset="0"/>
                <a:ea typeface="Verdana" pitchFamily="34" charset="0"/>
                <a:cs typeface="Verdana" pitchFamily="34" charset="0"/>
              </a:rPr>
              <a:t>Bisher </a:t>
            </a:r>
            <a:r>
              <a:rPr lang="de-DE" sz="2400" dirty="0">
                <a:latin typeface="Verdana" pitchFamily="34" charset="0"/>
                <a:ea typeface="Verdana" pitchFamily="34" charset="0"/>
                <a:cs typeface="Verdana" pitchFamily="34" charset="0"/>
              </a:rPr>
              <a:t>gültiger Titelzusatz </a:t>
            </a:r>
            <a:r>
              <a:rPr lang="de-DE" sz="2400" dirty="0">
                <a:latin typeface="Verdana" pitchFamily="34" charset="0"/>
                <a:ea typeface="Verdana" pitchFamily="34" charset="0"/>
                <a:cs typeface="Verdana" pitchFamily="34" charset="0"/>
                <a:sym typeface="Wingdings" pitchFamily="2" charset="2"/>
              </a:rPr>
              <a:t> Erfassung als abweichender Titel</a:t>
            </a:r>
          </a:p>
        </p:txBody>
      </p:sp>
    </p:spTree>
    <p:extLst>
      <p:ext uri="{BB962C8B-B14F-4D97-AF65-F5344CB8AC3E}">
        <p14:creationId xmlns:p14="http://schemas.microsoft.com/office/powerpoint/2010/main" val="6911868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5B.10: Latest beim Haupttitel | PICA DNB/ZDB | Stand: 07.01.2016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
        <p:nvSpPr>
          <p:cNvPr id="9" name="Titel 1"/>
          <p:cNvSpPr>
            <a:spLocks noGrp="1"/>
          </p:cNvSpPr>
          <p:nvPr>
            <p:ph type="title"/>
          </p:nvPr>
        </p:nvSpPr>
        <p:spPr>
          <a:xfrm>
            <a:off x="251520" y="183778"/>
            <a:ext cx="8640960" cy="508918"/>
          </a:xfrm>
        </p:spPr>
        <p:txBody>
          <a:bodyPr>
            <a:noAutofit/>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Latest</a:t>
            </a:r>
            <a:r>
              <a:rPr lang="de-DE" dirty="0" smtClean="0">
                <a:latin typeface="Verdana" panose="020B0604030504040204" pitchFamily="34" charset="0"/>
                <a:ea typeface="Verdana" panose="020B0604030504040204" pitchFamily="34" charset="0"/>
                <a:cs typeface="Verdana" panose="020B0604030504040204" pitchFamily="34" charset="0"/>
              </a:rPr>
              <a:t> beim Titelzusatz		-2-</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7" name="Textfeld 6"/>
          <p:cNvSpPr txBox="1"/>
          <p:nvPr/>
        </p:nvSpPr>
        <p:spPr>
          <a:xfrm>
            <a:off x="251520" y="1052736"/>
            <a:ext cx="8352928" cy="830997"/>
          </a:xfrm>
          <a:prstGeom prst="rect">
            <a:avLst/>
          </a:prstGeom>
          <a:noFill/>
        </p:spPr>
        <p:txBody>
          <a:bodyPr wrap="square" rtlCol="0">
            <a:spAutoFit/>
          </a:bodyPr>
          <a:lstStyle/>
          <a:p>
            <a:pPr marL="342900" indent="-342900">
              <a:buFont typeface="Arial" panose="020B0604020202020204" pitchFamily="34" charset="0"/>
              <a:buChar char="•"/>
            </a:pPr>
            <a:r>
              <a:rPr lang="de-DE" sz="2400" dirty="0" smtClean="0">
                <a:latin typeface="Verdana" pitchFamily="34" charset="0"/>
                <a:ea typeface="Verdana" pitchFamily="34" charset="0"/>
                <a:cs typeface="Verdana" pitchFamily="34" charset="0"/>
              </a:rPr>
              <a:t>Bei </a:t>
            </a:r>
            <a:r>
              <a:rPr lang="de-DE" sz="2400" dirty="0">
                <a:latin typeface="Verdana" pitchFamily="34" charset="0"/>
                <a:ea typeface="Verdana" pitchFamily="34" charset="0"/>
                <a:cs typeface="Verdana" pitchFamily="34" charset="0"/>
              </a:rPr>
              <a:t>häufigen Änderungen genügt ein Hinweis im Feld 4201</a:t>
            </a:r>
            <a:endParaRPr lang="de-DE" sz="2400" dirty="0">
              <a:latin typeface="Verdana" pitchFamily="34" charset="0"/>
              <a:ea typeface="Verdana" pitchFamily="34" charset="0"/>
              <a:cs typeface="Verdana" pitchFamily="34" charset="0"/>
              <a:sym typeface="Wingdings" pitchFamily="2" charset="2"/>
            </a:endParaRPr>
          </a:p>
        </p:txBody>
      </p:sp>
      <p:graphicFrame>
        <p:nvGraphicFramePr>
          <p:cNvPr id="2" name="Tabelle 1"/>
          <p:cNvGraphicFramePr>
            <a:graphicFrameLocks noGrp="1"/>
          </p:cNvGraphicFramePr>
          <p:nvPr>
            <p:extLst>
              <p:ext uri="{D42A27DB-BD31-4B8C-83A1-F6EECF244321}">
                <p14:modId xmlns:p14="http://schemas.microsoft.com/office/powerpoint/2010/main" val="1897545408"/>
              </p:ext>
            </p:extLst>
          </p:nvPr>
        </p:nvGraphicFramePr>
        <p:xfrm>
          <a:off x="395536" y="2924944"/>
          <a:ext cx="8352929" cy="1113789"/>
        </p:xfrm>
        <a:graphic>
          <a:graphicData uri="http://schemas.openxmlformats.org/drawingml/2006/table">
            <a:tbl>
              <a:tblPr firstRow="1" bandRow="1">
                <a:tableStyleId>{5C22544A-7EE6-4342-B048-85BDC9FD1C3A}</a:tableStyleId>
              </a:tblPr>
              <a:tblGrid>
                <a:gridCol w="1152128"/>
                <a:gridCol w="1368152"/>
                <a:gridCol w="2304256"/>
                <a:gridCol w="3528393"/>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4201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2.17.2.4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Allgemeine Anmerkung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solidFill>
                            <a:schemeClr val="dk1"/>
                          </a:solidFill>
                          <a:latin typeface="Verdana" pitchFamily="34" charset="0"/>
                          <a:ea typeface="Verdana" pitchFamily="34" charset="0"/>
                          <a:cs typeface="Verdana" pitchFamily="34" charset="0"/>
                        </a:rPr>
                        <a:t>Titelzusatz variiert</a:t>
                      </a:r>
                      <a:endParaRPr lang="de-DE" dirty="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6911868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704856"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5B.10: Latest beim Haupttitel | PICA DNB/ZDB | Stand: 07.01.2016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
        <p:nvSpPr>
          <p:cNvPr id="9" name="Titel 1"/>
          <p:cNvSpPr>
            <a:spLocks noGrp="1"/>
          </p:cNvSpPr>
          <p:nvPr>
            <p:ph type="title"/>
          </p:nvPr>
        </p:nvSpPr>
        <p:spPr>
          <a:xfrm>
            <a:off x="251520" y="183778"/>
            <a:ext cx="8640960" cy="508918"/>
          </a:xfrm>
        </p:spPr>
        <p:txBody>
          <a:bodyPr>
            <a:noAutofit/>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Latest</a:t>
            </a:r>
            <a:r>
              <a:rPr lang="de-DE" dirty="0" smtClean="0">
                <a:latin typeface="Verdana" panose="020B0604030504040204" pitchFamily="34" charset="0"/>
                <a:ea typeface="Verdana" panose="020B0604030504040204" pitchFamily="34" charset="0"/>
                <a:cs typeface="Verdana" panose="020B0604030504040204" pitchFamily="34" charset="0"/>
              </a:rPr>
              <a:t> bei der Verantwortlichkeitsangabe  -1-</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7" name="Textfeld 6"/>
          <p:cNvSpPr txBox="1"/>
          <p:nvPr/>
        </p:nvSpPr>
        <p:spPr>
          <a:xfrm>
            <a:off x="251520" y="1052736"/>
            <a:ext cx="8352928" cy="4893647"/>
          </a:xfrm>
          <a:prstGeom prst="rect">
            <a:avLst/>
          </a:prstGeom>
          <a:noFill/>
        </p:spPr>
        <p:txBody>
          <a:bodyPr wrap="square" rtlCol="0">
            <a:spAutoFit/>
          </a:bodyPr>
          <a:lstStyle/>
          <a:p>
            <a:pPr marL="342900" indent="-342900">
              <a:buFont typeface="Arial" panose="020B0604020202020204" pitchFamily="34" charset="0"/>
              <a:buChar char="•"/>
            </a:pPr>
            <a:r>
              <a:rPr lang="de-DE" sz="2400" dirty="0" smtClean="0">
                <a:latin typeface="Verdana" pitchFamily="34" charset="0"/>
                <a:ea typeface="Verdana" pitchFamily="34" charset="0"/>
                <a:cs typeface="Verdana" pitchFamily="34" charset="0"/>
              </a:rPr>
              <a:t>ändern </a:t>
            </a:r>
            <a:r>
              <a:rPr lang="de-DE" sz="2400" dirty="0">
                <a:latin typeface="Verdana" pitchFamily="34" charset="0"/>
                <a:ea typeface="Verdana" pitchFamily="34" charset="0"/>
                <a:cs typeface="Verdana" pitchFamily="34" charset="0"/>
              </a:rPr>
              <a:t>sich die Angaben zu Geistigen Schöpfern, Personen, Familien oder Körperschaften, werden in der Verantwortlichkeitsangabe die aktuellen Angaben erfasst</a:t>
            </a:r>
          </a:p>
          <a:p>
            <a:pPr marL="342900" indent="-342900">
              <a:buFont typeface="Arial" panose="020B0604020202020204" pitchFamily="34" charset="0"/>
              <a:buChar char="•"/>
            </a:pPr>
            <a:endParaRPr lang="de-DE" sz="2400" dirty="0">
              <a:latin typeface="Verdana" pitchFamily="34" charset="0"/>
              <a:ea typeface="Verdana" pitchFamily="34" charset="0"/>
              <a:cs typeface="Verdana" pitchFamily="34" charset="0"/>
            </a:endParaRPr>
          </a:p>
          <a:p>
            <a:pPr marL="342900" indent="-342900">
              <a:buFont typeface="Arial" panose="020B0604020202020204" pitchFamily="34" charset="0"/>
              <a:buChar char="•"/>
            </a:pPr>
            <a:r>
              <a:rPr lang="de-DE" sz="2400" dirty="0" smtClean="0">
                <a:latin typeface="Verdana" pitchFamily="34" charset="0"/>
                <a:ea typeface="Verdana" pitchFamily="34" charset="0"/>
                <a:cs typeface="Verdana" pitchFamily="34" charset="0"/>
              </a:rPr>
              <a:t>Voraussetzung</a:t>
            </a:r>
            <a:r>
              <a:rPr lang="de-DE" sz="2400" dirty="0">
                <a:latin typeface="Verdana" pitchFamily="34" charset="0"/>
                <a:ea typeface="Verdana" pitchFamily="34" charset="0"/>
                <a:cs typeface="Verdana" pitchFamily="34" charset="0"/>
              </a:rPr>
              <a:t>: durch die Änderung ist keine neue Beschreibung notwendig</a:t>
            </a:r>
            <a:r>
              <a:rPr lang="de-DE" sz="2400" dirty="0" smtClean="0">
                <a:latin typeface="Verdana" pitchFamily="34" charset="0"/>
                <a:ea typeface="Verdana" pitchFamily="34" charset="0"/>
                <a:cs typeface="Verdana" pitchFamily="34" charset="0"/>
              </a:rPr>
              <a:t>! </a:t>
            </a:r>
          </a:p>
          <a:p>
            <a:endParaRPr lang="de-DE" sz="2400" dirty="0">
              <a:latin typeface="Verdana" pitchFamily="34" charset="0"/>
              <a:ea typeface="Verdana" pitchFamily="34" charset="0"/>
              <a:cs typeface="Verdana" pitchFamily="34" charset="0"/>
            </a:endParaRPr>
          </a:p>
          <a:p>
            <a:pPr marL="342900" indent="-342900">
              <a:buFont typeface="Arial" panose="020B0604020202020204" pitchFamily="34" charset="0"/>
              <a:buChar char="•"/>
            </a:pPr>
            <a:r>
              <a:rPr lang="de-DE" sz="2400" dirty="0" smtClean="0">
                <a:latin typeface="Verdana" pitchFamily="34" charset="0"/>
                <a:ea typeface="Verdana" pitchFamily="34" charset="0"/>
                <a:cs typeface="Verdana" pitchFamily="34" charset="0"/>
              </a:rPr>
              <a:t>Verankerung </a:t>
            </a:r>
            <a:r>
              <a:rPr lang="de-DE" sz="2400" dirty="0">
                <a:latin typeface="Verdana" pitchFamily="34" charset="0"/>
                <a:ea typeface="Verdana" pitchFamily="34" charset="0"/>
                <a:cs typeface="Verdana" pitchFamily="34" charset="0"/>
              </a:rPr>
              <a:t>der bisher gültigen Angaben im Feld 4201</a:t>
            </a:r>
          </a:p>
          <a:p>
            <a:pPr marL="342900" indent="-342900">
              <a:buFont typeface="Arial" panose="020B0604020202020204" pitchFamily="34" charset="0"/>
              <a:buChar char="•"/>
            </a:pPr>
            <a:endParaRPr lang="de-DE" sz="2400" dirty="0">
              <a:latin typeface="Verdana" pitchFamily="34" charset="0"/>
              <a:ea typeface="Verdana" pitchFamily="34" charset="0"/>
              <a:cs typeface="Verdana" pitchFamily="34" charset="0"/>
            </a:endParaRPr>
          </a:p>
          <a:p>
            <a:pPr marL="342900" indent="-342900">
              <a:buFont typeface="Arial" panose="020B0604020202020204" pitchFamily="34" charset="0"/>
              <a:buChar char="•"/>
            </a:pPr>
            <a:r>
              <a:rPr lang="de-DE" sz="2400" dirty="0" smtClean="0">
                <a:latin typeface="Verdana" pitchFamily="34" charset="0"/>
                <a:ea typeface="Verdana" pitchFamily="34" charset="0"/>
                <a:cs typeface="Verdana" pitchFamily="34" charset="0"/>
              </a:rPr>
              <a:t>bei </a:t>
            </a:r>
            <a:r>
              <a:rPr lang="de-DE" sz="2400" dirty="0">
                <a:latin typeface="Verdana" pitchFamily="34" charset="0"/>
                <a:ea typeface="Verdana" pitchFamily="34" charset="0"/>
                <a:cs typeface="Verdana" pitchFamily="34" charset="0"/>
              </a:rPr>
              <a:t>häufigen Änderungen genügt der Hinweis im Feld 4201:  Herausgebendes Organ variiert</a:t>
            </a:r>
            <a:endParaRPr lang="de-DE" sz="2400" dirty="0">
              <a:latin typeface="Verdana" pitchFamily="34" charset="0"/>
              <a:ea typeface="Verdana" pitchFamily="34" charset="0"/>
              <a:cs typeface="Verdana" pitchFamily="34" charset="0"/>
              <a:sym typeface="Wingdings" pitchFamily="2" charset="2"/>
            </a:endParaRPr>
          </a:p>
        </p:txBody>
      </p:sp>
    </p:spTree>
    <p:extLst>
      <p:ext uri="{BB962C8B-B14F-4D97-AF65-F5344CB8AC3E}">
        <p14:creationId xmlns:p14="http://schemas.microsoft.com/office/powerpoint/2010/main" val="6911868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776864"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5B.10: Latest beim Haupttitel | PICA DNB/ZDB | Stand: 07.01.2016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sp>
        <p:nvSpPr>
          <p:cNvPr id="9" name="Titel 1"/>
          <p:cNvSpPr>
            <a:spLocks noGrp="1"/>
          </p:cNvSpPr>
          <p:nvPr>
            <p:ph type="title"/>
          </p:nvPr>
        </p:nvSpPr>
        <p:spPr>
          <a:xfrm>
            <a:off x="251520" y="183778"/>
            <a:ext cx="8640960" cy="508918"/>
          </a:xfrm>
        </p:spPr>
        <p:txBody>
          <a:bodyPr>
            <a:noAutofit/>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Latest</a:t>
            </a:r>
            <a:r>
              <a:rPr lang="de-DE" dirty="0" smtClean="0">
                <a:latin typeface="Verdana" panose="020B0604030504040204" pitchFamily="34" charset="0"/>
                <a:ea typeface="Verdana" panose="020B0604030504040204" pitchFamily="34" charset="0"/>
                <a:cs typeface="Verdana" panose="020B0604030504040204" pitchFamily="34" charset="0"/>
              </a:rPr>
              <a:t> bei der Verantwortlichkeitsangabe  -2-</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7" name="Textfeld 6"/>
          <p:cNvSpPr txBox="1"/>
          <p:nvPr/>
        </p:nvSpPr>
        <p:spPr>
          <a:xfrm>
            <a:off x="251520" y="692696"/>
            <a:ext cx="8352928" cy="707886"/>
          </a:xfrm>
          <a:prstGeom prst="rect">
            <a:avLst/>
          </a:prstGeom>
          <a:noFill/>
        </p:spPr>
        <p:txBody>
          <a:bodyPr wrap="square" rtlCol="0">
            <a:spAutoFit/>
          </a:bodyPr>
          <a:lstStyle/>
          <a:p>
            <a:r>
              <a:rPr lang="de-DE" sz="2000" i="1" dirty="0" err="1" smtClean="0">
                <a:latin typeface="Verdana" pitchFamily="34" charset="0"/>
                <a:ea typeface="Verdana" pitchFamily="34" charset="0"/>
                <a:cs typeface="Verdana" pitchFamily="34" charset="0"/>
              </a:rPr>
              <a:t>Vortext</a:t>
            </a:r>
            <a:r>
              <a:rPr lang="de-DE" sz="2000" i="1" dirty="0" smtClean="0">
                <a:latin typeface="Verdana" pitchFamily="34" charset="0"/>
                <a:ea typeface="Verdana" pitchFamily="34" charset="0"/>
                <a:cs typeface="Verdana" pitchFamily="34" charset="0"/>
              </a:rPr>
              <a:t>: </a:t>
            </a:r>
            <a:r>
              <a:rPr lang="de-DE" sz="2000" dirty="0" smtClean="0">
                <a:latin typeface="Verdana" pitchFamily="34" charset="0"/>
                <a:ea typeface="Verdana" pitchFamily="34" charset="0"/>
                <a:cs typeface="Verdana" pitchFamily="34" charset="0"/>
              </a:rPr>
              <a:t>Formulierung aus der Informationsquelle oder ggf. Beziehungskennzeichnung gemäß RDA Anhang I übernehmen</a:t>
            </a:r>
          </a:p>
        </p:txBody>
      </p:sp>
      <p:graphicFrame>
        <p:nvGraphicFramePr>
          <p:cNvPr id="8" name="Tabelle 7"/>
          <p:cNvGraphicFramePr>
            <a:graphicFrameLocks noGrp="1"/>
          </p:cNvGraphicFramePr>
          <p:nvPr>
            <p:extLst>
              <p:ext uri="{D42A27DB-BD31-4B8C-83A1-F6EECF244321}">
                <p14:modId xmlns:p14="http://schemas.microsoft.com/office/powerpoint/2010/main" val="530771200"/>
              </p:ext>
            </p:extLst>
          </p:nvPr>
        </p:nvGraphicFramePr>
        <p:xfrm>
          <a:off x="71411" y="1772816"/>
          <a:ext cx="8856985" cy="2392346"/>
        </p:xfrm>
        <a:graphic>
          <a:graphicData uri="http://schemas.openxmlformats.org/drawingml/2006/table">
            <a:tbl>
              <a:tblPr firstRow="1" bandRow="1">
                <a:tableStyleId>{5C22544A-7EE6-4342-B048-85BDC9FD1C3A}</a:tableStyleId>
              </a:tblPr>
              <a:tblGrid>
                <a:gridCol w="864096"/>
                <a:gridCol w="1533284"/>
                <a:gridCol w="2859204"/>
                <a:gridCol w="3600401"/>
              </a:tblGrid>
              <a:tr h="349677">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049030">
                <a:tc>
                  <a:txBody>
                    <a:bodyPr/>
                    <a:lstStyle/>
                    <a:p>
                      <a:r>
                        <a:rPr lang="de-DE" b="1" dirty="0" smtClean="0">
                          <a:latin typeface="Verdana" pitchFamily="34" charset="0"/>
                          <a:ea typeface="Verdana" pitchFamily="34" charset="0"/>
                          <a:cs typeface="Verdana" pitchFamily="34" charset="0"/>
                        </a:rPr>
                        <a:t>4000 </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2.4</a:t>
                      </a:r>
                      <a:endParaRPr lang="de-DE" b="1" dirty="0">
                        <a:latin typeface="Verdana" pitchFamily="34" charset="0"/>
                        <a:ea typeface="Verdana" pitchFamily="34" charset="0"/>
                        <a:cs typeface="Verdana"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600" b="1" i="0" u="none" strike="noStrike" kern="1200" cap="none" spc="0" normalizeH="0" baseline="0" noProof="0" dirty="0" err="1" smtClean="0">
                          <a:ln>
                            <a:noFill/>
                          </a:ln>
                          <a:solidFill>
                            <a:prstClr val="black"/>
                          </a:solidFill>
                          <a:effectLst/>
                          <a:uLnTx/>
                          <a:uFillTx/>
                          <a:latin typeface="Verdana"/>
                          <a:ea typeface="Times New Roman"/>
                          <a:cs typeface="Times New Roman"/>
                        </a:rPr>
                        <a:t>Verantwortlichkeitsan</a:t>
                      </a:r>
                      <a:r>
                        <a:rPr kumimoji="0" lang="de-DE" sz="1600" b="1" i="0" u="none" strike="noStrike" kern="1200" cap="none" spc="0" normalizeH="0" baseline="0" noProof="0" dirty="0" smtClean="0">
                          <a:ln>
                            <a:noFill/>
                          </a:ln>
                          <a:solidFill>
                            <a:prstClr val="black"/>
                          </a:solidFill>
                          <a:effectLst/>
                          <a:uLnTx/>
                          <a:uFillTx/>
                          <a:latin typeface="Verdana"/>
                          <a:ea typeface="Times New Roman"/>
                          <a:cs typeface="Times New Roman"/>
                        </a:rPr>
                        <a:t>-gabe</a:t>
                      </a:r>
                      <a:endParaRPr kumimoji="0" lang="de-DE" sz="1600" b="1" i="0" u="none" strike="noStrike" kern="1200" cap="none" spc="0" normalizeH="0" baseline="0" noProof="0" dirty="0">
                        <a:ln>
                          <a:noFill/>
                        </a:ln>
                        <a:solidFill>
                          <a:prstClr val="black"/>
                        </a:solidFill>
                        <a:effectLst/>
                        <a:uLnTx/>
                        <a:uFillTx/>
                        <a:latin typeface="Verdana" pitchFamily="34" charset="0"/>
                        <a:ea typeface="Verdana" pitchFamily="34" charset="0"/>
                        <a:cs typeface="Verdana" pitchFamily="34" charset="0"/>
                      </a:endParaRPr>
                    </a:p>
                  </a:txBody>
                  <a:tcPr/>
                </a:tc>
                <a:tc>
                  <a:txBody>
                    <a:bodyPr/>
                    <a:lstStyle/>
                    <a:p>
                      <a:pPr>
                        <a:lnSpc>
                          <a:spcPct val="100000"/>
                        </a:lnSpc>
                        <a:spcAft>
                          <a:spcPts val="0"/>
                        </a:spcAft>
                      </a:pPr>
                      <a:r>
                        <a:rPr lang="de-DE" sz="1600" dirty="0" smtClean="0">
                          <a:latin typeface="Verdana"/>
                          <a:ea typeface="Calibri"/>
                          <a:cs typeface="Times New Roman"/>
                        </a:rPr>
                        <a:t>… / Freistaat </a:t>
                      </a:r>
                      <a:r>
                        <a:rPr lang="de-DE" sz="1600" dirty="0">
                          <a:latin typeface="Verdana"/>
                          <a:ea typeface="Calibri"/>
                          <a:cs typeface="Times New Roman"/>
                        </a:rPr>
                        <a:t>Thüringen, Thüringer Ministerium für Wirtschaft und  Technologie</a:t>
                      </a:r>
                    </a:p>
                  </a:txBody>
                  <a:tcPr marL="68580" marR="68580" marT="0" marB="0"/>
                </a:tc>
              </a:tr>
              <a:tr h="977556">
                <a:tc>
                  <a:txBody>
                    <a:bodyPr/>
                    <a:lstStyle/>
                    <a:p>
                      <a:r>
                        <a:rPr lang="de-DE" dirty="0" smtClean="0">
                          <a:latin typeface="Verdana" pitchFamily="34" charset="0"/>
                          <a:ea typeface="Verdana" pitchFamily="34" charset="0"/>
                          <a:cs typeface="Verdana" pitchFamily="34" charset="0"/>
                        </a:rPr>
                        <a:t>4201</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2.17.3.6.2 D-A-CH</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effectLst/>
                          <a:latin typeface="Verdana"/>
                          <a:ea typeface="Times New Roman"/>
                          <a:cs typeface="Times New Roman"/>
                        </a:rPr>
                        <a:t>Änderung in der Verantwortlichkeits-angabe (</a:t>
                      </a:r>
                      <a:r>
                        <a:rPr lang="de-DE" sz="1600" dirty="0" err="1" smtClean="0">
                          <a:effectLst/>
                          <a:latin typeface="Verdana"/>
                          <a:ea typeface="Times New Roman"/>
                          <a:cs typeface="Times New Roman"/>
                        </a:rPr>
                        <a:t>fR</a:t>
                      </a:r>
                      <a:r>
                        <a:rPr lang="de-DE" sz="1600" dirty="0" smtClean="0">
                          <a:effectLst/>
                          <a:latin typeface="Verdana"/>
                          <a:ea typeface="Times New Roman"/>
                          <a:cs typeface="Times New Roman"/>
                        </a:rPr>
                        <a:t>)</a:t>
                      </a:r>
                      <a:endParaRPr lang="de-DE" sz="1600" dirty="0" smtClean="0">
                        <a:latin typeface="Verdana" pitchFamily="34" charset="0"/>
                        <a:ea typeface="Verdana" pitchFamily="34" charset="0"/>
                        <a:cs typeface="Verdana" pitchFamily="34" charset="0"/>
                      </a:endParaRPr>
                    </a:p>
                  </a:txBody>
                  <a:tcPr/>
                </a:tc>
                <a:tc>
                  <a:txBody>
                    <a:bodyPr/>
                    <a:lstStyle/>
                    <a:p>
                      <a:pPr>
                        <a:lnSpc>
                          <a:spcPct val="100000"/>
                        </a:lnSpc>
                        <a:spcAft>
                          <a:spcPts val="0"/>
                        </a:spcAft>
                      </a:pPr>
                      <a:r>
                        <a:rPr lang="de-DE" sz="1600" dirty="0" smtClean="0">
                          <a:latin typeface="Verdana"/>
                          <a:ea typeface="Calibri"/>
                          <a:cs typeface="Times New Roman"/>
                        </a:rPr>
                        <a:t>Früher</a:t>
                      </a:r>
                      <a:r>
                        <a:rPr lang="de-DE" sz="1600" baseline="0" dirty="0" smtClean="0">
                          <a:latin typeface="Verdana"/>
                          <a:ea typeface="Calibri"/>
                          <a:cs typeface="Times New Roman"/>
                        </a:rPr>
                        <a:t> h</a:t>
                      </a:r>
                      <a:r>
                        <a:rPr lang="de-DE" sz="1600" dirty="0" smtClean="0">
                          <a:latin typeface="Verdana"/>
                          <a:ea typeface="Calibri"/>
                          <a:cs typeface="Times New Roman"/>
                        </a:rPr>
                        <a:t>erausgegeben </a:t>
                      </a:r>
                      <a:r>
                        <a:rPr lang="de-DE" sz="1600" dirty="0">
                          <a:latin typeface="Verdana"/>
                          <a:ea typeface="Calibri"/>
                          <a:cs typeface="Times New Roman"/>
                        </a:rPr>
                        <a:t>von: Freistaat Thüringen, Thüringer Ministerium für Wirtschaft, Technologie und Arbeit</a:t>
                      </a:r>
                    </a:p>
                  </a:txBody>
                  <a:tcPr marL="68580" marR="68580" marT="0" marB="0"/>
                </a:tc>
              </a:tr>
            </a:tbl>
          </a:graphicData>
        </a:graphic>
      </p:graphicFrame>
    </p:spTree>
    <p:extLst>
      <p:ext uri="{BB962C8B-B14F-4D97-AF65-F5344CB8AC3E}">
        <p14:creationId xmlns:p14="http://schemas.microsoft.com/office/powerpoint/2010/main" val="6911868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704856"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5B.10: Latest beim Haupttitel | PICA DNB/ZDB | Stand: 07.01.2016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sp>
        <p:nvSpPr>
          <p:cNvPr id="9" name="Titel 1"/>
          <p:cNvSpPr>
            <a:spLocks noGrp="1"/>
          </p:cNvSpPr>
          <p:nvPr>
            <p:ph type="title"/>
          </p:nvPr>
        </p:nvSpPr>
        <p:spPr>
          <a:xfrm>
            <a:off x="251520" y="183778"/>
            <a:ext cx="8640960" cy="508918"/>
          </a:xfrm>
        </p:spPr>
        <p:txBody>
          <a:bodyPr>
            <a:noAutofit/>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Latest</a:t>
            </a:r>
            <a:r>
              <a:rPr lang="de-DE" dirty="0" smtClean="0">
                <a:latin typeface="Verdana" panose="020B0604030504040204" pitchFamily="34" charset="0"/>
                <a:ea typeface="Verdana" panose="020B0604030504040204" pitchFamily="34" charset="0"/>
                <a:cs typeface="Verdana" panose="020B0604030504040204" pitchFamily="34" charset="0"/>
              </a:rPr>
              <a:t> bei der Verantwortlichkeitsangabe  -3-</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7" name="Textfeld 6"/>
          <p:cNvSpPr txBox="1"/>
          <p:nvPr/>
        </p:nvSpPr>
        <p:spPr>
          <a:xfrm>
            <a:off x="251775" y="1052736"/>
            <a:ext cx="8352928" cy="4955203"/>
          </a:xfrm>
          <a:prstGeom prst="rect">
            <a:avLst/>
          </a:prstGeom>
          <a:noFill/>
        </p:spPr>
        <p:txBody>
          <a:bodyPr wrap="square" rtlCol="0">
            <a:spAutoFit/>
          </a:bodyPr>
          <a:lstStyle/>
          <a:p>
            <a:r>
              <a:rPr lang="de-DE" sz="2000" i="1" dirty="0" smtClean="0">
                <a:latin typeface="Verdana" pitchFamily="34" charset="0"/>
                <a:ea typeface="Verdana" pitchFamily="34" charset="0"/>
                <a:cs typeface="Verdana" pitchFamily="34" charset="0"/>
              </a:rPr>
              <a:t>Wenn Beziehungen zu Körperschaften und Personen hergestellt werden</a:t>
            </a:r>
          </a:p>
          <a:p>
            <a:endParaRPr lang="de-DE" sz="2000" dirty="0" smtClean="0">
              <a:latin typeface="Verdana" pitchFamily="34" charset="0"/>
              <a:ea typeface="Verdana" pitchFamily="34" charset="0"/>
              <a:cs typeface="Verdana" pitchFamily="34" charset="0"/>
            </a:endParaRPr>
          </a:p>
          <a:p>
            <a:r>
              <a:rPr lang="de-DE" sz="2000" u="sng" dirty="0" smtClean="0">
                <a:latin typeface="Verdana" pitchFamily="34" charset="0"/>
                <a:ea typeface="Verdana" pitchFamily="34" charset="0"/>
                <a:cs typeface="Verdana" pitchFamily="34" charset="0"/>
              </a:rPr>
              <a:t>Relevante Beziehungskennzeichnungen aus Anhang I sind:</a:t>
            </a:r>
          </a:p>
          <a:p>
            <a:endParaRPr lang="de-DE" sz="2000" u="sng" dirty="0" smtClean="0">
              <a:latin typeface="Verdana" pitchFamily="34" charset="0"/>
              <a:ea typeface="Verdana" pitchFamily="34" charset="0"/>
              <a:cs typeface="Verdana" pitchFamily="34" charset="0"/>
            </a:endParaRPr>
          </a:p>
          <a:p>
            <a:pPr marL="342900" indent="-342900">
              <a:buFont typeface="Arial" panose="020B0604020202020204" pitchFamily="34" charset="0"/>
              <a:buChar char="•"/>
            </a:pPr>
            <a:r>
              <a:rPr lang="de-DE" sz="2400" dirty="0" smtClean="0">
                <a:latin typeface="Verdana" pitchFamily="34" charset="0"/>
                <a:ea typeface="Verdana" pitchFamily="34" charset="0"/>
                <a:cs typeface="Verdana" pitchFamily="34" charset="0"/>
              </a:rPr>
              <a:t>Verfasser </a:t>
            </a:r>
            <a:r>
              <a:rPr lang="de-DE" sz="2400" dirty="0">
                <a:latin typeface="Verdana" pitchFamily="34" charset="0"/>
                <a:ea typeface="Verdana" pitchFamily="34" charset="0"/>
                <a:cs typeface="Verdana" pitchFamily="34" charset="0"/>
              </a:rPr>
              <a:t>(auch für geistige Schöpfer von fortlaufenden Ressourcen)</a:t>
            </a:r>
          </a:p>
          <a:p>
            <a:pPr marL="342900" indent="-342900">
              <a:buFont typeface="Arial" panose="020B0604020202020204" pitchFamily="34" charset="0"/>
              <a:buChar char="•"/>
            </a:pPr>
            <a:endParaRPr lang="de-DE" sz="2400" dirty="0">
              <a:latin typeface="Verdana" pitchFamily="34" charset="0"/>
              <a:ea typeface="Verdana" pitchFamily="34" charset="0"/>
              <a:cs typeface="Verdana" pitchFamily="34" charset="0"/>
            </a:endParaRPr>
          </a:p>
          <a:p>
            <a:pPr marL="342900" indent="-342900">
              <a:buFont typeface="Arial" panose="020B0604020202020204" pitchFamily="34" charset="0"/>
              <a:buChar char="•"/>
            </a:pPr>
            <a:r>
              <a:rPr lang="de-DE" sz="2400" dirty="0" smtClean="0">
                <a:latin typeface="Verdana" pitchFamily="34" charset="0"/>
                <a:ea typeface="Verdana" pitchFamily="34" charset="0"/>
                <a:cs typeface="Verdana" pitchFamily="34" charset="0"/>
              </a:rPr>
              <a:t>Herausgebendes </a:t>
            </a:r>
            <a:r>
              <a:rPr lang="de-DE" sz="2400" dirty="0">
                <a:latin typeface="Verdana" pitchFamily="34" charset="0"/>
                <a:ea typeface="Verdana" pitchFamily="34" charset="0"/>
                <a:cs typeface="Verdana" pitchFamily="34" charset="0"/>
              </a:rPr>
              <a:t>Organ (sonstige Körperschaft)</a:t>
            </a:r>
          </a:p>
          <a:p>
            <a:pPr marL="342900" indent="-342900">
              <a:buFont typeface="Arial" panose="020B0604020202020204" pitchFamily="34" charset="0"/>
              <a:buChar char="•"/>
            </a:pPr>
            <a:endParaRPr lang="de-DE" sz="2400" dirty="0">
              <a:latin typeface="Verdana" pitchFamily="34" charset="0"/>
              <a:ea typeface="Verdana" pitchFamily="34" charset="0"/>
              <a:cs typeface="Verdana" pitchFamily="34" charset="0"/>
            </a:endParaRPr>
          </a:p>
          <a:p>
            <a:pPr marL="342900" indent="-342900">
              <a:buFont typeface="Arial" panose="020B0604020202020204" pitchFamily="34" charset="0"/>
              <a:buChar char="•"/>
            </a:pPr>
            <a:r>
              <a:rPr lang="de-DE" sz="2400" dirty="0" smtClean="0">
                <a:latin typeface="Verdana" pitchFamily="34" charset="0"/>
                <a:ea typeface="Verdana" pitchFamily="34" charset="0"/>
                <a:cs typeface="Verdana" pitchFamily="34" charset="0"/>
              </a:rPr>
              <a:t>Herausgeber </a:t>
            </a:r>
            <a:r>
              <a:rPr lang="de-DE" sz="2400" dirty="0">
                <a:latin typeface="Verdana" pitchFamily="34" charset="0"/>
                <a:ea typeface="Verdana" pitchFamily="34" charset="0"/>
                <a:cs typeface="Verdana" pitchFamily="34" charset="0"/>
              </a:rPr>
              <a:t>(Person; gilt auch für Redakteure und Begründer von Zeitungen)</a:t>
            </a:r>
          </a:p>
          <a:p>
            <a:pPr marL="342900" indent="-342900">
              <a:buFont typeface="Arial" panose="020B0604020202020204" pitchFamily="34" charset="0"/>
              <a:buChar char="•"/>
            </a:pPr>
            <a:endParaRPr lang="de-DE" sz="2400" dirty="0">
              <a:latin typeface="Verdana" pitchFamily="34" charset="0"/>
              <a:ea typeface="Verdana" pitchFamily="34" charset="0"/>
              <a:cs typeface="Verdana" pitchFamily="34" charset="0"/>
            </a:endParaRPr>
          </a:p>
          <a:p>
            <a:pPr marL="342900" indent="-342900">
              <a:buFont typeface="Arial" panose="020B0604020202020204" pitchFamily="34" charset="0"/>
              <a:buChar char="•"/>
            </a:pPr>
            <a:r>
              <a:rPr lang="de-DE" sz="2400" dirty="0" smtClean="0">
                <a:latin typeface="Verdana" pitchFamily="34" charset="0"/>
                <a:ea typeface="Verdana" pitchFamily="34" charset="0"/>
                <a:cs typeface="Verdana" pitchFamily="34" charset="0"/>
                <a:sym typeface="Wingdings" pitchFamily="2" charset="2"/>
              </a:rPr>
              <a:t>Übersetzer</a:t>
            </a:r>
            <a:endParaRPr lang="de-DE" sz="2400" dirty="0">
              <a:latin typeface="Verdana" pitchFamily="34" charset="0"/>
              <a:ea typeface="Verdana" pitchFamily="34" charset="0"/>
              <a:cs typeface="Verdana" pitchFamily="34" charset="0"/>
              <a:sym typeface="Wingdings" pitchFamily="2" charset="2"/>
            </a:endParaRPr>
          </a:p>
        </p:txBody>
      </p:sp>
    </p:spTree>
    <p:extLst>
      <p:ext uri="{BB962C8B-B14F-4D97-AF65-F5344CB8AC3E}">
        <p14:creationId xmlns:p14="http://schemas.microsoft.com/office/powerpoint/2010/main" val="13612318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normAutofit fontScale="90000"/>
          </a:bodyPr>
          <a:lstStyle/>
          <a:p>
            <a:pPr algn="ctr"/>
            <a:r>
              <a:rPr lang="de-DE" sz="2800" dirty="0" smtClean="0">
                <a:latin typeface="Verdana" pitchFamily="34" charset="0"/>
                <a:ea typeface="Verdana" pitchFamily="34" charset="0"/>
                <a:cs typeface="Verdana" pitchFamily="34" charset="0"/>
              </a:rPr>
              <a:t/>
            </a:r>
            <a:br>
              <a:rPr lang="de-DE" sz="2800" dirty="0" smtClean="0">
                <a:latin typeface="Verdana" pitchFamily="34" charset="0"/>
                <a:ea typeface="Verdana" pitchFamily="34" charset="0"/>
                <a:cs typeface="Verdana" pitchFamily="34" charset="0"/>
              </a:rPr>
            </a:br>
            <a:r>
              <a:rPr lang="de-DE" sz="2800" dirty="0" err="1" smtClean="0">
                <a:latin typeface="Verdana" pitchFamily="34" charset="0"/>
                <a:ea typeface="Verdana" pitchFamily="34" charset="0"/>
                <a:cs typeface="Verdana" pitchFamily="34" charset="0"/>
              </a:rPr>
              <a:t>Latest</a:t>
            </a:r>
            <a:r>
              <a:rPr lang="de-DE" sz="2800" dirty="0" smtClean="0">
                <a:latin typeface="Verdana" pitchFamily="34" charset="0"/>
                <a:ea typeface="Verdana" pitchFamily="34" charset="0"/>
                <a:cs typeface="Verdana" pitchFamily="34" charset="0"/>
              </a:rPr>
              <a:t> beim Haupttitel, Paralleltitel, Titelzusatz und bei der Verantwortlichkeitsangabe</a:t>
            </a:r>
            <a:br>
              <a:rPr lang="de-DE" sz="2800" dirty="0" smtClean="0">
                <a:latin typeface="Verdana" pitchFamily="34" charset="0"/>
                <a:ea typeface="Verdana" pitchFamily="34" charset="0"/>
                <a:cs typeface="Verdana" pitchFamily="34" charset="0"/>
              </a:rPr>
            </a:br>
            <a:r>
              <a:rPr lang="de-DE" sz="2800" dirty="0" smtClean="0">
                <a:latin typeface="Verdana" pitchFamily="34" charset="0"/>
                <a:ea typeface="Verdana" pitchFamily="34" charset="0"/>
                <a:cs typeface="Verdana" pitchFamily="34" charset="0"/>
              </a:rPr>
              <a:t/>
            </a:r>
            <a:br>
              <a:rPr lang="de-DE" sz="2800" dirty="0" smtClean="0">
                <a:latin typeface="Verdana" pitchFamily="34" charset="0"/>
                <a:ea typeface="Verdana" pitchFamily="34" charset="0"/>
                <a:cs typeface="Verdana" pitchFamily="34" charset="0"/>
              </a:rPr>
            </a:br>
            <a:endParaRPr lang="de-DE" sz="2800" dirty="0">
              <a:latin typeface="Verdana" pitchFamily="34" charset="0"/>
              <a:ea typeface="Verdana" pitchFamily="34" charset="0"/>
              <a:cs typeface="Verdana" pitchFamily="34" charset="0"/>
            </a:endParaRPr>
          </a:p>
        </p:txBody>
      </p:sp>
      <p:sp>
        <p:nvSpPr>
          <p:cNvPr id="9" name="Fußzeilenplatzhalter 8"/>
          <p:cNvSpPr>
            <a:spLocks noGrp="1"/>
          </p:cNvSpPr>
          <p:nvPr>
            <p:ph type="ftr" sz="quarter" idx="14"/>
          </p:nvPr>
        </p:nvSpPr>
        <p:spPr>
          <a:xfrm>
            <a:off x="467544" y="6376243"/>
            <a:ext cx="7776864"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a:t>
            </a:r>
            <a:r>
              <a:rPr lang="de-DE" sz="800" dirty="0" smtClean="0">
                <a:latin typeface="Verdana" panose="020B0604030504040204" pitchFamily="34" charset="0"/>
                <a:ea typeface="Verdana" panose="020B0604030504040204" pitchFamily="34" charset="0"/>
                <a:cs typeface="Verdana" panose="020B0604030504040204" pitchFamily="34" charset="0"/>
              </a:rPr>
              <a:t>5B.10: </a:t>
            </a:r>
            <a:r>
              <a:rPr lang="de-DE" sz="800" dirty="0" err="1" smtClean="0">
                <a:latin typeface="Verdana" panose="020B0604030504040204" pitchFamily="34" charset="0"/>
                <a:ea typeface="Verdana" panose="020B0604030504040204" pitchFamily="34" charset="0"/>
                <a:cs typeface="Verdana" panose="020B0604030504040204" pitchFamily="34" charset="0"/>
              </a:rPr>
              <a:t>Latest</a:t>
            </a:r>
            <a:r>
              <a:rPr lang="de-DE" sz="800" dirty="0" smtClean="0">
                <a:latin typeface="Verdana" panose="020B0604030504040204" pitchFamily="34" charset="0"/>
                <a:ea typeface="Verdana" panose="020B0604030504040204" pitchFamily="34" charset="0"/>
                <a:cs typeface="Verdana" panose="020B0604030504040204" pitchFamily="34" charset="0"/>
              </a:rPr>
              <a:t> beim Haupttitel | </a:t>
            </a:r>
            <a:r>
              <a:rPr lang="de-DE" sz="800" dirty="0" smtClean="0">
                <a:latin typeface="Verdana" panose="020B0604030504040204" pitchFamily="34" charset="0"/>
                <a:ea typeface="Verdana" panose="020B0604030504040204" pitchFamily="34" charset="0"/>
                <a:cs typeface="Verdana" panose="020B0604030504040204" pitchFamily="34" charset="0"/>
              </a:rPr>
              <a:t>PICA DNB/ZDB | Stand</a:t>
            </a:r>
            <a:r>
              <a:rPr lang="de-DE" sz="800" dirty="0" smtClean="0">
                <a:latin typeface="Verdana" panose="020B0604030504040204" pitchFamily="34" charset="0"/>
                <a:ea typeface="Verdana" panose="020B0604030504040204" pitchFamily="34" charset="0"/>
                <a:cs typeface="Verdana" panose="020B0604030504040204" pitchFamily="34" charset="0"/>
              </a:rPr>
              <a:t>: </a:t>
            </a:r>
            <a:r>
              <a:rPr lang="de-DE" sz="800" dirty="0" smtClean="0">
                <a:latin typeface="Verdana" panose="020B0604030504040204" pitchFamily="34" charset="0"/>
                <a:ea typeface="Verdana" panose="020B0604030504040204" pitchFamily="34" charset="0"/>
                <a:cs typeface="Verdana" panose="020B0604030504040204" pitchFamily="34" charset="0"/>
              </a:rPr>
              <a:t>07.01.2016 </a:t>
            </a:r>
            <a:r>
              <a:rPr lang="de-DE" sz="800" dirty="0" smtClean="0">
                <a:latin typeface="Verdana" panose="020B0604030504040204" pitchFamily="34" charset="0"/>
                <a:ea typeface="Verdana" panose="020B0604030504040204" pitchFamily="34" charset="0"/>
                <a:cs typeface="Verdana" panose="020B0604030504040204" pitchFamily="34" charset="0"/>
              </a:rPr>
              <a:t>|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 B</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Aufnahme im PICA-Format</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5B.10: Latest beim Haupttitel | PICA DNB/ZDB | Stand: 07.01.2016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858515907"/>
              </p:ext>
            </p:extLst>
          </p:nvPr>
        </p:nvGraphicFramePr>
        <p:xfrm>
          <a:off x="179512" y="980729"/>
          <a:ext cx="8784976" cy="4948023"/>
        </p:xfrm>
        <a:graphic>
          <a:graphicData uri="http://schemas.openxmlformats.org/drawingml/2006/table">
            <a:tbl>
              <a:tblPr firstRow="1" bandRow="1">
                <a:tableStyleId>{5C22544A-7EE6-4342-B048-85BDC9FD1C3A}</a:tableStyleId>
              </a:tblPr>
              <a:tblGrid>
                <a:gridCol w="977341"/>
                <a:gridCol w="7807635"/>
              </a:tblGrid>
              <a:tr h="144015">
                <a:tc>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Latest</a:t>
                      </a:r>
                      <a:r>
                        <a:rPr lang="de-DE" baseline="0" dirty="0" smtClean="0">
                          <a:latin typeface="Verdana" panose="020B0604030504040204" pitchFamily="34" charset="0"/>
                          <a:ea typeface="Verdana" panose="020B0604030504040204" pitchFamily="34" charset="0"/>
                          <a:cs typeface="Verdana" panose="020B0604030504040204" pitchFamily="34" charset="0"/>
                        </a:rPr>
                        <a:t> beim Haupttitel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9435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0500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err="1" smtClean="0">
                          <a:latin typeface="Verdana" pitchFamily="34" charset="0"/>
                          <a:ea typeface="Verdana" pitchFamily="34" charset="0"/>
                          <a:cs typeface="Verdana" pitchFamily="34" charset="0"/>
                        </a:rPr>
                        <a:t>Abvz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r>
              <a:tr h="464016">
                <a:tc>
                  <a:txBody>
                    <a:bodyPr/>
                    <a:lstStyle/>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0501</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tx2">
                        <a:lumMod val="20000"/>
                        <a:lumOff val="80000"/>
                      </a:schemeClr>
                    </a:solidFill>
                  </a:tcPr>
                </a:tc>
                <a:tc>
                  <a:txBody>
                    <a:bodyPr/>
                    <a:lstStyle/>
                    <a:p>
                      <a:pPr marL="0" indent="0">
                        <a:buNone/>
                      </a:pPr>
                      <a:r>
                        <a:rPr lang="de-DE" sz="1800" dirty="0" err="1" smtClean="0">
                          <a:latin typeface="Verdana" pitchFamily="34" charset="0"/>
                          <a:ea typeface="Verdana" pitchFamily="34" charset="0"/>
                          <a:cs typeface="Verdana" pitchFamily="34" charset="0"/>
                        </a:rPr>
                        <a:t>Text</a:t>
                      </a:r>
                      <a:r>
                        <a:rPr lang="de-DE" sz="1800" b="0" dirty="0" err="1" smtClean="0">
                          <a:solidFill>
                            <a:srgbClr val="FF0000"/>
                          </a:solidFill>
                          <a:latin typeface="Verdana" pitchFamily="34" charset="0"/>
                          <a:ea typeface="Verdana" pitchFamily="34" charset="0"/>
                          <a:cs typeface="Verdana" pitchFamily="34" charset="0"/>
                        </a:rPr>
                        <a:t>$b</a:t>
                      </a:r>
                      <a:r>
                        <a:rPr lang="de-DE" sz="1800" dirty="0" err="1" smtClean="0">
                          <a:latin typeface="Verdana" pitchFamily="34" charset="0"/>
                          <a:ea typeface="Verdana" pitchFamily="34" charset="0"/>
                          <a:cs typeface="Verdana" pitchFamily="34" charset="0"/>
                        </a:rPr>
                        <a:t>txt</a:t>
                      </a:r>
                      <a:endParaRPr lang="de-DE" sz="1800" dirty="0" smtClean="0">
                        <a:latin typeface="Verdana" pitchFamily="34" charset="0"/>
                        <a:ea typeface="Verdana" pitchFamily="34" charset="0"/>
                        <a:cs typeface="Verdana" pitchFamily="34" charset="0"/>
                      </a:endParaRPr>
                    </a:p>
                  </a:txBody>
                  <a:tcPr>
                    <a:solidFill>
                      <a:schemeClr val="tx2">
                        <a:lumMod val="20000"/>
                        <a:lumOff val="80000"/>
                      </a:schemeClr>
                    </a:solidFill>
                  </a:tcPr>
                </a:tc>
              </a:tr>
              <a:tr h="432048">
                <a:tc>
                  <a:txBody>
                    <a:bodyPr/>
                    <a:lstStyle/>
                    <a:p>
                      <a:r>
                        <a:rPr lang="de-DE" b="1" dirty="0" smtClean="0">
                          <a:latin typeface="Verdana" pitchFamily="34" charset="0"/>
                          <a:ea typeface="Verdana" pitchFamily="34" charset="0"/>
                          <a:cs typeface="Verdana" pitchFamily="34" charset="0"/>
                        </a:rPr>
                        <a:t>0502</a:t>
                      </a:r>
                      <a:endParaRPr lang="de-DE"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ohne Hilfsmittel zu </a:t>
                      </a:r>
                      <a:r>
                        <a:rPr lang="de-DE" sz="1800" dirty="0" err="1" smtClean="0">
                          <a:latin typeface="Verdana" pitchFamily="34" charset="0"/>
                          <a:ea typeface="Verdana" pitchFamily="34" charset="0"/>
                          <a:cs typeface="Verdana" pitchFamily="34" charset="0"/>
                        </a:rPr>
                        <a:t>benutzen</a:t>
                      </a:r>
                      <a:r>
                        <a:rPr lang="de-DE" sz="1800" b="0" dirty="0" err="1" smtClean="0">
                          <a:solidFill>
                            <a:srgbClr val="FF0000"/>
                          </a:solidFill>
                          <a:latin typeface="Verdana" pitchFamily="34" charset="0"/>
                          <a:ea typeface="Verdana" pitchFamily="34" charset="0"/>
                          <a:cs typeface="Verdana" pitchFamily="34" charset="0"/>
                        </a:rPr>
                        <a:t>$b</a:t>
                      </a:r>
                      <a:r>
                        <a:rPr lang="de-DE" sz="1800" dirty="0" err="1" smtClean="0">
                          <a:latin typeface="Verdana" pitchFamily="34" charset="0"/>
                          <a:ea typeface="Verdana" pitchFamily="34" charset="0"/>
                          <a:cs typeface="Verdana" pitchFamily="34" charset="0"/>
                        </a:rPr>
                        <a:t>n</a:t>
                      </a:r>
                      <a:endParaRPr lang="de-DE" b="1" dirty="0">
                        <a:latin typeface="Verdana" pitchFamily="34" charset="0"/>
                        <a:ea typeface="Verdana" pitchFamily="34" charset="0"/>
                        <a:cs typeface="Verdana" pitchFamily="34" charset="0"/>
                      </a:endParaRPr>
                    </a:p>
                  </a:txBody>
                  <a:tcPr/>
                </a:tc>
              </a:tr>
              <a:tr h="360040">
                <a:tc>
                  <a:txBody>
                    <a:bodyPr/>
                    <a:lstStyle/>
                    <a:p>
                      <a:r>
                        <a:rPr lang="de-DE" b="1" dirty="0" smtClean="0">
                          <a:latin typeface="Verdana" pitchFamily="34" charset="0"/>
                          <a:ea typeface="Verdana" pitchFamily="34" charset="0"/>
                          <a:cs typeface="Verdana" pitchFamily="34" charset="0"/>
                        </a:rPr>
                        <a:t>0503</a:t>
                      </a:r>
                      <a:endParaRPr lang="de-DE"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err="1" smtClean="0">
                          <a:latin typeface="Verdana" pitchFamily="34" charset="0"/>
                          <a:ea typeface="Verdana" pitchFamily="34" charset="0"/>
                          <a:cs typeface="Verdana" pitchFamily="34" charset="0"/>
                        </a:rPr>
                        <a:t>Band</a:t>
                      </a:r>
                      <a:r>
                        <a:rPr lang="en-US" sz="1800" b="0" dirty="0" err="1" smtClean="0">
                          <a:solidFill>
                            <a:srgbClr val="FF0000"/>
                          </a:solidFill>
                          <a:latin typeface="Verdana" pitchFamily="34" charset="0"/>
                          <a:ea typeface="Verdana" pitchFamily="34" charset="0"/>
                          <a:cs typeface="Verdana" pitchFamily="34" charset="0"/>
                        </a:rPr>
                        <a:t>$b</a:t>
                      </a:r>
                      <a:r>
                        <a:rPr lang="en-US" sz="1800" dirty="0" err="1" smtClean="0">
                          <a:latin typeface="Verdana" pitchFamily="34" charset="0"/>
                          <a:ea typeface="Verdana" pitchFamily="34" charset="0"/>
                          <a:cs typeface="Verdana" pitchFamily="34" charset="0"/>
                        </a:rPr>
                        <a:t>nc</a:t>
                      </a:r>
                      <a:endParaRPr lang="de-DE" b="1" dirty="0">
                        <a:latin typeface="Verdana" pitchFamily="34" charset="0"/>
                        <a:ea typeface="Verdana" pitchFamily="34" charset="0"/>
                        <a:cs typeface="Verdana" pitchFamily="34" charset="0"/>
                      </a:endParaRPr>
                    </a:p>
                  </a:txBody>
                  <a:tcPr/>
                </a:tc>
              </a:tr>
              <a:tr h="360040">
                <a:tc>
                  <a:txBody>
                    <a:bodyPr/>
                    <a:lstStyle/>
                    <a:p>
                      <a:r>
                        <a:rPr lang="de-DE" b="1" dirty="0" smtClean="0">
                          <a:latin typeface="Verdana" pitchFamily="34" charset="0"/>
                          <a:ea typeface="Verdana" pitchFamily="34" charset="0"/>
                          <a:cs typeface="Verdana" pitchFamily="34" charset="0"/>
                        </a:rPr>
                        <a:t>1100</a:t>
                      </a:r>
                      <a:endParaRPr lang="de-DE" b="1" dirty="0">
                        <a:latin typeface="Verdana" pitchFamily="34" charset="0"/>
                        <a:ea typeface="Verdana" pitchFamily="34" charset="0"/>
                        <a:cs typeface="Verdana" pitchFamily="34" charset="0"/>
                      </a:endParaRPr>
                    </a:p>
                  </a:txBody>
                  <a:tcPr/>
                </a:tc>
                <a:tc>
                  <a:txBody>
                    <a:bodyPr/>
                    <a:lstStyle/>
                    <a:p>
                      <a:r>
                        <a:rPr lang="de-DE" b="0" dirty="0" smtClean="0">
                          <a:latin typeface="Verdana" pitchFamily="34" charset="0"/>
                          <a:ea typeface="Verdana" pitchFamily="34" charset="0"/>
                          <a:cs typeface="Verdana" pitchFamily="34" charset="0"/>
                        </a:rPr>
                        <a:t>1966</a:t>
                      </a:r>
                      <a:endParaRPr lang="de-DE" b="0" dirty="0">
                        <a:latin typeface="Verdana" pitchFamily="34" charset="0"/>
                        <a:ea typeface="Verdana" pitchFamily="34" charset="0"/>
                        <a:cs typeface="Verdana" pitchFamily="34" charset="0"/>
                      </a:endParaRPr>
                    </a:p>
                  </a:txBody>
                  <a:tcPr/>
                </a:tc>
              </a:tr>
              <a:tr h="360040">
                <a:tc>
                  <a:txBody>
                    <a:bodyPr/>
                    <a:lstStyle/>
                    <a:p>
                      <a:r>
                        <a:rPr lang="de-DE" b="0" dirty="0" smtClean="0">
                          <a:latin typeface="Verdana" pitchFamily="34" charset="0"/>
                          <a:ea typeface="Verdana" pitchFamily="34" charset="0"/>
                          <a:cs typeface="Verdana" pitchFamily="34" charset="0"/>
                        </a:rPr>
                        <a:t>1505</a:t>
                      </a:r>
                      <a:endParaRPr lang="de-DE" b="0" dirty="0">
                        <a:latin typeface="Verdana" pitchFamily="34" charset="0"/>
                        <a:ea typeface="Verdana" pitchFamily="34" charset="0"/>
                        <a:cs typeface="Verdana" pitchFamily="34" charset="0"/>
                      </a:endParaRPr>
                    </a:p>
                  </a:txBody>
                  <a:tcPr/>
                </a:tc>
                <a:tc>
                  <a:txBody>
                    <a:bodyPr/>
                    <a:lstStyle/>
                    <a:p>
                      <a:r>
                        <a:rPr lang="de-DE" b="0" dirty="0" smtClean="0">
                          <a:solidFill>
                            <a:srgbClr val="FF0000"/>
                          </a:solidFill>
                          <a:latin typeface="Verdana" pitchFamily="34" charset="0"/>
                          <a:ea typeface="Verdana" pitchFamily="34" charset="0"/>
                          <a:cs typeface="Verdana" pitchFamily="34" charset="0"/>
                        </a:rPr>
                        <a:t>$</a:t>
                      </a:r>
                      <a:r>
                        <a:rPr lang="de-DE" b="0" dirty="0" err="1" smtClean="0">
                          <a:solidFill>
                            <a:srgbClr val="FF0000"/>
                          </a:solidFill>
                          <a:latin typeface="Verdana" pitchFamily="34" charset="0"/>
                          <a:ea typeface="Verdana" pitchFamily="34" charset="0"/>
                          <a:cs typeface="Verdana" pitchFamily="34" charset="0"/>
                        </a:rPr>
                        <a:t>e</a:t>
                      </a:r>
                      <a:r>
                        <a:rPr lang="de-DE" b="0" dirty="0" err="1" smtClean="0">
                          <a:latin typeface="Verdana" pitchFamily="34" charset="0"/>
                          <a:ea typeface="Verdana" pitchFamily="34" charset="0"/>
                          <a:cs typeface="Verdana" pitchFamily="34" charset="0"/>
                        </a:rPr>
                        <a:t>rda</a:t>
                      </a:r>
                      <a:endParaRPr lang="de-DE" b="0" dirty="0">
                        <a:latin typeface="Verdana" pitchFamily="34" charset="0"/>
                        <a:ea typeface="Verdana" pitchFamily="34" charset="0"/>
                        <a:cs typeface="Verdana" pitchFamily="34" charset="0"/>
                      </a:endParaRPr>
                    </a:p>
                  </a:txBody>
                  <a:tcPr/>
                </a:tc>
              </a:tr>
              <a:tr h="360040">
                <a:tc>
                  <a:txBody>
                    <a:bodyPr/>
                    <a:lstStyle/>
                    <a:p>
                      <a:r>
                        <a:rPr lang="de-DE" b="1" dirty="0" smtClean="0">
                          <a:latin typeface="Verdana" pitchFamily="34" charset="0"/>
                          <a:ea typeface="Verdana" pitchFamily="34" charset="0"/>
                          <a:cs typeface="Verdana" pitchFamily="34" charset="0"/>
                        </a:rPr>
                        <a:t>4000</a:t>
                      </a:r>
                      <a:endParaRPr lang="de-DE" b="1" dirty="0">
                        <a:latin typeface="Verdana" pitchFamily="34" charset="0"/>
                        <a:ea typeface="Verdana" pitchFamily="34" charset="0"/>
                        <a:cs typeface="Verdana" pitchFamily="34" charset="0"/>
                      </a:endParaRPr>
                    </a:p>
                  </a:txBody>
                  <a:tcPr/>
                </a:tc>
                <a:tc>
                  <a:txBody>
                    <a:bodyPr/>
                    <a:lstStyle/>
                    <a:p>
                      <a:r>
                        <a:rPr lang="en-US" sz="1800" dirty="0" err="1" smtClean="0">
                          <a:latin typeface="Verdana" pitchFamily="34" charset="0"/>
                          <a:ea typeface="Verdana" pitchFamily="34" charset="0"/>
                          <a:cs typeface="Verdana" pitchFamily="34" charset="0"/>
                        </a:rPr>
                        <a:t>Betrieb</a:t>
                      </a:r>
                      <a:r>
                        <a:rPr lang="en-US" sz="1800" dirty="0" smtClean="0">
                          <a:latin typeface="Verdana" pitchFamily="34" charset="0"/>
                          <a:ea typeface="Verdana" pitchFamily="34" charset="0"/>
                          <a:cs typeface="Verdana" pitchFamily="34" charset="0"/>
                        </a:rPr>
                        <a:t> + Personal</a:t>
                      </a:r>
                      <a:endParaRPr lang="de-DE" b="1" dirty="0">
                        <a:latin typeface="Verdana" pitchFamily="34" charset="0"/>
                        <a:ea typeface="Verdana" pitchFamily="34" charset="0"/>
                        <a:cs typeface="Verdana" pitchFamily="34" charset="0"/>
                      </a:endParaRPr>
                    </a:p>
                  </a:txBody>
                  <a:tcPr/>
                </a:tc>
              </a:tr>
              <a:tr h="360040">
                <a:tc>
                  <a:txBody>
                    <a:bodyPr/>
                    <a:lstStyle/>
                    <a:p>
                      <a:r>
                        <a:rPr lang="de-DE" b="1" dirty="0" smtClean="0">
                          <a:latin typeface="Verdana" pitchFamily="34" charset="0"/>
                          <a:ea typeface="Verdana" pitchFamily="34" charset="0"/>
                          <a:cs typeface="Verdana" pitchFamily="34" charset="0"/>
                        </a:rPr>
                        <a:t>4025</a:t>
                      </a:r>
                      <a:endParaRPr lang="de-DE"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Band 1 (1966)-</a:t>
                      </a:r>
                      <a:endParaRPr lang="de-DE" b="1" dirty="0">
                        <a:latin typeface="Verdana" pitchFamily="34" charset="0"/>
                        <a:ea typeface="Verdana" pitchFamily="34" charset="0"/>
                        <a:cs typeface="Verdana" pitchFamily="34" charset="0"/>
                      </a:endParaRPr>
                    </a:p>
                  </a:txBody>
                  <a:tcPr/>
                </a:tc>
              </a:tr>
              <a:tr h="360040">
                <a:tc>
                  <a:txBody>
                    <a:bodyPr/>
                    <a:lstStyle/>
                    <a:p>
                      <a:r>
                        <a:rPr lang="de-DE" b="1" dirty="0" smtClean="0">
                          <a:latin typeface="Verdana" pitchFamily="34" charset="0"/>
                          <a:ea typeface="Verdana" pitchFamily="34" charset="0"/>
                          <a:cs typeface="Verdana" pitchFamily="34" charset="0"/>
                        </a:rPr>
                        <a:t>4030</a:t>
                      </a:r>
                      <a:endParaRPr lang="de-DE" b="1" dirty="0">
                        <a:latin typeface="Verdana" pitchFamily="34" charset="0"/>
                        <a:ea typeface="Verdana" pitchFamily="34" charset="0"/>
                        <a:cs typeface="Verdana" pitchFamily="34" charset="0"/>
                      </a:endParaRPr>
                    </a:p>
                  </a:txBody>
                  <a:tcPr/>
                </a:tc>
                <a:tc>
                  <a:txBody>
                    <a:bodyPr/>
                    <a:lstStyle/>
                    <a:p>
                      <a:pPr marL="0" indent="0">
                        <a:buNone/>
                      </a:pPr>
                      <a:r>
                        <a:rPr lang="de-DE" sz="1800" dirty="0" smtClean="0">
                          <a:latin typeface="Verdana" pitchFamily="34" charset="0"/>
                          <a:ea typeface="Verdana" pitchFamily="34" charset="0"/>
                          <a:cs typeface="Verdana" pitchFamily="34" charset="0"/>
                        </a:rPr>
                        <a:t>Hamburg : Hanseaten Verlag</a:t>
                      </a:r>
                    </a:p>
                  </a:txBody>
                  <a:tcPr/>
                </a:tc>
              </a:tr>
              <a:tr h="360040">
                <a:tc>
                  <a:txBody>
                    <a:bodyPr/>
                    <a:lstStyle/>
                    <a:p>
                      <a:r>
                        <a:rPr lang="de-DE" b="0" dirty="0" smtClean="0">
                          <a:latin typeface="Verdana" pitchFamily="34" charset="0"/>
                          <a:ea typeface="Verdana" pitchFamily="34" charset="0"/>
                          <a:cs typeface="Verdana" pitchFamily="34" charset="0"/>
                        </a:rPr>
                        <a:t>4060</a:t>
                      </a:r>
                      <a:endParaRPr lang="de-DE" b="0" dirty="0">
                        <a:latin typeface="Verdana" pitchFamily="34" charset="0"/>
                        <a:ea typeface="Verdana" pitchFamily="34" charset="0"/>
                        <a:cs typeface="Verdana" pitchFamily="34" charset="0"/>
                      </a:endParaRPr>
                    </a:p>
                  </a:txBody>
                  <a:tcPr/>
                </a:tc>
                <a:tc>
                  <a:txBody>
                    <a:bodyPr/>
                    <a:lstStyle/>
                    <a:p>
                      <a:pPr marL="0" indent="0">
                        <a:buNone/>
                      </a:pPr>
                      <a:r>
                        <a:rPr lang="de-DE" sz="1800" dirty="0" smtClean="0">
                          <a:latin typeface="Verdana" pitchFamily="34" charset="0"/>
                          <a:ea typeface="Verdana" pitchFamily="34" charset="0"/>
                          <a:cs typeface="Verdana" pitchFamily="34" charset="0"/>
                        </a:rPr>
                        <a:t>Bände</a:t>
                      </a:r>
                    </a:p>
                  </a:txBody>
                  <a:tcPr/>
                </a:tc>
              </a:tr>
              <a:tr h="360040">
                <a:tc>
                  <a:txBody>
                    <a:bodyPr/>
                    <a:lstStyle/>
                    <a:p>
                      <a:r>
                        <a:rPr lang="de-DE" b="1" dirty="0" smtClean="0">
                          <a:solidFill>
                            <a:schemeClr val="tx1"/>
                          </a:solidFill>
                          <a:latin typeface="Verdana" pitchFamily="34" charset="0"/>
                          <a:ea typeface="Verdana" pitchFamily="34" charset="0"/>
                          <a:cs typeface="Verdana" pitchFamily="34" charset="0"/>
                        </a:rPr>
                        <a:t>4213</a:t>
                      </a:r>
                      <a:endParaRPr lang="de-DE" b="1" dirty="0">
                        <a:solidFill>
                          <a:schemeClr val="tx1"/>
                        </a:solidFill>
                        <a:latin typeface="Verdana" pitchFamily="34" charset="0"/>
                        <a:ea typeface="Verdana" pitchFamily="34" charset="0"/>
                        <a:cs typeface="Verdana" pitchFamily="34" charset="0"/>
                      </a:endParaRPr>
                    </a:p>
                  </a:txBody>
                  <a:tcPr>
                    <a:solidFill>
                      <a:schemeClr val="accent3">
                        <a:lumMod val="60000"/>
                        <a:lumOff val="40000"/>
                      </a:schemeClr>
                    </a:solidFill>
                  </a:tcPr>
                </a:tc>
                <a:tc>
                  <a:txBody>
                    <a:bodyPr/>
                    <a:lstStyle/>
                    <a:p>
                      <a:r>
                        <a:rPr lang="de-DE" sz="1800" dirty="0" smtClean="0">
                          <a:latin typeface="Verdana" pitchFamily="34" charset="0"/>
                          <a:ea typeface="Verdana" pitchFamily="34" charset="0"/>
                          <a:cs typeface="Verdana" pitchFamily="34" charset="0"/>
                        </a:rPr>
                        <a:t>Haupttitel</a:t>
                      </a:r>
                      <a:r>
                        <a:rPr lang="de-DE" sz="1800" baseline="0" dirty="0" smtClean="0">
                          <a:latin typeface="Verdana" pitchFamily="34" charset="0"/>
                          <a:ea typeface="Verdana" pitchFamily="34" charset="0"/>
                          <a:cs typeface="Verdana" pitchFamily="34" charset="0"/>
                        </a:rPr>
                        <a:t> </a:t>
                      </a:r>
                      <a:r>
                        <a:rPr lang="de-DE" sz="1800" dirty="0" smtClean="0">
                          <a:latin typeface="Verdana" pitchFamily="34" charset="0"/>
                          <a:ea typeface="Verdana" pitchFamily="34" charset="0"/>
                          <a:cs typeface="Verdana" pitchFamily="34" charset="0"/>
                        </a:rPr>
                        <a:t>Band 1 (1966): Betriebe und </a:t>
                      </a:r>
                      <a:r>
                        <a:rPr lang="de-DE" sz="1800" dirty="0" err="1" smtClean="0">
                          <a:solidFill>
                            <a:schemeClr val="tx1"/>
                          </a:solidFill>
                          <a:latin typeface="Verdana" pitchFamily="34" charset="0"/>
                          <a:ea typeface="Verdana" pitchFamily="34" charset="0"/>
                          <a:cs typeface="Verdana" pitchFamily="34" charset="0"/>
                        </a:rPr>
                        <a:t>Personal</a:t>
                      </a:r>
                      <a:r>
                        <a:rPr lang="de-DE" sz="1800" b="1" dirty="0" err="1" smtClean="0">
                          <a:solidFill>
                            <a:schemeClr val="tx1"/>
                          </a:solidFill>
                          <a:latin typeface="Verdana" pitchFamily="34" charset="0"/>
                          <a:ea typeface="Verdana" pitchFamily="34" charset="0"/>
                          <a:cs typeface="Verdana" pitchFamily="34" charset="0"/>
                        </a:rPr>
                        <a:t>$z</a:t>
                      </a:r>
                      <a:r>
                        <a:rPr lang="de-DE" sz="1800" dirty="0" err="1" smtClean="0">
                          <a:solidFill>
                            <a:schemeClr val="tx1"/>
                          </a:solidFill>
                          <a:latin typeface="Verdana" pitchFamily="34" charset="0"/>
                          <a:ea typeface="Verdana" pitchFamily="34" charset="0"/>
                          <a:cs typeface="Verdana" pitchFamily="34" charset="0"/>
                        </a:rPr>
                        <a:t>e</a:t>
                      </a:r>
                      <a:endParaRPr lang="de-DE" b="1" dirty="0">
                        <a:solidFill>
                          <a:schemeClr val="tx1"/>
                        </a:solidFill>
                        <a:latin typeface="Verdana" pitchFamily="34" charset="0"/>
                        <a:ea typeface="Verdana" pitchFamily="34" charset="0"/>
                        <a:cs typeface="Verdana" pitchFamily="34" charset="0"/>
                      </a:endParaRPr>
                    </a:p>
                  </a:txBody>
                  <a:tcPr>
                    <a:solidFill>
                      <a:schemeClr val="accent3">
                        <a:lumMod val="60000"/>
                        <a:lumOff val="40000"/>
                      </a:schemeClr>
                    </a:solidFill>
                  </a:tcPr>
                </a:tc>
              </a:tr>
              <a:tr h="360040">
                <a:tc>
                  <a:txBody>
                    <a:bodyPr/>
                    <a:lstStyle/>
                    <a:p>
                      <a:r>
                        <a:rPr lang="de-DE" b="1" dirty="0" smtClean="0">
                          <a:latin typeface="Verdana" pitchFamily="34" charset="0"/>
                          <a:ea typeface="Verdana" pitchFamily="34" charset="0"/>
                          <a:cs typeface="Verdana" pitchFamily="34" charset="0"/>
                        </a:rPr>
                        <a:t>4213</a:t>
                      </a:r>
                      <a:endParaRPr lang="de-DE"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Haupttitel Band 2 (1967): Betrieb und Personal</a:t>
                      </a:r>
                      <a:endParaRPr lang="de-DE" b="1" dirty="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56160999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Aufnahme im PICA-Format</a:t>
            </a:r>
            <a:endParaRPr lang="de-DE" dirty="0"/>
          </a:p>
        </p:txBody>
      </p:sp>
      <p:sp>
        <p:nvSpPr>
          <p:cNvPr id="4" name="Fußzeilenplatzhalter 3"/>
          <p:cNvSpPr>
            <a:spLocks noGrp="1"/>
          </p:cNvSpPr>
          <p:nvPr>
            <p:ph type="ftr" sz="quarter" idx="14"/>
          </p:nvPr>
        </p:nvSpPr>
        <p:spPr>
          <a:xfrm>
            <a:off x="467544" y="6376243"/>
            <a:ext cx="7560840"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5B.10: Latest beim Haupttitel | PICA DNB/ZDB | Stand: 07.01.2016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525886010"/>
              </p:ext>
            </p:extLst>
          </p:nvPr>
        </p:nvGraphicFramePr>
        <p:xfrm>
          <a:off x="179512" y="980729"/>
          <a:ext cx="8784976" cy="4582263"/>
        </p:xfrm>
        <a:graphic>
          <a:graphicData uri="http://schemas.openxmlformats.org/drawingml/2006/table">
            <a:tbl>
              <a:tblPr firstRow="1" bandRow="1">
                <a:tableStyleId>{5C22544A-7EE6-4342-B048-85BDC9FD1C3A}</a:tableStyleId>
              </a:tblPr>
              <a:tblGrid>
                <a:gridCol w="977341"/>
                <a:gridCol w="7807635"/>
              </a:tblGrid>
              <a:tr h="144015">
                <a:tc>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Latest</a:t>
                      </a:r>
                      <a:r>
                        <a:rPr lang="de-DE" baseline="0" dirty="0" smtClean="0">
                          <a:latin typeface="Verdana" panose="020B0604030504040204" pitchFamily="34" charset="0"/>
                          <a:ea typeface="Verdana" panose="020B0604030504040204" pitchFamily="34" charset="0"/>
                          <a:cs typeface="Verdana" panose="020B0604030504040204" pitchFamily="34" charset="0"/>
                        </a:rPr>
                        <a:t> beim Paralleltitel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9435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0500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err="1" smtClean="0">
                          <a:latin typeface="Verdana" pitchFamily="34" charset="0"/>
                          <a:ea typeface="Verdana" pitchFamily="34" charset="0"/>
                          <a:cs typeface="Verdana" pitchFamily="34" charset="0"/>
                        </a:rPr>
                        <a:t>Abvz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r>
              <a:tr h="464016">
                <a:tc>
                  <a:txBody>
                    <a:bodyPr/>
                    <a:lstStyle/>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0501</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tx2">
                        <a:lumMod val="20000"/>
                        <a:lumOff val="80000"/>
                      </a:schemeClr>
                    </a:solidFill>
                  </a:tcPr>
                </a:tc>
                <a:tc>
                  <a:txBody>
                    <a:bodyPr/>
                    <a:lstStyle/>
                    <a:p>
                      <a:pPr marL="0" indent="0">
                        <a:buNone/>
                      </a:pPr>
                      <a:r>
                        <a:rPr lang="de-DE" sz="1800" dirty="0" err="1" smtClean="0">
                          <a:latin typeface="Verdana" pitchFamily="34" charset="0"/>
                          <a:ea typeface="Verdana" pitchFamily="34" charset="0"/>
                          <a:cs typeface="Verdana" pitchFamily="34" charset="0"/>
                        </a:rPr>
                        <a:t>Text</a:t>
                      </a:r>
                      <a:r>
                        <a:rPr lang="de-DE" sz="1800" b="0" dirty="0" err="1" smtClean="0">
                          <a:solidFill>
                            <a:srgbClr val="FF0000"/>
                          </a:solidFill>
                          <a:latin typeface="Verdana" pitchFamily="34" charset="0"/>
                          <a:ea typeface="Verdana" pitchFamily="34" charset="0"/>
                          <a:cs typeface="Verdana" pitchFamily="34" charset="0"/>
                        </a:rPr>
                        <a:t>$b</a:t>
                      </a:r>
                      <a:r>
                        <a:rPr lang="de-DE" sz="1800" dirty="0" err="1" smtClean="0">
                          <a:latin typeface="Verdana" pitchFamily="34" charset="0"/>
                          <a:ea typeface="Verdana" pitchFamily="34" charset="0"/>
                          <a:cs typeface="Verdana" pitchFamily="34" charset="0"/>
                        </a:rPr>
                        <a:t>txt</a:t>
                      </a:r>
                      <a:endParaRPr lang="de-DE" sz="1800" dirty="0" smtClean="0">
                        <a:latin typeface="Verdana" pitchFamily="34" charset="0"/>
                        <a:ea typeface="Verdana" pitchFamily="34" charset="0"/>
                        <a:cs typeface="Verdana" pitchFamily="34" charset="0"/>
                      </a:endParaRPr>
                    </a:p>
                  </a:txBody>
                  <a:tcPr>
                    <a:solidFill>
                      <a:schemeClr val="tx2">
                        <a:lumMod val="20000"/>
                        <a:lumOff val="80000"/>
                      </a:schemeClr>
                    </a:solidFill>
                  </a:tcPr>
                </a:tc>
              </a:tr>
              <a:tr h="432048">
                <a:tc>
                  <a:txBody>
                    <a:bodyPr/>
                    <a:lstStyle/>
                    <a:p>
                      <a:r>
                        <a:rPr lang="de-DE" b="1" dirty="0" smtClean="0">
                          <a:latin typeface="Verdana" pitchFamily="34" charset="0"/>
                          <a:ea typeface="Verdana" pitchFamily="34" charset="0"/>
                          <a:cs typeface="Verdana" pitchFamily="34" charset="0"/>
                        </a:rPr>
                        <a:t>0502</a:t>
                      </a:r>
                      <a:endParaRPr lang="de-DE"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ohne Hilfsmittel zu </a:t>
                      </a:r>
                      <a:r>
                        <a:rPr lang="de-DE" sz="1800" dirty="0" err="1" smtClean="0">
                          <a:latin typeface="Verdana" pitchFamily="34" charset="0"/>
                          <a:ea typeface="Verdana" pitchFamily="34" charset="0"/>
                          <a:cs typeface="Verdana" pitchFamily="34" charset="0"/>
                        </a:rPr>
                        <a:t>benutzen</a:t>
                      </a:r>
                      <a:r>
                        <a:rPr lang="de-DE" sz="1800" b="0" dirty="0" err="1" smtClean="0">
                          <a:solidFill>
                            <a:srgbClr val="FF0000"/>
                          </a:solidFill>
                          <a:latin typeface="Verdana" pitchFamily="34" charset="0"/>
                          <a:ea typeface="Verdana" pitchFamily="34" charset="0"/>
                          <a:cs typeface="Verdana" pitchFamily="34" charset="0"/>
                        </a:rPr>
                        <a:t>$b</a:t>
                      </a:r>
                      <a:r>
                        <a:rPr lang="de-DE" sz="1800" dirty="0" err="1" smtClean="0">
                          <a:latin typeface="Verdana" pitchFamily="34" charset="0"/>
                          <a:ea typeface="Verdana" pitchFamily="34" charset="0"/>
                          <a:cs typeface="Verdana" pitchFamily="34" charset="0"/>
                        </a:rPr>
                        <a:t>n</a:t>
                      </a:r>
                      <a:endParaRPr lang="de-DE" b="1" dirty="0">
                        <a:latin typeface="Verdana" pitchFamily="34" charset="0"/>
                        <a:ea typeface="Verdana" pitchFamily="34" charset="0"/>
                        <a:cs typeface="Verdana" pitchFamily="34" charset="0"/>
                      </a:endParaRPr>
                    </a:p>
                  </a:txBody>
                  <a:tcPr/>
                </a:tc>
              </a:tr>
              <a:tr h="360040">
                <a:tc>
                  <a:txBody>
                    <a:bodyPr/>
                    <a:lstStyle/>
                    <a:p>
                      <a:r>
                        <a:rPr lang="de-DE" b="1" dirty="0" smtClean="0">
                          <a:latin typeface="Verdana" pitchFamily="34" charset="0"/>
                          <a:ea typeface="Verdana" pitchFamily="34" charset="0"/>
                          <a:cs typeface="Verdana" pitchFamily="34" charset="0"/>
                        </a:rPr>
                        <a:t>0503</a:t>
                      </a:r>
                      <a:endParaRPr lang="de-DE"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err="1" smtClean="0">
                          <a:latin typeface="Verdana" pitchFamily="34" charset="0"/>
                          <a:ea typeface="Verdana" pitchFamily="34" charset="0"/>
                          <a:cs typeface="Verdana" pitchFamily="34" charset="0"/>
                        </a:rPr>
                        <a:t>Band</a:t>
                      </a:r>
                      <a:r>
                        <a:rPr lang="en-US" sz="1800" b="0" dirty="0" err="1" smtClean="0">
                          <a:solidFill>
                            <a:srgbClr val="FF0000"/>
                          </a:solidFill>
                          <a:latin typeface="Verdana" pitchFamily="34" charset="0"/>
                          <a:ea typeface="Verdana" pitchFamily="34" charset="0"/>
                          <a:cs typeface="Verdana" pitchFamily="34" charset="0"/>
                        </a:rPr>
                        <a:t>$b</a:t>
                      </a:r>
                      <a:r>
                        <a:rPr lang="en-US" sz="1800" dirty="0" err="1" smtClean="0">
                          <a:latin typeface="Verdana" pitchFamily="34" charset="0"/>
                          <a:ea typeface="Verdana" pitchFamily="34" charset="0"/>
                          <a:cs typeface="Verdana" pitchFamily="34" charset="0"/>
                        </a:rPr>
                        <a:t>nc</a:t>
                      </a:r>
                      <a:endParaRPr lang="de-DE" b="1" dirty="0">
                        <a:latin typeface="Verdana" pitchFamily="34" charset="0"/>
                        <a:ea typeface="Verdana" pitchFamily="34" charset="0"/>
                        <a:cs typeface="Verdana" pitchFamily="34" charset="0"/>
                      </a:endParaRPr>
                    </a:p>
                  </a:txBody>
                  <a:tcPr/>
                </a:tc>
              </a:tr>
              <a:tr h="360040">
                <a:tc>
                  <a:txBody>
                    <a:bodyPr/>
                    <a:lstStyle/>
                    <a:p>
                      <a:r>
                        <a:rPr lang="de-DE" b="1" dirty="0" smtClean="0">
                          <a:latin typeface="Verdana" pitchFamily="34" charset="0"/>
                          <a:ea typeface="Verdana" pitchFamily="34" charset="0"/>
                          <a:cs typeface="Verdana" pitchFamily="34" charset="0"/>
                        </a:rPr>
                        <a:t>1100</a:t>
                      </a:r>
                      <a:endParaRPr lang="de-DE" b="1" dirty="0">
                        <a:latin typeface="Verdana" pitchFamily="34" charset="0"/>
                        <a:ea typeface="Verdana" pitchFamily="34" charset="0"/>
                        <a:cs typeface="Verdana" pitchFamily="34" charset="0"/>
                      </a:endParaRPr>
                    </a:p>
                  </a:txBody>
                  <a:tcPr/>
                </a:tc>
                <a:tc>
                  <a:txBody>
                    <a:bodyPr/>
                    <a:lstStyle/>
                    <a:p>
                      <a:r>
                        <a:rPr lang="de-DE" b="0" dirty="0" smtClean="0">
                          <a:latin typeface="Verdana" pitchFamily="34" charset="0"/>
                          <a:ea typeface="Verdana" pitchFamily="34" charset="0"/>
                          <a:cs typeface="Verdana" pitchFamily="34" charset="0"/>
                        </a:rPr>
                        <a:t>1992</a:t>
                      </a:r>
                      <a:endParaRPr lang="de-DE" b="0" dirty="0">
                        <a:latin typeface="Verdana" pitchFamily="34" charset="0"/>
                        <a:ea typeface="Verdana" pitchFamily="34" charset="0"/>
                        <a:cs typeface="Verdana" pitchFamily="34" charset="0"/>
                      </a:endParaRPr>
                    </a:p>
                  </a:txBody>
                  <a:tcPr/>
                </a:tc>
              </a:tr>
              <a:tr h="360040">
                <a:tc>
                  <a:txBody>
                    <a:bodyPr/>
                    <a:lstStyle/>
                    <a:p>
                      <a:r>
                        <a:rPr lang="de-DE" b="0" dirty="0" smtClean="0">
                          <a:latin typeface="Verdana" pitchFamily="34" charset="0"/>
                          <a:ea typeface="Verdana" pitchFamily="34" charset="0"/>
                          <a:cs typeface="Verdana" pitchFamily="34" charset="0"/>
                        </a:rPr>
                        <a:t>1505</a:t>
                      </a:r>
                      <a:endParaRPr lang="de-DE" b="0" dirty="0">
                        <a:latin typeface="Verdana" pitchFamily="34" charset="0"/>
                        <a:ea typeface="Verdana" pitchFamily="34" charset="0"/>
                        <a:cs typeface="Verdana" pitchFamily="34" charset="0"/>
                      </a:endParaRPr>
                    </a:p>
                  </a:txBody>
                  <a:tcPr/>
                </a:tc>
                <a:tc>
                  <a:txBody>
                    <a:bodyPr/>
                    <a:lstStyle/>
                    <a:p>
                      <a:r>
                        <a:rPr lang="de-DE" b="0" dirty="0" smtClean="0">
                          <a:solidFill>
                            <a:srgbClr val="FF0000"/>
                          </a:solidFill>
                          <a:latin typeface="Verdana" pitchFamily="34" charset="0"/>
                          <a:ea typeface="Verdana" pitchFamily="34" charset="0"/>
                          <a:cs typeface="Verdana" pitchFamily="34" charset="0"/>
                        </a:rPr>
                        <a:t>$</a:t>
                      </a:r>
                      <a:r>
                        <a:rPr lang="de-DE" b="0" dirty="0" err="1" smtClean="0">
                          <a:solidFill>
                            <a:srgbClr val="FF0000"/>
                          </a:solidFill>
                          <a:latin typeface="Verdana" pitchFamily="34" charset="0"/>
                          <a:ea typeface="Verdana" pitchFamily="34" charset="0"/>
                          <a:cs typeface="Verdana" pitchFamily="34" charset="0"/>
                        </a:rPr>
                        <a:t>e</a:t>
                      </a:r>
                      <a:r>
                        <a:rPr lang="de-DE" b="0" dirty="0" err="1" smtClean="0">
                          <a:latin typeface="Verdana" pitchFamily="34" charset="0"/>
                          <a:ea typeface="Verdana" pitchFamily="34" charset="0"/>
                          <a:cs typeface="Verdana" pitchFamily="34" charset="0"/>
                        </a:rPr>
                        <a:t>rda</a:t>
                      </a:r>
                      <a:endParaRPr lang="de-DE" b="0" dirty="0">
                        <a:latin typeface="Verdana" pitchFamily="34" charset="0"/>
                        <a:ea typeface="Verdana" pitchFamily="34" charset="0"/>
                        <a:cs typeface="Verdana" pitchFamily="34" charset="0"/>
                      </a:endParaRPr>
                    </a:p>
                  </a:txBody>
                  <a:tcPr/>
                </a:tc>
              </a:tr>
              <a:tr h="360040">
                <a:tc>
                  <a:txBody>
                    <a:bodyPr/>
                    <a:lstStyle/>
                    <a:p>
                      <a:r>
                        <a:rPr lang="de-DE" b="1" dirty="0" smtClean="0">
                          <a:latin typeface="Verdana" pitchFamily="34" charset="0"/>
                          <a:ea typeface="Verdana" pitchFamily="34" charset="0"/>
                          <a:cs typeface="Verdana" pitchFamily="34" charset="0"/>
                        </a:rPr>
                        <a:t>4000</a:t>
                      </a:r>
                      <a:endParaRPr lang="de-DE"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Archiv </a:t>
                      </a:r>
                      <a:r>
                        <a:rPr lang="de-DE" sz="1800" dirty="0" err="1" smtClean="0">
                          <a:latin typeface="Verdana" pitchFamily="34" charset="0"/>
                          <a:ea typeface="Verdana" pitchFamily="34" charset="0"/>
                          <a:cs typeface="Verdana" pitchFamily="34" charset="0"/>
                        </a:rPr>
                        <a:t>orientální</a:t>
                      </a:r>
                      <a:r>
                        <a:rPr lang="de-DE" sz="1800" dirty="0" smtClean="0">
                          <a:latin typeface="Verdana" pitchFamily="34" charset="0"/>
                          <a:ea typeface="Verdana" pitchFamily="34" charset="0"/>
                          <a:cs typeface="Verdana" pitchFamily="34" charset="0"/>
                        </a:rPr>
                        <a:t> = </a:t>
                      </a:r>
                      <a:r>
                        <a:rPr lang="de-DE" sz="1800" dirty="0" err="1" smtClean="0">
                          <a:latin typeface="Verdana" pitchFamily="34" charset="0"/>
                          <a:ea typeface="Verdana" pitchFamily="34" charset="0"/>
                          <a:cs typeface="Verdana" pitchFamily="34" charset="0"/>
                        </a:rPr>
                        <a:t>Oriental</a:t>
                      </a:r>
                      <a:r>
                        <a:rPr lang="de-DE" sz="1800" dirty="0" smtClean="0">
                          <a:latin typeface="Verdana" pitchFamily="34" charset="0"/>
                          <a:ea typeface="Verdana" pitchFamily="34" charset="0"/>
                          <a:cs typeface="Verdana" pitchFamily="34" charset="0"/>
                        </a:rPr>
                        <a:t> </a:t>
                      </a:r>
                      <a:r>
                        <a:rPr lang="de-DE" sz="1800" dirty="0" err="1" smtClean="0">
                          <a:latin typeface="Verdana" pitchFamily="34" charset="0"/>
                          <a:ea typeface="Verdana" pitchFamily="34" charset="0"/>
                          <a:cs typeface="Verdana" pitchFamily="34" charset="0"/>
                        </a:rPr>
                        <a:t>archive</a:t>
                      </a:r>
                      <a:endParaRPr lang="de-DE" b="1" dirty="0">
                        <a:latin typeface="Verdana" pitchFamily="34" charset="0"/>
                        <a:ea typeface="Verdana" pitchFamily="34" charset="0"/>
                        <a:cs typeface="Verdana" pitchFamily="34" charset="0"/>
                      </a:endParaRPr>
                    </a:p>
                  </a:txBody>
                  <a:tcPr/>
                </a:tc>
              </a:tr>
              <a:tr h="360040">
                <a:tc>
                  <a:txBody>
                    <a:bodyPr/>
                    <a:lstStyle/>
                    <a:p>
                      <a:r>
                        <a:rPr lang="de-DE" b="1" dirty="0" smtClean="0">
                          <a:latin typeface="Verdana" pitchFamily="34" charset="0"/>
                          <a:ea typeface="Verdana" pitchFamily="34" charset="0"/>
                          <a:cs typeface="Verdana" pitchFamily="34" charset="0"/>
                        </a:rPr>
                        <a:t>4025</a:t>
                      </a:r>
                      <a:endParaRPr lang="de-DE"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1992-</a:t>
                      </a:r>
                      <a:endParaRPr lang="de-DE" b="1" dirty="0">
                        <a:latin typeface="Verdana" pitchFamily="34" charset="0"/>
                        <a:ea typeface="Verdana" pitchFamily="34" charset="0"/>
                        <a:cs typeface="Verdana" pitchFamily="34" charset="0"/>
                      </a:endParaRPr>
                    </a:p>
                  </a:txBody>
                  <a:tcPr/>
                </a:tc>
              </a:tr>
              <a:tr h="360040">
                <a:tc>
                  <a:txBody>
                    <a:bodyPr/>
                    <a:lstStyle/>
                    <a:p>
                      <a:r>
                        <a:rPr lang="de-DE" b="1" dirty="0" smtClean="0">
                          <a:latin typeface="Verdana" pitchFamily="34" charset="0"/>
                          <a:ea typeface="Verdana" pitchFamily="34" charset="0"/>
                          <a:cs typeface="Verdana" pitchFamily="34" charset="0"/>
                        </a:rPr>
                        <a:t>4030</a:t>
                      </a:r>
                      <a:endParaRPr lang="de-DE" b="1" dirty="0">
                        <a:latin typeface="Verdana" pitchFamily="34" charset="0"/>
                        <a:ea typeface="Verdana" pitchFamily="34" charset="0"/>
                        <a:cs typeface="Verdana" pitchFamily="34" charset="0"/>
                      </a:endParaRPr>
                    </a:p>
                  </a:txBody>
                  <a:tcPr/>
                </a:tc>
                <a:tc>
                  <a:txBody>
                    <a:bodyPr/>
                    <a:lstStyle/>
                    <a:p>
                      <a:pPr marL="0" indent="0">
                        <a:buNone/>
                      </a:pPr>
                      <a:r>
                        <a:rPr lang="de-DE" sz="1800" dirty="0" smtClean="0">
                          <a:latin typeface="Verdana" pitchFamily="34" charset="0"/>
                          <a:ea typeface="Verdana" pitchFamily="34" charset="0"/>
                          <a:cs typeface="Verdana" pitchFamily="34" charset="0"/>
                        </a:rPr>
                        <a:t>Prag</a:t>
                      </a:r>
                    </a:p>
                  </a:txBody>
                  <a:tcPr/>
                </a:tc>
              </a:tr>
              <a:tr h="360040">
                <a:tc>
                  <a:txBody>
                    <a:bodyPr/>
                    <a:lstStyle/>
                    <a:p>
                      <a:r>
                        <a:rPr lang="de-DE" b="0" dirty="0" smtClean="0">
                          <a:latin typeface="Verdana" pitchFamily="34" charset="0"/>
                          <a:ea typeface="Verdana" pitchFamily="34" charset="0"/>
                          <a:cs typeface="Verdana" pitchFamily="34" charset="0"/>
                        </a:rPr>
                        <a:t>4060</a:t>
                      </a:r>
                      <a:endParaRPr lang="de-DE" b="0" dirty="0">
                        <a:latin typeface="Verdana" pitchFamily="34" charset="0"/>
                        <a:ea typeface="Verdana" pitchFamily="34" charset="0"/>
                        <a:cs typeface="Verdana" pitchFamily="34" charset="0"/>
                      </a:endParaRPr>
                    </a:p>
                  </a:txBody>
                  <a:tcPr/>
                </a:tc>
                <a:tc>
                  <a:txBody>
                    <a:bodyPr/>
                    <a:lstStyle/>
                    <a:p>
                      <a:pPr marL="0" indent="0">
                        <a:buNone/>
                      </a:pPr>
                      <a:r>
                        <a:rPr lang="de-DE" sz="1800" dirty="0" smtClean="0">
                          <a:latin typeface="Verdana" pitchFamily="34" charset="0"/>
                          <a:ea typeface="Verdana" pitchFamily="34" charset="0"/>
                          <a:cs typeface="Verdana" pitchFamily="34" charset="0"/>
                        </a:rPr>
                        <a:t>Bände</a:t>
                      </a:r>
                    </a:p>
                  </a:txBody>
                  <a:tcPr/>
                </a:tc>
              </a:tr>
              <a:tr h="360040">
                <a:tc>
                  <a:txBody>
                    <a:bodyPr/>
                    <a:lstStyle/>
                    <a:p>
                      <a:r>
                        <a:rPr lang="de-DE" b="1" dirty="0" smtClean="0">
                          <a:solidFill>
                            <a:schemeClr val="tx1"/>
                          </a:solidFill>
                          <a:latin typeface="Verdana" pitchFamily="34" charset="0"/>
                          <a:ea typeface="Verdana" pitchFamily="34" charset="0"/>
                          <a:cs typeface="Verdana" pitchFamily="34" charset="0"/>
                        </a:rPr>
                        <a:t>4212</a:t>
                      </a:r>
                      <a:endParaRPr lang="de-DE" b="1" dirty="0">
                        <a:solidFill>
                          <a:schemeClr val="tx1"/>
                        </a:solidFill>
                        <a:latin typeface="Verdana" pitchFamily="34" charset="0"/>
                        <a:ea typeface="Verdana" pitchFamily="34" charset="0"/>
                        <a:cs typeface="Verdana" pitchFamily="34" charset="0"/>
                      </a:endParaRPr>
                    </a:p>
                  </a:txBody>
                  <a:tcPr>
                    <a:solidFill>
                      <a:schemeClr val="accent3">
                        <a:lumMod val="60000"/>
                        <a:lumOff val="40000"/>
                      </a:schemeClr>
                    </a:solidFill>
                  </a:tcPr>
                </a:tc>
                <a:tc>
                  <a:txBody>
                    <a:bodyPr/>
                    <a:lstStyle/>
                    <a:p>
                      <a:pPr marL="0" indent="0">
                        <a:buNone/>
                      </a:pPr>
                      <a:r>
                        <a:rPr lang="de-DE" sz="1800" dirty="0" smtClean="0">
                          <a:latin typeface="Verdana" pitchFamily="34" charset="0"/>
                          <a:ea typeface="Verdana" pitchFamily="34" charset="0"/>
                          <a:cs typeface="Verdana" pitchFamily="34" charset="0"/>
                        </a:rPr>
                        <a:t>Paralleltitel 1992-1994: </a:t>
                      </a:r>
                      <a:r>
                        <a:rPr lang="de-DE" sz="1800" dirty="0" err="1" smtClean="0">
                          <a:latin typeface="Verdana" pitchFamily="34" charset="0"/>
                          <a:ea typeface="Verdana" pitchFamily="34" charset="0"/>
                          <a:cs typeface="Verdana" pitchFamily="34" charset="0"/>
                        </a:rPr>
                        <a:t>Oriental</a:t>
                      </a:r>
                      <a:r>
                        <a:rPr lang="de-DE" sz="1800" dirty="0" smtClean="0">
                          <a:latin typeface="Verdana" pitchFamily="34" charset="0"/>
                          <a:ea typeface="Verdana" pitchFamily="34" charset="0"/>
                          <a:cs typeface="Verdana" pitchFamily="34" charset="0"/>
                        </a:rPr>
                        <a:t> </a:t>
                      </a:r>
                      <a:r>
                        <a:rPr lang="de-DE" sz="1800" dirty="0" err="1" smtClean="0">
                          <a:latin typeface="Verdana" pitchFamily="34" charset="0"/>
                          <a:ea typeface="Verdana" pitchFamily="34" charset="0"/>
                          <a:cs typeface="Verdana" pitchFamily="34" charset="0"/>
                        </a:rPr>
                        <a:t>archives</a:t>
                      </a:r>
                      <a:endParaRPr lang="de-DE" b="1" dirty="0">
                        <a:latin typeface="Verdana" pitchFamily="34" charset="0"/>
                        <a:ea typeface="Verdana" pitchFamily="34" charset="0"/>
                        <a:cs typeface="Verdana" pitchFamily="34" charset="0"/>
                      </a:endParaRPr>
                    </a:p>
                  </a:txBody>
                  <a:tcPr>
                    <a:solidFill>
                      <a:schemeClr val="accent3">
                        <a:lumMod val="60000"/>
                        <a:lumOff val="40000"/>
                      </a:schemeClr>
                    </a:solidFill>
                  </a:tcPr>
                </a:tc>
              </a:tr>
            </a:tbl>
          </a:graphicData>
        </a:graphic>
      </p:graphicFrame>
    </p:spTree>
    <p:extLst>
      <p:ext uri="{BB962C8B-B14F-4D97-AF65-F5344CB8AC3E}">
        <p14:creationId xmlns:p14="http://schemas.microsoft.com/office/powerpoint/2010/main" val="260151091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Aufnahme im PICA-Format</a:t>
            </a:r>
            <a:endParaRPr lang="de-DE" dirty="0"/>
          </a:p>
        </p:txBody>
      </p:sp>
      <p:sp>
        <p:nvSpPr>
          <p:cNvPr id="4" name="Fußzeilenplatzhalter 3"/>
          <p:cNvSpPr>
            <a:spLocks noGrp="1"/>
          </p:cNvSpPr>
          <p:nvPr>
            <p:ph type="ftr" sz="quarter" idx="14"/>
          </p:nvPr>
        </p:nvSpPr>
        <p:spPr>
          <a:xfrm>
            <a:off x="467544" y="6376243"/>
            <a:ext cx="7848872"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5B.10: Latest beim Haupttitel | PICA DNB/ZDB | Stand: 07.01.2016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541002115"/>
              </p:ext>
            </p:extLst>
          </p:nvPr>
        </p:nvGraphicFramePr>
        <p:xfrm>
          <a:off x="179512" y="980729"/>
          <a:ext cx="8784976" cy="4856583"/>
        </p:xfrm>
        <a:graphic>
          <a:graphicData uri="http://schemas.openxmlformats.org/drawingml/2006/table">
            <a:tbl>
              <a:tblPr firstRow="1" bandRow="1">
                <a:tableStyleId>{5C22544A-7EE6-4342-B048-85BDC9FD1C3A}</a:tableStyleId>
              </a:tblPr>
              <a:tblGrid>
                <a:gridCol w="977341"/>
                <a:gridCol w="7807635"/>
              </a:tblGrid>
              <a:tr h="144015">
                <a:tc>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Latest</a:t>
                      </a:r>
                      <a:r>
                        <a:rPr lang="de-DE" baseline="0" dirty="0" smtClean="0">
                          <a:latin typeface="Verdana" panose="020B0604030504040204" pitchFamily="34" charset="0"/>
                          <a:ea typeface="Verdana" panose="020B0604030504040204" pitchFamily="34" charset="0"/>
                          <a:cs typeface="Verdana" panose="020B0604030504040204" pitchFamily="34" charset="0"/>
                        </a:rPr>
                        <a:t> beim Titelzusatz</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9435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0500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err="1" smtClean="0">
                          <a:latin typeface="Verdana" pitchFamily="34" charset="0"/>
                          <a:ea typeface="Verdana" pitchFamily="34" charset="0"/>
                          <a:cs typeface="Verdana" pitchFamily="34" charset="0"/>
                        </a:rPr>
                        <a:t>Abvz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r>
              <a:tr h="464016">
                <a:tc>
                  <a:txBody>
                    <a:bodyPr/>
                    <a:lstStyle/>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0501</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tx2">
                        <a:lumMod val="20000"/>
                        <a:lumOff val="80000"/>
                      </a:schemeClr>
                    </a:solidFill>
                  </a:tcPr>
                </a:tc>
                <a:tc>
                  <a:txBody>
                    <a:bodyPr/>
                    <a:lstStyle/>
                    <a:p>
                      <a:pPr marL="0" indent="0">
                        <a:buNone/>
                      </a:pPr>
                      <a:r>
                        <a:rPr lang="de-DE" sz="1800" dirty="0" err="1" smtClean="0">
                          <a:latin typeface="Verdana" pitchFamily="34" charset="0"/>
                          <a:ea typeface="Verdana" pitchFamily="34" charset="0"/>
                          <a:cs typeface="Verdana" pitchFamily="34" charset="0"/>
                        </a:rPr>
                        <a:t>Text</a:t>
                      </a:r>
                      <a:r>
                        <a:rPr lang="de-DE" sz="1800" b="0" dirty="0" err="1" smtClean="0">
                          <a:solidFill>
                            <a:srgbClr val="FF0000"/>
                          </a:solidFill>
                          <a:latin typeface="Verdana" pitchFamily="34" charset="0"/>
                          <a:ea typeface="Verdana" pitchFamily="34" charset="0"/>
                          <a:cs typeface="Verdana" pitchFamily="34" charset="0"/>
                        </a:rPr>
                        <a:t>$b</a:t>
                      </a:r>
                      <a:r>
                        <a:rPr lang="de-DE" sz="1800" dirty="0" err="1" smtClean="0">
                          <a:latin typeface="Verdana" pitchFamily="34" charset="0"/>
                          <a:ea typeface="Verdana" pitchFamily="34" charset="0"/>
                          <a:cs typeface="Verdana" pitchFamily="34" charset="0"/>
                        </a:rPr>
                        <a:t>txt</a:t>
                      </a:r>
                      <a:endParaRPr lang="de-DE" sz="1800" dirty="0" smtClean="0">
                        <a:latin typeface="Verdana" pitchFamily="34" charset="0"/>
                        <a:ea typeface="Verdana" pitchFamily="34" charset="0"/>
                        <a:cs typeface="Verdana" pitchFamily="34" charset="0"/>
                      </a:endParaRPr>
                    </a:p>
                  </a:txBody>
                  <a:tcPr>
                    <a:solidFill>
                      <a:schemeClr val="tx2">
                        <a:lumMod val="20000"/>
                        <a:lumOff val="80000"/>
                      </a:schemeClr>
                    </a:solidFill>
                  </a:tcPr>
                </a:tc>
              </a:tr>
              <a:tr h="432048">
                <a:tc>
                  <a:txBody>
                    <a:bodyPr/>
                    <a:lstStyle/>
                    <a:p>
                      <a:r>
                        <a:rPr lang="de-DE" b="1" dirty="0" smtClean="0">
                          <a:latin typeface="Verdana" pitchFamily="34" charset="0"/>
                          <a:ea typeface="Verdana" pitchFamily="34" charset="0"/>
                          <a:cs typeface="Verdana" pitchFamily="34" charset="0"/>
                        </a:rPr>
                        <a:t>0502</a:t>
                      </a:r>
                      <a:endParaRPr lang="de-DE"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ohne Hilfsmittel zu </a:t>
                      </a:r>
                      <a:r>
                        <a:rPr lang="de-DE" sz="1800" dirty="0" err="1" smtClean="0">
                          <a:latin typeface="Verdana" pitchFamily="34" charset="0"/>
                          <a:ea typeface="Verdana" pitchFamily="34" charset="0"/>
                          <a:cs typeface="Verdana" pitchFamily="34" charset="0"/>
                        </a:rPr>
                        <a:t>benutzen</a:t>
                      </a:r>
                      <a:r>
                        <a:rPr lang="de-DE" sz="1800" b="0" dirty="0" err="1" smtClean="0">
                          <a:solidFill>
                            <a:srgbClr val="FF0000"/>
                          </a:solidFill>
                          <a:latin typeface="Verdana" pitchFamily="34" charset="0"/>
                          <a:ea typeface="Verdana" pitchFamily="34" charset="0"/>
                          <a:cs typeface="Verdana" pitchFamily="34" charset="0"/>
                        </a:rPr>
                        <a:t>$b</a:t>
                      </a:r>
                      <a:r>
                        <a:rPr lang="de-DE" sz="1800" dirty="0" err="1" smtClean="0">
                          <a:latin typeface="Verdana" pitchFamily="34" charset="0"/>
                          <a:ea typeface="Verdana" pitchFamily="34" charset="0"/>
                          <a:cs typeface="Verdana" pitchFamily="34" charset="0"/>
                        </a:rPr>
                        <a:t>n</a:t>
                      </a:r>
                      <a:endParaRPr lang="de-DE" b="1" dirty="0">
                        <a:latin typeface="Verdana" pitchFamily="34" charset="0"/>
                        <a:ea typeface="Verdana" pitchFamily="34" charset="0"/>
                        <a:cs typeface="Verdana" pitchFamily="34" charset="0"/>
                      </a:endParaRPr>
                    </a:p>
                  </a:txBody>
                  <a:tcPr/>
                </a:tc>
              </a:tr>
              <a:tr h="360040">
                <a:tc>
                  <a:txBody>
                    <a:bodyPr/>
                    <a:lstStyle/>
                    <a:p>
                      <a:r>
                        <a:rPr lang="de-DE" b="1" dirty="0" smtClean="0">
                          <a:latin typeface="Verdana" pitchFamily="34" charset="0"/>
                          <a:ea typeface="Verdana" pitchFamily="34" charset="0"/>
                          <a:cs typeface="Verdana" pitchFamily="34" charset="0"/>
                        </a:rPr>
                        <a:t>0503</a:t>
                      </a:r>
                      <a:endParaRPr lang="de-DE"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err="1" smtClean="0">
                          <a:latin typeface="Verdana" pitchFamily="34" charset="0"/>
                          <a:ea typeface="Verdana" pitchFamily="34" charset="0"/>
                          <a:cs typeface="Verdana" pitchFamily="34" charset="0"/>
                        </a:rPr>
                        <a:t>Band</a:t>
                      </a:r>
                      <a:r>
                        <a:rPr lang="en-US" sz="1800" b="0" dirty="0" err="1" smtClean="0">
                          <a:solidFill>
                            <a:srgbClr val="FF0000"/>
                          </a:solidFill>
                          <a:latin typeface="Verdana" pitchFamily="34" charset="0"/>
                          <a:ea typeface="Verdana" pitchFamily="34" charset="0"/>
                          <a:cs typeface="Verdana" pitchFamily="34" charset="0"/>
                        </a:rPr>
                        <a:t>$b</a:t>
                      </a:r>
                      <a:r>
                        <a:rPr lang="en-US" sz="1800" dirty="0" err="1" smtClean="0">
                          <a:latin typeface="Verdana" pitchFamily="34" charset="0"/>
                          <a:ea typeface="Verdana" pitchFamily="34" charset="0"/>
                          <a:cs typeface="Verdana" pitchFamily="34" charset="0"/>
                        </a:rPr>
                        <a:t>nc</a:t>
                      </a:r>
                      <a:endParaRPr lang="de-DE" b="1" dirty="0">
                        <a:latin typeface="Verdana" pitchFamily="34" charset="0"/>
                        <a:ea typeface="Verdana" pitchFamily="34" charset="0"/>
                        <a:cs typeface="Verdana" pitchFamily="34" charset="0"/>
                      </a:endParaRPr>
                    </a:p>
                  </a:txBody>
                  <a:tcPr/>
                </a:tc>
              </a:tr>
              <a:tr h="360040">
                <a:tc>
                  <a:txBody>
                    <a:bodyPr/>
                    <a:lstStyle/>
                    <a:p>
                      <a:r>
                        <a:rPr lang="de-DE" b="1" dirty="0" smtClean="0">
                          <a:latin typeface="Verdana" pitchFamily="34" charset="0"/>
                          <a:ea typeface="Verdana" pitchFamily="34" charset="0"/>
                          <a:cs typeface="Verdana" pitchFamily="34" charset="0"/>
                        </a:rPr>
                        <a:t>1100</a:t>
                      </a:r>
                      <a:endParaRPr lang="de-DE" b="1" dirty="0">
                        <a:latin typeface="Verdana" pitchFamily="34" charset="0"/>
                        <a:ea typeface="Verdana" pitchFamily="34" charset="0"/>
                        <a:cs typeface="Verdana" pitchFamily="34" charset="0"/>
                      </a:endParaRPr>
                    </a:p>
                  </a:txBody>
                  <a:tcPr/>
                </a:tc>
                <a:tc>
                  <a:txBody>
                    <a:bodyPr/>
                    <a:lstStyle/>
                    <a:p>
                      <a:r>
                        <a:rPr lang="de-DE" b="0" dirty="0" smtClean="0">
                          <a:latin typeface="Verdana" pitchFamily="34" charset="0"/>
                          <a:ea typeface="Verdana" pitchFamily="34" charset="0"/>
                          <a:cs typeface="Verdana" pitchFamily="34" charset="0"/>
                        </a:rPr>
                        <a:t>2008</a:t>
                      </a:r>
                      <a:endParaRPr lang="de-DE" b="0" dirty="0">
                        <a:latin typeface="Verdana" pitchFamily="34" charset="0"/>
                        <a:ea typeface="Verdana" pitchFamily="34" charset="0"/>
                        <a:cs typeface="Verdana" pitchFamily="34" charset="0"/>
                      </a:endParaRPr>
                    </a:p>
                  </a:txBody>
                  <a:tcPr/>
                </a:tc>
              </a:tr>
              <a:tr h="360040">
                <a:tc>
                  <a:txBody>
                    <a:bodyPr/>
                    <a:lstStyle/>
                    <a:p>
                      <a:r>
                        <a:rPr lang="de-DE" b="0" dirty="0" smtClean="0">
                          <a:latin typeface="Verdana" pitchFamily="34" charset="0"/>
                          <a:ea typeface="Verdana" pitchFamily="34" charset="0"/>
                          <a:cs typeface="Verdana" pitchFamily="34" charset="0"/>
                        </a:rPr>
                        <a:t>1505</a:t>
                      </a:r>
                      <a:endParaRPr lang="de-DE" b="0" dirty="0">
                        <a:latin typeface="Verdana" pitchFamily="34" charset="0"/>
                        <a:ea typeface="Verdana" pitchFamily="34" charset="0"/>
                        <a:cs typeface="Verdana" pitchFamily="34" charset="0"/>
                      </a:endParaRPr>
                    </a:p>
                  </a:txBody>
                  <a:tcPr/>
                </a:tc>
                <a:tc>
                  <a:txBody>
                    <a:bodyPr/>
                    <a:lstStyle/>
                    <a:p>
                      <a:r>
                        <a:rPr lang="de-DE" b="0" dirty="0" smtClean="0">
                          <a:solidFill>
                            <a:srgbClr val="FF0000"/>
                          </a:solidFill>
                          <a:latin typeface="Verdana" pitchFamily="34" charset="0"/>
                          <a:ea typeface="Verdana" pitchFamily="34" charset="0"/>
                          <a:cs typeface="Verdana" pitchFamily="34" charset="0"/>
                        </a:rPr>
                        <a:t>$</a:t>
                      </a:r>
                      <a:r>
                        <a:rPr lang="de-DE" b="0" dirty="0" err="1" smtClean="0">
                          <a:solidFill>
                            <a:srgbClr val="FF0000"/>
                          </a:solidFill>
                          <a:latin typeface="Verdana" pitchFamily="34" charset="0"/>
                          <a:ea typeface="Verdana" pitchFamily="34" charset="0"/>
                          <a:cs typeface="Verdana" pitchFamily="34" charset="0"/>
                        </a:rPr>
                        <a:t>e</a:t>
                      </a:r>
                      <a:r>
                        <a:rPr lang="de-DE" b="0" dirty="0" err="1" smtClean="0">
                          <a:latin typeface="Verdana" pitchFamily="34" charset="0"/>
                          <a:ea typeface="Verdana" pitchFamily="34" charset="0"/>
                          <a:cs typeface="Verdana" pitchFamily="34" charset="0"/>
                        </a:rPr>
                        <a:t>rda</a:t>
                      </a:r>
                      <a:endParaRPr lang="de-DE" b="0" dirty="0">
                        <a:latin typeface="Verdana" pitchFamily="34" charset="0"/>
                        <a:ea typeface="Verdana" pitchFamily="34" charset="0"/>
                        <a:cs typeface="Verdana" pitchFamily="34" charset="0"/>
                      </a:endParaRPr>
                    </a:p>
                  </a:txBody>
                  <a:tcPr/>
                </a:tc>
              </a:tr>
              <a:tr h="360040">
                <a:tc>
                  <a:txBody>
                    <a:bodyPr/>
                    <a:lstStyle/>
                    <a:p>
                      <a:r>
                        <a:rPr lang="de-DE" b="1" dirty="0" smtClean="0">
                          <a:latin typeface="Verdana" pitchFamily="34" charset="0"/>
                          <a:ea typeface="Verdana" pitchFamily="34" charset="0"/>
                          <a:cs typeface="Verdana" pitchFamily="34" charset="0"/>
                        </a:rPr>
                        <a:t>4000</a:t>
                      </a:r>
                      <a:endParaRPr lang="de-DE"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A </a:t>
                      </a:r>
                      <a:r>
                        <a:rPr lang="de-DE" sz="1800" dirty="0" err="1" smtClean="0">
                          <a:latin typeface="Verdana" pitchFamily="34" charset="0"/>
                          <a:ea typeface="Verdana" pitchFamily="34" charset="0"/>
                          <a:cs typeface="Verdana" pitchFamily="34" charset="0"/>
                        </a:rPr>
                        <a:t>tavola</a:t>
                      </a:r>
                      <a:r>
                        <a:rPr lang="de-DE" sz="1800" dirty="0" smtClean="0">
                          <a:latin typeface="Verdana" pitchFamily="34" charset="0"/>
                          <a:ea typeface="Verdana" pitchFamily="34" charset="0"/>
                          <a:cs typeface="Verdana" pitchFamily="34" charset="0"/>
                        </a:rPr>
                        <a:t>! </a:t>
                      </a:r>
                      <a:r>
                        <a:rPr lang="de-DE" sz="1800" dirty="0" smtClean="0"/>
                        <a:t>:  </a:t>
                      </a:r>
                      <a:r>
                        <a:rPr lang="de-DE" sz="1800" dirty="0" smtClean="0">
                          <a:solidFill>
                            <a:schemeClr val="dk1"/>
                          </a:solidFill>
                          <a:latin typeface="Verdana" pitchFamily="34" charset="0"/>
                          <a:ea typeface="Verdana" pitchFamily="34" charset="0"/>
                          <a:cs typeface="Verdana" pitchFamily="34" charset="0"/>
                        </a:rPr>
                        <a:t>Zeitschrift für italienische Küche und Lebensart</a:t>
                      </a:r>
                      <a:endParaRPr lang="de-DE" b="1" dirty="0">
                        <a:latin typeface="Verdana" pitchFamily="34" charset="0"/>
                        <a:ea typeface="Verdana" pitchFamily="34" charset="0"/>
                        <a:cs typeface="Verdana" pitchFamily="34" charset="0"/>
                      </a:endParaRPr>
                    </a:p>
                  </a:txBody>
                  <a:tcPr/>
                </a:tc>
              </a:tr>
              <a:tr h="360040">
                <a:tc>
                  <a:txBody>
                    <a:bodyPr/>
                    <a:lstStyle/>
                    <a:p>
                      <a:r>
                        <a:rPr lang="de-DE" b="1" dirty="0" smtClean="0">
                          <a:latin typeface="Verdana" pitchFamily="34" charset="0"/>
                          <a:ea typeface="Verdana" pitchFamily="34" charset="0"/>
                          <a:cs typeface="Verdana" pitchFamily="34" charset="0"/>
                        </a:rPr>
                        <a:t>4025</a:t>
                      </a:r>
                      <a:endParaRPr lang="de-DE" b="1" dirty="0">
                        <a:latin typeface="Verdana" pitchFamily="34" charset="0"/>
                        <a:ea typeface="Verdana" pitchFamily="34" charset="0"/>
                        <a:cs typeface="Verdana" pitchFamily="34" charset="0"/>
                      </a:endParaRPr>
                    </a:p>
                  </a:txBody>
                  <a:tcPr/>
                </a:tc>
                <a:tc>
                  <a:txBody>
                    <a:bodyPr/>
                    <a:lstStyle/>
                    <a:p>
                      <a:r>
                        <a:rPr lang="de-DE" b="0" dirty="0" smtClean="0">
                          <a:latin typeface="Verdana" pitchFamily="34" charset="0"/>
                          <a:ea typeface="Verdana" pitchFamily="34" charset="0"/>
                          <a:cs typeface="Verdana" pitchFamily="34" charset="0"/>
                        </a:rPr>
                        <a:t>2008-</a:t>
                      </a:r>
                      <a:endParaRPr lang="de-DE" b="0" dirty="0">
                        <a:latin typeface="Verdana" pitchFamily="34" charset="0"/>
                        <a:ea typeface="Verdana" pitchFamily="34" charset="0"/>
                        <a:cs typeface="Verdana" pitchFamily="34" charset="0"/>
                      </a:endParaRPr>
                    </a:p>
                  </a:txBody>
                  <a:tcPr/>
                </a:tc>
              </a:tr>
              <a:tr h="360040">
                <a:tc>
                  <a:txBody>
                    <a:bodyPr/>
                    <a:lstStyle/>
                    <a:p>
                      <a:r>
                        <a:rPr lang="de-DE" b="1" dirty="0" smtClean="0">
                          <a:latin typeface="Verdana" pitchFamily="34" charset="0"/>
                          <a:ea typeface="Verdana" pitchFamily="34" charset="0"/>
                          <a:cs typeface="Verdana" pitchFamily="34" charset="0"/>
                        </a:rPr>
                        <a:t>4030</a:t>
                      </a:r>
                      <a:endParaRPr lang="de-DE"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err="1" smtClean="0">
                          <a:latin typeface="Verdana" pitchFamily="34" charset="0"/>
                          <a:ea typeface="Verdana" pitchFamily="34" charset="0"/>
                          <a:cs typeface="Verdana" pitchFamily="34" charset="0"/>
                        </a:rPr>
                        <a:t>Hermannsburg</a:t>
                      </a:r>
                      <a:r>
                        <a:rPr lang="de-DE" sz="1800" dirty="0" smtClean="0">
                          <a:latin typeface="Verdana" pitchFamily="34" charset="0"/>
                          <a:ea typeface="Verdana" pitchFamily="34" charset="0"/>
                          <a:cs typeface="Verdana" pitchFamily="34" charset="0"/>
                        </a:rPr>
                        <a:t> </a:t>
                      </a:r>
                      <a:r>
                        <a:rPr lang="de-DE" sz="1800" smtClean="0">
                          <a:latin typeface="Verdana" pitchFamily="34" charset="0"/>
                          <a:ea typeface="Verdana" pitchFamily="34" charset="0"/>
                          <a:cs typeface="Verdana" pitchFamily="34" charset="0"/>
                        </a:rPr>
                        <a:t>: Verlag </a:t>
                      </a:r>
                      <a:r>
                        <a:rPr lang="de-DE" sz="1800" dirty="0" err="1" smtClean="0">
                          <a:latin typeface="Verdana" pitchFamily="34" charset="0"/>
                          <a:ea typeface="Verdana" pitchFamily="34" charset="0"/>
                          <a:cs typeface="Verdana" pitchFamily="34" charset="0"/>
                        </a:rPr>
                        <a:t>Silzer</a:t>
                      </a:r>
                      <a:endParaRPr lang="de-DE" sz="1800" dirty="0" smtClean="0">
                        <a:latin typeface="Verdana" pitchFamily="34" charset="0"/>
                        <a:ea typeface="Verdana" pitchFamily="34" charset="0"/>
                        <a:cs typeface="Verdana" pitchFamily="34" charset="0"/>
                      </a:endParaRPr>
                    </a:p>
                  </a:txBody>
                  <a:tcPr/>
                </a:tc>
              </a:tr>
              <a:tr h="360040">
                <a:tc>
                  <a:txBody>
                    <a:bodyPr/>
                    <a:lstStyle/>
                    <a:p>
                      <a:r>
                        <a:rPr lang="de-DE" b="0" dirty="0" smtClean="0">
                          <a:latin typeface="Verdana" pitchFamily="34" charset="0"/>
                          <a:ea typeface="Verdana" pitchFamily="34" charset="0"/>
                          <a:cs typeface="Verdana" pitchFamily="34" charset="0"/>
                        </a:rPr>
                        <a:t>4060</a:t>
                      </a:r>
                      <a:endParaRPr lang="de-DE" b="0" dirty="0">
                        <a:latin typeface="Verdana" pitchFamily="34" charset="0"/>
                        <a:ea typeface="Verdana" pitchFamily="34" charset="0"/>
                        <a:cs typeface="Verdana" pitchFamily="34" charset="0"/>
                      </a:endParaRPr>
                    </a:p>
                  </a:txBody>
                  <a:tcPr/>
                </a:tc>
                <a:tc>
                  <a:txBody>
                    <a:bodyPr/>
                    <a:lstStyle/>
                    <a:p>
                      <a:pPr marL="0" indent="0">
                        <a:buNone/>
                      </a:pPr>
                      <a:r>
                        <a:rPr lang="de-DE" sz="1800" dirty="0" smtClean="0">
                          <a:latin typeface="Verdana" pitchFamily="34" charset="0"/>
                          <a:ea typeface="Verdana" pitchFamily="34" charset="0"/>
                          <a:cs typeface="Verdana" pitchFamily="34" charset="0"/>
                        </a:rPr>
                        <a:t>Bände</a:t>
                      </a:r>
                    </a:p>
                  </a:txBody>
                  <a:tcPr/>
                </a:tc>
              </a:tr>
              <a:tr h="360040">
                <a:tc>
                  <a:txBody>
                    <a:bodyPr/>
                    <a:lstStyle/>
                    <a:p>
                      <a:r>
                        <a:rPr lang="de-DE" b="1" dirty="0" smtClean="0">
                          <a:solidFill>
                            <a:schemeClr val="tx1"/>
                          </a:solidFill>
                          <a:latin typeface="Verdana" pitchFamily="34" charset="0"/>
                          <a:ea typeface="Verdana" pitchFamily="34" charset="0"/>
                          <a:cs typeface="Verdana" pitchFamily="34" charset="0"/>
                        </a:rPr>
                        <a:t>4212</a:t>
                      </a:r>
                      <a:endParaRPr lang="de-DE" b="1" dirty="0">
                        <a:solidFill>
                          <a:schemeClr val="tx1"/>
                        </a:solidFill>
                        <a:latin typeface="Verdana" pitchFamily="34" charset="0"/>
                        <a:ea typeface="Verdana" pitchFamily="34" charset="0"/>
                        <a:cs typeface="Verdana" pitchFamily="34" charset="0"/>
                      </a:endParaRPr>
                    </a:p>
                  </a:txBody>
                  <a:tcPr>
                    <a:solidFill>
                      <a:schemeClr val="accent3">
                        <a:lumMod val="60000"/>
                        <a:lumOff val="40000"/>
                      </a:schemeClr>
                    </a:solidFill>
                  </a:tcPr>
                </a:tc>
                <a:tc>
                  <a:txBody>
                    <a:bodyPr/>
                    <a:lstStyle/>
                    <a:p>
                      <a:pPr marL="0" indent="0">
                        <a:buNone/>
                      </a:pPr>
                      <a:r>
                        <a:rPr lang="de-DE" sz="1800" dirty="0" smtClean="0">
                          <a:latin typeface="Verdana" pitchFamily="34" charset="0"/>
                          <a:ea typeface="Verdana" pitchFamily="34" charset="0"/>
                          <a:cs typeface="Verdana" pitchFamily="34" charset="0"/>
                        </a:rPr>
                        <a:t>Titelzusatz früher: </a:t>
                      </a:r>
                      <a:r>
                        <a:rPr lang="de-DE" sz="1800" dirty="0" smtClean="0">
                          <a:solidFill>
                            <a:schemeClr val="dk1"/>
                          </a:solidFill>
                          <a:latin typeface="Verdana" pitchFamily="34" charset="0"/>
                          <a:ea typeface="Verdana" pitchFamily="34" charset="0"/>
                          <a:cs typeface="Verdana" pitchFamily="34" charset="0"/>
                        </a:rPr>
                        <a:t>Zeitschrift für italienische Küche und italienisches Ambiente</a:t>
                      </a:r>
                      <a:endParaRPr lang="de-DE" b="1" dirty="0">
                        <a:latin typeface="Verdana" pitchFamily="34" charset="0"/>
                        <a:ea typeface="Verdana" pitchFamily="34" charset="0"/>
                        <a:cs typeface="Verdana" pitchFamily="34" charset="0"/>
                      </a:endParaRPr>
                    </a:p>
                  </a:txBody>
                  <a:tcPr>
                    <a:solidFill>
                      <a:schemeClr val="accent3">
                        <a:lumMod val="60000"/>
                        <a:lumOff val="40000"/>
                      </a:schemeClr>
                    </a:solidFill>
                  </a:tcPr>
                </a:tc>
              </a:tr>
            </a:tbl>
          </a:graphicData>
        </a:graphic>
      </p:graphicFrame>
    </p:spTree>
    <p:extLst>
      <p:ext uri="{BB962C8B-B14F-4D97-AF65-F5344CB8AC3E}">
        <p14:creationId xmlns:p14="http://schemas.microsoft.com/office/powerpoint/2010/main" val="403763501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sz="2400" dirty="0" smtClean="0"/>
              <a:t/>
            </a:r>
            <a:br>
              <a:rPr lang="de-DE" sz="2400" dirty="0" smtClean="0"/>
            </a:br>
            <a:endParaRPr lang="de-DE" sz="24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5B.10: </a:t>
            </a:r>
            <a:r>
              <a:rPr lang="de-DE" sz="800" dirty="0" err="1" smtClean="0">
                <a:latin typeface="Verdana" panose="020B0604030504040204" pitchFamily="34" charset="0"/>
                <a:ea typeface="Verdana" panose="020B0604030504040204" pitchFamily="34" charset="0"/>
                <a:cs typeface="Verdana" panose="020B0604030504040204" pitchFamily="34" charset="0"/>
              </a:rPr>
              <a:t>Latest</a:t>
            </a:r>
            <a:r>
              <a:rPr lang="de-DE" sz="800" dirty="0" smtClean="0">
                <a:latin typeface="Verdana" panose="020B0604030504040204" pitchFamily="34" charset="0"/>
                <a:ea typeface="Verdana" panose="020B0604030504040204" pitchFamily="34" charset="0"/>
                <a:cs typeface="Verdana" panose="020B0604030504040204" pitchFamily="34" charset="0"/>
              </a:rPr>
              <a:t> beim Haupttitel | PICA DNB/ZDB | Stand: 07.01.2016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991713945"/>
              </p:ext>
            </p:extLst>
          </p:nvPr>
        </p:nvGraphicFramePr>
        <p:xfrm>
          <a:off x="251520" y="0"/>
          <a:ext cx="8784976" cy="6342925"/>
        </p:xfrm>
        <a:graphic>
          <a:graphicData uri="http://schemas.openxmlformats.org/drawingml/2006/table">
            <a:tbl>
              <a:tblPr firstRow="1" bandRow="1">
                <a:tableStyleId>{5C22544A-7EE6-4342-B048-85BDC9FD1C3A}</a:tableStyleId>
              </a:tblPr>
              <a:tblGrid>
                <a:gridCol w="977341"/>
                <a:gridCol w="7807635"/>
              </a:tblGrid>
              <a:tr h="375315">
                <a:tc>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Latest</a:t>
                      </a:r>
                      <a:r>
                        <a:rPr lang="de-DE" baseline="0" dirty="0" smtClean="0">
                          <a:latin typeface="Verdana" panose="020B0604030504040204" pitchFamily="34" charset="0"/>
                          <a:ea typeface="Verdana" panose="020B0604030504040204" pitchFamily="34" charset="0"/>
                          <a:cs typeface="Verdana" panose="020B0604030504040204" pitchFamily="34" charset="0"/>
                        </a:rPr>
                        <a:t> bei der 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4403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dirty="0" smtClean="0">
                          <a:latin typeface="Verdana" pitchFamily="34" charset="0"/>
                          <a:ea typeface="Verdana" pitchFamily="34" charset="0"/>
                          <a:cs typeface="Verdana" pitchFamily="34" charset="0"/>
                        </a:rPr>
                        <a:t>0500</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dirty="0" err="1" smtClean="0">
                          <a:latin typeface="Verdana" pitchFamily="34" charset="0"/>
                          <a:ea typeface="Verdana" pitchFamily="34" charset="0"/>
                          <a:cs typeface="Verdana" pitchFamily="34" charset="0"/>
                        </a:rPr>
                        <a:t>Obvz</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r>
              <a:tr h="344039">
                <a:tc>
                  <a:txBody>
                    <a:bodyPr/>
                    <a:lstStyle/>
                    <a:p>
                      <a:r>
                        <a:rPr lang="de-DE" sz="14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0501</a:t>
                      </a:r>
                      <a:endParaRPr lang="de-DE" sz="14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tx2">
                        <a:lumMod val="20000"/>
                        <a:lumOff val="80000"/>
                      </a:schemeClr>
                    </a:solidFill>
                  </a:tcPr>
                </a:tc>
                <a:tc>
                  <a:txBody>
                    <a:bodyPr/>
                    <a:lstStyle/>
                    <a:p>
                      <a:pPr marL="0" indent="0">
                        <a:buNone/>
                      </a:pPr>
                      <a:r>
                        <a:rPr lang="de-DE" sz="1400" b="0" dirty="0" err="1" smtClean="0">
                          <a:latin typeface="Verdana" pitchFamily="34" charset="0"/>
                          <a:ea typeface="Verdana" pitchFamily="34" charset="0"/>
                          <a:cs typeface="Verdana" pitchFamily="34" charset="0"/>
                        </a:rPr>
                        <a:t>Text</a:t>
                      </a:r>
                      <a:r>
                        <a:rPr lang="de-DE" sz="1400" b="0" dirty="0" err="1" smtClean="0">
                          <a:solidFill>
                            <a:srgbClr val="FF0000"/>
                          </a:solidFill>
                          <a:latin typeface="Verdana" pitchFamily="34" charset="0"/>
                          <a:ea typeface="Verdana" pitchFamily="34" charset="0"/>
                          <a:cs typeface="Verdana" pitchFamily="34" charset="0"/>
                        </a:rPr>
                        <a:t>$b</a:t>
                      </a:r>
                      <a:r>
                        <a:rPr lang="de-DE" sz="1400" dirty="0" err="1" smtClean="0">
                          <a:latin typeface="Verdana" pitchFamily="34" charset="0"/>
                          <a:ea typeface="Verdana" pitchFamily="34" charset="0"/>
                          <a:cs typeface="Verdana" pitchFamily="34" charset="0"/>
                        </a:rPr>
                        <a:t>txt</a:t>
                      </a:r>
                      <a:endParaRPr lang="de-DE" sz="1400" dirty="0" smtClean="0">
                        <a:latin typeface="Verdana" pitchFamily="34" charset="0"/>
                        <a:ea typeface="Verdana" pitchFamily="34" charset="0"/>
                        <a:cs typeface="Verdana" pitchFamily="34" charset="0"/>
                      </a:endParaRPr>
                    </a:p>
                  </a:txBody>
                  <a:tcPr>
                    <a:solidFill>
                      <a:schemeClr val="tx2">
                        <a:lumMod val="20000"/>
                        <a:lumOff val="80000"/>
                      </a:schemeClr>
                    </a:solidFill>
                  </a:tcPr>
                </a:tc>
              </a:tr>
              <a:tr h="344039">
                <a:tc>
                  <a:txBody>
                    <a:bodyPr/>
                    <a:lstStyle/>
                    <a:p>
                      <a:r>
                        <a:rPr lang="de-DE" sz="1400" b="1" dirty="0" smtClean="0">
                          <a:latin typeface="Verdana" pitchFamily="34" charset="0"/>
                          <a:ea typeface="Verdana" pitchFamily="34" charset="0"/>
                          <a:cs typeface="Verdana" pitchFamily="34" charset="0"/>
                        </a:rPr>
                        <a:t>0502</a:t>
                      </a:r>
                      <a:endParaRPr lang="de-DE" sz="1400" b="1" dirty="0">
                        <a:latin typeface="Verdana" pitchFamily="34" charset="0"/>
                        <a:ea typeface="Verdana" pitchFamily="34" charset="0"/>
                        <a:cs typeface="Verdana" pitchFamily="34" charset="0"/>
                      </a:endParaRPr>
                    </a:p>
                  </a:txBody>
                  <a:tcPr/>
                </a:tc>
                <a:tc>
                  <a:txBody>
                    <a:bodyPr/>
                    <a:lstStyle/>
                    <a:p>
                      <a:r>
                        <a:rPr lang="de-DE" sz="1400" dirty="0" err="1" smtClean="0">
                          <a:latin typeface="Verdana" pitchFamily="34" charset="0"/>
                          <a:ea typeface="Verdana" pitchFamily="34" charset="0"/>
                          <a:cs typeface="Verdana" pitchFamily="34" charset="0"/>
                        </a:rPr>
                        <a:t>Computermedien</a:t>
                      </a:r>
                      <a:r>
                        <a:rPr lang="de-DE" sz="1400" b="0" dirty="0" err="1" smtClean="0">
                          <a:solidFill>
                            <a:srgbClr val="FF0000"/>
                          </a:solidFill>
                          <a:latin typeface="Verdana" pitchFamily="34" charset="0"/>
                          <a:ea typeface="Verdana" pitchFamily="34" charset="0"/>
                          <a:cs typeface="Verdana" pitchFamily="34" charset="0"/>
                        </a:rPr>
                        <a:t>$b</a:t>
                      </a:r>
                      <a:r>
                        <a:rPr lang="de-DE" sz="1400" dirty="0" err="1" smtClean="0">
                          <a:latin typeface="Verdana" pitchFamily="34" charset="0"/>
                          <a:ea typeface="Verdana" pitchFamily="34" charset="0"/>
                          <a:cs typeface="Verdana" pitchFamily="34" charset="0"/>
                        </a:rPr>
                        <a:t>c</a:t>
                      </a:r>
                      <a:endParaRPr lang="de-DE" sz="1400" b="1" dirty="0">
                        <a:latin typeface="Verdana" pitchFamily="34" charset="0"/>
                        <a:ea typeface="Verdana" pitchFamily="34" charset="0"/>
                        <a:cs typeface="Verdana" pitchFamily="34" charset="0"/>
                      </a:endParaRPr>
                    </a:p>
                  </a:txBody>
                  <a:tcPr/>
                </a:tc>
              </a:tr>
              <a:tr h="344039">
                <a:tc>
                  <a:txBody>
                    <a:bodyPr/>
                    <a:lstStyle/>
                    <a:p>
                      <a:r>
                        <a:rPr lang="de-DE" sz="1400" b="1" dirty="0" smtClean="0">
                          <a:latin typeface="Verdana" pitchFamily="34" charset="0"/>
                          <a:ea typeface="Verdana" pitchFamily="34" charset="0"/>
                          <a:cs typeface="Verdana" pitchFamily="34" charset="0"/>
                        </a:rPr>
                        <a:t>0503</a:t>
                      </a:r>
                      <a:endParaRPr lang="de-DE" sz="14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dirty="0" smtClean="0">
                          <a:latin typeface="Verdana" pitchFamily="34" charset="0"/>
                          <a:ea typeface="Verdana" pitchFamily="34" charset="0"/>
                          <a:cs typeface="Verdana" pitchFamily="34" charset="0"/>
                        </a:rPr>
                        <a:t>Online-Ressource</a:t>
                      </a:r>
                      <a:r>
                        <a:rPr lang="en-US" sz="1400" b="0" dirty="0" smtClean="0">
                          <a:solidFill>
                            <a:srgbClr val="FF0000"/>
                          </a:solidFill>
                          <a:latin typeface="Verdana" pitchFamily="34" charset="0"/>
                          <a:ea typeface="Verdana" pitchFamily="34" charset="0"/>
                          <a:cs typeface="Verdana" pitchFamily="34" charset="0"/>
                        </a:rPr>
                        <a:t>$</a:t>
                      </a:r>
                      <a:r>
                        <a:rPr lang="en-US" sz="1400" b="0" dirty="0" err="1" smtClean="0">
                          <a:solidFill>
                            <a:srgbClr val="FF0000"/>
                          </a:solidFill>
                          <a:latin typeface="Verdana" pitchFamily="34" charset="0"/>
                          <a:ea typeface="Verdana" pitchFamily="34" charset="0"/>
                          <a:cs typeface="Verdana" pitchFamily="34" charset="0"/>
                        </a:rPr>
                        <a:t>b</a:t>
                      </a:r>
                      <a:r>
                        <a:rPr lang="en-US" sz="1400" dirty="0" err="1" smtClean="0">
                          <a:latin typeface="Verdana" pitchFamily="34" charset="0"/>
                          <a:ea typeface="Verdana" pitchFamily="34" charset="0"/>
                          <a:cs typeface="Verdana" pitchFamily="34" charset="0"/>
                        </a:rPr>
                        <a:t>cr</a:t>
                      </a:r>
                      <a:endParaRPr lang="de-DE" sz="1400" b="1" dirty="0">
                        <a:latin typeface="Verdana" pitchFamily="34" charset="0"/>
                        <a:ea typeface="Verdana" pitchFamily="34" charset="0"/>
                        <a:cs typeface="Verdana" pitchFamily="34" charset="0"/>
                      </a:endParaRPr>
                    </a:p>
                  </a:txBody>
                  <a:tcPr/>
                </a:tc>
              </a:tr>
              <a:tr h="344039">
                <a:tc>
                  <a:txBody>
                    <a:bodyPr/>
                    <a:lstStyle/>
                    <a:p>
                      <a:r>
                        <a:rPr lang="de-DE" sz="1400" b="1" dirty="0" smtClean="0">
                          <a:latin typeface="Verdana" pitchFamily="34" charset="0"/>
                          <a:ea typeface="Verdana" pitchFamily="34" charset="0"/>
                          <a:cs typeface="Verdana" pitchFamily="34" charset="0"/>
                        </a:rPr>
                        <a:t>1100</a:t>
                      </a:r>
                      <a:endParaRPr lang="de-DE" sz="1400" b="1" dirty="0">
                        <a:latin typeface="Verdana" pitchFamily="34" charset="0"/>
                        <a:ea typeface="Verdana" pitchFamily="34" charset="0"/>
                        <a:cs typeface="Verdana" pitchFamily="34" charset="0"/>
                      </a:endParaRPr>
                    </a:p>
                  </a:txBody>
                  <a:tcPr/>
                </a:tc>
                <a:tc>
                  <a:txBody>
                    <a:bodyPr/>
                    <a:lstStyle/>
                    <a:p>
                      <a:r>
                        <a:rPr lang="de-DE" sz="1400" b="0" dirty="0" smtClean="0">
                          <a:latin typeface="Verdana" pitchFamily="34" charset="0"/>
                          <a:ea typeface="Verdana" pitchFamily="34" charset="0"/>
                          <a:cs typeface="Verdana" pitchFamily="34" charset="0"/>
                        </a:rPr>
                        <a:t>2012</a:t>
                      </a:r>
                      <a:endParaRPr lang="de-DE" sz="1400" b="0" dirty="0">
                        <a:latin typeface="Verdana" pitchFamily="34" charset="0"/>
                        <a:ea typeface="Verdana" pitchFamily="34" charset="0"/>
                        <a:cs typeface="Verdana" pitchFamily="34" charset="0"/>
                      </a:endParaRPr>
                    </a:p>
                  </a:txBody>
                  <a:tcPr/>
                </a:tc>
              </a:tr>
              <a:tr h="594246">
                <a:tc>
                  <a:txBody>
                    <a:bodyPr/>
                    <a:lstStyle/>
                    <a:p>
                      <a:r>
                        <a:rPr lang="de-DE" sz="1400" b="0" dirty="0" smtClean="0">
                          <a:latin typeface="Verdana" pitchFamily="34" charset="0"/>
                          <a:ea typeface="Verdana" pitchFamily="34" charset="0"/>
                          <a:cs typeface="Verdana" pitchFamily="34" charset="0"/>
                        </a:rPr>
                        <a:t>3110</a:t>
                      </a:r>
                      <a:endParaRPr lang="de-DE" sz="1400"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Verdana" pitchFamily="34" charset="0"/>
                          <a:ea typeface="Verdana" pitchFamily="34" charset="0"/>
                          <a:cs typeface="Verdana" pitchFamily="34" charset="0"/>
                        </a:rPr>
                        <a:t>!</a:t>
                      </a:r>
                      <a:r>
                        <a:rPr lang="en-US" sz="1400" i="0" dirty="0" smtClean="0">
                          <a:latin typeface="Verdana" pitchFamily="34" charset="0"/>
                          <a:ea typeface="Verdana" pitchFamily="34" charset="0"/>
                          <a:cs typeface="Verdana" pitchFamily="34" charset="0"/>
                        </a:rPr>
                        <a:t>IDN!</a:t>
                      </a:r>
                      <a:r>
                        <a:rPr lang="de-DE" sz="1400" i="1" dirty="0" err="1" smtClean="0">
                          <a:latin typeface="Verdana"/>
                          <a:ea typeface="Calibri"/>
                          <a:cs typeface="Times New Roman"/>
                        </a:rPr>
                        <a:t>Thüringen</a:t>
                      </a:r>
                      <a:r>
                        <a:rPr lang="de-DE" sz="1400" b="1" i="1" dirty="0" err="1" smtClean="0">
                          <a:latin typeface="Verdana"/>
                          <a:ea typeface="Calibri"/>
                          <a:cs typeface="Times New Roman"/>
                        </a:rPr>
                        <a:t>$b</a:t>
                      </a:r>
                      <a:r>
                        <a:rPr lang="de-DE" sz="1400" i="1" dirty="0" err="1" smtClean="0">
                          <a:latin typeface="Verdana"/>
                          <a:ea typeface="Calibri"/>
                          <a:cs typeface="Times New Roman"/>
                        </a:rPr>
                        <a:t>Ministerium</a:t>
                      </a:r>
                      <a:r>
                        <a:rPr lang="de-DE" sz="1400" i="1" dirty="0" smtClean="0">
                          <a:latin typeface="Verdana"/>
                          <a:ea typeface="Calibri"/>
                          <a:cs typeface="Times New Roman"/>
                        </a:rPr>
                        <a:t> für Wirtschaft und Technologie</a:t>
                      </a:r>
                      <a:r>
                        <a:rPr lang="en-US" sz="1400" b="0" dirty="0" smtClean="0">
                          <a:solidFill>
                            <a:srgbClr val="FF0000"/>
                          </a:solidFill>
                          <a:latin typeface="Verdana" pitchFamily="34" charset="0"/>
                          <a:ea typeface="Verdana" pitchFamily="34" charset="0"/>
                          <a:cs typeface="Verdana" pitchFamily="34" charset="0"/>
                        </a:rPr>
                        <a:t>$</a:t>
                      </a:r>
                      <a:r>
                        <a:rPr lang="en-US" sz="1400" b="0" dirty="0" err="1" smtClean="0">
                          <a:solidFill>
                            <a:srgbClr val="FF0000"/>
                          </a:solidFill>
                          <a:latin typeface="Verdana" pitchFamily="34" charset="0"/>
                          <a:ea typeface="Verdana" pitchFamily="34" charset="0"/>
                          <a:cs typeface="Verdana" pitchFamily="34" charset="0"/>
                        </a:rPr>
                        <a:t>B</a:t>
                      </a:r>
                      <a:r>
                        <a:rPr lang="en-US" sz="1400" b="0" dirty="0" err="1" smtClean="0">
                          <a:solidFill>
                            <a:schemeClr val="tx1"/>
                          </a:solidFill>
                          <a:latin typeface="Verdana" pitchFamily="34" charset="0"/>
                          <a:ea typeface="Verdana" pitchFamily="34" charset="0"/>
                          <a:cs typeface="Verdana" pitchFamily="34" charset="0"/>
                        </a:rPr>
                        <a:t>Herausgebendes</a:t>
                      </a:r>
                      <a:r>
                        <a:rPr lang="en-US" sz="1400" b="0" dirty="0" smtClean="0">
                          <a:solidFill>
                            <a:schemeClr val="tx1"/>
                          </a:solidFill>
                          <a:latin typeface="Verdana" pitchFamily="34" charset="0"/>
                          <a:ea typeface="Verdana" pitchFamily="34" charset="0"/>
                          <a:cs typeface="Verdana" pitchFamily="34" charset="0"/>
                        </a:rPr>
                        <a:t> Organ</a:t>
                      </a:r>
                      <a:r>
                        <a:rPr lang="en-US" sz="1400" b="0" dirty="0" smtClean="0">
                          <a:solidFill>
                            <a:srgbClr val="FF0000"/>
                          </a:solidFill>
                          <a:latin typeface="Verdana" pitchFamily="34" charset="0"/>
                          <a:ea typeface="Verdana" pitchFamily="34" charset="0"/>
                          <a:cs typeface="Verdana" pitchFamily="34" charset="0"/>
                        </a:rPr>
                        <a:t>$4</a:t>
                      </a:r>
                      <a:r>
                        <a:rPr lang="en-US" sz="1400" b="0" dirty="0" smtClean="0">
                          <a:solidFill>
                            <a:schemeClr val="tx1"/>
                          </a:solidFill>
                          <a:latin typeface="Verdana" pitchFamily="34" charset="0"/>
                          <a:ea typeface="Verdana" pitchFamily="34" charset="0"/>
                          <a:cs typeface="Verdana" pitchFamily="34" charset="0"/>
                        </a:rPr>
                        <a:t>isb</a:t>
                      </a:r>
                      <a:endParaRPr lang="de-DE" sz="1400" b="0" dirty="0">
                        <a:solidFill>
                          <a:schemeClr val="tx1"/>
                        </a:solidFill>
                        <a:latin typeface="Verdana" pitchFamily="34" charset="0"/>
                        <a:ea typeface="Verdana" pitchFamily="34" charset="0"/>
                        <a:cs typeface="Verdana" pitchFamily="34" charset="0"/>
                      </a:endParaRPr>
                    </a:p>
                  </a:txBody>
                  <a:tcPr/>
                </a:tc>
              </a:tr>
              <a:tr h="594246">
                <a:tc>
                  <a:txBody>
                    <a:bodyPr/>
                    <a:lstStyle/>
                    <a:p>
                      <a:r>
                        <a:rPr lang="de-DE" sz="1400" b="0" dirty="0" smtClean="0">
                          <a:latin typeface="Verdana" pitchFamily="34" charset="0"/>
                          <a:ea typeface="Verdana" pitchFamily="34" charset="0"/>
                          <a:cs typeface="Verdana" pitchFamily="34" charset="0"/>
                        </a:rPr>
                        <a:t>3110</a:t>
                      </a:r>
                      <a:endParaRPr lang="de-DE" sz="1400"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Verdana" pitchFamily="34" charset="0"/>
                          <a:ea typeface="Verdana" pitchFamily="34" charset="0"/>
                          <a:cs typeface="Verdana" pitchFamily="34" charset="0"/>
                        </a:rPr>
                        <a:t>!</a:t>
                      </a:r>
                      <a:r>
                        <a:rPr lang="en-US" sz="1400" i="0" dirty="0" smtClean="0">
                          <a:latin typeface="Verdana" pitchFamily="34" charset="0"/>
                          <a:ea typeface="Verdana" pitchFamily="34" charset="0"/>
                          <a:cs typeface="Verdana" pitchFamily="34" charset="0"/>
                        </a:rPr>
                        <a:t>IDN!</a:t>
                      </a:r>
                      <a:r>
                        <a:rPr lang="de-DE" sz="1400" i="1" dirty="0" err="1" smtClean="0">
                          <a:latin typeface="Verdana"/>
                          <a:ea typeface="Calibri"/>
                          <a:cs typeface="Times New Roman"/>
                        </a:rPr>
                        <a:t>Thüringen</a:t>
                      </a:r>
                      <a:r>
                        <a:rPr lang="de-DE" sz="1400" b="1" i="1" dirty="0" err="1" smtClean="0">
                          <a:latin typeface="Verdana"/>
                          <a:ea typeface="Calibri"/>
                          <a:cs typeface="Times New Roman"/>
                        </a:rPr>
                        <a:t>$b</a:t>
                      </a:r>
                      <a:r>
                        <a:rPr lang="de-DE" sz="1400" i="1" dirty="0" err="1" smtClean="0">
                          <a:latin typeface="Verdana"/>
                          <a:ea typeface="Calibri"/>
                          <a:cs typeface="Times New Roman"/>
                        </a:rPr>
                        <a:t>Ministerium</a:t>
                      </a:r>
                      <a:r>
                        <a:rPr lang="de-DE" sz="1400" i="1" dirty="0" smtClean="0">
                          <a:latin typeface="Verdana"/>
                          <a:ea typeface="Calibri"/>
                          <a:cs typeface="Times New Roman"/>
                        </a:rPr>
                        <a:t> </a:t>
                      </a:r>
                      <a:r>
                        <a:rPr lang="de-DE" sz="1400" i="1" smtClean="0">
                          <a:latin typeface="Verdana"/>
                          <a:ea typeface="Calibri"/>
                          <a:cs typeface="Times New Roman"/>
                        </a:rPr>
                        <a:t>für Wirtschaft, Technologie und Arbeit</a:t>
                      </a:r>
                      <a:r>
                        <a:rPr lang="en-US" sz="1400" b="0" smtClean="0">
                          <a:solidFill>
                            <a:srgbClr val="FF0000"/>
                          </a:solidFill>
                          <a:latin typeface="Verdana" pitchFamily="34" charset="0"/>
                          <a:ea typeface="Verdana" pitchFamily="34" charset="0"/>
                          <a:cs typeface="Verdana" pitchFamily="34" charset="0"/>
                        </a:rPr>
                        <a:t>$</a:t>
                      </a:r>
                      <a:r>
                        <a:rPr lang="en-US" sz="1400" b="0" dirty="0" err="1" smtClean="0">
                          <a:solidFill>
                            <a:srgbClr val="FF0000"/>
                          </a:solidFill>
                          <a:latin typeface="Verdana" pitchFamily="34" charset="0"/>
                          <a:ea typeface="Verdana" pitchFamily="34" charset="0"/>
                          <a:cs typeface="Verdana" pitchFamily="34" charset="0"/>
                        </a:rPr>
                        <a:t>B</a:t>
                      </a:r>
                      <a:r>
                        <a:rPr lang="en-US" sz="1400" b="0" dirty="0" err="1" smtClean="0">
                          <a:solidFill>
                            <a:schemeClr val="tx1"/>
                          </a:solidFill>
                          <a:latin typeface="Verdana" pitchFamily="34" charset="0"/>
                          <a:ea typeface="Verdana" pitchFamily="34" charset="0"/>
                          <a:cs typeface="Verdana" pitchFamily="34" charset="0"/>
                        </a:rPr>
                        <a:t>Herausgebendes</a:t>
                      </a:r>
                      <a:r>
                        <a:rPr lang="en-US" sz="1400" b="0" dirty="0" smtClean="0">
                          <a:solidFill>
                            <a:schemeClr val="tx1"/>
                          </a:solidFill>
                          <a:latin typeface="Verdana" pitchFamily="34" charset="0"/>
                          <a:ea typeface="Verdana" pitchFamily="34" charset="0"/>
                          <a:cs typeface="Verdana" pitchFamily="34" charset="0"/>
                        </a:rPr>
                        <a:t> Organ</a:t>
                      </a:r>
                      <a:r>
                        <a:rPr lang="en-US" sz="1400" b="0" dirty="0" smtClean="0">
                          <a:solidFill>
                            <a:srgbClr val="FF0000"/>
                          </a:solidFill>
                          <a:latin typeface="Verdana" pitchFamily="34" charset="0"/>
                          <a:ea typeface="Verdana" pitchFamily="34" charset="0"/>
                          <a:cs typeface="Verdana" pitchFamily="34" charset="0"/>
                        </a:rPr>
                        <a:t>$4</a:t>
                      </a:r>
                      <a:r>
                        <a:rPr lang="en-US" sz="1400" b="0" dirty="0" smtClean="0">
                          <a:solidFill>
                            <a:schemeClr val="tx1"/>
                          </a:solidFill>
                          <a:latin typeface="Verdana" pitchFamily="34" charset="0"/>
                          <a:ea typeface="Verdana" pitchFamily="34" charset="0"/>
                          <a:cs typeface="Verdana" pitchFamily="34" charset="0"/>
                        </a:rPr>
                        <a:t>isb</a:t>
                      </a:r>
                      <a:endParaRPr lang="de-DE" sz="1400" b="0" dirty="0">
                        <a:solidFill>
                          <a:schemeClr val="tx1"/>
                        </a:solidFill>
                        <a:latin typeface="Verdana" pitchFamily="34" charset="0"/>
                        <a:ea typeface="Verdana" pitchFamily="34" charset="0"/>
                        <a:cs typeface="Verdana" pitchFamily="34" charset="0"/>
                      </a:endParaRPr>
                    </a:p>
                  </a:txBody>
                  <a:tcPr/>
                </a:tc>
              </a:tr>
              <a:tr h="289014">
                <a:tc>
                  <a:txBody>
                    <a:bodyPr/>
                    <a:lstStyle/>
                    <a:p>
                      <a:r>
                        <a:rPr lang="de-DE" sz="1400" b="1" dirty="0" smtClean="0">
                          <a:latin typeface="Verdana" pitchFamily="34" charset="0"/>
                          <a:ea typeface="Verdana" pitchFamily="34" charset="0"/>
                          <a:cs typeface="Verdana" pitchFamily="34" charset="0"/>
                        </a:rPr>
                        <a:t>1101</a:t>
                      </a:r>
                      <a:endParaRPr lang="de-DE" sz="1400" b="1" dirty="0">
                        <a:latin typeface="Verdana" pitchFamily="34" charset="0"/>
                        <a:ea typeface="Verdana" pitchFamily="34" charset="0"/>
                        <a:cs typeface="Verdana" pitchFamily="34" charset="0"/>
                      </a:endParaRPr>
                    </a:p>
                  </a:txBody>
                  <a:tcPr/>
                </a:tc>
                <a:tc>
                  <a:txBody>
                    <a:bodyPr/>
                    <a:lstStyle/>
                    <a:p>
                      <a:r>
                        <a:rPr lang="de-DE" sz="1400" b="0" dirty="0" err="1" smtClean="0">
                          <a:latin typeface="Verdana" pitchFamily="34" charset="0"/>
                          <a:ea typeface="Verdana" pitchFamily="34" charset="0"/>
                          <a:cs typeface="Verdana" pitchFamily="34" charset="0"/>
                        </a:rPr>
                        <a:t>cr</a:t>
                      </a:r>
                      <a:endParaRPr lang="de-DE" sz="1400" b="0" dirty="0">
                        <a:latin typeface="Verdana" pitchFamily="34" charset="0"/>
                        <a:ea typeface="Verdana" pitchFamily="34" charset="0"/>
                        <a:cs typeface="Verdana" pitchFamily="34" charset="0"/>
                      </a:endParaRPr>
                    </a:p>
                  </a:txBody>
                  <a:tcPr/>
                </a:tc>
              </a:tr>
              <a:tr h="272246">
                <a:tc>
                  <a:txBody>
                    <a:bodyPr/>
                    <a:lstStyle/>
                    <a:p>
                      <a:r>
                        <a:rPr lang="de-DE" sz="1400" b="0" dirty="0" smtClean="0">
                          <a:latin typeface="Verdana" pitchFamily="34" charset="0"/>
                          <a:ea typeface="Verdana" pitchFamily="34" charset="0"/>
                          <a:cs typeface="Verdana" pitchFamily="34" charset="0"/>
                        </a:rPr>
                        <a:t>1505</a:t>
                      </a:r>
                      <a:endParaRPr lang="de-DE" sz="1400" b="0" dirty="0">
                        <a:latin typeface="Verdana" pitchFamily="34" charset="0"/>
                        <a:ea typeface="Verdana" pitchFamily="34" charset="0"/>
                        <a:cs typeface="Verdana" pitchFamily="34" charset="0"/>
                      </a:endParaRPr>
                    </a:p>
                  </a:txBody>
                  <a:tcPr/>
                </a:tc>
                <a:tc>
                  <a:txBody>
                    <a:bodyPr/>
                    <a:lstStyle/>
                    <a:p>
                      <a:r>
                        <a:rPr lang="de-DE" sz="1400" b="0" dirty="0" smtClean="0">
                          <a:solidFill>
                            <a:srgbClr val="FF0000"/>
                          </a:solidFill>
                          <a:latin typeface="Verdana" pitchFamily="34" charset="0"/>
                          <a:ea typeface="Verdana" pitchFamily="34" charset="0"/>
                          <a:cs typeface="Verdana" pitchFamily="34" charset="0"/>
                        </a:rPr>
                        <a:t>$</a:t>
                      </a:r>
                      <a:r>
                        <a:rPr lang="de-DE" sz="1400" b="0" dirty="0" err="1" smtClean="0">
                          <a:solidFill>
                            <a:srgbClr val="FF0000"/>
                          </a:solidFill>
                          <a:latin typeface="Verdana" pitchFamily="34" charset="0"/>
                          <a:ea typeface="Verdana" pitchFamily="34" charset="0"/>
                          <a:cs typeface="Verdana" pitchFamily="34" charset="0"/>
                        </a:rPr>
                        <a:t>e</a:t>
                      </a:r>
                      <a:r>
                        <a:rPr lang="de-DE" sz="1400" b="0" dirty="0" err="1" smtClean="0">
                          <a:latin typeface="Verdana" pitchFamily="34" charset="0"/>
                          <a:ea typeface="Verdana" pitchFamily="34" charset="0"/>
                          <a:cs typeface="Verdana" pitchFamily="34" charset="0"/>
                        </a:rPr>
                        <a:t>rda</a:t>
                      </a:r>
                      <a:endParaRPr lang="de-DE" sz="1400" b="0" dirty="0">
                        <a:latin typeface="Verdana" pitchFamily="34" charset="0"/>
                        <a:ea typeface="Verdana" pitchFamily="34" charset="0"/>
                        <a:cs typeface="Verdana" pitchFamily="34" charset="0"/>
                      </a:endParaRPr>
                    </a:p>
                  </a:txBody>
                  <a:tcPr/>
                </a:tc>
              </a:tr>
              <a:tr h="471502">
                <a:tc>
                  <a:txBody>
                    <a:bodyPr/>
                    <a:lstStyle/>
                    <a:p>
                      <a:r>
                        <a:rPr lang="de-DE" sz="1400" b="1" dirty="0" smtClean="0">
                          <a:latin typeface="Verdana" pitchFamily="34" charset="0"/>
                          <a:ea typeface="Verdana" pitchFamily="34" charset="0"/>
                          <a:cs typeface="Verdana" pitchFamily="34" charset="0"/>
                        </a:rPr>
                        <a:t>4000</a:t>
                      </a:r>
                      <a:endParaRPr lang="de-DE" sz="14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dirty="0" smtClean="0">
                          <a:latin typeface="Verdana" pitchFamily="34" charset="0"/>
                          <a:ea typeface="Verdana" pitchFamily="34" charset="0"/>
                          <a:cs typeface="Verdana" pitchFamily="34" charset="0"/>
                        </a:rPr>
                        <a:t>Thüringer</a:t>
                      </a:r>
                      <a:r>
                        <a:rPr lang="de-DE" sz="1400" baseline="0" dirty="0" smtClean="0">
                          <a:latin typeface="Verdana" pitchFamily="34" charset="0"/>
                          <a:ea typeface="Verdana" pitchFamily="34" charset="0"/>
                          <a:cs typeface="Verdana" pitchFamily="34" charset="0"/>
                        </a:rPr>
                        <a:t> Trends</a:t>
                      </a:r>
                      <a:r>
                        <a:rPr lang="de-DE" sz="1400" dirty="0" smtClean="0">
                          <a:latin typeface="Verdana" pitchFamily="34" charset="0"/>
                          <a:ea typeface="Verdana" pitchFamily="34" charset="0"/>
                          <a:cs typeface="Verdana" pitchFamily="34" charset="0"/>
                        </a:rPr>
                        <a:t> / </a:t>
                      </a:r>
                      <a:r>
                        <a:rPr lang="de-DE" sz="1400" dirty="0" smtClean="0">
                          <a:latin typeface="Verdana"/>
                          <a:ea typeface="Calibri"/>
                          <a:cs typeface="Times New Roman"/>
                        </a:rPr>
                        <a:t>Freistaat Thüringen, Thüringer Ministerium für Wirtschaft und  Technologie</a:t>
                      </a:r>
                      <a:endParaRPr lang="de-DE" sz="1400" b="1" dirty="0">
                        <a:latin typeface="Verdana" pitchFamily="34" charset="0"/>
                        <a:ea typeface="Verdana" pitchFamily="34" charset="0"/>
                        <a:cs typeface="Verdana" pitchFamily="34" charset="0"/>
                      </a:endParaRPr>
                    </a:p>
                  </a:txBody>
                  <a:tcPr/>
                </a:tc>
              </a:tr>
              <a:tr h="344039">
                <a:tc>
                  <a:txBody>
                    <a:bodyPr/>
                    <a:lstStyle/>
                    <a:p>
                      <a:r>
                        <a:rPr lang="de-DE" sz="1400" b="1" dirty="0" smtClean="0">
                          <a:latin typeface="Verdana" pitchFamily="34" charset="0"/>
                          <a:ea typeface="Verdana" pitchFamily="34" charset="0"/>
                          <a:cs typeface="Verdana" pitchFamily="34" charset="0"/>
                        </a:rPr>
                        <a:t>4025</a:t>
                      </a:r>
                      <a:endParaRPr lang="de-DE" sz="1400" b="1" dirty="0">
                        <a:latin typeface="Verdana" pitchFamily="34" charset="0"/>
                        <a:ea typeface="Verdana" pitchFamily="34" charset="0"/>
                        <a:cs typeface="Verdana" pitchFamily="34" charset="0"/>
                      </a:endParaRPr>
                    </a:p>
                  </a:txBody>
                  <a:tcPr/>
                </a:tc>
                <a:tc>
                  <a:txBody>
                    <a:bodyPr/>
                    <a:lstStyle/>
                    <a:p>
                      <a:r>
                        <a:rPr lang="de-DE" sz="1400" dirty="0" smtClean="0">
                          <a:latin typeface="Verdana" pitchFamily="34" charset="0"/>
                          <a:ea typeface="Verdana" pitchFamily="34" charset="0"/>
                          <a:cs typeface="Verdana" pitchFamily="34" charset="0"/>
                        </a:rPr>
                        <a:t>2012-</a:t>
                      </a:r>
                      <a:endParaRPr lang="de-DE" sz="1400" b="1" dirty="0">
                        <a:latin typeface="Verdana" pitchFamily="34" charset="0"/>
                        <a:ea typeface="Verdana" pitchFamily="34" charset="0"/>
                        <a:cs typeface="Verdana" pitchFamily="34" charset="0"/>
                      </a:endParaRPr>
                    </a:p>
                  </a:txBody>
                  <a:tcPr/>
                </a:tc>
              </a:tr>
              <a:tr h="292390">
                <a:tc>
                  <a:txBody>
                    <a:bodyPr/>
                    <a:lstStyle/>
                    <a:p>
                      <a:r>
                        <a:rPr lang="de-DE" sz="1400" b="1" dirty="0" smtClean="0">
                          <a:latin typeface="Verdana" pitchFamily="34" charset="0"/>
                          <a:ea typeface="Verdana" pitchFamily="34" charset="0"/>
                          <a:cs typeface="Verdana" pitchFamily="34" charset="0"/>
                        </a:rPr>
                        <a:t>4030</a:t>
                      </a:r>
                      <a:endParaRPr lang="de-DE" sz="14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dirty="0" smtClean="0">
                          <a:latin typeface="Verdana" pitchFamily="34" charset="0"/>
                          <a:ea typeface="Verdana" pitchFamily="34" charset="0"/>
                          <a:cs typeface="Verdana" pitchFamily="34" charset="0"/>
                        </a:rPr>
                        <a:t>Erfurt : </a:t>
                      </a:r>
                      <a:r>
                        <a:rPr lang="de-DE" sz="1400" dirty="0" smtClean="0">
                          <a:latin typeface="Verdana"/>
                          <a:ea typeface="Calibri"/>
                          <a:cs typeface="Times New Roman"/>
                        </a:rPr>
                        <a:t>Freistaat Thüringen, Thüringer Ministerium für Wirtschaft und  Technologie</a:t>
                      </a:r>
                      <a:endParaRPr lang="de-DE" sz="1400" dirty="0" smtClean="0">
                        <a:latin typeface="Verdana" pitchFamily="34" charset="0"/>
                        <a:ea typeface="Verdana" pitchFamily="34" charset="0"/>
                        <a:cs typeface="Verdana" pitchFamily="34" charset="0"/>
                      </a:endParaRPr>
                    </a:p>
                  </a:txBody>
                  <a:tcPr/>
                </a:tc>
              </a:tr>
              <a:tr h="344039">
                <a:tc>
                  <a:txBody>
                    <a:bodyPr/>
                    <a:lstStyle/>
                    <a:p>
                      <a:r>
                        <a:rPr lang="de-DE" sz="1400" b="0" dirty="0" smtClean="0">
                          <a:latin typeface="Verdana" pitchFamily="34" charset="0"/>
                          <a:ea typeface="Verdana" pitchFamily="34" charset="0"/>
                          <a:cs typeface="Verdana" pitchFamily="34" charset="0"/>
                        </a:rPr>
                        <a:t>4060</a:t>
                      </a:r>
                      <a:endParaRPr lang="de-DE" sz="1400" b="0" dirty="0">
                        <a:latin typeface="Verdana" pitchFamily="34" charset="0"/>
                        <a:ea typeface="Verdana" pitchFamily="34" charset="0"/>
                        <a:cs typeface="Verdana" pitchFamily="34" charset="0"/>
                      </a:endParaRPr>
                    </a:p>
                  </a:txBody>
                  <a:tcPr>
                    <a:solidFill>
                      <a:schemeClr val="tx2">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0" dirty="0" smtClean="0">
                          <a:solidFill>
                            <a:schemeClr val="tx1"/>
                          </a:solidFill>
                          <a:latin typeface="Verdana" pitchFamily="34" charset="0"/>
                          <a:ea typeface="Verdana" pitchFamily="34" charset="0"/>
                          <a:cs typeface="Verdana" pitchFamily="34" charset="0"/>
                        </a:rPr>
                        <a:t>Online-Ressource</a:t>
                      </a:r>
                      <a:endParaRPr lang="de-DE" sz="1400" b="0" dirty="0">
                        <a:solidFill>
                          <a:schemeClr val="tx1"/>
                        </a:solidFill>
                        <a:latin typeface="Verdana" pitchFamily="34" charset="0"/>
                        <a:ea typeface="Verdana" pitchFamily="34" charset="0"/>
                        <a:cs typeface="Verdana" pitchFamily="34" charset="0"/>
                      </a:endParaRPr>
                    </a:p>
                  </a:txBody>
                  <a:tcPr>
                    <a:solidFill>
                      <a:schemeClr val="tx2">
                        <a:lumMod val="20000"/>
                        <a:lumOff val="80000"/>
                      </a:schemeClr>
                    </a:solidFill>
                  </a:tcPr>
                </a:tc>
              </a:tr>
              <a:tr h="344039">
                <a:tc>
                  <a:txBody>
                    <a:bodyPr/>
                    <a:lstStyle/>
                    <a:p>
                      <a:r>
                        <a:rPr lang="de-DE" sz="1400" b="0" dirty="0" smtClean="0">
                          <a:latin typeface="Verdana" pitchFamily="34" charset="0"/>
                          <a:ea typeface="Verdana" pitchFamily="34" charset="0"/>
                          <a:cs typeface="Verdana" pitchFamily="34" charset="0"/>
                        </a:rPr>
                        <a:t>4201</a:t>
                      </a:r>
                      <a:endParaRPr lang="de-DE" sz="1400" b="0" dirty="0">
                        <a:latin typeface="Verdana" pitchFamily="34" charset="0"/>
                        <a:ea typeface="Verdana" pitchFamily="34" charset="0"/>
                        <a:cs typeface="Verdana" pitchFamily="34" charset="0"/>
                      </a:endParaRPr>
                    </a:p>
                  </a:txBody>
                  <a:tcPr/>
                </a:tc>
                <a:tc>
                  <a:txBody>
                    <a:bodyPr/>
                    <a:lstStyle/>
                    <a:p>
                      <a:r>
                        <a:rPr lang="de-DE" sz="1400" dirty="0" smtClean="0">
                          <a:latin typeface="Verdana" pitchFamily="34" charset="0"/>
                          <a:ea typeface="Verdana" pitchFamily="34" charset="0"/>
                          <a:cs typeface="Verdana" pitchFamily="34" charset="0"/>
                        </a:rPr>
                        <a:t>Gesehen</a:t>
                      </a:r>
                      <a:r>
                        <a:rPr lang="de-DE" sz="1400" baseline="0" dirty="0" smtClean="0">
                          <a:latin typeface="Verdana" pitchFamily="34" charset="0"/>
                          <a:ea typeface="Verdana" pitchFamily="34" charset="0"/>
                          <a:cs typeface="Verdana" pitchFamily="34" charset="0"/>
                        </a:rPr>
                        <a:t> am </a:t>
                      </a:r>
                      <a:r>
                        <a:rPr lang="de-DE" sz="1400" dirty="0" smtClean="0">
                          <a:latin typeface="Verdana" pitchFamily="34" charset="0"/>
                          <a:ea typeface="Verdana" pitchFamily="34" charset="0"/>
                          <a:cs typeface="Verdana" pitchFamily="34" charset="0"/>
                        </a:rPr>
                        <a:t>13. Januar 2012</a:t>
                      </a:r>
                      <a:endParaRPr lang="de-DE" sz="1400" b="1" dirty="0">
                        <a:latin typeface="Verdana" pitchFamily="34" charset="0"/>
                        <a:ea typeface="Verdana" pitchFamily="34" charset="0"/>
                        <a:cs typeface="Verdana" pitchFamily="34" charset="0"/>
                      </a:endParaRPr>
                    </a:p>
                  </a:txBody>
                  <a:tcPr/>
                </a:tc>
              </a:tr>
              <a:tr h="594246">
                <a:tc>
                  <a:txBody>
                    <a:bodyPr/>
                    <a:lstStyle/>
                    <a:p>
                      <a:r>
                        <a:rPr lang="de-DE" sz="1400" b="0" dirty="0" smtClean="0">
                          <a:latin typeface="Verdana" pitchFamily="34" charset="0"/>
                          <a:ea typeface="Verdana" pitchFamily="34" charset="0"/>
                          <a:cs typeface="Verdana" pitchFamily="34" charset="0"/>
                        </a:rPr>
                        <a:t>4201</a:t>
                      </a:r>
                      <a:endParaRPr lang="de-DE" sz="1400" b="0" dirty="0">
                        <a:latin typeface="Verdana" pitchFamily="34" charset="0"/>
                        <a:ea typeface="Verdana" pitchFamily="34" charset="0"/>
                        <a:cs typeface="Verdana" pitchFamily="34" charset="0"/>
                      </a:endParaRPr>
                    </a:p>
                  </a:txBody>
                  <a:tcPr>
                    <a:solidFill>
                      <a:schemeClr val="accent3">
                        <a:lumMod val="40000"/>
                        <a:lumOff val="60000"/>
                      </a:schemeClr>
                    </a:solidFill>
                  </a:tcPr>
                </a:tc>
                <a:tc>
                  <a:txBody>
                    <a:bodyPr/>
                    <a:lstStyle/>
                    <a:p>
                      <a:pPr>
                        <a:lnSpc>
                          <a:spcPct val="100000"/>
                        </a:lnSpc>
                        <a:spcAft>
                          <a:spcPts val="0"/>
                        </a:spcAft>
                      </a:pPr>
                      <a:r>
                        <a:rPr lang="de-DE" sz="1400" dirty="0" smtClean="0">
                          <a:latin typeface="Verdana"/>
                          <a:ea typeface="Calibri"/>
                          <a:cs typeface="Times New Roman"/>
                        </a:rPr>
                        <a:t>Früher</a:t>
                      </a:r>
                      <a:r>
                        <a:rPr lang="de-DE" sz="1400" baseline="0" dirty="0" smtClean="0">
                          <a:latin typeface="Verdana"/>
                          <a:ea typeface="Calibri"/>
                          <a:cs typeface="Times New Roman"/>
                        </a:rPr>
                        <a:t> h</a:t>
                      </a:r>
                      <a:r>
                        <a:rPr lang="de-DE" sz="1400" dirty="0" smtClean="0">
                          <a:latin typeface="Verdana"/>
                          <a:ea typeface="Calibri"/>
                          <a:cs typeface="Times New Roman"/>
                        </a:rPr>
                        <a:t>erausgegeben von: Freistaat Thüringen, Thüringer Ministerium für Wirtschaft, Technologie und Arbeit</a:t>
                      </a:r>
                      <a:endParaRPr lang="de-DE" sz="1400" dirty="0">
                        <a:latin typeface="Verdana"/>
                        <a:ea typeface="Calibri"/>
                        <a:cs typeface="Times New Roman"/>
                      </a:endParaRPr>
                    </a:p>
                  </a:txBody>
                  <a:tcPr>
                    <a:solidFill>
                      <a:schemeClr val="accent3">
                        <a:lumMod val="40000"/>
                        <a:lumOff val="60000"/>
                      </a:schemeClr>
                    </a:solidFill>
                  </a:tcPr>
                </a:tc>
              </a:tr>
            </a:tbl>
          </a:graphicData>
        </a:graphic>
      </p:graphicFrame>
    </p:spTree>
    <p:extLst>
      <p:ext uri="{BB962C8B-B14F-4D97-AF65-F5344CB8AC3E}">
        <p14:creationId xmlns:p14="http://schemas.microsoft.com/office/powerpoint/2010/main" val="197993813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Formatübersicht</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a:lstStyle/>
          <a:p>
            <a:pPr>
              <a:buNone/>
            </a:pPr>
            <a:r>
              <a:rPr lang="de-DE" sz="2200" dirty="0" smtClean="0">
                <a:solidFill>
                  <a:srgbClr val="FF0000"/>
                </a:solidFill>
                <a:latin typeface="Verdana" pitchFamily="34" charset="0"/>
                <a:ea typeface="Verdana" pitchFamily="34" charset="0"/>
                <a:cs typeface="Verdana" pitchFamily="34" charset="0"/>
              </a:rPr>
              <a:t>4212</a:t>
            </a:r>
          </a:p>
          <a:p>
            <a:r>
              <a:rPr lang="de-DE" sz="2200" dirty="0" smtClean="0">
                <a:latin typeface="Verdana" pitchFamily="34" charset="0"/>
                <a:ea typeface="Verdana" pitchFamily="34" charset="0"/>
                <a:cs typeface="Verdana" pitchFamily="34" charset="0"/>
              </a:rPr>
              <a:t>Abweichender Titel </a:t>
            </a:r>
            <a:r>
              <a:rPr lang="de-DE" sz="2200" i="1" dirty="0" smtClean="0">
                <a:latin typeface="Verdana" pitchFamily="34" charset="0"/>
                <a:ea typeface="Verdana" pitchFamily="34" charset="0"/>
                <a:cs typeface="Verdana" pitchFamily="34" charset="0"/>
              </a:rPr>
              <a:t>mit Geltungsdauer (falls bekannt)</a:t>
            </a:r>
          </a:p>
          <a:p>
            <a:r>
              <a:rPr lang="de-DE" sz="2200" dirty="0" smtClean="0">
                <a:latin typeface="Verdana" pitchFamily="34" charset="0"/>
                <a:ea typeface="Verdana" pitchFamily="34" charset="0"/>
                <a:cs typeface="Verdana" pitchFamily="34" charset="0"/>
              </a:rPr>
              <a:t>Früherer Paralleltitel, früherer Titelzusatz</a:t>
            </a:r>
          </a:p>
          <a:p>
            <a:pPr marL="0" indent="0">
              <a:buNone/>
            </a:pPr>
            <a:endParaRPr lang="de-DE" sz="2200" dirty="0" smtClean="0">
              <a:latin typeface="Verdana" pitchFamily="34" charset="0"/>
              <a:ea typeface="Verdana" pitchFamily="34" charset="0"/>
              <a:cs typeface="Verdana" pitchFamily="34" charset="0"/>
            </a:endParaRPr>
          </a:p>
          <a:p>
            <a:pPr>
              <a:buNone/>
            </a:pPr>
            <a:r>
              <a:rPr lang="de-DE" sz="2200" dirty="0" smtClean="0">
                <a:solidFill>
                  <a:srgbClr val="FF0000"/>
                </a:solidFill>
                <a:latin typeface="Verdana" pitchFamily="34" charset="0"/>
                <a:ea typeface="Verdana" pitchFamily="34" charset="0"/>
                <a:cs typeface="Verdana" pitchFamily="34" charset="0"/>
              </a:rPr>
              <a:t>4213</a:t>
            </a:r>
          </a:p>
          <a:p>
            <a:r>
              <a:rPr lang="de-DE" sz="2200" u="sng" dirty="0" smtClean="0">
                <a:latin typeface="Verdana" pitchFamily="34" charset="0"/>
                <a:ea typeface="Verdana" pitchFamily="34" charset="0"/>
                <a:cs typeface="Verdana" pitchFamily="34" charset="0"/>
              </a:rPr>
              <a:t>Frühester Haupttitel</a:t>
            </a:r>
            <a:r>
              <a:rPr lang="de-DE" sz="2200" dirty="0" smtClean="0">
                <a:latin typeface="Verdana" pitchFamily="34" charset="0"/>
                <a:ea typeface="Verdana" pitchFamily="34" charset="0"/>
                <a:cs typeface="Verdana" pitchFamily="34" charset="0"/>
              </a:rPr>
              <a:t> </a:t>
            </a:r>
            <a:r>
              <a:rPr lang="de-DE" sz="2200" i="1" dirty="0" smtClean="0">
                <a:latin typeface="Verdana" pitchFamily="34" charset="0"/>
                <a:ea typeface="Verdana" pitchFamily="34" charset="0"/>
                <a:cs typeface="Verdana" pitchFamily="34" charset="0"/>
              </a:rPr>
              <a:t>mit Geltungsdauer </a:t>
            </a:r>
            <a:r>
              <a:rPr lang="de-DE" sz="2200" dirty="0" smtClean="0">
                <a:latin typeface="Verdana" pitchFamily="34" charset="0"/>
                <a:ea typeface="Verdana" pitchFamily="34" charset="0"/>
                <a:cs typeface="Verdana" pitchFamily="34" charset="0"/>
              </a:rPr>
              <a:t>und Kennzeichnung mit „$</a:t>
            </a:r>
            <a:r>
              <a:rPr lang="de-DE" sz="2200" dirty="0" err="1" smtClean="0">
                <a:latin typeface="Verdana" pitchFamily="34" charset="0"/>
                <a:ea typeface="Verdana" pitchFamily="34" charset="0"/>
                <a:cs typeface="Verdana" pitchFamily="34" charset="0"/>
              </a:rPr>
              <a:t>ze</a:t>
            </a:r>
            <a:r>
              <a:rPr lang="de-DE" sz="2200" dirty="0" smtClean="0">
                <a:latin typeface="Verdana" pitchFamily="34" charset="0"/>
                <a:ea typeface="Verdana" pitchFamily="34" charset="0"/>
                <a:cs typeface="Verdana" pitchFamily="34" charset="0"/>
              </a:rPr>
              <a:t>“</a:t>
            </a:r>
          </a:p>
          <a:p>
            <a:r>
              <a:rPr lang="de-DE" sz="2200" u="sng" dirty="0" smtClean="0">
                <a:latin typeface="Verdana" pitchFamily="34" charset="0"/>
                <a:ea typeface="Verdana" pitchFamily="34" charset="0"/>
                <a:cs typeface="Verdana" pitchFamily="34" charset="0"/>
              </a:rPr>
              <a:t>Früherer Haupttitel</a:t>
            </a:r>
            <a:r>
              <a:rPr lang="de-DE" sz="2200" dirty="0" smtClean="0">
                <a:latin typeface="Verdana" pitchFamily="34" charset="0"/>
                <a:ea typeface="Verdana" pitchFamily="34" charset="0"/>
                <a:cs typeface="Verdana" pitchFamily="34" charset="0"/>
              </a:rPr>
              <a:t> </a:t>
            </a:r>
            <a:r>
              <a:rPr lang="de-DE" sz="2200" i="1" dirty="0" smtClean="0">
                <a:latin typeface="Verdana" pitchFamily="34" charset="0"/>
                <a:ea typeface="Verdana" pitchFamily="34" charset="0"/>
                <a:cs typeface="Verdana" pitchFamily="34" charset="0"/>
              </a:rPr>
              <a:t>mit Geltungsdauer (falls bekannt)</a:t>
            </a:r>
          </a:p>
          <a:p>
            <a:pPr>
              <a:buNone/>
            </a:pPr>
            <a:endParaRPr lang="de-DE" sz="2200" dirty="0" smtClean="0">
              <a:solidFill>
                <a:srgbClr val="FF0000"/>
              </a:solidFill>
              <a:latin typeface="Verdana" pitchFamily="34" charset="0"/>
              <a:ea typeface="Verdana" pitchFamily="34" charset="0"/>
              <a:cs typeface="Verdana" pitchFamily="34" charset="0"/>
            </a:endParaRPr>
          </a:p>
          <a:p>
            <a:pPr>
              <a:buNone/>
            </a:pPr>
            <a:r>
              <a:rPr lang="de-DE" sz="2200" dirty="0" smtClean="0">
                <a:solidFill>
                  <a:srgbClr val="FF0000"/>
                </a:solidFill>
                <a:latin typeface="Verdana" pitchFamily="34" charset="0"/>
                <a:ea typeface="Verdana" pitchFamily="34" charset="0"/>
                <a:cs typeface="Verdana" pitchFamily="34" charset="0"/>
              </a:rPr>
              <a:t>4201</a:t>
            </a:r>
          </a:p>
          <a:p>
            <a:r>
              <a:rPr lang="de-DE" sz="2200" dirty="0" smtClean="0">
                <a:latin typeface="Verdana" pitchFamily="34" charset="0"/>
                <a:ea typeface="Verdana" pitchFamily="34" charset="0"/>
                <a:cs typeface="Verdana" pitchFamily="34" charset="0"/>
              </a:rPr>
              <a:t>Früherer Name der Körperschaft/Person </a:t>
            </a:r>
            <a:r>
              <a:rPr lang="de-DE" sz="2200" i="1" dirty="0" smtClean="0">
                <a:latin typeface="Verdana" pitchFamily="34" charset="0"/>
                <a:ea typeface="Verdana" pitchFamily="34" charset="0"/>
                <a:cs typeface="Verdana" pitchFamily="34" charset="0"/>
              </a:rPr>
              <a:t>mit Geltungsdauer (falls bekannt); 4215 wird nicht mehr besetzt</a:t>
            </a:r>
            <a:endParaRPr lang="de-DE" sz="24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704856"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5B.10: Latest beim Haupttitel | PICA DNB/ZDB | Stand: 07.01.2016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err="1" smtClean="0">
                <a:latin typeface="Verdana" pitchFamily="34" charset="0"/>
                <a:ea typeface="Verdana" pitchFamily="34" charset="0"/>
                <a:cs typeface="Verdana" pitchFamily="34" charset="0"/>
              </a:rPr>
              <a:t>Latest</a:t>
            </a:r>
            <a:r>
              <a:rPr lang="de-DE" dirty="0" smtClean="0">
                <a:latin typeface="Verdana" pitchFamily="34" charset="0"/>
                <a:ea typeface="Verdana" pitchFamily="34" charset="0"/>
                <a:cs typeface="Verdana" pitchFamily="34" charset="0"/>
              </a:rPr>
              <a:t> beim Haupttitel		-1-</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a:buNone/>
            </a:pPr>
            <a:r>
              <a:rPr lang="de-DE" sz="2400" dirty="0" smtClean="0">
                <a:latin typeface="Verdana" pitchFamily="34" charset="0"/>
                <a:ea typeface="Verdana" pitchFamily="34" charset="0"/>
                <a:cs typeface="Verdana" pitchFamily="34" charset="0"/>
              </a:rPr>
              <a:t>Änderung des Haupttitels in einer späteren Ausgabe: wesentliche oder geringfügige Änderung?</a:t>
            </a:r>
          </a:p>
          <a:p>
            <a:endParaRPr lang="de-DE" sz="2400" dirty="0" smtClean="0">
              <a:latin typeface="Verdana" pitchFamily="34" charset="0"/>
              <a:ea typeface="Verdana" pitchFamily="34" charset="0"/>
              <a:cs typeface="Verdana" pitchFamily="34" charset="0"/>
            </a:endParaRPr>
          </a:p>
          <a:p>
            <a:pPr>
              <a:buNone/>
            </a:pPr>
            <a:r>
              <a:rPr lang="de-DE" sz="2400" u="sng" dirty="0" smtClean="0">
                <a:latin typeface="Verdana" pitchFamily="34" charset="0"/>
                <a:ea typeface="Verdana" pitchFamily="34" charset="0"/>
                <a:cs typeface="Verdana" pitchFamily="34" charset="0"/>
              </a:rPr>
              <a:t>Geringfügige Änderung </a:t>
            </a:r>
            <a:r>
              <a:rPr lang="de-DE" sz="2400" dirty="0" smtClean="0">
                <a:latin typeface="Verdana" pitchFamily="34" charset="0"/>
                <a:ea typeface="Verdana" pitchFamily="34" charset="0"/>
                <a:cs typeface="Verdana" pitchFamily="34" charset="0"/>
                <a:sym typeface="Wingdings" pitchFamily="2" charset="2"/>
              </a:rPr>
              <a:t></a:t>
            </a:r>
            <a:endParaRPr lang="de-DE" sz="24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Aktualisierung des Haupttitels</a:t>
            </a:r>
          </a:p>
          <a:p>
            <a:r>
              <a:rPr lang="de-DE" sz="2400" dirty="0" smtClean="0">
                <a:latin typeface="Verdana" pitchFamily="34" charset="0"/>
                <a:ea typeface="Verdana" pitchFamily="34" charset="0"/>
                <a:cs typeface="Verdana" pitchFamily="34" charset="0"/>
              </a:rPr>
              <a:t>vorliegende Beschreibung: bisher gültiger Haupttitel wird als </a:t>
            </a:r>
            <a:r>
              <a:rPr lang="de-DE" sz="2400" u="sng" dirty="0" smtClean="0">
                <a:latin typeface="Verdana" pitchFamily="34" charset="0"/>
                <a:ea typeface="Verdana" pitchFamily="34" charset="0"/>
                <a:cs typeface="Verdana" pitchFamily="34" charset="0"/>
              </a:rPr>
              <a:t>frühester oder früherer</a:t>
            </a:r>
            <a:r>
              <a:rPr lang="de-DE" sz="2400" dirty="0" smtClean="0">
                <a:latin typeface="Verdana" pitchFamily="34" charset="0"/>
                <a:ea typeface="Verdana" pitchFamily="34" charset="0"/>
                <a:cs typeface="Verdana" pitchFamily="34" charset="0"/>
              </a:rPr>
              <a:t> Haupttitel verankert</a:t>
            </a:r>
          </a:p>
          <a:p>
            <a:endParaRPr lang="de-DE" sz="2400" dirty="0" smtClean="0">
              <a:latin typeface="Verdana" pitchFamily="34" charset="0"/>
              <a:ea typeface="Verdana" pitchFamily="34" charset="0"/>
              <a:cs typeface="Verdana" pitchFamily="34" charset="0"/>
            </a:endParaRPr>
          </a:p>
          <a:p>
            <a:r>
              <a:rPr lang="de-DE" sz="2400" u="sng" dirty="0" smtClean="0">
                <a:solidFill>
                  <a:schemeClr val="accent2">
                    <a:lumMod val="75000"/>
                  </a:schemeClr>
                </a:solidFill>
                <a:latin typeface="Verdana" pitchFamily="34" charset="0"/>
                <a:ea typeface="Verdana" pitchFamily="34" charset="0"/>
                <a:cs typeface="Verdana" pitchFamily="34" charset="0"/>
              </a:rPr>
              <a:t>Frühester Haupttitel</a:t>
            </a:r>
          </a:p>
          <a:p>
            <a:r>
              <a:rPr lang="de-DE" sz="2400" u="sng" dirty="0" smtClean="0">
                <a:latin typeface="Verdana" pitchFamily="34" charset="0"/>
                <a:ea typeface="Verdana" pitchFamily="34" charset="0"/>
                <a:cs typeface="Verdana" pitchFamily="34" charset="0"/>
              </a:rPr>
              <a:t>erste</a:t>
            </a:r>
            <a:r>
              <a:rPr lang="de-DE" sz="2400" dirty="0" smtClean="0">
                <a:latin typeface="Verdana" pitchFamily="34" charset="0"/>
                <a:ea typeface="Verdana" pitchFamily="34" charset="0"/>
                <a:cs typeface="Verdana" pitchFamily="34" charset="0"/>
              </a:rPr>
              <a:t> Ausgabe liegt vor </a:t>
            </a:r>
          </a:p>
          <a:p>
            <a:r>
              <a:rPr lang="de-DE" sz="2400" dirty="0" smtClean="0">
                <a:latin typeface="Verdana" pitchFamily="34" charset="0"/>
                <a:ea typeface="Verdana" pitchFamily="34" charset="0"/>
                <a:cs typeface="Verdana" pitchFamily="34" charset="0"/>
              </a:rPr>
              <a:t>Erfassung der Geltungsdauer der </a:t>
            </a:r>
            <a:r>
              <a:rPr lang="de-DE" sz="2400" u="sng" dirty="0" smtClean="0">
                <a:latin typeface="Verdana" pitchFamily="34" charset="0"/>
                <a:ea typeface="Verdana" pitchFamily="34" charset="0"/>
                <a:cs typeface="Verdana" pitchFamily="34" charset="0"/>
              </a:rPr>
              <a:t>ersten Titelform  </a:t>
            </a:r>
            <a:r>
              <a:rPr lang="de-DE" sz="2400" dirty="0" smtClean="0">
                <a:latin typeface="Verdana" pitchFamily="34" charset="0"/>
                <a:ea typeface="Verdana" pitchFamily="34" charset="0"/>
                <a:cs typeface="Verdana" pitchFamily="34" charset="0"/>
              </a:rPr>
              <a:t>stets mit </a:t>
            </a:r>
            <a:r>
              <a:rPr lang="de-DE" sz="2400" u="sng" dirty="0" smtClean="0">
                <a:latin typeface="Verdana" pitchFamily="34" charset="0"/>
                <a:ea typeface="Verdana" pitchFamily="34" charset="0"/>
                <a:cs typeface="Verdana" pitchFamily="34" charset="0"/>
              </a:rPr>
              <a:t>genauen</a:t>
            </a:r>
            <a:r>
              <a:rPr lang="de-DE" sz="2400" dirty="0" smtClean="0">
                <a:latin typeface="Verdana" pitchFamily="34" charset="0"/>
                <a:ea typeface="Verdana" pitchFamily="34" charset="0"/>
                <a:cs typeface="Verdana" pitchFamily="34" charset="0"/>
              </a:rPr>
              <a:t> Zählungsangaben (gemäß Feld 4025)</a:t>
            </a: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5B.10: </a:t>
            </a:r>
            <a:r>
              <a:rPr lang="de-DE" sz="800" dirty="0" err="1" smtClean="0">
                <a:latin typeface="Verdana" panose="020B0604030504040204" pitchFamily="34" charset="0"/>
                <a:ea typeface="Verdana" panose="020B0604030504040204" pitchFamily="34" charset="0"/>
                <a:cs typeface="Verdana" panose="020B0604030504040204" pitchFamily="34" charset="0"/>
              </a:rPr>
              <a:t>Latest</a:t>
            </a:r>
            <a:r>
              <a:rPr lang="de-DE" sz="800" dirty="0" smtClean="0">
                <a:latin typeface="Verdana" panose="020B0604030504040204" pitchFamily="34" charset="0"/>
                <a:ea typeface="Verdana" panose="020B0604030504040204" pitchFamily="34" charset="0"/>
                <a:cs typeface="Verdana" panose="020B0604030504040204" pitchFamily="34" charset="0"/>
              </a:rPr>
              <a:t> beim Haupttitel | PICA DNB/ZDB | Stand: 07.01.2016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555055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Latest beim Haupttitel</a:t>
            </a:r>
            <a:r>
              <a:rPr lang="de-DE" dirty="0">
                <a:latin typeface="Verdana" pitchFamily="34" charset="0"/>
                <a:ea typeface="Verdana" pitchFamily="34" charset="0"/>
                <a:cs typeface="Verdana" pitchFamily="34" charset="0"/>
              </a:rPr>
              <a:t>		</a:t>
            </a:r>
            <a:r>
              <a:rPr lang="de-DE" dirty="0" smtClean="0">
                <a:latin typeface="Verdana" pitchFamily="34" charset="0"/>
                <a:ea typeface="Verdana" pitchFamily="34" charset="0"/>
                <a:cs typeface="Verdana" pitchFamily="34" charset="0"/>
              </a:rPr>
              <a:t>-2-</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endParaRPr lang="de-DE" sz="2400" u="sng" dirty="0" smtClean="0">
              <a:solidFill>
                <a:schemeClr val="accent3">
                  <a:lumMod val="75000"/>
                </a:schemeClr>
              </a:solidFill>
              <a:latin typeface="Verdana" pitchFamily="34" charset="0"/>
              <a:ea typeface="Verdana" pitchFamily="34" charset="0"/>
              <a:cs typeface="Verdana" pitchFamily="34" charset="0"/>
            </a:endParaRPr>
          </a:p>
          <a:p>
            <a:r>
              <a:rPr lang="de-DE" sz="2400" b="1" u="sng" dirty="0" smtClean="0">
                <a:solidFill>
                  <a:schemeClr val="accent3">
                    <a:lumMod val="75000"/>
                  </a:schemeClr>
                </a:solidFill>
                <a:latin typeface="Verdana" pitchFamily="34" charset="0"/>
                <a:ea typeface="Verdana" pitchFamily="34" charset="0"/>
                <a:cs typeface="Verdana" pitchFamily="34" charset="0"/>
              </a:rPr>
              <a:t>Früherer Haupttitel</a:t>
            </a:r>
            <a:endParaRPr lang="de-DE" sz="2400" b="1" dirty="0" smtClean="0">
              <a:latin typeface="Verdana" pitchFamily="34" charset="0"/>
              <a:ea typeface="Verdana" pitchFamily="34" charset="0"/>
              <a:cs typeface="Verdana" pitchFamily="34" charset="0"/>
            </a:endParaRPr>
          </a:p>
          <a:p>
            <a:endParaRPr lang="de-DE" sz="2400" dirty="0" smtClean="0"/>
          </a:p>
          <a:p>
            <a:r>
              <a:rPr lang="de-DE" sz="2400" dirty="0" smtClean="0">
                <a:latin typeface="Verdana" pitchFamily="34" charset="0"/>
                <a:ea typeface="Verdana" pitchFamily="34" charset="0"/>
                <a:cs typeface="Verdana" pitchFamily="34" charset="0"/>
              </a:rPr>
              <a:t>weiterer Haupttitel in früheren Ausgaben</a:t>
            </a:r>
          </a:p>
          <a:p>
            <a:r>
              <a:rPr lang="de-DE" sz="2400" dirty="0">
                <a:latin typeface="Verdana" pitchFamily="34" charset="0"/>
                <a:ea typeface="Verdana" pitchFamily="34" charset="0"/>
                <a:cs typeface="Verdana" pitchFamily="34" charset="0"/>
              </a:rPr>
              <a:t>d</a:t>
            </a:r>
            <a:r>
              <a:rPr lang="de-DE" sz="2400" dirty="0" smtClean="0">
                <a:latin typeface="Verdana" pitchFamily="34" charset="0"/>
                <a:ea typeface="Verdana" pitchFamily="34" charset="0"/>
                <a:cs typeface="Verdana" pitchFamily="34" charset="0"/>
              </a:rPr>
              <a:t>ie Geltungsdauer muss nicht unbedingt bekannt sein</a:t>
            </a:r>
          </a:p>
          <a:p>
            <a:r>
              <a:rPr lang="de-DE" sz="2400" dirty="0">
                <a:latin typeface="Verdana" pitchFamily="34" charset="0"/>
                <a:ea typeface="Verdana" pitchFamily="34" charset="0"/>
                <a:cs typeface="Verdana" pitchFamily="34" charset="0"/>
              </a:rPr>
              <a:t>e</a:t>
            </a:r>
            <a:r>
              <a:rPr lang="de-DE" sz="2400" dirty="0" smtClean="0">
                <a:latin typeface="Verdana" pitchFamily="34" charset="0"/>
                <a:ea typeface="Verdana" pitchFamily="34" charset="0"/>
                <a:cs typeface="Verdana" pitchFamily="34" charset="0"/>
              </a:rPr>
              <a:t>s reicht der pauschale </a:t>
            </a:r>
            <a:r>
              <a:rPr lang="de-DE" sz="2400" dirty="0" err="1" smtClean="0">
                <a:latin typeface="Verdana" pitchFamily="34" charset="0"/>
                <a:ea typeface="Verdana" pitchFamily="34" charset="0"/>
                <a:cs typeface="Verdana" pitchFamily="34" charset="0"/>
              </a:rPr>
              <a:t>Vortext</a:t>
            </a:r>
            <a:r>
              <a:rPr lang="de-DE" sz="2400" dirty="0" smtClean="0">
                <a:latin typeface="Verdana" pitchFamily="34" charset="0"/>
                <a:ea typeface="Verdana" pitchFamily="34" charset="0"/>
                <a:cs typeface="Verdana" pitchFamily="34" charset="0"/>
              </a:rPr>
              <a:t> „Haupttitel früher“</a:t>
            </a:r>
          </a:p>
          <a:p>
            <a:r>
              <a:rPr lang="de-DE" sz="2400" dirty="0">
                <a:latin typeface="Verdana" pitchFamily="34" charset="0"/>
                <a:ea typeface="Verdana" pitchFamily="34" charset="0"/>
                <a:cs typeface="Verdana" pitchFamily="34" charset="0"/>
              </a:rPr>
              <a:t>f</a:t>
            </a:r>
            <a:r>
              <a:rPr lang="de-DE" sz="2400" dirty="0" smtClean="0">
                <a:latin typeface="Verdana" pitchFamily="34" charset="0"/>
                <a:ea typeface="Verdana" pitchFamily="34" charset="0"/>
                <a:cs typeface="Verdana" pitchFamily="34" charset="0"/>
              </a:rPr>
              <a:t>alls die Geltungsdauer bekannt ist, wird sie mit genauen Zählungsangaben erfasst</a:t>
            </a:r>
          </a:p>
          <a:p>
            <a:pPr marL="342900" lvl="1" indent="-342900">
              <a:buFont typeface="Arial" pitchFamily="34" charset="0"/>
              <a:buChar char="•"/>
            </a:pPr>
            <a:r>
              <a:rPr lang="de-DE" dirty="0"/>
              <a:t>bei springender </a:t>
            </a:r>
            <a:r>
              <a:rPr lang="de-DE" dirty="0" smtClean="0"/>
              <a:t>Erscheinungsweise </a:t>
            </a:r>
            <a:r>
              <a:rPr lang="de-DE" dirty="0"/>
              <a:t>kann  der pauschale </a:t>
            </a:r>
            <a:r>
              <a:rPr lang="de-DE" dirty="0" err="1" smtClean="0"/>
              <a:t>Vortext</a:t>
            </a:r>
            <a:r>
              <a:rPr lang="de-DE" dirty="0" smtClean="0"/>
              <a:t> „Haupttitel teils</a:t>
            </a:r>
            <a:r>
              <a:rPr lang="de-DE" dirty="0"/>
              <a:t>“ </a:t>
            </a:r>
            <a:r>
              <a:rPr lang="de-DE" dirty="0" smtClean="0"/>
              <a:t>vergeben werden</a:t>
            </a:r>
            <a:endParaRPr lang="de-DE" sz="2400" dirty="0" smtClean="0">
              <a:latin typeface="Verdana" pitchFamily="34" charset="0"/>
              <a:ea typeface="Verdana" pitchFamily="34" charset="0"/>
              <a:cs typeface="Verdana" pitchFamily="34" charset="0"/>
            </a:endParaRPr>
          </a:p>
          <a:p>
            <a:endParaRPr lang="de-DE" sz="2400" dirty="0">
              <a:latin typeface="Verdana" pitchFamily="34" charset="0"/>
              <a:ea typeface="Verdana" pitchFamily="34" charset="0"/>
              <a:cs typeface="Verdana" pitchFamily="34" charset="0"/>
            </a:endParaRPr>
          </a:p>
          <a:p>
            <a:pPr marL="0" indent="0">
              <a:buNone/>
            </a:pPr>
            <a:endParaRPr lang="de-DE" sz="2400" dirty="0" smtClean="0">
              <a:latin typeface="Verdana" pitchFamily="34" charset="0"/>
              <a:ea typeface="Verdana" pitchFamily="34" charset="0"/>
              <a:cs typeface="Verdana" pitchFamily="34" charset="0"/>
            </a:endParaRPr>
          </a:p>
          <a:p>
            <a:pPr marL="0" indent="0">
              <a:buNone/>
            </a:pPr>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5B.10: Latest beim Haupttitel | PICA DNB/ZDB | Stand: 07.01.2016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11015087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848872"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5B.10: </a:t>
            </a:r>
            <a:r>
              <a:rPr lang="de-DE" sz="800" dirty="0" err="1" smtClean="0">
                <a:latin typeface="Verdana" panose="020B0604030504040204" pitchFamily="34" charset="0"/>
                <a:ea typeface="Verdana" panose="020B0604030504040204" pitchFamily="34" charset="0"/>
                <a:cs typeface="Verdana" panose="020B0604030504040204" pitchFamily="34" charset="0"/>
              </a:rPr>
              <a:t>Latest</a:t>
            </a:r>
            <a:r>
              <a:rPr lang="de-DE" sz="800" dirty="0" smtClean="0">
                <a:latin typeface="Verdana" panose="020B0604030504040204" pitchFamily="34" charset="0"/>
                <a:ea typeface="Verdana" panose="020B0604030504040204" pitchFamily="34" charset="0"/>
                <a:cs typeface="Verdana" panose="020B0604030504040204" pitchFamily="34" charset="0"/>
              </a:rPr>
              <a:t> beim Haupttitel | PICA DNB/ZDB | Stand: 07.01.2016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675471649"/>
              </p:ext>
            </p:extLst>
          </p:nvPr>
        </p:nvGraphicFramePr>
        <p:xfrm>
          <a:off x="351593" y="1916832"/>
          <a:ext cx="8280920" cy="4172970"/>
        </p:xfrm>
        <a:graphic>
          <a:graphicData uri="http://schemas.openxmlformats.org/drawingml/2006/table">
            <a:tbl>
              <a:tblPr firstRow="1" bandRow="1">
                <a:tableStyleId>{5C22544A-7EE6-4342-B048-85BDC9FD1C3A}</a:tableStyleId>
              </a:tblPr>
              <a:tblGrid>
                <a:gridCol w="864096"/>
                <a:gridCol w="1268079"/>
                <a:gridCol w="1828265"/>
                <a:gridCol w="4320480"/>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solidFill>
                            <a:schemeClr val="dk1"/>
                          </a:solidFill>
                          <a:latin typeface="Verdana" pitchFamily="34" charset="0"/>
                          <a:ea typeface="Verdana" pitchFamily="34" charset="0"/>
                          <a:cs typeface="Verdana" pitchFamily="34" charset="0"/>
                        </a:rPr>
                        <a:t>Betrieb + Personal</a:t>
                      </a:r>
                      <a:endParaRPr lang="de-DE" dirty="0">
                        <a:latin typeface="Verdana" pitchFamily="34" charset="0"/>
                        <a:ea typeface="Verdana" pitchFamily="34" charset="0"/>
                        <a:cs typeface="Verdana" pitchFamily="34" charset="0"/>
                      </a:endParaRPr>
                    </a:p>
                  </a:txBody>
                  <a:tcPr/>
                </a:tc>
              </a:tr>
              <a:tr h="681741">
                <a:tc>
                  <a:txBody>
                    <a:bodyPr/>
                    <a:lstStyle/>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4213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2.3.7.3 D-A-CH</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800" b="1" dirty="0" smtClean="0">
                          <a:effectLst/>
                          <a:latin typeface="Verdana"/>
                          <a:ea typeface="Times New Roman"/>
                          <a:cs typeface="Times New Roman"/>
                        </a:rPr>
                        <a:t>Erfassen von früheren Haupttiteln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800" kern="1200" dirty="0" smtClean="0">
                          <a:solidFill>
                            <a:schemeClr val="dk1"/>
                          </a:solidFill>
                          <a:latin typeface="Verdana" pitchFamily="34" charset="0"/>
                          <a:ea typeface="Verdana" pitchFamily="34" charset="0"/>
                          <a:cs typeface="Verdana" pitchFamily="34" charset="0"/>
                        </a:rPr>
                        <a:t>Haupttitel Band 1 (1966): Betriebe und </a:t>
                      </a:r>
                      <a:r>
                        <a:rPr lang="de-DE" sz="1800" kern="1200" dirty="0" err="1" smtClean="0">
                          <a:solidFill>
                            <a:schemeClr val="dk1"/>
                          </a:solidFill>
                          <a:latin typeface="Verdana" pitchFamily="34" charset="0"/>
                          <a:ea typeface="Verdana" pitchFamily="34" charset="0"/>
                          <a:cs typeface="Verdana" pitchFamily="34" charset="0"/>
                        </a:rPr>
                        <a:t>Personal</a:t>
                      </a:r>
                      <a:r>
                        <a:rPr lang="de-DE" b="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$z</a:t>
                      </a:r>
                      <a:r>
                        <a:rPr lang="de-DE" b="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e</a:t>
                      </a:r>
                      <a:endParaRPr lang="de-DE" b="0" i="1" dirty="0">
                        <a:solidFill>
                          <a:schemeClr val="tx1"/>
                        </a:solidFill>
                        <a:latin typeface="Verdana" pitchFamily="34" charset="0"/>
                        <a:ea typeface="Verdana" pitchFamily="34" charset="0"/>
                        <a:cs typeface="Verdana" pitchFamily="34" charset="0"/>
                      </a:endParaRPr>
                    </a:p>
                  </a:txBody>
                  <a:tcPr>
                    <a:solidFill>
                      <a:schemeClr val="accent3">
                        <a:lumMod val="40000"/>
                        <a:lumOff val="60000"/>
                      </a:schemeClr>
                    </a:solidFill>
                  </a:tcPr>
                </a:tc>
              </a:tr>
              <a:tr h="681741">
                <a:tc>
                  <a:txBody>
                    <a:bodyPr/>
                    <a:lstStyle/>
                    <a:p>
                      <a:r>
                        <a:rPr lang="de-DE" b="1" dirty="0" smtClean="0">
                          <a:latin typeface="Verdana" pitchFamily="34" charset="0"/>
                          <a:ea typeface="Verdana" pitchFamily="34" charset="0"/>
                          <a:cs typeface="Verdana" pitchFamily="34" charset="0"/>
                        </a:rPr>
                        <a:t>4213</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2.3.7.3 D-A-CH</a:t>
                      </a:r>
                      <a:endParaRPr lang="de-DE" b="1" dirty="0">
                        <a:latin typeface="Verdana" pitchFamily="34" charset="0"/>
                        <a:ea typeface="Verdana" pitchFamily="34" charset="0"/>
                        <a:cs typeface="Verdana" pitchFamily="34" charset="0"/>
                      </a:endParaRPr>
                    </a:p>
                  </a:txBody>
                  <a:tcPr/>
                </a:tc>
                <a:tc>
                  <a:txBody>
                    <a:bodyPr/>
                    <a:lstStyle/>
                    <a:p>
                      <a:r>
                        <a:rPr lang="de-DE" sz="1800" b="1" dirty="0" smtClean="0">
                          <a:effectLst/>
                          <a:latin typeface="Verdana"/>
                          <a:ea typeface="Times New Roman"/>
                          <a:cs typeface="Times New Roman"/>
                        </a:rPr>
                        <a:t>Erfassen von früheren Haupttiteln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solidFill>
                            <a:schemeClr val="dk1"/>
                          </a:solidFill>
                          <a:latin typeface="Verdana" pitchFamily="34" charset="0"/>
                          <a:ea typeface="Verdana" pitchFamily="34" charset="0"/>
                          <a:cs typeface="Verdana" pitchFamily="34" charset="0"/>
                        </a:rPr>
                        <a:t>Haupttitel Band 2 (1967): Betrieb und Personal</a:t>
                      </a:r>
                      <a:endParaRPr lang="de-DE" dirty="0">
                        <a:latin typeface="Verdana" pitchFamily="34" charset="0"/>
                        <a:ea typeface="Verdana" pitchFamily="34" charset="0"/>
                        <a:cs typeface="Verdana" pitchFamily="34" charset="0"/>
                      </a:endParaRPr>
                    </a:p>
                  </a:txBody>
                  <a:tcPr/>
                </a:tc>
              </a:tr>
              <a:tr h="681741">
                <a:tc>
                  <a:txBody>
                    <a:bodyPr/>
                    <a:lstStyle/>
                    <a:p>
                      <a:r>
                        <a:rPr lang="de-DE" b="1" dirty="0" smtClean="0">
                          <a:latin typeface="Verdana" pitchFamily="34" charset="0"/>
                          <a:ea typeface="Verdana" pitchFamily="34" charset="0"/>
                          <a:cs typeface="Verdana" pitchFamily="34" charset="0"/>
                        </a:rPr>
                        <a:t>4025</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2.6     D-A-CH</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Zählung</a:t>
                      </a:r>
                      <a:endParaRPr lang="de-DE" b="1" dirty="0">
                        <a:latin typeface="Verdana" pitchFamily="34" charset="0"/>
                        <a:ea typeface="Verdana" pitchFamily="34" charset="0"/>
                        <a:cs typeface="Verdana" pitchFamily="34" charset="0"/>
                      </a:endParaRPr>
                    </a:p>
                  </a:txBody>
                  <a:tcPr/>
                </a:tc>
                <a:tc>
                  <a:txBody>
                    <a:bodyPr/>
                    <a:lstStyle/>
                    <a:p>
                      <a:pPr marL="0" indent="0">
                        <a:buFontTx/>
                        <a:buNone/>
                      </a:pPr>
                      <a:r>
                        <a:rPr lang="de-DE" sz="1800" kern="1200" dirty="0" smtClean="0">
                          <a:solidFill>
                            <a:schemeClr val="dk1"/>
                          </a:solidFill>
                          <a:latin typeface="Verdana" pitchFamily="34" charset="0"/>
                          <a:ea typeface="Verdana" pitchFamily="34" charset="0"/>
                          <a:cs typeface="Verdana" pitchFamily="34" charset="0"/>
                        </a:rPr>
                        <a:t>Band 1 (1966)-</a:t>
                      </a:r>
                      <a:endParaRPr lang="de-DE" dirty="0">
                        <a:latin typeface="Verdana" pitchFamily="34" charset="0"/>
                        <a:ea typeface="Verdana" pitchFamily="34" charset="0"/>
                        <a:cs typeface="Verdana" pitchFamily="34" charset="0"/>
                      </a:endParaRPr>
                    </a:p>
                  </a:txBody>
                  <a:tcPr/>
                </a:tc>
              </a:tr>
            </a:tbl>
          </a:graphicData>
        </a:graphic>
      </p:graphicFrame>
      <p:sp>
        <p:nvSpPr>
          <p:cNvPr id="9" name="Titel 1"/>
          <p:cNvSpPr>
            <a:spLocks noGrp="1"/>
          </p:cNvSpPr>
          <p:nvPr>
            <p:ph type="title"/>
          </p:nvPr>
        </p:nvSpPr>
        <p:spPr>
          <a:xfrm>
            <a:off x="251520" y="183778"/>
            <a:ext cx="8640960" cy="508918"/>
          </a:xfrm>
        </p:spPr>
        <p:txBody>
          <a:bodyPr>
            <a:no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Latest beim Haupttitel		-4-</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2" name="Textfeld 1"/>
          <p:cNvSpPr txBox="1"/>
          <p:nvPr/>
        </p:nvSpPr>
        <p:spPr>
          <a:xfrm>
            <a:off x="323528" y="908720"/>
            <a:ext cx="7776864" cy="830997"/>
          </a:xfrm>
          <a:prstGeom prst="rect">
            <a:avLst/>
          </a:prstGeom>
          <a:noFill/>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Der </a:t>
            </a:r>
            <a:r>
              <a:rPr lang="de-DE" sz="2400" u="sng" dirty="0" smtClean="0">
                <a:latin typeface="Verdana" panose="020B0604030504040204" pitchFamily="34" charset="0"/>
                <a:ea typeface="Verdana" panose="020B0604030504040204" pitchFamily="34" charset="0"/>
                <a:cs typeface="Verdana" panose="020B0604030504040204" pitchFamily="34" charset="0"/>
              </a:rPr>
              <a:t>früheste Haupttitel </a:t>
            </a:r>
            <a:r>
              <a:rPr lang="de-DE" sz="2400" dirty="0" smtClean="0">
                <a:latin typeface="Verdana" panose="020B0604030504040204" pitchFamily="34" charset="0"/>
                <a:ea typeface="Verdana" panose="020B0604030504040204" pitchFamily="34" charset="0"/>
                <a:cs typeface="Verdana" panose="020B0604030504040204" pitchFamily="34" charset="0"/>
              </a:rPr>
              <a:t>ist bekannt und wird als solcher gekennzeichnet</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6911868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5B.10: Latest beim Haupttitel | PICA DNB/ZDB | Stand: 07.01.2016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663888578"/>
              </p:ext>
            </p:extLst>
          </p:nvPr>
        </p:nvGraphicFramePr>
        <p:xfrm>
          <a:off x="467544" y="2204864"/>
          <a:ext cx="8352927" cy="3709675"/>
        </p:xfrm>
        <a:graphic>
          <a:graphicData uri="http://schemas.openxmlformats.org/drawingml/2006/table">
            <a:tbl>
              <a:tblPr firstRow="1" bandRow="1">
                <a:tableStyleId>{5C22544A-7EE6-4342-B048-85BDC9FD1C3A}</a:tableStyleId>
              </a:tblPr>
              <a:tblGrid>
                <a:gridCol w="936104"/>
                <a:gridCol w="1152128"/>
                <a:gridCol w="1728192"/>
                <a:gridCol w="4536503"/>
              </a:tblGrid>
              <a:tr h="408579">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4470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lnSpc>
                          <a:spcPct val="100000"/>
                        </a:lnSpc>
                        <a:spcAft>
                          <a:spcPts val="0"/>
                        </a:spcAft>
                      </a:pPr>
                      <a:r>
                        <a:rPr lang="de-DE" sz="1800" dirty="0" smtClean="0">
                          <a:latin typeface="Verdana"/>
                          <a:ea typeface="Times New Roman"/>
                          <a:cs typeface="Times New Roman"/>
                        </a:rPr>
                        <a:t>Geologisches Jahrbuch</a:t>
                      </a:r>
                      <a:endParaRPr lang="de-DE" sz="1800" dirty="0">
                        <a:latin typeface="Verdana"/>
                        <a:ea typeface="Calibri"/>
                        <a:cs typeface="Times New Roman"/>
                      </a:endParaRPr>
                    </a:p>
                  </a:txBody>
                  <a:tcPr marL="68580" marR="68580" marT="0" marB="0"/>
                </a:tc>
              </a:tr>
              <a:tr h="778256">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4005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2.3.1.7</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Titel von Teilen …</a:t>
                      </a:r>
                    </a:p>
                  </a:txBody>
                  <a:tcPr/>
                </a:tc>
                <a:tc>
                  <a:txBody>
                    <a:bodyPr/>
                    <a:lstStyle/>
                    <a:p>
                      <a:pPr algn="l">
                        <a:lnSpc>
                          <a:spcPct val="100000"/>
                        </a:lnSpc>
                        <a:spcAft>
                          <a:spcPts val="0"/>
                        </a:spcAft>
                      </a:pPr>
                      <a:r>
                        <a:rPr lang="de-DE" sz="1800" smtClean="0">
                          <a:latin typeface="Verdana"/>
                          <a:ea typeface="Times New Roman"/>
                          <a:cs typeface="Times New Roman"/>
                        </a:rPr>
                        <a:t>*Reihe A*Allgemeine </a:t>
                      </a:r>
                      <a:r>
                        <a:rPr lang="de-DE" sz="1800" dirty="0" smtClean="0">
                          <a:latin typeface="Verdana"/>
                          <a:ea typeface="Times New Roman"/>
                          <a:cs typeface="Times New Roman"/>
                        </a:rPr>
                        <a:t>und regionale Geologie in der Bundesrepublik Deutschland</a:t>
                      </a:r>
                      <a:endParaRPr lang="de-DE" sz="1800" dirty="0">
                        <a:latin typeface="Verdana"/>
                        <a:ea typeface="Calibri"/>
                        <a:cs typeface="Times New Roman"/>
                      </a:endParaRPr>
                    </a:p>
                  </a:txBody>
                  <a:tcPr marL="68580" marR="68580" marT="0" marB="0"/>
                </a:tc>
              </a:tr>
              <a:tr h="1124148">
                <a:tc>
                  <a:txBody>
                    <a:bodyPr/>
                    <a:lstStyle/>
                    <a:p>
                      <a:r>
                        <a:rPr lang="de-DE" b="1" dirty="0" smtClean="0">
                          <a:latin typeface="Verdana" pitchFamily="34" charset="0"/>
                          <a:ea typeface="Verdana" pitchFamily="34" charset="0"/>
                          <a:cs typeface="Verdana" pitchFamily="34" charset="0"/>
                        </a:rPr>
                        <a:t>4213</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2.3.7.3 D-A-CH</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Erfassen von früheren</a:t>
                      </a:r>
                      <a:br>
                        <a:rPr lang="de-DE" b="1" dirty="0" smtClean="0">
                          <a:latin typeface="Verdana" pitchFamily="34" charset="0"/>
                          <a:ea typeface="Verdana" pitchFamily="34" charset="0"/>
                          <a:cs typeface="Verdana" pitchFamily="34" charset="0"/>
                        </a:rPr>
                      </a:br>
                      <a:r>
                        <a:rPr lang="de-DE" b="1" dirty="0" smtClean="0">
                          <a:latin typeface="Verdana" pitchFamily="34" charset="0"/>
                          <a:ea typeface="Verdana" pitchFamily="34" charset="0"/>
                          <a:cs typeface="Verdana" pitchFamily="34" charset="0"/>
                        </a:rPr>
                        <a:t>Haupttiteln</a:t>
                      </a:r>
                      <a:endParaRPr lang="de-DE" b="1" dirty="0">
                        <a:latin typeface="Verdana" pitchFamily="34" charset="0"/>
                        <a:ea typeface="Verdana" pitchFamily="34" charset="0"/>
                        <a:cs typeface="Verdana" pitchFamily="34" charset="0"/>
                      </a:endParaRPr>
                    </a:p>
                  </a:txBody>
                  <a:tcPr/>
                </a:tc>
                <a:tc>
                  <a:txBody>
                    <a:bodyPr/>
                    <a:lstStyle/>
                    <a:p>
                      <a:r>
                        <a:rPr lang="de-DE" sz="1800" kern="1200" dirty="0" smtClean="0">
                          <a:solidFill>
                            <a:schemeClr val="dk1"/>
                          </a:solidFill>
                          <a:latin typeface="Verdana" pitchFamily="34" charset="0"/>
                          <a:ea typeface="Verdana" pitchFamily="34" charset="0"/>
                          <a:cs typeface="Verdana" pitchFamily="34" charset="0"/>
                        </a:rPr>
                        <a:t>Haupttitel Band 3 (2003): Geologisches Jahrbuch. Reihe A, Allgemeine und regionale Geologie in der BRD </a:t>
                      </a:r>
                      <a:endParaRPr lang="de-DE" dirty="0">
                        <a:latin typeface="Verdana" pitchFamily="34" charset="0"/>
                        <a:ea typeface="Verdana" pitchFamily="34" charset="0"/>
                        <a:cs typeface="Verdana" pitchFamily="34" charset="0"/>
                      </a:endParaRPr>
                    </a:p>
                  </a:txBody>
                  <a:tcPr/>
                </a:tc>
              </a:tr>
              <a:tr h="644708">
                <a:tc>
                  <a:txBody>
                    <a:bodyPr/>
                    <a:lstStyle/>
                    <a:p>
                      <a:r>
                        <a:rPr lang="de-DE" b="1" dirty="0" smtClean="0">
                          <a:latin typeface="Verdana" pitchFamily="34" charset="0"/>
                          <a:ea typeface="Verdana" pitchFamily="34" charset="0"/>
                          <a:cs typeface="Verdana" pitchFamily="34" charset="0"/>
                        </a:rPr>
                        <a:t>4025</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2.6    D-A-CH</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Zählung</a:t>
                      </a:r>
                      <a:endParaRPr lang="de-DE" b="1" dirty="0">
                        <a:latin typeface="Verdana" pitchFamily="34" charset="0"/>
                        <a:ea typeface="Verdana" pitchFamily="34" charset="0"/>
                        <a:cs typeface="Verdana" pitchFamily="34" charset="0"/>
                      </a:endParaRPr>
                    </a:p>
                  </a:txBody>
                  <a:tcPr/>
                </a:tc>
                <a:tc>
                  <a:txBody>
                    <a:bodyPr/>
                    <a:lstStyle/>
                    <a:p>
                      <a:pPr marL="0" indent="0">
                        <a:buFontTx/>
                        <a:buNone/>
                      </a:pPr>
                      <a:r>
                        <a:rPr lang="de-DE" sz="1800" kern="1200" dirty="0" smtClean="0">
                          <a:solidFill>
                            <a:schemeClr val="dk1"/>
                          </a:solidFill>
                          <a:latin typeface="Verdana" pitchFamily="34" charset="0"/>
                          <a:ea typeface="Verdana" pitchFamily="34" charset="0"/>
                          <a:cs typeface="Verdana" pitchFamily="34" charset="0"/>
                        </a:rPr>
                        <a:t>Band 3 (2003)</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dirty="0" smtClean="0">
                          <a:solidFill>
                            <a:schemeClr val="dk1"/>
                          </a:solidFill>
                          <a:latin typeface="Verdana" pitchFamily="34" charset="0"/>
                          <a:ea typeface="Verdana" pitchFamily="34" charset="0"/>
                          <a:cs typeface="Verdana" pitchFamily="34" charset="0"/>
                        </a:rPr>
                        <a:t>[?]-</a:t>
                      </a:r>
                      <a:endParaRPr lang="de-DE" dirty="0">
                        <a:latin typeface="Verdana" pitchFamily="34" charset="0"/>
                        <a:ea typeface="Verdana" pitchFamily="34" charset="0"/>
                        <a:cs typeface="Verdana" pitchFamily="34" charset="0"/>
                      </a:endParaRPr>
                    </a:p>
                  </a:txBody>
                  <a:tcPr/>
                </a:tc>
              </a:tr>
            </a:tbl>
          </a:graphicData>
        </a:graphic>
      </p:graphicFrame>
      <p:sp>
        <p:nvSpPr>
          <p:cNvPr id="9" name="Titel 1"/>
          <p:cNvSpPr>
            <a:spLocks noGrp="1"/>
          </p:cNvSpPr>
          <p:nvPr>
            <p:ph type="title"/>
          </p:nvPr>
        </p:nvSpPr>
        <p:spPr>
          <a:xfrm>
            <a:off x="251520" y="183778"/>
            <a:ext cx="8640960" cy="508918"/>
          </a:xfrm>
        </p:spPr>
        <p:txBody>
          <a:bodyPr>
            <a:no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Latest beim Haupttitel</a:t>
            </a:r>
            <a:r>
              <a:rPr lang="de-DE" dirty="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anose="020B0604030504040204" pitchFamily="34" charset="0"/>
                <a:ea typeface="Verdana" panose="020B0604030504040204" pitchFamily="34" charset="0"/>
                <a:cs typeface="Verdana" panose="020B0604030504040204" pitchFamily="34" charset="0"/>
              </a:rPr>
              <a:t>-6- Früherer Haupttitel</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2" name="Textfeld 1"/>
          <p:cNvSpPr txBox="1"/>
          <p:nvPr/>
        </p:nvSpPr>
        <p:spPr>
          <a:xfrm>
            <a:off x="323528" y="908720"/>
            <a:ext cx="7776864" cy="461665"/>
          </a:xfrm>
          <a:prstGeom prst="rect">
            <a:avLst/>
          </a:prstGeom>
          <a:noFill/>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Nur ein </a:t>
            </a:r>
            <a:r>
              <a:rPr lang="de-DE" sz="2400" u="sng" dirty="0" smtClean="0">
                <a:latin typeface="Verdana" panose="020B0604030504040204" pitchFamily="34" charset="0"/>
                <a:ea typeface="Verdana" panose="020B0604030504040204" pitchFamily="34" charset="0"/>
                <a:cs typeface="Verdana" panose="020B0604030504040204" pitchFamily="34" charset="0"/>
              </a:rPr>
              <a:t>früherer Haupttitel</a:t>
            </a:r>
            <a:r>
              <a:rPr lang="de-DE" sz="2400" dirty="0" smtClean="0">
                <a:latin typeface="Verdana" panose="020B0604030504040204" pitchFamily="34" charset="0"/>
                <a:ea typeface="Verdana" panose="020B0604030504040204" pitchFamily="34" charset="0"/>
                <a:cs typeface="Verdana" panose="020B0604030504040204" pitchFamily="34" charset="0"/>
              </a:rPr>
              <a:t> ist bekannt</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6911868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Latest beim Haupttitel -5- Formatänderung</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457200" indent="-457200">
              <a:buNone/>
            </a:pPr>
            <a:r>
              <a:rPr lang="de-DE" sz="2400" dirty="0" smtClean="0">
                <a:latin typeface="Verdana" pitchFamily="34" charset="0"/>
                <a:ea typeface="Verdana" pitchFamily="34" charset="0"/>
                <a:cs typeface="Verdana" pitchFamily="34" charset="0"/>
              </a:rPr>
              <a:t>Neu 1: Erfassung eines Unterfeld-Einleitungszeichens (statt eines Deskriptionszeichens)</a:t>
            </a:r>
          </a:p>
          <a:p>
            <a:pPr marL="457200" indent="-457200">
              <a:buNone/>
            </a:pPr>
            <a:r>
              <a:rPr lang="de-DE" sz="2400" dirty="0">
                <a:latin typeface="Verdana" pitchFamily="34" charset="0"/>
                <a:ea typeface="Verdana" pitchFamily="34" charset="0"/>
                <a:cs typeface="Verdana" pitchFamily="34" charset="0"/>
              </a:rPr>
              <a:t>Neu </a:t>
            </a:r>
            <a:r>
              <a:rPr lang="de-DE" sz="2400" dirty="0" smtClean="0">
                <a:latin typeface="Verdana" pitchFamily="34" charset="0"/>
                <a:ea typeface="Verdana" pitchFamily="34" charset="0"/>
                <a:cs typeface="Verdana" pitchFamily="34" charset="0"/>
              </a:rPr>
              <a:t>2: </a:t>
            </a:r>
            <a:r>
              <a:rPr lang="de-DE" sz="2400" dirty="0">
                <a:solidFill>
                  <a:srgbClr val="FF0000"/>
                </a:solidFill>
                <a:latin typeface="Verdana" pitchFamily="34" charset="0"/>
                <a:ea typeface="Verdana" pitchFamily="34" charset="0"/>
                <a:cs typeface="Verdana" pitchFamily="34" charset="0"/>
              </a:rPr>
              <a:t>Unterfeld z</a:t>
            </a:r>
            <a:r>
              <a:rPr lang="de-DE" sz="2400" dirty="0">
                <a:latin typeface="Verdana" pitchFamily="34" charset="0"/>
                <a:ea typeface="Verdana" pitchFamily="34" charset="0"/>
                <a:cs typeface="Verdana" pitchFamily="34" charset="0"/>
              </a:rPr>
              <a:t> im PICA-Feld </a:t>
            </a:r>
            <a:r>
              <a:rPr lang="de-DE" sz="2400" dirty="0">
                <a:solidFill>
                  <a:srgbClr val="FF0000"/>
                </a:solidFill>
                <a:latin typeface="Verdana" pitchFamily="34" charset="0"/>
                <a:ea typeface="Verdana" pitchFamily="34" charset="0"/>
                <a:cs typeface="Verdana" pitchFamily="34" charset="0"/>
              </a:rPr>
              <a:t>4213 </a:t>
            </a:r>
            <a:r>
              <a:rPr lang="de-DE" sz="2400" dirty="0">
                <a:latin typeface="Verdana" pitchFamily="34" charset="0"/>
                <a:ea typeface="Verdana" pitchFamily="34" charset="0"/>
                <a:cs typeface="Verdana" pitchFamily="34" charset="0"/>
              </a:rPr>
              <a:t>für den frühesten Haupttitel  </a:t>
            </a:r>
          </a:p>
          <a:p>
            <a:pPr marL="457200" indent="-457200">
              <a:buNone/>
            </a:pPr>
            <a:endParaRPr lang="de-DE" sz="2400" dirty="0" smtClean="0">
              <a:latin typeface="Verdana" pitchFamily="34" charset="0"/>
              <a:ea typeface="Verdana" pitchFamily="34" charset="0"/>
              <a:cs typeface="Verdana" pitchFamily="34" charset="0"/>
            </a:endParaRPr>
          </a:p>
          <a:p>
            <a:pPr marL="457200" indent="-457200">
              <a:buNone/>
            </a:pPr>
            <a:r>
              <a:rPr lang="de-DE" sz="2400" dirty="0" smtClean="0">
                <a:latin typeface="Verdana" pitchFamily="34" charset="0"/>
                <a:ea typeface="Verdana" pitchFamily="34" charset="0"/>
                <a:cs typeface="Verdana" pitchFamily="34" charset="0"/>
              </a:rPr>
              <a:t>Inhalt $z:</a:t>
            </a:r>
          </a:p>
          <a:p>
            <a:pPr marL="457200" indent="-457200"/>
            <a:r>
              <a:rPr lang="de-DE" sz="2400" dirty="0" smtClean="0">
                <a:solidFill>
                  <a:srgbClr val="FF0000"/>
                </a:solidFill>
                <a:latin typeface="Verdana" pitchFamily="34" charset="0"/>
                <a:ea typeface="Verdana" pitchFamily="34" charset="0"/>
                <a:cs typeface="Verdana" pitchFamily="34" charset="0"/>
              </a:rPr>
              <a:t>Kennzeichnung des </a:t>
            </a:r>
            <a:r>
              <a:rPr lang="de-DE" sz="2400" u="sng" dirty="0" smtClean="0">
                <a:solidFill>
                  <a:srgbClr val="FF0000"/>
                </a:solidFill>
                <a:latin typeface="Verdana" pitchFamily="34" charset="0"/>
                <a:ea typeface="Verdana" pitchFamily="34" charset="0"/>
                <a:cs typeface="Verdana" pitchFamily="34" charset="0"/>
              </a:rPr>
              <a:t>frühesten</a:t>
            </a:r>
            <a:r>
              <a:rPr lang="de-DE" sz="2400" dirty="0" smtClean="0">
                <a:solidFill>
                  <a:srgbClr val="FF0000"/>
                </a:solidFill>
                <a:latin typeface="Verdana" pitchFamily="34" charset="0"/>
                <a:ea typeface="Verdana" pitchFamily="34" charset="0"/>
                <a:cs typeface="Verdana" pitchFamily="34" charset="0"/>
              </a:rPr>
              <a:t> Haupttitels mit dem Inhalt „e“</a:t>
            </a:r>
          </a:p>
          <a:p>
            <a:pPr marL="457200" indent="-457200"/>
            <a:r>
              <a:rPr lang="de-DE" sz="2400" dirty="0" smtClean="0">
                <a:solidFill>
                  <a:srgbClr val="FF0000"/>
                </a:solidFill>
                <a:latin typeface="Verdana" pitchFamily="34" charset="0"/>
                <a:ea typeface="Verdana" pitchFamily="34" charset="0"/>
                <a:cs typeface="Verdana" pitchFamily="34" charset="0"/>
              </a:rPr>
              <a:t>e = </a:t>
            </a:r>
            <a:r>
              <a:rPr lang="de-DE" sz="2400" dirty="0" err="1" smtClean="0">
                <a:solidFill>
                  <a:srgbClr val="FF0000"/>
                </a:solidFill>
                <a:latin typeface="Verdana" pitchFamily="34" charset="0"/>
                <a:ea typeface="Verdana" pitchFamily="34" charset="0"/>
                <a:cs typeface="Verdana" pitchFamily="34" charset="0"/>
              </a:rPr>
              <a:t>earliest</a:t>
            </a:r>
            <a:r>
              <a:rPr lang="de-DE" sz="2400" dirty="0" smtClean="0">
                <a:solidFill>
                  <a:srgbClr val="FF0000"/>
                </a:solidFill>
                <a:latin typeface="Verdana" pitchFamily="34" charset="0"/>
                <a:ea typeface="Verdana" pitchFamily="34" charset="0"/>
                <a:cs typeface="Verdana" pitchFamily="34" charset="0"/>
              </a:rPr>
              <a:t> = frühester</a:t>
            </a:r>
          </a:p>
          <a:p>
            <a:pPr marL="457200" indent="-457200">
              <a:buNone/>
            </a:pPr>
            <a:r>
              <a:rPr lang="de-DE" sz="2400" dirty="0" smtClean="0">
                <a:latin typeface="Verdana" panose="020B0604030504040204" pitchFamily="34" charset="0"/>
                <a:ea typeface="Verdana" panose="020B0604030504040204" pitchFamily="34" charset="0"/>
                <a:cs typeface="Verdana" panose="020B0604030504040204" pitchFamily="34" charset="0"/>
              </a:rPr>
              <a:t>4213 Haupttitel Band 1 (1966): Betriebe und </a:t>
            </a:r>
            <a:r>
              <a:rPr lang="de-DE" sz="2400" dirty="0" err="1" smtClean="0">
                <a:latin typeface="Verdana" panose="020B0604030504040204" pitchFamily="34" charset="0"/>
                <a:ea typeface="Verdana" panose="020B0604030504040204" pitchFamily="34" charset="0"/>
                <a:cs typeface="Verdana" panose="020B0604030504040204" pitchFamily="34" charset="0"/>
              </a:rPr>
              <a:t>Personal</a:t>
            </a:r>
            <a:r>
              <a:rPr lang="de-DE" sz="2400" dirty="0" err="1" smtClean="0">
                <a:solidFill>
                  <a:srgbClr val="FF0000"/>
                </a:solidFill>
                <a:latin typeface="Verdana" panose="020B0604030504040204" pitchFamily="34" charset="0"/>
                <a:ea typeface="Verdana" panose="020B0604030504040204" pitchFamily="34" charset="0"/>
                <a:cs typeface="Verdana" panose="020B0604030504040204" pitchFamily="34" charset="0"/>
              </a:rPr>
              <a:t>$ze</a:t>
            </a:r>
            <a:endParaRPr lang="de-DE" sz="2400" dirty="0" smtClean="0">
              <a:solidFill>
                <a:srgbClr val="FF0000"/>
              </a:solidFill>
              <a:latin typeface="Verdana" panose="020B0604030504040204" pitchFamily="34" charset="0"/>
              <a:ea typeface="Verdana" panose="020B0604030504040204" pitchFamily="34" charset="0"/>
              <a:cs typeface="Verdana" panose="020B0604030504040204" pitchFamily="34" charset="0"/>
            </a:endParaRPr>
          </a:p>
          <a:p>
            <a:pPr marL="457200" indent="-457200"/>
            <a:endParaRPr lang="de-DE" sz="2400" dirty="0" smtClean="0">
              <a:solidFill>
                <a:srgbClr val="FF0000"/>
              </a:solidFill>
              <a:latin typeface="Verdana" panose="020B0604030504040204" pitchFamily="34" charset="0"/>
              <a:ea typeface="Verdana" panose="020B0604030504040204" pitchFamily="34" charset="0"/>
              <a:cs typeface="Verdana" panose="020B0604030504040204" pitchFamily="34" charset="0"/>
            </a:endParaRPr>
          </a:p>
          <a:p>
            <a:pPr marL="457200" indent="-457200"/>
            <a:r>
              <a:rPr lang="de-DE" sz="2400" dirty="0" smtClean="0">
                <a:latin typeface="Verdana" pitchFamily="34" charset="0"/>
                <a:ea typeface="Verdana" pitchFamily="34" charset="0"/>
                <a:cs typeface="Verdana" pitchFamily="34" charset="0"/>
              </a:rPr>
              <a:t>Keine Kennzeichnung des </a:t>
            </a:r>
            <a:r>
              <a:rPr lang="de-DE" sz="2400" u="sng" dirty="0" smtClean="0">
                <a:latin typeface="Verdana" pitchFamily="34" charset="0"/>
                <a:ea typeface="Verdana" pitchFamily="34" charset="0"/>
                <a:cs typeface="Verdana" pitchFamily="34" charset="0"/>
              </a:rPr>
              <a:t>früheren</a:t>
            </a:r>
            <a:r>
              <a:rPr lang="de-DE" sz="2400" dirty="0" smtClean="0">
                <a:latin typeface="Verdana" pitchFamily="34" charset="0"/>
                <a:ea typeface="Verdana" pitchFamily="34" charset="0"/>
                <a:cs typeface="Verdana" pitchFamily="34" charset="0"/>
              </a:rPr>
              <a:t> Haupttitels</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5B.10: Latest beim Haupttitel | PICA DNB/ZDB | Stand: 07.01.2016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Latest beim Haupttitel -7- Geltungsdauer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r>
              <a:rPr lang="de-DE" dirty="0" smtClean="0"/>
              <a:t>folgende Anmerkungen gelten für frühere und früheste Haupttitel:</a:t>
            </a:r>
          </a:p>
          <a:p>
            <a:pPr marL="0" indent="0">
              <a:buNone/>
            </a:pPr>
            <a:endParaRPr lang="de-DE" dirty="0" smtClean="0"/>
          </a:p>
          <a:p>
            <a:pPr lvl="1"/>
            <a:r>
              <a:rPr lang="de-DE" dirty="0" smtClean="0"/>
              <a:t>Beginn </a:t>
            </a:r>
            <a:r>
              <a:rPr lang="de-DE" dirty="0"/>
              <a:t>des frühesten Titels ist bekannt, Ende </a:t>
            </a:r>
            <a:r>
              <a:rPr lang="de-DE" dirty="0" smtClean="0"/>
              <a:t>wegen lückenhaften Bestandes </a:t>
            </a:r>
            <a:r>
              <a:rPr lang="de-DE" dirty="0"/>
              <a:t>jedoch unbekannt</a:t>
            </a:r>
            <a:endParaRPr lang="de-DE" dirty="0" smtClean="0"/>
          </a:p>
          <a:p>
            <a:pPr lvl="2">
              <a:buFont typeface="Wingdings" panose="05000000000000000000" pitchFamily="2" charset="2"/>
              <a:buChar char="Ø"/>
            </a:pPr>
            <a:r>
              <a:rPr lang="de-DE" dirty="0" smtClean="0"/>
              <a:t>1991-[?]</a:t>
            </a:r>
            <a:endParaRPr lang="de-DE" dirty="0"/>
          </a:p>
          <a:p>
            <a:pPr marL="457200" indent="-457200">
              <a:buNone/>
            </a:pPr>
            <a:endParaRPr lang="de-DE" sz="2400" dirty="0">
              <a:latin typeface="Verdana" pitchFamily="34" charset="0"/>
              <a:ea typeface="Verdana" pitchFamily="34" charset="0"/>
              <a:cs typeface="Verdana" pitchFamily="34" charset="0"/>
            </a:endParaRPr>
          </a:p>
          <a:p>
            <a:pPr lvl="1"/>
            <a:r>
              <a:rPr lang="de-DE" dirty="0"/>
              <a:t>eine Bibliothek, die vollständigen Bestand hat, </a:t>
            </a:r>
            <a:r>
              <a:rPr lang="de-DE" dirty="0" smtClean="0"/>
              <a:t>verbessert nachträglich </a:t>
            </a:r>
            <a:r>
              <a:rPr lang="de-DE" dirty="0"/>
              <a:t>die Angabe in eine komplette </a:t>
            </a:r>
            <a:r>
              <a:rPr lang="de-DE" dirty="0" smtClean="0"/>
              <a:t>Von-Bis-Angabe</a:t>
            </a:r>
          </a:p>
          <a:p>
            <a:pPr lvl="2">
              <a:buFont typeface="Wingdings" panose="05000000000000000000" pitchFamily="2" charset="2"/>
              <a:buChar char="Ø"/>
            </a:pPr>
            <a:r>
              <a:rPr lang="de-DE" dirty="0" smtClean="0"/>
              <a:t>1991-1992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5B.10: Latest beim Haupttitel | PICA DNB/ZDB | Stand: 07.01.2016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Tree>
    <p:extLst>
      <p:ext uri="{BB962C8B-B14F-4D97-AF65-F5344CB8AC3E}">
        <p14:creationId xmlns:p14="http://schemas.microsoft.com/office/powerpoint/2010/main" val="24295740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488832"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5B.10: Latest beim Haupttitel | PICA DNB/ZDB | Stand: 07.01.2016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590077448"/>
              </p:ext>
            </p:extLst>
          </p:nvPr>
        </p:nvGraphicFramePr>
        <p:xfrm>
          <a:off x="251519" y="1592147"/>
          <a:ext cx="8640962" cy="2268900"/>
        </p:xfrm>
        <a:graphic>
          <a:graphicData uri="http://schemas.openxmlformats.org/drawingml/2006/table">
            <a:tbl>
              <a:tblPr firstRow="1" bandRow="1">
                <a:tableStyleId>{5C22544A-7EE6-4342-B048-85BDC9FD1C3A}</a:tableStyleId>
              </a:tblPr>
              <a:tblGrid>
                <a:gridCol w="856956"/>
                <a:gridCol w="1499671"/>
                <a:gridCol w="2927929"/>
                <a:gridCol w="3356406"/>
              </a:tblGrid>
              <a:tr h="50420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8235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2.3.2.13.2</a:t>
                      </a:r>
                    </a:p>
                    <a:p>
                      <a:r>
                        <a:rPr lang="de-DE" b="1" dirty="0" smtClean="0">
                          <a:latin typeface="Verdana" panose="020B0604030504040204" pitchFamily="34" charset="0"/>
                          <a:ea typeface="Verdana" panose="020B0604030504040204" pitchFamily="34" charset="0"/>
                          <a:cs typeface="Verdana" panose="020B0604030504040204" pitchFamily="34" charset="0"/>
                        </a:rPr>
                        <a:t>D-A-CH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effectLst/>
                          <a:latin typeface="Verdana"/>
                          <a:ea typeface="Times New Roman"/>
                          <a:cs typeface="Times New Roman"/>
                        </a:rPr>
                        <a:t>Haupttitel, </a:t>
                      </a:r>
                      <a:r>
                        <a:rPr lang="de-DE" sz="1800" b="1" dirty="0" smtClean="0">
                          <a:effectLst/>
                          <a:latin typeface="Verdana"/>
                          <a:ea typeface="Calibri"/>
                          <a:cs typeface="Times New Roman"/>
                        </a:rPr>
                        <a:t>g</a:t>
                      </a:r>
                      <a:r>
                        <a:rPr lang="de-DE" sz="1800" b="1" dirty="0" smtClean="0">
                          <a:effectLst/>
                          <a:latin typeface="Verdana"/>
                          <a:ea typeface="Times New Roman"/>
                          <a:cs typeface="Times New Roman"/>
                        </a:rPr>
                        <a:t>ering-fügige Änderungen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Labor</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history</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8235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4213</a:t>
                      </a:r>
                    </a:p>
                  </a:txBody>
                  <a:tcPr>
                    <a:solidFill>
                      <a:schemeClr val="accent3">
                        <a:lumMod val="40000"/>
                        <a:lumOff val="60000"/>
                      </a:schemeClr>
                    </a:solidFill>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2.3.7.3</a:t>
                      </a:r>
                    </a:p>
                    <a:p>
                      <a:r>
                        <a:rPr lang="de-DE" b="1" dirty="0" smtClean="0">
                          <a:latin typeface="Verdana" panose="020B0604030504040204" pitchFamily="34" charset="0"/>
                          <a:ea typeface="Verdana" panose="020B0604030504040204" pitchFamily="34" charset="0"/>
                          <a:cs typeface="Verdana" panose="020B0604030504040204" pitchFamily="34" charset="0"/>
                        </a:rPr>
                        <a:t>D-A-CH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800" b="1" dirty="0" smtClean="0">
                          <a:effectLst/>
                          <a:latin typeface="Verdana"/>
                          <a:ea typeface="Times New Roman"/>
                          <a:cs typeface="Times New Roman"/>
                        </a:rPr>
                        <a:t>Erfassen von früheren Haupttiteln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baseline="0" dirty="0" smtClean="0">
                          <a:latin typeface="Verdana" panose="020B0604030504040204" pitchFamily="34" charset="0"/>
                          <a:ea typeface="Verdana" panose="020B0604030504040204" pitchFamily="34" charset="0"/>
                          <a:cs typeface="Verdana" panose="020B0604030504040204" pitchFamily="34" charset="0"/>
                        </a:rPr>
                        <a:t>Haupttitel Band 1 (2013)-[?]: Labour </a:t>
                      </a:r>
                      <a:r>
                        <a:rPr lang="de-DE" baseline="0" dirty="0" err="1" smtClean="0">
                          <a:latin typeface="Verdana" panose="020B0604030504040204" pitchFamily="34" charset="0"/>
                          <a:ea typeface="Verdana" panose="020B0604030504040204" pitchFamily="34" charset="0"/>
                          <a:cs typeface="Verdana" panose="020B0604030504040204" pitchFamily="34" charset="0"/>
                        </a:rPr>
                        <a:t>history</a:t>
                      </a:r>
                      <a:r>
                        <a:rPr lang="de-DE" b="1"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$ze</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bl>
          </a:graphicData>
        </a:graphic>
      </p:graphicFrame>
      <p:sp>
        <p:nvSpPr>
          <p:cNvPr id="9" name="Titel 1"/>
          <p:cNvSpPr>
            <a:spLocks noGrp="1"/>
          </p:cNvSpPr>
          <p:nvPr>
            <p:ph type="title"/>
          </p:nvPr>
        </p:nvSpPr>
        <p:spPr>
          <a:xfrm>
            <a:off x="251520" y="183778"/>
            <a:ext cx="8640960" cy="508918"/>
          </a:xfrm>
        </p:spPr>
        <p:txBody>
          <a:bodyPr>
            <a:noAutofit/>
          </a:bodyPr>
          <a:lstStyle/>
          <a:p>
            <a:r>
              <a:rPr lang="de-DE" dirty="0">
                <a:latin typeface="Verdana" panose="020B0604030504040204" pitchFamily="34" charset="0"/>
                <a:ea typeface="Verdana" panose="020B0604030504040204" pitchFamily="34" charset="0"/>
                <a:cs typeface="Verdana" panose="020B0604030504040204" pitchFamily="34" charset="0"/>
              </a:rPr>
              <a:t>Latest beim Haupttitel -8- </a:t>
            </a:r>
            <a:r>
              <a:rPr lang="de-DE" dirty="0" smtClean="0">
                <a:latin typeface="Verdana" panose="020B0604030504040204" pitchFamily="34" charset="0"/>
                <a:ea typeface="Verdana" panose="020B0604030504040204" pitchFamily="34" charset="0"/>
                <a:cs typeface="Verdana" panose="020B0604030504040204" pitchFamily="34" charset="0"/>
              </a:rPr>
              <a:t>Geltungsdauer</a:t>
            </a:r>
            <a:endParaRPr lang="de-DE" dirty="0">
              <a:solidFill>
                <a:srgbClr val="00B0F0"/>
              </a:solidFill>
              <a:latin typeface="Verdana" panose="020B0604030504040204" pitchFamily="34" charset="0"/>
              <a:ea typeface="Verdana" panose="020B0604030504040204" pitchFamily="34" charset="0"/>
              <a:cs typeface="Verdana" panose="020B0604030504040204" pitchFamily="34" charset="0"/>
            </a:endParaRPr>
          </a:p>
        </p:txBody>
      </p:sp>
      <p:sp>
        <p:nvSpPr>
          <p:cNvPr id="2" name="Textfeld 1"/>
          <p:cNvSpPr txBox="1"/>
          <p:nvPr/>
        </p:nvSpPr>
        <p:spPr>
          <a:xfrm>
            <a:off x="319661" y="692696"/>
            <a:ext cx="7776864" cy="830997"/>
          </a:xfrm>
          <a:prstGeom prst="rect">
            <a:avLst/>
          </a:prstGeom>
          <a:noFill/>
        </p:spPr>
        <p:txBody>
          <a:bodyPr wrap="square" rtlCol="0">
            <a:spAutoFit/>
          </a:bodyPr>
          <a:lstStyle/>
          <a:p>
            <a:pPr marL="342900" indent="-342900">
              <a:buFont typeface="Arial" panose="020B0604020202020204" pitchFamily="34" charset="0"/>
              <a:buChar char="•"/>
            </a:pPr>
            <a:r>
              <a:rPr lang="de-DE" sz="2400" dirty="0"/>
              <a:t>Beginn des frühesten Titels bekannt</a:t>
            </a:r>
          </a:p>
          <a:p>
            <a:pPr marL="342900" indent="-342900">
              <a:buFont typeface="Arial" panose="020B0604020202020204" pitchFamily="34" charset="0"/>
              <a:buChar char="•"/>
            </a:pPr>
            <a:r>
              <a:rPr lang="de-DE" sz="2400" dirty="0"/>
              <a:t>Ende wegen lückenhaften Bestandes unbekannt</a:t>
            </a:r>
          </a:p>
        </p:txBody>
      </p:sp>
      <p:graphicFrame>
        <p:nvGraphicFramePr>
          <p:cNvPr id="8" name="Tabelle 7"/>
          <p:cNvGraphicFramePr>
            <a:graphicFrameLocks noGrp="1"/>
          </p:cNvGraphicFramePr>
          <p:nvPr>
            <p:extLst>
              <p:ext uri="{D42A27DB-BD31-4B8C-83A1-F6EECF244321}">
                <p14:modId xmlns:p14="http://schemas.microsoft.com/office/powerpoint/2010/main" val="2713133795"/>
              </p:ext>
            </p:extLst>
          </p:nvPr>
        </p:nvGraphicFramePr>
        <p:xfrm>
          <a:off x="319661" y="4293096"/>
          <a:ext cx="8568950" cy="1712207"/>
        </p:xfrm>
        <a:graphic>
          <a:graphicData uri="http://schemas.openxmlformats.org/drawingml/2006/table">
            <a:tbl>
              <a:tblPr firstRow="1" bandRow="1">
                <a:tableStyleId>{5C22544A-7EE6-4342-B048-85BDC9FD1C3A}</a:tableStyleId>
              </a:tblPr>
              <a:tblGrid>
                <a:gridCol w="867963"/>
                <a:gridCol w="1512168"/>
                <a:gridCol w="2880320"/>
                <a:gridCol w="3308499"/>
              </a:tblGrid>
              <a:tr h="432047">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7253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2.3.2.13.2</a:t>
                      </a:r>
                    </a:p>
                    <a:p>
                      <a:r>
                        <a:rPr lang="de-DE" b="1" dirty="0" smtClean="0">
                          <a:latin typeface="Verdana" panose="020B0604030504040204" pitchFamily="34" charset="0"/>
                          <a:ea typeface="Verdana" panose="020B0604030504040204" pitchFamily="34" charset="0"/>
                          <a:cs typeface="Verdana" panose="020B0604030504040204" pitchFamily="34" charset="0"/>
                        </a:rPr>
                        <a:t>D-A-CH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effectLst/>
                          <a:latin typeface="Verdana"/>
                          <a:ea typeface="Times New Roman"/>
                          <a:cs typeface="Times New Roman"/>
                        </a:rPr>
                        <a:t>Haupttitel, </a:t>
                      </a:r>
                      <a:r>
                        <a:rPr lang="de-DE" sz="1800" b="1" dirty="0" smtClean="0">
                          <a:effectLst/>
                          <a:latin typeface="Verdana"/>
                          <a:ea typeface="Calibri"/>
                          <a:cs typeface="Times New Roman"/>
                        </a:rPr>
                        <a:t>g</a:t>
                      </a:r>
                      <a:r>
                        <a:rPr lang="de-DE" sz="1800" b="1" dirty="0" smtClean="0">
                          <a:effectLst/>
                          <a:latin typeface="Verdana"/>
                          <a:ea typeface="Times New Roman"/>
                          <a:cs typeface="Times New Roman"/>
                        </a:rPr>
                        <a:t>ering-fügige Änderungen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Info</a:t>
                      </a:r>
                      <a:r>
                        <a:rPr lang="de-DE" baseline="0" dirty="0" smtClean="0">
                          <a:latin typeface="Verdana" panose="020B0604030504040204" pitchFamily="34" charset="0"/>
                          <a:ea typeface="Verdana" panose="020B0604030504040204" pitchFamily="34" charset="0"/>
                          <a:cs typeface="Verdana" panose="020B0604030504040204" pitchFamily="34" charset="0"/>
                        </a:rPr>
                        <a:t> 7</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3910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4213</a:t>
                      </a:r>
                      <a:br>
                        <a:rPr lang="de-DE" b="1" dirty="0" smtClean="0">
                          <a:latin typeface="Verdana" panose="020B0604030504040204" pitchFamily="34" charset="0"/>
                          <a:ea typeface="Verdana" panose="020B0604030504040204" pitchFamily="34" charset="0"/>
                          <a:cs typeface="Verdana" panose="020B0604030504040204" pitchFamily="34" charset="0"/>
                        </a:rPr>
                      </a:b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2.3.7.3</a:t>
                      </a:r>
                    </a:p>
                    <a:p>
                      <a:r>
                        <a:rPr lang="de-DE" b="1" dirty="0" smtClean="0">
                          <a:latin typeface="Verdana" panose="020B0604030504040204" pitchFamily="34" charset="0"/>
                          <a:ea typeface="Verdana" panose="020B0604030504040204" pitchFamily="34" charset="0"/>
                          <a:cs typeface="Verdana" panose="020B0604030504040204" pitchFamily="34" charset="0"/>
                        </a:rPr>
                        <a:t>D-A-CH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800" b="1" dirty="0" smtClean="0">
                          <a:effectLst/>
                          <a:latin typeface="Verdana"/>
                          <a:ea typeface="Times New Roman"/>
                          <a:cs typeface="Times New Roman"/>
                        </a:rPr>
                        <a:t>Erfassen von früheren Haupttiteln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b="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Haupttitel 1991-[</a:t>
                      </a:r>
                      <a:r>
                        <a:rPr lang="de-DE" b="0" baseline="0" dirty="0" smtClean="0">
                          <a:latin typeface="Verdana" panose="020B0604030504040204" pitchFamily="34" charset="0"/>
                          <a:ea typeface="Verdana" panose="020B0604030504040204" pitchFamily="34" charset="0"/>
                          <a:cs typeface="Verdana" panose="020B0604030504040204" pitchFamily="34" charset="0"/>
                        </a:rPr>
                        <a:t>?]:</a:t>
                      </a:r>
                      <a:r>
                        <a:rPr lang="de-DE" b="1"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smtClean="0">
                          <a:latin typeface="Verdana" panose="020B0604030504040204" pitchFamily="34" charset="0"/>
                          <a:ea typeface="Verdana" panose="020B0604030504040204" pitchFamily="34" charset="0"/>
                          <a:cs typeface="Verdana" panose="020B0604030504040204" pitchFamily="34" charset="0"/>
                        </a:rPr>
                        <a:t>Info </a:t>
                      </a:r>
                      <a:r>
                        <a:rPr lang="de-DE" baseline="0" dirty="0" err="1" smtClean="0">
                          <a:latin typeface="Verdana" panose="020B0604030504040204" pitchFamily="34" charset="0"/>
                          <a:ea typeface="Verdana" panose="020B0604030504040204" pitchFamily="34" charset="0"/>
                          <a:cs typeface="Verdana" panose="020B0604030504040204" pitchFamily="34" charset="0"/>
                        </a:rPr>
                        <a:t>sieben</a:t>
                      </a:r>
                      <a:r>
                        <a:rPr lang="de-DE" b="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$ze</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bl>
          </a:graphicData>
        </a:graphic>
      </p:graphicFrame>
    </p:spTree>
    <p:extLst>
      <p:ext uri="{BB962C8B-B14F-4D97-AF65-F5344CB8AC3E}">
        <p14:creationId xmlns:p14="http://schemas.microsoft.com/office/powerpoint/2010/main" val="3882966823"/>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2210</Words>
  <Application>Microsoft Office PowerPoint</Application>
  <PresentationFormat>Bildschirmpräsentation (4:3)</PresentationFormat>
  <Paragraphs>443</Paragraphs>
  <Slides>24</Slides>
  <Notes>18</Notes>
  <HiddenSlides>0</HiddenSlides>
  <MMClips>0</MMClips>
  <ScaleCrop>false</ScaleCrop>
  <HeadingPairs>
    <vt:vector size="4" baseType="variant">
      <vt:variant>
        <vt:lpstr>Design</vt:lpstr>
      </vt:variant>
      <vt:variant>
        <vt:i4>1</vt:i4>
      </vt:variant>
      <vt:variant>
        <vt:lpstr>Folientitel</vt:lpstr>
      </vt:variant>
      <vt:variant>
        <vt:i4>24</vt:i4>
      </vt:variant>
    </vt:vector>
  </HeadingPairs>
  <TitlesOfParts>
    <vt:vector size="25" baseType="lpstr">
      <vt:lpstr>Larissa-Design</vt:lpstr>
      <vt:lpstr>Schulungsunterlagen der AG RDA</vt:lpstr>
      <vt:lpstr> Latest beim Haupttitel, Paralleltitel, Titelzusatz und bei der Verantwortlichkeitsangabe  </vt:lpstr>
      <vt:lpstr>Latest beim Haupttitel  -1-</vt:lpstr>
      <vt:lpstr>Latest beim Haupttitel  -2-</vt:lpstr>
      <vt:lpstr>Latest beim Haupttitel  -4-</vt:lpstr>
      <vt:lpstr>Latest beim Haupttitel -6- Früherer Haupttitel</vt:lpstr>
      <vt:lpstr>Latest beim Haupttitel -5- Formatänderung</vt:lpstr>
      <vt:lpstr>Latest beim Haupttitel -7- Geltungsdauer</vt:lpstr>
      <vt:lpstr>Latest beim Haupttitel -8- Geltungsdauer</vt:lpstr>
      <vt:lpstr>Latest beim Haupttitel -9- Geltungsdauer</vt:lpstr>
      <vt:lpstr>Abweichende Titel</vt:lpstr>
      <vt:lpstr>Formatänderung – Abweichender Titel</vt:lpstr>
      <vt:lpstr>Geltungsdauer bei Abweichenden Titeln</vt:lpstr>
      <vt:lpstr>Latest beim Paralleltitel</vt:lpstr>
      <vt:lpstr>Latest beim Titelzusatz  -1-</vt:lpstr>
      <vt:lpstr>Latest beim Titelzusatz  -2-</vt:lpstr>
      <vt:lpstr>Latest bei der Verantwortlichkeitsangabe  -1-</vt:lpstr>
      <vt:lpstr>Latest bei der Verantwortlichkeitsangabe  -2-</vt:lpstr>
      <vt:lpstr>Latest bei der Verantwortlichkeitsangabe  -3-</vt:lpstr>
      <vt:lpstr>Aufnahme im PICA-Format</vt:lpstr>
      <vt:lpstr>Aufnahme im PICA-Format</vt:lpstr>
      <vt:lpstr>Aufnahme im PICA-Format</vt:lpstr>
      <vt:lpstr> </vt:lpstr>
      <vt:lpstr>Formatübersicht</vt:lpstr>
    </vt:vector>
  </TitlesOfParts>
  <Company>Deutsche Nationalbibliothek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Ingeborg Töpler</dc:creator>
  <cp:lastModifiedBy>Goerlich</cp:lastModifiedBy>
  <cp:revision>468</cp:revision>
  <cp:lastPrinted>2015-08-07T07:40:18Z</cp:lastPrinted>
  <dcterms:created xsi:type="dcterms:W3CDTF">2014-02-18T07:01:40Z</dcterms:created>
  <dcterms:modified xsi:type="dcterms:W3CDTF">2016-03-22T10:37:35Z</dcterms:modified>
</cp:coreProperties>
</file>