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24"/>
  </p:notesMasterIdLst>
  <p:handoutMasterIdLst>
    <p:handoutMasterId r:id="rId25"/>
  </p:handoutMasterIdLst>
  <p:sldIdLst>
    <p:sldId id="331" r:id="rId2"/>
    <p:sldId id="259" r:id="rId3"/>
    <p:sldId id="327" r:id="rId4"/>
    <p:sldId id="328" r:id="rId5"/>
    <p:sldId id="317" r:id="rId6"/>
    <p:sldId id="299" r:id="rId7"/>
    <p:sldId id="300" r:id="rId8"/>
    <p:sldId id="301" r:id="rId9"/>
    <p:sldId id="302" r:id="rId10"/>
    <p:sldId id="304" r:id="rId11"/>
    <p:sldId id="305" r:id="rId12"/>
    <p:sldId id="306" r:id="rId13"/>
    <p:sldId id="307" r:id="rId14"/>
    <p:sldId id="308" r:id="rId15"/>
    <p:sldId id="309" r:id="rId16"/>
    <p:sldId id="310" r:id="rId17"/>
    <p:sldId id="311" r:id="rId18"/>
    <p:sldId id="312" r:id="rId19"/>
    <p:sldId id="313" r:id="rId20"/>
    <p:sldId id="314" r:id="rId21"/>
    <p:sldId id="329" r:id="rId22"/>
    <p:sldId id="330" r:id="rId23"/>
  </p:sldIdLst>
  <p:sldSz cx="9144000" cy="6858000" type="screen4x3"/>
  <p:notesSz cx="6669088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9218F"/>
    <a:srgbClr val="1BAF34"/>
    <a:srgbClr val="D09E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17" autoAdjust="0"/>
    <p:restoredTop sz="87102" autoAdjust="0"/>
  </p:normalViewPr>
  <p:slideViewPr>
    <p:cSldViewPr>
      <p:cViewPr>
        <p:scale>
          <a:sx n="100" d="100"/>
          <a:sy n="100" d="100"/>
        </p:scale>
        <p:origin x="-1398" y="-3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668" y="-72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77607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21.03.2016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77607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77607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21.03.2016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777607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50339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50339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50339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503393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503393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503393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503393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50339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</a:t>
            </a:fld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50339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50339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50339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50339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5B.09: Keine neue Beschreibung | Aleph | Stand: 22.10.2015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5B.09: Keine neue Beschreibung | Aleph | Stand: 22.10.2015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5B.09: Keine neue Beschreibung | Aleph | Stand: 22.10.2015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5B.09: Keine neue Beschreibung | Aleph | Stand: 22.10.2015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5B.09: Keine neue Beschreibung | Aleph | Stand: 22.10.2015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5B.09: Keine neue Beschreibung | Aleph | Stand: 22.10.2015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5B.09: Keine neue Beschreibung | Aleph | Stand: 22.10.2015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5B.09: Keine neue Beschreibung | Aleph | Stand: 22.10.2015 | CC BY-NC-SA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5B.09: Keine neue Beschreibung | Aleph | Stand: 22.10.2015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5B.09: Keine neue Beschreibung | Aleph | Stand: 22.10.2015 | CC BY-NC-SA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5B.09: Keine neue Beschreibung | Aleph | Stand: 22.10.2015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5B.09: Keine neue Beschreibung | Aleph | Stand: 22.10.2015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5B.09: Keine neue Beschreibung | Aleph | Stand: 22.10.2015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192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10</a:t>
            </a:fld>
            <a:endParaRPr lang="de-DE"/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1.a Geringfügige Änderung: </a:t>
            </a:r>
            <a:r>
              <a:rPr lang="de-DE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Fallgruppe c)</a:t>
            </a:r>
            <a:r>
              <a:rPr lang="de-DE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-1-</a:t>
            </a:r>
            <a:endParaRPr lang="de-DE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323528" y="836713"/>
            <a:ext cx="777686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Haupttitel/Verantwortlichkeitsangabe: Änderung im Namen der Körperschaft (</a:t>
            </a:r>
            <a:r>
              <a:rPr lang="de-DE" sz="2400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Geistiger Schöpfer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Wingdings" pitchFamily="2" charset="2"/>
            </a:endParaRP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Wingdings" pitchFamily="2" charset="2"/>
            </a:endParaRPr>
          </a:p>
          <a:p>
            <a:pPr>
              <a:buFont typeface="Arial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 Änderung führt </a:t>
            </a:r>
            <a:r>
              <a:rPr lang="de-DE" sz="2400" u="sng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nicht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 zu einem neuen Datensatz, wenn </a:t>
            </a: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Wingdings" pitchFamily="2" charset="2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sich die Änderung auf </a:t>
            </a:r>
            <a:r>
              <a:rPr lang="de-DE" sz="2400" u="sng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dieselbe Körperschaft bezieht:</a:t>
            </a:r>
          </a:p>
          <a:p>
            <a:endParaRPr lang="de-DE" sz="2400" u="sng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Wingdings" pitchFamily="2" charset="2"/>
            </a:endParaRPr>
          </a:p>
          <a:p>
            <a:pPr>
              <a:buFont typeface="Arial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 Ersatz durch eine abweichende Namensform</a:t>
            </a:r>
          </a:p>
          <a:p>
            <a:pPr>
              <a:buFont typeface="Arial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 Bestandteile der Hierarchie ändern sich</a:t>
            </a:r>
          </a:p>
          <a:p>
            <a:pPr>
              <a:buFont typeface="Arial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 Nennung am Anfang/oder am Ende des Haupttitels bzw. in der Verantwortlichkeits-angabe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344816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5B.09: Keine neue Beschreibung | Aleph | Stand: 22.10.2015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4719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840760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5B.09: Keine neue Beschreibung | Aleph | Stand: 22.10.2015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11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7869480"/>
              </p:ext>
            </p:extLst>
          </p:nvPr>
        </p:nvGraphicFramePr>
        <p:xfrm>
          <a:off x="323528" y="1298378"/>
          <a:ext cx="8568953" cy="25351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1584176"/>
                <a:gridCol w="2520280"/>
                <a:gridCol w="3528393"/>
              </a:tblGrid>
              <a:tr h="432047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72534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2.3.2.13.2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Haupttitel, 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eringfügige Änderungen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GMD-Jahresbericht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3910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375</a:t>
                      </a:r>
                      <a:b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2.3.7.3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Erfassen von frühesten Haupttiteln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Jahresbericht der Gesellschaft für Mathematik und Datenverarbeitung</a:t>
                      </a:r>
                      <a:endParaRPr lang="de-DE" b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$f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 1 (2014)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1.a Geringfügige Änderung: </a:t>
            </a:r>
            <a:r>
              <a:rPr lang="de-DE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Fallgruppe c)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-2-</a:t>
            </a:r>
            <a:endParaRPr lang="de-DE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323528" y="836713"/>
            <a:ext cx="77768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Änderung im Namen der Körperschaft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993001"/>
              </p:ext>
            </p:extLst>
          </p:nvPr>
        </p:nvGraphicFramePr>
        <p:xfrm>
          <a:off x="323528" y="3933056"/>
          <a:ext cx="8568954" cy="22608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1512168"/>
                <a:gridCol w="2592288"/>
                <a:gridCol w="3528394"/>
              </a:tblGrid>
              <a:tr h="432048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72534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2.3.2.13.2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Haupttitel, 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ering-fügige Änderungen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Verwaltungsbericht der Stadtgemeinde Bergisch Gladbach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3910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375e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2.3.7.3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Erfassen von früheren Haupttiteln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Verwaltungsbericht der Stadt Bergisch Gladbach</a:t>
                      </a:r>
                    </a:p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$f</a:t>
                      </a:r>
                      <a:r>
                        <a:rPr lang="de-DE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früher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4719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344816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5B.09: Keine neue Beschreibung | Aleph | Stand: 22.10.2015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2788222"/>
              </p:ext>
            </p:extLst>
          </p:nvPr>
        </p:nvGraphicFramePr>
        <p:xfrm>
          <a:off x="395536" y="1412776"/>
          <a:ext cx="8208912" cy="17122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1512168"/>
                <a:gridCol w="2880320"/>
                <a:gridCol w="2880320"/>
              </a:tblGrid>
              <a:tr h="432047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72534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2.3.2.13.2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Haupttitel, 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ering-fügige Änderungen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G.B.B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3910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375e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2.3.7.3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Erfassen von früheren Haupttiteln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GBB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1.a Geringfügige Änderung: </a:t>
            </a:r>
            <a:r>
              <a:rPr lang="de-DE" dirty="0" smtClean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Fallgruppe d)</a:t>
            </a:r>
            <a:endParaRPr lang="de-DE" dirty="0">
              <a:solidFill>
                <a:srgbClr val="7030A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323528" y="836713"/>
            <a:ext cx="8352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Änderungen in der Zeichensetzung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467544" y="3789040"/>
            <a:ext cx="784887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Änderung in der Reihenfolge von Haupt- und Paralleltitel</a:t>
            </a: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Wenden Sie diese Regel nur dann an, wenn der frühere Haupttitel nicht entfällt, sondern als Paralleltitel erhalten bleibt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328223" y="3284984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>
                <a:solidFill>
                  <a:srgbClr val="4F81BD">
                    <a:lumMod val="7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1.a Geringfügige Änderung: </a:t>
            </a:r>
            <a:r>
              <a:rPr lang="de-DE" sz="2800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Fallgruppe </a:t>
            </a:r>
            <a:r>
              <a:rPr lang="de-DE" sz="2800" dirty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e)</a:t>
            </a:r>
          </a:p>
        </p:txBody>
      </p:sp>
    </p:spTree>
    <p:extLst>
      <p:ext uri="{BB962C8B-B14F-4D97-AF65-F5344CB8AC3E}">
        <p14:creationId xmlns:p14="http://schemas.microsoft.com/office/powerpoint/2010/main" val="4254719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840760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5B.09: Keine neue Beschreibung | Aleph | Stand: 22.10.2015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13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6509561"/>
              </p:ext>
            </p:extLst>
          </p:nvPr>
        </p:nvGraphicFramePr>
        <p:xfrm>
          <a:off x="395536" y="1844824"/>
          <a:ext cx="8136905" cy="19865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1512168"/>
                <a:gridCol w="2736304"/>
                <a:gridCol w="2880321"/>
              </a:tblGrid>
              <a:tr h="432047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72534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2.3.2.13.2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Haupttitel, 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ering-fügige Änderungen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…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annual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report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3910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375e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2.3.7.3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Erfassen von früheren Haupttiteln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Annual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report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1.a Geringfügige Änderung: </a:t>
            </a:r>
            <a:r>
              <a:rPr lang="de-DE" dirty="0" smtClean="0">
                <a:solidFill>
                  <a:srgbClr val="00B0F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Fallgruppe f)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-1-</a:t>
            </a:r>
            <a:endParaRPr lang="de-DE" dirty="0">
              <a:solidFill>
                <a:srgbClr val="00B0F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323528" y="836713"/>
            <a:ext cx="83529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Änderungen von Wörtern, die den Titel mit einer Zählung verbinden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486339" y="4005064"/>
            <a:ext cx="82809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Änderungen bei einleitenden Wendungen zu Zeitangaben an beliebiger Stelle des Haupttitels</a:t>
            </a:r>
          </a:p>
          <a:p>
            <a:pPr>
              <a:buFont typeface="Arial" pitchFamily="34" charset="0"/>
              <a:buChar char="•"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für das Jahr …</a:t>
            </a:r>
          </a:p>
          <a:p>
            <a:pPr>
              <a:buFont typeface="Arial" pitchFamily="34" charset="0"/>
              <a:buChar char="•"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für das Geschäftsjahr …</a:t>
            </a:r>
          </a:p>
          <a:p>
            <a:pPr>
              <a:buFont typeface="Arial" pitchFamily="34" charset="0"/>
              <a:buChar char="•"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für den Zeitraum … </a:t>
            </a: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4719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696744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5B.09: Keine neue Beschreibung | Aleph | Stand: 22.10.2015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14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188716"/>
              </p:ext>
            </p:extLst>
          </p:nvPr>
        </p:nvGraphicFramePr>
        <p:xfrm>
          <a:off x="410104" y="1700324"/>
          <a:ext cx="8280919" cy="19865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1536"/>
                <a:gridCol w="1512168"/>
                <a:gridCol w="2750872"/>
                <a:gridCol w="3096343"/>
              </a:tblGrid>
              <a:tr h="432047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72534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2.3.2.13.2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Haupttitel, 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ering-fügige Änderungen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Insel-Kalender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für …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3910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375e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2.3.7.3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Erfassen von früheren Haupttiteln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Insel-Kalender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für das Jahr …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1.a Geringfügige Änderung: </a:t>
            </a:r>
            <a:r>
              <a:rPr lang="de-DE" dirty="0" smtClean="0">
                <a:solidFill>
                  <a:srgbClr val="00B0F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Fallgruppe f)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-2-</a:t>
            </a:r>
            <a:endParaRPr lang="de-DE" dirty="0">
              <a:solidFill>
                <a:srgbClr val="00B0F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323528" y="836713"/>
            <a:ext cx="83529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Voraussetzung:                                            Angabe ist Bestandteil des Haupttitels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2504754"/>
              </p:ext>
            </p:extLst>
          </p:nvPr>
        </p:nvGraphicFramePr>
        <p:xfrm>
          <a:off x="395535" y="3789040"/>
          <a:ext cx="8280921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5"/>
                <a:gridCol w="1512168"/>
                <a:gridCol w="2781782"/>
                <a:gridCol w="3050866"/>
              </a:tblGrid>
              <a:tr h="36004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13433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2.3.2.13.2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Haupttitel, 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ering-fügige Änderungen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Bericht / Deutsche Hypothekenbank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708522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375e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2.3.7.3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Erfassen von früheren Haupttiteln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Bericht über die Geschäftsjahre … der Deutschen Hypothekenbank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4719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056784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5B.09: Keine neue Beschreibung | Aleph | Stand: 22.10.2015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15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3361792"/>
              </p:ext>
            </p:extLst>
          </p:nvPr>
        </p:nvGraphicFramePr>
        <p:xfrm>
          <a:off x="251520" y="1484784"/>
          <a:ext cx="8568953" cy="22608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1512168"/>
                <a:gridCol w="2520280"/>
                <a:gridCol w="3600401"/>
              </a:tblGrid>
              <a:tr h="432047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72534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2.3.2.13.2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Haupttitel, 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eringfügige Änderungen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Veranstaltungsverzeichnis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/ Universität Osnabrück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3910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375e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2.3.7.3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Erfassen von früheren Haupttiteln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Veranstaltungs- und Personalverzeichnis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/ Universität Osnabrück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1.a Geringfügige Änderung: </a:t>
            </a:r>
            <a:r>
              <a:rPr lang="de-DE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Fallgruppe g)</a:t>
            </a:r>
            <a:endParaRPr lang="de-DE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323528" y="836713"/>
            <a:ext cx="77768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Änderung nach einem regelmäßigen Schema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179512" y="4265174"/>
            <a:ext cx="89644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Und:                                                             Änderung des Haupttitels, die </a:t>
            </a:r>
            <a:r>
              <a:rPr lang="de-DE" sz="2400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kürzer als ein Jahr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besteht</a:t>
            </a: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4719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1.a Geringfügige Änderung: </a:t>
            </a:r>
            <a:r>
              <a:rPr lang="de-DE" dirty="0" smtClean="0">
                <a:solidFill>
                  <a:srgbClr val="A9218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Fallgruppe h)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-1-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256584"/>
          </a:xfrm>
        </p:spPr>
        <p:txBody>
          <a:bodyPr/>
          <a:lstStyle/>
          <a:p>
            <a:pPr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Änderungen in einer Aufzählung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Was gilt als Aufzählung?</a:t>
            </a: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Font typeface="Wingdings"/>
              <a:buChar char="à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 Aufzählung von Orten, Sachgebieten, Ländern</a:t>
            </a:r>
          </a:p>
          <a:p>
            <a:pPr>
              <a:buFont typeface="Wingdings"/>
              <a:buChar char="à"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Wingdings" pitchFamily="2" charset="2"/>
            </a:endParaRPr>
          </a:p>
          <a:p>
            <a:pPr>
              <a:buFont typeface="Wingdings"/>
              <a:buChar char="à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 vor und nach der Änderung muss die Aufzählung aus mindestens 3 Begriffen bestehen</a:t>
            </a:r>
          </a:p>
          <a:p>
            <a:pPr>
              <a:buFont typeface="Wingdings"/>
              <a:buChar char="à"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Wingdings" pitchFamily="2" charset="2"/>
            </a:endParaRPr>
          </a:p>
          <a:p>
            <a:pPr>
              <a:buFont typeface="Wingdings"/>
              <a:buChar char="à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 Nach Änderung: </a:t>
            </a:r>
            <a:r>
              <a:rPr lang="de-DE" sz="2400" u="sng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keine Inhaltsänderung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(sonst liegt eine wesentliche Änderung vor)</a:t>
            </a:r>
          </a:p>
          <a:p>
            <a:pPr>
              <a:buFont typeface="Wingdings"/>
              <a:buChar char="à"/>
            </a:pPr>
            <a:endParaRPr lang="de-DE" dirty="0" smtClean="0">
              <a:sym typeface="Wingdings" pitchFamily="2" charset="2"/>
            </a:endParaRPr>
          </a:p>
          <a:p>
            <a:pPr>
              <a:buFont typeface="Wingdings"/>
              <a:buChar char="à"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27280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5B.09: Keine neue Beschreibung | Aleph | Stand: 22.10.2015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16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81328"/>
            <a:ext cx="7128792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5B.09: Keine neue Beschreibung | Aleph | Stand: 22.10.2015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17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3898531"/>
              </p:ext>
            </p:extLst>
          </p:nvPr>
        </p:nvGraphicFramePr>
        <p:xfrm>
          <a:off x="323527" y="1916833"/>
          <a:ext cx="8424938" cy="39982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5"/>
                <a:gridCol w="1440160"/>
                <a:gridCol w="2664296"/>
                <a:gridCol w="3384377"/>
              </a:tblGrid>
              <a:tr h="432047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72534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2.3.2.13.2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Haupttitel, 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ering-fügige Änderungen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Adressbuch Böblingen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mit Altdorf,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Schönaich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Ehningen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3910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375</a:t>
                      </a:r>
                      <a:b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2.3.7.3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Erfassen von frühesten Haupttiteln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Adressbuch Böblingen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mit Altdorf,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Ehningen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Holzgerlingen,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Schönaich</a:t>
                      </a:r>
                      <a:endParaRPr lang="de-DE" b="1" baseline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$f 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 1 (1955)-Band 2 (1956)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63910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375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2.3.7.3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Erfassen von früheren Haupttiteln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Adressbuch Böblingen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mit Altdorf,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Ehningen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Holzgerlingen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$f </a:t>
                      </a:r>
                      <a:r>
                        <a:rPr lang="de-DE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teils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1.a Geringfügige Änderung: </a:t>
            </a:r>
            <a:r>
              <a:rPr lang="de-DE" dirty="0" smtClean="0">
                <a:solidFill>
                  <a:srgbClr val="A9218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Fallgruppe h)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-2-</a:t>
            </a:r>
            <a:endParaRPr lang="de-DE" dirty="0">
              <a:solidFill>
                <a:srgbClr val="A9218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323528" y="836713"/>
            <a:ext cx="8352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Änderungen in einer Aufzählung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4719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1.a Geringfügige Änderung: </a:t>
            </a:r>
            <a:r>
              <a:rPr lang="de-DE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Fallgruppe i) 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-1-</a:t>
            </a:r>
            <a:endParaRPr lang="de-DE" dirty="0">
              <a:solidFill>
                <a:srgbClr val="00B05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Änderungen beim Publikationstyp</a:t>
            </a: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Was gilt als Publikationstyp? </a:t>
            </a: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Zeitschrift</a:t>
            </a: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Zeitung</a:t>
            </a: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Reihe</a:t>
            </a: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Magazin</a:t>
            </a: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Journal</a:t>
            </a: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Jahrbuch</a:t>
            </a: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und die Entsprechungen in anderen Sprachen</a:t>
            </a:r>
          </a:p>
          <a:p>
            <a:pPr>
              <a:buNone/>
            </a:pPr>
            <a:endParaRPr lang="de-DE" dirty="0" smtClean="0">
              <a:sym typeface="Wingdings" pitchFamily="2" charset="2"/>
            </a:endParaRPr>
          </a:p>
          <a:p>
            <a:pPr>
              <a:buFont typeface="Wingdings"/>
              <a:buChar char="à"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344816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5B.09: Keine neue Beschreibung | Aleph | Stand: 22.10.2015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18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27280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5B.09: Keine neue Beschreibung | Aleph | Stand: 22.10.2015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19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0850081"/>
              </p:ext>
            </p:extLst>
          </p:nvPr>
        </p:nvGraphicFramePr>
        <p:xfrm>
          <a:off x="467544" y="1268760"/>
          <a:ext cx="8352928" cy="19865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1512168"/>
                <a:gridCol w="2664296"/>
                <a:gridCol w="3240360"/>
              </a:tblGrid>
              <a:tr h="432048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72534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2.3.2.13.2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Haupttitel, 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ering-fügige Änderungen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Jahrbuch Tanzforschung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3910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375e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2.3.7.3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Erfassen von früheren Haupttiteln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Tanzforschung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$f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früher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1.a Geringfügige Änderung: </a:t>
            </a:r>
            <a:r>
              <a:rPr lang="de-DE" dirty="0" smtClean="0">
                <a:solidFill>
                  <a:srgbClr val="00B05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Fallgruppe i) 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-2-</a:t>
            </a:r>
            <a:endParaRPr lang="de-DE" dirty="0">
              <a:solidFill>
                <a:srgbClr val="00B05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7822062"/>
              </p:ext>
            </p:extLst>
          </p:nvPr>
        </p:nvGraphicFramePr>
        <p:xfrm>
          <a:off x="467544" y="3789041"/>
          <a:ext cx="8424936" cy="19865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1512168"/>
                <a:gridCol w="2664296"/>
                <a:gridCol w="3312368"/>
              </a:tblGrid>
              <a:tr h="432047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13433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2.3.2.13.2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Haupttitel, 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ering-fügige Änderungen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Review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of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organic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chemistry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708522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375e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2.3.7.3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Erfassen von früheren Haupttiteln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Organic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chemistry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review</a:t>
                      </a:r>
                      <a:endParaRPr lang="de-DE" baseline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$f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früher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4719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Keine neue Beschreibung</a:t>
            </a:r>
            <a:b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de-DE" sz="2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5B.09: Keine neue Beschreibung | </a:t>
            </a:r>
            <a:r>
              <a:rPr lang="de-DE" sz="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Aleph</a:t>
            </a:r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| Stand: </a:t>
            </a:r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22.10.2015 | </a:t>
            </a:r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5 B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1.b Geringfügige Änderung: Zweifelsfall</a:t>
            </a:r>
            <a:endParaRPr lang="de-DE" dirty="0">
              <a:solidFill>
                <a:srgbClr val="00B05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endParaRPr lang="de-DE" dirty="0" smtClean="0">
              <a:sym typeface="Wingdings" pitchFamily="2" charset="2"/>
            </a:endParaRPr>
          </a:p>
          <a:p>
            <a:pPr>
              <a:buNone/>
            </a:pPr>
            <a:r>
              <a:rPr lang="de-DE" dirty="0" smtClean="0">
                <a:solidFill>
                  <a:srgbClr val="00B050"/>
                </a:solidFill>
                <a:sym typeface="Wingdings" pitchFamily="2" charset="2"/>
              </a:rPr>
              <a:t>Im Zweifelsfall: Geringfügige Änderung</a:t>
            </a:r>
          </a:p>
          <a:p>
            <a:pPr>
              <a:buNone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056784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5B.09: Keine neue Beschreibung | Aleph | Stand: 22.10.2015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20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940966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2. Änderung im Ausgabevermerk          (1.6.2.5 D-A-CH)</a:t>
            </a:r>
            <a:endParaRPr lang="de-DE" dirty="0">
              <a:solidFill>
                <a:srgbClr val="00B05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124744"/>
            <a:ext cx="8640960" cy="5184576"/>
          </a:xfrm>
        </p:spPr>
        <p:txBody>
          <a:bodyPr/>
          <a:lstStyle/>
          <a:p>
            <a:pPr>
              <a:buNone/>
            </a:pP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Wann führt die Änderung zu </a:t>
            </a:r>
            <a:r>
              <a:rPr lang="de-DE" sz="2000" u="sng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keiner</a:t>
            </a: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 neuen Beschreibung?</a:t>
            </a:r>
          </a:p>
          <a:p>
            <a:pPr>
              <a:buNone/>
            </a:pPr>
            <a:endParaRPr lang="de-DE" sz="2000" dirty="0" smtClean="0"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>
              <a:buNone/>
            </a:pP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Ausgabe Kredit ändert sich zu  Edition Kredit</a:t>
            </a:r>
          </a:p>
          <a:p>
            <a:pPr>
              <a:buNone/>
            </a:pPr>
            <a:endParaRPr lang="de-DE" sz="2000" dirty="0" smtClean="0"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>
              <a:buNone/>
            </a:pP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= </a:t>
            </a:r>
            <a:r>
              <a:rPr lang="de-DE" sz="2000" u="sng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keine</a:t>
            </a: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 wesentliche Änderung des Geltungsbereichs</a:t>
            </a:r>
          </a:p>
          <a:p>
            <a:pPr>
              <a:buNone/>
            </a:pP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= keine wesentliche Änderung der geografischen Abdeckung</a:t>
            </a:r>
          </a:p>
          <a:p>
            <a:pPr>
              <a:buNone/>
            </a:pPr>
            <a:endParaRPr lang="de-DE" sz="2000" dirty="0" smtClean="0"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>
              <a:buNone/>
            </a:pP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403   </a:t>
            </a:r>
            <a:r>
              <a:rPr lang="de-DE" sz="20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$a</a:t>
            </a: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 Edition Kredit</a:t>
            </a:r>
          </a:p>
          <a:p>
            <a:pPr>
              <a:buNone/>
            </a:pP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501   </a:t>
            </a:r>
            <a:r>
              <a:rPr lang="de-DE" sz="20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$</a:t>
            </a:r>
            <a:r>
              <a:rPr lang="de-DE" sz="2000" dirty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a </a:t>
            </a: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Ausgabevermerk früher: Ausgabe Kredit</a:t>
            </a:r>
          </a:p>
          <a:p>
            <a:pPr>
              <a:buNone/>
            </a:pP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370a </a:t>
            </a:r>
            <a:r>
              <a:rPr lang="de-DE" sz="20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$a</a:t>
            </a: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 Ausgabe Kredit</a:t>
            </a:r>
            <a:b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</a:br>
            <a:endParaRPr lang="de-DE" sz="2000" dirty="0" smtClean="0"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>
              <a:buNone/>
            </a:pPr>
            <a:endParaRPr lang="de-DE" sz="2000" dirty="0" smtClean="0"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>
              <a:buNone/>
            </a:pP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Vgl. auch die Schulungsunterlage „Neue Beschreibungen“ </a:t>
            </a:r>
            <a:endParaRPr lang="de-DE" sz="2000" dirty="0" smtClean="0">
              <a:solidFill>
                <a:srgbClr val="00B050"/>
              </a:solidFill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>
              <a:buNone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27280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5B.09: Keine neue Beschreibung | Aleph | Stand: 22.10.2015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21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796950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3. Kumulationen, Reproduktionen und Indices (0.0 D-A-CH)</a:t>
            </a:r>
            <a:endParaRPr lang="de-DE" dirty="0">
              <a:solidFill>
                <a:srgbClr val="00B05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endParaRPr lang="de-DE" dirty="0" smtClean="0">
              <a:sym typeface="Wingdings" pitchFamily="2" charset="2"/>
            </a:endParaRPr>
          </a:p>
          <a:p>
            <a:r>
              <a:rPr lang="de-DE" dirty="0" smtClean="0">
                <a:sym typeface="Wingdings" pitchFamily="2" charset="2"/>
              </a:rPr>
              <a:t>Wann werden </a:t>
            </a:r>
            <a:r>
              <a:rPr lang="de-DE" u="sng" dirty="0" smtClean="0">
                <a:sym typeface="Wingdings" pitchFamily="2" charset="2"/>
              </a:rPr>
              <a:t>keine </a:t>
            </a:r>
            <a:r>
              <a:rPr lang="de-DE" dirty="0" smtClean="0">
                <a:sym typeface="Wingdings" pitchFamily="2" charset="2"/>
              </a:rPr>
              <a:t>neuen Beschreibungen bei Kumulationen,  Reproduktionen oder Indices angelegt?</a:t>
            </a:r>
          </a:p>
          <a:p>
            <a:endParaRPr lang="de-DE" dirty="0" smtClean="0">
              <a:sym typeface="Wingdings" pitchFamily="2" charset="2"/>
            </a:endParaRPr>
          </a:p>
          <a:p>
            <a:pPr>
              <a:buNone/>
            </a:pPr>
            <a:r>
              <a:rPr lang="de-DE" dirty="0" smtClean="0">
                <a:sym typeface="Wingdings" pitchFamily="2" charset="2"/>
              </a:rPr>
              <a:t>Ausführliche Informationen: Schulungsunterlage</a:t>
            </a:r>
          </a:p>
          <a:p>
            <a:r>
              <a:rPr lang="de-DE" dirty="0" smtClean="0">
                <a:sym typeface="Wingdings" pitchFamily="2" charset="2"/>
              </a:rPr>
              <a:t>Kumulationen</a:t>
            </a:r>
            <a:endParaRPr lang="de-DE" dirty="0" smtClean="0">
              <a:solidFill>
                <a:srgbClr val="00B050"/>
              </a:solidFill>
              <a:sym typeface="Wingdings" pitchFamily="2" charset="2"/>
            </a:endParaRPr>
          </a:p>
          <a:p>
            <a:r>
              <a:rPr lang="de-DE" dirty="0" smtClean="0">
                <a:sym typeface="Wingdings" pitchFamily="2" charset="2"/>
              </a:rPr>
              <a:t>Reproduktionen</a:t>
            </a:r>
            <a:endParaRPr lang="de-DE" dirty="0" smtClean="0">
              <a:solidFill>
                <a:srgbClr val="00B050"/>
              </a:solidFill>
              <a:sym typeface="Wingdings" pitchFamily="2" charset="2"/>
            </a:endParaRPr>
          </a:p>
          <a:p>
            <a:r>
              <a:rPr lang="de-DE" dirty="0" smtClean="0">
                <a:sym typeface="Wingdings" pitchFamily="2" charset="2"/>
              </a:rPr>
              <a:t>Indices</a:t>
            </a:r>
            <a:endParaRPr lang="de-DE" dirty="0" smtClean="0">
              <a:solidFill>
                <a:srgbClr val="00B050"/>
              </a:solidFill>
              <a:sym typeface="Wingdings" pitchFamily="2" charset="2"/>
            </a:endParaRPr>
          </a:p>
          <a:p>
            <a:endParaRPr lang="de-DE" dirty="0" smtClean="0">
              <a:solidFill>
                <a:srgbClr val="00B050"/>
              </a:solidFill>
              <a:sym typeface="Wingdings" pitchFamily="2" charset="2"/>
            </a:endParaRPr>
          </a:p>
          <a:p>
            <a:pPr>
              <a:buNone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27280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5B.09: Keine neue Beschreibung | Aleph | Stand: 22.10.2015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652934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Keine neue Beschreibung	  -1-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Änderung des Haupttitels in einer späteren Ausgabe: wesentliche oder geringfügige Änderung?</a:t>
            </a: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de-DE" sz="2400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Geringfügige Änderung (2.3.2.13.2 D-A-CH) </a:t>
            </a:r>
            <a:r>
              <a:rPr lang="de-DE" sz="2400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</a:t>
            </a:r>
            <a:endParaRPr lang="de-DE" sz="2400" dirty="0" smtClean="0">
              <a:solidFill>
                <a:srgbClr val="7030A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400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Aktualisierung des Haupttitels</a:t>
            </a: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Bisher gültiger Haupttitel wird als </a:t>
            </a:r>
            <a:r>
              <a:rPr lang="de-DE" sz="2400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frühester oder früherer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Haupttitel verankert</a:t>
            </a: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400" b="1" u="sng" dirty="0" smtClean="0">
                <a:solidFill>
                  <a:schemeClr val="accent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Frühester Haupttitel</a:t>
            </a:r>
            <a:r>
              <a:rPr lang="de-DE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: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Haupttitel der </a:t>
            </a:r>
            <a:r>
              <a:rPr lang="de-DE" sz="2400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ersten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Ausgabe</a:t>
            </a: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Erfassung der Geltungsdauer des </a:t>
            </a:r>
            <a:r>
              <a:rPr lang="de-DE" sz="2400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ersten Haupttitels stets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mit </a:t>
            </a:r>
            <a:r>
              <a:rPr lang="de-DE" sz="2400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genauen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Zählungsangaben – gemäß Feld 405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5B.09: Keine neue Beschreibung | Aleph | Stand: 22.10.2015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Keine neue 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Beschreibung		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-2-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endParaRPr lang="de-DE" sz="2400" u="sng" dirty="0" smtClean="0">
              <a:solidFill>
                <a:schemeClr val="accent3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400" b="1" u="sng" dirty="0" smtClean="0">
                <a:solidFill>
                  <a:schemeClr val="accent3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Früherer Haupttitel</a:t>
            </a:r>
            <a:endParaRPr lang="de-DE" sz="24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/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Weiterer Haupttitel in früheren Ausgaben</a:t>
            </a: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Die Geltungsdauer wird mit genauen Zählungsangaben erfasst, sofern bekannt.</a:t>
            </a: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Ansonsten genügen die pauschalen Hinweise „früher“ oder „teils“</a:t>
            </a: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5B.09: Keine neue Beschreibung | Aleph | Stand: 22.10.2015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4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Format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457200" indent="-457200">
              <a:buNone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Indikatoren beim ASEQ-Feld </a:t>
            </a:r>
            <a:r>
              <a:rPr lang="de-DE" sz="2400" b="1" dirty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375</a:t>
            </a:r>
            <a:r>
              <a:rPr lang="de-DE" sz="2400" dirty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pPr marL="457200" indent="-457200">
              <a:buNone/>
            </a:pP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42913"/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Kennzeichnung des </a:t>
            </a:r>
            <a:r>
              <a:rPr lang="de-DE" sz="2400" u="sng" dirty="0">
                <a:latin typeface="Verdana" pitchFamily="34" charset="0"/>
                <a:ea typeface="Verdana" pitchFamily="34" charset="0"/>
                <a:cs typeface="Verdana" pitchFamily="34" charset="0"/>
              </a:rPr>
              <a:t>frühesten</a:t>
            </a: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Haupttitels                    </a:t>
            </a:r>
            <a:r>
              <a:rPr lang="de-DE" sz="2400" b="1" dirty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 </a:t>
            </a:r>
            <a:r>
              <a:rPr lang="de-DE" sz="24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Indikator </a:t>
            </a:r>
            <a:r>
              <a:rPr lang="de-DE" sz="2400" b="1" dirty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_</a:t>
            </a:r>
          </a:p>
          <a:p>
            <a:pPr marL="457200" indent="-457200">
              <a:buNone/>
            </a:pPr>
            <a:endParaRPr lang="de-DE" sz="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None/>
            </a:pPr>
            <a:r>
              <a:rPr lang="de-DE" sz="2400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de-DE" sz="2400" b="1" dirty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375</a:t>
            </a:r>
            <a:r>
              <a:rPr lang="de-DE" sz="2400" b="1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_ </a:t>
            </a:r>
            <a:r>
              <a:rPr lang="de-DE" sz="24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$a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Kölnische </a:t>
            </a: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Volkszeitung und Handelsblatt. Literarische Beilagen </a:t>
            </a:r>
            <a:r>
              <a:rPr lang="de-DE" sz="24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$f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 </a:t>
            </a: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(1967)-2 (1968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)</a:t>
            </a:r>
            <a:endParaRPr lang="de-DE" sz="2400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457200"/>
            <a:endParaRPr lang="de-DE" sz="3600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457200"/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Kennzeichnung des/der </a:t>
            </a:r>
            <a:r>
              <a:rPr lang="de-DE" sz="2400" u="sng" dirty="0">
                <a:latin typeface="Verdana" pitchFamily="34" charset="0"/>
                <a:ea typeface="Verdana" pitchFamily="34" charset="0"/>
                <a:cs typeface="Verdana" pitchFamily="34" charset="0"/>
              </a:rPr>
              <a:t>früheren</a:t>
            </a: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Haupttitel(s):     </a:t>
            </a:r>
            <a:r>
              <a:rPr lang="de-DE" sz="2400" b="1" dirty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 </a:t>
            </a:r>
            <a:r>
              <a:rPr lang="de-DE" sz="24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Indikator </a:t>
            </a:r>
            <a:r>
              <a:rPr lang="de-DE" sz="2400" b="1" dirty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</a:t>
            </a:r>
          </a:p>
          <a:p>
            <a:pPr marL="457200" indent="-457200"/>
            <a:endParaRPr lang="de-DE" sz="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None/>
            </a:pPr>
            <a:r>
              <a:rPr lang="de-DE" sz="2400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de-DE" sz="2400" b="1" dirty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375e</a:t>
            </a: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2400" dirty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$a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Kölnische </a:t>
            </a: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Volkszeitung und Handelsblatt. Literarische Beilage </a:t>
            </a:r>
            <a:r>
              <a:rPr lang="de-DE" sz="2400" dirty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$f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3 </a:t>
            </a: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(1969)-4 (1970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)</a:t>
            </a:r>
            <a:endParaRPr lang="de-DE" sz="2400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5B.09: Keine neue Beschreibung | Aleph | Stand: 22.10.2015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5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3" y="6376243"/>
            <a:ext cx="7628981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5B.09: Keine neue Beschreibung | Aleph | Stand: 22.10.2015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6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8638489"/>
              </p:ext>
            </p:extLst>
          </p:nvPr>
        </p:nvGraphicFramePr>
        <p:xfrm>
          <a:off x="0" y="1525862"/>
          <a:ext cx="9143999" cy="17122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0601"/>
                <a:gridCol w="1493167"/>
                <a:gridCol w="2952328"/>
                <a:gridCol w="3707903"/>
              </a:tblGrid>
              <a:tr h="432047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72534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2.3.2.13.2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Haupttitel, 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ering-fügige Änderungen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Labor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history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3910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375e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2.3.7.3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Erfassen von früheren Haupttiteln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Labour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history</a:t>
                      </a:r>
                      <a:endParaRPr lang="de-DE" b="1" baseline="0" dirty="0" smtClean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r>
                        <a:rPr lang="de-DE" b="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$f</a:t>
                      </a:r>
                      <a:r>
                        <a:rPr lang="de-DE" b="1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="0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Vol. 1 (2013)-vol. 2 (2014)</a:t>
                      </a:r>
                      <a:endParaRPr lang="de-DE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1.a Geringfügige Änderung: </a:t>
            </a:r>
            <a:r>
              <a:rPr lang="de-DE" dirty="0" smtClean="0">
                <a:solidFill>
                  <a:srgbClr val="00B0F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Fallgruppe a) 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-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1-</a:t>
            </a:r>
            <a:endParaRPr lang="de-DE" dirty="0">
              <a:solidFill>
                <a:srgbClr val="00B0F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319661" y="692696"/>
            <a:ext cx="77768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Änderung der Darstellungsform: Änderung der Orthografie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467544" y="3305547"/>
            <a:ext cx="8280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Änderungen bei Abkürzungen, Zahlen, Ziffern, Symbolen etc.</a:t>
            </a: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8685130"/>
              </p:ext>
            </p:extLst>
          </p:nvPr>
        </p:nvGraphicFramePr>
        <p:xfrm>
          <a:off x="0" y="4293096"/>
          <a:ext cx="9144001" cy="17122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3051"/>
                <a:gridCol w="1613648"/>
                <a:gridCol w="2996774"/>
                <a:gridCol w="3530528"/>
              </a:tblGrid>
              <a:tr h="432047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72534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2.3.2.13.2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Haupttitel, 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ering-fügige Änderungen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Info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7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3910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375e</a:t>
                      </a:r>
                      <a:b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endParaRPr lang="de-DE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2.3.7.3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Erfassen von früheren Haupttiteln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Info sieben</a:t>
                      </a:r>
                    </a:p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$f</a:t>
                      </a:r>
                      <a:r>
                        <a:rPr lang="de-DE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1991-1992 [?]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4719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416824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5B.09: Keine neue Beschreibung | Aleph | Stand: 22.10.2015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7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0256300"/>
              </p:ext>
            </p:extLst>
          </p:nvPr>
        </p:nvGraphicFramePr>
        <p:xfrm>
          <a:off x="395536" y="1556792"/>
          <a:ext cx="8208911" cy="19865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1512168"/>
                <a:gridCol w="2736304"/>
                <a:gridCol w="2952327"/>
              </a:tblGrid>
              <a:tr h="432047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72534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2.3.2.13.2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Haupttitel, 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ering-fügige Änderungen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Open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house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3910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375e</a:t>
                      </a:r>
                      <a:b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2.3.7.3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Erfassen von früheren Haupttiteln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Openhouse</a:t>
                      </a:r>
                      <a:endParaRPr lang="de-DE" b="1" baseline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$f</a:t>
                      </a:r>
                      <a:r>
                        <a:rPr lang="de-DE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2013-2014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1.a Geringfügige Änderung: </a:t>
            </a:r>
            <a:r>
              <a:rPr lang="de-DE" dirty="0" smtClean="0">
                <a:solidFill>
                  <a:srgbClr val="00B0F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Fallgruppe a) 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-2-</a:t>
            </a:r>
            <a:endParaRPr lang="de-DE" dirty="0">
              <a:solidFill>
                <a:srgbClr val="00B0F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323528" y="836713"/>
            <a:ext cx="8352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Änderung der Schreibweise von Wortverbindungen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467544" y="3573016"/>
            <a:ext cx="8280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Wechsel von Initialen + ausgeschriebene Formen</a:t>
            </a: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9845143"/>
              </p:ext>
            </p:extLst>
          </p:nvPr>
        </p:nvGraphicFramePr>
        <p:xfrm>
          <a:off x="467544" y="4221088"/>
          <a:ext cx="8208911" cy="21217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1512168"/>
                <a:gridCol w="2808312"/>
                <a:gridCol w="2952327"/>
              </a:tblGrid>
              <a:tr h="486557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720837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2.3.2.13.2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Haupttitel, 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ering-fügige Änderungen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KGK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720837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375e</a:t>
                      </a:r>
                      <a:b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2.3.7.3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Erfassen von früheren Haupttiteln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Klei, glas,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keramiek</a:t>
                      </a:r>
                      <a:endParaRPr lang="de-DE" b="1" baseline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$f</a:t>
                      </a:r>
                      <a:r>
                        <a:rPr lang="de-DE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2001-2002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4719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128792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5B.09: Keine neue Beschreibung | Aleph | Stand: 22.10.2015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8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7420435"/>
              </p:ext>
            </p:extLst>
          </p:nvPr>
        </p:nvGraphicFramePr>
        <p:xfrm>
          <a:off x="323527" y="1412777"/>
          <a:ext cx="8424937" cy="19175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5"/>
                <a:gridCol w="1512168"/>
                <a:gridCol w="2952328"/>
                <a:gridCol w="3024336"/>
              </a:tblGrid>
              <a:tr h="409916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9473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2.3.2.13.2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Haupttitel, 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ering-fügige Änderungen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Annual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report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867561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375e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2.3.7.3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Erfassen von früheren Haupttiteln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Annual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reports</a:t>
                      </a:r>
                      <a:endParaRPr lang="de-DE" baseline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$f </a:t>
                      </a:r>
                      <a:r>
                        <a:rPr lang="de-DE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früher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1.a Geringfügige Änderung: </a:t>
            </a:r>
            <a:r>
              <a:rPr lang="de-DE" dirty="0" smtClean="0">
                <a:solidFill>
                  <a:srgbClr val="00B0F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Fallgruppe a)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-3-</a:t>
            </a:r>
            <a:endParaRPr lang="de-DE" dirty="0">
              <a:solidFill>
                <a:srgbClr val="00B0F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323528" y="836713"/>
            <a:ext cx="8352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Wechsel zwischen Singular und Plural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467544" y="3573016"/>
            <a:ext cx="8280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Substantiv/Adjektiv und Genitiv-S (+ umgekehrt)</a:t>
            </a: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2423072"/>
              </p:ext>
            </p:extLst>
          </p:nvPr>
        </p:nvGraphicFramePr>
        <p:xfrm>
          <a:off x="323528" y="4221088"/>
          <a:ext cx="8280919" cy="20327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1512168"/>
                <a:gridCol w="2952328"/>
                <a:gridCol w="2880319"/>
              </a:tblGrid>
              <a:tr h="478245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13433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2.3.2.13.2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Haupttitel, 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ering-fügige Änderungen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Aachener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Daten und Diagramme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708522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375e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2.3.7.3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Erfassen von früheren Haupttiteln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Aachens Daten &amp; Diagramme </a:t>
                      </a:r>
                    </a:p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$f</a:t>
                      </a:r>
                      <a:r>
                        <a:rPr lang="de-DE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 1-Band 12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4719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344816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5B.09: Keine neue Beschreibung | Aleph | Stand: 22.10.2015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9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2594547"/>
              </p:ext>
            </p:extLst>
          </p:nvPr>
        </p:nvGraphicFramePr>
        <p:xfrm>
          <a:off x="467544" y="1916833"/>
          <a:ext cx="8280920" cy="19865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1584176"/>
                <a:gridCol w="2808312"/>
                <a:gridCol w="2952328"/>
              </a:tblGrid>
              <a:tr h="432047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72534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2.3.2.13.2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Haupttitel, 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ering-fügige Änderungen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Für die Sicherheit im Bergland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3910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375e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2.3.7.3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Erfassen von früheren Haupttiteln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Sicherheit im Bergland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$f</a:t>
                      </a:r>
                      <a:r>
                        <a:rPr lang="de-DE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früher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1.a Geringfügige Änderung: </a:t>
            </a:r>
            <a:r>
              <a:rPr lang="de-DE" dirty="0" smtClean="0">
                <a:solidFill>
                  <a:srgbClr val="92D05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Fallgruppe b)</a:t>
            </a:r>
            <a:endParaRPr lang="de-DE" dirty="0">
              <a:solidFill>
                <a:srgbClr val="92D05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323528" y="836713"/>
            <a:ext cx="83529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Änderungen bei Artikeln, Präpositionen und Konjunktionen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4719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1586</Words>
  <Application>Microsoft Office PowerPoint</Application>
  <PresentationFormat>Bildschirmpräsentation (4:3)</PresentationFormat>
  <Paragraphs>401</Paragraphs>
  <Slides>22</Slides>
  <Notes>17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22</vt:i4>
      </vt:variant>
    </vt:vector>
  </HeadingPairs>
  <TitlesOfParts>
    <vt:vector size="23" baseType="lpstr">
      <vt:lpstr>Larissa-Design</vt:lpstr>
      <vt:lpstr>Schulungsunterlagen der AG RDA</vt:lpstr>
      <vt:lpstr>Keine neue Beschreibung </vt:lpstr>
      <vt:lpstr>Keine neue Beschreibung   -1-</vt:lpstr>
      <vt:lpstr>Keine neue Beschreibung  -2-</vt:lpstr>
      <vt:lpstr>Format</vt:lpstr>
      <vt:lpstr>1.a Geringfügige Änderung: Fallgruppe a) -1-</vt:lpstr>
      <vt:lpstr>1.a Geringfügige Änderung: Fallgruppe a) -2-</vt:lpstr>
      <vt:lpstr>1.a Geringfügige Änderung: Fallgruppe a) -3-</vt:lpstr>
      <vt:lpstr>1.a Geringfügige Änderung: Fallgruppe b)</vt:lpstr>
      <vt:lpstr>1.a Geringfügige Änderung: Fallgruppe c) -1-</vt:lpstr>
      <vt:lpstr>1.a Geringfügige Änderung: Fallgruppe c) -2-</vt:lpstr>
      <vt:lpstr>1.a Geringfügige Änderung: Fallgruppe d)</vt:lpstr>
      <vt:lpstr>1.a Geringfügige Änderung: Fallgruppe f) -1-</vt:lpstr>
      <vt:lpstr>1.a Geringfügige Änderung: Fallgruppe f) -2-</vt:lpstr>
      <vt:lpstr>1.a Geringfügige Änderung: Fallgruppe g)</vt:lpstr>
      <vt:lpstr>1.a Geringfügige Änderung: Fallgruppe h) -1-</vt:lpstr>
      <vt:lpstr>1.a Geringfügige Änderung: Fallgruppe h) -2-</vt:lpstr>
      <vt:lpstr>1.a Geringfügige Änderung: Fallgruppe i) -1-</vt:lpstr>
      <vt:lpstr>1.a Geringfügige Änderung: Fallgruppe i) -2-</vt:lpstr>
      <vt:lpstr>1.b Geringfügige Änderung: Zweifelsfall</vt:lpstr>
      <vt:lpstr>2. Änderung im Ausgabevermerk          (1.6.2.5 D-A-CH)</vt:lpstr>
      <vt:lpstr>3. Kumulationen, Reproduktionen und Indices (0.0 D-A-CH)</vt:lpstr>
    </vt:vector>
  </TitlesOfParts>
  <Company>Deutsche Nationalbibliothek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Ingeborg Töpler</dc:creator>
  <cp:lastModifiedBy>Goerlich</cp:lastModifiedBy>
  <cp:revision>410</cp:revision>
  <cp:lastPrinted>2014-11-28T10:44:38Z</cp:lastPrinted>
  <dcterms:created xsi:type="dcterms:W3CDTF">2014-02-18T07:01:40Z</dcterms:created>
  <dcterms:modified xsi:type="dcterms:W3CDTF">2016-03-21T11:28:57Z</dcterms:modified>
</cp:coreProperties>
</file>