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285" r:id="rId2"/>
    <p:sldId id="259" r:id="rId3"/>
    <p:sldId id="327" r:id="rId4"/>
    <p:sldId id="328" r:id="rId5"/>
    <p:sldId id="299" r:id="rId6"/>
    <p:sldId id="300" r:id="rId7"/>
    <p:sldId id="301" r:id="rId8"/>
    <p:sldId id="302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29" r:id="rId21"/>
    <p:sldId id="330" r:id="rId22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218F"/>
    <a:srgbClr val="1BAF34"/>
    <a:srgbClr val="D0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1026" autoAdjust="0"/>
  </p:normalViewPr>
  <p:slideViewPr>
    <p:cSldViewPr>
      <p:cViewPr>
        <p:scale>
          <a:sx n="69" d="100"/>
          <a:sy n="69" d="100"/>
        </p:scale>
        <p:origin x="-1421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122800"/>
              </p:ext>
            </p:extLst>
          </p:nvPr>
        </p:nvGraphicFramePr>
        <p:xfrm>
          <a:off x="323528" y="1340769"/>
          <a:ext cx="8496944" cy="2341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446"/>
                <a:gridCol w="2779374"/>
                <a:gridCol w="3891124"/>
              </a:tblGrid>
              <a:tr h="360039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 D-A-CH</a:t>
                      </a:r>
                    </a:p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IDN!Gesellschaft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Mathematik und Datenverarbeitung [Tb1]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erfasser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GMD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-Jahresbericht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(2014): Jahresbericht der </a:t>
                      </a: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Gesellschaft für Mathematik und </a:t>
                      </a:r>
                      <a:r>
                        <a:rPr lang="de-DE" sz="1400" dirty="0" err="1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Datenverarbeitung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im Namen der Körperschaft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49747"/>
              </p:ext>
            </p:extLst>
          </p:nvPr>
        </p:nvGraphicFramePr>
        <p:xfrm>
          <a:off x="323528" y="4221088"/>
          <a:ext cx="8424935" cy="1980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967"/>
                <a:gridCol w="2755819"/>
                <a:gridCol w="3858149"/>
              </a:tblGrid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 D-A-CH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IDN!Bergisch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Gladbach [Tb1]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Verwaltungsbericht der 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Stadtgemeinde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Bergisch Gladbach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Verwaltungsbericht der 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Bergisch Gladbach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62401"/>
              </p:ext>
            </p:extLst>
          </p:nvPr>
        </p:nvGraphicFramePr>
        <p:xfrm>
          <a:off x="395536" y="1412776"/>
          <a:ext cx="8280920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895"/>
                <a:gridCol w="3328605"/>
                <a:gridCol w="324742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</a:t>
                      </a:r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GBB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d)</a:t>
            </a:r>
            <a:endParaRPr lang="de-DE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der Zeichensetzung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789040"/>
            <a:ext cx="784887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in der Reihenfolge von Haupt- und Paralleltitel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Wenden Sie diese Regel nur dann an, wenn der frühere Haupttitel nicht entfällt, sondern als Paralleltitel erhalten bleibt (vgl. das entsprechende Beispiel im Word-Dokument auf S. 6)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8223" y="328498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sz="28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</a:t>
            </a:r>
            <a:r>
              <a:rPr lang="de-DE" sz="28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e)</a:t>
            </a:r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59383"/>
              </p:ext>
            </p:extLst>
          </p:nvPr>
        </p:nvGraphicFramePr>
        <p:xfrm>
          <a:off x="395536" y="1844824"/>
          <a:ext cx="8352928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747"/>
                <a:gridCol w="3308090"/>
                <a:gridCol w="3308091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von Wörtern, die den Titel mit einer Zählung verbinden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728895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einleitenden Wendungen zu Zeitangaben an beliebiger Stelle des Haupttitels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Geschäftsjahr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den Zeitraum … 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270368"/>
              </p:ext>
            </p:extLst>
          </p:nvPr>
        </p:nvGraphicFramePr>
        <p:xfrm>
          <a:off x="360474" y="1412776"/>
          <a:ext cx="8315982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492"/>
                <a:gridCol w="3148770"/>
                <a:gridCol w="347172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…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das Jahr …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von Wörtern, die den Titel mit einer Zählung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verbinden; Voraussetzung: Angabe ist Bestandteil des Haupttitels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49969"/>
              </p:ext>
            </p:extLst>
          </p:nvPr>
        </p:nvGraphicFramePr>
        <p:xfrm>
          <a:off x="395535" y="3573017"/>
          <a:ext cx="8208913" cy="241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0071"/>
                <a:gridCol w="3008535"/>
                <a:gridCol w="3510307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 / Deutsche Hypothekenbank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Verantworlichkeits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2002-[?]: Bericht 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 die Geschäftsjahre …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Deutschen Hypothekenbank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48135"/>
              </p:ext>
            </p:extLst>
          </p:nvPr>
        </p:nvGraphicFramePr>
        <p:xfrm>
          <a:off x="251520" y="1484784"/>
          <a:ext cx="8496944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624"/>
                <a:gridCol w="2858785"/>
                <a:gridCol w="3970535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Veranstaltungsverzeichnis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teils: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Veranstaltungs- und Personalverzeichnis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g)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nach einem regelmäßigen Schema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3528" y="4248466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Und: Änderung des Haupttitels, die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kürzer als ein Jahr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besteht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Ausnahme: Es wurde bereits eine autorisierte ISSN vergeben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B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ehandlung als wesentliche Änderung</a:t>
            </a:r>
            <a:endParaRPr lang="de-DE" sz="2000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gilt als Aufzählung?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Aufzählung von Orten, Sachgebieten, Ländern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Vor und nach der Änderung muss die Aufzählung aus mindestens 3 Begriffe bestehen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Nach Änderung: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keine Inhaltsänderung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(sonst liegt eine wesentliche Änderung vor)</a:t>
            </a:r>
          </a:p>
          <a:p>
            <a:pPr>
              <a:buFont typeface="Wingdings"/>
              <a:buChar char="à"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385436"/>
              </p:ext>
            </p:extLst>
          </p:nvPr>
        </p:nvGraphicFramePr>
        <p:xfrm>
          <a:off x="323527" y="1916833"/>
          <a:ext cx="8496945" cy="3449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389"/>
                <a:gridCol w="2994161"/>
                <a:gridCol w="3803395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(1955)-Band 2 (1956):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teils: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A921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i)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-1-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beim Publikationstyp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Was gilt als Publikationstyp?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Zeitung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Reihe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Magazin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Journal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Jahrbuch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und die Entsprechungen in anderen Sprachen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501801"/>
              </p:ext>
            </p:extLst>
          </p:nvPr>
        </p:nvGraphicFramePr>
        <p:xfrm>
          <a:off x="467544" y="1268760"/>
          <a:ext cx="8352928" cy="171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649"/>
                <a:gridCol w="3052031"/>
                <a:gridCol w="3614248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Jahrbuch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Tanzforschung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Tanzforschung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i)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86300"/>
              </p:ext>
            </p:extLst>
          </p:nvPr>
        </p:nvGraphicFramePr>
        <p:xfrm>
          <a:off x="467544" y="3789041"/>
          <a:ext cx="8352928" cy="1780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586"/>
                <a:gridCol w="3022964"/>
                <a:gridCol w="365937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Geringfügige Änderung: Zweifelsfall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olidFill>
                  <a:srgbClr val="00B050"/>
                </a:solidFill>
                <a:sym typeface="Wingdings" pitchFamily="2" charset="2"/>
              </a:rPr>
              <a:t>Im Zweifelsfall: Geringfügige Änderung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 im Ausgabevermerk (1.6.2.5 D-A-CH)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184576"/>
          </a:xfrm>
        </p:spPr>
        <p:txBody>
          <a:bodyPr/>
          <a:lstStyle/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Wann führt die Änderung zu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keiner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neuen Beschreibung?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Kredit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ändert sich zu  Ausgabe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Kredite</a:t>
            </a:r>
          </a:p>
          <a:p>
            <a:pPr>
              <a:spcBef>
                <a:spcPts val="0"/>
              </a:spcBef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wesentliche Änderung des Geltungsbereichs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Süd ändert sich zu  Süd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wesentliche Änderung der geografischen Abdeckung</a:t>
            </a: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1115616" y="1700808"/>
            <a:ext cx="1296144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5580112" y="1700808"/>
            <a:ext cx="1296144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 flipV="1">
            <a:off x="179512" y="4149080"/>
            <a:ext cx="2151856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 flipH="1" flipV="1">
            <a:off x="3851920" y="4437112"/>
            <a:ext cx="1512168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0405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Kumulationen, Reproduktionen und Indices (0.0 D-A-CH)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Wann werden </a:t>
            </a:r>
            <a:r>
              <a:rPr lang="de-DE" u="sng" dirty="0" smtClean="0">
                <a:sym typeface="Wingdings" pitchFamily="2" charset="2"/>
              </a:rPr>
              <a:t>keine </a:t>
            </a:r>
            <a:r>
              <a:rPr lang="de-DE" dirty="0" smtClean="0">
                <a:sym typeface="Wingdings" pitchFamily="2" charset="2"/>
              </a:rPr>
              <a:t>neuen Beschreibungen bei Kumulationen,  Reproduktionen oder Indices angelegt?</a:t>
            </a:r>
          </a:p>
          <a:p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Ausführliche Informationen: Schulungsunterlage</a:t>
            </a:r>
          </a:p>
          <a:p>
            <a:r>
              <a:rPr lang="de-DE" dirty="0" smtClean="0">
                <a:sym typeface="Wingdings" pitchFamily="2" charset="2"/>
              </a:rPr>
              <a:t>Kumulationen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Reproduktionen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Indices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Haupttitels in einer späteren Ausgabe: wesentliche oder geringfügige Änderung?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Geringfügige Änderung (2.3.2.13.2 D-A-CH)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Aktualisierung des Haupttitels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Bisher gültiger Haupttitel wird als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frühester oder früherer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 verankert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b="1" u="sng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Frühester Haupttitel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Haupttitel 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Ausgabe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der Geltungsdauer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Haupttitels stets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genauen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Zählungsangaben – gemäß RDA 2.6 D-A-CH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neue Beschreibung	  -1-</a:t>
            </a:r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u="sng" dirty="0" smtClean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b="1" u="sng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Früherer Haupttitel</a:t>
            </a:r>
            <a:endParaRPr lang="de-DE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/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Weiterer Haupttitel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genauen Zählungsangaben erfasst, sofern bekannt</a:t>
            </a: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74972"/>
              </p:ext>
            </p:extLst>
          </p:nvPr>
        </p:nvGraphicFramePr>
        <p:xfrm>
          <a:off x="251518" y="1525862"/>
          <a:ext cx="8496945" cy="2017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026"/>
                <a:gridCol w="3196099"/>
                <a:gridCol w="3663820"/>
              </a:tblGrid>
              <a:tr h="46297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(2013)-Band 2 (2014): Labour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r>
                        <a:rPr lang="de-DE" b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19661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Darstellungsform: Änderung der Orthografie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30554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Abkürzungen, Zahlen, Ziffern, Symbolen etc.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634929"/>
              </p:ext>
            </p:extLst>
          </p:nvPr>
        </p:nvGraphicFramePr>
        <p:xfrm>
          <a:off x="313198" y="4509120"/>
          <a:ext cx="8435266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351"/>
                <a:gridCol w="3154955"/>
                <a:gridCol w="362396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606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1991-[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?]: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sieben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220072" y="1916832"/>
            <a:ext cx="720080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6930071" y="2852934"/>
            <a:ext cx="1008112" cy="4526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605047" y="4949940"/>
            <a:ext cx="50405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165646" y="5877272"/>
            <a:ext cx="86409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46364"/>
              </p:ext>
            </p:extLst>
          </p:nvPr>
        </p:nvGraphicFramePr>
        <p:xfrm>
          <a:off x="395536" y="1556792"/>
          <a:ext cx="8352928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721"/>
                <a:gridCol w="3275658"/>
                <a:gridCol w="3357549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house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2013-2014: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Openhouse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Schreibweise von Wortverbindungen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Wechsel von Initialen + ausgeschriebene Formen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806351"/>
              </p:ext>
            </p:extLst>
          </p:nvPr>
        </p:nvGraphicFramePr>
        <p:xfrm>
          <a:off x="467544" y="4221088"/>
          <a:ext cx="8280920" cy="192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896"/>
                <a:gridCol w="3247420"/>
                <a:gridCol w="3328604"/>
              </a:tblGrid>
              <a:tr h="4865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KGK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2011-2012: 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Klei, glas, </a:t>
                      </a:r>
                      <a:r>
                        <a:rPr lang="de-DE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keramiek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436096" y="1916832"/>
            <a:ext cx="1584176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416554" y="2924944"/>
            <a:ext cx="144016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344546" y="4650967"/>
            <a:ext cx="79208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242511"/>
              </p:ext>
            </p:extLst>
          </p:nvPr>
        </p:nvGraphicFramePr>
        <p:xfrm>
          <a:off x="323527" y="1412777"/>
          <a:ext cx="8424937" cy="191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565"/>
                <a:gridCol w="3376686"/>
                <a:gridCol w="3376686"/>
              </a:tblGrid>
              <a:tr h="4099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73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756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-3-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Wechsel zwischen Singular und Plural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Substantiv/Adjektiv und Genitiv-S (+ umgekehrt)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989932"/>
              </p:ext>
            </p:extLst>
          </p:nvPr>
        </p:nvGraphicFramePr>
        <p:xfrm>
          <a:off x="323528" y="4221088"/>
          <a:ext cx="8352928" cy="191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024"/>
                <a:gridCol w="3162760"/>
                <a:gridCol w="3487144"/>
              </a:tblGrid>
              <a:tr h="4782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Aachener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Daten und Diagramme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1-Band 12: Aachens Daten &amp;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364088" y="4730328"/>
            <a:ext cx="1008112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292080" y="5582948"/>
            <a:ext cx="100811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244409"/>
              </p:ext>
            </p:extLst>
          </p:nvPr>
        </p:nvGraphicFramePr>
        <p:xfrm>
          <a:off x="467544" y="1916833"/>
          <a:ext cx="8352928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024"/>
                <a:gridCol w="3324952"/>
                <a:gridCol w="3324952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Sicherheit 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 Bergland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Sicherheit im Bergland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b)</a:t>
            </a:r>
            <a:endParaRPr lang="de-DE" dirty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bei Artikeln, Präpositionen und Konjunktionen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Haupttitel/Verantwortlichkeitsangabe: Änderung im Namen der Körperschaft (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Änderung führt </a:t>
            </a:r>
            <a:r>
              <a:rPr lang="de-DE" sz="20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nicht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zu einem neuen Titel-Datensatz, wenn 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sich die Änderung in der Informationsquelle auf </a:t>
            </a:r>
            <a:r>
              <a:rPr lang="de-DE" sz="20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dieselbe Körperschaft bezieht:</a:t>
            </a:r>
          </a:p>
          <a:p>
            <a:endParaRPr lang="de-DE" sz="2000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Ersatz durch eine abweichende Namensform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Bestandteile der Hierarchie ändern sich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Nennung am Anfang/oder am Ende des Haupttitels bzw. in der Verantwortlichkeitsangabe</a:t>
            </a:r>
          </a:p>
          <a:p>
            <a:pPr>
              <a:buFont typeface="Arial" pitchFamily="34" charset="0"/>
              <a:buChar char="•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= Kein neuer GND-Körperschaftssatz!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1504</Words>
  <Application>Microsoft Office PowerPoint</Application>
  <PresentationFormat>Bildschirmpräsentation (4:3)</PresentationFormat>
  <Paragraphs>334</Paragraphs>
  <Slides>21</Slides>
  <Notes>16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Larissa-Design</vt:lpstr>
      <vt:lpstr>Schulungsunterlagen der AG RDA</vt:lpstr>
      <vt:lpstr>Keine neue Beschreibung </vt:lpstr>
      <vt:lpstr>Keine neue Beschreibung   -1-</vt:lpstr>
      <vt:lpstr>Keine neue Beschreibung  -2-</vt:lpstr>
      <vt:lpstr>1.a Geringfügige Änderung: Fallgruppe a) -1-</vt:lpstr>
      <vt:lpstr>1.a Geringfügige Änderung: Fallgruppe a) -2-</vt:lpstr>
      <vt:lpstr>1.a Geringfügige Änderung: Fallgruppe a) -3-</vt:lpstr>
      <vt:lpstr>1.a Geringfügige Änderung: Fallgruppe b)</vt:lpstr>
      <vt:lpstr>1.a Geringfügige Änderung: Fallgruppe c) -1-</vt:lpstr>
      <vt:lpstr>1.a Geringfügige Änderung: Fallgruppe c) -2-</vt:lpstr>
      <vt:lpstr>1.a Geringfügige Änderung: Fallgruppe d)</vt:lpstr>
      <vt:lpstr>1.a Geringfügige Änderung: Fallgruppe f) -1-</vt:lpstr>
      <vt:lpstr>1.a Geringfügige Änderung: Fallgruppe f) -2-</vt:lpstr>
      <vt:lpstr>1.a Geringfügige Änderung: Fallgruppe g)</vt:lpstr>
      <vt:lpstr>1.a Geringfügige Änderung: Fallgruppe h) -1-</vt:lpstr>
      <vt:lpstr>1.a Geringfügige Änderung: Fallgruppe h) -2-</vt:lpstr>
      <vt:lpstr>1.a Geringfügige Änderung: Fallgruppe i) -1-</vt:lpstr>
      <vt:lpstr>1.a Geringfügige Änderung: Fallgruppe i) -2-</vt:lpstr>
      <vt:lpstr>1.b Geringfügige Änderung: Zweifelsfall</vt:lpstr>
      <vt:lpstr>2. Änderung im Ausgabevermerk (1.6.2.5 D-A-CH)</vt:lpstr>
      <vt:lpstr>3. Kumulationen, Reproduktionen und Indices (0.0 D-A-CH)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447</cp:revision>
  <cp:lastPrinted>2014-11-28T10:44:38Z</cp:lastPrinted>
  <dcterms:created xsi:type="dcterms:W3CDTF">2014-02-18T07:01:40Z</dcterms:created>
  <dcterms:modified xsi:type="dcterms:W3CDTF">2016-12-07T15:09:29Z</dcterms:modified>
</cp:coreProperties>
</file>