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41"/>
  </p:notesMasterIdLst>
  <p:handoutMasterIdLst>
    <p:handoutMasterId r:id="rId42"/>
  </p:handoutMasterIdLst>
  <p:sldIdLst>
    <p:sldId id="367" r:id="rId2"/>
    <p:sldId id="259" r:id="rId3"/>
    <p:sldId id="360" r:id="rId4"/>
    <p:sldId id="293" r:id="rId5"/>
    <p:sldId id="325" r:id="rId6"/>
    <p:sldId id="368" r:id="rId7"/>
    <p:sldId id="373" r:id="rId8"/>
    <p:sldId id="374" r:id="rId9"/>
    <p:sldId id="297" r:id="rId10"/>
    <p:sldId id="361" r:id="rId11"/>
    <p:sldId id="298" r:id="rId12"/>
    <p:sldId id="299" r:id="rId13"/>
    <p:sldId id="300" r:id="rId14"/>
    <p:sldId id="372" r:id="rId15"/>
    <p:sldId id="328" r:id="rId16"/>
    <p:sldId id="301" r:id="rId17"/>
    <p:sldId id="329" r:id="rId18"/>
    <p:sldId id="302" r:id="rId19"/>
    <p:sldId id="303" r:id="rId20"/>
    <p:sldId id="327" r:id="rId21"/>
    <p:sldId id="370" r:id="rId22"/>
    <p:sldId id="371" r:id="rId23"/>
    <p:sldId id="308" r:id="rId24"/>
    <p:sldId id="363" r:id="rId25"/>
    <p:sldId id="321" r:id="rId26"/>
    <p:sldId id="322" r:id="rId27"/>
    <p:sldId id="323" r:id="rId28"/>
    <p:sldId id="324" r:id="rId29"/>
    <p:sldId id="366" r:id="rId30"/>
    <p:sldId id="334" r:id="rId31"/>
    <p:sldId id="365" r:id="rId32"/>
    <p:sldId id="335" r:id="rId33"/>
    <p:sldId id="339" r:id="rId34"/>
    <p:sldId id="337" r:id="rId35"/>
    <p:sldId id="338" r:id="rId36"/>
    <p:sldId id="342" r:id="rId37"/>
    <p:sldId id="344" r:id="rId38"/>
    <p:sldId id="352" r:id="rId39"/>
    <p:sldId id="353" r:id="rId40"/>
  </p:sldIdLst>
  <p:sldSz cx="9144000" cy="6858000" type="screen4x3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24" autoAdjust="0"/>
    <p:restoredTop sz="90975" autoAdjust="0"/>
  </p:normalViewPr>
  <p:slideViewPr>
    <p:cSldViewPr>
      <p:cViewPr>
        <p:scale>
          <a:sx n="100" d="100"/>
          <a:sy n="100" d="100"/>
        </p:scale>
        <p:origin x="-139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4" y="3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21.03.2016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378827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4" y="9378827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4" y="3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21.03.2016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378827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4" y="9378827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 1.b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 1.b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 1.b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 1.b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 1.b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800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5B.08: Neue Beschreibungen | PICA DNB/ZDB | Stand: 24.02.2016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eitschriftendatenbank.de/fileadmin/user_upload/ZDB/pdf/ggr/AH_NeueBeschreibung_Keine_neueBeschreibung_UAGfS.pdf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8498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Neuauflage des Grundwerks bei (gedruckten) IR (1.6.3.3)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4968552"/>
          </a:xfrm>
        </p:spPr>
        <p:txBody>
          <a:bodyPr/>
          <a:lstStyle/>
          <a:p>
            <a:r>
              <a:rPr lang="de-DE" smtClean="0"/>
              <a:t>Bei </a:t>
            </a:r>
            <a:r>
              <a:rPr lang="de-DE" dirty="0" smtClean="0"/>
              <a:t>einer Neuauflage des Grundwerks wird eine neue Beschreibung erstellt</a:t>
            </a:r>
          </a:p>
          <a:p>
            <a:r>
              <a:rPr lang="de-DE" dirty="0"/>
              <a:t>Eine Neuauflage liegt dann vor, wenn der Verlag sich entschließt, statt einer umfangreichen Austauschlieferung ein </a:t>
            </a:r>
            <a:r>
              <a:rPr lang="de-DE" dirty="0">
                <a:solidFill>
                  <a:srgbClr val="FF0000"/>
                </a:solidFill>
              </a:rPr>
              <a:t>komplett überarbeitetes Grundwerk </a:t>
            </a:r>
            <a:r>
              <a:rPr lang="de-DE" dirty="0"/>
              <a:t>herauszubringen, alle Seiten sind auf dem neuesten Stand (ohne alte Stand-Fußnoten). 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Wesentliche Änderung im Haupttitel (2.3.2.13.1 D-A-CH)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51520" y="1052736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des Haupttitels: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Wesentliche Änderung: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neue Beschreibung </a:t>
            </a:r>
          </a:p>
          <a:p>
            <a:pPr marL="342900" indent="-342900">
              <a:buFont typeface="Wingdings"/>
              <a:buChar char="à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342900" indent="-342900"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Geringfügige Änderung: </a:t>
            </a:r>
            <a:r>
              <a:rPr lang="de-DE" sz="24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keine neue Beschreibung</a:t>
            </a:r>
          </a:p>
          <a:p>
            <a:pPr marL="342900" indent="-342900">
              <a:buFont typeface="Wingdings"/>
              <a:buChar char="à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Neue Beschreibung: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beide Aufnahmen werden miteinander in Beziehung gesetzt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Gilt für fortlaufende Ressourcen, nicht für IR!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4894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421936"/>
              </p:ext>
            </p:extLst>
          </p:nvPr>
        </p:nvGraphicFramePr>
        <p:xfrm>
          <a:off x="179512" y="2320142"/>
          <a:ext cx="8568956" cy="280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  <a:gridCol w="2016224"/>
                <a:gridCol w="2232248"/>
                <a:gridCol w="2448276"/>
              </a:tblGrid>
              <a:tr h="4316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Wasserwirtschaft und Wasserrecht in Thüringen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Wasserwirtschaft in Thüringen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0182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4244</a:t>
                      </a:r>
                    </a:p>
                    <a:p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Wasser-wirtschaft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Thüringen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Wasser-wirtschaft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Wasserrecht in Thüringen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a)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2946" y="1052736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innerhalb der ersten 5 bzw. 6 Wörter (wenn der Titel mit einem Artikel beginnt)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2588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597352"/>
            <a:ext cx="7992888" cy="360040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3666269"/>
              </p:ext>
            </p:extLst>
          </p:nvPr>
        </p:nvGraphicFramePr>
        <p:xfrm>
          <a:off x="212278" y="1268760"/>
          <a:ext cx="8964489" cy="5377211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11581"/>
                <a:gridCol w="911581"/>
                <a:gridCol w="1975091"/>
                <a:gridCol w="2582811"/>
                <a:gridCol w="2583425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96501">
                <a:tc rowSpan="2">
                  <a:txBody>
                    <a:bodyPr/>
                    <a:lstStyle/>
                    <a:p>
                      <a:pPr algn="l"/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19.3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Sonstige Körperschaft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Deutsches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Institut für Normung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</a:t>
                      </a:r>
                      <a:r>
                        <a:rPr lang="de-DE" sz="1800" b="1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de-DE" sz="1800" b="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erausgebendes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Organ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isb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Deutsches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Institut für Normung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</a:t>
                      </a:r>
                      <a:r>
                        <a:rPr lang="de-DE" sz="1800" b="1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de-DE" sz="1800" b="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erausgebendes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Organ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isb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57243">
                <a:tc vMerge="1">
                  <a:txBody>
                    <a:bodyPr/>
                    <a:lstStyle/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Beziehungs-</a:t>
                      </a:r>
                      <a:r>
                        <a:rPr lang="de-DE" sz="1800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kennzeich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de-DE" sz="1800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nungen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für …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57243"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3210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6.2.2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Werks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Schriftenreihe$g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 für Normung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32048">
                <a:tc rowSpan="2"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DIN-Schriftenreihe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Schriftenreihe 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Deutsches Institut für Normung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71880">
                <a:tc vMerge="1">
                  <a:txBody>
                    <a:bodyPr/>
                    <a:lstStyle/>
                    <a:p>
                      <a:endParaRPr lang="de-DE" b="1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Verantwort-lichkeitsang</a:t>
                      </a: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.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119381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von!IDN!</a:t>
                      </a:r>
                      <a:r>
                        <a:rPr lang="de-DE" sz="1600" i="1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Schriften-reihe$gDeutsches</a:t>
                      </a:r>
                      <a:r>
                        <a:rPr lang="de-DE" sz="16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</a:t>
                      </a:r>
                      <a:r>
                        <a:rPr lang="de-DE" sz="1600" i="1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Normung</a:t>
                      </a:r>
                      <a:endParaRPr lang="de-DE" sz="16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DIN-Schriftenreihe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a)		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2946" y="69269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innerhalb der ersten 5 bzw. 6 Wörter (wenn der Titel mit einem Artikel beginnt)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44643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597352"/>
            <a:ext cx="7992888" cy="360040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189986"/>
              </p:ext>
            </p:extLst>
          </p:nvPr>
        </p:nvGraphicFramePr>
        <p:xfrm>
          <a:off x="107504" y="1268760"/>
          <a:ext cx="8052908" cy="471812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911581"/>
                <a:gridCol w="1975091"/>
                <a:gridCol w="2582811"/>
                <a:gridCol w="2583425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96501">
                <a:tc rowSpan="2">
                  <a:txBody>
                    <a:bodyPr/>
                    <a:lstStyle/>
                    <a:p>
                      <a:pPr algn="l"/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Sonstige Körperschaft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!</a:t>
                      </a:r>
                      <a:r>
                        <a:rPr lang="de-DE" sz="1800" i="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Gesellschaft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für Mathematik und Datenverarbeitung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</a:t>
                      </a:r>
                      <a:r>
                        <a:rPr lang="de-DE" sz="1800" b="1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de-DE" sz="1800" b="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erausgebendes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Organ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isb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Gesellschaft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für Mathematik und Datenverarbeitung 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</a:t>
                      </a:r>
                      <a:r>
                        <a:rPr lang="de-DE" sz="1800" b="1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de-DE" sz="1800" b="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erausgebendes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Organ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$4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isb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57243">
                <a:tc vMerge="1">
                  <a:txBody>
                    <a:bodyPr/>
                    <a:lstStyle/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Beziehungs-</a:t>
                      </a:r>
                      <a:r>
                        <a:rPr lang="de-DE" sz="1800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kennzeich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de-DE" sz="1800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nungen</a:t>
                      </a:r>
                      <a:r>
                        <a:rPr lang="de-DE" sz="18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 für …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1039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GMD-Schriftenreihe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Schriftenreihe der Gesellschaft für Mathematik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und Datenverarbeitung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119381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von!IDN!</a:t>
                      </a:r>
                      <a:r>
                        <a:rPr lang="de-DE" sz="1600" i="1" dirty="0" err="1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Schriften-reihe</a:t>
                      </a:r>
                      <a:r>
                        <a:rPr lang="de-DE" sz="16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Gesellschaft für Mathematik und Datenverarbeitung</a:t>
                      </a:r>
                      <a:endParaRPr lang="de-DE" sz="16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GMD-Schriftenreihe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a)		-3-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2946" y="69269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innerhalb der ersten 5 bzw. 6 Wörter (wenn der Titel mit einem Artikel beginnt)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30160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Formatänderung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im PICA-Feld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4000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sowohl der geistige Schöpfer (GS), als auch die sonstige Körperschaft (SK) werden in der Verantwortlichkeitsangabe aufgeführt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3100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!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IDN!Deutsches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Institut für N</a:t>
            </a:r>
            <a:r>
              <a:rPr lang="de-DE" sz="2400" dirty="0" smtClean="0">
                <a:latin typeface="Verdana"/>
                <a:ea typeface="Times New Roman"/>
                <a:cs typeface="Times New Roman"/>
              </a:rPr>
              <a:t>ormung</a:t>
            </a:r>
            <a:r>
              <a:rPr lang="de-DE" sz="2400" b="1" dirty="0" smtClean="0">
                <a:latin typeface="Verdana"/>
                <a:ea typeface="Times New Roman"/>
                <a:cs typeface="Times New Roman"/>
              </a:rPr>
              <a:t>$BVerfasser$4</a:t>
            </a:r>
            <a:r>
              <a:rPr lang="de-DE" sz="2400" dirty="0" smtClean="0">
                <a:latin typeface="Verdana"/>
                <a:ea typeface="Times New Roman"/>
                <a:cs typeface="Times New Roman"/>
              </a:rPr>
              <a:t>aut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/>
                <a:ea typeface="Verdana" pitchFamily="34" charset="0"/>
                <a:cs typeface="Times New Roman"/>
              </a:rPr>
              <a:t>4000 Jahresbericht /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Deutsches Institut für Normung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3110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!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IDN!Deutsches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Institut für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</a:t>
            </a:r>
            <a:r>
              <a:rPr lang="de-DE" sz="2400" dirty="0" err="1" smtClean="0">
                <a:latin typeface="Verdana"/>
                <a:ea typeface="Times New Roman"/>
                <a:cs typeface="Times New Roman"/>
              </a:rPr>
              <a:t>ormung</a:t>
            </a:r>
            <a:r>
              <a:rPr lang="de-DE" sz="2400" b="1" dirty="0" err="1" smtClean="0">
                <a:latin typeface="Verdana"/>
                <a:ea typeface="Times New Roman"/>
                <a:cs typeface="Times New Roman"/>
              </a:rPr>
              <a:t>$B</a:t>
            </a:r>
            <a:r>
              <a:rPr lang="de-DE" sz="2400" dirty="0" err="1">
                <a:latin typeface="Verdana"/>
                <a:ea typeface="Times New Roman"/>
                <a:cs typeface="Times New Roman"/>
              </a:rPr>
              <a:t>H</a:t>
            </a:r>
            <a:r>
              <a:rPr lang="de-DE" sz="2400" dirty="0" err="1" smtClean="0">
                <a:latin typeface="Verdana"/>
                <a:ea typeface="Times New Roman"/>
                <a:cs typeface="Times New Roman"/>
              </a:rPr>
              <a:t>eraus</a:t>
            </a:r>
            <a:r>
              <a:rPr lang="de-DE" sz="2400" dirty="0" smtClean="0">
                <a:latin typeface="Verdana"/>
                <a:ea typeface="Times New Roman"/>
                <a:cs typeface="Times New Roman"/>
              </a:rPr>
              <a:t>-	gebendes Organ</a:t>
            </a:r>
            <a:r>
              <a:rPr lang="de-DE" sz="2400" b="1" dirty="0" smtClean="0">
                <a:latin typeface="Verdana"/>
                <a:ea typeface="Times New Roman"/>
                <a:cs typeface="Times New Roman"/>
              </a:rPr>
              <a:t>$4</a:t>
            </a:r>
            <a:r>
              <a:rPr lang="de-DE" sz="2400" dirty="0" smtClean="0">
                <a:latin typeface="Verdana"/>
                <a:ea typeface="Times New Roman"/>
                <a:cs typeface="Times New Roman"/>
              </a:rPr>
              <a:t>isb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4000 Schriftenreihe / Deutsches Institut für Normung</a:t>
            </a: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Kombination GS + SK in der Verantwortlichkeitsangabe: Modul 3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26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937851"/>
              </p:ext>
            </p:extLst>
          </p:nvPr>
        </p:nvGraphicFramePr>
        <p:xfrm>
          <a:off x="467544" y="1916833"/>
          <a:ext cx="8208916" cy="2544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224136"/>
                <a:gridCol w="1944216"/>
                <a:gridCol w="4176468"/>
              </a:tblGrid>
              <a:tr h="43150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46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Friedensauer Schriftenreihe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1537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von Teilen …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*Reihe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C*Musik, Kultur, Kirche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7877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s#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Friedensauer Schriftenreihe. Reihe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C, Kultur, Kirche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a)		-3-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2946" y="1052736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innerhalb der ersten 5 bzw. 6 Wörter (wenn der Titel mit einem Artikel beginnt)</a:t>
            </a:r>
            <a:endParaRPr lang="de-DE" sz="2000" dirty="0"/>
          </a:p>
        </p:txBody>
      </p:sp>
      <p:sp>
        <p:nvSpPr>
          <p:cNvPr id="8" name="Textfeld 7"/>
          <p:cNvSpPr txBox="1"/>
          <p:nvPr/>
        </p:nvSpPr>
        <p:spPr>
          <a:xfrm>
            <a:off x="467544" y="4653136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 Beim Auszählen der Wörter beginnt man </a:t>
            </a:r>
            <a:r>
              <a:rPr lang="de-DE" sz="20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 Unterreihen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mit dem Gemeinsamen Titel in 4000 und zählt dann weiter im Titel für die Unterreihe (Feld 4005). Im Beispiel ändert sich somit das 5. ausgezählte Wort  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08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zur Erfassung von Unterreihen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den PICA-Feldern 4000 und 4005 ändert sich nicht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4000 Friedensauer Schriftenreihe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4005 *Reihe C*Musik, Kultur, Kirche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Anzeige: die Inhalte aus den Feldern 4000/4005 werden zusammen RDA-gemäß ausgegeben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Anzeige: Friedensauer Schriftenreihe. Reihe C, Musik, Kultur, Kirche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0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das Auszählen der Wörter beginnt mit 4000, dann folgt 4005 !!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689287"/>
              </p:ext>
            </p:extLst>
          </p:nvPr>
        </p:nvGraphicFramePr>
        <p:xfrm>
          <a:off x="179512" y="2420888"/>
          <a:ext cx="8784983" cy="3389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1728192"/>
                <a:gridCol w="2520280"/>
                <a:gridCol w="2808319"/>
              </a:tblGrid>
              <a:tr h="61206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1612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molecular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imaging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661327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medicine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molecular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imaging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nuclear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medicine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b)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22946" y="1052736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 ersten 5 bzw. 6 Wörter (wenn der Titel mit einem Artikel beginnt)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einhergehendem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Bedeutungswechsel</a:t>
            </a:r>
            <a:endParaRPr lang="de-DE" sz="2400" u="sng" dirty="0"/>
          </a:p>
        </p:txBody>
      </p:sp>
    </p:spTree>
    <p:extLst>
      <p:ext uri="{BB962C8B-B14F-4D97-AF65-F5344CB8AC3E}">
        <p14:creationId xmlns:p14="http://schemas.microsoft.com/office/powerpoint/2010/main" val="158756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293216" y="1008735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Aber-Beispiel: 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  <a:r>
              <a:rPr lang="de-DE" sz="24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edeutungswechsel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geringfügige Änderung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774757"/>
              </p:ext>
            </p:extLst>
          </p:nvPr>
        </p:nvGraphicFramePr>
        <p:xfrm>
          <a:off x="379323" y="2647308"/>
          <a:ext cx="8225133" cy="3115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309"/>
                <a:gridCol w="1152128"/>
                <a:gridCol w="2520280"/>
                <a:gridCol w="3672416"/>
              </a:tblGrid>
              <a:tr h="70968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749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Kölnische Volkszeitung und Handelsblatt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74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Teilen …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Literarische Blätter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96104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4213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2.3.7.3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Erfassen von früheren Haupttiteln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Haupttitel 1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(1967):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Kölnische Volkszeitung und Handelsblatt.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Literarische </a:t>
                      </a:r>
                      <a:r>
                        <a:rPr lang="de-DE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</a:t>
                      </a:r>
                      <a:r>
                        <a:rPr lang="de-DE" b="1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</a:t>
                      </a:r>
                      <a:r>
                        <a:rPr lang="de-DE" b="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b)			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0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Neue Beschreibungen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Beschreibungen | PICA DNB/ZDB | Stand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Formatänderung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Unterfeld z am Ende des PICA-Feldes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4213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Kennzeichnung des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frühesten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Haupttitels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4213 Haupttitel 1 (1967)-2 (1968): Kölnische Volkszeitung und Handelsblatt. Literarische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Beilagen</a:t>
            </a:r>
            <a:r>
              <a:rPr lang="de-DE" sz="24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$ze</a:t>
            </a:r>
            <a:endParaRPr lang="de-DE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endParaRPr lang="de-DE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 Kennzeichnung des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früheren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Haupttitels</a:t>
            </a: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4213 Haupttitel 3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(1969)-4 (1970): Kölnische Volkszeitung und Handelsblatt. Literarische Beilage</a:t>
            </a:r>
            <a:endParaRPr lang="de-DE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c)		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688632"/>
          </a:xfrm>
        </p:spPr>
        <p:txBody>
          <a:bodyPr/>
          <a:lstStyle/>
          <a:p>
            <a:pPr marL="0" indent="0">
              <a:buNone/>
            </a:pP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Namen von Körperschaften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Haupttitel/Verantwortlichkeits-angabe unterliegen folgenden Prüfungen:</a:t>
            </a: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457200" indent="-457200">
              <a:buNone/>
            </a:pPr>
            <a:r>
              <a:rPr lang="de-DE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Liegt ein geistiger Schöpfer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 RDA 19.2/19.2 D-A-CH vor?</a:t>
            </a:r>
          </a:p>
          <a:p>
            <a:pPr marL="457200" indent="-457200">
              <a:buNone/>
            </a:pPr>
            <a:r>
              <a:rPr lang="de-DE" sz="1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</a:t>
            </a:r>
            <a:r>
              <a:rPr lang="de-DE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de-DE" sz="1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</a:p>
          <a:p>
            <a:pPr marL="457200" indent="-457200">
              <a:buNone/>
            </a:pPr>
            <a:endParaRPr lang="de-DE" sz="20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einer Änderung der Vorzugsbenennung der Körperschaft</a:t>
            </a: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Neue Beschreibung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gemäß RDA 2.3.2.13.1.c D-A-CH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einem Wechsel der Hauptverantwortlichkeit für das Werk</a:t>
            </a: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Neue Beschreibung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gemäß RDA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Kapitel 6</a:t>
            </a:r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Bei einer Änderung des Namens der Körperschaft, ohne Änderung der Vorzugsbenennung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Keine neue Beschreibung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gemäß RDA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2.3.2.13.2.c D-A-CH, s. a. Schulungsunterlage „Keine neue Beschreibung“</a:t>
            </a:r>
            <a:endParaRPr lang="de-DE" sz="1800" dirty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341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c)		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688632"/>
          </a:xfrm>
        </p:spPr>
        <p:txBody>
          <a:bodyPr/>
          <a:lstStyle/>
          <a:p>
            <a:pPr marL="457200" indent="-457200">
              <a:buNone/>
            </a:pPr>
            <a:endParaRPr lang="de-DE" sz="2000" dirty="0" smtClean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None/>
            </a:pP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Liegt ein geistiger Schöpfer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 RDA 19.2/19.2 D-A-CH vor?</a:t>
            </a:r>
          </a:p>
          <a:p>
            <a:pPr marL="457200" indent="-457200">
              <a:buNone/>
            </a:pPr>
            <a:r>
              <a:rPr lang="de-DE" sz="2000" i="1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Nein (hier greift RDA 19.3) </a:t>
            </a:r>
          </a:p>
          <a:p>
            <a:pPr marL="457200" indent="-457200">
              <a:buNone/>
            </a:pPr>
            <a:endParaRPr lang="de-DE" sz="2000" i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457200" indent="-45720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Liegt im Haupttitel eine Änderung </a:t>
            </a:r>
            <a:r>
              <a:rPr lang="de-DE" sz="20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des Namens der Körperschaft, ohne Änderung der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Vorzugsbenennung vor? </a:t>
            </a:r>
          </a:p>
          <a:p>
            <a:pPr marL="457200" indent="-45720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Neue </a:t>
            </a:r>
            <a:r>
              <a:rPr lang="de-DE" sz="20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Beschreibung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gemäß RDA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2.3.2.13.1.a D-A-CH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, s. a. </a:t>
            </a: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Fallgruppe a), Beispiel DIN-Schriftenreihe</a:t>
            </a:r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457200" indent="-457200">
              <a:buNone/>
            </a:pPr>
            <a:endParaRPr lang="de-DE" sz="2000" i="1" dirty="0" smtClean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457200" indent="-457200">
              <a:buNone/>
            </a:pPr>
            <a:endParaRPr lang="de-DE" sz="20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64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4.a Fallgruppe c)		-3-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32148" y="704134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Schöpfer: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 der Vorzugsbenennung (neuer GND-Satz)</a:t>
            </a:r>
            <a:endParaRPr lang="de-DE" sz="24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892618"/>
              </p:ext>
            </p:extLst>
          </p:nvPr>
        </p:nvGraphicFramePr>
        <p:xfrm>
          <a:off x="322947" y="1533912"/>
          <a:ext cx="8641541" cy="4710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331"/>
                <a:gridCol w="878740"/>
                <a:gridCol w="1757480"/>
                <a:gridCol w="2317678"/>
                <a:gridCol w="2808312"/>
              </a:tblGrid>
              <a:tr h="38292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8072">
                <a:tc rowSpan="2"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Beton- und Bautechnikverein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Betonverein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erfas-ser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36104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kennzeich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nungen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…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31440">
                <a:tc rowSpan="2">
                  <a:txBody>
                    <a:bodyPr/>
                    <a:lstStyle/>
                    <a:p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800" b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Mitgliederver-zeichnis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/ Deutscher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Beton- und Bautechnikverein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Mitgliederverzeichnis / Deutscher Beton-Verein</a:t>
                      </a:r>
                    </a:p>
                  </a:txBody>
                  <a:tcPr/>
                </a:tc>
              </a:tr>
              <a:tr h="930384">
                <a:tc vMerge="1">
                  <a:txBody>
                    <a:bodyPr/>
                    <a:lstStyle/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lichkeits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s#F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ortgesetzt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4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Beton-Verein:</a:t>
                      </a:r>
                      <a:r>
                        <a:rPr lang="de-DE" sz="1400" i="1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Mitgliederverzeichnis</a:t>
                      </a:r>
                      <a:endParaRPr lang="de-DE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Beton- und Bautechnikverein: Mitgliederverzeichnis</a:t>
                      </a:r>
                      <a:endParaRPr lang="de-DE" sz="1400" i="1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43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 Änderung der Verantwortlichkeit auf Werkebene (Kapitel 6)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112568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Thema: </a:t>
            </a: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Änderung der Verantwortlichkeit von geistigen Schöpfern oder von sonstigen Körperschaften auf Werkebene</a:t>
            </a:r>
          </a:p>
          <a:p>
            <a:pPr marL="0" indent="0">
              <a:buNone/>
            </a:pPr>
            <a:endParaRPr lang="de-DE" sz="2400" i="1" dirty="0" smtClean="0">
              <a:solidFill>
                <a:srgbClr val="C0000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2400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Ausführliche Hinweise folgen in der Schulungsunterlage zu „Werke“ 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61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 Änderung des Ausgabevermerks (1.6.2.5 D-A-CH)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80728"/>
            <a:ext cx="8640960" cy="5328592"/>
          </a:xfrm>
        </p:spPr>
        <p:txBody>
          <a:bodyPr/>
          <a:lstStyle/>
          <a:p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Neues PICA-Feld 4020 für Titelformen, in den das Wort „Ausgabe“ oder „Edition</a:t>
            </a:r>
            <a:r>
              <a:rPr lang="de-DE" sz="240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 vorkommt</a:t>
            </a:r>
            <a:endParaRPr lang="de-DE" sz="240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im Ausgabevermerk mit wesentlicher Änderung des Geltungsbereichs oder der geografischen Abdeckung 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neue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Bei gleichen Haupttiteln im Feld 4000 ist die Bildung des Werktitels mit einem Merkmal zur Unterscheidung im Feld 3210 notwendig.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000" i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Ausführliche Hinweise folgen in den Schulungsunterlagen zum „Ausgabevermerk“ und zum „Werk“ </a:t>
            </a:r>
            <a:endParaRPr lang="de-DE" sz="2000" i="1" dirty="0" smtClean="0">
              <a:solidFill>
                <a:srgbClr val="C00000"/>
              </a:solidFill>
            </a:endParaRP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6.a Änderung des Geltungsbereichs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4035443"/>
              </p:ext>
            </p:extLst>
          </p:nvPr>
        </p:nvGraphicFramePr>
        <p:xfrm>
          <a:off x="179512" y="980728"/>
          <a:ext cx="8601001" cy="5281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296144"/>
                <a:gridCol w="1872208"/>
                <a:gridCol w="2376264"/>
                <a:gridCol w="2192289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64096">
                <a:tc rowSpan="2"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3210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Finanzwirtschaft</a:t>
                      </a:r>
                      <a:r>
                        <a:rPr lang="de-DE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Kredit und Versicherung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85800">
                <a:tc vMerge="1">
                  <a:txBody>
                    <a:bodyPr/>
                    <a:lstStyle/>
                    <a:p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6.27.1.9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Ergänzungen zu </a:t>
                      </a:r>
                      <a:r>
                        <a:rPr lang="de-DE" sz="1800" b="1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Suchein</a:t>
                      </a: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-stiegen …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4349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Finanzwirtschaft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Finanzwirtschaft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3363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Kredit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Kredit und Versicherung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63770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Finanzwirtschaft$gAusgabe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Kredit und Versicherung</a:t>
                      </a:r>
                      <a:endParaRPr lang="de-DE" sz="1800" i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Finanzwirtschaft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1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6.b Änderung der geografischen Abdeckung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243781"/>
              </p:ext>
            </p:extLst>
          </p:nvPr>
        </p:nvGraphicFramePr>
        <p:xfrm>
          <a:off x="251520" y="1124744"/>
          <a:ext cx="8568957" cy="5014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8867"/>
                <a:gridCol w="1281373"/>
                <a:gridCol w="1872208"/>
                <a:gridCol w="2304256"/>
                <a:gridCol w="2232253"/>
              </a:tblGrid>
              <a:tr h="57606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36104">
                <a:tc rowSpan="2"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3210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Bevorzugter Titel des 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</a:t>
                      </a:r>
                      <a:r>
                        <a:rPr lang="de-DE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$g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Berlin und Brandenburg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64096">
                <a:tc vMerge="1">
                  <a:txBody>
                    <a:bodyPr/>
                    <a:lstStyle/>
                    <a:p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6.27.1.9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Ergänzungen zu </a:t>
                      </a:r>
                      <a:r>
                        <a:rPr lang="de-DE" sz="1800" b="1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Suchein</a:t>
                      </a: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Times New Roman"/>
                        </a:rPr>
                        <a:t>-stiegen …</a:t>
                      </a: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8499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98493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Berlin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Berlin und Brandenburg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51059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4244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dog$g</a:t>
                      </a:r>
                      <a:r>
                        <a:rPr lang="de-DE" sz="1800" i="1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Berlin und Brandenburg</a:t>
                      </a:r>
                      <a:endParaRPr lang="de-DE" sz="1800" i="1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City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dog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9173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Kumulationen, Reproduktionen und Indices (0.0 D-A-CH)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328592"/>
          </a:xfrm>
        </p:spPr>
        <p:txBody>
          <a:bodyPr/>
          <a:lstStyle/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Um zu entscheiden, wann bei Kumulationen und Reproduktionen neue Beschreibungen angelegt werden, werden die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zu „Kumulationen“, „Reproduktionen“ und „Indices“ herangezogen. </a:t>
            </a:r>
            <a:endParaRPr lang="de-DE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Arbeitshilfe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ZDB-Website steht eine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Arbeitshilfe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Neue Beschreibung - Keine neue Beschreibung (fortlaufende und integrierende Ressourcen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)“ zur Verfügung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 bietet eine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Übersicht über die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heranzuziehenden relevanten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RDA-Regelwerksstellen und Anwendungsrichtlinien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260648"/>
            <a:ext cx="8640960" cy="6048672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Folgende Änderungen führen zu neuen Beschreibungen: 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der Erscheinungsweise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(1.6.2.1 D-A-CH)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der Datenträgereigenschaften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(1.6.2.2 D-A-CH)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Neuauflage des Grundwerks bei integrierenden Ressourcen (IR)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(1.6.3.3)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Wesentliche Änderung im Haupttitel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(2.3.2.13.1 D-A-CH)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der Verantwortlichkeit auf Werkebene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(Kapitel 6); vgl. die Schulungsunterlage zu „Werke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 des Ausgabevermerks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(1.6.2.5 D-A-CH); vgl. auch die Schulungsunterlagen zum „Ausgabevermerk“ und zu „Werke“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Ggf. neue Beschreibungen bei Kumulationen, Reproduktionen und Indices 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(0.0 D-A-CH); vgl. die Schulungsunterlagen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764704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2.a Wechsel des Medientyps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581149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525344"/>
            <a:ext cx="1450504" cy="332656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367785"/>
              </p:ext>
            </p:extLst>
          </p:nvPr>
        </p:nvGraphicFramePr>
        <p:xfrm>
          <a:off x="395536" y="1268760"/>
          <a:ext cx="8568952" cy="458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0606"/>
                <a:gridCol w="4358346"/>
              </a:tblGrid>
              <a:tr h="2217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sz="14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Obvz</a:t>
                      </a:r>
                      <a:endParaRPr lang="de-DE" sz="14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4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4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580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</a:t>
                      </a:r>
                      <a:r>
                        <a:rPr lang="de-DE" sz="14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Hilfsmittel zu </a:t>
                      </a:r>
                      <a:r>
                        <a:rPr lang="de-DE" sz="1400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4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sz="14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r>
                        <a:rPr lang="de-DE" sz="14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en-US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4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Online-Ressource</a:t>
                      </a:r>
                      <a:r>
                        <a:rPr lang="en-US" sz="14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4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4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cr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1999</a:t>
                      </a:r>
                      <a:r>
                        <a:rPr lang="de-DE" sz="14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99520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Bonner</a:t>
                      </a:r>
                      <a:r>
                        <a:rPr lang="de-DE" sz="14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Rundschau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Bonner</a:t>
                      </a:r>
                      <a:r>
                        <a:rPr lang="de-DE" sz="14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Rundschau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635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1999-2014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2015-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Bonn : Hauser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Bonn : Hauser</a:t>
                      </a:r>
                      <a:endParaRPr lang="de-DE" sz="14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432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4060 Bände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4060</a:t>
                      </a:r>
                      <a:r>
                        <a:rPr lang="de-DE" sz="14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Online-Ressource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4243</a:t>
                      </a:r>
                      <a:r>
                        <a:rPr lang="de-DE" sz="14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Erscheint auch </a:t>
                      </a:r>
                      <a:r>
                        <a:rPr lang="de-DE" sz="1400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als</a:t>
                      </a:r>
                      <a:r>
                        <a:rPr lang="de-DE" sz="1400" b="0" baseline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$n</a:t>
                      </a:r>
                      <a:r>
                        <a:rPr lang="de-DE" sz="14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Online-Ausgabe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2015-!</a:t>
                      </a:r>
                      <a:r>
                        <a:rPr lang="de-DE" sz="14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IDN!Bonner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Rundschau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4201</a:t>
                      </a:r>
                      <a:r>
                        <a:rPr lang="de-DE" sz="14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Gesehen am 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1.1.2015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4243</a:t>
                      </a:r>
                      <a:r>
                        <a:rPr lang="de-DE" sz="1400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Erscheint auch </a:t>
                      </a:r>
                      <a:r>
                        <a:rPr lang="de-DE" sz="1400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als</a:t>
                      </a:r>
                      <a:r>
                        <a:rPr lang="de-DE" sz="1400" b="0" baseline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$n</a:t>
                      </a:r>
                      <a:r>
                        <a:rPr lang="de-DE" sz="14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Druck-Ausgabe</a:t>
                      </a:r>
                      <a:r>
                        <a:rPr lang="de-DE" sz="14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, 1999-2014!IDN!Bonner Rundschau</a:t>
                      </a:r>
                      <a:endParaRPr lang="de-DE" sz="14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764704"/>
            <a:ext cx="8640960" cy="432048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000" b="1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2.b Schwankung/Variation des Medientyps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673905"/>
              </p:ext>
            </p:extLst>
          </p:nvPr>
        </p:nvGraphicFramePr>
        <p:xfrm>
          <a:off x="395536" y="1412776"/>
          <a:ext cx="7776864" cy="4134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76864"/>
              </a:tblGrid>
              <a:tr h="3872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1636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Hilfsmittel zu </a:t>
                      </a:r>
                      <a:r>
                        <a:rPr lang="de-DE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1972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35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Critical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studies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en-US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1972-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Leipzig : Bechtel-Verlag</a:t>
                      </a: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4201</a:t>
                      </a: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Erscheint teils als Online-Ausgabe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371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548680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4.a Wesentliche Änderungen – Fallgruppe a) –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1.Bsp.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481757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855677"/>
              </p:ext>
            </p:extLst>
          </p:nvPr>
        </p:nvGraphicFramePr>
        <p:xfrm>
          <a:off x="323528" y="908720"/>
          <a:ext cx="8568952" cy="5575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0606"/>
                <a:gridCol w="4358346"/>
              </a:tblGrid>
              <a:tr h="288032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2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1279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Obvz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Obvz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5762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6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r>
                        <a:rPr lang="de-DE" sz="16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Computermedien</a:t>
                      </a:r>
                      <a:r>
                        <a:rPr lang="de-DE" sz="16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Online-Ressource</a:t>
                      </a:r>
                      <a:r>
                        <a:rPr lang="de-DE" sz="16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6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cr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Online-Ressource</a:t>
                      </a:r>
                      <a:r>
                        <a:rPr lang="en-US" sz="16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6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cr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3996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1999</a:t>
                      </a:r>
                      <a:r>
                        <a:rPr lang="de-DE" sz="16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2001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2002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1101</a:t>
                      </a: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cr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1101</a:t>
                      </a: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cr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8816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Wasserwirtschaft und Wasserrecht in Thüringen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Wasserwirtschaft in Thüringen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21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1999-2001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2002-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344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</a:t>
                      </a: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Hauser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Hamburg : Hauser</a:t>
                      </a:r>
                      <a:endParaRPr lang="de-DE" sz="16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59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4060 Online-Ressource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4060</a:t>
                      </a: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Online-Ressource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4085</a:t>
                      </a:r>
                      <a:r>
                        <a:rPr lang="de-DE" sz="16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URL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4085 URL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4201 Stand 1.1.1999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4201 Gesehen am 1.1.2002</a:t>
                      </a:r>
                      <a:endParaRPr lang="de-DE" sz="16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324000" marR="0" indent="-324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s#Fortgesetzt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sz="1600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Wasserwirtschaft in Thüringen</a:t>
                      </a:r>
                      <a:endParaRPr lang="de-DE" sz="1600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f#Fortsetzung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sz="16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</a:t>
                      </a:r>
                      <a:endParaRPr lang="de-DE" sz="1600" b="0" i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324000" marR="0" indent="-324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Wasserwirtschaft und Wasserrecht in Thüringen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620688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4.a Wesentliche Änderungen – Fallgruppe </a:t>
            </a:r>
            <a:r>
              <a:rPr lang="de-DE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a) –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3.Bsp</a:t>
            </a:r>
            <a:r>
              <a:rPr lang="de-DE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965177"/>
              </p:ext>
            </p:extLst>
          </p:nvPr>
        </p:nvGraphicFramePr>
        <p:xfrm>
          <a:off x="215008" y="1196752"/>
          <a:ext cx="8928992" cy="5242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7522"/>
                <a:gridCol w="4541470"/>
              </a:tblGrid>
              <a:tr h="3600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271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0946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2942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2370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99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Friedensauer Schriftenreihe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Friedensauer Schriftenreihe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4005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*Reihe C*Musik, Kultur, Kirche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4005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*Reihe C*Kultur, Kirche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2013-2014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48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München</a:t>
                      </a: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: Hauser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München : Hauser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990952">
                <a:tc>
                  <a:txBody>
                    <a:bodyPr/>
                    <a:lstStyle/>
                    <a:p>
                      <a:pPr marL="324000" marR="0" indent="-324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s#Fortgesetzt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Friedensauer Schriftenreihe.</a:t>
                      </a:r>
                      <a:r>
                        <a:rPr lang="de-DE" b="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Reihe C, Kultur, Kirche</a:t>
                      </a:r>
                      <a:endParaRPr lang="de-DE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f#Fortsetzung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Friedensauer Schriftenreihe.</a:t>
                      </a:r>
                      <a:r>
                        <a:rPr lang="de-DE" b="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Reihe C, Musik, Kultur, Kirche</a:t>
                      </a:r>
                      <a:endParaRPr lang="de-DE" b="0" i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7190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476672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4.a Wesentliche Änderungen – Fallgruppe a</a:t>
            </a:r>
            <a:r>
              <a:rPr lang="de-DE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) –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2.Bsp</a:t>
            </a:r>
            <a:r>
              <a:rPr lang="de-DE" sz="2000" dirty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433358"/>
              </p:ext>
            </p:extLst>
          </p:nvPr>
        </p:nvGraphicFramePr>
        <p:xfrm>
          <a:off x="113829" y="908720"/>
          <a:ext cx="8922667" cy="5213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4415"/>
                <a:gridCol w="4538252"/>
              </a:tblGrid>
              <a:tr h="3872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043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1999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2001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2002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3110 !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IDN!</a:t>
                      </a:r>
                      <a:r>
                        <a:rPr lang="de-DE" b="0" i="1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Deutsches</a:t>
                      </a:r>
                      <a:r>
                        <a:rPr lang="de-DE" b="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Institut für </a:t>
                      </a:r>
                      <a:r>
                        <a:rPr lang="de-DE" b="0" i="1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Normung</a:t>
                      </a:r>
                      <a:r>
                        <a:rPr lang="de-DE" b="1" baseline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baseline="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</a:t>
                      </a:r>
                      <a:r>
                        <a:rPr lang="de-DE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erausgebendes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Organ</a:t>
                      </a:r>
                      <a:r>
                        <a:rPr lang="de-DE" b="1" baseline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isb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3110 !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IDN!</a:t>
                      </a:r>
                      <a:r>
                        <a:rPr lang="de-DE" b="0" i="1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Deutsches</a:t>
                      </a:r>
                      <a:r>
                        <a:rPr lang="de-DE" b="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Institut für </a:t>
                      </a:r>
                      <a:r>
                        <a:rPr lang="de-DE" b="0" i="1" baseline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Normung</a:t>
                      </a:r>
                      <a:r>
                        <a:rPr lang="de-DE" b="1" baseline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baseline="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</a:t>
                      </a:r>
                      <a:r>
                        <a:rPr lang="de-DE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erausgebendes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Organ</a:t>
                      </a:r>
                      <a:r>
                        <a:rPr lang="de-DE" b="1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isb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3210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Schriftenreihe</a:t>
                      </a:r>
                      <a:r>
                        <a:rPr lang="de-DE" b="1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$g</a:t>
                      </a:r>
                      <a:r>
                        <a:rPr lang="de-DE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Deutsches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Institut für Normung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002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DIN-Schriftenreihe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Schriftenreihe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/ Deutsches Institut für Normung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372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1999-2001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2002-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764704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4.a Wesentliche Änderungen – Fallgruppe a</a:t>
            </a:r>
            <a:r>
              <a:rPr lang="de-DE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) –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2.Bsp. Forts.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625323"/>
              </p:ext>
            </p:extLst>
          </p:nvPr>
        </p:nvGraphicFramePr>
        <p:xfrm>
          <a:off x="179512" y="1340768"/>
          <a:ext cx="8856984" cy="1748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139"/>
                <a:gridCol w="4504845"/>
              </a:tblGrid>
              <a:tr h="3872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München</a:t>
                      </a: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: Hauser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München : Hauser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s#Fortgesetzt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sz="1800" b="0" i="1" strike="noStrike" dirty="0" err="1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Schriftenreihe$gDeutsches</a:t>
                      </a:r>
                      <a:r>
                        <a:rPr lang="de-DE" sz="1800" b="0" i="1" strike="noStrike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Institut für Normung</a:t>
                      </a:r>
                      <a:endParaRPr lang="de-DE" sz="1600" b="0" i="1" strike="noStrike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f#Fortsetzung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!IDN!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DIN-Schriftenreihe</a:t>
                      </a:r>
                      <a:endParaRPr lang="de-DE" b="0" i="1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620688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4.a Wesentliche Änderungen – Fallgruppe b)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062898"/>
              </p:ext>
            </p:extLst>
          </p:nvPr>
        </p:nvGraphicFramePr>
        <p:xfrm>
          <a:off x="107504" y="1052736"/>
          <a:ext cx="8856984" cy="4814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2139"/>
                <a:gridCol w="4504845"/>
              </a:tblGrid>
              <a:tr h="3600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0328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232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1752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718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European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journal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of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nuclear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medicine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European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journal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of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nuclear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medicine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and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molecular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imaging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2013-2014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543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London : Smith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London : Smith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79580">
                <a:tc>
                  <a:txBody>
                    <a:bodyPr/>
                    <a:lstStyle/>
                    <a:p>
                      <a:pPr marL="324000" marR="0" indent="-324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s#Fortgesetzt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European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journal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of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nuclear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medicine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and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molecular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imaging</a:t>
                      </a:r>
                      <a:endParaRPr lang="de-DE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f#Fortsetzung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European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journal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of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nuclear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medicine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332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476672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4.a Wesentliche Änderungen – Fallgruppe c)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395536" y="6381328"/>
            <a:ext cx="806489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3910319"/>
              </p:ext>
            </p:extLst>
          </p:nvPr>
        </p:nvGraphicFramePr>
        <p:xfrm>
          <a:off x="26888" y="836712"/>
          <a:ext cx="9117112" cy="5611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9961"/>
                <a:gridCol w="4637151"/>
              </a:tblGrid>
              <a:tr h="28803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823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7659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5890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7886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2731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5545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3100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!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IDN!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Deutscher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Beton- und Bautechnik-Verein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erfasser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aut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3100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!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IDN!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Deutscher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Beton-Verein</a:t>
                      </a:r>
                    </a:p>
                    <a:p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Verfasser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$4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aut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794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Mitgliederverzeichnis / Deutscher Beton- und Bautechnik-Verein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r>
                        <a:rPr lang="de-DE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Mitgliederverzeichnis /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Deutscher Beton-Verein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91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2013-2014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Dresden : Heinemann-Verlag 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Dresden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Heinemann-Verlag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79580">
                <a:tc>
                  <a:txBody>
                    <a:bodyPr/>
                    <a:lstStyle/>
                    <a:p>
                      <a:pPr marL="324000" marR="0" indent="-3240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s#Fortgesetzt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sz="1600" b="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Deutscher Beton-Verein.</a:t>
                      </a:r>
                      <a:r>
                        <a:rPr lang="de-DE" sz="1600" b="0" i="1" baseline="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600" b="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Mitgliederverzeichnis</a:t>
                      </a:r>
                      <a:endParaRPr lang="de-DE" sz="1600" b="0" i="1" dirty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f#Fortsetzung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sz="1800" b="0" i="0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sz="1600" b="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Deutscher Beton- und Bautechnik-Verein. Mitgliederverzeichnis</a:t>
                      </a:r>
                      <a:endParaRPr lang="de-DE" b="0" i="1" dirty="0" smtClean="0">
                        <a:effectLst/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764704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6.a Änderung des Ausgabevermerks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407149"/>
              </p:ext>
            </p:extLst>
          </p:nvPr>
        </p:nvGraphicFramePr>
        <p:xfrm>
          <a:off x="251520" y="1268760"/>
          <a:ext cx="8568952" cy="4966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0606"/>
                <a:gridCol w="4358346"/>
              </a:tblGrid>
              <a:tr h="3872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043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38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en-US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</a:t>
                      </a:r>
                      <a:r>
                        <a:rPr lang="de-DE" sz="1800" b="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7212">
                <a:tc>
                  <a:txBody>
                    <a:bodyPr/>
                    <a:lstStyle/>
                    <a:p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3210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Finanzwirtschaft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$g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Ausgabe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Kredit und Versicherung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373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 Finanzwirtschaft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r>
                        <a:rPr lang="de-DE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 Finanzwirtschaft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4002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Ausgabe Kredit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Ausgabe Kredit und Versicherung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52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2013-2014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2015-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Aufnahmen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764704"/>
            <a:ext cx="8640960" cy="432048"/>
          </a:xfrm>
        </p:spPr>
        <p:txBody>
          <a:bodyPr/>
          <a:lstStyle/>
          <a:p>
            <a:pPr marL="0" indent="0">
              <a:buNone/>
            </a:pP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6.a Änderung </a:t>
            </a:r>
            <a:r>
              <a:rPr lang="de-DE" sz="2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 Ausgabevermerks </a:t>
            </a:r>
            <a:r>
              <a:rPr lang="de-DE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–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Forts.</a:t>
            </a: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b="1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047951"/>
              </p:ext>
            </p:extLst>
          </p:nvPr>
        </p:nvGraphicFramePr>
        <p:xfrm>
          <a:off x="395536" y="2204864"/>
          <a:ext cx="8568952" cy="1748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0606"/>
                <a:gridCol w="4358346"/>
              </a:tblGrid>
              <a:tr h="38721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1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Titel 2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 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Köln : Krause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Köln : Krause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472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s#Fortgesetzt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 </a:t>
                      </a:r>
                      <a:r>
                        <a:rPr lang="de-DE" b="0" i="1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Finanzwirtschaft</a:t>
                      </a:r>
                      <a:r>
                        <a:rPr lang="de-DE" b="0" i="1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$g</a:t>
                      </a:r>
                      <a:r>
                        <a:rPr lang="de-DE" b="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Ausgabe Kredit und Versicherung</a:t>
                      </a:r>
                      <a:endParaRPr lang="de-DE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4244 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f#Fortsetzung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b="0" baseline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von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!IDN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! </a:t>
                      </a:r>
                      <a:r>
                        <a:rPr lang="de-DE" b="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Deutsche Finanzwirtschaft</a:t>
                      </a:r>
                      <a:endParaRPr lang="de-DE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176829"/>
              </p:ext>
            </p:extLst>
          </p:nvPr>
        </p:nvGraphicFramePr>
        <p:xfrm>
          <a:off x="395536" y="3284984"/>
          <a:ext cx="8496944" cy="1903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2326887"/>
                <a:gridCol w="4369857"/>
              </a:tblGrid>
              <a:tr h="58178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Subventionen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Zuwendungen des Landes Niedersachen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70387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b="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als einzelne Einheit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Änderung der Erscheinungsweise (1.6.2.1 D-A-CH)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5536" y="182749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integrierende Ressource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ändert sich z. B. in eine einzelne Einheit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umgekehrt)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69118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Formatänderung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Neues PICA-Feld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4201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allgemeine Anmerkung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Inhalt: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Anmerkungen gemäß RDA</a:t>
            </a: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Weiteres, vgl. die ZDB-Formatbeschreibung 4201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Vgl. Handzettel zum Format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Änderung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Datenträgereigenschaften -1-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2966" y="76470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2.a Wechsel des Medientyps – 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wesentlicher Änderung des Haupttitels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200548"/>
              </p:ext>
            </p:extLst>
          </p:nvPr>
        </p:nvGraphicFramePr>
        <p:xfrm>
          <a:off x="316974" y="1772816"/>
          <a:ext cx="8640961" cy="4628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3892"/>
                <a:gridCol w="834300"/>
                <a:gridCol w="1728192"/>
                <a:gridCol w="2502900"/>
                <a:gridCol w="2681677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939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Rundschau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 und Pressespiegel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1671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8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1671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  <a:p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Ressource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968954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4244</a:t>
                      </a:r>
                      <a:r>
                        <a:rPr lang="de-DE" b="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stehendes Werk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b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 und Pressespiegel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f#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von!IDN</a:t>
                      </a: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644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Änderung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Datenträgereigenschaften -2-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2966" y="692696"/>
            <a:ext cx="8467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2.a Anfangs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paralleles Erscheinen der verschiedenen  Medientypen – dann wird Medientyp 1 fortgesetzt von Medientyp 2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18164"/>
              </p:ext>
            </p:extLst>
          </p:nvPr>
        </p:nvGraphicFramePr>
        <p:xfrm>
          <a:off x="158234" y="2237484"/>
          <a:ext cx="8806254" cy="3567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3511"/>
                <a:gridCol w="783951"/>
                <a:gridCol w="1584176"/>
                <a:gridCol w="2829604"/>
                <a:gridCol w="2715012"/>
              </a:tblGrid>
              <a:tr h="3600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204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Rundschau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231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1999-2014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600" b="0" kern="120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4243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Online-Ausgabe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1999-!</a:t>
                      </a: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IDN!Bonner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Rundschau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Druck-Ausgabe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1999-2014!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07111"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 fortgesetzt als </a:t>
                      </a:r>
                    </a:p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Online-Ausgabe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der Druck-Ausgabe</a:t>
                      </a:r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37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Änderung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Datenträgereigenschaften -3-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352966" y="836712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2.a Wechsel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Medientyps (1.6.2.2.D-A-CH)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</a:t>
            </a: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ohne Änderung des Haupttitels</a:t>
            </a:r>
            <a:endParaRPr lang="de-DE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697003"/>
              </p:ext>
            </p:extLst>
          </p:nvPr>
        </p:nvGraphicFramePr>
        <p:xfrm>
          <a:off x="179514" y="2132857"/>
          <a:ext cx="8784976" cy="3888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4"/>
                <a:gridCol w="792088"/>
                <a:gridCol w="1584176"/>
                <a:gridCol w="2952328"/>
                <a:gridCol w="2592290"/>
              </a:tblGrid>
              <a:tr h="3600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4319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Rundschau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1999-2014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600" b="0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6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300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</a:p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gertyp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60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Ressource</a:t>
                      </a:r>
                      <a:r>
                        <a:rPr lang="de-DE" sz="160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63474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4243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Online-Ausgabe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2015-!</a:t>
                      </a: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IDN!Bonner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Rundschau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de-DE" sz="1600" b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Druck-Ausgabe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1999-2014!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Bonner Rundschau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3272"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 fortgesetzt als </a:t>
                      </a:r>
                    </a:p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Online-Ausgabe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Fortsetzung der Druck-Ausgabe</a:t>
                      </a:r>
                      <a:endParaRPr lang="de-DE" sz="16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65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62056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5B.08: Neue Beschreibungen | PICA DNB/ZDB | Stand: 24.02.2016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292696" y="1008735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2.b Schwankung/Variation des Medientyps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Achtung: </a:t>
            </a:r>
            <a:r>
              <a:rPr lang="de-DE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kompletter Wechsel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neue Beschreibung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286375"/>
              </p:ext>
            </p:extLst>
          </p:nvPr>
        </p:nvGraphicFramePr>
        <p:xfrm>
          <a:off x="379322" y="2996951"/>
          <a:ext cx="8225129" cy="25185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0310"/>
                <a:gridCol w="1512168"/>
                <a:gridCol w="2304256"/>
                <a:gridCol w="3528395"/>
              </a:tblGrid>
              <a:tr h="64807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Critical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studies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3.21.4.3.1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Änderung der Datenträgereigen-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schaft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teils als Online-Ausgabe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Änderung der Datenträgereigenschaften -4-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7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3107</Words>
  <Application>Microsoft Office PowerPoint</Application>
  <PresentationFormat>Bildschirmpräsentation (4:3)</PresentationFormat>
  <Paragraphs>792</Paragraphs>
  <Slides>39</Slides>
  <Notes>22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0" baseType="lpstr">
      <vt:lpstr>Larissa-Design</vt:lpstr>
      <vt:lpstr>Schulungsunterlagen der AG RDA</vt:lpstr>
      <vt:lpstr>Neue Beschreibungen </vt:lpstr>
      <vt:lpstr>PowerPoint-Präsentation</vt:lpstr>
      <vt:lpstr>1. Änderung der Erscheinungsweise (1.6.2.1 D-A-CH)</vt:lpstr>
      <vt:lpstr>Formatänderung</vt:lpstr>
      <vt:lpstr>2. Änderung der Datenträgereigenschaften -1-</vt:lpstr>
      <vt:lpstr>2. Änderung der Datenträgereigenschaften -2-</vt:lpstr>
      <vt:lpstr>2. Änderung der Datenträgereigenschaften -3-</vt:lpstr>
      <vt:lpstr>2. Änderung der Datenträgereigenschaften -4-</vt:lpstr>
      <vt:lpstr>3. Neuauflage des Grundwerks bei (gedruckten) IR (1.6.3.3)</vt:lpstr>
      <vt:lpstr>4. Wesentliche Änderung im Haupttitel (2.3.2.13.1 D-A-CH)</vt:lpstr>
      <vt:lpstr>4.a Fallgruppe a)  -1-</vt:lpstr>
      <vt:lpstr>4.a Fallgruppe a)  -2-</vt:lpstr>
      <vt:lpstr>4.a Fallgruppe a)  -3-</vt:lpstr>
      <vt:lpstr>Formatänderung</vt:lpstr>
      <vt:lpstr>4.a Fallgruppe a)  -3-</vt:lpstr>
      <vt:lpstr>Hinweis zur Erfassung von Unterreihen</vt:lpstr>
      <vt:lpstr>4.a Fallgruppe b)  -1-</vt:lpstr>
      <vt:lpstr>4.a Fallgruppe b)   -2-</vt:lpstr>
      <vt:lpstr>Formatänderung</vt:lpstr>
      <vt:lpstr>4.a Fallgruppe c)  -1-</vt:lpstr>
      <vt:lpstr>4.a Fallgruppe c)  -2-</vt:lpstr>
      <vt:lpstr>4.a Fallgruppe c)  -3-</vt:lpstr>
      <vt:lpstr>5. Änderung der Verantwortlichkeit auf Werkebene (Kapitel 6) </vt:lpstr>
      <vt:lpstr>6. Änderung des Ausgabevermerks (1.6.2.5 D-A-CH) </vt:lpstr>
      <vt:lpstr>6.a Änderung des Geltungsbereichs</vt:lpstr>
      <vt:lpstr>6.b Änderung der geografischen Abdeckung</vt:lpstr>
      <vt:lpstr>7 Kumulationen, Reproduktionen und Indices (0.0 D-A-CH)</vt:lpstr>
      <vt:lpstr>Arbeitshilfe </vt:lpstr>
      <vt:lpstr>Aufnahmen im PICA-Format</vt:lpstr>
      <vt:lpstr>Aufnahmen im PICA-Format</vt:lpstr>
      <vt:lpstr>Aufnahmen im PICA-Format</vt:lpstr>
      <vt:lpstr>Aufnahmen im PICA-Format</vt:lpstr>
      <vt:lpstr>Aufnahmen im PICA-Format</vt:lpstr>
      <vt:lpstr>Aufnahmen im PICA-Format</vt:lpstr>
      <vt:lpstr>Aufnahmen im PICA-Format</vt:lpstr>
      <vt:lpstr>Aufnahmen im PICA-Format</vt:lpstr>
      <vt:lpstr>Aufnahmen im PICA-Format</vt:lpstr>
      <vt:lpstr>Aufnahmen im PICA-Format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691</cp:revision>
  <cp:lastPrinted>2016-01-05T10:01:24Z</cp:lastPrinted>
  <dcterms:created xsi:type="dcterms:W3CDTF">2014-02-18T07:01:40Z</dcterms:created>
  <dcterms:modified xsi:type="dcterms:W3CDTF">2016-03-21T10:32:25Z</dcterms:modified>
</cp:coreProperties>
</file>