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handoutMasterIdLst>
    <p:handoutMasterId r:id="rId26"/>
  </p:handoutMasterIdLst>
  <p:sldIdLst>
    <p:sldId id="330" r:id="rId2"/>
    <p:sldId id="259" r:id="rId3"/>
    <p:sldId id="296" r:id="rId4"/>
    <p:sldId id="326" r:id="rId5"/>
    <p:sldId id="325" r:id="rId6"/>
    <p:sldId id="327" r:id="rId7"/>
    <p:sldId id="293" r:id="rId8"/>
    <p:sldId id="300" r:id="rId9"/>
    <p:sldId id="315" r:id="rId10"/>
    <p:sldId id="317" r:id="rId11"/>
    <p:sldId id="323" r:id="rId12"/>
    <p:sldId id="312" r:id="rId13"/>
    <p:sldId id="316" r:id="rId14"/>
    <p:sldId id="313" r:id="rId15"/>
    <p:sldId id="314" r:id="rId16"/>
    <p:sldId id="328" r:id="rId17"/>
    <p:sldId id="318" r:id="rId18"/>
    <p:sldId id="320" r:id="rId19"/>
    <p:sldId id="329" r:id="rId20"/>
    <p:sldId id="319" r:id="rId21"/>
    <p:sldId id="321" r:id="rId22"/>
    <p:sldId id="322" r:id="rId23"/>
    <p:sldId id="324" r:id="rId24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0414" autoAdjust="0"/>
  </p:normalViewPr>
  <p:slideViewPr>
    <p:cSldViewPr>
      <p:cViewPr>
        <p:scale>
          <a:sx n="100" d="100"/>
          <a:sy n="100" d="100"/>
        </p:scale>
        <p:origin x="-139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21.03.2016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21.03.2016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dirty="0" smtClean="0"/>
          </a:p>
          <a:p>
            <a:endParaRPr lang="de-DE" sz="1200" baseline="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79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5943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B (Nachfolger)</a:t>
            </a:r>
          </a:p>
          <a:p>
            <a:r>
              <a:rPr lang="de-DE" sz="10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</a:t>
            </a:r>
            <a:r>
              <a:rPr lang="de-DE" sz="1000" b="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und B beginnen als 2 verschiedene Veröffentlichungen. Titel B wird Teil von Titel A und geht darin auf. </a:t>
            </a:r>
          </a:p>
          <a:p>
            <a:endParaRPr lang="de-DE" sz="10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0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A (Vorgänger)</a:t>
            </a:r>
          </a:p>
          <a:p>
            <a:r>
              <a:rPr lang="de-DE" sz="10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A nimmt Titel</a:t>
            </a:r>
            <a:r>
              <a:rPr lang="de-DE" sz="1000" b="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 auf.</a:t>
            </a:r>
          </a:p>
          <a:p>
            <a:r>
              <a:rPr lang="de-DE" sz="1000" b="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A behält den bisherigen Titel bei.</a:t>
            </a:r>
            <a:endParaRPr lang="de-DE" sz="10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1636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Standardfall in Feld 527z ist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die Parallele Sprachausgabe, eine echte Übersetzung kommt bei fortlaufenden Ressourcen so gut wie nie vor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56002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6481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Liegen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Expressionen in unterschiedlichen Sprachen parallel zueinander vor, und die Originalsprache kann nicht bestimmt werden,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die Beziehungskennzeichnung „Parallele Sprachausgabe / Parallele Sprachausgabe“ verwendet. In einem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eigenen Element nach der Beziehungskennzeichnung wird die Sprache erfasst. 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Parallele Sprachausgaben liegen im Allgemeinen bei Veröffentlichungen der EU vor und bei Veröffentlichungen aus der Schweiz.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Sowohl bei der EU als auch in der Schweiz sind alle Sprachfassungen als gleichwertig anzusehen, und die Originalsprache kann nicht bestimmt werden.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allen anderen Fällen liegt die Beziehungskennzeichnung im Zweifelsfall im Ermessen des Katalogisierenden.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7918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der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Beziehungskennzeichnung „Erscheint auch als“ – auf der nächsten Folie</a:t>
            </a: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Reproduktionen und veränderte Nachdrucke: s. RDA 2.1 D-A-CH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Faksimiles: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dürften im Bereich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fortlaufenden Ressourcen eher selten vorkommen, werden hier der Vollständigkeit halber aufgelistet.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Feld 649 a/b wird verwendet bei gleicher physischer Form – Faksimile von Druckausgabe</a:t>
            </a: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Feld 649 c/d wird verwendet bei unterschiedlichen physischen Formen – Nachdruck einer Online-Ausgabe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51954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CD-ROM-Ausgabe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Disketten-Ausgabe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DVD-Audio-Ausgabe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DVD-ROM-Ausgabe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DVD-Video-Ausgabe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Druck-Ausgabe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E-Paper-Ausgabe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Mikroform-Ausgabe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Online-Ausgabe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Schallplatten-Ausgabe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USB-Stick-Ausgabe</a:t>
            </a:r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386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Reproduktionen und veränderte Nachdrucke: s. RDA 2.1 D-A-CH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Faksimiles: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dürften im Bereich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fortlaufenden Ressourcen eher selten vorkommen, werden hier der Vollständigkeit halber aufgelistet.</a:t>
            </a: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5309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 wird eine eigene Beschreibung 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für Reproduktion erfasst (RDA 1.6.2 und RDA 1.11:</a:t>
            </a:r>
            <a:r>
              <a:rPr lang="de-DE" sz="10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RDA 2-1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4361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Reproduktion</a:t>
            </a:r>
            <a:r>
              <a:rPr lang="de-DE" sz="10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mit dem Original in Beziehung gesetzt (RDA 1.11 und RDA 27.1.1.3; Beziehungskennzeichnung gemäß RDA Anhang</a:t>
            </a:r>
            <a:r>
              <a:rPr lang="de-DE" sz="10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J.4.2)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1228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13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Schulungsunterlage ist auch genau festgehalten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wo welche Beziehungskennzeichnungen vergeben werden</a:t>
            </a: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es keine spezifische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 für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die abzubildende Beziehung geben, wird die übergeordnete Beziehungskennzeichnung genutzt.</a:t>
            </a: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467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es keine spezifische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 für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die abzubildende Beziehung geben, wird die übergeordnete</a:t>
            </a:r>
            <a:b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 genutzt.</a:t>
            </a: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3328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Feld 529z: „Supplement“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Feld 530z: „Supplement zu“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Frühere Beilage</a:t>
            </a: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4245</a:t>
            </a: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Verwenden Sie die Beziehungskennzeichnung „Reihe enthält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In der Reihe“ um die Beziehung zwischen einer „Zeitschrift“ und einer monografischen Reihe zu beschreiben.</a:t>
            </a:r>
          </a:p>
          <a:p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Verwenden Sie „Enthält / Enthalten in“ um die Beziehung zwischen zwei oder mehr fortlaufenden Ressourcen zu beschreiben, wobei die eine Ressource als Teil der übergeordneten Ressource erscheint.</a:t>
            </a: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für 4249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Abstract / Abstract von</a:t>
            </a:r>
            <a:b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Erweitert als / Erweiterte Ausgabe von (auch für Kumulationen)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Gekürzt als / Kurzfassung von (auch für Teilausgaben)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Zusammenfassung / Zusammenfassung von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Lokalausgabe / Lokalausgabe von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Regionalausgabe / Regionalausgabe von </a:t>
            </a: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Anhang / Anhang zu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Ergänzung / Ergänzung zu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Index / Index zu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Vervollständigt durch / Vervollständigt durch</a:t>
            </a: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206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 die Beziehung 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zwischen einem ursprünglichen Werk und einer Variante des Werkes zu beschreiben, werden die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folgenden Beziehungskennzeichnungen verwendet:</a:t>
            </a: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Abstract / Abstract von</a:t>
            </a:r>
            <a:b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Erweitert als / Erweiterte Ausgabe von (auch für Kumulationen)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Gekürzt als / Kurzfassung von (auch für Teilausgaben)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Zusammenfassung / Zusammenfassung von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Lokalausgabe / Lokalausgabe von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Regionalausgabe / Regionalausgabe von </a:t>
            </a: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145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„Lokalausgabe / Lokalausgabe von“ und „Regionalausgabe / Regionalausgabe von“ werden verwendet, um überwiegend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Ausgaben von Zeitungen miteinander in Beziehung zu setzen.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531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Verwenden Sie die Beziehungskennzeichnung „Reihe enthält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In der Reihe“ um die Beziehung zwischen einer „Zeitschrift“ und einer monografischen Reihe zu beschreiben.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Verwenden Sie „Enthält / Enthalten in“ um die Beziehung zwischen zwei oder mehr fortlaufenden Ressourcen zu beschreiben, wobei die eine Ressource als Teil der übergeordneten Ressource erscheint.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001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- Modul 5B.05: Anhang  J | Aleph | Stand: 26.10.2015 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80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Begleitende Beziehung auf Werkebene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„Supplement / Supplement zu“ wird für jede Art von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Beilagenbezeichnung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wie z.B. „Beilage“, „Sonderdruck“, „Separatdruck“, „Sonderausgabe“ usw. verwendet.</a:t>
            </a:r>
          </a:p>
          <a:p>
            <a:pPr marL="0" indent="0">
              <a:buNone/>
            </a:pP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693147"/>
              </p:ext>
            </p:extLst>
          </p:nvPr>
        </p:nvGraphicFramePr>
        <p:xfrm>
          <a:off x="179512" y="2426083"/>
          <a:ext cx="8649164" cy="3955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0"/>
                <a:gridCol w="1584176"/>
                <a:gridCol w="2232248"/>
                <a:gridCol w="2816516"/>
              </a:tblGrid>
              <a:tr h="53034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3279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 für romanische Philologie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Romanische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Bibliographie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6739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b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</a:t>
                      </a:r>
                      <a:endParaRPr lang="de-DE" i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Romanische Bibliographie</a:t>
                      </a:r>
                    </a:p>
                    <a:p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b="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24719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b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J.2.5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 zu</a:t>
                      </a:r>
                      <a:endParaRPr lang="de-DE" i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 für romanische Philologie</a:t>
                      </a:r>
                      <a:endParaRPr lang="de-DE" i="0" baseline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b="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186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Begleitende Beziehung auf Werkebene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47260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begleitende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Werke, die das Hauptwerk erweitern, ergänzen oder vervollständigen wird verwendet:</a:t>
            </a:r>
          </a:p>
          <a:p>
            <a:pPr>
              <a:buFontTx/>
              <a:buChar char="-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Anhang / Anhang zu</a:t>
            </a:r>
          </a:p>
          <a:p>
            <a:pPr>
              <a:buFontTx/>
              <a:buChar char="-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Ergänzung / Ergänzung zu</a:t>
            </a:r>
          </a:p>
          <a:p>
            <a:pPr>
              <a:buFontTx/>
              <a:buChar char="-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Index / Index zu</a:t>
            </a:r>
          </a:p>
          <a:p>
            <a:pPr>
              <a:buFontTx/>
              <a:buChar char="-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Vervollständigt durch / Vervollständigt durch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060537"/>
              </p:ext>
            </p:extLst>
          </p:nvPr>
        </p:nvGraphicFramePr>
        <p:xfrm>
          <a:off x="107504" y="4005064"/>
          <a:ext cx="8928992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1140344"/>
                <a:gridCol w="1595960"/>
                <a:gridCol w="2337261"/>
                <a:gridCol w="2919324"/>
              </a:tblGrid>
              <a:tr h="35203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606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Kurtrierisches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Trierischen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Jahrbücher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4081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529z/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Trierischen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Jahrbücher</a:t>
                      </a:r>
                    </a:p>
                    <a:p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Kurtrierisches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Jahrbuch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4571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Nachfolge-Beziehungen auf Werkebene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671837"/>
              </p:ext>
            </p:extLst>
          </p:nvPr>
        </p:nvGraphicFramePr>
        <p:xfrm>
          <a:off x="251521" y="836710"/>
          <a:ext cx="8496000" cy="455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3347897"/>
                <a:gridCol w="972583"/>
                <a:gridCol w="3239417"/>
              </a:tblGrid>
              <a:tr h="57600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Vorgänger-Beziehungen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Nachfolger-Beziehungen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Fortsetzung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Gesplittet 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Ersatz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Ersetzt durch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Ersatz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ersetzt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Vereinigung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Vereinigt, um … zu bilden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Darin aufgegangen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Aufgegangen 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200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darin aufgegangen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aufgegangen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Abgespalten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fortgesetzt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85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6624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Nachfolge-Beziehung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Werkebene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525344"/>
            <a:ext cx="6552728" cy="332656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594574"/>
              </p:ext>
            </p:extLst>
          </p:nvPr>
        </p:nvGraphicFramePr>
        <p:xfrm>
          <a:off x="85502" y="476672"/>
          <a:ext cx="9073008" cy="6033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087"/>
                <a:gridCol w="1004183"/>
                <a:gridCol w="1434548"/>
                <a:gridCol w="2869095"/>
                <a:gridCol w="2869095"/>
              </a:tblGrid>
              <a:tr h="249089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(Vorgänger)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(Nachfolger)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63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Haupt-</a:t>
                      </a:r>
                    </a:p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Bodensee-Hefte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Neue Bodensee-Hefte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92856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Titel-</a:t>
                      </a:r>
                    </a:p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zusatz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Schweiz, Deutschland, Österreich, Liechtenstein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Schweiz, Deutschland, Österreich, Liechtenstein </a:t>
                      </a: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internationalen Nachrichten aus den Kantonen, Landkreisen und Bundesländern der Anrainerstaaten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63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.-datum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1950-2004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2004-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39605">
                <a:tc>
                  <a:txBody>
                    <a:bodyPr/>
                    <a:lstStyle/>
                    <a:p>
                      <a:r>
                        <a:rPr lang="de-DE" sz="16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 auf Werkebene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  <a:r>
                        <a:rPr lang="de-DE" sz="1600" i="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</a:p>
                    <a:p>
                      <a:r>
                        <a:rPr lang="de-DE" sz="1600" i="0" kern="12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i="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Bodensee-Hefte</a:t>
                      </a:r>
                    </a:p>
                    <a:p>
                      <a:r>
                        <a:rPr lang="de-DE" sz="1600" i="0" kern="12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600" i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402591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 auf Werkebene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sz="1600" i="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</a:p>
                    <a:p>
                      <a:r>
                        <a:rPr lang="de-DE" sz="1600" i="0" kern="12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i="0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Neue</a:t>
                      </a:r>
                      <a:r>
                        <a:rPr lang="de-DE" sz="1600" i="0" kern="12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Bodensee-Hefte</a:t>
                      </a:r>
                    </a:p>
                    <a:p>
                      <a:r>
                        <a:rPr lang="de-DE" sz="1600" i="0" kern="12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600" i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094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Nachfolge-Beziehung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Werkebene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91276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109017"/>
              </p:ext>
            </p:extLst>
          </p:nvPr>
        </p:nvGraphicFramePr>
        <p:xfrm>
          <a:off x="251521" y="776933"/>
          <a:ext cx="8604000" cy="566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1476000"/>
                <a:gridCol w="1656000"/>
                <a:gridCol w="1656000"/>
                <a:gridCol w="1872000"/>
              </a:tblGrid>
              <a:tr h="64800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(Vorgänger)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(Vorgänger)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(Nachfolger)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3744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Hunde-Magazin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Katzen-Magazin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Magazin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Hunde und Katzen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50859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 auf Werkebene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Vereinigung von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Hunde-magazin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6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50859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 auf Werkebene</a:t>
                      </a: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Vereinigung von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Katzen-magazin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6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50859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 auf Werkebene</a:t>
                      </a: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Vereinigt, um zu bilden</a:t>
                      </a:r>
                    </a:p>
                    <a:p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Magazin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Hunde und Katzen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6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Vereinigt, um zu bilden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Magazin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Hunde und Katzen</a:t>
                      </a:r>
                      <a:endParaRPr lang="de-DE" sz="1600" i="0" baseline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6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Nachfolge-Beziehung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Werkebene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76875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044133"/>
              </p:ext>
            </p:extLst>
          </p:nvPr>
        </p:nvGraphicFramePr>
        <p:xfrm>
          <a:off x="107503" y="1052737"/>
          <a:ext cx="8640000" cy="397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636"/>
                <a:gridCol w="1099636"/>
                <a:gridCol w="1665164"/>
                <a:gridCol w="2387782"/>
                <a:gridCol w="2387782"/>
              </a:tblGrid>
              <a:tr h="54000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(Vorgänger)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(Nachfolger)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0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Limnologie in Europa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Limnologie weltweit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3021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Darin aufgegangen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Limnologie in Europa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3021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 auf Werkebene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ufgegangen in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Limnologie weltweit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3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– Expressionen Anhang J.3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251520" y="6376243"/>
            <a:ext cx="648072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958313"/>
              </p:ext>
            </p:extLst>
          </p:nvPr>
        </p:nvGraphicFramePr>
        <p:xfrm>
          <a:off x="251520" y="1628801"/>
          <a:ext cx="8640960" cy="1688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5538"/>
                <a:gridCol w="1837259"/>
                <a:gridCol w="4558163"/>
              </a:tblGrid>
              <a:tr h="56286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Beziehungskennzeichnungen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286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J.3.2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Sprachausgabe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286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J.3.2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Übersetzung von / Übersetzt als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1404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400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Abgeleitete Beziehung auf Expressionsebene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„Übersetzt als / Übersetzung von“ wird verwendet, um die Beziehung zwischen dem Original und einer Übersetzung zu beschreiben.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76875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879781"/>
              </p:ext>
            </p:extLst>
          </p:nvPr>
        </p:nvGraphicFramePr>
        <p:xfrm>
          <a:off x="251520" y="2276872"/>
          <a:ext cx="8640000" cy="4186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0"/>
                <a:gridCol w="1656184"/>
                <a:gridCol w="2447592"/>
                <a:gridCol w="2520000"/>
              </a:tblGrid>
              <a:tr h="71208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32244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 des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connaissances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médico-chirurgicales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Allgemeines Journal für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medicinische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chirurgische Kenntnisse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872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J.3.2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Abgeleitete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Beziehung auf Expressions-ebene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Übersetzt als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Allgemeines Journal für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medicinische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chirurgische Kenntnisse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Übersetzung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 des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connaissances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médico-chirurgicales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094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04000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Abgeleitete Beziehung auf Expressionsebene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76875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1378"/>
              </p:ext>
            </p:extLst>
          </p:nvPr>
        </p:nvGraphicFramePr>
        <p:xfrm>
          <a:off x="107505" y="908719"/>
          <a:ext cx="8928991" cy="5158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16"/>
                <a:gridCol w="1080000"/>
                <a:gridCol w="1656000"/>
                <a:gridCol w="2520000"/>
                <a:gridCol w="2664975"/>
              </a:tblGrid>
              <a:tr h="61818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(Dt.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Sprachausg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(Engl.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Sprachausg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560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Europäische Union</a:t>
                      </a:r>
                    </a:p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(Verfasser)</a:t>
                      </a:r>
                    </a:p>
                    <a:p>
                      <a:r>
                        <a:rPr lang="de-DE" sz="18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Europäische Union</a:t>
                      </a:r>
                    </a:p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(Verfasser)</a:t>
                      </a:r>
                    </a:p>
                    <a:p>
                      <a:r>
                        <a:rPr lang="de-DE" sz="18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344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Finanzbericht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Financial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1036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wortlich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keitsan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Europäische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Union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Europäische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Union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512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J.3.2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Abgeleitete Beziehung auf Expressionsebene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 Sprachausgabe</a:t>
                      </a:r>
                      <a:endParaRPr lang="de-DE" b="1" i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englisch</a:t>
                      </a:r>
                    </a:p>
                    <a:p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="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Financial </a:t>
                      </a:r>
                      <a:r>
                        <a:rPr lang="de-DE" b="0" i="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b="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Europäische Union</a:t>
                      </a:r>
                    </a:p>
                    <a:p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b="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 Sprachausgabe</a:t>
                      </a:r>
                      <a:endParaRPr lang="de-DE" b="1" i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="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Finanzbericht / Europäische Union</a:t>
                      </a:r>
                      <a:endParaRPr lang="de-DE" b="0" i="1" baseline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b="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271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7"/>
            <a:ext cx="8640960" cy="1084983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Manifestationen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Anhang J.4 - PICA 4243/4255/4256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251520" y="6376243"/>
            <a:ext cx="698477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933598"/>
              </p:ext>
            </p:extLst>
          </p:nvPr>
        </p:nvGraphicFramePr>
        <p:xfrm>
          <a:off x="251520" y="1556794"/>
          <a:ext cx="8640000" cy="2181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/>
                <a:gridCol w="1692000"/>
                <a:gridCol w="5148000"/>
              </a:tblGrid>
              <a:tr h="457476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Beziehungskennzeichnungen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5747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5747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649a/649b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Nachdruck von/Nachgedruckt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0938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649c/649d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Reproduziert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als/Reproduktion von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464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b="1" dirty="0"/>
              <a:t>Beziehungskennzeichnungen nach </a:t>
            </a:r>
            <a:r>
              <a:rPr lang="de-DE" b="1" dirty="0" smtClean="0"/>
              <a:t>RDA Anhang </a:t>
            </a:r>
            <a:r>
              <a:rPr lang="de-DE" b="1" dirty="0"/>
              <a:t>J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Stand: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26.10.2015 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Äquivalenz-Beziehung auf Manifestationsebene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 Materialarten: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„Erscheint auch als / Erscheint auch als“   </a:t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einem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eigenen Element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die Materialart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festgelegten Liste ergänzt.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91276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775018"/>
              </p:ext>
            </p:extLst>
          </p:nvPr>
        </p:nvGraphicFramePr>
        <p:xfrm>
          <a:off x="107505" y="2449409"/>
          <a:ext cx="8928991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1080120"/>
                <a:gridCol w="1584176"/>
                <a:gridCol w="2664296"/>
                <a:gridCol w="2664296"/>
              </a:tblGrid>
              <a:tr h="59171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(Druck-Ausgabe)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(Online-Ausgabe)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171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sz="16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benutzen)</a:t>
                      </a:r>
                      <a:endParaRPr lang="de-DE" sz="16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4531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Internationales Jahrbuch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Medienphilosophie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Internationales Jahrbuch für Medienphilosophie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6938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J.4.2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Manifesta-tionsebene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</a:t>
                      </a: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Online-Ausgabe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Internationales Jahrbuch für Medienphilosophie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</a:t>
                      </a: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Druck-Ausgabe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Internationales Jahrbuch für Medienphilosophie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107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Äquivalenz-Beziehung auf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Manifestationsebene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54726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Kopien in einer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physischen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Reproduktion von / Reproduziert als</a:t>
            </a:r>
          </a:p>
          <a:p>
            <a:pPr marL="808038" indent="-808038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Elektronische Reproduktion von / Elektronische Reproduktion 	</a:t>
            </a:r>
          </a:p>
          <a:p>
            <a:pPr marL="808038" indent="-808038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veränderten Nachdrucken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Nachdruck von / Nachgedruckt als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Faksimile von / Faksimile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76875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492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Äquivalenz-Beziehung auf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Manifestationsebene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927736"/>
              </p:ext>
            </p:extLst>
          </p:nvPr>
        </p:nvGraphicFramePr>
        <p:xfrm>
          <a:off x="251520" y="836712"/>
          <a:ext cx="8784016" cy="4932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16"/>
                <a:gridCol w="1080000"/>
                <a:gridCol w="1656000"/>
                <a:gridCol w="2520000"/>
                <a:gridCol w="2520000"/>
              </a:tblGrid>
              <a:tr h="93610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Original/Print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Reproduktion/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1410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</a:t>
                      </a:r>
                      <a:r>
                        <a:rPr lang="de-DE" sz="16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benutzen)</a:t>
                      </a:r>
                      <a:endParaRPr lang="de-DE" sz="16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(Mikroform)</a:t>
                      </a:r>
                      <a:endParaRPr lang="de-DE" sz="16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944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14102">
                <a:tc rowSpan="3"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Altona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Hildesheim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14102">
                <a:tc vMerge="1"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Verlags-name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Hammerich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Olms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14102">
                <a:tc vMerge="1"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nungs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1791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1800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1994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2699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Äquivalenz-Beziehung auf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Manifestationsebene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539552" y="6525344"/>
            <a:ext cx="6696744" cy="332656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09320"/>
            <a:ext cx="1450504" cy="648072"/>
          </a:xfrm>
        </p:spPr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146393"/>
              </p:ext>
            </p:extLst>
          </p:nvPr>
        </p:nvGraphicFramePr>
        <p:xfrm>
          <a:off x="70993" y="908720"/>
          <a:ext cx="9073007" cy="4918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792088"/>
                <a:gridCol w="1584176"/>
                <a:gridCol w="2736304"/>
                <a:gridCol w="3024336"/>
              </a:tblGrid>
              <a:tr h="94214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Original/Print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Reproduktion/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943001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649c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An-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hang 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 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Manifesta-tionsebene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Reproduziert als</a:t>
                      </a:r>
                    </a:p>
                    <a:p>
                      <a:r>
                        <a:rPr lang="de-DE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Deutsches Magazin</a:t>
                      </a: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Hildesheim</a:t>
                      </a: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Olms</a:t>
                      </a: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 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1994</a:t>
                      </a: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b="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033101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649d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An-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hang 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</a:p>
                    <a:p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 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Manifesta-tionsebene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Deutsches Magazin</a:t>
                      </a: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Altona</a:t>
                      </a: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Hammerich</a:t>
                      </a: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 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1791-1800</a:t>
                      </a: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$h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Band</a:t>
                      </a: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b="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012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Kennzeichnung, die die Art der Beziehung angibt, die zwischen Entitäten besteht.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gemeint sind hier die Beziehungen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 zu Werk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Expression zu Expression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Manifestation zu Manifestation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Symbol"/>
              <a:buChar char="Þ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Kapitel 24 - 27</a:t>
            </a:r>
          </a:p>
          <a:p>
            <a:pPr>
              <a:buFont typeface="Symbol"/>
              <a:buChar char="Þ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Anhang J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1600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86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für fortlaufende Ressourcen Anhang J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112568"/>
          </a:xfrm>
        </p:spPr>
        <p:txBody>
          <a:bodyPr/>
          <a:lstStyle/>
          <a:p>
            <a:pPr>
              <a:buFontTx/>
              <a:buChar char="-"/>
            </a:pPr>
            <a:endParaRPr lang="de-DE" sz="2400" dirty="0" smtClean="0"/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Kanon von spezifischen Beziehungskennzeichnungen für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Anhang J + D-A-CH</a:t>
            </a:r>
          </a:p>
          <a:p>
            <a:pPr marL="457200" lvl="1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Symbol"/>
              <a:buChar char="Þ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Schulungsunterlage Modul 5B Beziehungskennzeichnungen nach Anhang J</a:t>
            </a:r>
          </a:p>
          <a:p>
            <a:pPr lvl="1">
              <a:buFont typeface="Symbol"/>
              <a:buChar char="Þ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wann verwende ich was?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keine selbst geprägten Beziehungskennzeichnungen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251520" y="6376243"/>
            <a:ext cx="676875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9347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Übergeordnete Beziehungskennzeichnungen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 Beziehungskennzeichnungen werden genutzt, wenn es keine spezifische Beziehungskennzeichnung gibt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Werk-zu-Werk-Beziehung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In Beziehung stehendes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Expression-zu-Expression-Beziehung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In Beziehung stehende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Expression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Manifestation-zu-Manifestations-Beziehung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In Beziehung stehende Manifestation</a:t>
            </a:r>
          </a:p>
          <a:p>
            <a:pPr marL="0" indent="0">
              <a:buNone/>
            </a:pP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663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39"/>
            <a:ext cx="8640960" cy="792089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– Werke – Anhang J.2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251520" y="6376243"/>
            <a:ext cx="684076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224966"/>
              </p:ext>
            </p:extLst>
          </p:nvPr>
        </p:nvGraphicFramePr>
        <p:xfrm>
          <a:off x="251520" y="1268760"/>
          <a:ext cx="8640960" cy="4260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5538"/>
                <a:gridCol w="1714902"/>
                <a:gridCol w="4680520"/>
              </a:tblGrid>
              <a:tr h="590740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Beziehungskennzeichnungen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529z/530z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Supplement/Supplement zu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533z/531z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Nachfolger/Vorgänger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56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534z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J.2.4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enthält/In der Reihe</a:t>
                      </a:r>
                    </a:p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Enthält/Enthalten in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72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529z/530z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J.2.2</a:t>
                      </a:r>
                    </a:p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</a:p>
                    <a:p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Werk-zu-Werk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72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</a:p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J.3.2</a:t>
                      </a:r>
                    </a:p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Expression-zu-Expression</a:t>
                      </a:r>
                    </a:p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Manifestation-zu-Manifestation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397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84076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803885"/>
              </p:ext>
            </p:extLst>
          </p:nvPr>
        </p:nvGraphicFramePr>
        <p:xfrm>
          <a:off x="251521" y="980728"/>
          <a:ext cx="8649164" cy="44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1080120"/>
                <a:gridCol w="1592941"/>
                <a:gridCol w="2520000"/>
                <a:gridCol w="2520000"/>
              </a:tblGrid>
              <a:tr h="64807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8073"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Wear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Fact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wear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 international journal on the science and technology of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friction, lubrication and wear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awareness service for the wear community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Abgeleitete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 auf Werkebene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Abstract</a:t>
                      </a: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Fact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wear</a:t>
                      </a:r>
                      <a:endParaRPr lang="de-DE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Abstract von</a:t>
                      </a: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i="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ear</a:t>
                      </a:r>
                      <a:endParaRPr lang="de-DE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Abgeleitete Beziehungen auf Werkebene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684076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79860"/>
              </p:ext>
            </p:extLst>
          </p:nvPr>
        </p:nvGraphicFramePr>
        <p:xfrm>
          <a:off x="251519" y="980729"/>
          <a:ext cx="8638644" cy="3549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3"/>
                <a:gridCol w="1080120"/>
                <a:gridCol w="1584176"/>
                <a:gridCol w="2446235"/>
                <a:gridCol w="2520000"/>
              </a:tblGrid>
              <a:tr h="64807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807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Berliner Kurier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Dresdner Morgenpost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Zeitung für Berlin und Brandenburg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Abgeleitete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Lokal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</a:t>
                      </a: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Dresdner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Morgenpost</a:t>
                      </a:r>
                    </a:p>
                    <a:p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Lokalausgabe zu</a:t>
                      </a: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Berliner Kurier</a:t>
                      </a:r>
                      <a:endParaRPr lang="de-DE" i="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Abgeleitete Beziehungen auf Werkebene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25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Teil-Ganzes-Beziehung auf Werkebene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98477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5B.05: Anhang  J | Aleph | Stand: 26.10.2015 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743547"/>
              </p:ext>
            </p:extLst>
          </p:nvPr>
        </p:nvGraphicFramePr>
        <p:xfrm>
          <a:off x="251520" y="836712"/>
          <a:ext cx="8424000" cy="5510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1583800"/>
                <a:gridCol w="2520000"/>
                <a:gridCol w="2520000"/>
              </a:tblGrid>
              <a:tr h="64800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621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Berichte zur Polarforschung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Fahrtbericht (cruise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 der "Polarstern"-Reise "Arktis"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778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Parallel-titel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Reports on polar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research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118872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-wort-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lichkeits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Alfred-Wegener-Institut für Polar- und Meeresforschung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Alfred-Wegener-Institut für Polar-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forschung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09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An-hang J.2.4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Teil-Ganzes-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enthält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kern="12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Fahrtbericht (cruise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 der "Polarstern"-Reise "Arktis"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</a:t>
                      </a: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</a:t>
                      </a:r>
                    </a:p>
                    <a:p>
                      <a:r>
                        <a:rPr lang="de-DE" sz="1800" i="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kern="1200" baseline="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Berichte zur Polarforschung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39570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2366</Words>
  <Application>Microsoft Office PowerPoint</Application>
  <PresentationFormat>Bildschirmpräsentation (4:3)</PresentationFormat>
  <Paragraphs>629</Paragraphs>
  <Slides>23</Slides>
  <Notes>20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Larissa-Design</vt:lpstr>
      <vt:lpstr>Schulungsunterlagen der AG RDA</vt:lpstr>
      <vt:lpstr> Beziehungskennzeichnungen nach RDA Anhang J  </vt:lpstr>
      <vt:lpstr>Definition</vt:lpstr>
      <vt:lpstr>Beziehungskennzeichnungen für fortlaufende Ressourcen Anhang J</vt:lpstr>
      <vt:lpstr>Übergeordnete Beziehungskennzeichnungen</vt:lpstr>
      <vt:lpstr>Beziehungskennzeichnungen – Werke – Anhang J.2</vt:lpstr>
      <vt:lpstr>Abgeleitete Beziehungen auf Werkebene</vt:lpstr>
      <vt:lpstr>Abgeleitete Beziehungen auf Werkebene</vt:lpstr>
      <vt:lpstr>Teil-Ganzes-Beziehung auf Werkebene</vt:lpstr>
      <vt:lpstr>Begleitende Beziehung auf Werkebene</vt:lpstr>
      <vt:lpstr>Begleitende Beziehung auf Werkebene</vt:lpstr>
      <vt:lpstr>Nachfolge-Beziehungen auf Werkebene</vt:lpstr>
      <vt:lpstr>Nachfolge-Beziehung auf Werkebene</vt:lpstr>
      <vt:lpstr>Nachfolge-Beziehung auf Werkebene</vt:lpstr>
      <vt:lpstr>Nachfolge-Beziehung auf Werkebene</vt:lpstr>
      <vt:lpstr>Beziehungskennzeichnungen – Expressionen Anhang J.3</vt:lpstr>
      <vt:lpstr>Abgeleitete Beziehung auf Expressionsebene</vt:lpstr>
      <vt:lpstr>Abgeleitete Beziehung auf Expressionsebene</vt:lpstr>
      <vt:lpstr>Beziehungskennzeichnungen – Manifestationen – Anhang J.4 - PICA 4243/4255/4256</vt:lpstr>
      <vt:lpstr>Äquivalenz-Beziehung auf Manifestationsebene</vt:lpstr>
      <vt:lpstr>Äquivalenz-Beziehung auf Manifestationsebene</vt:lpstr>
      <vt:lpstr>Äquivalenz-Beziehung auf Manifestationsebene</vt:lpstr>
      <vt:lpstr>Äquivalenz-Beziehung auf Manifestationsebene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378</cp:revision>
  <cp:lastPrinted>2015-05-11T08:58:31Z</cp:lastPrinted>
  <dcterms:created xsi:type="dcterms:W3CDTF">2014-02-18T07:01:40Z</dcterms:created>
  <dcterms:modified xsi:type="dcterms:W3CDTF">2016-03-21T09:16:28Z</dcterms:modified>
</cp:coreProperties>
</file>