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38"/>
  </p:notesMasterIdLst>
  <p:handoutMasterIdLst>
    <p:handoutMasterId r:id="rId39"/>
  </p:handoutMasterIdLst>
  <p:sldIdLst>
    <p:sldId id="371" r:id="rId2"/>
    <p:sldId id="259" r:id="rId3"/>
    <p:sldId id="367" r:id="rId4"/>
    <p:sldId id="340" r:id="rId5"/>
    <p:sldId id="347" r:id="rId6"/>
    <p:sldId id="348" r:id="rId7"/>
    <p:sldId id="349" r:id="rId8"/>
    <p:sldId id="332" r:id="rId9"/>
    <p:sldId id="365" r:id="rId10"/>
    <p:sldId id="326" r:id="rId11"/>
    <p:sldId id="334" r:id="rId12"/>
    <p:sldId id="350" r:id="rId13"/>
    <p:sldId id="351" r:id="rId14"/>
    <p:sldId id="341" r:id="rId15"/>
    <p:sldId id="366" r:id="rId16"/>
    <p:sldId id="368" r:id="rId17"/>
    <p:sldId id="369" r:id="rId18"/>
    <p:sldId id="335" r:id="rId19"/>
    <p:sldId id="343" r:id="rId20"/>
    <p:sldId id="352" r:id="rId21"/>
    <p:sldId id="370" r:id="rId22"/>
    <p:sldId id="344" r:id="rId23"/>
    <p:sldId id="345" r:id="rId24"/>
    <p:sldId id="353" r:id="rId25"/>
    <p:sldId id="346" r:id="rId26"/>
    <p:sldId id="354" r:id="rId27"/>
    <p:sldId id="357" r:id="rId28"/>
    <p:sldId id="358" r:id="rId29"/>
    <p:sldId id="359" r:id="rId30"/>
    <p:sldId id="356" r:id="rId31"/>
    <p:sldId id="360" r:id="rId32"/>
    <p:sldId id="361" r:id="rId33"/>
    <p:sldId id="362" r:id="rId34"/>
    <p:sldId id="363" r:id="rId35"/>
    <p:sldId id="355" r:id="rId36"/>
    <p:sldId id="364" r:id="rId37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äuer, Christine" initials="brä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78" autoAdjust="0"/>
    <p:restoredTop sz="91006" autoAdjust="0"/>
  </p:normalViewPr>
  <p:slideViewPr>
    <p:cSldViewPr>
      <p:cViewPr>
        <p:scale>
          <a:sx n="100" d="100"/>
          <a:sy n="100" d="100"/>
        </p:scale>
        <p:origin x="-1356" y="-3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29.10.2015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29.10.2015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950989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56213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4320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39941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39941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439941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77661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1776612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495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314956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032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803253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58997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7533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786254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321162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2305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49685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49685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70707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5B.04: Unterreihen und Beilagen | Aleph | Stand: 20.10.2015 | CC BY-NC-SA 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microsoft.com/office/2007/relationships/hdphoto" Target="../media/hdphoto2.wdp"/><Relationship Id="rId5" Type="http://schemas.openxmlformats.org/officeDocument/2006/relationships/image" Target="../media/image18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22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                       - 4 -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Mehrere Untergliederungen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7406110"/>
              </p:ext>
            </p:extLst>
          </p:nvPr>
        </p:nvGraphicFramePr>
        <p:xfrm>
          <a:off x="333872" y="1412775"/>
          <a:ext cx="8486600" cy="30933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7768"/>
                <a:gridCol w="1080120"/>
                <a:gridCol w="2592288"/>
                <a:gridCol w="3816424"/>
              </a:tblGrid>
              <a:tr h="48596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596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Statistische Berichte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85965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u="non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u="non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Land- und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Forstwirtschaft, Fischerei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6696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IV,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Agrarstrukturerhebung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89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 4,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Betriebswirtschaftliche Ausrichtung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6473434"/>
              </p:ext>
            </p:extLst>
          </p:nvPr>
        </p:nvGraphicFramePr>
        <p:xfrm>
          <a:off x="323528" y="4653136"/>
          <a:ext cx="8280920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80920"/>
              </a:tblGrid>
              <a:tr h="50405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 und Untergliederung(en):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Statistische Berichte. C, Land- und Forstwirtschaft, Fischerei. IV, Agrarstrukturerhebung. Teil 4, Betriebswirtschaftliche Ausrichtung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   			- 5 -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Kombinationen aus Untergliederungen und  Ausgabebegriff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aller Angaben als Unterreihen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erforderlich, geeignete Angabe fingieren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erfolgt in eckigen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Klammern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Ausgabebegriff tritt bei einer Unterreihe erst später hinzu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Erfassung als weitere Untergliederung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                       - 6 -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6442274"/>
              </p:ext>
            </p:extLst>
          </p:nvPr>
        </p:nvGraphicFramePr>
        <p:xfrm>
          <a:off x="179512" y="692696"/>
          <a:ext cx="8784976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444"/>
                <a:gridCol w="1161650"/>
                <a:gridCol w="2904124"/>
                <a:gridCol w="3702758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Standortkarten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Baustoff-Recycling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Baden-Württemberg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029053"/>
              </p:ext>
            </p:extLst>
          </p:nvPr>
        </p:nvGraphicFramePr>
        <p:xfrm>
          <a:off x="179512" y="3068960"/>
          <a:ext cx="8738720" cy="2171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33865"/>
                <a:gridCol w="1616926"/>
                <a:gridCol w="1479418"/>
                <a:gridCol w="1690936"/>
                <a:gridCol w="1981471"/>
              </a:tblGrid>
              <a:tr h="254377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bisher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neu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308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b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59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 Babys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 Babys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Kids &amp; Babys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59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[Deutsche Ausgabe]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[Englische Ausgabe]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0820824"/>
              </p:ext>
            </p:extLst>
          </p:nvPr>
        </p:nvGraphicFramePr>
        <p:xfrm>
          <a:off x="251520" y="2420888"/>
          <a:ext cx="8229600" cy="487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 und Untergliederung(en):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Standortkarten. Baustoff-Recycling. Ausgabe Baden-Württemberg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3138876"/>
              </p:ext>
            </p:extLst>
          </p:nvPr>
        </p:nvGraphicFramePr>
        <p:xfrm>
          <a:off x="179512" y="5373216"/>
          <a:ext cx="8229600" cy="9753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 und Untergliederung(en):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en-US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 Kids &amp; </a:t>
                      </a:r>
                      <a:r>
                        <a:rPr lang="en-US" sz="16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endParaRPr lang="de-DE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en-US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 Kids &amp; </a:t>
                      </a:r>
                      <a:r>
                        <a:rPr lang="en-US" sz="16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Babys</a:t>
                      </a:r>
                      <a:r>
                        <a:rPr lang="en-US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[Deutsche Ausgabe]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 err="1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Filati</a:t>
                      </a: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 Kids &amp; Babys. [Englische Ausgabe]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051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                        - 7 -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eigene Beschreibung als Unterreihe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Darstellung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Sachverhalts in einer bzw. ggf.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mehreren Anmerkungen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zeitlichen Dauer möglich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Zweifelsfall Erfassung separater Beschreibungen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81328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506553"/>
              </p:ext>
            </p:extLst>
          </p:nvPr>
        </p:nvGraphicFramePr>
        <p:xfrm>
          <a:off x="277986" y="3070056"/>
          <a:ext cx="8614494" cy="28947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384"/>
                <a:gridCol w="883390"/>
                <a:gridCol w="1728192"/>
                <a:gridCol w="4752528"/>
              </a:tblGrid>
              <a:tr h="353145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430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 Gliederung in Band 1–5 mit wechselnden Inhalten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1464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Gliedert sich in Einzelpläne der einzelnen Ministerien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4580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Inhaltliche Gliederung in: Regionale Serviceseiten; Regionales Telefonbuch; Regionales Branchenbuch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00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gemäß RDA 2.3.1.7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als eigene Beschreibung, wenn die Beilage eine eigene Zählung besitzt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Hauptressource und Beilagen können auch auf verschiedenen Datenträgertypen vorliegen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gleichwertigen Elementen s. RDA 3.1.4 + 3.1.4 D-A-C-H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- 2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2.1.1 Beilage mit eigenem aussagefähigem Titel, Titel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der Hauptressource und Titel der Beilage nicht in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derselben Informationsquelle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Erfassung des Titels der Beilage als Haupttitel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6370630"/>
              </p:ext>
            </p:extLst>
          </p:nvPr>
        </p:nvGraphicFramePr>
        <p:xfrm>
          <a:off x="395536" y="3068960"/>
          <a:ext cx="8064896" cy="807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4392488"/>
              </a:tblGrid>
              <a:tr h="4039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der Hauptressource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Rundbrief Geographie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der Beilage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Grüne Seiten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2466244"/>
              </p:ext>
            </p:extLst>
          </p:nvPr>
        </p:nvGraphicFramePr>
        <p:xfrm>
          <a:off x="395536" y="4437112"/>
          <a:ext cx="8136904" cy="12241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2408"/>
                <a:gridCol w="4464496"/>
              </a:tblGrid>
              <a:tr h="504056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itchFamily="34" charset="0"/>
                        </a:rPr>
                        <a:t>Titel der Hauptressource</a:t>
                      </a:r>
                      <a:endParaRPr lang="de-DE" sz="1800" b="1" dirty="0">
                        <a:latin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itchFamily="34" charset="0"/>
                        </a:rPr>
                        <a:t>Titel der Beilage</a:t>
                      </a:r>
                      <a:endParaRPr lang="de-DE" sz="1800" b="1" dirty="0">
                        <a:latin typeface="Verdana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Preußisches Urkundenbuch</a:t>
                      </a:r>
                    </a:p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Beihefte zum Preußischen Urkundenbuch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6364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Beilagen                              - 3 -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61662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2.1.2 Beilage erhält eine Beschreibung als Unterreihe wenn sie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keinen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eigenen, aussagefähigen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hat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 nur aus einem Beilagenbegriff, z. B. Beiheft, besteht oder ein Begriff aus der Liste der Gattungsbegriffe, z. B. Ergänzungsheft ist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aussagefähigen Titel hat und dieser zusammen mit dem Titel der Hauptressource in derselben Informationsquelle genannt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3178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Beilagen                              - 4 -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1213111"/>
            <a:ext cx="8640960" cy="5616624"/>
          </a:xfrm>
        </p:spPr>
        <p:txBody>
          <a:bodyPr wrap="square"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Gemeinsame Angabe von Haupttitel und Untergliederung(en):</a:t>
            </a: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Home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electronics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Extra</a:t>
            </a: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Home </a:t>
            </a:r>
            <a:r>
              <a:rPr lang="de-DE" sz="1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electronics</a:t>
            </a: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Spezial</a:t>
            </a:r>
          </a:p>
          <a:p>
            <a:pPr marL="0" indent="0">
              <a:buNone/>
            </a:pPr>
            <a:endParaRPr lang="en-US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1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1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Gemeinsame Angabe von Haupttitel und Untergliederung(en):</a:t>
            </a: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Computerwelt. IT-Atlas</a:t>
            </a:r>
          </a:p>
          <a:p>
            <a:pPr marL="0" indent="0">
              <a:buNone/>
            </a:pPr>
            <a:r>
              <a:rPr lang="de-DE" sz="1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Computerwelt. PC-Test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6652666"/>
              </p:ext>
            </p:extLst>
          </p:nvPr>
        </p:nvGraphicFramePr>
        <p:xfrm>
          <a:off x="107503" y="908720"/>
          <a:ext cx="9036497" cy="155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180"/>
                <a:gridCol w="1214991"/>
                <a:gridCol w="2334334"/>
                <a:gridCol w="2232248"/>
                <a:gridCol w="2267744"/>
              </a:tblGrid>
              <a:tr h="57606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8031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Home </a:t>
                      </a:r>
                      <a:r>
                        <a:rPr lang="de-DE" sz="1800" dirty="0">
                          <a:effectLst/>
                          <a:latin typeface="Verdana"/>
                          <a:ea typeface="Times New Roman"/>
                        </a:rPr>
                        <a:t>electronics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Home </a:t>
                      </a:r>
                      <a:r>
                        <a:rPr lang="de-DE" sz="18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electronics</a:t>
                      </a:r>
                    </a:p>
                  </a:txBody>
                  <a:tcPr marL="68580" marR="68580" marT="0" marB="0"/>
                </a:tc>
              </a:tr>
              <a:tr h="309737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Extra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Spezial</a:t>
                      </a:r>
                      <a:endParaRPr lang="de-DE" sz="18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3492361"/>
              </p:ext>
            </p:extLst>
          </p:nvPr>
        </p:nvGraphicFramePr>
        <p:xfrm>
          <a:off x="196311" y="3717032"/>
          <a:ext cx="8928992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5436"/>
                <a:gridCol w="1200537"/>
                <a:gridCol w="2360531"/>
                <a:gridCol w="2304256"/>
                <a:gridCol w="2088232"/>
              </a:tblGrid>
              <a:tr h="424056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Computerwelt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IT-Atlas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PC-Test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99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Erfassung Beilagen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			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5 -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616624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Fingierte Angaben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 besitzt keine ausdrückliche Bezeichnung wie einen Beilagen- oder Gattungsbegriff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eine geeignete Angabe für die Beilage wird fingiert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Beilage erhält eine Beschreibung als Unterreihe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021397"/>
              </p:ext>
            </p:extLst>
          </p:nvPr>
        </p:nvGraphicFramePr>
        <p:xfrm>
          <a:off x="395537" y="3645024"/>
          <a:ext cx="8280918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3986"/>
                <a:gridCol w="1364987"/>
                <a:gridCol w="2804913"/>
                <a:gridCol w="2837032"/>
              </a:tblGrid>
              <a:tr h="306289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Titel 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602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Musikexpress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309737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[CD-Beilage]</a:t>
                      </a:r>
                      <a:endParaRPr lang="de-DE" sz="18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2770766"/>
              </p:ext>
            </p:extLst>
          </p:nvPr>
        </p:nvGraphicFramePr>
        <p:xfrm>
          <a:off x="395536" y="5373216"/>
          <a:ext cx="8229600" cy="58750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587504"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Gemeinsame Erfassung von Haupttitel und Untergliederung(en):</a:t>
                      </a:r>
                    </a:p>
                    <a:p>
                      <a:pPr marL="0" indent="0">
                        <a:buNone/>
                      </a:pPr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Musikexpress. [CD-Beilage]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6 -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2.1.3 </a:t>
            </a:r>
            <a:r>
              <a:rPr lang="de-DE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Beilagenbegriff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ist gleichzeitig ein Ausgabevermerk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gemäß RDA 2.5.2.1 als Ausgabevermerk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270411"/>
              </p:ext>
            </p:extLst>
          </p:nvPr>
        </p:nvGraphicFramePr>
        <p:xfrm>
          <a:off x="323528" y="3068960"/>
          <a:ext cx="8352928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80120"/>
                <a:gridCol w="2376264"/>
                <a:gridCol w="3888432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Weinwissenschaft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Ausgabevermerk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Sonderausgabe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786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Unterreihen und Beilagen</a:t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7 -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764704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2.2 Informationsquelle enthält sowohl Angaben, die einen Teil, eine Untergliederung oder eine Beilage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bezeichnen,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eine oder mehrere Ausgabe-bezeichnungen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alle Angaben werden als Unterreihen erfasst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</a:t>
            </a:r>
            <a:r>
              <a:rPr lang="de-DE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Beilagenbegriff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und Ausgabevermerk sind 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gemeinsam vorhanden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767053"/>
              </p:ext>
            </p:extLst>
          </p:nvPr>
        </p:nvGraphicFramePr>
        <p:xfrm>
          <a:off x="251520" y="3861048"/>
          <a:ext cx="8568951" cy="14504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438291"/>
                <a:gridCol w="2669219"/>
                <a:gridCol w="3453329"/>
              </a:tblGrid>
              <a:tr h="403889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884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Brückenbau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884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 Österreich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8847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Extra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4245181"/>
              </p:ext>
            </p:extLst>
          </p:nvPr>
        </p:nvGraphicFramePr>
        <p:xfrm>
          <a:off x="323528" y="5373216"/>
          <a:ext cx="8229600" cy="487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29600"/>
              </a:tblGrid>
              <a:tr h="2880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Gemeinsame Angabe von Haupttitel und Untergliederung(en):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Brückenbau. Ausgabe Österreich. Extra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6091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Beziehungen bei Beilagen                    - 8-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2.3 Beziehungen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Hauptressource und Beilage werden miteinander in Beziehung gesetzt (Werk-zu-Werk-Beziehung)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gemäß Anhang J.2.5 </a:t>
            </a: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Supplement/Supplement zu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Angabe einer zeitlichen Dauer möglich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Angabe mehrerer Beziehungen möglich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56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Beziehungen bei Beilagen                   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9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Hauptressource und Beilage werden miteinander in Beziehung gesetzt (Werk-zu-Werk-Beziehung)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gemäß Anhang J.2.5 </a:t>
            </a:r>
            <a:r>
              <a:rPr lang="de-DE" sz="24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Supplement/Supplement zu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Angabe einer zeitlichen Dauer möglich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Angabe mehrerer Beziehungen möglich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7685843"/>
              </p:ext>
            </p:extLst>
          </p:nvPr>
        </p:nvGraphicFramePr>
        <p:xfrm>
          <a:off x="323528" y="3645024"/>
          <a:ext cx="8136904" cy="271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08112"/>
                <a:gridCol w="1311798"/>
                <a:gridCol w="2072578"/>
                <a:gridCol w="2880320"/>
              </a:tblGrid>
              <a:tr h="410315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 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1296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Haupt-titel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Plus-Magazin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Geld &amp; Recht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$p </a:t>
                      </a:r>
                      <a:r>
                        <a:rPr lang="en-US" sz="16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Supplement</a:t>
                      </a:r>
                      <a:endParaRPr lang="de-DE" sz="1600" dirty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Geld &amp; 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Recht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89535" marR="89535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20079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$p </a:t>
                      </a:r>
                      <a:r>
                        <a:rPr lang="en-US" sz="160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Supplement </a:t>
                      </a:r>
                      <a:r>
                        <a:rPr lang="en-US" sz="1600" dirty="0" err="1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zu</a:t>
                      </a:r>
                      <a:endParaRPr lang="de-DE" sz="1600" dirty="0" smtClean="0"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$a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 Plus-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effectLst/>
                          <a:latin typeface="Verdana"/>
                          <a:ea typeface="Calibri"/>
                          <a:cs typeface="Times New Roman"/>
                        </a:rPr>
                        <a:t>Magazin</a:t>
                      </a:r>
                      <a:endParaRPr lang="en-US" sz="1600" dirty="0" smtClean="0">
                        <a:solidFill>
                          <a:srgbClr val="000000"/>
                        </a:solidFill>
                        <a:effectLst/>
                        <a:latin typeface="Verdana"/>
                        <a:ea typeface="Calibri"/>
                        <a:cs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60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en-US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4877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Beziehungen bei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10 -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Beilagenbegriff = Ausgabevermerk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8709647"/>
              </p:ext>
            </p:extLst>
          </p:nvPr>
        </p:nvGraphicFramePr>
        <p:xfrm>
          <a:off x="179512" y="1480697"/>
          <a:ext cx="8640960" cy="44077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1008112"/>
                <a:gridCol w="1368152"/>
                <a:gridCol w="2736304"/>
                <a:gridCol w="266429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Wirtschaftspolitische Blätter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Wirtschaftspolitische Blätter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6135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Ausgabe-vermerk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Sonderausgabe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96416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ab Jahrgang 56 (2009)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Wirtschaftspolitische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Blätter. Sonderausgabe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9891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Wirtschaftspolitische Blätter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982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Beziehungen bei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Beilagen (mehrere)  - 11 -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Mehrere Beziehungen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952493"/>
              </p:ext>
            </p:extLst>
          </p:nvPr>
        </p:nvGraphicFramePr>
        <p:xfrm>
          <a:off x="323528" y="692695"/>
          <a:ext cx="8496944" cy="582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49694"/>
                <a:gridCol w="991310"/>
                <a:gridCol w="1274542"/>
                <a:gridCol w="2053428"/>
                <a:gridCol w="1557774"/>
                <a:gridCol w="1770196"/>
              </a:tblGrid>
              <a:tr h="556698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Hauptress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Hauptress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1288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Haupt-</a:t>
                      </a:r>
                    </a:p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große Facebook Ratgeber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Professional Audio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Webdesigner</a:t>
                      </a:r>
                      <a:endParaRPr lang="de-DE" sz="1600" b="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01714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 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2011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große Facebook Ratgeber</a:t>
                      </a:r>
                    </a:p>
                    <a:p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2012</a:t>
                      </a:r>
                    </a:p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Der</a:t>
                      </a:r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&gt;&gt;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große Facebook Ratgeber</a:t>
                      </a:r>
                    </a:p>
                    <a:p>
                      <a:r>
                        <a:rPr lang="de-DE" sz="16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94587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2011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Professional Audio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53733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 2012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Webdesigner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0713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 Beziehungen bei Beilagen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Pauschale Beziehungen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der in Beziehung stehenden Ressource ist nicht genau benannt bzw. 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pauschale Hinweise vorhanden</a:t>
            </a:r>
          </a:p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des Sachverhalts in einer Anmerkung</a:t>
            </a: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596164"/>
              </p:ext>
            </p:extLst>
          </p:nvPr>
        </p:nvGraphicFramePr>
        <p:xfrm>
          <a:off x="251520" y="3284984"/>
          <a:ext cx="8712968" cy="1435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1824243"/>
                <a:gridCol w="5160533"/>
              </a:tblGrid>
              <a:tr h="3600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491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Pflegen</a:t>
                      </a:r>
                      <a:endParaRPr lang="de-DE" sz="16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50469"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24.4.3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Bez. </a:t>
                      </a:r>
                      <a:r>
                        <a:rPr lang="de-DE" sz="1600" b="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st.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 zu verschiedenen AOK-Magazinen „Bleib gesund“ des Verlages wdv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4855395"/>
              </p:ext>
            </p:extLst>
          </p:nvPr>
        </p:nvGraphicFramePr>
        <p:xfrm>
          <a:off x="251520" y="4941168"/>
          <a:ext cx="8712968" cy="1274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864096"/>
                <a:gridCol w="1852044"/>
                <a:gridCol w="5132732"/>
              </a:tblGrid>
              <a:tr h="3600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Kinder Kultur Magazin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8336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24.4.3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Beschreibung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 Bez. </a:t>
                      </a:r>
                      <a:r>
                        <a:rPr lang="de-DE" sz="1600" b="0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st.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Werk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 zu unterschiedlichen Tageszeitungen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901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                            - 13 -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Besondere </a:t>
            </a:r>
            <a:r>
              <a:rPr lang="de-DE" sz="2400" dirty="0" err="1">
                <a:latin typeface="Verdana" pitchFamily="34" charset="0"/>
                <a:ea typeface="Verdana" pitchFamily="34" charset="0"/>
                <a:cs typeface="Verdana" pitchFamily="34" charset="0"/>
              </a:rPr>
              <a:t>Beilagenfälle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erhalten je nach Sachverhalt eine eigene Beschreibung oder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eine Anmerkung 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sie werden miteinander in Beziehung gesetzt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können ggf. Angaben zur zeitlichen Dauer enthalten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ggf. werden abweichende Titel erfasst</a:t>
            </a:r>
          </a:p>
          <a:p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7944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                            - 14 - 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A. Eine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Beilage erscheint als Beilage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</a:t>
            </a: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als selbständige Veröffentlichung 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7597739"/>
              </p:ext>
            </p:extLst>
          </p:nvPr>
        </p:nvGraphicFramePr>
        <p:xfrm>
          <a:off x="251520" y="2348880"/>
          <a:ext cx="8496944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152128"/>
                <a:gridCol w="1656184"/>
                <a:gridCol w="2304256"/>
                <a:gridCol w="2448272"/>
              </a:tblGrid>
              <a:tr h="136024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Beilage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875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NÖ-Sport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Sportzeitung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5733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Sportzeitung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5733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NÖ-Sport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40568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 selbständige Zeitschrift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769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- 15 -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Fortlaufende gezählte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Beilage, eingeheftet 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Hauptressource</a:t>
            </a: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400946"/>
              </p:ext>
            </p:extLst>
          </p:nvPr>
        </p:nvGraphicFramePr>
        <p:xfrm>
          <a:off x="107504" y="1916832"/>
          <a:ext cx="8856986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1"/>
                <a:gridCol w="1440160"/>
                <a:gridCol w="2448272"/>
                <a:gridCol w="29523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Beilage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Haupt-titel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Automobilwoche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100</a:t>
                      </a:r>
                      <a:r>
                        <a:rPr lang="de-DE" sz="1800" dirty="0">
                          <a:effectLst/>
                          <a:latin typeface="Verdana"/>
                          <a:ea typeface="Times New Roman"/>
                        </a:rPr>
                        <a:t> </a:t>
                      </a:r>
                      <a:r>
                        <a:rPr lang="de-DE" sz="1800" dirty="0" smtClean="0">
                          <a:effectLst/>
                          <a:latin typeface="Verdana"/>
                          <a:ea typeface="Times New Roman"/>
                        </a:rPr>
                        <a:t>Weltmarktführer</a:t>
                      </a:r>
                    </a:p>
                    <a:p>
                      <a:endParaRPr lang="de-DE" sz="18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</a:t>
                      </a:r>
                    </a:p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ab 2014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100 Weltmarktführer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Automobilwoche</a:t>
                      </a:r>
                    </a:p>
                    <a:p>
                      <a:r>
                        <a:rPr lang="de-DE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58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- 16 -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476672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2.6 . Beilage bisher ungezählt, wird zu gezählter Beilage und umgekehrt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80257"/>
              </p:ext>
            </p:extLst>
          </p:nvPr>
        </p:nvGraphicFramePr>
        <p:xfrm>
          <a:off x="250504" y="1297339"/>
          <a:ext cx="8893496" cy="55507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36104"/>
                <a:gridCol w="1656184"/>
                <a:gridCol w="2304256"/>
                <a:gridCol w="3204864"/>
              </a:tblGrid>
              <a:tr h="363095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          Beilage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8751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Baustoff-Jahrbuch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Leistungsdaten des deutschen Baustoff-Fachhandels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8751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Leistungsdaten des deutschen Baustoff-Fachhandels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8751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2003-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10911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</a:t>
                      </a:r>
                    </a:p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ab 2010/11</a:t>
                      </a:r>
                    </a:p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Leistungsdaten des deutschen Baustoff-</a:t>
                      </a:r>
                      <a:r>
                        <a:rPr lang="de-DE" sz="140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Fachhhandels</a:t>
                      </a:r>
                      <a:endParaRPr lang="de-DE" sz="1400" i="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4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734888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b="1" i="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Supplement zu</a:t>
                      </a:r>
                    </a:p>
                    <a:p>
                      <a:r>
                        <a:rPr lang="de-DE" sz="14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Baustoff-Jahrbuch</a:t>
                      </a:r>
                    </a:p>
                    <a:p>
                      <a:r>
                        <a:rPr lang="de-DE" sz="14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86232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sz="14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 2008/09-2009/10: Leistungsdaten des deutschen Baustoff-Fachhandels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Setzt die ungezählte Beilage der Hauptressource fort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332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</a:rPr>
              <a:t>Inhaltsverzeichnis</a:t>
            </a:r>
            <a:endParaRPr lang="de-DE" dirty="0">
              <a:latin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Unterreihen und Beilagen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 	 	Erfassung Unterreihen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  	 	Erfassung Beilagen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  	 	Allgemein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2.2	 	Kombination Beilage- und Ausgabebegriff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	 	Beziehungen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2.4 – 2.7 	Verschiedene Beilage-Fälle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2.8		Keine eigene Beschreibung – gleiche 			Datenträgertypen		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2.9		Keine eigene Beschreibung – 					unterschiedliche  Datenträgertypen	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719026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- 17 -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0403632"/>
              </p:ext>
            </p:extLst>
          </p:nvPr>
        </p:nvGraphicFramePr>
        <p:xfrm>
          <a:off x="179512" y="908720"/>
          <a:ext cx="8784976" cy="45008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936104"/>
                <a:gridCol w="2088232"/>
                <a:gridCol w="2376264"/>
                <a:gridCol w="2592288"/>
              </a:tblGrid>
              <a:tr h="144016">
                <a:tc>
                  <a:txBody>
                    <a:bodyPr/>
                    <a:lstStyle/>
                    <a:p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         Beilage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Münster kauft ein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Stil:echt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8336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Stil:echt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78336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1999-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2012-2013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sz="14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 ab Nr. 30 (Winter 2013/14):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Stil:echt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Fortgesetzt als ungezählte Beilage bei der Hauptressource</a:t>
                      </a:r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529z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</a:t>
                      </a:r>
                    </a:p>
                    <a:p>
                      <a:r>
                        <a:rPr lang="de-DE" sz="14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4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 ca. 2012-2013</a:t>
                      </a:r>
                    </a:p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Stil:echt</a:t>
                      </a:r>
                      <a:endParaRPr lang="de-DE" sz="14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530z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24.5 25.1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</a:t>
                      </a:r>
                      <a:endParaRPr lang="de-DE" sz="14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4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</a:t>
                      </a:r>
                      <a:r>
                        <a:rPr lang="de-DE" sz="14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Supplement zu</a:t>
                      </a:r>
                    </a:p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Münster kauft ein</a:t>
                      </a:r>
                    </a:p>
                    <a:p>
                      <a:r>
                        <a:rPr lang="de-DE" sz="14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4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6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- 18 -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. Selbständige fortlaufende Ressource wird zur ungezählten Beilage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232798"/>
              </p:ext>
            </p:extLst>
          </p:nvPr>
        </p:nvGraphicFramePr>
        <p:xfrm>
          <a:off x="323528" y="1988840"/>
          <a:ext cx="8640960" cy="38825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5817"/>
                <a:gridCol w="1080120"/>
                <a:gridCol w="2005937"/>
                <a:gridCol w="2468846"/>
                <a:gridCol w="2160240"/>
              </a:tblGrid>
              <a:tr h="651802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Hauptressource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 Beilage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130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Berufs-Kraftfahrer-Zeitung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Der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Times New Roman"/>
                        </a:rPr>
                        <a:t>&gt;&gt;</a:t>
                      </a:r>
                      <a:r>
                        <a:rPr lang="de-DE" sz="1600" baseline="0" dirty="0" smtClean="0">
                          <a:effectLst/>
                          <a:latin typeface="Verdana"/>
                          <a:ea typeface="Times New Roman"/>
                        </a:rPr>
                        <a:t> 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Berufs-Kraftfahrer</a:t>
                      </a:r>
                      <a:endParaRPr lang="de-DE" sz="16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130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&lt;&lt;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Der</a:t>
                      </a:r>
                      <a:r>
                        <a:rPr lang="de-DE" sz="160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Times New Roman"/>
                        </a:rPr>
                        <a:t>&gt;&gt;</a:t>
                      </a:r>
                      <a:r>
                        <a:rPr lang="de-DE" sz="1600" baseline="0" dirty="0" smtClean="0">
                          <a:effectLst/>
                          <a:latin typeface="Verdana"/>
                          <a:ea typeface="Times New Roman"/>
                        </a:rPr>
                        <a:t> 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Berufs-Kraftfahrer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sz="16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721308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425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1998-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effectLst/>
                          <a:latin typeface="Verdana"/>
                          <a:ea typeface="Times New Roman"/>
                        </a:rPr>
                        <a:t>$a</a:t>
                      </a:r>
                      <a:r>
                        <a:rPr lang="de-DE" sz="1600" dirty="0" smtClean="0">
                          <a:effectLst/>
                          <a:latin typeface="Verdana"/>
                          <a:ea typeface="Times New Roman"/>
                        </a:rPr>
                        <a:t> 1953-2006</a:t>
                      </a:r>
                      <a:endParaRPr lang="de-DE" sz="1600" dirty="0">
                        <a:effectLst/>
                        <a:latin typeface="Verdana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008112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 2007 ungezählte Beilage: Der Berufs-Kraftfahrer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 2007 ungezählte Beilage zu: Berufs-Kraftfahrer-Zeitung</a:t>
                      </a:r>
                      <a:endParaRPr lang="de-DE" sz="16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9689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         - 19 -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2.8 Keine eigene Beschreibung als Beilage - gleiche Datenträgertypen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separate Beschreibung als fortlaufende Beilage, wenn: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Beilage nur einmalig erscheint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Beilage keine Zählung hat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Hefte neben ihrer Zählung zusätzlich </a:t>
            </a:r>
            <a:r>
              <a:rPr lang="de-DE" sz="24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Beilagenbegriffe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aufweisen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Zweifelsfall keine eigene Beschreibung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824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         - 20 -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Dazugehörige fortlaufende Hauptressource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Sachverhalts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ggf.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zeitlichen Dauer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→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ggf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Sucheinstiege, wenn die Beilage einen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aussagefähigen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itel aufweist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dirty="0" smtClean="0"/>
          </a:p>
          <a:p>
            <a:pPr marL="514350" indent="-514350">
              <a:buAutoNum type="alphaU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7467699"/>
              </p:ext>
            </p:extLst>
          </p:nvPr>
        </p:nvGraphicFramePr>
        <p:xfrm>
          <a:off x="179513" y="3356992"/>
          <a:ext cx="8280919" cy="266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080120"/>
                <a:gridCol w="2160240"/>
                <a:gridCol w="410445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Auto-Bild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Motorsport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 ab 2009: Motorsport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ungezählte Beilage: Extra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7493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           - 21 -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514350" indent="-514350">
              <a:buAutoNum type="alphaUcPeriod"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085870"/>
              </p:ext>
            </p:extLst>
          </p:nvPr>
        </p:nvGraphicFramePr>
        <p:xfrm>
          <a:off x="179512" y="764704"/>
          <a:ext cx="8784976" cy="202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176"/>
                <a:gridCol w="1117064"/>
                <a:gridCol w="1872208"/>
                <a:gridCol w="475252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Berliner Morgenpost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Unterhaltungsblatt</a:t>
                      </a:r>
                    </a:p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Ungezählte Beilage früher: Unterhaltungsblatt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959409"/>
              </p:ext>
            </p:extLst>
          </p:nvPr>
        </p:nvGraphicFramePr>
        <p:xfrm>
          <a:off x="179511" y="3429000"/>
          <a:ext cx="8712969" cy="1925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9975"/>
                <a:gridCol w="1039975"/>
                <a:gridCol w="1774073"/>
                <a:gridCol w="485894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Jahresbericht über die Fortschritte der klassischen Altertumswissenschaft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Inhalt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Bände der durchgehenden Bandzählung auch als Supplement bezeichnet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9517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- 22 -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692696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2.9 Keine eigene Beschreibung als Beilage – unterschiedliche Datenträgertypen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Prüfung, ob gleichwertige Komponenten oder dominierende Komponente mit Beilage vorliegt 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Keine gleichwertigen Komponenten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Beschreibung der Hauptressource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Beilage wird als Umfang erfasst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7331371"/>
              </p:ext>
            </p:extLst>
          </p:nvPr>
        </p:nvGraphicFramePr>
        <p:xfrm>
          <a:off x="395536" y="3717031"/>
          <a:ext cx="8208912" cy="25922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224136"/>
                <a:gridCol w="2232248"/>
                <a:gridCol w="3672408"/>
              </a:tblGrid>
              <a:tr h="191263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Wochenblatt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Karlsruhe mit Durlach, Ettlingen und Hardt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3.3.1.3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3.4.1.3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CD-ROMs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23502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3.4.1.3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35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2. Erfassung Beilagen			       - 23 -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908720"/>
            <a:ext cx="8640960" cy="532859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 kann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 benannt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</a:t>
            </a:r>
          </a:p>
          <a:p>
            <a:pPr>
              <a:buNone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→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</a:t>
            </a: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Verschiedene Teile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180046"/>
              </p:ext>
            </p:extLst>
          </p:nvPr>
        </p:nvGraphicFramePr>
        <p:xfrm>
          <a:off x="251520" y="3645024"/>
          <a:ext cx="8352927" cy="20382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692"/>
                <a:gridCol w="1152547"/>
                <a:gridCol w="2232248"/>
                <a:gridCol w="3960440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Disney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Tiggers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Spielekiste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3.3.1.3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3.4.1.3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Bände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1812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437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3.4.1.5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Verschiedene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5452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Unterreihe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Stellt eine Untergliederung einer umfassenderen Reihe dar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besteht aus dem gemeinsamen Titel und dem Titel des Teils oder der Untergliederung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als Unterreihe behandelt werden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Titel, die eine Ausgabebezeichnung enthalten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Entscheidung erfolgt nach formalen Kriterien, keine inhaltliche Prüfung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einmalig oder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 und ungezählt oder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 und gezählt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 parallel zu einer anderen fortlaufenden Ressource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eisen bestimmte Beilagenbegriffe auf, z. B. Beiheft, Spezial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Beilagenbegriffe können zusätzlich auch Ausgabebezeichnungen sein</a:t>
            </a: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8899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Kriterien für eine Beilage, wenn kein Beilagenbegriff vorhanden ist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 in der Ressource selbst oder der dazugehörigen Ressource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emeinsame Preisangaben für beide Bestandteile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gemeinsame Lieferung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externe Quellen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3">
                <a:lumMod val="75000"/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5976664" cy="8640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229200"/>
            <a:ext cx="4041779" cy="7524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478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Unterreihen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			-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1 -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gemäß RDA 2.3.1.7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 eine eigene Beschreibung für jede Untergliederung der umfassenderen Reihe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Hinweis: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als Unterreihe erfolgt auch dann, wenn Titel der Untergliederung allein aussagefähig genug wäre</a:t>
            </a: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8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			  - 2 -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237312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967162"/>
              </p:ext>
            </p:extLst>
          </p:nvPr>
        </p:nvGraphicFramePr>
        <p:xfrm>
          <a:off x="395536" y="980728"/>
          <a:ext cx="8280920" cy="197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08112"/>
                <a:gridCol w="1656184"/>
                <a:gridCol w="2160240"/>
                <a:gridCol w="2520280"/>
              </a:tblGrid>
              <a:tr h="576064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01000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Friedensauer Schriftenreihe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85976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Unterglie-derung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A, Theologie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B, Gesellschaftswissen-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schaften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2525269"/>
              </p:ext>
            </p:extLst>
          </p:nvPr>
        </p:nvGraphicFramePr>
        <p:xfrm>
          <a:off x="395536" y="3356992"/>
          <a:ext cx="8316619" cy="79208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16619"/>
              </a:tblGrid>
              <a:tr h="79208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i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Gemeinsame Angabe von Haupttitel und Untergliederung(en):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i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Friedensauer Schriftenreihe. Reihe A, </a:t>
                      </a:r>
                      <a:r>
                        <a:rPr lang="de-DE" sz="1600" i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Theologie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600" i="0" dirty="0" smtClean="0">
                          <a:effectLst/>
                          <a:latin typeface="Verdana"/>
                          <a:ea typeface="Calibri"/>
                          <a:cs typeface="Times New Roman"/>
                        </a:rPr>
                        <a:t>Friedensauer</a:t>
                      </a:r>
                      <a:r>
                        <a:rPr lang="de-DE" sz="1600" i="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 Schriftenreihe. Reihe B, Gesellschaftswissenschaften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Erfassung Unterreihen                         - 3-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5B.04: Unterreihen und Beilagen | Aleph | Stand: 20.10.2015 | CC BY-NC-SA 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0180713"/>
              </p:ext>
            </p:extLst>
          </p:nvPr>
        </p:nvGraphicFramePr>
        <p:xfrm>
          <a:off x="467544" y="1340768"/>
          <a:ext cx="8496945" cy="15805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2244"/>
                <a:gridCol w="1098743"/>
                <a:gridCol w="2124236"/>
                <a:gridCol w="2197486"/>
                <a:gridCol w="2124236"/>
              </a:tblGrid>
              <a:tr h="360040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1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Titel 2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13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Meine Familie &amp; ich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Meine Familie &amp; ich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938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360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2.3.1.7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Untergliederung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Kreativ-Küche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Einfach gut kochen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864140"/>
              </p:ext>
            </p:extLst>
          </p:nvPr>
        </p:nvGraphicFramePr>
        <p:xfrm>
          <a:off x="467544" y="3356992"/>
          <a:ext cx="8352927" cy="73152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352927"/>
              </a:tblGrid>
              <a:tr h="59283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Gemeinsame Angabe von Haupttitel und Untergliederung(en):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Meine Familie &amp; ich. Kreativ-Küche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de-DE" sz="1600" dirty="0">
                          <a:effectLst/>
                          <a:latin typeface="Verdana"/>
                          <a:ea typeface="Calibri"/>
                          <a:cs typeface="Times New Roman"/>
                        </a:rPr>
                        <a:t>Meine Familie &amp; ich. Einfach gut kochen</a:t>
                      </a:r>
                    </a:p>
                  </a:txBody>
                  <a:tcPr marL="89535" marR="89535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80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2900</Words>
  <Application>Microsoft Office PowerPoint</Application>
  <PresentationFormat>Bildschirmpräsentation (4:3)</PresentationFormat>
  <Paragraphs>940</Paragraphs>
  <Slides>36</Slides>
  <Notes>30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36</vt:i4>
      </vt:variant>
    </vt:vector>
  </HeadingPairs>
  <TitlesOfParts>
    <vt:vector size="37" baseType="lpstr">
      <vt:lpstr>Larissa-Design</vt:lpstr>
      <vt:lpstr>Schulungsunterlagen der AG RDA</vt:lpstr>
      <vt:lpstr> Unterreihen und Beilagen  </vt:lpstr>
      <vt:lpstr>Inhaltsverzeichnis</vt:lpstr>
      <vt:lpstr>Definitionen</vt:lpstr>
      <vt:lpstr>Definitionen</vt:lpstr>
      <vt:lpstr>Definitionen</vt:lpstr>
      <vt:lpstr>1. Erfassung Unterreihen     - 1 -</vt:lpstr>
      <vt:lpstr>1. Erfassung Unterreihen      - 2 -</vt:lpstr>
      <vt:lpstr>1. Erfassung Unterreihen                         - 3- </vt:lpstr>
      <vt:lpstr>1. Erfassung Unterreihen                        - 4 - </vt:lpstr>
      <vt:lpstr>1. Erfassung Unterreihen       - 5 - </vt:lpstr>
      <vt:lpstr>1. Erfassung Unterreihen                        - 6 - </vt:lpstr>
      <vt:lpstr>1. Erfassung Unterreihen                         - 7 - </vt:lpstr>
      <vt:lpstr>2. Erfassung Beilagen                              - 1 -</vt:lpstr>
      <vt:lpstr>2. Erfassung Beilagen                              - 2 -</vt:lpstr>
      <vt:lpstr>2. Erfassung Beilagen                              - 3 -</vt:lpstr>
      <vt:lpstr>2. Erfassung Beilagen                              - 4 -</vt:lpstr>
      <vt:lpstr>2. Erfassung Beilagen     - 5 -</vt:lpstr>
      <vt:lpstr>2. Erfassung Beilagen                              - 6 -</vt:lpstr>
      <vt:lpstr>2. Erfassung Beilagen                              - 7 -</vt:lpstr>
      <vt:lpstr>2. Beziehungen bei Beilagen                    - 8- </vt:lpstr>
      <vt:lpstr>2. Beziehungen bei Beilagen                   - 9 -</vt:lpstr>
      <vt:lpstr>2. Beziehungen bei Beilagen                  - 10 - </vt:lpstr>
      <vt:lpstr>2. Beziehungen bei Beilagen (mehrere)  - 11 -</vt:lpstr>
      <vt:lpstr>2. Beziehungen bei Beilagen</vt:lpstr>
      <vt:lpstr>2. Erfassung Beilagen                            - 13 -</vt:lpstr>
      <vt:lpstr>2. Erfassung Beilagen                            - 14 - </vt:lpstr>
      <vt:lpstr>2. Erfassung Beilagen           - 15 -</vt:lpstr>
      <vt:lpstr>2. Erfassung Beilagen           - 16 -</vt:lpstr>
      <vt:lpstr>2. Erfassung Beilagen           - 17 -</vt:lpstr>
      <vt:lpstr>2. Erfassung Beilagen           - 18 -</vt:lpstr>
      <vt:lpstr>2. Erfassung Beilagen                    - 19 -</vt:lpstr>
      <vt:lpstr>2. Erfassung Beilagen                    - 20 -</vt:lpstr>
      <vt:lpstr>2. Erfassung Beilagen                     - 21 -</vt:lpstr>
      <vt:lpstr>2. Erfassung Beilagen          - 22 -</vt:lpstr>
      <vt:lpstr>2. Erfassung Beilagen          - 23 -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620</cp:revision>
  <cp:lastPrinted>2015-01-15T08:53:29Z</cp:lastPrinted>
  <dcterms:created xsi:type="dcterms:W3CDTF">2014-02-18T07:01:40Z</dcterms:created>
  <dcterms:modified xsi:type="dcterms:W3CDTF">2015-10-29T10:48:56Z</dcterms:modified>
</cp:coreProperties>
</file>