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44"/>
  </p:notesMasterIdLst>
  <p:handoutMasterIdLst>
    <p:handoutMasterId r:id="rId45"/>
  </p:handoutMasterIdLst>
  <p:sldIdLst>
    <p:sldId id="371" r:id="rId2"/>
    <p:sldId id="259" r:id="rId3"/>
    <p:sldId id="367" r:id="rId4"/>
    <p:sldId id="340" r:id="rId5"/>
    <p:sldId id="347" r:id="rId6"/>
    <p:sldId id="348" r:id="rId7"/>
    <p:sldId id="349" r:id="rId8"/>
    <p:sldId id="332" r:id="rId9"/>
    <p:sldId id="365" r:id="rId10"/>
    <p:sldId id="326" r:id="rId11"/>
    <p:sldId id="370" r:id="rId12"/>
    <p:sldId id="334" r:id="rId13"/>
    <p:sldId id="350" r:id="rId14"/>
    <p:sldId id="351" r:id="rId15"/>
    <p:sldId id="341" r:id="rId16"/>
    <p:sldId id="372" r:id="rId17"/>
    <p:sldId id="366" r:id="rId18"/>
    <p:sldId id="373" r:id="rId19"/>
    <p:sldId id="374" r:id="rId20"/>
    <p:sldId id="375" r:id="rId21"/>
    <p:sldId id="376" r:id="rId22"/>
    <p:sldId id="335" r:id="rId23"/>
    <p:sldId id="368" r:id="rId24"/>
    <p:sldId id="342" r:id="rId25"/>
    <p:sldId id="343" r:id="rId26"/>
    <p:sldId id="352" r:id="rId27"/>
    <p:sldId id="369" r:id="rId28"/>
    <p:sldId id="344" r:id="rId29"/>
    <p:sldId id="345" r:id="rId30"/>
    <p:sldId id="353" r:id="rId31"/>
    <p:sldId id="346" r:id="rId32"/>
    <p:sldId id="354" r:id="rId33"/>
    <p:sldId id="357" r:id="rId34"/>
    <p:sldId id="358" r:id="rId35"/>
    <p:sldId id="359" r:id="rId36"/>
    <p:sldId id="356" r:id="rId37"/>
    <p:sldId id="360" r:id="rId38"/>
    <p:sldId id="361" r:id="rId39"/>
    <p:sldId id="362" r:id="rId40"/>
    <p:sldId id="363" r:id="rId41"/>
    <p:sldId id="355" r:id="rId42"/>
    <p:sldId id="364" r:id="rId43"/>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äuer, Christine" initials="brä"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78" autoAdjust="0"/>
    <p:restoredTop sz="88327" autoAdjust="0"/>
  </p:normalViewPr>
  <p:slideViewPr>
    <p:cSldViewPr>
      <p:cViewPr>
        <p:scale>
          <a:sx n="70" d="100"/>
          <a:sy n="70" d="100"/>
        </p:scale>
        <p:origin x="-1392" y="-216"/>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0"/>
    </p:cViewPr>
  </p:sorterViewPr>
  <p:notesViewPr>
    <p:cSldViewPr>
      <p:cViewPr>
        <p:scale>
          <a:sx n="100" d="100"/>
          <a:sy n="100" d="100"/>
        </p:scale>
        <p:origin x="-1950" y="1446"/>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2"/>
            <a:ext cx="2945659" cy="496411"/>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sz="quarter" idx="1"/>
          </p:nvPr>
        </p:nvSpPr>
        <p:spPr>
          <a:xfrm>
            <a:off x="3850443" y="2"/>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05.12.2016</a:t>
            </a:fld>
            <a:endParaRPr lang="de-DE" dirty="0"/>
          </a:p>
        </p:txBody>
      </p:sp>
      <p:sp>
        <p:nvSpPr>
          <p:cNvPr id="4" name="Fußzeilenplatzhalter 3"/>
          <p:cNvSpPr>
            <a:spLocks noGrp="1"/>
          </p:cNvSpPr>
          <p:nvPr>
            <p:ph type="ftr" sz="quarter" idx="2"/>
          </p:nvPr>
        </p:nvSpPr>
        <p:spPr>
          <a:xfrm>
            <a:off x="0" y="9430093"/>
            <a:ext cx="2945659" cy="496411"/>
          </a:xfrm>
          <a:prstGeom prst="rect">
            <a:avLst/>
          </a:prstGeom>
        </p:spPr>
        <p:txBody>
          <a:bodyPr vert="horz" lIns="91440" tIns="45720" rIns="91440" bIns="45720" rtlCol="0" anchor="b"/>
          <a:lstStyle>
            <a:lvl1pPr algn="l">
              <a:defRPr sz="1200"/>
            </a:lvl1pPr>
          </a:lstStyle>
          <a:p>
            <a:endParaRPr lang="de-DE" dirty="0"/>
          </a:p>
        </p:txBody>
      </p:sp>
      <p:sp>
        <p:nvSpPr>
          <p:cNvPr id="5" name="Foliennummernplatzhalter 4"/>
          <p:cNvSpPr>
            <a:spLocks noGrp="1"/>
          </p:cNvSpPr>
          <p:nvPr>
            <p:ph type="sldNum" sz="quarter" idx="3"/>
          </p:nvPr>
        </p:nvSpPr>
        <p:spPr>
          <a:xfrm>
            <a:off x="3850443" y="9430093"/>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dirty="0"/>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2"/>
            <a:ext cx="2945659" cy="496411"/>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50443" y="2"/>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05.12.2016</a:t>
            </a:fld>
            <a:endParaRPr lang="de-DE" dirty="0"/>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3"/>
            <a:ext cx="2945659" cy="496411"/>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50443" y="9430093"/>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dirty="0"/>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dirty="0"/>
          </a:p>
        </p:txBody>
      </p:sp>
    </p:spTree>
    <p:extLst>
      <p:ext uri="{BB962C8B-B14F-4D97-AF65-F5344CB8AC3E}">
        <p14:creationId xmlns:p14="http://schemas.microsoft.com/office/powerpoint/2010/main" val="11707077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dirty="0"/>
          </a:p>
        </p:txBody>
      </p:sp>
    </p:spTree>
    <p:extLst>
      <p:ext uri="{BB962C8B-B14F-4D97-AF65-F5344CB8AC3E}">
        <p14:creationId xmlns:p14="http://schemas.microsoft.com/office/powerpoint/2010/main" val="4179509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dirty="0"/>
          </a:p>
        </p:txBody>
      </p:sp>
    </p:spTree>
    <p:extLst>
      <p:ext uri="{BB962C8B-B14F-4D97-AF65-F5344CB8AC3E}">
        <p14:creationId xmlns:p14="http://schemas.microsoft.com/office/powerpoint/2010/main" val="2065621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dirty="0"/>
          </a:p>
        </p:txBody>
      </p:sp>
    </p:spTree>
    <p:extLst>
      <p:ext uri="{BB962C8B-B14F-4D97-AF65-F5344CB8AC3E}">
        <p14:creationId xmlns:p14="http://schemas.microsoft.com/office/powerpoint/2010/main" val="4164320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dirty="0"/>
          </a:p>
        </p:txBody>
      </p:sp>
    </p:spTree>
    <p:extLst>
      <p:ext uri="{BB962C8B-B14F-4D97-AF65-F5344CB8AC3E}">
        <p14:creationId xmlns:p14="http://schemas.microsoft.com/office/powerpoint/2010/main" val="4062390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dirty="0"/>
          </a:p>
        </p:txBody>
      </p:sp>
    </p:spTree>
    <p:extLst>
      <p:ext uri="{BB962C8B-B14F-4D97-AF65-F5344CB8AC3E}">
        <p14:creationId xmlns:p14="http://schemas.microsoft.com/office/powerpoint/2010/main" val="4062390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dirty="0"/>
          </a:p>
        </p:txBody>
      </p:sp>
    </p:spTree>
    <p:extLst>
      <p:ext uri="{BB962C8B-B14F-4D97-AF65-F5344CB8AC3E}">
        <p14:creationId xmlns:p14="http://schemas.microsoft.com/office/powerpoint/2010/main" val="1693915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dirty="0"/>
          </a:p>
        </p:txBody>
      </p:sp>
    </p:spTree>
    <p:extLst>
      <p:ext uri="{BB962C8B-B14F-4D97-AF65-F5344CB8AC3E}">
        <p14:creationId xmlns:p14="http://schemas.microsoft.com/office/powerpoint/2010/main" val="16939152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dirty="0"/>
          </a:p>
        </p:txBody>
      </p:sp>
    </p:spTree>
    <p:extLst>
      <p:ext uri="{BB962C8B-B14F-4D97-AF65-F5344CB8AC3E}">
        <p14:creationId xmlns:p14="http://schemas.microsoft.com/office/powerpoint/2010/main" val="16939152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dirty="0"/>
          </a:p>
        </p:txBody>
      </p:sp>
    </p:spTree>
    <p:extLst>
      <p:ext uri="{BB962C8B-B14F-4D97-AF65-F5344CB8AC3E}">
        <p14:creationId xmlns:p14="http://schemas.microsoft.com/office/powerpoint/2010/main" val="1693915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dirty="0"/>
          </a:p>
        </p:txBody>
      </p:sp>
    </p:spTree>
    <p:extLst>
      <p:ext uri="{BB962C8B-B14F-4D97-AF65-F5344CB8AC3E}">
        <p14:creationId xmlns:p14="http://schemas.microsoft.com/office/powerpoint/2010/main" val="42439941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dirty="0"/>
          </a:p>
        </p:txBody>
      </p:sp>
    </p:spTree>
    <p:extLst>
      <p:ext uri="{BB962C8B-B14F-4D97-AF65-F5344CB8AC3E}">
        <p14:creationId xmlns:p14="http://schemas.microsoft.com/office/powerpoint/2010/main" val="42439941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dirty="0"/>
          </a:p>
        </p:txBody>
      </p:sp>
    </p:spTree>
    <p:extLst>
      <p:ext uri="{BB962C8B-B14F-4D97-AF65-F5344CB8AC3E}">
        <p14:creationId xmlns:p14="http://schemas.microsoft.com/office/powerpoint/2010/main" val="31492357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dirty="0"/>
          </a:p>
        </p:txBody>
      </p:sp>
    </p:spTree>
    <p:extLst>
      <p:ext uri="{BB962C8B-B14F-4D97-AF65-F5344CB8AC3E}">
        <p14:creationId xmlns:p14="http://schemas.microsoft.com/office/powerpoint/2010/main" val="21177661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dirty="0"/>
          </a:p>
        </p:txBody>
      </p:sp>
    </p:spTree>
    <p:extLst>
      <p:ext uri="{BB962C8B-B14F-4D97-AF65-F5344CB8AC3E}">
        <p14:creationId xmlns:p14="http://schemas.microsoft.com/office/powerpoint/2010/main" val="21177661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dirty="0"/>
          </a:p>
        </p:txBody>
      </p:sp>
    </p:spTree>
    <p:extLst>
      <p:ext uri="{BB962C8B-B14F-4D97-AF65-F5344CB8AC3E}">
        <p14:creationId xmlns:p14="http://schemas.microsoft.com/office/powerpoint/2010/main" val="33314956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dirty="0"/>
          </a:p>
        </p:txBody>
      </p:sp>
    </p:spTree>
    <p:extLst>
      <p:ext uri="{BB962C8B-B14F-4D97-AF65-F5344CB8AC3E}">
        <p14:creationId xmlns:p14="http://schemas.microsoft.com/office/powerpoint/2010/main" val="33314956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dirty="0"/>
          </a:p>
        </p:txBody>
      </p:sp>
    </p:spTree>
    <p:extLst>
      <p:ext uri="{BB962C8B-B14F-4D97-AF65-F5344CB8AC3E}">
        <p14:creationId xmlns:p14="http://schemas.microsoft.com/office/powerpoint/2010/main" val="37880325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dirty="0"/>
          </a:p>
        </p:txBody>
      </p:sp>
    </p:spTree>
    <p:extLst>
      <p:ext uri="{BB962C8B-B14F-4D97-AF65-F5344CB8AC3E}">
        <p14:creationId xmlns:p14="http://schemas.microsoft.com/office/powerpoint/2010/main" val="37880325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dirty="0"/>
          </a:p>
        </p:txBody>
      </p:sp>
    </p:spTree>
    <p:extLst>
      <p:ext uri="{BB962C8B-B14F-4D97-AF65-F5344CB8AC3E}">
        <p14:creationId xmlns:p14="http://schemas.microsoft.com/office/powerpoint/2010/main" val="3075899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dirty="0"/>
          </a:p>
        </p:txBody>
      </p:sp>
    </p:spTree>
    <p:extLst>
      <p:ext uri="{BB962C8B-B14F-4D97-AF65-F5344CB8AC3E}">
        <p14:creationId xmlns:p14="http://schemas.microsoft.com/office/powerpoint/2010/main" val="116676689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dirty="0"/>
          </a:p>
        </p:txBody>
      </p:sp>
    </p:spTree>
    <p:extLst>
      <p:ext uri="{BB962C8B-B14F-4D97-AF65-F5344CB8AC3E}">
        <p14:creationId xmlns:p14="http://schemas.microsoft.com/office/powerpoint/2010/main" val="35578136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dirty="0"/>
          </a:p>
        </p:txBody>
      </p:sp>
    </p:spTree>
    <p:extLst>
      <p:ext uri="{BB962C8B-B14F-4D97-AF65-F5344CB8AC3E}">
        <p14:creationId xmlns:p14="http://schemas.microsoft.com/office/powerpoint/2010/main" val="2654541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dirty="0"/>
          </a:p>
        </p:txBody>
      </p:sp>
    </p:spTree>
    <p:extLst>
      <p:ext uri="{BB962C8B-B14F-4D97-AF65-F5344CB8AC3E}">
        <p14:creationId xmlns:p14="http://schemas.microsoft.com/office/powerpoint/2010/main" val="35786254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dirty="0"/>
          </a:p>
        </p:txBody>
      </p:sp>
    </p:spTree>
    <p:extLst>
      <p:ext uri="{BB962C8B-B14F-4D97-AF65-F5344CB8AC3E}">
        <p14:creationId xmlns:p14="http://schemas.microsoft.com/office/powerpoint/2010/main" val="3597533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dirty="0"/>
          </a:p>
        </p:txBody>
      </p:sp>
    </p:spTree>
    <p:extLst>
      <p:ext uri="{BB962C8B-B14F-4D97-AF65-F5344CB8AC3E}">
        <p14:creationId xmlns:p14="http://schemas.microsoft.com/office/powerpoint/2010/main" val="832116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dirty="0"/>
          </a:p>
        </p:txBody>
      </p:sp>
    </p:spTree>
    <p:extLst>
      <p:ext uri="{BB962C8B-B14F-4D97-AF65-F5344CB8AC3E}">
        <p14:creationId xmlns:p14="http://schemas.microsoft.com/office/powerpoint/2010/main" val="3122305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1" baseline="0" dirty="0" smtClean="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dirty="0"/>
          </a:p>
        </p:txBody>
      </p:sp>
    </p:spTree>
    <p:extLst>
      <p:ext uri="{BB962C8B-B14F-4D97-AF65-F5344CB8AC3E}">
        <p14:creationId xmlns:p14="http://schemas.microsoft.com/office/powerpoint/2010/main" val="1234968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dirty="0"/>
          </a:p>
        </p:txBody>
      </p:sp>
    </p:spTree>
    <p:extLst>
      <p:ext uri="{BB962C8B-B14F-4D97-AF65-F5344CB8AC3E}">
        <p14:creationId xmlns:p14="http://schemas.microsoft.com/office/powerpoint/2010/main" val="1234968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dirty="0"/>
          </a:p>
        </p:txBody>
      </p:sp>
    </p:spTree>
    <p:extLst>
      <p:ext uri="{BB962C8B-B14F-4D97-AF65-F5344CB8AC3E}">
        <p14:creationId xmlns:p14="http://schemas.microsoft.com/office/powerpoint/2010/main" val="1170707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5B.04: Unterreihen und Beilagen | PICA DNB/ZDB | Stand: 30.11.2016 | CC BY-NC-SA </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5B.04: Unterreihen und Beilagen | PICA DNB/ZDB | Stand: 30.11.2016 | CC BY-NC-SA </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5B.04: Unterreihen und Beilagen | PICA DNB/ZDB | Stand: 30.11.2016 | CC BY-NC-SA </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5B.04: Unterreihen und Beilagen | PICA DNB/ZDB | Stand: 30.11.2016 | CC BY-NC-SA </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5B.04: Unterreihen und Beilagen | PICA DNB/ZDB | Stand: 30.11.2016 | CC BY-NC-SA </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5B.04: Unterreihen und Beilagen | PICA DNB/ZDB | Stand: 30.11.2016 | CC BY-NC-SA </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5B.04: Unterreihen und Beilagen | PICA DNB/ZDB | Stand: 30.11.2016 | CC BY-NC-SA </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r>
              <a:rPr lang="de-DE" smtClean="0"/>
              <a:t>AG RDA Schulungsunterlagen – Modul 5B.04: Unterreihen und Beilagen | PICA DNB/ZDB | Stand: 30.11.2016 | CC BY-NC-SA </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dirty="0"/>
          </a:p>
        </p:txBody>
      </p:sp>
      <p:sp>
        <p:nvSpPr>
          <p:cNvPr id="4" name="Fußzeilenplatzhalter 3"/>
          <p:cNvSpPr>
            <a:spLocks noGrp="1"/>
          </p:cNvSpPr>
          <p:nvPr>
            <p:ph type="ftr" sz="quarter" idx="11"/>
          </p:nvPr>
        </p:nvSpPr>
        <p:spPr/>
        <p:txBody>
          <a:bodyPr/>
          <a:lstStyle/>
          <a:p>
            <a:r>
              <a:rPr lang="de-DE" smtClean="0"/>
              <a:t>AG RDA Schulungsunterlagen – Modul 5B.04: Unterreihen und Beilagen | PICA DNB/ZDB | Stand: 30.11.2016 | CC BY-NC-SA </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smtClean="0"/>
              <a:t>AG RDA Schulungsunterlagen – Modul 5B.04: Unterreihen und Beilagen | PICA DNB/ZDB | Stand: 30.11.2016 | CC BY-NC-SA </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5B.04: Unterreihen und Beilagen | PICA DNB/ZDB | Stand: 30.11.2016 | CC BY-NC-SA </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5B.04: Unterreihen und Beilagen | PICA DNB/ZDB | Stand: 30.11.2016 | CC BY-NC-SA </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5B.04: Unterreihen und Beilagen | PICA DNB/ZDB | Stand: 30.11.2016 | CC BY-NC-SA </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18.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236180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sz="2400" dirty="0" smtClean="0">
                <a:latin typeface="Verdana" pitchFamily="34" charset="0"/>
                <a:ea typeface="Verdana" pitchFamily="34" charset="0"/>
                <a:cs typeface="Verdana" pitchFamily="34" charset="0"/>
              </a:rPr>
              <a:t>Mehrere Untergliederungen</a:t>
            </a: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81328"/>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828018056"/>
              </p:ext>
            </p:extLst>
          </p:nvPr>
        </p:nvGraphicFramePr>
        <p:xfrm>
          <a:off x="333872" y="1412775"/>
          <a:ext cx="8486600" cy="3733451"/>
        </p:xfrm>
        <a:graphic>
          <a:graphicData uri="http://schemas.openxmlformats.org/drawingml/2006/table">
            <a:tbl>
              <a:tblPr firstRow="1" bandRow="1">
                <a:tableStyleId>{5C22544A-7EE6-4342-B048-85BDC9FD1C3A}</a:tableStyleId>
              </a:tblPr>
              <a:tblGrid>
                <a:gridCol w="997768"/>
                <a:gridCol w="1080120"/>
                <a:gridCol w="2592288"/>
                <a:gridCol w="3816424"/>
              </a:tblGrid>
              <a:tr h="48596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5965">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3260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2.3.6.3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Abweichender</a:t>
                      </a:r>
                      <a:r>
                        <a:rPr lang="de-DE" b="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Titel</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Bodennutzung und Viehhaltung</a:t>
                      </a:r>
                    </a:p>
                    <a:p>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48596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Statistischer Bericht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596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u="none"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u="non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*C*Land- und Forstwirtschaft, Fischerei</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6696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*IV*Agrarstrukturerhebung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89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*Teil 4*Betriebswirtschaftliche Ausrichtung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Bodennutzung und Viehhaltung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15330918"/>
              </p:ext>
            </p:extLst>
          </p:nvPr>
        </p:nvGraphicFramePr>
        <p:xfrm>
          <a:off x="395536" y="5301208"/>
          <a:ext cx="8208912" cy="894968"/>
        </p:xfrm>
        <a:graphic>
          <a:graphicData uri="http://schemas.openxmlformats.org/drawingml/2006/table">
            <a:tbl>
              <a:tblPr>
                <a:tableStyleId>{5C22544A-7EE6-4342-B048-85BDC9FD1C3A}</a:tableStyleId>
              </a:tblPr>
              <a:tblGrid>
                <a:gridCol w="8208912"/>
              </a:tblGrid>
              <a:tr h="894968">
                <a:tc>
                  <a:txBody>
                    <a:bodyPr/>
                    <a:lstStyle/>
                    <a:p>
                      <a:pPr algn="l">
                        <a:spcAft>
                          <a:spcPts val="0"/>
                        </a:spcAft>
                      </a:pPr>
                      <a:r>
                        <a:rPr lang="de-DE" sz="1800" dirty="0">
                          <a:effectLst/>
                          <a:latin typeface="Verdana" panose="020B0604030504040204" pitchFamily="34" charset="0"/>
                          <a:ea typeface="Verdana" panose="020B0604030504040204" pitchFamily="34" charset="0"/>
                          <a:cs typeface="Verdana" panose="020B0604030504040204" pitchFamily="34" charset="0"/>
                        </a:rPr>
                        <a:t>Gemeinsame Angabe von Haupttitel und Untergliederung(en):</a:t>
                      </a:r>
                    </a:p>
                    <a:p>
                      <a:pPr algn="l">
                        <a:spcAft>
                          <a:spcPts val="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Statistischer Bericht. </a:t>
                      </a:r>
                      <a:r>
                        <a:rPr lang="de-DE" sz="1800" dirty="0">
                          <a:effectLst/>
                          <a:latin typeface="Verdana" panose="020B0604030504040204" pitchFamily="34" charset="0"/>
                          <a:ea typeface="Verdana" panose="020B0604030504040204" pitchFamily="34" charset="0"/>
                          <a:cs typeface="Verdana" panose="020B0604030504040204" pitchFamily="34" charset="0"/>
                        </a:rPr>
                        <a:t>C, Land- und Forstwirtschaft, Fischerei. IV, Agrarstrukturerhebung. Teil 4, Betriebswirtschaftliche Ausrichtung</a:t>
                      </a:r>
                    </a:p>
                  </a:txBody>
                  <a:tcPr marL="89535" marR="89535" marT="0" marB="0">
                    <a:noFill/>
                  </a:tcPr>
                </a:tc>
              </a:tr>
            </a:tbl>
          </a:graphicData>
        </a:graphic>
      </p:graphicFrame>
      <p:sp>
        <p:nvSpPr>
          <p:cNvPr id="10"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smtClean="0">
                <a:latin typeface="Verdana" pitchFamily="34" charset="0"/>
                <a:ea typeface="Verdana" pitchFamily="34" charset="0"/>
                <a:cs typeface="Verdana" pitchFamily="34" charset="0"/>
              </a:rPr>
              <a:t>4 </a:t>
            </a:r>
            <a:r>
              <a:rPr lang="de-DE" dirty="0">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sz="2400" dirty="0" smtClean="0">
                <a:latin typeface="Verdana" pitchFamily="34" charset="0"/>
                <a:ea typeface="Verdana" pitchFamily="34" charset="0"/>
                <a:cs typeface="Verdana" pitchFamily="34" charset="0"/>
              </a:rPr>
              <a:t>Mehrere Untergliederungen</a:t>
            </a: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r>
              <a:rPr lang="de-DE" sz="1800" dirty="0" smtClean="0">
                <a:latin typeface="Verdana" pitchFamily="34" charset="0"/>
                <a:ea typeface="Verdana" pitchFamily="34" charset="0"/>
                <a:cs typeface="Verdana" pitchFamily="34" charset="0"/>
              </a:rPr>
              <a:t>Gemeinsame </a:t>
            </a:r>
            <a:r>
              <a:rPr lang="de-DE" sz="1800" dirty="0">
                <a:latin typeface="Verdana" pitchFamily="34" charset="0"/>
                <a:ea typeface="Verdana" pitchFamily="34" charset="0"/>
                <a:cs typeface="Verdana" pitchFamily="34" charset="0"/>
              </a:rPr>
              <a:t>Angabe von Haupttitel und Untergliederung(en</a:t>
            </a:r>
            <a:r>
              <a:rPr lang="de-DE" sz="1800" dirty="0" smtClean="0">
                <a:latin typeface="Verdana" pitchFamily="34" charset="0"/>
                <a:ea typeface="Verdana" pitchFamily="34" charset="0"/>
                <a:cs typeface="Verdana" pitchFamily="34" charset="0"/>
              </a:rPr>
              <a:t>):</a:t>
            </a:r>
          </a:p>
          <a:p>
            <a:pPr marL="0" indent="0">
              <a:buNone/>
            </a:pPr>
            <a:r>
              <a:rPr lang="de-DE" sz="1800" dirty="0" smtClean="0">
                <a:latin typeface="Verdana" pitchFamily="34" charset="0"/>
                <a:ea typeface="Verdana" pitchFamily="34" charset="0"/>
                <a:cs typeface="Verdana" pitchFamily="34" charset="0"/>
              </a:rPr>
              <a:t>Bleib gesund. Vigo. Pflegeversicherung</a:t>
            </a:r>
            <a:endParaRPr lang="de-DE" sz="1800" dirty="0">
              <a:latin typeface="Verdana" pitchFamily="34" charset="0"/>
              <a:ea typeface="Verdana" pitchFamily="34" charset="0"/>
              <a:cs typeface="Verdana" pitchFamily="34" charset="0"/>
            </a:endParaRPr>
          </a:p>
          <a:p>
            <a:pPr marL="0" indent="0">
              <a:buNone/>
            </a:pPr>
            <a:endParaRPr lang="de-DE" sz="2400" dirty="0" smtClean="0">
              <a:solidFill>
                <a:srgbClr val="FF0000"/>
              </a:solidFill>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81328"/>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886767284"/>
              </p:ext>
            </p:extLst>
          </p:nvPr>
        </p:nvGraphicFramePr>
        <p:xfrm>
          <a:off x="333872" y="1412775"/>
          <a:ext cx="8486600" cy="2863406"/>
        </p:xfrm>
        <a:graphic>
          <a:graphicData uri="http://schemas.openxmlformats.org/drawingml/2006/table">
            <a:tbl>
              <a:tblPr firstRow="1" bandRow="1">
                <a:tableStyleId>{5C22544A-7EE6-4342-B048-85BDC9FD1C3A}</a:tableStyleId>
              </a:tblPr>
              <a:tblGrid>
                <a:gridCol w="853752"/>
                <a:gridCol w="1152128"/>
                <a:gridCol w="2376264"/>
                <a:gridCol w="4104456"/>
              </a:tblGrid>
              <a:tr h="48596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200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40000"/>
                        <a:lumOff val="60000"/>
                      </a:schemeClr>
                    </a:solidFill>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Bleib gesund / Herausgeber: AOK-Bundesverband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r>
              <a:tr h="320040">
                <a:tc vMerge="1">
                  <a:txBody>
                    <a:bodyPr/>
                    <a:lstStyle/>
                    <a:p>
                      <a:endParaRPr lang="de-DE"/>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40000"/>
                        <a:lumOff val="60000"/>
                      </a:schemeClr>
                    </a:solidFill>
                  </a:tcPr>
                </a:tc>
                <a:tc vMerge="1">
                  <a:txBody>
                    <a:bodyPr/>
                    <a:lstStyle/>
                    <a:p>
                      <a:endParaRPr lang="de-DE"/>
                    </a:p>
                  </a:txBody>
                  <a:tcPr/>
                </a:tc>
              </a:tr>
              <a:tr h="3200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r>
                        <a:rPr lang="de-DE" b="1" u="none"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u="none"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Vigo</a:t>
                      </a:r>
                      <a:r>
                        <a:rPr lang="de-DE" baseline="0" dirty="0" smtClean="0">
                          <a:latin typeface="Verdana" panose="020B0604030504040204" pitchFamily="34" charset="0"/>
                          <a:ea typeface="Verdana" panose="020B0604030504040204" pitchFamily="34" charset="0"/>
                          <a:cs typeface="Verdana" panose="020B0604030504040204" pitchFamily="34" charset="0"/>
                        </a:rPr>
                        <a:t> : das AOK-Magazin für junge Berufseinsteiger</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320040">
                <a:tc vMerge="1">
                  <a:txBody>
                    <a:bodyPr/>
                    <a:lstStyle/>
                    <a:p>
                      <a:endParaRPr lang="de-DE"/>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a:txBody>
                    <a:bodyPr/>
                    <a:lstStyle/>
                    <a:p>
                      <a:r>
                        <a:rPr lang="de-DE" b="0" u="none" dirty="0" smtClean="0">
                          <a:latin typeface="Verdana" panose="020B0604030504040204" pitchFamily="34" charset="0"/>
                          <a:ea typeface="Verdana" panose="020B0604030504040204" pitchFamily="34" charset="0"/>
                          <a:cs typeface="Verdana" panose="020B0604030504040204" pitchFamily="34" charset="0"/>
                        </a:rPr>
                        <a:t>Titelzusatz</a:t>
                      </a:r>
                      <a:endParaRPr lang="de-DE" b="0" u="none"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20000"/>
                        <a:lumOff val="80000"/>
                      </a:schemeClr>
                    </a:solidFill>
                  </a:tcPr>
                </a:tc>
                <a:tc vMerge="1">
                  <a:txBody>
                    <a:bodyPr/>
                    <a:lstStyle/>
                    <a:p>
                      <a:endParaRPr lang="de-DE"/>
                    </a:p>
                  </a:txBody>
                  <a:tcPr/>
                </a:tc>
              </a:tr>
              <a:tr h="35432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Pflegeversicherung</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smtClean="0">
                <a:latin typeface="Verdana" pitchFamily="34" charset="0"/>
                <a:ea typeface="Verdana" pitchFamily="34" charset="0"/>
                <a:cs typeface="Verdana" pitchFamily="34" charset="0"/>
              </a:rPr>
              <a:t>5 </a:t>
            </a:r>
            <a:r>
              <a:rPr lang="de-DE" dirty="0">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7316911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Kombinationen aus Untergliederungen und Angaben, die gemäß </a:t>
            </a:r>
            <a:r>
              <a:rPr lang="de-DE" sz="2400" dirty="0">
                <a:latin typeface="Verdana" panose="020B0604030504040204" pitchFamily="34" charset="0"/>
                <a:ea typeface="Verdana" panose="020B0604030504040204" pitchFamily="34" charset="0"/>
                <a:cs typeface="Verdana" panose="020B0604030504040204" pitchFamily="34" charset="0"/>
              </a:rPr>
              <a:t>RDA 2.5.2.1 als Ausgabevermerk zu erfassen sind</a:t>
            </a:r>
            <a:r>
              <a:rPr lang="de-DE" sz="2400" u="sng" dirty="0">
                <a:latin typeface="Verdana" panose="020B0604030504040204" pitchFamily="34" charset="0"/>
                <a:ea typeface="Verdana" panose="020B0604030504040204" pitchFamily="34" charset="0"/>
                <a:cs typeface="Verdana" panose="020B0604030504040204" pitchFamily="34" charset="0"/>
              </a:rPr>
              <a:t>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Erfassung je nach Sachverhalt als Untergliederung oder Ausgabevermerk</a:t>
            </a:r>
          </a:p>
          <a:p>
            <a:pPr marL="0" indent="0">
              <a:buNone/>
            </a:pPr>
            <a:r>
              <a:rPr lang="de-DE" sz="2400" dirty="0" smtClean="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a:t>
            </a:r>
            <a:r>
              <a:rPr lang="de-DE" sz="2400" dirty="0">
                <a:latin typeface="Verdana" pitchFamily="34" charset="0"/>
                <a:ea typeface="Verdana" pitchFamily="34" charset="0"/>
                <a:cs typeface="Verdana" pitchFamily="34" charset="0"/>
              </a:rPr>
              <a:t>Falls </a:t>
            </a:r>
            <a:r>
              <a:rPr lang="de-DE" sz="2400" dirty="0" smtClean="0">
                <a:latin typeface="Verdana" panose="020B0604030504040204" pitchFamily="34" charset="0"/>
                <a:ea typeface="Verdana" panose="020B0604030504040204" pitchFamily="34" charset="0"/>
                <a:cs typeface="Verdana" panose="020B0604030504040204" pitchFamily="34" charset="0"/>
              </a:rPr>
              <a:t>erforderlich, geeignete Angabe fingieren</a:t>
            </a:r>
          </a:p>
          <a:p>
            <a:pPr marL="0" indent="0">
              <a:buNone/>
            </a:pPr>
            <a:r>
              <a:rPr lang="de-DE" sz="2400" dirty="0" smtClean="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a:t>
            </a:r>
            <a:r>
              <a:rPr lang="de-DE" sz="2400" dirty="0">
                <a:latin typeface="Verdana" pitchFamily="34" charset="0"/>
                <a:ea typeface="Verdana" pitchFamily="34" charset="0"/>
                <a:cs typeface="Verdana" pitchFamily="34" charset="0"/>
              </a:rPr>
              <a:t>Erfassung erfolgt in eckigen </a:t>
            </a:r>
            <a:r>
              <a:rPr lang="de-DE" sz="2400" dirty="0" smtClean="0">
                <a:latin typeface="Verdana" panose="020B0604030504040204" pitchFamily="34" charset="0"/>
                <a:ea typeface="Verdana" panose="020B0604030504040204" pitchFamily="34" charset="0"/>
                <a:cs typeface="Verdana" panose="020B0604030504040204" pitchFamily="34" charset="0"/>
              </a:rPr>
              <a:t>Klammern</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Hinweis:</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Ausgabebegriff tritt bei einer Unterreihe erst später hinzu, </a:t>
            </a:r>
            <a:r>
              <a:rPr lang="de-DE" sz="2400" dirty="0">
                <a:latin typeface="Verdana" panose="020B0604030504040204" pitchFamily="34" charset="0"/>
                <a:ea typeface="Verdana" panose="020B0604030504040204" pitchFamily="34" charset="0"/>
                <a:cs typeface="Verdana" panose="020B0604030504040204" pitchFamily="34" charset="0"/>
              </a:rPr>
              <a:t>s. RDA </a:t>
            </a:r>
            <a:r>
              <a:rPr lang="de-DE" sz="2400" dirty="0" smtClean="0">
                <a:latin typeface="Verdana" panose="020B0604030504040204" pitchFamily="34" charset="0"/>
                <a:ea typeface="Verdana" panose="020B0604030504040204" pitchFamily="34" charset="0"/>
                <a:cs typeface="Verdana" panose="020B0604030504040204" pitchFamily="34" charset="0"/>
              </a:rPr>
              <a:t>2.5.1.6.2</a:t>
            </a:r>
          </a:p>
        </p:txBody>
      </p:sp>
      <p:sp>
        <p:nvSpPr>
          <p:cNvPr id="4" name="Fußzeilenplatzhalter 3"/>
          <p:cNvSpPr>
            <a:spLocks noGrp="1"/>
          </p:cNvSpPr>
          <p:nvPr>
            <p:ph type="ftr" sz="quarter" idx="14"/>
          </p:nvPr>
        </p:nvSpPr>
        <p:spPr>
          <a:xfrm>
            <a:off x="467544" y="6381328"/>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dirty="0"/>
          </a:p>
        </p:txBody>
      </p:sp>
      <p:sp>
        <p:nvSpPr>
          <p:cNvPr id="7"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smtClean="0">
                <a:latin typeface="Verdana" pitchFamily="34" charset="0"/>
                <a:ea typeface="Verdana" pitchFamily="34" charset="0"/>
                <a:cs typeface="Verdana" pitchFamily="34" charset="0"/>
              </a:rPr>
              <a:t>6 </a:t>
            </a:r>
            <a:r>
              <a:rPr lang="de-DE" dirty="0">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smtClean="0">
                <a:latin typeface="Verdana" pitchFamily="34" charset="0"/>
                <a:ea typeface="Verdana" pitchFamily="34" charset="0"/>
                <a:cs typeface="Verdana" pitchFamily="34" charset="0"/>
              </a:rPr>
              <a:t>7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p:txBody>
          <a:bodyPr wrap="square"/>
          <a:lstStyle/>
          <a:p>
            <a:pPr marL="0" indent="0">
              <a:buNone/>
            </a:pPr>
            <a:endParaRPr lang="de-DE" sz="2400" dirty="0"/>
          </a:p>
          <a:p>
            <a:pPr marL="0" indent="0">
              <a:buNone/>
            </a:pPr>
            <a:endParaRPr lang="de-DE" sz="2400" dirty="0" smtClean="0"/>
          </a:p>
          <a:p>
            <a:pPr marL="0" indent="0">
              <a:buNone/>
            </a:pPr>
            <a:endParaRPr lang="de-DE" sz="2400" dirty="0" smtClean="0"/>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2338975803"/>
              </p:ext>
            </p:extLst>
          </p:nvPr>
        </p:nvGraphicFramePr>
        <p:xfrm>
          <a:off x="179512" y="764704"/>
          <a:ext cx="8784976" cy="2103120"/>
        </p:xfrm>
        <a:graphic>
          <a:graphicData uri="http://schemas.openxmlformats.org/drawingml/2006/table">
            <a:tbl>
              <a:tblPr firstRow="1" bandRow="1">
                <a:tableStyleId>{5C22544A-7EE6-4342-B048-85BDC9FD1C3A}</a:tableStyleId>
              </a:tblPr>
              <a:tblGrid>
                <a:gridCol w="1016444"/>
                <a:gridCol w="1161650"/>
                <a:gridCol w="2904124"/>
                <a:gridCol w="3702758"/>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Standortkarten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Bauindustrie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Baustoff-Recycling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4020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Ausgabe Baden-Württemberg, Neckar-Odenwaldkreis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231363563"/>
              </p:ext>
            </p:extLst>
          </p:nvPr>
        </p:nvGraphicFramePr>
        <p:xfrm>
          <a:off x="179512" y="3717032"/>
          <a:ext cx="8784976" cy="1784881"/>
        </p:xfrm>
        <a:graphic>
          <a:graphicData uri="http://schemas.openxmlformats.org/drawingml/2006/table">
            <a:tbl>
              <a:tblPr firstRow="1" bandRow="1">
                <a:tableStyleId>{5C22544A-7EE6-4342-B048-85BDC9FD1C3A}</a:tableStyleId>
              </a:tblPr>
              <a:tblGrid>
                <a:gridCol w="1008112"/>
                <a:gridCol w="1224136"/>
                <a:gridCol w="2952328"/>
                <a:gridCol w="3600400"/>
              </a:tblGrid>
              <a:tr h="25437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30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Die @neue Brehm-Bücherei</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059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4005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2.3.1.7</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Säugetiere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059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4020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2.5.2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[Englische Ausgabe]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952379663"/>
              </p:ext>
            </p:extLst>
          </p:nvPr>
        </p:nvGraphicFramePr>
        <p:xfrm>
          <a:off x="179512" y="2996952"/>
          <a:ext cx="8229600" cy="487680"/>
        </p:xfrm>
        <a:graphic>
          <a:graphicData uri="http://schemas.openxmlformats.org/drawingml/2006/table">
            <a:tbl>
              <a:tblPr>
                <a:tableStyleId>{5C22544A-7EE6-4342-B048-85BDC9FD1C3A}</a:tableStyleId>
              </a:tblPr>
              <a:tblGrid>
                <a:gridCol w="8229600"/>
              </a:tblGrid>
              <a:tr h="0">
                <a:tc>
                  <a:txBody>
                    <a:bodyPr/>
                    <a:lstStyle/>
                    <a:p>
                      <a:pPr algn="l">
                        <a:spcAft>
                          <a:spcPts val="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Gemeinsame </a:t>
                      </a:r>
                      <a:r>
                        <a:rPr lang="de-DE" sz="1600" dirty="0">
                          <a:effectLst/>
                          <a:latin typeface="Verdana" panose="020B0604030504040204" pitchFamily="34" charset="0"/>
                          <a:ea typeface="Verdana" panose="020B0604030504040204" pitchFamily="34" charset="0"/>
                          <a:cs typeface="Verdana" panose="020B0604030504040204" pitchFamily="34" charset="0"/>
                        </a:rPr>
                        <a:t>Angabe von Haupttitel und Untergliederung(en):</a:t>
                      </a:r>
                    </a:p>
                    <a:p>
                      <a:pPr algn="l">
                        <a:spcAft>
                          <a:spcPts val="0"/>
                        </a:spcAft>
                      </a:pPr>
                      <a:r>
                        <a:rPr lang="de-DE" sz="1600" dirty="0">
                          <a:effectLst/>
                          <a:latin typeface="Verdana" panose="020B0604030504040204" pitchFamily="34" charset="0"/>
                          <a:ea typeface="Verdana" panose="020B0604030504040204" pitchFamily="34" charset="0"/>
                          <a:cs typeface="Verdana" panose="020B0604030504040204" pitchFamily="34" charset="0"/>
                        </a:rPr>
                        <a:t>Standortkarten. </a:t>
                      </a:r>
                      <a:r>
                        <a:rPr lang="de-DE" sz="1600" dirty="0" smtClean="0">
                          <a:effectLst/>
                          <a:latin typeface="Verdana" panose="020B0604030504040204" pitchFamily="34" charset="0"/>
                          <a:ea typeface="Verdana" panose="020B0604030504040204" pitchFamily="34" charset="0"/>
                          <a:cs typeface="Verdana" panose="020B0604030504040204" pitchFamily="34" charset="0"/>
                        </a:rPr>
                        <a:t>Bauindustrie. Baustoff-Recycling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89535" marR="89535" marT="0" marB="0">
                    <a:noFill/>
                  </a:tcP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1212691589"/>
              </p:ext>
            </p:extLst>
          </p:nvPr>
        </p:nvGraphicFramePr>
        <p:xfrm>
          <a:off x="179512" y="5589240"/>
          <a:ext cx="8229600" cy="487680"/>
        </p:xfrm>
        <a:graphic>
          <a:graphicData uri="http://schemas.openxmlformats.org/drawingml/2006/table">
            <a:tbl>
              <a:tblPr>
                <a:tableStyleId>{5C22544A-7EE6-4342-B048-85BDC9FD1C3A}</a:tableStyleId>
              </a:tblPr>
              <a:tblGrid>
                <a:gridCol w="8229600"/>
              </a:tblGrid>
              <a:tr h="0">
                <a:tc>
                  <a:txBody>
                    <a:bodyPr/>
                    <a:lstStyle/>
                    <a:p>
                      <a:pPr algn="l">
                        <a:spcAft>
                          <a:spcPts val="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Gemeinsame Angabe von Haupttitel</a:t>
                      </a:r>
                      <a:r>
                        <a:rPr lang="de-DE" sz="1600" baseline="0" dirty="0" smtClean="0">
                          <a:effectLst/>
                          <a:latin typeface="Verdana" panose="020B0604030504040204" pitchFamily="34" charset="0"/>
                          <a:ea typeface="Verdana" panose="020B0604030504040204" pitchFamily="34" charset="0"/>
                          <a:cs typeface="Verdana" panose="020B0604030504040204" pitchFamily="34" charset="0"/>
                        </a:rPr>
                        <a:t> und Untergliederung(en):</a:t>
                      </a:r>
                    </a:p>
                    <a:p>
                      <a:pPr algn="l">
                        <a:spcAft>
                          <a:spcPts val="0"/>
                        </a:spcAft>
                      </a:pPr>
                      <a:r>
                        <a:rPr lang="de-DE" sz="1600" baseline="0" dirty="0" smtClean="0">
                          <a:effectLst/>
                          <a:latin typeface="Verdana" panose="020B0604030504040204" pitchFamily="34" charset="0"/>
                          <a:ea typeface="Verdana" panose="020B0604030504040204" pitchFamily="34" charset="0"/>
                          <a:cs typeface="Verdana" panose="020B0604030504040204" pitchFamily="34" charset="0"/>
                        </a:rPr>
                        <a:t>Die neue Brehm-Bücherei. Säugetiere</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89535" marR="89535" marT="0" marB="0">
                    <a:noFill/>
                  </a:tcPr>
                </a:tc>
              </a:tr>
            </a:tbl>
          </a:graphicData>
        </a:graphic>
      </p:graphicFrame>
    </p:spTree>
    <p:extLst>
      <p:ext uri="{BB962C8B-B14F-4D97-AF65-F5344CB8AC3E}">
        <p14:creationId xmlns:p14="http://schemas.microsoft.com/office/powerpoint/2010/main" val="41005177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648072"/>
          </a:xfrm>
        </p:spPr>
        <p:txBody>
          <a:bodyPr>
            <a:noAutofit/>
          </a:bodyPr>
          <a:lstStyle/>
          <a:p>
            <a:r>
              <a:rPr lang="de-DE" dirty="0" smtClean="0">
                <a:latin typeface="Verdana" pitchFamily="34" charset="0"/>
                <a:ea typeface="Verdana" pitchFamily="34" charset="0"/>
                <a:cs typeface="Verdana" pitchFamily="34" charset="0"/>
              </a:rPr>
              <a:t>1. Erfassung Unterreihen			- 8 -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472608"/>
          </a:xfrm>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Keine eigene Beschreibung als Unterreihe </a:t>
            </a:r>
          </a:p>
          <a:p>
            <a:pPr marL="0" indent="0">
              <a:buNone/>
            </a:pPr>
            <a:r>
              <a:rPr lang="de-DE" sz="2400" dirty="0" smtClean="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a:t>
            </a:r>
            <a:r>
              <a:rPr lang="de-DE" sz="2400" dirty="0">
                <a:latin typeface="Verdana" pitchFamily="34" charset="0"/>
                <a:ea typeface="Verdana" pitchFamily="34" charset="0"/>
                <a:cs typeface="Verdana" pitchFamily="34" charset="0"/>
              </a:rPr>
              <a:t>Darstellung </a:t>
            </a:r>
            <a:r>
              <a:rPr lang="de-DE" sz="2400" dirty="0" smtClean="0">
                <a:latin typeface="Verdana" panose="020B0604030504040204" pitchFamily="34" charset="0"/>
                <a:ea typeface="Verdana" panose="020B0604030504040204" pitchFamily="34" charset="0"/>
                <a:cs typeface="Verdana" panose="020B0604030504040204" pitchFamily="34" charset="0"/>
              </a:rPr>
              <a:t>des Sachverhalts in einer bzw. ggf. </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    mehrerer Anmerkungen </a:t>
            </a:r>
          </a:p>
          <a:p>
            <a:pPr marL="0" indent="0">
              <a:buNone/>
            </a:pPr>
            <a:r>
              <a:rPr lang="de-DE" sz="2400" dirty="0" smtClean="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a:t>
            </a:r>
            <a:r>
              <a:rPr lang="de-DE" sz="2400" dirty="0">
                <a:latin typeface="Verdana" pitchFamily="34" charset="0"/>
                <a:ea typeface="Verdana" pitchFamily="34" charset="0"/>
                <a:cs typeface="Verdana" pitchFamily="34" charset="0"/>
              </a:rPr>
              <a:t>Angabe </a:t>
            </a:r>
            <a:r>
              <a:rPr lang="de-DE" sz="2400" dirty="0" smtClean="0">
                <a:latin typeface="Verdana" panose="020B0604030504040204" pitchFamily="34" charset="0"/>
                <a:ea typeface="Verdana" panose="020B0604030504040204" pitchFamily="34" charset="0"/>
                <a:cs typeface="Verdana" panose="020B0604030504040204" pitchFamily="34" charset="0"/>
              </a:rPr>
              <a:t>der zeitlichen Dauer möglich</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Im Zweifelsfall Erfassung separater Beschreibungen </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81328"/>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663970930"/>
              </p:ext>
            </p:extLst>
          </p:nvPr>
        </p:nvGraphicFramePr>
        <p:xfrm>
          <a:off x="323528" y="3068960"/>
          <a:ext cx="8614494" cy="3037627"/>
        </p:xfrm>
        <a:graphic>
          <a:graphicData uri="http://schemas.openxmlformats.org/drawingml/2006/table">
            <a:tbl>
              <a:tblPr firstRow="1" bandRow="1">
                <a:tableStyleId>{5C22544A-7EE6-4342-B048-85BDC9FD1C3A}</a:tableStyleId>
              </a:tblPr>
              <a:tblGrid>
                <a:gridCol w="1250384"/>
                <a:gridCol w="1250384"/>
                <a:gridCol w="1649230"/>
                <a:gridCol w="4464496"/>
              </a:tblGrid>
              <a:tr h="35314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306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7.16</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Inhaltliche Gliederung 2012-2014 in Band 1–5 mit wechselnden Inhalten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61464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7.16</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Gliedert sich in Einzelpläne der einzelnen Ministerien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104580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7.16</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Inhaltliche Gliederung in: Regionale Serviceseiten; Regionales Telefonbuch; Regionales Branchenbuch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610026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- 1 -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764704"/>
            <a:ext cx="8640960" cy="5616624"/>
          </a:xfrm>
        </p:spPr>
        <p:txBody>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2.1 Allgemein</a:t>
            </a:r>
          </a:p>
          <a:p>
            <a:r>
              <a:rPr lang="de-DE" sz="2400" dirty="0" smtClean="0">
                <a:latin typeface="Verdana" panose="020B0604030504040204" pitchFamily="34" charset="0"/>
                <a:ea typeface="Verdana" panose="020B0604030504040204" pitchFamily="34" charset="0"/>
                <a:cs typeface="Verdana" panose="020B0604030504040204" pitchFamily="34" charset="0"/>
              </a:rPr>
              <a:t>Erfassung gemäß RDA 2.3.1.7</a:t>
            </a:r>
          </a:p>
          <a:p>
            <a:r>
              <a:rPr lang="de-DE" sz="2400" dirty="0" smtClean="0">
                <a:latin typeface="Verdana" panose="020B0604030504040204" pitchFamily="34" charset="0"/>
                <a:ea typeface="Verdana" panose="020B0604030504040204" pitchFamily="34" charset="0"/>
                <a:cs typeface="Verdana" panose="020B0604030504040204" pitchFamily="34" charset="0"/>
              </a:rPr>
              <a:t>Erfassung als eigene Beschreibung, wenn Beilage  eigene Zählung </a:t>
            </a:r>
            <a:r>
              <a:rPr lang="de-DE" sz="2400" dirty="0">
                <a:latin typeface="Verdana" panose="020B0604030504040204" pitchFamily="34" charset="0"/>
                <a:ea typeface="Verdana" panose="020B0604030504040204" pitchFamily="34" charset="0"/>
                <a:cs typeface="Verdana" panose="020B0604030504040204" pitchFamily="34" charset="0"/>
              </a:rPr>
              <a:t>sowie </a:t>
            </a:r>
            <a:r>
              <a:rPr lang="de-DE" sz="2400" dirty="0" smtClean="0">
                <a:latin typeface="Verdana" panose="020B0604030504040204" pitchFamily="34" charset="0"/>
                <a:ea typeface="Verdana" panose="020B0604030504040204" pitchFamily="34" charset="0"/>
                <a:cs typeface="Verdana" panose="020B0604030504040204" pitchFamily="34" charset="0"/>
              </a:rPr>
              <a:t>eigenen </a:t>
            </a:r>
            <a:r>
              <a:rPr lang="de-DE" sz="2400" dirty="0">
                <a:latin typeface="Verdana" panose="020B0604030504040204" pitchFamily="34" charset="0"/>
                <a:ea typeface="Verdana" panose="020B0604030504040204" pitchFamily="34" charset="0"/>
                <a:cs typeface="Verdana" panose="020B0604030504040204" pitchFamily="34" charset="0"/>
              </a:rPr>
              <a:t>Titel bzw. </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a:latin typeface="Verdana" panose="020B0604030504040204" pitchFamily="34" charset="0"/>
                <a:ea typeface="Verdana" panose="020B0604030504040204" pitchFamily="34" charset="0"/>
                <a:cs typeface="Verdana" panose="020B0604030504040204" pitchFamily="34" charset="0"/>
              </a:rPr>
              <a:t>Zugehörigkeitsbegriff </a:t>
            </a:r>
            <a:r>
              <a:rPr lang="de-DE" sz="2400" dirty="0" smtClean="0">
                <a:latin typeface="Verdana" panose="020B0604030504040204" pitchFamily="34" charset="0"/>
                <a:ea typeface="Verdana" panose="020B0604030504040204" pitchFamily="34" charset="0"/>
                <a:cs typeface="Verdana" panose="020B0604030504040204" pitchFamily="34" charset="0"/>
              </a:rPr>
              <a:t>besitzt</a:t>
            </a:r>
          </a:p>
          <a:p>
            <a:r>
              <a:rPr lang="de-DE" sz="2400" dirty="0" smtClean="0">
                <a:latin typeface="Verdana" panose="020B0604030504040204" pitchFamily="34" charset="0"/>
                <a:ea typeface="Verdana" panose="020B0604030504040204" pitchFamily="34" charset="0"/>
                <a:cs typeface="Verdana" panose="020B0604030504040204" pitchFamily="34" charset="0"/>
              </a:rPr>
              <a:t>eigene Zählung: kann </a:t>
            </a:r>
            <a:r>
              <a:rPr lang="de-DE" sz="2400" dirty="0">
                <a:latin typeface="Verdana" panose="020B0604030504040204" pitchFamily="34" charset="0"/>
                <a:ea typeface="Verdana" panose="020B0604030504040204" pitchFamily="34" charset="0"/>
                <a:cs typeface="Verdana" panose="020B0604030504040204" pitchFamily="34" charset="0"/>
              </a:rPr>
              <a:t>mit der Zählung der Hauptzeitschrift identisch </a:t>
            </a:r>
            <a:r>
              <a:rPr lang="de-DE" sz="2400" dirty="0" smtClean="0">
                <a:latin typeface="Verdana" panose="020B0604030504040204" pitchFamily="34" charset="0"/>
                <a:ea typeface="Verdana" panose="020B0604030504040204" pitchFamily="34" charset="0"/>
                <a:cs typeface="Verdana" panose="020B0604030504040204" pitchFamily="34" charset="0"/>
              </a:rPr>
              <a:t>sein</a:t>
            </a:r>
          </a:p>
          <a:p>
            <a:r>
              <a:rPr lang="de-DE" sz="2400" dirty="0" smtClean="0">
                <a:latin typeface="Verdana" panose="020B0604030504040204" pitchFamily="34" charset="0"/>
                <a:ea typeface="Verdana" panose="020B0604030504040204" pitchFamily="34" charset="0"/>
                <a:cs typeface="Verdana" panose="020B0604030504040204" pitchFamily="34" charset="0"/>
              </a:rPr>
              <a:t>springende Zählung gilt als </a:t>
            </a:r>
            <a:r>
              <a:rPr lang="de-DE" sz="2400" dirty="0">
                <a:latin typeface="Verdana" panose="020B0604030504040204" pitchFamily="34" charset="0"/>
                <a:ea typeface="Verdana" panose="020B0604030504040204" pitchFamily="34" charset="0"/>
                <a:cs typeface="Verdana" panose="020B0604030504040204" pitchFamily="34" charset="0"/>
              </a:rPr>
              <a:t>eigene </a:t>
            </a:r>
            <a:r>
              <a:rPr lang="de-DE" sz="2400" dirty="0" smtClean="0">
                <a:latin typeface="Verdana" panose="020B0604030504040204" pitchFamily="34" charset="0"/>
                <a:ea typeface="Verdana" panose="020B0604030504040204" pitchFamily="34" charset="0"/>
                <a:cs typeface="Verdana" panose="020B0604030504040204" pitchFamily="34" charset="0"/>
              </a:rPr>
              <a:t>Zählung</a:t>
            </a:r>
          </a:p>
          <a:p>
            <a:r>
              <a:rPr lang="de-DE" sz="2400" dirty="0" smtClean="0">
                <a:latin typeface="Verdana" panose="020B0604030504040204" pitchFamily="34" charset="0"/>
                <a:ea typeface="Verdana" panose="020B0604030504040204" pitchFamily="34" charset="0"/>
                <a:cs typeface="Verdana" panose="020B0604030504040204" pitchFamily="34" charset="0"/>
              </a:rPr>
              <a:t>Bloße Zuordnungen werden nicht </a:t>
            </a:r>
            <a:r>
              <a:rPr lang="de-DE" sz="2400" dirty="0">
                <a:latin typeface="Verdana" panose="020B0604030504040204" pitchFamily="34" charset="0"/>
                <a:ea typeface="Verdana" panose="020B0604030504040204" pitchFamily="34" charset="0"/>
                <a:cs typeface="Verdana" panose="020B0604030504040204" pitchFamily="34" charset="0"/>
              </a:rPr>
              <a:t>als eigene Zählung </a:t>
            </a:r>
            <a:r>
              <a:rPr lang="de-DE" sz="2400" dirty="0" smtClean="0">
                <a:latin typeface="Verdana" panose="020B0604030504040204" pitchFamily="34" charset="0"/>
                <a:ea typeface="Verdana" panose="020B0604030504040204" pitchFamily="34" charset="0"/>
                <a:cs typeface="Verdana" panose="020B0604030504040204" pitchFamily="34" charset="0"/>
              </a:rPr>
              <a:t>angesehen</a:t>
            </a:r>
          </a:p>
          <a:p>
            <a:r>
              <a:rPr lang="de-DE" sz="2400" dirty="0" smtClean="0">
                <a:latin typeface="Verdana" panose="020B0604030504040204" pitchFamily="34" charset="0"/>
                <a:ea typeface="Verdana" panose="020B0604030504040204" pitchFamily="34" charset="0"/>
                <a:cs typeface="Verdana" panose="020B0604030504040204" pitchFamily="34" charset="0"/>
              </a:rPr>
              <a:t>Zugehörigkeitsbegriff </a:t>
            </a:r>
            <a:r>
              <a:rPr lang="de-DE" sz="2400" dirty="0">
                <a:latin typeface="Verdana" panose="020B0604030504040204" pitchFamily="34" charset="0"/>
                <a:ea typeface="Verdana" panose="020B0604030504040204" pitchFamily="34" charset="0"/>
                <a:cs typeface="Verdana" panose="020B0604030504040204" pitchFamily="34" charset="0"/>
              </a:rPr>
              <a:t>nur in Verbindung mit </a:t>
            </a:r>
            <a:r>
              <a:rPr lang="de-DE" sz="2400" dirty="0" smtClean="0">
                <a:latin typeface="Verdana" panose="020B0604030504040204" pitchFamily="34" charset="0"/>
                <a:ea typeface="Verdana" panose="020B0604030504040204" pitchFamily="34" charset="0"/>
                <a:cs typeface="Verdana" panose="020B0604030504040204" pitchFamily="34" charset="0"/>
              </a:rPr>
              <a:t>Zählung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400" dirty="0" smtClean="0">
                <a:latin typeface="Verdana" panose="020B0604030504040204" pitchFamily="34" charset="0"/>
                <a:ea typeface="Verdana" panose="020B0604030504040204" pitchFamily="34" charset="0"/>
                <a:cs typeface="Verdana" panose="020B0604030504040204" pitchFamily="34" charset="0"/>
              </a:rPr>
              <a:t>nicht Titel </a:t>
            </a:r>
            <a:r>
              <a:rPr lang="de-DE" sz="2400" dirty="0">
                <a:latin typeface="Verdana" panose="020B0604030504040204" pitchFamily="34" charset="0"/>
                <a:ea typeface="Verdana" panose="020B0604030504040204" pitchFamily="34" charset="0"/>
                <a:cs typeface="Verdana" panose="020B0604030504040204" pitchFamily="34" charset="0"/>
              </a:rPr>
              <a:t>der </a:t>
            </a:r>
            <a:r>
              <a:rPr lang="de-DE" sz="2400" dirty="0" smtClean="0">
                <a:latin typeface="Verdana" panose="020B0604030504040204" pitchFamily="34" charset="0"/>
                <a:ea typeface="Verdana" panose="020B0604030504040204" pitchFamily="34" charset="0"/>
                <a:cs typeface="Verdana" panose="020B0604030504040204" pitchFamily="34" charset="0"/>
              </a:rPr>
              <a:t>Beilage, </a:t>
            </a:r>
            <a:r>
              <a:rPr lang="de-DE" sz="2400" dirty="0">
                <a:latin typeface="Verdana" panose="020B0604030504040204" pitchFamily="34" charset="0"/>
                <a:ea typeface="Verdana" panose="020B0604030504040204" pitchFamily="34" charset="0"/>
                <a:cs typeface="Verdana" panose="020B0604030504040204" pitchFamily="34" charset="0"/>
              </a:rPr>
              <a:t>sondern gemäß RDA 2.6 </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a:latin typeface="Verdana" panose="020B0604030504040204" pitchFamily="34" charset="0"/>
                <a:ea typeface="Verdana" panose="020B0604030504040204" pitchFamily="34" charset="0"/>
                <a:cs typeface="Verdana" panose="020B0604030504040204" pitchFamily="34" charset="0"/>
              </a:rPr>
              <a:t>Bestandteil der Zählung. </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- 2 -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616624"/>
          </a:xfrm>
        </p:spPr>
        <p:txBody>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2.1 Allgemein</a:t>
            </a:r>
          </a:p>
          <a:p>
            <a:r>
              <a:rPr lang="de-DE" sz="2400" dirty="0" smtClean="0">
                <a:latin typeface="Verdana" panose="020B0604030504040204" pitchFamily="34" charset="0"/>
                <a:ea typeface="Verdana" panose="020B0604030504040204" pitchFamily="34" charset="0"/>
                <a:cs typeface="Verdana" panose="020B0604030504040204" pitchFamily="34" charset="0"/>
              </a:rPr>
              <a:t>Hauptressource </a:t>
            </a:r>
            <a:r>
              <a:rPr lang="de-DE" sz="2400" dirty="0">
                <a:latin typeface="Verdana" panose="020B0604030504040204" pitchFamily="34" charset="0"/>
                <a:ea typeface="Verdana" panose="020B0604030504040204" pitchFamily="34" charset="0"/>
                <a:cs typeface="Verdana" panose="020B0604030504040204" pitchFamily="34" charset="0"/>
              </a:rPr>
              <a:t>und Beilagen können auch auf verschiedenen Datenträgertypen vorliegen</a:t>
            </a:r>
          </a:p>
          <a:p>
            <a:r>
              <a:rPr lang="de-DE" sz="2400" dirty="0">
                <a:latin typeface="Verdana" panose="020B0604030504040204" pitchFamily="34" charset="0"/>
                <a:ea typeface="Verdana" panose="020B0604030504040204" pitchFamily="34" charset="0"/>
                <a:cs typeface="Verdana" panose="020B0604030504040204" pitchFamily="34" charset="0"/>
              </a:rPr>
              <a:t>Bei gleichwertigen Elementen s. RDA 3.1.4 + 3.1.4 D-A-C-H</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dirty="0"/>
          </a:p>
        </p:txBody>
      </p:sp>
    </p:spTree>
    <p:extLst>
      <p:ext uri="{BB962C8B-B14F-4D97-AF65-F5344CB8AC3E}">
        <p14:creationId xmlns:p14="http://schemas.microsoft.com/office/powerpoint/2010/main" val="14504565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2. Erfassung </a:t>
            </a:r>
            <a:r>
              <a:rPr lang="de-DE" dirty="0">
                <a:latin typeface="Verdana" pitchFamily="34" charset="0"/>
                <a:ea typeface="Verdana" pitchFamily="34" charset="0"/>
                <a:cs typeface="Verdana" pitchFamily="34" charset="0"/>
              </a:rPr>
              <a:t>Beilagen			 - </a:t>
            </a:r>
            <a:r>
              <a:rPr lang="de-DE" dirty="0" smtClean="0">
                <a:latin typeface="Verdana" pitchFamily="34" charset="0"/>
                <a:ea typeface="Verdana" pitchFamily="34" charset="0"/>
                <a:cs typeface="Verdana" pitchFamily="34" charset="0"/>
              </a:rPr>
              <a:t>3 -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908720"/>
            <a:ext cx="8640960" cy="5400600"/>
          </a:xfrm>
        </p:spPr>
        <p:txBody>
          <a:bodyPr/>
          <a:lstStyle/>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2.1.1 </a:t>
            </a:r>
            <a:r>
              <a:rPr lang="de-DE" sz="2400" dirty="0" smtClean="0">
                <a:latin typeface="Verdana" panose="020B0604030504040204" pitchFamily="34" charset="0"/>
                <a:ea typeface="Verdana" panose="020B0604030504040204" pitchFamily="34" charset="0"/>
                <a:cs typeface="Verdana" panose="020B0604030504040204" pitchFamily="34" charset="0"/>
              </a:rPr>
              <a:t>Beilagen </a:t>
            </a:r>
            <a:r>
              <a:rPr lang="de-DE" sz="2400" dirty="0">
                <a:latin typeface="Verdana" panose="020B0604030504040204" pitchFamily="34" charset="0"/>
                <a:ea typeface="Verdana" panose="020B0604030504040204" pitchFamily="34" charset="0"/>
                <a:cs typeface="Verdana" panose="020B0604030504040204" pitchFamily="34" charset="0"/>
              </a:rPr>
              <a:t>mit eigenem aussagefähigem </a:t>
            </a:r>
            <a:r>
              <a:rPr lang="de-DE" sz="2400" dirty="0" smtClean="0">
                <a:latin typeface="Verdana" panose="020B0604030504040204" pitchFamily="34" charset="0"/>
                <a:ea typeface="Verdana" panose="020B0604030504040204" pitchFamily="34" charset="0"/>
                <a:cs typeface="Verdana" panose="020B0604030504040204" pitchFamily="34" charset="0"/>
              </a:rPr>
              <a:t>Titel</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a. Titel der </a:t>
            </a:r>
            <a:r>
              <a:rPr lang="de-DE" sz="2400" dirty="0">
                <a:latin typeface="Verdana" panose="020B0604030504040204" pitchFamily="34" charset="0"/>
                <a:ea typeface="Verdana" panose="020B0604030504040204" pitchFamily="34" charset="0"/>
                <a:cs typeface="Verdana" panose="020B0604030504040204" pitchFamily="34" charset="0"/>
              </a:rPr>
              <a:t>Hauptressource und Titel der Beilage nicht </a:t>
            </a:r>
            <a:r>
              <a:rPr lang="de-DE" sz="2400" dirty="0" smtClean="0">
                <a:latin typeface="Verdana" panose="020B0604030504040204" pitchFamily="34" charset="0"/>
                <a:ea typeface="Verdana" panose="020B0604030504040204" pitchFamily="34" charset="0"/>
                <a:cs typeface="Verdana" panose="020B0604030504040204" pitchFamily="34" charset="0"/>
              </a:rPr>
              <a:t>   zusammen in derselben </a:t>
            </a:r>
            <a:r>
              <a:rPr lang="de-DE" sz="2400" dirty="0">
                <a:latin typeface="Verdana" panose="020B0604030504040204" pitchFamily="34" charset="0"/>
                <a:ea typeface="Verdana" panose="020B0604030504040204" pitchFamily="34" charset="0"/>
                <a:cs typeface="Verdana" panose="020B0604030504040204" pitchFamily="34" charset="0"/>
              </a:rPr>
              <a:t>Informationsquelle</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r>
              <a:rPr lang="de-DE" sz="2400" dirty="0" smtClean="0">
                <a:latin typeface="Verdana" panose="020B0604030504040204" pitchFamily="34" charset="0"/>
                <a:ea typeface="Verdana" panose="020B0604030504040204" pitchFamily="34" charset="0"/>
                <a:cs typeface="Verdana" panose="020B0604030504040204" pitchFamily="34" charset="0"/>
              </a:rPr>
              <a:t> Haupttitel der Beilage: Grüne Seiten</a:t>
            </a: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92108454"/>
              </p:ext>
            </p:extLst>
          </p:nvPr>
        </p:nvGraphicFramePr>
        <p:xfrm>
          <a:off x="251520" y="2420888"/>
          <a:ext cx="8568952" cy="1008112"/>
        </p:xfrm>
        <a:graphic>
          <a:graphicData uri="http://schemas.openxmlformats.org/drawingml/2006/table">
            <a:tbl>
              <a:tblPr firstRow="1" bandRow="1">
                <a:tableStyleId>{5C22544A-7EE6-4342-B048-85BDC9FD1C3A}</a:tableStyleId>
              </a:tblPr>
              <a:tblGrid>
                <a:gridCol w="4019066"/>
                <a:gridCol w="4549886"/>
              </a:tblGrid>
              <a:tr h="5479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1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Rundbrief Geographie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Grüne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0863646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2. Erfassung </a:t>
            </a:r>
            <a:r>
              <a:rPr lang="de-DE" dirty="0">
                <a:latin typeface="Verdana" pitchFamily="34" charset="0"/>
                <a:ea typeface="Verdana" pitchFamily="34" charset="0"/>
                <a:cs typeface="Verdana" pitchFamily="34" charset="0"/>
              </a:rPr>
              <a:t>Beilagen			 - </a:t>
            </a:r>
            <a:r>
              <a:rPr lang="de-DE" dirty="0" smtClean="0">
                <a:latin typeface="Verdana" pitchFamily="34" charset="0"/>
                <a:ea typeface="Verdana" pitchFamily="34" charset="0"/>
                <a:cs typeface="Verdana" pitchFamily="34" charset="0"/>
              </a:rPr>
              <a:t>4 -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908720"/>
            <a:ext cx="8640960" cy="5400600"/>
          </a:xfrm>
        </p:spPr>
        <p:txBody>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b. Titel </a:t>
            </a:r>
            <a:r>
              <a:rPr lang="de-DE" sz="2400" dirty="0">
                <a:latin typeface="Verdana" panose="020B0604030504040204" pitchFamily="34" charset="0"/>
                <a:ea typeface="Verdana" panose="020B0604030504040204" pitchFamily="34" charset="0"/>
                <a:cs typeface="Verdana" panose="020B0604030504040204" pitchFamily="34" charset="0"/>
              </a:rPr>
              <a:t>der Hauptressource und Titel der Beilage </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a:latin typeface="Verdana" panose="020B0604030504040204" pitchFamily="34" charset="0"/>
                <a:ea typeface="Verdana" panose="020B0604030504040204" pitchFamily="34" charset="0"/>
                <a:cs typeface="Verdana" panose="020B0604030504040204" pitchFamily="34" charset="0"/>
              </a:rPr>
              <a:t>zusammen in derselben </a:t>
            </a:r>
            <a:r>
              <a:rPr lang="de-DE" sz="2400" dirty="0" smtClean="0">
                <a:latin typeface="Verdana" panose="020B0604030504040204" pitchFamily="34" charset="0"/>
                <a:ea typeface="Verdana" panose="020B0604030504040204" pitchFamily="34" charset="0"/>
                <a:cs typeface="Verdana" panose="020B0604030504040204" pitchFamily="34" charset="0"/>
              </a:rPr>
              <a:t>Informationsquelle </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Fall 1:</a:t>
            </a:r>
          </a:p>
          <a:p>
            <a:r>
              <a:rPr lang="de-DE" sz="2400" dirty="0" smtClean="0">
                <a:latin typeface="Verdana" panose="020B0604030504040204" pitchFamily="34" charset="0"/>
                <a:ea typeface="Verdana" panose="020B0604030504040204" pitchFamily="34" charset="0"/>
                <a:cs typeface="Verdana" panose="020B0604030504040204" pitchFamily="34" charset="0"/>
              </a:rPr>
              <a:t>Titel </a:t>
            </a:r>
            <a:r>
              <a:rPr lang="de-DE" sz="2400" dirty="0">
                <a:latin typeface="Verdana" panose="020B0604030504040204" pitchFamily="34" charset="0"/>
                <a:ea typeface="Verdana" panose="020B0604030504040204" pitchFamily="34" charset="0"/>
                <a:cs typeface="Verdana" panose="020B0604030504040204" pitchFamily="34" charset="0"/>
              </a:rPr>
              <a:t>der Beilage und der Titel der Hauptressource sind grammatisch </a:t>
            </a:r>
            <a:r>
              <a:rPr lang="de-DE" sz="2400" dirty="0" smtClean="0">
                <a:latin typeface="Verdana" panose="020B0604030504040204" pitchFamily="34" charset="0"/>
                <a:ea typeface="Verdana" panose="020B0604030504040204" pitchFamily="34" charset="0"/>
                <a:cs typeface="Verdana" panose="020B0604030504040204" pitchFamily="34" charset="0"/>
              </a:rPr>
              <a:t>miteinander verbunden</a:t>
            </a: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a:buFont typeface="Wingdings"/>
              <a:buChar char="à"/>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Haupttitel </a:t>
            </a: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der Beilage: Beihefte zum Preußischen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Urkundenbuch</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059535935"/>
              </p:ext>
            </p:extLst>
          </p:nvPr>
        </p:nvGraphicFramePr>
        <p:xfrm>
          <a:off x="251520" y="3212976"/>
          <a:ext cx="8568952" cy="1296144"/>
        </p:xfrm>
        <a:graphic>
          <a:graphicData uri="http://schemas.openxmlformats.org/drawingml/2006/table">
            <a:tbl>
              <a:tblPr firstRow="1" bandRow="1">
                <a:tableStyleId>{5C22544A-7EE6-4342-B048-85BDC9FD1C3A}</a:tableStyleId>
              </a:tblPr>
              <a:tblGrid>
                <a:gridCol w="3984596"/>
                <a:gridCol w="4584356"/>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0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Preußisches Urkundenbuch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Beihefte zum</a:t>
                      </a:r>
                      <a:r>
                        <a:rPr lang="de-DE" baseline="0" dirty="0" smtClean="0">
                          <a:latin typeface="Verdana" panose="020B0604030504040204" pitchFamily="34" charset="0"/>
                          <a:ea typeface="Verdana" panose="020B0604030504040204" pitchFamily="34" charset="0"/>
                          <a:cs typeface="Verdana" panose="020B0604030504040204" pitchFamily="34" charset="0"/>
                        </a:rPr>
                        <a:t> Preußischen Urkundenbuch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9299355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2. Erfassung </a:t>
            </a:r>
            <a:r>
              <a:rPr lang="de-DE" dirty="0">
                <a:latin typeface="Verdana" pitchFamily="34" charset="0"/>
                <a:ea typeface="Verdana" pitchFamily="34" charset="0"/>
                <a:cs typeface="Verdana" pitchFamily="34" charset="0"/>
              </a:rPr>
              <a:t>Beilagen			 - </a:t>
            </a:r>
            <a:r>
              <a:rPr lang="de-DE" dirty="0" smtClean="0">
                <a:latin typeface="Verdana" pitchFamily="34" charset="0"/>
                <a:ea typeface="Verdana" pitchFamily="34" charset="0"/>
                <a:cs typeface="Verdana" pitchFamily="34" charset="0"/>
              </a:rPr>
              <a:t>5 -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908720"/>
            <a:ext cx="8640960" cy="5400600"/>
          </a:xfrm>
        </p:spPr>
        <p:txBody>
          <a:bodyPr/>
          <a:lstStyle/>
          <a:p>
            <a:pPr marL="0" lv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Fall 2:</a:t>
            </a:r>
          </a:p>
          <a:p>
            <a:r>
              <a:rPr lang="de-DE" sz="2400" dirty="0" smtClean="0">
                <a:latin typeface="Verdana" panose="020B0604030504040204" pitchFamily="34" charset="0"/>
                <a:ea typeface="Verdana" panose="020B0604030504040204" pitchFamily="34" charset="0"/>
                <a:cs typeface="Verdana" panose="020B0604030504040204" pitchFamily="34" charset="0"/>
              </a:rPr>
              <a:t>Titel </a:t>
            </a:r>
            <a:r>
              <a:rPr lang="de-DE" sz="2400" dirty="0">
                <a:latin typeface="Verdana" panose="020B0604030504040204" pitchFamily="34" charset="0"/>
                <a:ea typeface="Verdana" panose="020B0604030504040204" pitchFamily="34" charset="0"/>
                <a:cs typeface="Verdana" panose="020B0604030504040204" pitchFamily="34" charset="0"/>
              </a:rPr>
              <a:t>der Hauptressource </a:t>
            </a:r>
            <a:r>
              <a:rPr lang="de-DE" sz="2400" dirty="0" smtClean="0">
                <a:latin typeface="Verdana" panose="020B0604030504040204" pitchFamily="34" charset="0"/>
                <a:ea typeface="Verdana" panose="020B0604030504040204" pitchFamily="34" charset="0"/>
                <a:cs typeface="Verdana" panose="020B0604030504040204" pitchFamily="34" charset="0"/>
              </a:rPr>
              <a:t>in </a:t>
            </a:r>
            <a:r>
              <a:rPr lang="de-DE" sz="2400" dirty="0">
                <a:latin typeface="Verdana" panose="020B0604030504040204" pitchFamily="34" charset="0"/>
                <a:ea typeface="Verdana" panose="020B0604030504040204" pitchFamily="34" charset="0"/>
                <a:cs typeface="Verdana" panose="020B0604030504040204" pitchFamily="34" charset="0"/>
              </a:rPr>
              <a:t>derselben Informationsquelle, dort </a:t>
            </a:r>
            <a:r>
              <a:rPr lang="de-DE" sz="2400" dirty="0" smtClean="0">
                <a:latin typeface="Verdana" panose="020B0604030504040204" pitchFamily="34" charset="0"/>
                <a:ea typeface="Verdana" panose="020B0604030504040204" pitchFamily="34" charset="0"/>
                <a:cs typeface="Verdana" panose="020B0604030504040204" pitchFamily="34" charset="0"/>
              </a:rPr>
              <a:t>nur </a:t>
            </a:r>
            <a:r>
              <a:rPr lang="de-DE" sz="2400" dirty="0">
                <a:latin typeface="Verdana" panose="020B0604030504040204" pitchFamily="34" charset="0"/>
                <a:ea typeface="Verdana" panose="020B0604030504040204" pitchFamily="34" charset="0"/>
                <a:cs typeface="Verdana" panose="020B0604030504040204" pitchFamily="34" charset="0"/>
              </a:rPr>
              <a:t>als Teil einer anderen Angabe (z.B. </a:t>
            </a:r>
            <a:r>
              <a:rPr lang="de-DE" sz="2400" dirty="0" smtClean="0">
                <a:latin typeface="Verdana" panose="020B0604030504040204" pitchFamily="34" charset="0"/>
                <a:ea typeface="Verdana" panose="020B0604030504040204" pitchFamily="34" charset="0"/>
                <a:cs typeface="Verdana" panose="020B0604030504040204" pitchFamily="34" charset="0"/>
              </a:rPr>
              <a:t>Titelzusatz)</a:t>
            </a: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Auf der Titelseite </a:t>
            </a:r>
            <a:r>
              <a:rPr lang="de-DE" sz="2400" dirty="0" smtClean="0">
                <a:latin typeface="Verdana" panose="020B0604030504040204" pitchFamily="34" charset="0"/>
                <a:ea typeface="Verdana" panose="020B0604030504040204" pitchFamily="34" charset="0"/>
                <a:cs typeface="Verdana" panose="020B0604030504040204" pitchFamily="34" charset="0"/>
              </a:rPr>
              <a:t>auch </a:t>
            </a:r>
            <a:r>
              <a:rPr lang="de-DE" sz="2400" dirty="0">
                <a:latin typeface="Verdana" panose="020B0604030504040204" pitchFamily="34" charset="0"/>
                <a:ea typeface="Verdana" panose="020B0604030504040204" pitchFamily="34" charset="0"/>
                <a:cs typeface="Verdana" panose="020B0604030504040204" pitchFamily="34" charset="0"/>
              </a:rPr>
              <a:t>die Angabe: Ein Sonderheft von Pferd &amp; Co</a:t>
            </a:r>
            <a:r>
              <a:rPr lang="de-DE" sz="2400" dirty="0" smtClean="0">
                <a:latin typeface="Verdana" panose="020B0604030504040204" pitchFamily="34" charset="0"/>
                <a:ea typeface="Verdana" panose="020B0604030504040204" pitchFamily="34" charset="0"/>
                <a:cs typeface="Verdana" panose="020B0604030504040204" pitchFamily="34" charset="0"/>
              </a:rPr>
              <a:t>.</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Haupttitel der Beilage: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Mein kleiner Ponyhof</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2557237932"/>
              </p:ext>
            </p:extLst>
          </p:nvPr>
        </p:nvGraphicFramePr>
        <p:xfrm>
          <a:off x="251520" y="2708920"/>
          <a:ext cx="8712968" cy="1296144"/>
        </p:xfrm>
        <a:graphic>
          <a:graphicData uri="http://schemas.openxmlformats.org/drawingml/2006/table">
            <a:tbl>
              <a:tblPr firstRow="1" bandRow="1">
                <a:tableStyleId>{5C22544A-7EE6-4342-B048-85BDC9FD1C3A}</a:tableStyleId>
              </a:tblPr>
              <a:tblGrid>
                <a:gridCol w="4051564"/>
                <a:gridCol w="4661404"/>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0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Pferd &amp; Co.</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Mein kleiner Ponyhof</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314035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Unterreihen und Beilagen</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2. Erfassung </a:t>
            </a:r>
            <a:r>
              <a:rPr lang="de-DE" dirty="0">
                <a:latin typeface="Verdana" pitchFamily="34" charset="0"/>
                <a:ea typeface="Verdana" pitchFamily="34" charset="0"/>
                <a:cs typeface="Verdana" pitchFamily="34" charset="0"/>
              </a:rPr>
              <a:t>Beilagen			 - </a:t>
            </a:r>
            <a:r>
              <a:rPr lang="de-DE" dirty="0" smtClean="0">
                <a:latin typeface="Verdana" pitchFamily="34" charset="0"/>
                <a:ea typeface="Verdana" pitchFamily="34" charset="0"/>
                <a:cs typeface="Verdana" pitchFamily="34" charset="0"/>
              </a:rPr>
              <a:t>6 -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544616"/>
          </a:xfrm>
        </p:spPr>
        <p:txBody>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Fall 3:</a:t>
            </a:r>
          </a:p>
          <a:p>
            <a:r>
              <a:rPr lang="de-DE" sz="2400" dirty="0" smtClean="0">
                <a:latin typeface="Verdana" panose="020B0604030504040204" pitchFamily="34" charset="0"/>
                <a:ea typeface="Verdana" panose="020B0604030504040204" pitchFamily="34" charset="0"/>
                <a:cs typeface="Verdana" panose="020B0604030504040204" pitchFamily="34" charset="0"/>
              </a:rPr>
              <a:t>Titel </a:t>
            </a:r>
            <a:r>
              <a:rPr lang="de-DE" sz="2400" dirty="0">
                <a:latin typeface="Verdana" panose="020B0604030504040204" pitchFamily="34" charset="0"/>
                <a:ea typeface="Verdana" panose="020B0604030504040204" pitchFamily="34" charset="0"/>
                <a:cs typeface="Verdana" panose="020B0604030504040204" pitchFamily="34" charset="0"/>
              </a:rPr>
              <a:t>der Hauptressource </a:t>
            </a:r>
            <a:r>
              <a:rPr lang="de-DE" sz="2400" dirty="0" smtClean="0">
                <a:latin typeface="Verdana" panose="020B0604030504040204" pitchFamily="34" charset="0"/>
                <a:ea typeface="Verdana" panose="020B0604030504040204" pitchFamily="34" charset="0"/>
                <a:cs typeface="Verdana" panose="020B0604030504040204" pitchFamily="34" charset="0"/>
              </a:rPr>
              <a:t>in </a:t>
            </a:r>
            <a:r>
              <a:rPr lang="de-DE" sz="2400" dirty="0">
                <a:latin typeface="Verdana" panose="020B0604030504040204" pitchFamily="34" charset="0"/>
                <a:ea typeface="Verdana" panose="020B0604030504040204" pitchFamily="34" charset="0"/>
                <a:cs typeface="Verdana" panose="020B0604030504040204" pitchFamily="34" charset="0"/>
              </a:rPr>
              <a:t>derselben Informationsquelle </a:t>
            </a:r>
            <a:r>
              <a:rPr lang="de-DE" sz="2400" dirty="0" smtClean="0">
                <a:latin typeface="Verdana" panose="020B0604030504040204" pitchFamily="34" charset="0"/>
                <a:ea typeface="Verdana" panose="020B0604030504040204" pitchFamily="34" charset="0"/>
                <a:cs typeface="Verdana" panose="020B0604030504040204" pitchFamily="34" charset="0"/>
              </a:rPr>
              <a:t>allein </a:t>
            </a:r>
            <a:r>
              <a:rPr lang="de-DE" sz="2400" dirty="0">
                <a:latin typeface="Verdana" panose="020B0604030504040204" pitchFamily="34" charset="0"/>
                <a:ea typeface="Verdana" panose="020B0604030504040204" pitchFamily="34" charset="0"/>
                <a:cs typeface="Verdana" panose="020B0604030504040204" pitchFamily="34" charset="0"/>
              </a:rPr>
              <a:t>stehend, </a:t>
            </a:r>
            <a:r>
              <a:rPr lang="de-DE" sz="2400" dirty="0" smtClean="0">
                <a:latin typeface="Verdana" panose="020B0604030504040204" pitchFamily="34" charset="0"/>
                <a:ea typeface="Verdana" panose="020B0604030504040204" pitchFamily="34" charset="0"/>
                <a:cs typeface="Verdana" panose="020B0604030504040204" pitchFamily="34" charset="0"/>
              </a:rPr>
              <a:t>nicht Funktion </a:t>
            </a:r>
            <a:r>
              <a:rPr lang="de-DE" sz="2400" dirty="0">
                <a:latin typeface="Verdana" panose="020B0604030504040204" pitchFamily="34" charset="0"/>
                <a:ea typeface="Verdana" panose="020B0604030504040204" pitchFamily="34" charset="0"/>
                <a:cs typeface="Verdana" panose="020B0604030504040204" pitchFamily="34" charset="0"/>
              </a:rPr>
              <a:t>eines Titels, </a:t>
            </a:r>
            <a:r>
              <a:rPr lang="de-DE" sz="2400" dirty="0" smtClean="0">
                <a:latin typeface="Verdana" panose="020B0604030504040204" pitchFamily="34" charset="0"/>
                <a:ea typeface="Verdana" panose="020B0604030504040204" pitchFamily="34" charset="0"/>
                <a:cs typeface="Verdana" panose="020B0604030504040204" pitchFamily="34" charset="0"/>
              </a:rPr>
              <a:t>drückt </a:t>
            </a:r>
            <a:r>
              <a:rPr lang="de-DE" sz="2400" dirty="0">
                <a:latin typeface="Verdana" panose="020B0604030504040204" pitchFamily="34" charset="0"/>
                <a:ea typeface="Verdana" panose="020B0604030504040204" pitchFamily="34" charset="0"/>
                <a:cs typeface="Verdana" panose="020B0604030504040204" pitchFamily="34" charset="0"/>
              </a:rPr>
              <a:t>nur </a:t>
            </a:r>
            <a:r>
              <a:rPr lang="de-DE" sz="2400" dirty="0" smtClean="0">
                <a:latin typeface="Verdana" panose="020B0604030504040204" pitchFamily="34" charset="0"/>
                <a:ea typeface="Verdana" panose="020B0604030504040204" pitchFamily="34" charset="0"/>
                <a:cs typeface="Verdana" panose="020B0604030504040204" pitchFamily="34" charset="0"/>
              </a:rPr>
              <a:t>allgemeine </a:t>
            </a:r>
            <a:r>
              <a:rPr lang="de-DE" sz="2400" dirty="0">
                <a:latin typeface="Verdana" panose="020B0604030504040204" pitchFamily="34" charset="0"/>
                <a:ea typeface="Verdana" panose="020B0604030504040204" pitchFamily="34" charset="0"/>
                <a:cs typeface="Verdana" panose="020B0604030504040204" pitchFamily="34" charset="0"/>
              </a:rPr>
              <a:t>Zugehörigkeit aus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Titel </a:t>
            </a:r>
            <a:r>
              <a:rPr lang="de-DE" sz="2400" dirty="0">
                <a:latin typeface="Verdana" panose="020B0604030504040204" pitchFamily="34" charset="0"/>
                <a:ea typeface="Verdana" panose="020B0604030504040204" pitchFamily="34" charset="0"/>
                <a:cs typeface="Verdana" panose="020B0604030504040204" pitchFamily="34" charset="0"/>
              </a:rPr>
              <a:t>der Hauptressource </a:t>
            </a:r>
            <a:r>
              <a:rPr lang="de-DE" sz="2400" dirty="0" smtClean="0">
                <a:latin typeface="Verdana" panose="020B0604030504040204" pitchFamily="34" charset="0"/>
                <a:ea typeface="Verdana" panose="020B0604030504040204" pitchFamily="34" charset="0"/>
                <a:cs typeface="Verdana" panose="020B0604030504040204" pitchFamily="34" charset="0"/>
              </a:rPr>
              <a:t>layouttechnisch </a:t>
            </a:r>
            <a:r>
              <a:rPr lang="de-DE" sz="2400" dirty="0">
                <a:latin typeface="Verdana" panose="020B0604030504040204" pitchFamily="34" charset="0"/>
                <a:ea typeface="Verdana" panose="020B0604030504040204" pitchFamily="34" charset="0"/>
                <a:cs typeface="Verdana" panose="020B0604030504040204" pitchFamily="34" charset="0"/>
              </a:rPr>
              <a:t>deutlich vom Titel der Beilage </a:t>
            </a:r>
            <a:r>
              <a:rPr lang="de-DE" sz="2400" dirty="0" smtClean="0">
                <a:latin typeface="Verdana" panose="020B0604030504040204" pitchFamily="34" charset="0"/>
                <a:ea typeface="Verdana" panose="020B0604030504040204" pitchFamily="34" charset="0"/>
                <a:cs typeface="Verdana" panose="020B0604030504040204" pitchFamily="34" charset="0"/>
              </a:rPr>
              <a:t>abgesetzt</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lv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Unten </a:t>
            </a:r>
            <a:r>
              <a:rPr lang="de-DE" sz="2400" dirty="0">
                <a:latin typeface="Verdana" panose="020B0604030504040204" pitchFamily="34" charset="0"/>
                <a:ea typeface="Verdana" panose="020B0604030504040204" pitchFamily="34" charset="0"/>
                <a:cs typeface="Verdana" panose="020B0604030504040204" pitchFamily="34" charset="0"/>
              </a:rPr>
              <a:t>rechts auf Titelseite Angabe „Die Welt“ in Form eines Logos</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Haupttitel der Beilage</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Bier Report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220236899"/>
              </p:ext>
            </p:extLst>
          </p:nvPr>
        </p:nvGraphicFramePr>
        <p:xfrm>
          <a:off x="323528" y="3573016"/>
          <a:ext cx="8640960" cy="1152128"/>
        </p:xfrm>
        <a:graphic>
          <a:graphicData uri="http://schemas.openxmlformats.org/drawingml/2006/table">
            <a:tbl>
              <a:tblPr firstRow="1" bandRow="1">
                <a:tableStyleId>{5C22544A-7EE6-4342-B048-85BDC9FD1C3A}</a:tableStyleId>
              </a:tblPr>
              <a:tblGrid>
                <a:gridCol w="3485429"/>
                <a:gridCol w="515553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der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0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Welt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Bier Report</a:t>
                      </a:r>
                    </a:p>
                    <a:p>
                      <a:r>
                        <a:rPr lang="de-DE" dirty="0" smtClean="0">
                          <a:latin typeface="Verdana" panose="020B0604030504040204" pitchFamily="34" charset="0"/>
                          <a:ea typeface="Verdana" panose="020B0604030504040204" pitchFamily="34" charset="0"/>
                          <a:cs typeface="Verdana" panose="020B0604030504040204" pitchFamily="34" charset="0"/>
                        </a:rPr>
                        <a:t>Ein Magazin der Tageszeitung die Welt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5923715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2. Erfassung Beilagen                   - 7 -</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p:txBody>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Hinweis:</a:t>
            </a:r>
          </a:p>
          <a:p>
            <a:r>
              <a:rPr lang="de-DE" sz="2400" dirty="0">
                <a:latin typeface="Verdana" panose="020B0604030504040204" pitchFamily="34" charset="0"/>
                <a:ea typeface="Verdana" panose="020B0604030504040204" pitchFamily="34" charset="0"/>
                <a:cs typeface="Verdana" panose="020B0604030504040204" pitchFamily="34" charset="0"/>
              </a:rPr>
              <a:t>Beilagen, die zu mehreren Hauptressourcen gehören (Verlegerbeilagen) verfügen i.d.R. immer über einen aussagefähigen Titel und werden daher selbständig angesetzt. Das gilt auch, wenn die Titel der Hauptressourcen in derselben Informationsquelle wie der Titel der Beilage genannt </a:t>
            </a:r>
            <a:r>
              <a:rPr lang="de-DE" sz="2400" dirty="0" smtClean="0">
                <a:latin typeface="Verdana" panose="020B0604030504040204" pitchFamily="34" charset="0"/>
                <a:ea typeface="Verdana" panose="020B0604030504040204" pitchFamily="34" charset="0"/>
                <a:cs typeface="Verdana" panose="020B0604030504040204" pitchFamily="34" charset="0"/>
              </a:rPr>
              <a:t>sind</a:t>
            </a: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a:latin typeface="Verdana" panose="020B0604030504040204" pitchFamily="34" charset="0"/>
                <a:ea typeface="Verdana" panose="020B0604030504040204" pitchFamily="34" charset="0"/>
                <a:cs typeface="Verdana" panose="020B0604030504040204" pitchFamily="34" charset="0"/>
              </a:rPr>
              <a:t>Das Layout ist i.d.R. so gestaltet, dass eine Zugehörigkeit zu den Hauptressourcen zum Ausdruck gebracht werden soll, die angeführten Hauptressourcen erfüllen aber nicht die Funktion eines Titels</a:t>
            </a: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46605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2. </a:t>
            </a:r>
            <a:r>
              <a:rPr lang="de-DE" dirty="0">
                <a:latin typeface="Verdana" pitchFamily="34" charset="0"/>
                <a:ea typeface="Verdana" pitchFamily="34" charset="0"/>
                <a:cs typeface="Verdana" pitchFamily="34" charset="0"/>
              </a:rPr>
              <a:t>Erfassung </a:t>
            </a:r>
            <a:r>
              <a:rPr lang="de-DE" dirty="0" smtClean="0">
                <a:latin typeface="Verdana" pitchFamily="34" charset="0"/>
                <a:ea typeface="Verdana" pitchFamily="34" charset="0"/>
                <a:cs typeface="Verdana" pitchFamily="34" charset="0"/>
              </a:rPr>
              <a:t>Beilagen			- 8 -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908720"/>
            <a:ext cx="8640960" cy="5328592"/>
          </a:xfrm>
        </p:spPr>
        <p:txBody>
          <a:bodyPr wrap="square"/>
          <a:lstStyle/>
          <a:p>
            <a:pPr>
              <a:buNone/>
            </a:pPr>
            <a:r>
              <a:rPr lang="de-DE" sz="2400" dirty="0">
                <a:latin typeface="Verdana" pitchFamily="34" charset="0"/>
                <a:ea typeface="Verdana" pitchFamily="34" charset="0"/>
                <a:cs typeface="Verdana" pitchFamily="34" charset="0"/>
              </a:rPr>
              <a:t>2.1.2 Beilage erhält eine Beschreibung als Unterreihe wenn sie</a:t>
            </a:r>
          </a:p>
          <a:p>
            <a:r>
              <a:rPr lang="de-DE" sz="2400" dirty="0">
                <a:latin typeface="Verdana" pitchFamily="34" charset="0"/>
                <a:ea typeface="Verdana" pitchFamily="34" charset="0"/>
                <a:cs typeface="Verdana" pitchFamily="34" charset="0"/>
              </a:rPr>
              <a:t>keinen eigenen, aussagefähigen Titel hat </a:t>
            </a: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der </a:t>
            </a:r>
            <a:r>
              <a:rPr lang="de-DE" sz="2400" dirty="0">
                <a:latin typeface="Verdana" pitchFamily="34" charset="0"/>
                <a:ea typeface="Verdana" pitchFamily="34" charset="0"/>
                <a:cs typeface="Verdana" pitchFamily="34" charset="0"/>
              </a:rPr>
              <a:t>Titel nur aus einem Beilagenbegriff, z</a:t>
            </a:r>
            <a:r>
              <a:rPr lang="de-DE" sz="2400" dirty="0" smtClean="0">
                <a:latin typeface="Verdana" pitchFamily="34" charset="0"/>
                <a:ea typeface="Verdana" pitchFamily="34" charset="0"/>
                <a:cs typeface="Verdana" pitchFamily="34" charset="0"/>
              </a:rPr>
              <a:t>. B</a:t>
            </a:r>
            <a:r>
              <a:rPr lang="de-DE" sz="2400" dirty="0">
                <a:latin typeface="Verdana" pitchFamily="34" charset="0"/>
                <a:ea typeface="Verdana" pitchFamily="34" charset="0"/>
                <a:cs typeface="Verdana" pitchFamily="34" charset="0"/>
              </a:rPr>
              <a:t>. Beiheft besteht oder ein Begriff aus der Liste der Gattungsbegriffe, z</a:t>
            </a:r>
            <a:r>
              <a:rPr lang="de-DE" sz="2400" dirty="0" smtClean="0">
                <a:latin typeface="Verdana" pitchFamily="34" charset="0"/>
                <a:ea typeface="Verdana" pitchFamily="34" charset="0"/>
                <a:cs typeface="Verdana" pitchFamily="34" charset="0"/>
              </a:rPr>
              <a:t>. B</a:t>
            </a:r>
            <a:r>
              <a:rPr lang="de-DE" sz="2400" dirty="0">
                <a:latin typeface="Verdana" pitchFamily="34" charset="0"/>
                <a:ea typeface="Verdana" pitchFamily="34" charset="0"/>
                <a:cs typeface="Verdana" pitchFamily="34" charset="0"/>
              </a:rPr>
              <a:t>. Ergänzungsheft ist</a:t>
            </a:r>
          </a:p>
          <a:p>
            <a:r>
              <a:rPr lang="de-DE" sz="2400" dirty="0">
                <a:latin typeface="Verdana" pitchFamily="34" charset="0"/>
                <a:ea typeface="Verdana" pitchFamily="34" charset="0"/>
                <a:cs typeface="Verdana" pitchFamily="34" charset="0"/>
              </a:rPr>
              <a:t>einen aussagefähigen Titel </a:t>
            </a:r>
            <a:r>
              <a:rPr lang="de-DE" sz="2400" dirty="0" smtClean="0">
                <a:latin typeface="Verdana" pitchFamily="34" charset="0"/>
                <a:ea typeface="Verdana" pitchFamily="34" charset="0"/>
                <a:cs typeface="Verdana" pitchFamily="34" charset="0"/>
              </a:rPr>
              <a:t>hat, sofern dieser </a:t>
            </a:r>
            <a:r>
              <a:rPr lang="de-DE" sz="2400" dirty="0">
                <a:latin typeface="Verdana" pitchFamily="34" charset="0"/>
                <a:ea typeface="Verdana" pitchFamily="34" charset="0"/>
                <a:cs typeface="Verdana" pitchFamily="34" charset="0"/>
              </a:rPr>
              <a:t>zusammen mit dem Titel der Hauptressource in derselben Informationsquelle erscheint </a:t>
            </a:r>
            <a:r>
              <a:rPr lang="de-DE" sz="2400" dirty="0" smtClean="0">
                <a:latin typeface="Verdana" pitchFamily="34" charset="0"/>
                <a:ea typeface="Verdana" pitchFamily="34" charset="0"/>
                <a:cs typeface="Verdana" pitchFamily="34" charset="0"/>
              </a:rPr>
              <a:t>(Ausnahmen </a:t>
            </a:r>
            <a:r>
              <a:rPr lang="de-DE" sz="2400" dirty="0">
                <a:latin typeface="Verdana" pitchFamily="34" charset="0"/>
                <a:ea typeface="Verdana" pitchFamily="34" charset="0"/>
                <a:cs typeface="Verdana" pitchFamily="34" charset="0"/>
              </a:rPr>
              <a:t>Fälle </a:t>
            </a:r>
            <a:r>
              <a:rPr lang="de-DE" sz="2400" dirty="0" smtClean="0">
                <a:latin typeface="Verdana" pitchFamily="34" charset="0"/>
                <a:ea typeface="Verdana" pitchFamily="34" charset="0"/>
                <a:cs typeface="Verdana" pitchFamily="34" charset="0"/>
              </a:rPr>
              <a:t>1–3 </a:t>
            </a:r>
            <a:r>
              <a:rPr lang="de-DE" sz="2400" dirty="0">
                <a:latin typeface="Verdana" pitchFamily="34" charset="0"/>
                <a:ea typeface="Verdana" pitchFamily="34" charset="0"/>
                <a:cs typeface="Verdana" pitchFamily="34" charset="0"/>
              </a:rPr>
              <a:t>zu 2.1.1</a:t>
            </a:r>
            <a:r>
              <a:rPr lang="de-DE" sz="2400" dirty="0" smtClean="0">
                <a:latin typeface="Verdana" pitchFamily="34" charset="0"/>
                <a:ea typeface="Verdana" pitchFamily="34" charset="0"/>
                <a:cs typeface="Verdana" pitchFamily="34" charset="0"/>
              </a:rPr>
              <a:t>)</a:t>
            </a:r>
            <a:endParaRPr lang="de-DE" sz="2400" dirty="0">
              <a:latin typeface="Verdana" pitchFamily="34" charset="0"/>
              <a:ea typeface="Verdana" pitchFamily="34" charset="0"/>
              <a:cs typeface="Verdana" pitchFamily="34" charset="0"/>
            </a:endParaRPr>
          </a:p>
          <a:p>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dirty="0"/>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2. </a:t>
            </a:r>
            <a:r>
              <a:rPr lang="de-DE" dirty="0">
                <a:latin typeface="Verdana" pitchFamily="34" charset="0"/>
                <a:ea typeface="Verdana" pitchFamily="34" charset="0"/>
                <a:cs typeface="Verdana" pitchFamily="34" charset="0"/>
              </a:rPr>
              <a:t>Erfassung </a:t>
            </a:r>
            <a:r>
              <a:rPr lang="de-DE" dirty="0" smtClean="0">
                <a:latin typeface="Verdana" pitchFamily="34" charset="0"/>
                <a:ea typeface="Verdana" pitchFamily="34" charset="0"/>
                <a:cs typeface="Verdana" pitchFamily="34" charset="0"/>
              </a:rPr>
              <a:t>Beilagen			- 9 -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908720"/>
            <a:ext cx="8640960" cy="5328592"/>
          </a:xfrm>
        </p:spPr>
        <p:txBody>
          <a:bodyPr wrap="square"/>
          <a:lstStyle/>
          <a:p>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1800" dirty="0" smtClean="0">
              <a:latin typeface="Verdana" pitchFamily="34" charset="0"/>
              <a:ea typeface="Verdana" pitchFamily="34" charset="0"/>
              <a:cs typeface="Verdana" pitchFamily="34" charset="0"/>
            </a:endParaRPr>
          </a:p>
          <a:p>
            <a:pPr marL="0" indent="0">
              <a:buNone/>
            </a:pPr>
            <a:r>
              <a:rPr lang="de-DE" sz="1800" dirty="0" smtClean="0">
                <a:latin typeface="Verdana" pitchFamily="34" charset="0"/>
                <a:ea typeface="Verdana" pitchFamily="34" charset="0"/>
                <a:cs typeface="Verdana" pitchFamily="34" charset="0"/>
              </a:rPr>
              <a:t>Gemeinsame Angabe von Haupttitel und Untergliederung(en):</a:t>
            </a:r>
          </a:p>
          <a:p>
            <a:pPr marL="0" indent="0">
              <a:buNone/>
            </a:pPr>
            <a:r>
              <a:rPr lang="de-DE" sz="1800" dirty="0" smtClean="0">
                <a:latin typeface="Verdana" pitchFamily="34" charset="0"/>
                <a:ea typeface="Verdana" pitchFamily="34" charset="0"/>
                <a:cs typeface="Verdana" pitchFamily="34" charset="0"/>
              </a:rPr>
              <a:t>Home </a:t>
            </a:r>
            <a:r>
              <a:rPr lang="de-DE" sz="1800" dirty="0" err="1" smtClean="0">
                <a:latin typeface="Verdana" pitchFamily="34" charset="0"/>
                <a:ea typeface="Verdana" pitchFamily="34" charset="0"/>
                <a:cs typeface="Verdana" pitchFamily="34" charset="0"/>
              </a:rPr>
              <a:t>electronics</a:t>
            </a:r>
            <a:r>
              <a:rPr lang="de-DE" sz="1800" dirty="0" smtClean="0">
                <a:latin typeface="Verdana" pitchFamily="34" charset="0"/>
                <a:ea typeface="Verdana" pitchFamily="34" charset="0"/>
                <a:cs typeface="Verdana" pitchFamily="34" charset="0"/>
              </a:rPr>
              <a:t>. Extra</a:t>
            </a:r>
          </a:p>
          <a:p>
            <a:pPr marL="0" indent="0">
              <a:buNone/>
            </a:pPr>
            <a:r>
              <a:rPr lang="de-DE" sz="1800" dirty="0" smtClean="0">
                <a:latin typeface="Verdana" pitchFamily="34" charset="0"/>
                <a:ea typeface="Verdana" pitchFamily="34" charset="0"/>
                <a:cs typeface="Verdana" pitchFamily="34" charset="0"/>
              </a:rPr>
              <a:t>Home </a:t>
            </a:r>
            <a:r>
              <a:rPr lang="de-DE" sz="1800" dirty="0" err="1" smtClean="0">
                <a:latin typeface="Verdana" pitchFamily="34" charset="0"/>
                <a:ea typeface="Verdana" pitchFamily="34" charset="0"/>
                <a:cs typeface="Verdana" pitchFamily="34" charset="0"/>
              </a:rPr>
              <a:t>electronics</a:t>
            </a:r>
            <a:r>
              <a:rPr lang="de-DE" sz="1800" dirty="0" smtClean="0">
                <a:latin typeface="Verdana" pitchFamily="34" charset="0"/>
                <a:ea typeface="Verdana" pitchFamily="34" charset="0"/>
                <a:cs typeface="Verdana" pitchFamily="34" charset="0"/>
              </a:rPr>
              <a:t>. Spezial</a:t>
            </a:r>
          </a:p>
          <a:p>
            <a:pPr marL="0" indent="0">
              <a:buNone/>
            </a:pPr>
            <a:endParaRPr lang="de-DE" sz="1800" dirty="0">
              <a:latin typeface="Verdana" pitchFamily="34" charset="0"/>
              <a:ea typeface="Verdana" pitchFamily="34" charset="0"/>
              <a:cs typeface="Verdana" pitchFamily="34" charset="0"/>
            </a:endParaRPr>
          </a:p>
          <a:p>
            <a:pPr marL="0" indent="0">
              <a:buNone/>
            </a:pPr>
            <a:endParaRPr lang="de-DE" sz="1800" dirty="0" smtClean="0">
              <a:latin typeface="Verdana" pitchFamily="34" charset="0"/>
              <a:ea typeface="Verdana" pitchFamily="34" charset="0"/>
              <a:cs typeface="Verdana" pitchFamily="34" charset="0"/>
            </a:endParaRPr>
          </a:p>
          <a:p>
            <a:pPr marL="0" indent="0">
              <a:buNone/>
            </a:pPr>
            <a:endParaRPr lang="de-DE" sz="2000" dirty="0">
              <a:latin typeface="Verdana" pitchFamily="34" charset="0"/>
              <a:ea typeface="Verdana" pitchFamily="34" charset="0"/>
              <a:cs typeface="Verdana" pitchFamily="34" charset="0"/>
            </a:endParaRPr>
          </a:p>
          <a:p>
            <a:pPr marL="0" indent="0">
              <a:buNone/>
            </a:pPr>
            <a:endParaRPr lang="de-DE" sz="2000" dirty="0" smtClean="0">
              <a:latin typeface="Verdana" pitchFamily="34" charset="0"/>
              <a:ea typeface="Verdana" pitchFamily="34" charset="0"/>
              <a:cs typeface="Verdana" pitchFamily="34" charset="0"/>
            </a:endParaRPr>
          </a:p>
          <a:p>
            <a:pPr marL="0" indent="0">
              <a:buNone/>
            </a:pPr>
            <a:endParaRPr lang="de-DE" sz="2000" dirty="0" smtClean="0">
              <a:latin typeface="Verdana" pitchFamily="34" charset="0"/>
              <a:ea typeface="Verdana" pitchFamily="34" charset="0"/>
              <a:cs typeface="Verdana" pitchFamily="34" charset="0"/>
            </a:endParaRPr>
          </a:p>
          <a:p>
            <a:pPr marL="0" indent="0">
              <a:buNone/>
            </a:pPr>
            <a:r>
              <a:rPr lang="de-DE" sz="1800" dirty="0">
                <a:latin typeface="Verdana" pitchFamily="34" charset="0"/>
                <a:ea typeface="Verdana" pitchFamily="34" charset="0"/>
                <a:cs typeface="Verdana" pitchFamily="34" charset="0"/>
              </a:rPr>
              <a:t>Gemeinsame Angabe von Haupttitel und Untergliederung(en):</a:t>
            </a:r>
          </a:p>
          <a:p>
            <a:pPr marL="0" indent="0">
              <a:buNone/>
            </a:pPr>
            <a:r>
              <a:rPr lang="de-DE" sz="1800" dirty="0">
                <a:latin typeface="Verdana" pitchFamily="34" charset="0"/>
                <a:ea typeface="Verdana" pitchFamily="34" charset="0"/>
                <a:cs typeface="Verdana" pitchFamily="34" charset="0"/>
              </a:rPr>
              <a:t>Computerwelt. IT-Atlas</a:t>
            </a:r>
          </a:p>
          <a:p>
            <a:pPr marL="0" indent="0">
              <a:buNone/>
            </a:pPr>
            <a:r>
              <a:rPr lang="de-DE" sz="1800" dirty="0">
                <a:latin typeface="Verdana" pitchFamily="34" charset="0"/>
                <a:ea typeface="Verdana" pitchFamily="34" charset="0"/>
                <a:cs typeface="Verdana" pitchFamily="34" charset="0"/>
              </a:rPr>
              <a:t>Computerwelt. PC-Test</a:t>
            </a:r>
          </a:p>
          <a:p>
            <a:pPr marL="0" indent="0">
              <a:buNone/>
            </a:pPr>
            <a:endParaRPr lang="de-DE" sz="20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41190107"/>
              </p:ext>
            </p:extLst>
          </p:nvPr>
        </p:nvGraphicFramePr>
        <p:xfrm>
          <a:off x="395536" y="980728"/>
          <a:ext cx="8352929" cy="1432168"/>
        </p:xfrm>
        <a:graphic>
          <a:graphicData uri="http://schemas.openxmlformats.org/drawingml/2006/table">
            <a:tbl>
              <a:tblPr firstRow="1" bandRow="1">
                <a:tableStyleId>{5C22544A-7EE6-4342-B048-85BDC9FD1C3A}</a:tableStyleId>
              </a:tblPr>
              <a:tblGrid>
                <a:gridCol w="887036"/>
                <a:gridCol w="1108796"/>
                <a:gridCol w="1532560"/>
                <a:gridCol w="2376264"/>
                <a:gridCol w="2448273"/>
              </a:tblGrid>
              <a:tr h="30628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a:effectLst/>
                          <a:latin typeface="Verdana"/>
                          <a:ea typeface="Times New Roman"/>
                        </a:rPr>
                        <a:t>Home electronics</a:t>
                      </a:r>
                    </a:p>
                  </a:txBody>
                  <a:tcPr marL="68580" marR="68580" marT="0" marB="0"/>
                </a:tc>
                <a:tc>
                  <a:txBody>
                    <a:bodyPr/>
                    <a:lstStyle/>
                    <a:p>
                      <a:pPr>
                        <a:spcAft>
                          <a:spcPts val="0"/>
                        </a:spcAft>
                      </a:pPr>
                      <a:r>
                        <a:rPr lang="de-DE" sz="1800" dirty="0">
                          <a:effectLst/>
                          <a:latin typeface="Verdana"/>
                          <a:ea typeface="Calibri"/>
                          <a:cs typeface="Times New Roman"/>
                        </a:rPr>
                        <a:t>Home electronics</a:t>
                      </a:r>
                    </a:p>
                  </a:txBody>
                  <a:tcPr marL="68580" marR="68580" marT="0" marB="0"/>
                </a:tc>
              </a:tr>
              <a:tr h="30973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a:effectLst/>
                          <a:latin typeface="Verdana"/>
                          <a:ea typeface="Times New Roman"/>
                        </a:rPr>
                        <a:t>Extra</a:t>
                      </a:r>
                    </a:p>
                  </a:txBody>
                  <a:tcPr marL="68580" marR="68580" marT="0" marB="0"/>
                </a:tc>
                <a:tc>
                  <a:txBody>
                    <a:bodyPr/>
                    <a:lstStyle/>
                    <a:p>
                      <a:pPr>
                        <a:spcAft>
                          <a:spcPts val="0"/>
                        </a:spcAft>
                      </a:pPr>
                      <a:r>
                        <a:rPr lang="de-DE" sz="1800" dirty="0">
                          <a:effectLst/>
                          <a:latin typeface="Verdana"/>
                          <a:ea typeface="Calibri"/>
                          <a:cs typeface="Times New Roman"/>
                        </a:rPr>
                        <a:t>Spezial</a:t>
                      </a:r>
                    </a:p>
                  </a:txBody>
                  <a:tcPr marL="68580" marR="68580" marT="0" marB="0"/>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2254639678"/>
              </p:ext>
            </p:extLst>
          </p:nvPr>
        </p:nvGraphicFramePr>
        <p:xfrm>
          <a:off x="323528" y="3717032"/>
          <a:ext cx="8424935" cy="1381760"/>
        </p:xfrm>
        <a:graphic>
          <a:graphicData uri="http://schemas.openxmlformats.org/drawingml/2006/table">
            <a:tbl>
              <a:tblPr firstRow="1" bandRow="1">
                <a:tableStyleId>{5C22544A-7EE6-4342-B048-85BDC9FD1C3A}</a:tableStyleId>
              </a:tblPr>
              <a:tblGrid>
                <a:gridCol w="864096"/>
                <a:gridCol w="1152128"/>
                <a:gridCol w="1512168"/>
                <a:gridCol w="2448272"/>
                <a:gridCol w="2448271"/>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Titel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Titel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Computerwelt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Computerwelt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Unterglie-derung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IT-Atlas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PC-Test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5224740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2. </a:t>
            </a:r>
            <a:r>
              <a:rPr lang="de-DE" dirty="0">
                <a:latin typeface="Verdana" pitchFamily="34" charset="0"/>
                <a:ea typeface="Verdana" pitchFamily="34" charset="0"/>
                <a:cs typeface="Verdana" pitchFamily="34" charset="0"/>
              </a:rPr>
              <a:t>Erfassung </a:t>
            </a:r>
            <a:r>
              <a:rPr lang="de-DE" dirty="0" smtClean="0">
                <a:latin typeface="Verdana" pitchFamily="34" charset="0"/>
                <a:ea typeface="Verdana" pitchFamily="34" charset="0"/>
                <a:cs typeface="Verdana" pitchFamily="34" charset="0"/>
              </a:rPr>
              <a:t>Beilagen			- 10 -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836712"/>
            <a:ext cx="8640960" cy="5328592"/>
          </a:xfrm>
        </p:spPr>
        <p:txBody>
          <a:bodyPr wrap="square"/>
          <a:lstStyle/>
          <a:p>
            <a:pPr>
              <a:buNone/>
            </a:pPr>
            <a:r>
              <a:rPr lang="de-DE" sz="2400" dirty="0">
                <a:latin typeface="Verdana" panose="020B0604030504040204" pitchFamily="34" charset="0"/>
                <a:ea typeface="Verdana" panose="020B0604030504040204" pitchFamily="34" charset="0"/>
                <a:cs typeface="Verdana" panose="020B0604030504040204" pitchFamily="34" charset="0"/>
              </a:rPr>
              <a:t>Hinweis: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Ist </a:t>
            </a:r>
            <a:r>
              <a:rPr lang="de-DE" sz="2400" dirty="0">
                <a:latin typeface="Verdana" panose="020B0604030504040204" pitchFamily="34" charset="0"/>
                <a:ea typeface="Verdana" panose="020B0604030504040204" pitchFamily="34" charset="0"/>
                <a:cs typeface="Verdana" panose="020B0604030504040204" pitchFamily="34" charset="0"/>
              </a:rPr>
              <a:t>der Titel der Beilage mit dem Titel der Hauptressource verbunden – als Kompositum mit Bindestrich oder als zusammengesetztes Wort - erfolgt keine Ansetzung als </a:t>
            </a:r>
            <a:r>
              <a:rPr lang="de-DE" sz="2400" dirty="0" smtClean="0">
                <a:latin typeface="Verdana" panose="020B0604030504040204" pitchFamily="34" charset="0"/>
                <a:ea typeface="Verdana" panose="020B0604030504040204" pitchFamily="34" charset="0"/>
                <a:cs typeface="Verdana" panose="020B0604030504040204" pitchFamily="34" charset="0"/>
              </a:rPr>
              <a:t>Unterreihe </a:t>
            </a:r>
          </a:p>
          <a:p>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dirty="0">
                <a:latin typeface="Verdana" panose="020B0604030504040204" pitchFamily="34" charset="0"/>
                <a:ea typeface="Verdana" panose="020B0604030504040204" pitchFamily="34" charset="0"/>
                <a:cs typeface="Verdana" panose="020B0604030504040204" pitchFamily="34" charset="0"/>
              </a:rPr>
              <a:t>Titel der Beilage wird in dieser Form von der Informationsquelle </a:t>
            </a:r>
            <a:r>
              <a:rPr lang="de-DE" sz="2400" dirty="0" smtClean="0">
                <a:latin typeface="Verdana" panose="020B0604030504040204" pitchFamily="34" charset="0"/>
                <a:ea typeface="Verdana" panose="020B0604030504040204" pitchFamily="34" charset="0"/>
                <a:cs typeface="Verdana" panose="020B0604030504040204" pitchFamily="34" charset="0"/>
              </a:rPr>
              <a:t>übertragen</a:t>
            </a:r>
          </a:p>
          <a:p>
            <a:pPr marL="0" indent="0">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pPr marL="0" indent="0">
              <a:buNone/>
            </a:pPr>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710424811"/>
              </p:ext>
            </p:extLst>
          </p:nvPr>
        </p:nvGraphicFramePr>
        <p:xfrm>
          <a:off x="323528" y="4005065"/>
          <a:ext cx="8568952" cy="1440159"/>
        </p:xfrm>
        <a:graphic>
          <a:graphicData uri="http://schemas.openxmlformats.org/drawingml/2006/table">
            <a:tbl>
              <a:tblPr firstRow="1" bandRow="1">
                <a:tableStyleId>{5C22544A-7EE6-4342-B048-85BDC9FD1C3A}</a:tableStyleId>
              </a:tblPr>
              <a:tblGrid>
                <a:gridCol w="1100601"/>
                <a:gridCol w="1179214"/>
                <a:gridCol w="1729512"/>
                <a:gridCol w="2327377"/>
                <a:gridCol w="2232248"/>
              </a:tblGrid>
              <a:tr h="79208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p>
                    <a:p>
                      <a:r>
                        <a:rPr lang="de-DE" dirty="0" smtClean="0">
                          <a:latin typeface="Verdana" panose="020B0604030504040204" pitchFamily="34" charset="0"/>
                          <a:ea typeface="Verdana" panose="020B0604030504040204" pitchFamily="34" charset="0"/>
                          <a:cs typeface="Verdana" panose="020B0604030504040204" pitchFamily="34" charset="0"/>
                        </a:rPr>
                        <a:t>Hauptressource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807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Elektor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Elektorbusiness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4081539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- 11 -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908720"/>
            <a:ext cx="8640960" cy="5328592"/>
          </a:xfrm>
        </p:spPr>
        <p:txBody>
          <a:bodyPr wrap="square"/>
          <a:lstStyle/>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2.1.3 Beilagen, die eine Beschreibung als Ausgabe</a:t>
            </a:r>
          </a:p>
          <a:p>
            <a:pPr>
              <a:buNone/>
            </a:pP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        erhalten</a:t>
            </a:r>
          </a:p>
          <a:p>
            <a:r>
              <a:rPr lang="de-DE" sz="2400" dirty="0" smtClean="0">
                <a:latin typeface="Verdana" panose="020B0604030504040204" pitchFamily="34" charset="0"/>
                <a:ea typeface="Verdana" panose="020B0604030504040204" pitchFamily="34" charset="0"/>
                <a:cs typeface="Verdana" panose="020B0604030504040204" pitchFamily="34" charset="0"/>
              </a:rPr>
              <a:t>enthält die fortlaufende Beilage eine Bezeichnung, die einen Ausgabevermerk darstellt, erfolgt die Erfassung gemäß </a:t>
            </a:r>
            <a:r>
              <a:rPr lang="de-DE" sz="2400" dirty="0">
                <a:latin typeface="Verdana" panose="020B0604030504040204" pitchFamily="34" charset="0"/>
                <a:ea typeface="Verdana" panose="020B0604030504040204" pitchFamily="34" charset="0"/>
                <a:cs typeface="Verdana" panose="020B0604030504040204" pitchFamily="34" charset="0"/>
              </a:rPr>
              <a:t>RDA </a:t>
            </a:r>
            <a:r>
              <a:rPr lang="de-DE" sz="2400" dirty="0" smtClean="0">
                <a:latin typeface="Verdana" panose="020B0604030504040204" pitchFamily="34" charset="0"/>
                <a:ea typeface="Verdana" panose="020B0604030504040204" pitchFamily="34" charset="0"/>
                <a:cs typeface="Verdana" panose="020B0604030504040204" pitchFamily="34" charset="0"/>
              </a:rPr>
              <a:t>2.5.2.1 und </a:t>
            </a:r>
            <a:r>
              <a:rPr lang="de-DE" sz="2400" dirty="0">
                <a:latin typeface="Verdana" panose="020B0604030504040204" pitchFamily="34" charset="0"/>
                <a:ea typeface="Verdana" panose="020B0604030504040204" pitchFamily="34" charset="0"/>
                <a:cs typeface="Verdana" panose="020B0604030504040204" pitchFamily="34" charset="0"/>
              </a:rPr>
              <a:t>RDA 2.5.2.1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  D-A-CH als Ausgabevermerk</a:t>
            </a: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906219362"/>
              </p:ext>
            </p:extLst>
          </p:nvPr>
        </p:nvGraphicFramePr>
        <p:xfrm>
          <a:off x="323528" y="3573016"/>
          <a:ext cx="8640961" cy="1792209"/>
        </p:xfrm>
        <a:graphic>
          <a:graphicData uri="http://schemas.openxmlformats.org/drawingml/2006/table">
            <a:tbl>
              <a:tblPr firstRow="1" bandRow="1">
                <a:tableStyleId>{5C22544A-7EE6-4342-B048-85BDC9FD1C3A}</a:tableStyleId>
              </a:tblPr>
              <a:tblGrid>
                <a:gridCol w="1193088"/>
                <a:gridCol w="1193088"/>
                <a:gridCol w="2679215"/>
                <a:gridCol w="3575570"/>
              </a:tblGrid>
              <a:tr h="57606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@Weinwissenschaft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4020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Sonderausgabe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25178648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2. Erfassung Beilagen			- 12 -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764704"/>
            <a:ext cx="8640960" cy="2808312"/>
          </a:xfrm>
        </p:spPr>
        <p:txBody>
          <a:bodyPr wrap="square"/>
          <a:lstStyle/>
          <a:p>
            <a:pPr>
              <a:buNone/>
            </a:pPr>
            <a:r>
              <a:rPr lang="de-DE" sz="2400" dirty="0" smtClean="0">
                <a:latin typeface="Verdana" pitchFamily="34" charset="0"/>
                <a:ea typeface="Verdana" pitchFamily="34" charset="0"/>
                <a:cs typeface="Verdana" pitchFamily="34" charset="0"/>
              </a:rPr>
              <a:t>2.2 Informationsquelle </a:t>
            </a:r>
            <a:r>
              <a:rPr lang="de-DE" sz="2400" dirty="0">
                <a:latin typeface="Verdana" pitchFamily="34" charset="0"/>
                <a:ea typeface="Verdana" pitchFamily="34" charset="0"/>
                <a:cs typeface="Verdana" pitchFamily="34" charset="0"/>
              </a:rPr>
              <a:t>enthält sowohl Angaben, </a:t>
            </a:r>
            <a:r>
              <a:rPr lang="de-DE" sz="2400" dirty="0" smtClean="0">
                <a:latin typeface="Verdana" pitchFamily="34" charset="0"/>
                <a:ea typeface="Verdana" pitchFamily="34" charset="0"/>
                <a:cs typeface="Verdana" pitchFamily="34" charset="0"/>
              </a:rPr>
              <a:t>die  einen </a:t>
            </a:r>
            <a:r>
              <a:rPr lang="de-DE" sz="2400" dirty="0">
                <a:latin typeface="Verdana" pitchFamily="34" charset="0"/>
                <a:ea typeface="Verdana" pitchFamily="34" charset="0"/>
                <a:cs typeface="Verdana" pitchFamily="34" charset="0"/>
              </a:rPr>
              <a:t>Teil, eine Untergliederung oder eine Beilage bezeichnen und </a:t>
            </a:r>
            <a:r>
              <a:rPr lang="de-DE" sz="2400" dirty="0" smtClean="0">
                <a:latin typeface="Verdana" pitchFamily="34" charset="0"/>
                <a:ea typeface="Verdana" pitchFamily="34" charset="0"/>
                <a:cs typeface="Verdana" pitchFamily="34" charset="0"/>
              </a:rPr>
              <a:t>Angaben, die gemäß RDA 2.5.2.1</a:t>
            </a:r>
          </a:p>
          <a:p>
            <a:pPr>
              <a:buNone/>
            </a:pPr>
            <a:r>
              <a:rPr lang="de-DE" sz="2400" dirty="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rPr>
              <a:t>  als Ausgabevermerk zu erfassen sind </a:t>
            </a:r>
            <a:endParaRPr lang="de-DE" sz="2400" dirty="0">
              <a:latin typeface="Verdana" pitchFamily="34" charset="0"/>
              <a:ea typeface="Verdana" pitchFamily="34" charset="0"/>
              <a:cs typeface="Verdana" pitchFamily="34" charset="0"/>
            </a:endParaRP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die Angaben </a:t>
            </a:r>
            <a:r>
              <a:rPr lang="de-DE" sz="2400" dirty="0">
                <a:latin typeface="Verdana" pitchFamily="34" charset="0"/>
                <a:ea typeface="Verdana" pitchFamily="34" charset="0"/>
                <a:cs typeface="Verdana" pitchFamily="34" charset="0"/>
              </a:rPr>
              <a:t>werden </a:t>
            </a:r>
            <a:r>
              <a:rPr lang="de-DE" sz="2400" dirty="0" smtClean="0">
                <a:latin typeface="Verdana" pitchFamily="34" charset="0"/>
                <a:ea typeface="Verdana" pitchFamily="34" charset="0"/>
                <a:cs typeface="Verdana" pitchFamily="34" charset="0"/>
              </a:rPr>
              <a:t>je nach Sachverhalt als Unter-</a:t>
            </a:r>
          </a:p>
          <a:p>
            <a:pPr marL="0" indent="0">
              <a:buNone/>
            </a:pPr>
            <a:r>
              <a:rPr lang="de-DE" sz="2400" dirty="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rPr>
              <a:t>   gliederung bzw. Ausgabevermerk erfasst</a:t>
            </a:r>
            <a:endParaRPr lang="de-DE" sz="2400" dirty="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699149713"/>
              </p:ext>
            </p:extLst>
          </p:nvPr>
        </p:nvGraphicFramePr>
        <p:xfrm>
          <a:off x="323528" y="3861048"/>
          <a:ext cx="8568951" cy="1844717"/>
        </p:xfrm>
        <a:graphic>
          <a:graphicData uri="http://schemas.openxmlformats.org/drawingml/2006/table">
            <a:tbl>
              <a:tblPr firstRow="1" bandRow="1">
                <a:tableStyleId>{5C22544A-7EE6-4342-B048-85BDC9FD1C3A}</a:tableStyleId>
              </a:tblPr>
              <a:tblGrid>
                <a:gridCol w="1008112"/>
                <a:gridCol w="1438291"/>
                <a:gridCol w="2669219"/>
                <a:gridCol w="3453329"/>
              </a:tblGrid>
              <a:tr h="441673">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8148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Brückenbau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8148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4005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2.3.1.7</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Extra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8148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4020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2.5.2.1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Ausgabe Österreich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2260910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13 -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23528" y="908720"/>
            <a:ext cx="8640960" cy="4968552"/>
          </a:xfrm>
        </p:spPr>
        <p:txBody>
          <a:bodyPr wrap="square"/>
          <a:lstStyle/>
          <a:p>
            <a:pPr marL="0" indent="0">
              <a:buNone/>
            </a:pPr>
            <a:r>
              <a:rPr lang="de-DE" sz="2400" dirty="0" smtClean="0">
                <a:latin typeface="Verdana" pitchFamily="34" charset="0"/>
                <a:ea typeface="Verdana" pitchFamily="34" charset="0"/>
                <a:cs typeface="Verdana" pitchFamily="34" charset="0"/>
              </a:rPr>
              <a:t>2.3 Beziehungen</a:t>
            </a:r>
          </a:p>
          <a:p>
            <a:r>
              <a:rPr lang="de-DE" sz="2400" dirty="0" smtClean="0">
                <a:latin typeface="Verdana" pitchFamily="34" charset="0"/>
                <a:ea typeface="Verdana" pitchFamily="34" charset="0"/>
                <a:cs typeface="Verdana" pitchFamily="34" charset="0"/>
              </a:rPr>
              <a:t>Hauptressource und Beilage werden miteinander in Beziehung gesetzt (Werk-zu-Werk-Beziehung)</a:t>
            </a:r>
          </a:p>
          <a:p>
            <a:r>
              <a:rPr lang="de-DE" sz="2400" dirty="0" smtClean="0">
                <a:latin typeface="Verdana" pitchFamily="34" charset="0"/>
                <a:ea typeface="Verdana" pitchFamily="34" charset="0"/>
                <a:cs typeface="Verdana" pitchFamily="34" charset="0"/>
              </a:rPr>
              <a:t>Beziehungskennzeichnung gemäß Anhang J.2.5 </a:t>
            </a:r>
            <a:r>
              <a:rPr lang="de-DE" sz="2400" i="1" dirty="0" smtClean="0">
                <a:latin typeface="Verdana" pitchFamily="34" charset="0"/>
                <a:ea typeface="Verdana" pitchFamily="34" charset="0"/>
                <a:cs typeface="Verdana" pitchFamily="34" charset="0"/>
              </a:rPr>
              <a:t>Supplement/Supplement zu</a:t>
            </a:r>
          </a:p>
          <a:p>
            <a:r>
              <a:rPr lang="de-DE" sz="2400" dirty="0" smtClean="0">
                <a:latin typeface="Verdana" pitchFamily="34" charset="0"/>
                <a:ea typeface="Verdana" pitchFamily="34" charset="0"/>
                <a:cs typeface="Verdana" pitchFamily="34" charset="0"/>
              </a:rPr>
              <a:t>Angabe einer zeitlichen Dauer möglich, diese kann auch einseitig sein</a:t>
            </a:r>
          </a:p>
          <a:p>
            <a:r>
              <a:rPr lang="de-DE" sz="2400" dirty="0" smtClean="0">
                <a:latin typeface="Verdana" pitchFamily="34" charset="0"/>
                <a:ea typeface="Verdana" pitchFamily="34" charset="0"/>
                <a:cs typeface="Verdana" pitchFamily="34" charset="0"/>
              </a:rPr>
              <a:t>Angabe mehrerer Beziehungen möglich</a:t>
            </a: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dirty="0"/>
          </a:p>
        </p:txBody>
      </p:sp>
    </p:spTree>
    <p:extLst>
      <p:ext uri="{BB962C8B-B14F-4D97-AF65-F5344CB8AC3E}">
        <p14:creationId xmlns:p14="http://schemas.microsoft.com/office/powerpoint/2010/main" val="1236732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14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2880320"/>
          </a:xfrm>
        </p:spPr>
        <p:txBody>
          <a:bodyPr wrap="square"/>
          <a:lstStyle/>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52528890"/>
              </p:ext>
            </p:extLst>
          </p:nvPr>
        </p:nvGraphicFramePr>
        <p:xfrm>
          <a:off x="395536" y="1412776"/>
          <a:ext cx="8136904" cy="4202821"/>
        </p:xfrm>
        <a:graphic>
          <a:graphicData uri="http://schemas.openxmlformats.org/drawingml/2006/table">
            <a:tbl>
              <a:tblPr firstRow="1" bandRow="1">
                <a:tableStyleId>{5C22544A-7EE6-4342-B048-85BDC9FD1C3A}</a:tableStyleId>
              </a:tblPr>
              <a:tblGrid>
                <a:gridCol w="864096"/>
                <a:gridCol w="864096"/>
                <a:gridCol w="1944216"/>
                <a:gridCol w="2304256"/>
                <a:gridCol w="2160240"/>
              </a:tblGrid>
              <a:tr h="410315">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53781">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Plus-Magazin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Geld &amp; Recht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71694">
                <a:tc rowSpan="2">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4241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24.5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i="0" dirty="0" smtClean="0">
                          <a:latin typeface="Verdana" panose="020B0604030504040204" pitchFamily="34" charset="0"/>
                          <a:ea typeface="Verdana" panose="020B0604030504040204" pitchFamily="34" charset="0"/>
                          <a:cs typeface="Verdana" panose="020B0604030504040204" pitchFamily="34" charset="0"/>
                        </a:rPr>
                        <a:t>Supplement </a:t>
                      </a:r>
                      <a:r>
                        <a:rPr lang="de-DE" sz="1800" i="0" dirty="0" err="1" smtClean="0">
                          <a:latin typeface="Verdana" panose="020B0604030504040204" pitchFamily="34" charset="0"/>
                          <a:ea typeface="Verdana" panose="020B0604030504040204" pitchFamily="34" charset="0"/>
                          <a:cs typeface="Verdana" panose="020B0604030504040204" pitchFamily="34" charset="0"/>
                        </a:rPr>
                        <a:t>zu!IDN!</a:t>
                      </a:r>
                      <a:r>
                        <a:rPr lang="de-DE" sz="1800" i="1" dirty="0" err="1" smtClean="0">
                          <a:latin typeface="Verdana" panose="020B0604030504040204" pitchFamily="34" charset="0"/>
                          <a:ea typeface="Verdana" panose="020B0604030504040204" pitchFamily="34" charset="0"/>
                          <a:cs typeface="Verdana" panose="020B0604030504040204" pitchFamily="34" charset="0"/>
                        </a:rPr>
                        <a:t>Plus-Magazin</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0">
                <a:tc vMerge="1">
                  <a:txBody>
                    <a:bodyPr/>
                    <a:lstStyle/>
                    <a:p>
                      <a:endParaRPr lang="de-DE"/>
                    </a:p>
                  </a:txBody>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25.1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vMerge="1">
                  <a:txBody>
                    <a:bodyPr/>
                    <a:lstStyle/>
                    <a:p>
                      <a:endParaRPr lang="de-DE"/>
                    </a:p>
                  </a:txBody>
                  <a:tcPr/>
                </a:tc>
                <a:tc vMerge="1">
                  <a:txBody>
                    <a:bodyPr/>
                    <a:lstStyle/>
                    <a:p>
                      <a:endParaRPr lang="de-DE"/>
                    </a:p>
                  </a:txBody>
                  <a:tcPr/>
                </a:tc>
              </a:tr>
              <a:tr h="471694">
                <a:tc rowSpan="2">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4242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24.5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Supplement!IDN!</a:t>
                      </a:r>
                      <a:r>
                        <a:rPr lang="de-DE" sz="1800" i="1" dirty="0" err="1" smtClean="0">
                          <a:latin typeface="Verdana" panose="020B0604030504040204" pitchFamily="34" charset="0"/>
                          <a:ea typeface="Verdana" panose="020B0604030504040204" pitchFamily="34" charset="0"/>
                          <a:cs typeface="Verdana" panose="020B0604030504040204" pitchFamily="34" charset="0"/>
                        </a:rPr>
                        <a:t>Geld</a:t>
                      </a:r>
                      <a:r>
                        <a:rPr lang="de-DE" sz="1800" i="1" baseline="0" dirty="0" smtClean="0">
                          <a:latin typeface="Verdana" panose="020B0604030504040204" pitchFamily="34" charset="0"/>
                          <a:ea typeface="Verdana" panose="020B0604030504040204" pitchFamily="34" charset="0"/>
                          <a:cs typeface="Verdana" panose="020B0604030504040204" pitchFamily="34" charset="0"/>
                        </a:rPr>
                        <a:t> &amp; Recht</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8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0">
                <a:tc vMerge="1">
                  <a:txBody>
                    <a:bodyPr/>
                    <a:lstStyle/>
                    <a:p>
                      <a:endParaRPr lang="de-DE"/>
                    </a:p>
                  </a:txBody>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25.1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In Beziehung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414877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15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864096"/>
          </a:xfrm>
        </p:spPr>
        <p:txBody>
          <a:bodyPr wrap="square"/>
          <a:lstStyle/>
          <a:p>
            <a:pPr>
              <a:buNone/>
            </a:pPr>
            <a:r>
              <a:rPr lang="de-DE" sz="2400" dirty="0" err="1" smtClean="0">
                <a:latin typeface="Verdana" pitchFamily="34" charset="0"/>
                <a:ea typeface="Verdana" pitchFamily="34" charset="0"/>
                <a:cs typeface="Verdana" pitchFamily="34" charset="0"/>
              </a:rPr>
              <a:t>Beilagenbegriff</a:t>
            </a:r>
            <a:r>
              <a:rPr lang="de-DE" sz="2400" dirty="0" smtClean="0">
                <a:latin typeface="Verdana" pitchFamily="34" charset="0"/>
                <a:ea typeface="Verdana" pitchFamily="34" charset="0"/>
                <a:cs typeface="Verdana" pitchFamily="34" charset="0"/>
              </a:rPr>
              <a:t> = Ausgabevermerk</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30647783"/>
              </p:ext>
            </p:extLst>
          </p:nvPr>
        </p:nvGraphicFramePr>
        <p:xfrm>
          <a:off x="251520" y="1484784"/>
          <a:ext cx="8640960" cy="4737925"/>
        </p:xfrm>
        <a:graphic>
          <a:graphicData uri="http://schemas.openxmlformats.org/drawingml/2006/table">
            <a:tbl>
              <a:tblPr firstRow="1" bandRow="1">
                <a:tableStyleId>{5C22544A-7EE6-4342-B048-85BDC9FD1C3A}</a:tableStyleId>
              </a:tblPr>
              <a:tblGrid>
                <a:gridCol w="792088"/>
                <a:gridCol w="1080120"/>
                <a:gridCol w="1728192"/>
                <a:gridCol w="2664296"/>
                <a:gridCol w="2376264"/>
              </a:tblGrid>
              <a:tr h="57606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7300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Wirtschaftspolitische Blätter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Wirtschaftspolitische Blätter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4196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4020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2.5.2.1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Sonderausgabe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712685">
                <a:tc rowSpan="2">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4241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r>
                        <a:rPr lang="de-DE" sz="1600" i="0" dirty="0" smtClean="0">
                          <a:latin typeface="Verdana" panose="020B0604030504040204" pitchFamily="34" charset="0"/>
                          <a:ea typeface="Verdana" panose="020B0604030504040204" pitchFamily="34" charset="0"/>
                          <a:cs typeface="Verdana" panose="020B0604030504040204" pitchFamily="34" charset="0"/>
                        </a:rPr>
                        <a:t>Supplement </a:t>
                      </a:r>
                      <a:r>
                        <a:rPr lang="de-DE" sz="1600" i="0" dirty="0" err="1" smtClean="0">
                          <a:latin typeface="Verdana" panose="020B0604030504040204" pitchFamily="34" charset="0"/>
                          <a:ea typeface="Verdana" panose="020B0604030504040204" pitchFamily="34" charset="0"/>
                          <a:cs typeface="Verdana" panose="020B0604030504040204" pitchFamily="34" charset="0"/>
                        </a:rPr>
                        <a:t>zu!IDN!</a:t>
                      </a:r>
                      <a:r>
                        <a:rPr lang="de-DE" sz="1600" i="1" dirty="0" err="1" smtClean="0">
                          <a:latin typeface="Verdana" panose="020B0604030504040204" pitchFamily="34" charset="0"/>
                          <a:ea typeface="Verdana" panose="020B0604030504040204" pitchFamily="34" charset="0"/>
                          <a:cs typeface="Verdana" panose="020B0604030504040204" pitchFamily="34" charset="0"/>
                        </a:rPr>
                        <a:t>Wirtschafts-politsche</a:t>
                      </a:r>
                      <a:r>
                        <a:rPr lang="de-DE" sz="1600" i="1" dirty="0" smtClean="0">
                          <a:latin typeface="Verdana" panose="020B0604030504040204" pitchFamily="34" charset="0"/>
                          <a:ea typeface="Verdana" panose="020B0604030504040204" pitchFamily="34" charset="0"/>
                          <a:cs typeface="Verdana" panose="020B0604030504040204" pitchFamily="34" charset="0"/>
                        </a:rPr>
                        <a:t> Blätter</a:t>
                      </a:r>
                      <a:r>
                        <a:rPr lang="de-DE" sz="1600" i="0" dirty="0" smtClean="0">
                          <a:latin typeface="Verdana" panose="020B0604030504040204" pitchFamily="34" charset="0"/>
                          <a:ea typeface="Verdana" panose="020B0604030504040204" pitchFamily="34" charset="0"/>
                          <a:cs typeface="Verdana" panose="020B0604030504040204" pitchFamily="34" charset="0"/>
                        </a:rPr>
                        <a:t>  </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231589">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25.1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 Beziehung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576064">
                <a:tc rowSpan="2">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4242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24.5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Supplement</a:t>
                      </a:r>
                      <a:r>
                        <a:rPr lang="de-DE" sz="16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600"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2009-IDN!</a:t>
                      </a:r>
                      <a:r>
                        <a:rPr lang="de-DE" sz="1600" b="0"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Wirtschaftspoliti-sche</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 Blätter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576064">
                <a:tc vMerge="1">
                  <a:txBody>
                    <a:bodyPr/>
                    <a:lstStyle/>
                    <a:p>
                      <a:endParaRPr lang="de-DE"/>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25.1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3609821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Inhaltsverzeichnis</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p:txBody>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Definitionen Unterreihen und Beilagen</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1.  	 	Erfassung Unterreihen</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  	 	Erfassung Beilagen</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2.1  	 	Allgemein</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2.2	 	Kombination Beilage- und Ausgabebegriff </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2.3	 	Beziehungen</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2.4 – 2.7 	Verschiedene Beilage-Fälle</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2.8		Keine eigene Beschreibung – gleiche 			Datenträgertypen		</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2.9		Keine </a:t>
            </a:r>
            <a:r>
              <a:rPr lang="de-DE" sz="2400" dirty="0">
                <a:latin typeface="Verdana" panose="020B0604030504040204" pitchFamily="34" charset="0"/>
                <a:ea typeface="Verdana" panose="020B0604030504040204" pitchFamily="34" charset="0"/>
                <a:cs typeface="Verdana" panose="020B0604030504040204" pitchFamily="34" charset="0"/>
              </a:rPr>
              <a:t>eigene Beschreibung – </a:t>
            </a:r>
            <a:r>
              <a:rPr lang="de-DE" sz="2400" dirty="0" smtClean="0">
                <a:latin typeface="Verdana" panose="020B0604030504040204" pitchFamily="34" charset="0"/>
                <a:ea typeface="Verdana" panose="020B0604030504040204" pitchFamily="34" charset="0"/>
                <a:cs typeface="Verdana" panose="020B0604030504040204" pitchFamily="34" charset="0"/>
              </a:rPr>
              <a:t>					unterschiedliche  Datenträgertypen</a:t>
            </a:r>
            <a:r>
              <a:rPr lang="de-DE" sz="2400" dirty="0">
                <a:latin typeface="Verdana" panose="020B0604030504040204" pitchFamily="34" charset="0"/>
                <a:ea typeface="Verdana" panose="020B0604030504040204" pitchFamily="34" charset="0"/>
                <a:cs typeface="Verdana" panose="020B0604030504040204" pitchFamily="34" charset="0"/>
              </a:rPr>
              <a:t>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 </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AutoNum type="arabicPeriod" startAt="2"/>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514350" indent="-514350">
              <a:buAutoNum type="arabicPeriod"/>
            </a:pPr>
            <a:endParaRPr lang="de-DE" dirty="0" smtClean="0"/>
          </a:p>
          <a:p>
            <a:pPr marL="514350" indent="-514350">
              <a:buAutoNum type="arabicPeriod"/>
            </a:pP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dirty="0"/>
          </a:p>
        </p:txBody>
      </p:sp>
    </p:spTree>
    <p:extLst>
      <p:ext uri="{BB962C8B-B14F-4D97-AF65-F5344CB8AC3E}">
        <p14:creationId xmlns:p14="http://schemas.microsoft.com/office/powerpoint/2010/main" val="12702916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a:t>
            </a:r>
            <a:r>
              <a:rPr lang="de-DE" dirty="0" smtClean="0">
                <a:latin typeface="Verdana" pitchFamily="34" charset="0"/>
                <a:ea typeface="Verdana" pitchFamily="34" charset="0"/>
                <a:cs typeface="Verdana" pitchFamily="34" charset="0"/>
              </a:rPr>
              <a:t>Beilagen (mehrere)</a:t>
            </a:r>
            <a:r>
              <a:rPr lang="de-DE" dirty="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- 16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752311780"/>
              </p:ext>
            </p:extLst>
          </p:nvPr>
        </p:nvGraphicFramePr>
        <p:xfrm>
          <a:off x="251520" y="692696"/>
          <a:ext cx="8640960" cy="5740502"/>
        </p:xfrm>
        <a:graphic>
          <a:graphicData uri="http://schemas.openxmlformats.org/drawingml/2006/table">
            <a:tbl>
              <a:tblPr firstRow="1" bandRow="1">
                <a:tableStyleId>{5C22544A-7EE6-4342-B048-85BDC9FD1C3A}</a:tableStyleId>
              </a:tblPr>
              <a:tblGrid>
                <a:gridCol w="792088"/>
                <a:gridCol w="792088"/>
                <a:gridCol w="1872208"/>
                <a:gridCol w="1728192"/>
                <a:gridCol w="1728192"/>
                <a:gridCol w="1728192"/>
              </a:tblGrid>
              <a:tr h="563135">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PICA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1.Hauptress.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2.Hauptress.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4000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Der @große Facebook Ratgeber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Professional Audio</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Webdesigner</a:t>
                      </a:r>
                      <a:endParaRPr lang="de-DE" sz="1400" b="0" i="0" dirty="0" smtClean="0">
                        <a:latin typeface="Verdana" panose="020B0604030504040204" pitchFamily="34" charset="0"/>
                        <a:ea typeface="Verdana" panose="020B0604030504040204" pitchFamily="34" charset="0"/>
                        <a:cs typeface="Verdana" panose="020B0604030504040204" pitchFamily="34" charset="0"/>
                      </a:endParaRPr>
                    </a:p>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485407">
                <a:tc rowSpan="2">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4241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Supplement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zu</a:t>
                      </a:r>
                      <a:r>
                        <a:rPr lang="de-DE" sz="1400" b="0" kern="1200" dirty="0" err="1"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$n</a:t>
                      </a:r>
                      <a:r>
                        <a:rPr lang="de-DE" sz="1400" b="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Ausgabe</a:t>
                      </a:r>
                      <a:r>
                        <a:rPr lang="de-DE" sz="1400" b="1"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de-DE" sz="14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2011!IDN!</a:t>
                      </a:r>
                      <a:r>
                        <a:rPr lang="de-DE" sz="1400" b="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Pro-fessional Audio</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516279">
                <a:tc vMerge="1">
                  <a:txBody>
                    <a:bodyPr/>
                    <a:lstStyle/>
                    <a:p>
                      <a:endParaRPr lang="de-DE"/>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25.1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c vMerge="1">
                  <a:txBody>
                    <a:bodyPr/>
                    <a:lstStyle/>
                    <a:p>
                      <a:endParaRPr lang="de-DE"/>
                    </a:p>
                  </a:txBody>
                  <a:tcPr/>
                </a:tc>
              </a:tr>
              <a:tr h="502175">
                <a:tc rowSpan="2">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4242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bg1"/>
                      </a:solidFill>
                      <a:prstDash val="solid"/>
                      <a:round/>
                      <a:headEnd type="none" w="med" len="med"/>
                      <a:tailEnd type="none" w="med" len="med"/>
                    </a:lnL>
                    <a:solidFill>
                      <a:schemeClr val="accent3">
                        <a:lumMod val="40000"/>
                        <a:lumOff val="60000"/>
                      </a:schemeClr>
                    </a:solidFill>
                  </a:tcPr>
                </a:tc>
                <a:tc>
                  <a:txBody>
                    <a:bodyPr/>
                    <a:lstStyle/>
                    <a:p>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err="1" smtClean="0">
                          <a:latin typeface="Verdana" panose="020B0604030504040204" pitchFamily="34" charset="0"/>
                          <a:ea typeface="Verdana" panose="020B0604030504040204" pitchFamily="34" charset="0"/>
                          <a:cs typeface="Verdana" panose="020B0604030504040204" pitchFamily="34" charset="0"/>
                        </a:rPr>
                        <a:t>Supplement</a:t>
                      </a:r>
                      <a:r>
                        <a:rPr lang="de-DE" sz="1400"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endParaRPr lang="de-DE" sz="1400" b="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2011!IDN!</a:t>
                      </a:r>
                      <a:r>
                        <a:rPr lang="de-DE" sz="14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Der @große Facebook Ratgeber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246152">
                <a:tc vMerge="1">
                  <a:txBody>
                    <a:bodyPr/>
                    <a:lstStyle/>
                    <a:p>
                      <a:endParaRPr lang="de-DE"/>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25.1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c vMerge="1">
                  <a:txBody>
                    <a:bodyPr/>
                    <a:lstStyle/>
                    <a:p>
                      <a:endParaRPr lang="de-DE"/>
                    </a:p>
                  </a:txBody>
                  <a:tcPr/>
                </a:tc>
              </a:tr>
              <a:tr h="571832">
                <a:tc rowSpan="2">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4241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24.5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Supplement </a:t>
                      </a:r>
                      <a:r>
                        <a:rPr lang="de-DE" sz="1400" dirty="0" err="1" smtClean="0">
                          <a:latin typeface="Verdana" panose="020B0604030504040204" pitchFamily="34" charset="0"/>
                          <a:ea typeface="Verdana" panose="020B0604030504040204" pitchFamily="34" charset="0"/>
                          <a:cs typeface="Verdana" panose="020B0604030504040204" pitchFamily="34" charset="0"/>
                        </a:rPr>
                        <a:t>zu</a:t>
                      </a:r>
                      <a:r>
                        <a:rPr lang="de-DE" sz="1400"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4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Ausgabe</a:t>
                      </a:r>
                      <a:endPar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r>
                        <a:rPr lang="de-DE" sz="1400" dirty="0" smtClean="0">
                          <a:latin typeface="Verdana" panose="020B0604030504040204" pitchFamily="34" charset="0"/>
                          <a:ea typeface="Verdana" panose="020B0604030504040204" pitchFamily="34" charset="0"/>
                          <a:cs typeface="Verdana" panose="020B0604030504040204" pitchFamily="34" charset="0"/>
                        </a:rPr>
                        <a:t>2012!IDN!</a:t>
                      </a:r>
                    </a:p>
                    <a:p>
                      <a:r>
                        <a:rPr lang="de-DE" sz="1400" i="1" dirty="0" smtClean="0">
                          <a:latin typeface="Verdana" panose="020B0604030504040204" pitchFamily="34" charset="0"/>
                          <a:ea typeface="Verdana" panose="020B0604030504040204" pitchFamily="34" charset="0"/>
                          <a:cs typeface="Verdana" panose="020B0604030504040204" pitchFamily="34" charset="0"/>
                        </a:rPr>
                        <a:t>Webdesigner</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455319">
                <a:tc vMerge="1">
                  <a:txBody>
                    <a:bodyPr/>
                    <a:lstStyle/>
                    <a:p>
                      <a:endParaRPr lang="de-DE"/>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25.1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vMerge="1">
                  <a:txBody>
                    <a:bodyPr/>
                    <a:lstStyle/>
                    <a:p>
                      <a:endParaRPr lang="de-DE"/>
                    </a:p>
                  </a:txBody>
                  <a:tcPr/>
                </a:tc>
                <a:tc vMerge="1">
                  <a:txBody>
                    <a:bodyPr/>
                    <a:lstStyle/>
                    <a:p>
                      <a:endParaRPr lang="de-DE"/>
                    </a:p>
                  </a:txBody>
                  <a:tcPr/>
                </a:tc>
                <a:tc vMerge="1">
                  <a:txBody>
                    <a:bodyPr/>
                    <a:lstStyle/>
                    <a:p>
                      <a:endParaRPr lang="de-DE"/>
                    </a:p>
                  </a:txBody>
                  <a:tcPr/>
                </a:tc>
              </a:tr>
              <a:tr h="533506">
                <a:tc rowSpan="2">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4242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24.5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Supplement</a:t>
                      </a:r>
                      <a:r>
                        <a:rPr lang="de-DE" sz="1400"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endParaRPr lang="de-DE" sz="1400" b="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DE" sz="1400" dirty="0" smtClean="0">
                          <a:latin typeface="Verdana" panose="020B0604030504040204" pitchFamily="34" charset="0"/>
                          <a:ea typeface="Verdana" panose="020B0604030504040204" pitchFamily="34" charset="0"/>
                          <a:cs typeface="Verdana" panose="020B0604030504040204" pitchFamily="34" charset="0"/>
                        </a:rPr>
                        <a:t>2012!IDN!</a:t>
                      </a:r>
                      <a:r>
                        <a:rPr lang="de-DE" sz="1400" i="1" dirty="0" smtClean="0">
                          <a:latin typeface="Verdana" panose="020B0604030504040204" pitchFamily="34" charset="0"/>
                          <a:ea typeface="Verdana" panose="020B0604030504040204" pitchFamily="34" charset="0"/>
                          <a:cs typeface="Verdana" panose="020B0604030504040204" pitchFamily="34" charset="0"/>
                        </a:rPr>
                        <a:t>Der @große Facebook Ratgeber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627789">
                <a:tc vMerge="1">
                  <a:txBody>
                    <a:bodyPr/>
                    <a:lstStyle/>
                    <a:p>
                      <a:endParaRPr lang="de-DE"/>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25.1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In</a:t>
                      </a:r>
                      <a:r>
                        <a:rPr lang="de-DE" sz="1400" baseline="0" dirty="0" smtClean="0">
                          <a:latin typeface="Verdana" panose="020B0604030504040204" pitchFamily="34" charset="0"/>
                          <a:ea typeface="Verdana" panose="020B0604030504040204" pitchFamily="34" charset="0"/>
                          <a:cs typeface="Verdana" panose="020B0604030504040204" pitchFamily="34" charset="0"/>
                        </a:rPr>
                        <a:t> Beziehung stehendes Werk</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29107132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17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a:buNone/>
            </a:pPr>
            <a:r>
              <a:rPr lang="de-DE" sz="2400" dirty="0" smtClean="0">
                <a:latin typeface="Verdana" pitchFamily="34" charset="0"/>
                <a:ea typeface="Verdana" pitchFamily="34" charset="0"/>
                <a:cs typeface="Verdana" pitchFamily="34" charset="0"/>
              </a:rPr>
              <a:t>Pauschale Beziehungen</a:t>
            </a:r>
          </a:p>
          <a:p>
            <a:r>
              <a:rPr lang="de-DE" sz="2400" dirty="0" smtClean="0">
                <a:latin typeface="Verdana" pitchFamily="34" charset="0"/>
                <a:ea typeface="Verdana" pitchFamily="34" charset="0"/>
                <a:cs typeface="Verdana" pitchFamily="34" charset="0"/>
              </a:rPr>
              <a:t>Titel der in Beziehung stehenden Ressource ist nicht genau benannt bzw. </a:t>
            </a:r>
          </a:p>
          <a:p>
            <a:r>
              <a:rPr lang="de-DE" sz="2400" dirty="0" smtClean="0">
                <a:latin typeface="Verdana" pitchFamily="34" charset="0"/>
                <a:ea typeface="Verdana" pitchFamily="34" charset="0"/>
                <a:cs typeface="Verdana" pitchFamily="34" charset="0"/>
              </a:rPr>
              <a:t>nur pauschale Hinweise vorhanden</a:t>
            </a: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a:t>
            </a:r>
            <a:r>
              <a:rPr lang="de-DE" sz="2400" dirty="0">
                <a:latin typeface="Verdana" pitchFamily="34" charset="0"/>
                <a:ea typeface="Verdana" pitchFamily="34" charset="0"/>
                <a:cs typeface="Verdana" pitchFamily="34" charset="0"/>
              </a:rPr>
              <a:t>Erfassung </a:t>
            </a:r>
            <a:r>
              <a:rPr lang="de-DE" sz="2400" dirty="0" smtClean="0">
                <a:latin typeface="Verdana" pitchFamily="34" charset="0"/>
                <a:ea typeface="Verdana" pitchFamily="34" charset="0"/>
                <a:cs typeface="Verdana" pitchFamily="34" charset="0"/>
              </a:rPr>
              <a:t>des Sachverhalts in einer Anmerkung</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03801903"/>
              </p:ext>
            </p:extLst>
          </p:nvPr>
        </p:nvGraphicFramePr>
        <p:xfrm>
          <a:off x="251520" y="3284984"/>
          <a:ext cx="8712968" cy="1435425"/>
        </p:xfrm>
        <a:graphic>
          <a:graphicData uri="http://schemas.openxmlformats.org/drawingml/2006/table">
            <a:tbl>
              <a:tblPr firstRow="1" bandRow="1">
                <a:tableStyleId>{5C22544A-7EE6-4342-B048-85BDC9FD1C3A}</a:tableStyleId>
              </a:tblPr>
              <a:tblGrid>
                <a:gridCol w="864096"/>
                <a:gridCol w="864096"/>
                <a:gridCol w="1824243"/>
                <a:gridCol w="5160533"/>
              </a:tblGrid>
              <a:tr h="3600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2491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a:effectLst/>
                          <a:latin typeface="Verdana"/>
                          <a:ea typeface="Times New Roman"/>
                        </a:rPr>
                        <a:t>Pflegen</a:t>
                      </a:r>
                    </a:p>
                  </a:txBody>
                  <a:tcPr marL="68580" marR="68580" marT="0" marB="0" anchor="ctr"/>
                </a:tc>
              </a:tr>
              <a:tr h="650469">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4201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24.4.3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Beilage zu verschiedenen AOK-Magazinen „Bleib gesund“ des Verlages wdv</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129273394"/>
              </p:ext>
            </p:extLst>
          </p:nvPr>
        </p:nvGraphicFramePr>
        <p:xfrm>
          <a:off x="251520" y="4941168"/>
          <a:ext cx="8712968" cy="1371208"/>
        </p:xfrm>
        <a:graphic>
          <a:graphicData uri="http://schemas.openxmlformats.org/drawingml/2006/table">
            <a:tbl>
              <a:tblPr firstRow="1" bandRow="1">
                <a:tableStyleId>{5C22544A-7EE6-4342-B048-85BDC9FD1C3A}</a:tableStyleId>
              </a:tblPr>
              <a:tblGrid>
                <a:gridCol w="864096"/>
                <a:gridCol w="864096"/>
                <a:gridCol w="1852044"/>
                <a:gridCol w="5132732"/>
              </a:tblGrid>
              <a:tr h="3600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Kinder Kultur Magazin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4201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24.4.3</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Beilage zu unterschiedlichen Tageszeitungen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2790146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18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251520" y="1052736"/>
            <a:ext cx="8640960" cy="4896544"/>
          </a:xfrm>
        </p:spPr>
        <p:txBody>
          <a:bodyPr wrap="square"/>
          <a:lstStyle/>
          <a:p>
            <a:pPr marL="0" indent="0">
              <a:buNone/>
            </a:pPr>
            <a:r>
              <a:rPr lang="de-DE" sz="2400" dirty="0" smtClean="0">
                <a:latin typeface="Verdana" pitchFamily="34" charset="0"/>
                <a:ea typeface="Verdana" pitchFamily="34" charset="0"/>
                <a:cs typeface="Verdana" pitchFamily="34" charset="0"/>
              </a:rPr>
              <a:t>Besondere </a:t>
            </a:r>
            <a:r>
              <a:rPr lang="de-DE" sz="2400" dirty="0" err="1" smtClean="0">
                <a:latin typeface="Verdana" pitchFamily="34" charset="0"/>
                <a:ea typeface="Verdana" pitchFamily="34" charset="0"/>
                <a:cs typeface="Verdana" pitchFamily="34" charset="0"/>
              </a:rPr>
              <a:t>Beilagenfälle</a:t>
            </a: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erhalten </a:t>
            </a:r>
            <a:r>
              <a:rPr lang="de-DE" sz="2400" dirty="0">
                <a:latin typeface="Verdana" pitchFamily="34" charset="0"/>
                <a:ea typeface="Verdana" pitchFamily="34" charset="0"/>
                <a:cs typeface="Verdana" pitchFamily="34" charset="0"/>
              </a:rPr>
              <a:t>je nach Sachverhalt eine eigene Beschreibung oder</a:t>
            </a:r>
          </a:p>
          <a:p>
            <a:r>
              <a:rPr lang="de-DE" sz="2400" dirty="0">
                <a:latin typeface="Verdana" pitchFamily="34" charset="0"/>
                <a:ea typeface="Verdana" pitchFamily="34" charset="0"/>
                <a:cs typeface="Verdana" pitchFamily="34" charset="0"/>
              </a:rPr>
              <a:t>eine Anmerkung </a:t>
            </a:r>
          </a:p>
          <a:p>
            <a:r>
              <a:rPr lang="de-DE" sz="2400" dirty="0">
                <a:latin typeface="Verdana" pitchFamily="34" charset="0"/>
                <a:ea typeface="Verdana" pitchFamily="34" charset="0"/>
                <a:cs typeface="Verdana" pitchFamily="34" charset="0"/>
              </a:rPr>
              <a:t>sie werden miteinander in Beziehung gesetzt</a:t>
            </a:r>
          </a:p>
          <a:p>
            <a:r>
              <a:rPr lang="de-DE" sz="2400" dirty="0">
                <a:latin typeface="Verdana" pitchFamily="34" charset="0"/>
                <a:ea typeface="Verdana" pitchFamily="34" charset="0"/>
                <a:cs typeface="Verdana" pitchFamily="34" charset="0"/>
              </a:rPr>
              <a:t>können ggf. Angaben zur zeitlichen Dauer enthalten</a:t>
            </a:r>
          </a:p>
          <a:p>
            <a:r>
              <a:rPr lang="de-DE" sz="2400" dirty="0">
                <a:latin typeface="Verdana" pitchFamily="34" charset="0"/>
                <a:ea typeface="Verdana" pitchFamily="34" charset="0"/>
                <a:cs typeface="Verdana" pitchFamily="34" charset="0"/>
              </a:rPr>
              <a:t>ggf. werden </a:t>
            </a:r>
            <a:r>
              <a:rPr lang="de-DE" sz="2400" dirty="0" smtClean="0">
                <a:latin typeface="Verdana" pitchFamily="34" charset="0"/>
                <a:ea typeface="Verdana" pitchFamily="34" charset="0"/>
                <a:cs typeface="Verdana" pitchFamily="34" charset="0"/>
              </a:rPr>
              <a:t>abweichende Titel </a:t>
            </a:r>
            <a:r>
              <a:rPr lang="de-DE" sz="2400" dirty="0">
                <a:latin typeface="Verdana" pitchFamily="34" charset="0"/>
                <a:ea typeface="Verdana" pitchFamily="34" charset="0"/>
                <a:cs typeface="Verdana" pitchFamily="34" charset="0"/>
              </a:rPr>
              <a:t>erfasst</a:t>
            </a:r>
          </a:p>
          <a:p>
            <a:pPr marL="0" indent="0">
              <a:buNone/>
            </a:pPr>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dirty="0"/>
          </a:p>
        </p:txBody>
      </p:sp>
    </p:spTree>
    <p:extLst>
      <p:ext uri="{BB962C8B-B14F-4D97-AF65-F5344CB8AC3E}">
        <p14:creationId xmlns:p14="http://schemas.microsoft.com/office/powerpoint/2010/main" val="30679447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19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a:buNone/>
            </a:pPr>
            <a:r>
              <a:rPr lang="de-DE" sz="2400" dirty="0" smtClean="0">
                <a:latin typeface="Verdana" pitchFamily="34" charset="0"/>
                <a:ea typeface="Verdana" pitchFamily="34" charset="0"/>
                <a:cs typeface="Verdana" pitchFamily="34" charset="0"/>
              </a:rPr>
              <a:t>2.4 Eine </a:t>
            </a:r>
            <a:r>
              <a:rPr lang="de-DE" sz="2400" dirty="0">
                <a:latin typeface="Verdana" pitchFamily="34" charset="0"/>
                <a:ea typeface="Verdana" pitchFamily="34" charset="0"/>
                <a:cs typeface="Verdana" pitchFamily="34" charset="0"/>
              </a:rPr>
              <a:t>fortlaufende Beilage erscheint als Beilage </a:t>
            </a:r>
            <a:r>
              <a:rPr lang="de-DE" sz="2400" dirty="0" smtClean="0">
                <a:latin typeface="Verdana" pitchFamily="34" charset="0"/>
                <a:ea typeface="Verdana" pitchFamily="34" charset="0"/>
                <a:cs typeface="Verdana" pitchFamily="34" charset="0"/>
              </a:rPr>
              <a:t>und</a:t>
            </a:r>
          </a:p>
          <a:p>
            <a:pPr>
              <a:buNone/>
            </a:pPr>
            <a:r>
              <a:rPr lang="de-DE" sz="2400" dirty="0" smtClean="0">
                <a:latin typeface="Verdana" pitchFamily="34" charset="0"/>
                <a:ea typeface="Verdana" pitchFamily="34" charset="0"/>
                <a:cs typeface="Verdana" pitchFamily="34" charset="0"/>
              </a:rPr>
              <a:t>auch </a:t>
            </a:r>
            <a:r>
              <a:rPr lang="de-DE" sz="2400" dirty="0">
                <a:latin typeface="Verdana" pitchFamily="34" charset="0"/>
                <a:ea typeface="Verdana" pitchFamily="34" charset="0"/>
                <a:cs typeface="Verdana" pitchFamily="34" charset="0"/>
              </a:rPr>
              <a:t>als selbständige Veröffentlichung </a:t>
            </a: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11232255"/>
              </p:ext>
            </p:extLst>
          </p:nvPr>
        </p:nvGraphicFramePr>
        <p:xfrm>
          <a:off x="251520" y="1916832"/>
          <a:ext cx="8496944" cy="4059425"/>
        </p:xfrm>
        <a:graphic>
          <a:graphicData uri="http://schemas.openxmlformats.org/drawingml/2006/table">
            <a:tbl>
              <a:tblPr firstRow="1" bandRow="1">
                <a:tableStyleId>{5C22544A-7EE6-4342-B048-85BDC9FD1C3A}</a:tableStyleId>
              </a:tblPr>
              <a:tblGrid>
                <a:gridCol w="792088"/>
                <a:gridCol w="864096"/>
                <a:gridCol w="1872208"/>
                <a:gridCol w="2520280"/>
                <a:gridCol w="2448272"/>
              </a:tblGrid>
              <a:tr h="13602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298751">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NÖ-Sport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Sportzeitung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67139">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4241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i="0" dirty="0" smtClean="0">
                          <a:latin typeface="Verdana" panose="020B0604030504040204" pitchFamily="34" charset="0"/>
                          <a:ea typeface="Verdana" panose="020B0604030504040204" pitchFamily="34" charset="0"/>
                          <a:cs typeface="Verdana" panose="020B0604030504040204" pitchFamily="34" charset="0"/>
                        </a:rPr>
                        <a:t>Supplement </a:t>
                      </a:r>
                      <a:r>
                        <a:rPr lang="de-DE" sz="1600" i="0" dirty="0" err="1" smtClean="0">
                          <a:latin typeface="Verdana" panose="020B0604030504040204" pitchFamily="34" charset="0"/>
                          <a:ea typeface="Verdana" panose="020B0604030504040204" pitchFamily="34" charset="0"/>
                          <a:cs typeface="Verdana" panose="020B0604030504040204" pitchFamily="34" charset="0"/>
                        </a:rPr>
                        <a:t>zu!IDN!</a:t>
                      </a:r>
                      <a:r>
                        <a:rPr lang="de-DE" sz="1600" i="1" dirty="0" err="1" smtClean="0">
                          <a:latin typeface="Verdana" panose="020B0604030504040204" pitchFamily="34" charset="0"/>
                          <a:ea typeface="Verdana" panose="020B0604030504040204" pitchFamily="34" charset="0"/>
                          <a:cs typeface="Verdana" panose="020B0604030504040204" pitchFamily="34" charset="0"/>
                        </a:rPr>
                        <a:t>NÖ-Sport</a:t>
                      </a:r>
                      <a:endParaRPr lang="de-DE" sz="1600" i="1" dirty="0" smtClean="0">
                        <a:latin typeface="Verdana" panose="020B0604030504040204" pitchFamily="34" charset="0"/>
                        <a:ea typeface="Verdana" panose="020B0604030504040204" pitchFamily="34" charset="0"/>
                        <a:cs typeface="Verdana" panose="020B0604030504040204" pitchFamily="34" charset="0"/>
                      </a:endParaRPr>
                    </a:p>
                    <a:p>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0">
                <a:tc vMerge="1">
                  <a:txBody>
                    <a:bodyPr/>
                    <a:lstStyle/>
                    <a:p>
                      <a:endParaRPr lang="de-DE"/>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25.1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In Beziehung</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584705">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4242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Supplement!IDN</a:t>
                      </a:r>
                      <a:r>
                        <a:rPr lang="de-DE" sz="1600" dirty="0" smtClean="0">
                          <a:latin typeface="Verdana" panose="020B0604030504040204" pitchFamily="34" charset="0"/>
                          <a:ea typeface="Verdana" panose="020B0604030504040204" pitchFamily="34" charset="0"/>
                          <a:cs typeface="Verdana" panose="020B0604030504040204" pitchFamily="34" charset="0"/>
                        </a:rPr>
                        <a:t>!</a:t>
                      </a:r>
                    </a:p>
                    <a:p>
                      <a:r>
                        <a:rPr lang="de-DE" sz="1600" i="1" dirty="0" smtClean="0">
                          <a:latin typeface="Verdana" panose="020B0604030504040204" pitchFamily="34" charset="0"/>
                          <a:ea typeface="Verdana" panose="020B0604030504040204" pitchFamily="34" charset="0"/>
                          <a:cs typeface="Verdana" panose="020B0604030504040204" pitchFamily="34" charset="0"/>
                        </a:rPr>
                        <a:t>Sportzeitung</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238255">
                <a:tc vMerge="1">
                  <a:txBody>
                    <a:bodyPr/>
                    <a:lstStyle/>
                    <a:p>
                      <a:endParaRPr lang="de-DE"/>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25.1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822960">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4201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24.4.3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Erscheint auch als selbständige Zeitschrift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5817692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20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marL="0" indent="0">
              <a:buNone/>
            </a:pPr>
            <a:r>
              <a:rPr lang="de-DE" sz="2400" dirty="0" smtClean="0">
                <a:latin typeface="Verdana" pitchFamily="34" charset="0"/>
                <a:ea typeface="Verdana" pitchFamily="34" charset="0"/>
                <a:cs typeface="Verdana" pitchFamily="34" charset="0"/>
              </a:rPr>
              <a:t>2.5 </a:t>
            </a:r>
            <a:r>
              <a:rPr lang="de-DE" sz="2400" dirty="0">
                <a:latin typeface="Verdana" pitchFamily="34" charset="0"/>
                <a:ea typeface="Verdana" pitchFamily="34" charset="0"/>
                <a:cs typeface="Verdana" pitchFamily="34" charset="0"/>
              </a:rPr>
              <a:t>Fortlaufende gezählte</a:t>
            </a:r>
            <a:r>
              <a:rPr lang="de-DE" sz="2400" i="1" dirty="0">
                <a:latin typeface="Verdana" panose="020B0604030504040204" pitchFamily="34" charset="0"/>
                <a:ea typeface="Verdana" panose="020B0604030504040204" pitchFamily="34" charset="0"/>
                <a:cs typeface="Verdana" panose="020B0604030504040204" pitchFamily="34" charset="0"/>
              </a:rPr>
              <a:t> </a:t>
            </a:r>
            <a:r>
              <a:rPr lang="de-DE" sz="2400" dirty="0">
                <a:latin typeface="Verdana" panose="020B0604030504040204" pitchFamily="34" charset="0"/>
                <a:ea typeface="Verdana" panose="020B0604030504040204" pitchFamily="34" charset="0"/>
                <a:cs typeface="Verdana" panose="020B0604030504040204" pitchFamily="34" charset="0"/>
              </a:rPr>
              <a:t>Beilage, eingeheftet in </a:t>
            </a:r>
            <a:r>
              <a:rPr lang="de-DE" sz="2400" dirty="0" smtClean="0">
                <a:latin typeface="Verdana" panose="020B0604030504040204" pitchFamily="34" charset="0"/>
                <a:ea typeface="Verdana" panose="020B0604030504040204" pitchFamily="34" charset="0"/>
                <a:cs typeface="Verdana" panose="020B0604030504040204" pitchFamily="34" charset="0"/>
              </a:rPr>
              <a:t>Hauptressource</a:t>
            </a:r>
            <a:r>
              <a:rPr lang="de-DE" sz="2400" i="1"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Erscheinungsbeginn später als Hauptressource</a:t>
            </a:r>
          </a:p>
          <a:p>
            <a:pPr marL="0" indent="0">
              <a:buNone/>
            </a:pPr>
            <a:endParaRPr lang="de-DE" sz="2400" i="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319730094"/>
              </p:ext>
            </p:extLst>
          </p:nvPr>
        </p:nvGraphicFramePr>
        <p:xfrm>
          <a:off x="323528" y="2204864"/>
          <a:ext cx="8352928" cy="4241800"/>
        </p:xfrm>
        <a:graphic>
          <a:graphicData uri="http://schemas.openxmlformats.org/drawingml/2006/table">
            <a:tbl>
              <a:tblPr firstRow="1" bandRow="1">
                <a:tableStyleId>{5C22544A-7EE6-4342-B048-85BDC9FD1C3A}</a:tableStyleId>
              </a:tblPr>
              <a:tblGrid>
                <a:gridCol w="864096"/>
                <a:gridCol w="936104"/>
                <a:gridCol w="1728192"/>
                <a:gridCol w="2304256"/>
                <a:gridCol w="2520280"/>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Automobilwoche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a:effectLst/>
                          <a:latin typeface="Verdana"/>
                          <a:ea typeface="Times New Roman"/>
                        </a:rPr>
                        <a:t>100 Weltmarktführer</a:t>
                      </a:r>
                    </a:p>
                  </a:txBody>
                  <a:tcPr marL="68580" marR="68580" marT="0" marB="0" anchor="ctr"/>
                </a:tc>
              </a:tr>
              <a:tr h="420045">
                <a:tc rowSpan="2">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4241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24.5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a:t>
                      </a:r>
                      <a:r>
                        <a:rPr lang="de-DE" sz="1600" dirty="0" err="1" smtClean="0">
                          <a:latin typeface="Verdana" panose="020B0604030504040204" pitchFamily="34" charset="0"/>
                          <a:ea typeface="Verdana" panose="020B0604030504040204" pitchFamily="34" charset="0"/>
                          <a:cs typeface="Verdana" panose="020B0604030504040204" pitchFamily="34" charset="0"/>
                        </a:rPr>
                        <a:t>kennzeich</a:t>
                      </a:r>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dirty="0" err="1" smtClean="0">
                          <a:latin typeface="Verdana" panose="020B0604030504040204" pitchFamily="34" charset="0"/>
                          <a:ea typeface="Verdana" panose="020B0604030504040204" pitchFamily="34" charset="0"/>
                          <a:cs typeface="Verdana" panose="020B0604030504040204" pitchFamily="34" charset="0"/>
                        </a:rPr>
                        <a:t>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r>
                        <a:rPr lang="de-DE" sz="1600" i="0" dirty="0" smtClean="0">
                          <a:latin typeface="Verdana" panose="020B0604030504040204" pitchFamily="34" charset="0"/>
                          <a:ea typeface="Verdana" panose="020B0604030504040204" pitchFamily="34" charset="0"/>
                          <a:cs typeface="Verdana" panose="020B0604030504040204" pitchFamily="34" charset="0"/>
                        </a:rPr>
                        <a:t>Supplement </a:t>
                      </a:r>
                      <a:r>
                        <a:rPr lang="de-DE" sz="1600" i="0" dirty="0" err="1" smtClean="0">
                          <a:latin typeface="Verdana" panose="020B0604030504040204" pitchFamily="34" charset="0"/>
                          <a:ea typeface="Verdana" panose="020B0604030504040204" pitchFamily="34" charset="0"/>
                          <a:cs typeface="Verdana" panose="020B0604030504040204" pitchFamily="34" charset="0"/>
                        </a:rPr>
                        <a:t>zu!IDN</a:t>
                      </a:r>
                      <a:r>
                        <a:rPr lang="de-DE" sz="1600" i="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Automobilwoche</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220035">
                <a:tc vMerge="1">
                  <a:txBody>
                    <a:bodyPr/>
                    <a:lstStyle/>
                    <a:p>
                      <a:endParaRPr lang="de-DE"/>
                    </a:p>
                  </a:txBody>
                  <a:tcPr/>
                </a:tc>
                <a:tc>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537754">
                <a:tc rowSpan="2">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4242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24.5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a:t>
                      </a:r>
                      <a:r>
                        <a:rPr lang="de-DE" sz="1600" dirty="0" err="1" smtClean="0">
                          <a:latin typeface="Verdana" panose="020B0604030504040204" pitchFamily="34" charset="0"/>
                          <a:ea typeface="Verdana" panose="020B0604030504040204" pitchFamily="34" charset="0"/>
                          <a:cs typeface="Verdana" panose="020B0604030504040204" pitchFamily="34" charset="0"/>
                        </a:rPr>
                        <a:t>kennzeich</a:t>
                      </a:r>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dirty="0" err="1" smtClean="0">
                          <a:latin typeface="Verdana" panose="020B0604030504040204" pitchFamily="34" charset="0"/>
                          <a:ea typeface="Verdana" panose="020B0604030504040204" pitchFamily="34" charset="0"/>
                          <a:cs typeface="Verdana" panose="020B0604030504040204" pitchFamily="34" charset="0"/>
                        </a:rPr>
                        <a:t>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Supplement</a:t>
                      </a:r>
                      <a:r>
                        <a:rPr lang="de-DE" sz="16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600"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2014-!IDN!</a:t>
                      </a:r>
                      <a:r>
                        <a:rPr lang="de-DE" sz="1600" b="0"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100 Weltmarkführer</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376646">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 Beziehung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1845801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21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764704"/>
            <a:ext cx="8640960" cy="792088"/>
          </a:xfrm>
        </p:spPr>
        <p:txBody>
          <a:bodyPr wrap="square"/>
          <a:lstStyle/>
          <a:p>
            <a:pPr>
              <a:buNone/>
            </a:pPr>
            <a:r>
              <a:rPr lang="de-DE" sz="2400" dirty="0" smtClean="0">
                <a:latin typeface="Verdana" pitchFamily="34" charset="0"/>
                <a:ea typeface="Verdana" pitchFamily="34" charset="0"/>
                <a:cs typeface="Verdana" pitchFamily="34" charset="0"/>
              </a:rPr>
              <a:t>2.6 Beilage </a:t>
            </a:r>
            <a:r>
              <a:rPr lang="de-DE" sz="2400" dirty="0">
                <a:latin typeface="Verdana" panose="020B0604030504040204" pitchFamily="34" charset="0"/>
                <a:ea typeface="Verdana" panose="020B0604030504040204" pitchFamily="34" charset="0"/>
                <a:cs typeface="Verdana" panose="020B0604030504040204" pitchFamily="34" charset="0"/>
              </a:rPr>
              <a:t>bisher ungezählt, wird zu gezählter Beilage und umgekehrt</a:t>
            </a:r>
            <a:r>
              <a:rPr lang="de-DE" sz="2400" i="1" dirty="0">
                <a:latin typeface="Verdana" panose="020B0604030504040204" pitchFamily="34" charset="0"/>
                <a:ea typeface="Verdana" panose="020B0604030504040204" pitchFamily="34" charset="0"/>
                <a:cs typeface="Verdana" panose="020B0604030504040204" pitchFamily="34" charset="0"/>
              </a:rPr>
              <a:t> </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199044703"/>
              </p:ext>
            </p:extLst>
          </p:nvPr>
        </p:nvGraphicFramePr>
        <p:xfrm>
          <a:off x="179512" y="1628800"/>
          <a:ext cx="8712968" cy="4673704"/>
        </p:xfrm>
        <a:graphic>
          <a:graphicData uri="http://schemas.openxmlformats.org/drawingml/2006/table">
            <a:tbl>
              <a:tblPr firstRow="1" bandRow="1">
                <a:tableStyleId>{5C22544A-7EE6-4342-B048-85BDC9FD1C3A}</a:tableStyleId>
              </a:tblPr>
              <a:tblGrid>
                <a:gridCol w="720080"/>
                <a:gridCol w="936104"/>
                <a:gridCol w="1584176"/>
                <a:gridCol w="2952328"/>
                <a:gridCol w="2520280"/>
              </a:tblGrid>
              <a:tr h="363095">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PICA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298751">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4000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Baustoff-Jahrbuch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Leistungsdaten des deutschen Baustoff-Fachhandels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61569">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3260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2.3.6.3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Leistungsdaten des deutschen Baustoff-Fachhandels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273733">
                <a:tc rowSpan="2">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4241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24.5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Bez.–</a:t>
                      </a:r>
                      <a:r>
                        <a:rPr lang="de-DE" sz="1400" b="0" dirty="0" err="1" smtClean="0">
                          <a:latin typeface="Verdana" panose="020B0604030504040204" pitchFamily="34" charset="0"/>
                          <a:ea typeface="Verdana" panose="020B0604030504040204" pitchFamily="34" charset="0"/>
                          <a:cs typeface="Verdana" panose="020B0604030504040204" pitchFamily="34" charset="0"/>
                        </a:rPr>
                        <a:t>Kennz</a:t>
                      </a:r>
                      <a:r>
                        <a:rPr lang="de-DE" sz="1400" b="0" dirty="0" smtClean="0">
                          <a:latin typeface="Verdana" panose="020B0604030504040204" pitchFamily="34" charset="0"/>
                          <a:ea typeface="Verdana" panose="020B0604030504040204" pitchFamily="34" charset="0"/>
                          <a:cs typeface="Verdana" panose="020B0604030504040204" pitchFamily="34" charset="0"/>
                        </a:rPr>
                        <a: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4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i="0" dirty="0" smtClean="0">
                          <a:latin typeface="Verdana" panose="020B0604030504040204" pitchFamily="34" charset="0"/>
                          <a:ea typeface="Verdana" panose="020B0604030504040204" pitchFamily="34" charset="0"/>
                          <a:cs typeface="Verdana" panose="020B0604030504040204" pitchFamily="34" charset="0"/>
                        </a:rPr>
                        <a:t>Supplement</a:t>
                      </a:r>
                      <a:r>
                        <a:rPr lang="de-DE" sz="1400" i="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i="0" dirty="0" err="1" smtClean="0">
                          <a:latin typeface="Verdana" panose="020B0604030504040204" pitchFamily="34" charset="0"/>
                          <a:ea typeface="Verdana" panose="020B0604030504040204" pitchFamily="34" charset="0"/>
                          <a:cs typeface="Verdana" panose="020B0604030504040204" pitchFamily="34" charset="0"/>
                        </a:rPr>
                        <a:t>zu!IDN!</a:t>
                      </a:r>
                      <a:r>
                        <a:rPr lang="de-DE" sz="1400" i="1" dirty="0" err="1" smtClean="0">
                          <a:latin typeface="Verdana" panose="020B0604030504040204" pitchFamily="34" charset="0"/>
                          <a:ea typeface="Verdana" panose="020B0604030504040204" pitchFamily="34" charset="0"/>
                          <a:cs typeface="Verdana" panose="020B0604030504040204" pitchFamily="34" charset="0"/>
                        </a:rPr>
                        <a:t>Baustoff-Jahrbuch</a:t>
                      </a:r>
                      <a:endParaRPr lang="de-DE" sz="1400" i="1" dirty="0" smtClean="0">
                        <a:latin typeface="Verdana" panose="020B0604030504040204" pitchFamily="34" charset="0"/>
                        <a:ea typeface="Verdana" panose="020B0604030504040204" pitchFamily="34" charset="0"/>
                        <a:cs typeface="Verdana" panose="020B0604030504040204" pitchFamily="34" charset="0"/>
                      </a:endParaRPr>
                    </a:p>
                    <a:p>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703312">
                <a:tc vMerge="1">
                  <a:txBody>
                    <a:bodyPr/>
                    <a:lstStyle/>
                    <a:p>
                      <a:endParaRPr lang="de-DE"/>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25.1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In Bez. stehendes</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288588">
                <a:tc rowSpan="2">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4242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24.5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Bez.-</a:t>
                      </a:r>
                      <a:r>
                        <a:rPr lang="de-DE" sz="1400" b="0" dirty="0" err="1" smtClean="0">
                          <a:latin typeface="Verdana" panose="020B0604030504040204" pitchFamily="34" charset="0"/>
                          <a:ea typeface="Verdana" panose="020B0604030504040204" pitchFamily="34" charset="0"/>
                          <a:cs typeface="Verdana" panose="020B0604030504040204" pitchFamily="34" charset="0"/>
                        </a:rPr>
                        <a:t>Kennz</a:t>
                      </a:r>
                      <a:r>
                        <a:rPr lang="de-DE" sz="1400" b="0" dirty="0" smtClean="0">
                          <a:latin typeface="Verdana" panose="020B0604030504040204" pitchFamily="34" charset="0"/>
                          <a:ea typeface="Verdana" panose="020B0604030504040204" pitchFamily="34" charset="0"/>
                          <a:cs typeface="Verdana" panose="020B0604030504040204" pitchFamily="34" charset="0"/>
                        </a:rPr>
                        <a: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i="0" dirty="0" smtClean="0">
                          <a:latin typeface="Verdana" panose="020B0604030504040204" pitchFamily="34" charset="0"/>
                          <a:ea typeface="Verdana" panose="020B0604030504040204" pitchFamily="34" charset="0"/>
                          <a:cs typeface="Verdana" panose="020B0604030504040204" pitchFamily="34" charset="0"/>
                        </a:rPr>
                        <a:t>Supplement</a:t>
                      </a:r>
                      <a:r>
                        <a:rPr lang="de-DE" sz="1400" b="0" i="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400" b="0" i="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2010/2011-!IDN!</a:t>
                      </a:r>
                      <a:r>
                        <a:rPr lang="de-DE" sz="1400" b="0"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Leistungs-daten des Deutschen Baustoff-Fachhandels</a:t>
                      </a:r>
                      <a:endParaRPr lang="de-DE" sz="1400" b="1" i="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656292">
                <a:tc vMerge="1">
                  <a:txBody>
                    <a:bodyPr/>
                    <a:lstStyle/>
                    <a:p>
                      <a:endParaRPr lang="de-DE"/>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25.1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In Bez. stehendes Werk</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140568">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4201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24.4.3</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a:t>
                      </a:r>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4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Be</a:t>
                      </a:r>
                      <a:r>
                        <a:rPr lang="de-DE" sz="14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-schreibung</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p>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Ungezählte Beilage 2008/2009-2009/2010: Leistungsdaten des deutschen Baustoff-Fachhandels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Setzt die ungezählte Beilage der Hauptressource fort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9333286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22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341935368"/>
              </p:ext>
            </p:extLst>
          </p:nvPr>
        </p:nvGraphicFramePr>
        <p:xfrm>
          <a:off x="323528" y="764704"/>
          <a:ext cx="8568952" cy="5607793"/>
        </p:xfrm>
        <a:graphic>
          <a:graphicData uri="http://schemas.openxmlformats.org/drawingml/2006/table">
            <a:tbl>
              <a:tblPr firstRow="1" bandRow="1">
                <a:tableStyleId>{5C22544A-7EE6-4342-B048-85BDC9FD1C3A}</a:tableStyleId>
              </a:tblPr>
              <a:tblGrid>
                <a:gridCol w="792088"/>
                <a:gridCol w="1080120"/>
                <a:gridCol w="1872208"/>
                <a:gridCol w="2232248"/>
                <a:gridCol w="2592288"/>
              </a:tblGrid>
              <a:tr h="144016">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Beilage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1999</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2012</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600" dirty="0" smtClean="0">
                          <a:latin typeface="Verdana" panose="020B0604030504040204" pitchFamily="34" charset="0"/>
                          <a:ea typeface="Verdana" panose="020B0604030504040204" pitchFamily="34" charset="0"/>
                          <a:cs typeface="Verdana" panose="020B0604030504040204" pitchFamily="34" charset="0"/>
                        </a:rPr>
                        <a:t>2013</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6024">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3260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2.3.6.3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Stil:echt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2288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Münster kauft ein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Stil:echt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82285">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4241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i="0" dirty="0" smtClean="0">
                          <a:latin typeface="Verdana" panose="020B0604030504040204" pitchFamily="34" charset="0"/>
                          <a:ea typeface="Verdana" panose="020B0604030504040204" pitchFamily="34" charset="0"/>
                          <a:cs typeface="Verdana" panose="020B0604030504040204" pitchFamily="34" charset="0"/>
                        </a:rPr>
                        <a:t>Supplement </a:t>
                      </a:r>
                      <a:r>
                        <a:rPr lang="de-DE" sz="1600" i="0" dirty="0" err="1" smtClean="0">
                          <a:latin typeface="Verdana" panose="020B0604030504040204" pitchFamily="34" charset="0"/>
                          <a:ea typeface="Verdana" panose="020B0604030504040204" pitchFamily="34" charset="0"/>
                          <a:cs typeface="Verdana" panose="020B0604030504040204" pitchFamily="34" charset="0"/>
                        </a:rPr>
                        <a:t>zu!IDN</a:t>
                      </a:r>
                      <a:r>
                        <a:rPr lang="de-DE" sz="1600" i="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Münster kauft ein</a:t>
                      </a:r>
                    </a:p>
                    <a:p>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573008">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25.1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In Bez. stehendes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643393">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4242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3">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Supplement</a:t>
                      </a:r>
                      <a:r>
                        <a:rPr lang="de-DE" sz="16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2012 [?]-2013!IDN</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err="1" smtClean="0">
                          <a:latin typeface="Verdana" panose="020B0604030504040204" pitchFamily="34" charset="0"/>
                          <a:ea typeface="Verdana" panose="020B0604030504040204" pitchFamily="34" charset="0"/>
                          <a:cs typeface="Verdana" panose="020B0604030504040204" pitchFamily="34" charset="0"/>
                        </a:rPr>
                        <a:t>Stil:echt</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rowSpan="2">
                  <a:txBody>
                    <a:bodyPr/>
                    <a:lstStyle/>
                    <a:p>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574631">
                <a:tc vMerge="1">
                  <a:txBody>
                    <a:bodyPr/>
                    <a:lstStyle/>
                    <a:p>
                      <a:endParaRPr lang="de-DE"/>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25.1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In Bez. stehendes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3">
                        <a:lumMod val="40000"/>
                        <a:lumOff val="60000"/>
                      </a:schemeClr>
                    </a:solidFill>
                  </a:tcPr>
                </a:tc>
                <a:tc vMerge="1">
                  <a:txBody>
                    <a:bodyPr/>
                    <a:lstStyle/>
                    <a:p>
                      <a:endParaRPr lang="de-DE"/>
                    </a:p>
                  </a:txBody>
                  <a:tcPr/>
                </a:tc>
                <a:tc vMerge="1">
                  <a:txBody>
                    <a:bodyPr/>
                    <a:lstStyle/>
                    <a:p>
                      <a:endParaRPr lang="de-DE"/>
                    </a:p>
                  </a:txBody>
                  <a:tcPr/>
                </a:tc>
              </a:tr>
              <a:tr h="418129">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4201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24.4.3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Ungezählte Beilage ab Nr. 30 (Winter 2013/2014): Stil:echt </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Fortgesetzt als ungezählte Beilage bei der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34056788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23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marL="0" indent="0">
              <a:buNone/>
            </a:pPr>
            <a:r>
              <a:rPr lang="de-DE" sz="2400" dirty="0" smtClean="0">
                <a:latin typeface="Verdana" pitchFamily="34" charset="0"/>
                <a:ea typeface="Verdana" pitchFamily="34" charset="0"/>
                <a:cs typeface="Verdana" pitchFamily="34" charset="0"/>
              </a:rPr>
              <a:t>2.7 </a:t>
            </a:r>
            <a:r>
              <a:rPr lang="de-DE" sz="2400" dirty="0">
                <a:latin typeface="Verdana" pitchFamily="34" charset="0"/>
                <a:ea typeface="Verdana" pitchFamily="34" charset="0"/>
                <a:cs typeface="Verdana" pitchFamily="34" charset="0"/>
              </a:rPr>
              <a:t>Selbständige fortlaufende Ressource wird zur ungezählten Beilage </a:t>
            </a:r>
            <a:r>
              <a:rPr lang="de-DE" sz="2400" i="1" dirty="0">
                <a:latin typeface="Verdana" panose="020B0604030504040204" pitchFamily="34" charset="0"/>
                <a:ea typeface="Verdana" panose="020B0604030504040204" pitchFamily="34" charset="0"/>
                <a:cs typeface="Verdana" panose="020B0604030504040204" pitchFamily="34" charset="0"/>
              </a:rPr>
              <a:t> </a:t>
            </a:r>
            <a:endParaRPr lang="de-DE" sz="24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736913719"/>
              </p:ext>
            </p:extLst>
          </p:nvPr>
        </p:nvGraphicFramePr>
        <p:xfrm>
          <a:off x="323528" y="1844824"/>
          <a:ext cx="8424936" cy="4221158"/>
        </p:xfrm>
        <a:graphic>
          <a:graphicData uri="http://schemas.openxmlformats.org/drawingml/2006/table">
            <a:tbl>
              <a:tblPr firstRow="1" bandRow="1">
                <a:tableStyleId>{5C22544A-7EE6-4342-B048-85BDC9FD1C3A}</a:tableStyleId>
              </a:tblPr>
              <a:tblGrid>
                <a:gridCol w="792088"/>
                <a:gridCol w="1080120"/>
                <a:gridCol w="1440160"/>
                <a:gridCol w="2448272"/>
                <a:gridCol w="2664296"/>
              </a:tblGrid>
              <a:tr h="651802">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Hauptressource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a:t>
                      </a:r>
                      <a:r>
                        <a:rPr lang="de-DE" sz="1600" baseline="0" dirty="0" smtClean="0">
                          <a:latin typeface="Verdana" panose="020B0604030504040204" pitchFamily="34" charset="0"/>
                          <a:ea typeface="Verdana" panose="020B0604030504040204" pitchFamily="34" charset="0"/>
                          <a:cs typeface="Verdana" panose="020B0604030504040204" pitchFamily="34" charset="0"/>
                        </a:rPr>
                        <a:t> als selbständige Ressource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788358">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1100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Erschei</a:t>
                      </a:r>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de-DE" sz="16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nungs</a:t>
                      </a:r>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-datum</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1998</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chemeClr val="tx1"/>
                          </a:solidFill>
                          <a:effectLst/>
                          <a:latin typeface="Verdana"/>
                          <a:ea typeface="Times New Roman"/>
                        </a:rPr>
                        <a:t>1953</a:t>
                      </a:r>
                      <a:r>
                        <a:rPr lang="de-DE" sz="1600" b="0" dirty="0" smtClean="0">
                          <a:solidFill>
                            <a:srgbClr val="FF0000"/>
                          </a:solidFill>
                          <a:effectLst/>
                          <a:latin typeface="Verdana"/>
                          <a:ea typeface="Times New Roman"/>
                        </a:rPr>
                        <a:t>$b</a:t>
                      </a:r>
                      <a:r>
                        <a:rPr lang="de-DE" sz="1600" dirty="0" smtClean="0">
                          <a:solidFill>
                            <a:schemeClr val="tx1"/>
                          </a:solidFill>
                          <a:effectLst/>
                          <a:latin typeface="Verdana"/>
                          <a:ea typeface="Times New Roman"/>
                        </a:rPr>
                        <a:t>2006</a:t>
                      </a:r>
                      <a:endParaRPr lang="de-DE" sz="1600" dirty="0">
                        <a:solidFill>
                          <a:schemeClr val="tx1"/>
                        </a:solidFill>
                        <a:effectLst/>
                        <a:latin typeface="Verdana"/>
                        <a:ea typeface="Times New Roman"/>
                      </a:endParaRPr>
                    </a:p>
                  </a:txBody>
                  <a:tcPr marL="68580" marR="68580" marT="0" marB="0"/>
                </a:tc>
              </a:tr>
              <a:tr h="61347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3260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2.3.6.3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err="1" smtClean="0">
                          <a:latin typeface="Verdana" panose="020B0604030504040204" pitchFamily="34" charset="0"/>
                          <a:ea typeface="Verdana" panose="020B0604030504040204" pitchFamily="34" charset="0"/>
                          <a:cs typeface="Verdana" panose="020B0604030504040204" pitchFamily="34" charset="0"/>
                        </a:rPr>
                        <a:t>Abwei-chender</a:t>
                      </a:r>
                      <a:r>
                        <a:rPr lang="de-DE" sz="1600" b="1" dirty="0" smtClean="0">
                          <a:latin typeface="Verdana" panose="020B0604030504040204" pitchFamily="34" charset="0"/>
                          <a:ea typeface="Verdana" panose="020B0604030504040204" pitchFamily="34" charset="0"/>
                          <a:cs typeface="Verdana" panose="020B0604030504040204" pitchFamily="34" charset="0"/>
                        </a:rPr>
                        <a:t> 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Der @Berufs-Kraftfahrer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sz="1600" dirty="0">
                        <a:solidFill>
                          <a:schemeClr val="tx1"/>
                        </a:solidFill>
                        <a:effectLst/>
                        <a:latin typeface="Verdana"/>
                        <a:ea typeface="Times New Roman"/>
                      </a:endParaRPr>
                    </a:p>
                  </a:txBody>
                  <a:tcPr marL="68580" marR="68580" marT="0" marB="0"/>
                </a:tc>
              </a:tr>
              <a:tr h="68547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Berufs-Kraftfahrer-Zeitung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effectLst/>
                          <a:latin typeface="Verdana"/>
                          <a:ea typeface="Times New Roman"/>
                        </a:rPr>
                        <a:t>Der @Berufs-Kraftfahrer</a:t>
                      </a:r>
                      <a:endParaRPr lang="de-DE" sz="1600" dirty="0">
                        <a:effectLst/>
                        <a:latin typeface="Verdana"/>
                        <a:ea typeface="Times New Roman"/>
                      </a:endParaRPr>
                    </a:p>
                  </a:txBody>
                  <a:tcPr marL="68580" marR="68580" marT="0" marB="0"/>
                </a:tc>
              </a:tr>
              <a:tr h="1008112">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4201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24.4.3</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a:t>
                      </a: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Beschrei-</a:t>
                      </a:r>
                      <a:r>
                        <a:rPr lang="de-DE" sz="16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Ab 2007 ungezählte Beilage: Der Berufs-Kraftfahrer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i="0" dirty="0" smtClean="0">
                          <a:latin typeface="Verdana" panose="020B0604030504040204" pitchFamily="34" charset="0"/>
                          <a:ea typeface="Verdana" panose="020B0604030504040204" pitchFamily="34" charset="0"/>
                          <a:cs typeface="Verdana" panose="020B0604030504040204" pitchFamily="34" charset="0"/>
                        </a:rPr>
                        <a:t>Ab 2007 ungezählte Beilage zu: Berufs-Kraftfahrer-Zeitung</a:t>
                      </a:r>
                      <a:endParaRPr lang="de-DE" sz="1600" i="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24968919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2.8 Keine eigene Beschreibung als Beilage - gleiche Datenträgertypen</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Keine separate Beschreibung </a:t>
            </a:r>
            <a:r>
              <a:rPr lang="de-DE" sz="2400" dirty="0">
                <a:latin typeface="Verdana" panose="020B0604030504040204" pitchFamily="34" charset="0"/>
                <a:ea typeface="Verdana" panose="020B0604030504040204" pitchFamily="34" charset="0"/>
                <a:cs typeface="Verdana" panose="020B0604030504040204" pitchFamily="34" charset="0"/>
              </a:rPr>
              <a:t>als fortlaufende </a:t>
            </a:r>
            <a:r>
              <a:rPr lang="de-DE" sz="2400" dirty="0" smtClean="0">
                <a:latin typeface="Verdana" panose="020B0604030504040204" pitchFamily="34" charset="0"/>
                <a:ea typeface="Verdana" panose="020B0604030504040204" pitchFamily="34" charset="0"/>
                <a:cs typeface="Verdana" panose="020B0604030504040204" pitchFamily="34" charset="0"/>
              </a:rPr>
              <a:t>Beilage, </a:t>
            </a:r>
            <a:r>
              <a:rPr lang="de-DE" sz="2400" dirty="0">
                <a:latin typeface="Verdana" panose="020B0604030504040204" pitchFamily="34" charset="0"/>
                <a:ea typeface="Verdana" panose="020B0604030504040204" pitchFamily="34" charset="0"/>
                <a:cs typeface="Verdana" panose="020B0604030504040204" pitchFamily="34" charset="0"/>
              </a:rPr>
              <a:t>wenn: </a:t>
            </a:r>
          </a:p>
          <a:p>
            <a:r>
              <a:rPr lang="de-DE" sz="2400" dirty="0" smtClean="0">
                <a:latin typeface="Verdana" panose="020B0604030504040204" pitchFamily="34" charset="0"/>
                <a:ea typeface="Verdana" panose="020B0604030504040204" pitchFamily="34" charset="0"/>
                <a:cs typeface="Verdana" panose="020B0604030504040204" pitchFamily="34" charset="0"/>
              </a:rPr>
              <a:t>die </a:t>
            </a:r>
            <a:r>
              <a:rPr lang="de-DE" sz="2400" dirty="0">
                <a:latin typeface="Verdana" panose="020B0604030504040204" pitchFamily="34" charset="0"/>
                <a:ea typeface="Verdana" panose="020B0604030504040204" pitchFamily="34" charset="0"/>
                <a:cs typeface="Verdana" panose="020B0604030504040204" pitchFamily="34" charset="0"/>
              </a:rPr>
              <a:t>Beilage nur einmalig </a:t>
            </a:r>
            <a:r>
              <a:rPr lang="de-DE" sz="2400" dirty="0" smtClean="0">
                <a:latin typeface="Verdana" panose="020B0604030504040204" pitchFamily="34" charset="0"/>
                <a:ea typeface="Verdana" panose="020B0604030504040204" pitchFamily="34" charset="0"/>
                <a:cs typeface="Verdana" panose="020B0604030504040204" pitchFamily="34" charset="0"/>
              </a:rPr>
              <a:t>erscheint</a:t>
            </a: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die </a:t>
            </a:r>
            <a:r>
              <a:rPr lang="de-DE" sz="2400" dirty="0">
                <a:latin typeface="Verdana" panose="020B0604030504040204" pitchFamily="34" charset="0"/>
                <a:ea typeface="Verdana" panose="020B0604030504040204" pitchFamily="34" charset="0"/>
                <a:cs typeface="Verdana" panose="020B0604030504040204" pitchFamily="34" charset="0"/>
              </a:rPr>
              <a:t>Beilage keine </a:t>
            </a:r>
            <a:r>
              <a:rPr lang="de-DE" sz="2400" dirty="0" smtClean="0">
                <a:latin typeface="Verdana" panose="020B0604030504040204" pitchFamily="34" charset="0"/>
                <a:ea typeface="Verdana" panose="020B0604030504040204" pitchFamily="34" charset="0"/>
                <a:cs typeface="Verdana" panose="020B0604030504040204" pitchFamily="34" charset="0"/>
              </a:rPr>
              <a:t>oder keine eindeutige Zählung hat</a:t>
            </a:r>
          </a:p>
          <a:p>
            <a:r>
              <a:rPr lang="de-DE" sz="2400" dirty="0">
                <a:latin typeface="Verdana" panose="020B0604030504040204" pitchFamily="34" charset="0"/>
                <a:ea typeface="Verdana" panose="020B0604030504040204" pitchFamily="34" charset="0"/>
                <a:cs typeface="Verdana" panose="020B0604030504040204" pitchFamily="34" charset="0"/>
              </a:rPr>
              <a:t>d</a:t>
            </a:r>
            <a:r>
              <a:rPr lang="de-DE" sz="2400" dirty="0" smtClean="0">
                <a:latin typeface="Verdana" panose="020B0604030504040204" pitchFamily="34" charset="0"/>
                <a:ea typeface="Verdana" panose="020B0604030504040204" pitchFamily="34" charset="0"/>
                <a:cs typeface="Verdana" panose="020B0604030504040204" pitchFamily="34" charset="0"/>
              </a:rPr>
              <a:t>er Beilagenbegriff nur im Zusammenhang mit der Zählung genannt ist</a:t>
            </a: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einzelne </a:t>
            </a:r>
            <a:r>
              <a:rPr lang="de-DE" sz="2400" dirty="0">
                <a:latin typeface="Verdana" panose="020B0604030504040204" pitchFamily="34" charset="0"/>
                <a:ea typeface="Verdana" panose="020B0604030504040204" pitchFamily="34" charset="0"/>
                <a:cs typeface="Verdana" panose="020B0604030504040204" pitchFamily="34" charset="0"/>
              </a:rPr>
              <a:t>Hefte </a:t>
            </a:r>
            <a:r>
              <a:rPr lang="de-DE" sz="2400" dirty="0" smtClean="0">
                <a:latin typeface="Verdana" panose="020B0604030504040204" pitchFamily="34" charset="0"/>
                <a:ea typeface="Verdana" panose="020B0604030504040204" pitchFamily="34" charset="0"/>
                <a:cs typeface="Verdana" panose="020B0604030504040204" pitchFamily="34" charset="0"/>
              </a:rPr>
              <a:t>neben </a:t>
            </a:r>
            <a:r>
              <a:rPr lang="de-DE" sz="2400" dirty="0">
                <a:latin typeface="Verdana" panose="020B0604030504040204" pitchFamily="34" charset="0"/>
                <a:ea typeface="Verdana" panose="020B0604030504040204" pitchFamily="34" charset="0"/>
                <a:cs typeface="Verdana" panose="020B0604030504040204" pitchFamily="34" charset="0"/>
              </a:rPr>
              <a:t>ihrer Zählung zusätzlich Beilagenbegriffe </a:t>
            </a:r>
            <a:r>
              <a:rPr lang="de-DE" sz="2400" dirty="0" smtClean="0">
                <a:latin typeface="Verdana" panose="020B0604030504040204" pitchFamily="34" charset="0"/>
                <a:ea typeface="Verdana" panose="020B0604030504040204" pitchFamily="34" charset="0"/>
                <a:cs typeface="Verdana" panose="020B0604030504040204" pitchFamily="34" charset="0"/>
              </a:rPr>
              <a:t>aufweisen</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Im </a:t>
            </a:r>
            <a:r>
              <a:rPr lang="de-DE" sz="2400" dirty="0">
                <a:latin typeface="Verdana" panose="020B0604030504040204" pitchFamily="34" charset="0"/>
                <a:ea typeface="Verdana" panose="020B0604030504040204" pitchFamily="34" charset="0"/>
                <a:cs typeface="Verdana" panose="020B0604030504040204" pitchFamily="34" charset="0"/>
              </a:rPr>
              <a:t>Zweifelsfall </a:t>
            </a:r>
            <a:r>
              <a:rPr lang="de-DE" sz="2400" dirty="0" smtClean="0">
                <a:latin typeface="Verdana" panose="020B0604030504040204" pitchFamily="34" charset="0"/>
                <a:ea typeface="Verdana" panose="020B0604030504040204" pitchFamily="34" charset="0"/>
                <a:cs typeface="Verdana" panose="020B0604030504040204" pitchFamily="34" charset="0"/>
              </a:rPr>
              <a:t>keine eigene Beschreibung</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dirty="0"/>
          </a:p>
        </p:txBody>
      </p:sp>
      <p:sp>
        <p:nvSpPr>
          <p:cNvPr id="8"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24 </a:t>
            </a:r>
            <a:r>
              <a:rPr lang="de-DE" dirty="0">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38382456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In der dazugehörige fortlaufende Hauptressource:</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a:latin typeface="Verdana" panose="020B0604030504040204" pitchFamily="34" charset="0"/>
                <a:ea typeface="Verdana" panose="020B0604030504040204" pitchFamily="34" charset="0"/>
                <a:cs typeface="Verdana" panose="020B0604030504040204" pitchFamily="34" charset="0"/>
              </a:rPr>
              <a:t>Erfassung </a:t>
            </a:r>
            <a:r>
              <a:rPr lang="de-DE" sz="2400" dirty="0" smtClean="0">
                <a:latin typeface="Verdana" panose="020B0604030504040204" pitchFamily="34" charset="0"/>
                <a:ea typeface="Verdana" panose="020B0604030504040204" pitchFamily="34" charset="0"/>
                <a:cs typeface="Verdana" panose="020B0604030504040204" pitchFamily="34" charset="0"/>
              </a:rPr>
              <a:t>des </a:t>
            </a:r>
            <a:r>
              <a:rPr lang="de-DE" sz="2400" dirty="0">
                <a:latin typeface="Verdana" panose="020B0604030504040204" pitchFamily="34" charset="0"/>
                <a:ea typeface="Verdana" panose="020B0604030504040204" pitchFamily="34" charset="0"/>
                <a:cs typeface="Verdana" panose="020B0604030504040204" pitchFamily="34" charset="0"/>
              </a:rPr>
              <a:t>Sachverhalts in einer </a:t>
            </a:r>
            <a:r>
              <a:rPr lang="de-DE" sz="2400" dirty="0" smtClean="0">
                <a:latin typeface="Verdana" panose="020B0604030504040204" pitchFamily="34" charset="0"/>
                <a:ea typeface="Verdana" panose="020B0604030504040204" pitchFamily="34" charset="0"/>
                <a:cs typeface="Verdana" panose="020B0604030504040204" pitchFamily="34" charset="0"/>
              </a:rPr>
              <a:t>Anmerkung</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anose="020B0604030504040204" pitchFamily="34" charset="0"/>
                <a:ea typeface="Verdana" panose="020B0604030504040204" pitchFamily="34" charset="0"/>
                <a:cs typeface="Verdana" panose="020B0604030504040204" pitchFamily="34" charset="0"/>
              </a:rPr>
              <a:t> ggf. mit Angaben </a:t>
            </a:r>
            <a:r>
              <a:rPr lang="de-DE" sz="2400" dirty="0">
                <a:latin typeface="Verdana" panose="020B0604030504040204" pitchFamily="34" charset="0"/>
                <a:ea typeface="Verdana" panose="020B0604030504040204" pitchFamily="34" charset="0"/>
                <a:cs typeface="Verdana" panose="020B0604030504040204" pitchFamily="34" charset="0"/>
              </a:rPr>
              <a:t>zur zeitlichen Dauer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anose="020B0604030504040204" pitchFamily="34" charset="0"/>
                <a:ea typeface="Verdana" panose="020B0604030504040204" pitchFamily="34" charset="0"/>
                <a:cs typeface="Verdana" panose="020B0604030504040204" pitchFamily="34" charset="0"/>
              </a:rPr>
              <a:t> ggf</a:t>
            </a: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Sucheinstiege, wenn die Beilage einen</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   aussagefähigen </a:t>
            </a:r>
            <a:r>
              <a:rPr lang="de-DE" sz="2400" dirty="0">
                <a:latin typeface="Verdana" panose="020B0604030504040204" pitchFamily="34" charset="0"/>
                <a:ea typeface="Verdana" panose="020B0604030504040204" pitchFamily="34" charset="0"/>
                <a:cs typeface="Verdana" panose="020B0604030504040204" pitchFamily="34" charset="0"/>
              </a:rPr>
              <a:t>T</a:t>
            </a:r>
            <a:r>
              <a:rPr lang="de-DE" sz="2400" dirty="0" smtClean="0">
                <a:latin typeface="Verdana" panose="020B0604030504040204" pitchFamily="34" charset="0"/>
                <a:ea typeface="Verdana" panose="020B0604030504040204" pitchFamily="34" charset="0"/>
                <a:cs typeface="Verdana" panose="020B0604030504040204" pitchFamily="34" charset="0"/>
              </a:rPr>
              <a:t>itel aufweist</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smtClean="0"/>
          </a:p>
          <a:p>
            <a:pPr marL="514350" indent="-514350">
              <a:buAutoNum type="alphaUcPeriod"/>
            </a:pP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342573249"/>
              </p:ext>
            </p:extLst>
          </p:nvPr>
        </p:nvGraphicFramePr>
        <p:xfrm>
          <a:off x="323528" y="3284984"/>
          <a:ext cx="8280919" cy="2296160"/>
        </p:xfrm>
        <a:graphic>
          <a:graphicData uri="http://schemas.openxmlformats.org/drawingml/2006/table">
            <a:tbl>
              <a:tblPr firstRow="1" bandRow="1">
                <a:tableStyleId>{5C22544A-7EE6-4342-B048-85BDC9FD1C3A}</a:tableStyleId>
              </a:tblPr>
              <a:tblGrid>
                <a:gridCol w="864096"/>
                <a:gridCol w="1152128"/>
                <a:gridCol w="2088231"/>
                <a:gridCol w="4176464"/>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3260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2.3.6.3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Motorsport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Auto-Bild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24.4.3</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Ungezählte Beilage ab 2009: Motorsport;</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teilweise ungezählte Beilage: Extra</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
        <p:nvSpPr>
          <p:cNvPr id="8"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25 </a:t>
            </a:r>
            <a:r>
              <a:rPr lang="de-DE" dirty="0">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4007493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Definitionen					- 1 -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Unterreihe</a:t>
            </a:r>
          </a:p>
          <a:p>
            <a:r>
              <a:rPr lang="de-DE" sz="2400" dirty="0" smtClean="0">
                <a:latin typeface="Verdana" panose="020B0604030504040204" pitchFamily="34" charset="0"/>
                <a:ea typeface="Verdana" panose="020B0604030504040204" pitchFamily="34" charset="0"/>
                <a:cs typeface="Verdana" panose="020B0604030504040204" pitchFamily="34" charset="0"/>
              </a:rPr>
              <a:t>Stellt eine Untergliederung einer umfassenderen Reihe dar</a:t>
            </a:r>
          </a:p>
          <a:p>
            <a:r>
              <a:rPr lang="de-DE" sz="2400" dirty="0" smtClean="0">
                <a:latin typeface="Verdana" panose="020B0604030504040204" pitchFamily="34" charset="0"/>
                <a:ea typeface="Verdana" panose="020B0604030504040204" pitchFamily="34" charset="0"/>
                <a:cs typeface="Verdana" panose="020B0604030504040204" pitchFamily="34" charset="0"/>
              </a:rPr>
              <a:t>Haupttitel besteht aus dem gemeinsamen Titel und dem Titel des Teils oder der Untergliederung </a:t>
            </a: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Hinweis:</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Nicht als Unterreihe behandelt werden </a:t>
            </a:r>
          </a:p>
          <a:p>
            <a:r>
              <a:rPr lang="de-DE" sz="2400" dirty="0" smtClean="0">
                <a:latin typeface="Verdana" panose="020B0604030504040204" pitchFamily="34" charset="0"/>
                <a:ea typeface="Verdana" panose="020B0604030504040204" pitchFamily="34" charset="0"/>
                <a:cs typeface="Verdana" panose="020B0604030504040204" pitchFamily="34" charset="0"/>
              </a:rPr>
              <a:t>Titel, </a:t>
            </a:r>
            <a:r>
              <a:rPr lang="de-DE" sz="2400" dirty="0">
                <a:latin typeface="Verdana" panose="020B0604030504040204" pitchFamily="34" charset="0"/>
                <a:ea typeface="Verdana" panose="020B0604030504040204" pitchFamily="34" charset="0"/>
                <a:cs typeface="Verdana" panose="020B0604030504040204" pitchFamily="34" charset="0"/>
              </a:rPr>
              <a:t>die eine Ausgabebezeichnung enthalten </a:t>
            </a:r>
            <a:r>
              <a:rPr lang="de-DE" sz="2400" dirty="0" smtClean="0">
                <a:latin typeface="Verdana" panose="020B0604030504040204" pitchFamily="34" charset="0"/>
                <a:ea typeface="Verdana" panose="020B0604030504040204" pitchFamily="34" charset="0"/>
                <a:cs typeface="Verdana" panose="020B0604030504040204" pitchFamily="34" charset="0"/>
              </a:rPr>
              <a:t>bzw.</a:t>
            </a:r>
          </a:p>
          <a:p>
            <a:r>
              <a:rPr lang="de-DE" sz="2400" dirty="0" smtClean="0">
                <a:latin typeface="Verdana" panose="020B0604030504040204" pitchFamily="34" charset="0"/>
                <a:ea typeface="Verdana" panose="020B0604030504040204" pitchFamily="34" charset="0"/>
                <a:cs typeface="Verdana" panose="020B0604030504040204" pitchFamily="34" charset="0"/>
              </a:rPr>
              <a:t>Titel, </a:t>
            </a:r>
            <a:r>
              <a:rPr lang="de-DE" sz="2400" dirty="0">
                <a:latin typeface="Verdana" panose="020B0604030504040204" pitchFamily="34" charset="0"/>
                <a:ea typeface="Verdana" panose="020B0604030504040204" pitchFamily="34" charset="0"/>
                <a:cs typeface="Verdana" panose="020B0604030504040204" pitchFamily="34" charset="0"/>
              </a:rPr>
              <a:t>die gemäß RDA </a:t>
            </a:r>
            <a:r>
              <a:rPr lang="de-DE" sz="2400" dirty="0" smtClean="0">
                <a:latin typeface="Verdana" panose="020B0604030504040204" pitchFamily="34" charset="0"/>
                <a:ea typeface="Verdana" panose="020B0604030504040204" pitchFamily="34" charset="0"/>
                <a:cs typeface="Verdana" panose="020B0604030504040204" pitchFamily="34" charset="0"/>
              </a:rPr>
              <a:t>2.5.2.1, </a:t>
            </a:r>
            <a:r>
              <a:rPr lang="de-DE" sz="2400" dirty="0">
                <a:latin typeface="Verdana" panose="020B0604030504040204" pitchFamily="34" charset="0"/>
                <a:ea typeface="Verdana" panose="020B0604030504040204" pitchFamily="34" charset="0"/>
                <a:cs typeface="Verdana" panose="020B0604030504040204" pitchFamily="34" charset="0"/>
              </a:rPr>
              <a:t>b Punkte ii – v mit Ausgabevermerk zu erfassen </a:t>
            </a:r>
            <a:r>
              <a:rPr lang="de-DE" sz="2400" dirty="0" smtClean="0">
                <a:latin typeface="Verdana" panose="020B0604030504040204" pitchFamily="34" charset="0"/>
                <a:ea typeface="Verdana" panose="020B0604030504040204" pitchFamily="34" charset="0"/>
                <a:cs typeface="Verdana" panose="020B0604030504040204" pitchFamily="34" charset="0"/>
              </a:rPr>
              <a:t>sind </a:t>
            </a: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dirty="0"/>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dirty="0" smtClean="0"/>
          </a:p>
          <a:p>
            <a:pPr marL="514350" indent="-514350">
              <a:buAutoNum type="alphaUcPeriod"/>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000708634"/>
              </p:ext>
            </p:extLst>
          </p:nvPr>
        </p:nvGraphicFramePr>
        <p:xfrm>
          <a:off x="179512" y="1052736"/>
          <a:ext cx="8784976" cy="1752600"/>
        </p:xfrm>
        <a:graphic>
          <a:graphicData uri="http://schemas.openxmlformats.org/drawingml/2006/table">
            <a:tbl>
              <a:tblPr firstRow="1" bandRow="1">
                <a:tableStyleId>{5C22544A-7EE6-4342-B048-85BDC9FD1C3A}</a:tableStyleId>
              </a:tblPr>
              <a:tblGrid>
                <a:gridCol w="864096"/>
                <a:gridCol w="1080120"/>
                <a:gridCol w="2736304"/>
                <a:gridCol w="4104456"/>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3260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2.3.6.3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Unterhaltungsblatt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Berliner Morgenpost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24.4.3</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Ungezählte Beilage früher: Unterhaltungsblatt</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392074298"/>
              </p:ext>
            </p:extLst>
          </p:nvPr>
        </p:nvGraphicFramePr>
        <p:xfrm>
          <a:off x="179511" y="3429000"/>
          <a:ext cx="8712969" cy="1925320"/>
        </p:xfrm>
        <a:graphic>
          <a:graphicData uri="http://schemas.openxmlformats.org/drawingml/2006/table">
            <a:tbl>
              <a:tblPr firstRow="1" bandRow="1">
                <a:tableStyleId>{5C22544A-7EE6-4342-B048-85BDC9FD1C3A}</a:tableStyleId>
              </a:tblPr>
              <a:tblGrid>
                <a:gridCol w="864097"/>
                <a:gridCol w="1080120"/>
                <a:gridCol w="2088232"/>
                <a:gridCol w="468052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Jahresbericht über die Fortschritte der klassischen Altertumswissenschaft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24.4.3</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Unstrukturierte Beschreibung</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Einzelne Bände der durchgehenden Bandzählung auch als Supplement bezeichnet</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26 </a:t>
            </a:r>
            <a:r>
              <a:rPr lang="de-DE" dirty="0">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31795176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27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692696"/>
            <a:ext cx="8640960" cy="2952328"/>
          </a:xfrm>
        </p:spPr>
        <p:txBody>
          <a:bodyPr wrap="square"/>
          <a:lstStyle/>
          <a:p>
            <a:pPr marL="0" indent="0">
              <a:buNone/>
            </a:pPr>
            <a:r>
              <a:rPr lang="de-DE" sz="2400" dirty="0" smtClean="0">
                <a:latin typeface="Verdana" pitchFamily="34" charset="0"/>
                <a:ea typeface="Verdana" pitchFamily="34" charset="0"/>
                <a:cs typeface="Verdana" pitchFamily="34" charset="0"/>
              </a:rPr>
              <a:t>2.9 </a:t>
            </a:r>
            <a:r>
              <a:rPr lang="de-DE" sz="2400" dirty="0">
                <a:latin typeface="Verdana" pitchFamily="34" charset="0"/>
                <a:ea typeface="Verdana" pitchFamily="34" charset="0"/>
                <a:cs typeface="Verdana" pitchFamily="34" charset="0"/>
              </a:rPr>
              <a:t>Keine eigene Beschreibung als Beilage </a:t>
            </a:r>
            <a:r>
              <a:rPr lang="de-DE" sz="2400" dirty="0" smtClean="0">
                <a:latin typeface="Verdana" pitchFamily="34" charset="0"/>
                <a:ea typeface="Verdana" pitchFamily="34" charset="0"/>
                <a:cs typeface="Verdana" pitchFamily="34" charset="0"/>
              </a:rPr>
              <a:t>– unterschiedliche Datenträgertypen</a:t>
            </a:r>
            <a:endParaRPr lang="de-DE" sz="2400" dirty="0">
              <a:latin typeface="Verdana" pitchFamily="34" charset="0"/>
              <a:ea typeface="Verdana" pitchFamily="34" charset="0"/>
              <a:cs typeface="Verdana" pitchFamily="34" charset="0"/>
            </a:endParaRPr>
          </a:p>
          <a:p>
            <a:pPr>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Prüfung, ob gleichwertige Komponenten oder dominierende Komponente mit Beilage vorliegt </a:t>
            </a:r>
          </a:p>
          <a:p>
            <a:pPr>
              <a:buNone/>
            </a:pPr>
            <a:r>
              <a:rPr lang="de-DE" sz="2400" dirty="0" smtClean="0">
                <a:latin typeface="Verdana" pitchFamily="34" charset="0"/>
                <a:ea typeface="Verdana" pitchFamily="34" charset="0"/>
                <a:cs typeface="Verdana" pitchFamily="34" charset="0"/>
              </a:rPr>
              <a:t>Keine gleichwertigen Komponenten</a:t>
            </a:r>
          </a:p>
          <a:p>
            <a:pPr>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Beschreibung der Hauptressource</a:t>
            </a:r>
          </a:p>
          <a:p>
            <a:pPr>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Beilage (z. B. Booklet) wird als Umfang erfasst</a:t>
            </a: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964253053"/>
              </p:ext>
            </p:extLst>
          </p:nvPr>
        </p:nvGraphicFramePr>
        <p:xfrm>
          <a:off x="467544" y="3717032"/>
          <a:ext cx="8208912" cy="2376264"/>
        </p:xfrm>
        <a:graphic>
          <a:graphicData uri="http://schemas.openxmlformats.org/drawingml/2006/table">
            <a:tbl>
              <a:tblPr firstRow="1" bandRow="1">
                <a:tableStyleId>{5C22544A-7EE6-4342-B048-85BDC9FD1C3A}</a:tableStyleId>
              </a:tblPr>
              <a:tblGrid>
                <a:gridCol w="1080120"/>
                <a:gridCol w="1224136"/>
                <a:gridCol w="2232248"/>
                <a:gridCol w="3672408"/>
              </a:tblGrid>
              <a:tr h="22174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0503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3.3.1.3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Computerdisk</a:t>
                      </a:r>
                      <a:r>
                        <a:rPr lang="de-DE" sz="160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6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cd</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326711">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Wochenblatt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4020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2.5.2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Karlsruhe mit Durlach, Ettlingen und Hardt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48415">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4060</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3.4.1.3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Umfang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CD-ROMs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60040">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4063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3.1.4</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smtClean="0">
                          <a:latin typeface="Verdana" panose="020B0604030504040204" pitchFamily="34" charset="0"/>
                          <a:ea typeface="Verdana" panose="020B0604030504040204" pitchFamily="34" charset="0"/>
                          <a:cs typeface="Verdana" panose="020B0604030504040204" pitchFamily="34" charset="0"/>
                        </a:rPr>
                        <a:t>Begleitmaterial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Booklets</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7" name="Fußzeilenplatzhalter 8"/>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33556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noAutofit/>
          </a:bodyPr>
          <a:lstStyle/>
          <a:p>
            <a:r>
              <a:rPr lang="de-DE" dirty="0">
                <a:latin typeface="Verdana" pitchFamily="34" charset="0"/>
                <a:ea typeface="Verdana" pitchFamily="34" charset="0"/>
                <a:cs typeface="Verdana" pitchFamily="34" charset="0"/>
              </a:rPr>
              <a:t>2. Erfassung Beilagen			- </a:t>
            </a:r>
            <a:r>
              <a:rPr lang="de-DE" dirty="0" smtClean="0">
                <a:latin typeface="Verdana" pitchFamily="34" charset="0"/>
                <a:ea typeface="Verdana" pitchFamily="34" charset="0"/>
                <a:cs typeface="Verdana" pitchFamily="34" charset="0"/>
              </a:rPr>
              <a:t>28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a:xfrm>
            <a:off x="323528" y="908720"/>
            <a:ext cx="8640960" cy="5328592"/>
          </a:xfrm>
        </p:spPr>
        <p:txBody>
          <a:bodyPr wrap="square"/>
          <a:lstStyle/>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Beilage kann nicht </a:t>
            </a:r>
            <a:r>
              <a:rPr lang="de-DE" sz="2400" dirty="0">
                <a:latin typeface="Verdana" panose="020B0604030504040204" pitchFamily="34" charset="0"/>
                <a:ea typeface="Verdana" panose="020B0604030504040204" pitchFamily="34" charset="0"/>
                <a:cs typeface="Verdana" panose="020B0604030504040204" pitchFamily="34" charset="0"/>
              </a:rPr>
              <a:t>genau benannt </a:t>
            </a:r>
            <a:r>
              <a:rPr lang="de-DE" sz="2400" dirty="0" smtClean="0">
                <a:latin typeface="Verdana" panose="020B0604030504040204" pitchFamily="34" charset="0"/>
                <a:ea typeface="Verdana" panose="020B0604030504040204" pitchFamily="34" charset="0"/>
                <a:cs typeface="Verdana" panose="020B0604030504040204" pitchFamily="34" charset="0"/>
              </a:rPr>
              <a:t>werden</a:t>
            </a:r>
          </a:p>
          <a:p>
            <a:pPr>
              <a:buNone/>
            </a:pPr>
            <a:r>
              <a:rPr lang="de-DE" sz="2400" dirty="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Erfassung </a:t>
            </a:r>
            <a:r>
              <a:rPr lang="de-DE" sz="2400" dirty="0">
                <a:latin typeface="Verdana" panose="020B0604030504040204" pitchFamily="34" charset="0"/>
                <a:ea typeface="Verdana" panose="020B0604030504040204" pitchFamily="34" charset="0"/>
                <a:cs typeface="Verdana" panose="020B0604030504040204" pitchFamily="34" charset="0"/>
              </a:rPr>
              <a:t>als </a:t>
            </a:r>
            <a:r>
              <a:rPr lang="de-DE" sz="2400" i="1" dirty="0">
                <a:latin typeface="Verdana" panose="020B0604030504040204" pitchFamily="34" charset="0"/>
                <a:ea typeface="Verdana" panose="020B0604030504040204" pitchFamily="34" charset="0"/>
                <a:cs typeface="Verdana" panose="020B0604030504040204" pitchFamily="34" charset="0"/>
              </a:rPr>
              <a:t>Verschiedene Teile</a:t>
            </a:r>
            <a:r>
              <a:rPr lang="de-DE" sz="2400" dirty="0">
                <a:latin typeface="Verdana" panose="020B0604030504040204" pitchFamily="34" charset="0"/>
                <a:ea typeface="Verdana" panose="020B0604030504040204" pitchFamily="34" charset="0"/>
                <a:cs typeface="Verdana" panose="020B0604030504040204" pitchFamily="34" charset="0"/>
              </a:rPr>
              <a:t>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a:latin typeface="Verdana" pitchFamily="34" charset="0"/>
              <a:ea typeface="Verdana" pitchFamily="34" charset="0"/>
              <a:cs typeface="Verdana" pitchFamily="34" charset="0"/>
            </a:endParaRPr>
          </a:p>
          <a:p>
            <a:pPr marL="0" indent="0">
              <a:buNone/>
            </a:pPr>
            <a:endParaRPr lang="de-DE" sz="2400" i="1" dirty="0">
              <a:latin typeface="Verdana" pitchFamily="34" charset="0"/>
              <a:ea typeface="Verdana" pitchFamily="34" charset="0"/>
              <a:cs typeface="Verdana" pitchFamily="34" charset="0"/>
            </a:endParaRPr>
          </a:p>
          <a:p>
            <a:endParaRPr lang="de-DE" sz="2400" i="1"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81328"/>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020113353"/>
              </p:ext>
            </p:extLst>
          </p:nvPr>
        </p:nvGraphicFramePr>
        <p:xfrm>
          <a:off x="323528" y="2564904"/>
          <a:ext cx="8352927" cy="2038276"/>
        </p:xfrm>
        <a:graphic>
          <a:graphicData uri="http://schemas.openxmlformats.org/drawingml/2006/table">
            <a:tbl>
              <a:tblPr firstRow="1" bandRow="1">
                <a:tableStyleId>{5C22544A-7EE6-4342-B048-85BDC9FD1C3A}</a:tableStyleId>
              </a:tblPr>
              <a:tblGrid>
                <a:gridCol w="1007692"/>
                <a:gridCol w="1152547"/>
                <a:gridCol w="2232248"/>
                <a:gridCol w="3960440"/>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3.3.1.3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Band</a:t>
                      </a:r>
                      <a:r>
                        <a:rPr lang="de-DE" sz="1800" b="0" kern="1200" dirty="0" err="1"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dirty="0" err="1" smtClean="0">
                          <a:latin typeface="Verdana" panose="020B0604030504040204" pitchFamily="34" charset="0"/>
                          <a:ea typeface="Verdana" panose="020B0604030504040204" pitchFamily="34" charset="0"/>
                          <a:cs typeface="Verdana" panose="020B0604030504040204" pitchFamily="34" charset="0"/>
                        </a:rPr>
                        <a:t>nc</a:t>
                      </a:r>
                      <a:r>
                        <a:rPr lang="de-DE" dirty="0" smtClean="0"/>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r h="41812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Disney </a:t>
                      </a:r>
                      <a:r>
                        <a:rPr lang="de-DE" dirty="0" err="1" smtClean="0">
                          <a:latin typeface="Verdana" panose="020B0604030504040204" pitchFamily="34" charset="0"/>
                          <a:ea typeface="Verdana" panose="020B0604030504040204" pitchFamily="34" charset="0"/>
                          <a:cs typeface="Verdana" panose="020B0604030504040204" pitchFamily="34" charset="0"/>
                        </a:rPr>
                        <a:t>Tiggers</a:t>
                      </a:r>
                      <a:r>
                        <a:rPr lang="de-DE" dirty="0" smtClean="0">
                          <a:latin typeface="Verdana" panose="020B0604030504040204" pitchFamily="34" charset="0"/>
                          <a:ea typeface="Verdana" panose="020B0604030504040204" pitchFamily="34" charset="0"/>
                          <a:cs typeface="Verdana" panose="020B0604030504040204" pitchFamily="34" charset="0"/>
                        </a:rPr>
                        <a:t> Spielekiste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4060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3.4.1.3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Umfang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Bände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8129">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4063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3.1.4.3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Verschiedene Teile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4215452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Definitionen					</a:t>
            </a:r>
            <a:r>
              <a:rPr lang="de-DE" dirty="0" smtClean="0">
                <a:latin typeface="Verdana" pitchFamily="34" charset="0"/>
                <a:ea typeface="Verdana" pitchFamily="34" charset="0"/>
                <a:cs typeface="Verdana" pitchFamily="34" charset="0"/>
              </a:rPr>
              <a:t>- 2 -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Beilagen </a:t>
            </a:r>
          </a:p>
          <a:p>
            <a:r>
              <a:rPr lang="de-DE" sz="2400" dirty="0" smtClean="0">
                <a:latin typeface="Verdana" panose="020B0604030504040204" pitchFamily="34" charset="0"/>
                <a:ea typeface="Verdana" panose="020B0604030504040204" pitchFamily="34" charset="0"/>
                <a:cs typeface="Verdana" panose="020B0604030504040204" pitchFamily="34" charset="0"/>
              </a:rPr>
              <a:t>sind</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einmalig oder</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fortlaufend und ungezählt oder</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fortlaufend und gezählt </a:t>
            </a:r>
          </a:p>
          <a:p>
            <a:r>
              <a:rPr lang="de-DE" sz="2400" dirty="0" smtClean="0">
                <a:latin typeface="Verdana" panose="020B0604030504040204" pitchFamily="34" charset="0"/>
                <a:ea typeface="Verdana" panose="020B0604030504040204" pitchFamily="34" charset="0"/>
                <a:cs typeface="Verdana" panose="020B0604030504040204" pitchFamily="34" charset="0"/>
              </a:rPr>
              <a:t>erscheinen parallel zu einer anderen fortlaufenden Ressource</a:t>
            </a:r>
          </a:p>
          <a:p>
            <a:r>
              <a:rPr lang="de-DE" sz="2400" dirty="0">
                <a:latin typeface="Verdana" panose="020B0604030504040204" pitchFamily="34" charset="0"/>
                <a:ea typeface="Verdana" panose="020B0604030504040204" pitchFamily="34" charset="0"/>
                <a:cs typeface="Verdana" panose="020B0604030504040204" pitchFamily="34" charset="0"/>
              </a:rPr>
              <a:t>w</a:t>
            </a:r>
            <a:r>
              <a:rPr lang="de-DE" sz="2400" dirty="0" smtClean="0">
                <a:latin typeface="Verdana" panose="020B0604030504040204" pitchFamily="34" charset="0"/>
                <a:ea typeface="Verdana" panose="020B0604030504040204" pitchFamily="34" charset="0"/>
                <a:cs typeface="Verdana" panose="020B0604030504040204" pitchFamily="34" charset="0"/>
              </a:rPr>
              <a:t>eisen bestimmte Beilagenbegriffe auf, z. B. Beiheft, Spezial</a:t>
            </a: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Hinweis:</a:t>
            </a:r>
          </a:p>
          <a:p>
            <a:r>
              <a:rPr lang="de-DE" sz="2400" dirty="0" smtClean="0">
                <a:latin typeface="Verdana" panose="020B0604030504040204" pitchFamily="34" charset="0"/>
                <a:ea typeface="Verdana" panose="020B0604030504040204" pitchFamily="34" charset="0"/>
                <a:cs typeface="Verdana" panose="020B0604030504040204" pitchFamily="34" charset="0"/>
              </a:rPr>
              <a:t>Beilagenbegriffe können gleichzeitig auch Ausgabebezeichnungen sein</a:t>
            </a: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dirty="0"/>
          </a:p>
        </p:txBody>
      </p:sp>
    </p:spTree>
    <p:extLst>
      <p:ext uri="{BB962C8B-B14F-4D97-AF65-F5344CB8AC3E}">
        <p14:creationId xmlns:p14="http://schemas.microsoft.com/office/powerpoint/2010/main" val="12788998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Definitionen					- </a:t>
            </a:r>
            <a:r>
              <a:rPr lang="de-DE" dirty="0" smtClean="0">
                <a:latin typeface="Verdana" pitchFamily="34" charset="0"/>
                <a:ea typeface="Verdana" pitchFamily="34" charset="0"/>
                <a:cs typeface="Verdana" pitchFamily="34" charset="0"/>
              </a:rPr>
              <a:t>3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p:txBody>
          <a:bodyPr wrap="square"/>
          <a:lstStyle/>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Weitere Kriterien für eine Beilage, wenn kein Beilagenbegriff vorhanden ist</a:t>
            </a:r>
          </a:p>
          <a:p>
            <a:r>
              <a:rPr lang="de-DE" sz="2400" dirty="0" smtClean="0">
                <a:latin typeface="Verdana" panose="020B0604030504040204" pitchFamily="34" charset="0"/>
                <a:ea typeface="Verdana" panose="020B0604030504040204" pitchFamily="34" charset="0"/>
                <a:cs typeface="Verdana" panose="020B0604030504040204" pitchFamily="34" charset="0"/>
              </a:rPr>
              <a:t>Hinweis in der Ressource selbst oder der dazugehörigen Ressource</a:t>
            </a:r>
          </a:p>
          <a:p>
            <a:r>
              <a:rPr lang="de-DE" sz="2400" dirty="0">
                <a:latin typeface="Verdana" panose="020B0604030504040204" pitchFamily="34" charset="0"/>
                <a:ea typeface="Verdana" panose="020B0604030504040204" pitchFamily="34" charset="0"/>
                <a:cs typeface="Verdana" panose="020B0604030504040204" pitchFamily="34" charset="0"/>
              </a:rPr>
              <a:t>g</a:t>
            </a:r>
            <a:r>
              <a:rPr lang="de-DE" sz="2400" dirty="0" smtClean="0">
                <a:latin typeface="Verdana" panose="020B0604030504040204" pitchFamily="34" charset="0"/>
                <a:ea typeface="Verdana" panose="020B0604030504040204" pitchFamily="34" charset="0"/>
                <a:cs typeface="Verdana" panose="020B0604030504040204" pitchFamily="34" charset="0"/>
              </a:rPr>
              <a:t>emeinsame Preisangaben für beide Bestandteile</a:t>
            </a:r>
          </a:p>
          <a:p>
            <a:r>
              <a:rPr lang="de-DE" sz="2400" dirty="0" smtClean="0">
                <a:latin typeface="Verdana" panose="020B0604030504040204" pitchFamily="34" charset="0"/>
                <a:ea typeface="Verdana" panose="020B0604030504040204" pitchFamily="34" charset="0"/>
                <a:cs typeface="Verdana" panose="020B0604030504040204" pitchFamily="34" charset="0"/>
              </a:rPr>
              <a:t>gemeinsame Lieferung</a:t>
            </a:r>
          </a:p>
          <a:p>
            <a:r>
              <a:rPr lang="de-DE" sz="2400" dirty="0" smtClean="0">
                <a:latin typeface="Verdana" panose="020B0604030504040204" pitchFamily="34" charset="0"/>
                <a:ea typeface="Verdana" panose="020B0604030504040204" pitchFamily="34" charset="0"/>
                <a:cs typeface="Verdana" panose="020B0604030504040204" pitchFamily="34" charset="0"/>
              </a:rPr>
              <a:t>externe Quellen</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dirty="0"/>
          </a:p>
        </p:txBody>
      </p:sp>
      <p:pic>
        <p:nvPicPr>
          <p:cNvPr id="1026" name="Picture 2"/>
          <p:cNvPicPr>
            <a:picLocks noChangeAspect="1" noChangeArrowheads="1"/>
          </p:cNvPicPr>
          <p:nvPr/>
        </p:nvPicPr>
        <p:blipFill>
          <a:blip r:embed="rId3">
            <a:duotone>
              <a:prstClr val="black"/>
              <a:schemeClr val="accent3">
                <a:lumMod val="75000"/>
                <a:tint val="45000"/>
                <a:satMod val="400000"/>
              </a:schemeClr>
            </a:duoton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23528" y="4221088"/>
            <a:ext cx="5976664" cy="8640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5">
            <a:duotone>
              <a:prstClr val="black"/>
              <a:schemeClr val="accent6">
                <a:tint val="45000"/>
                <a:satMod val="400000"/>
              </a:schemeClr>
            </a:duotone>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23528" y="5157192"/>
            <a:ext cx="4041779" cy="8964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8" name="Fußzeilenplatzhalter 8"/>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47890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- 1 -</a:t>
            </a:r>
          </a:p>
        </p:txBody>
      </p:sp>
      <p:sp>
        <p:nvSpPr>
          <p:cNvPr id="3" name="Textplatzhalter 2"/>
          <p:cNvSpPr>
            <a:spLocks noGrp="1"/>
          </p:cNvSpPr>
          <p:nvPr>
            <p:ph type="body" sz="quarter" idx="13"/>
          </p:nvPr>
        </p:nvSpPr>
        <p:spPr>
          <a:xfrm>
            <a:off x="323528" y="836712"/>
            <a:ext cx="8640960" cy="5472608"/>
          </a:xfrm>
        </p:spPr>
        <p:txBody>
          <a:bodyPr wrap="square"/>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Allgemein</a:t>
            </a:r>
          </a:p>
          <a:p>
            <a:r>
              <a:rPr lang="de-DE" sz="2400" dirty="0" smtClean="0">
                <a:latin typeface="Verdana" panose="020B0604030504040204" pitchFamily="34" charset="0"/>
                <a:ea typeface="Verdana" panose="020B0604030504040204" pitchFamily="34" charset="0"/>
                <a:cs typeface="Verdana" panose="020B0604030504040204" pitchFamily="34" charset="0"/>
              </a:rPr>
              <a:t>Erfassung gemäß RDA 2.3.1.7 </a:t>
            </a:r>
          </a:p>
          <a:p>
            <a:r>
              <a:rPr lang="de-DE" sz="2400" dirty="0" smtClean="0">
                <a:latin typeface="Verdana" panose="020B0604030504040204" pitchFamily="34" charset="0"/>
                <a:ea typeface="Verdana" panose="020B0604030504040204" pitchFamily="34" charset="0"/>
                <a:cs typeface="Verdana" panose="020B0604030504040204" pitchFamily="34" charset="0"/>
              </a:rPr>
              <a:t>je eine eigene Beschreibung für jede Untergliederung der umfassenderen Reihe </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r>
              <a:rPr lang="de-DE" sz="2400" dirty="0" smtClean="0">
                <a:latin typeface="Verdana" panose="020B0604030504040204" pitchFamily="34" charset="0"/>
                <a:ea typeface="Verdana" panose="020B0604030504040204" pitchFamily="34" charset="0"/>
                <a:cs typeface="Verdana" panose="020B0604030504040204" pitchFamily="34" charset="0"/>
              </a:rPr>
              <a:t>Hinweis:</a:t>
            </a:r>
          </a:p>
          <a:p>
            <a:pPr>
              <a:buNone/>
            </a:pP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 Erfassung </a:t>
            </a:r>
            <a:r>
              <a:rPr lang="de-DE" sz="2400" dirty="0">
                <a:latin typeface="Verdana" panose="020B0604030504040204" pitchFamily="34" charset="0"/>
                <a:ea typeface="Verdana" panose="020B0604030504040204" pitchFamily="34" charset="0"/>
                <a:cs typeface="Verdana" panose="020B0604030504040204" pitchFamily="34" charset="0"/>
              </a:rPr>
              <a:t>als Unterreihe auch dann, wenn der Titel der Untergliederung, der sich zusammen mit dem gemeinsamen Titel in der gleichen Informationsquelle befindet, allein aussagefähig genug wäre</a:t>
            </a:r>
            <a:r>
              <a:rPr lang="de-DE" sz="2400" i="1" dirty="0">
                <a:latin typeface="Verdana" panose="020B0604030504040204" pitchFamily="34" charset="0"/>
                <a:ea typeface="Verdana" panose="020B0604030504040204" pitchFamily="34" charset="0"/>
                <a:cs typeface="Verdana" panose="020B0604030504040204" pitchFamily="34" charset="0"/>
              </a:rPr>
              <a:t> </a:t>
            </a:r>
            <a:endParaRPr lang="de-DE" sz="24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dirty="0"/>
          </a:p>
        </p:txBody>
      </p:sp>
    </p:spTree>
    <p:extLst>
      <p:ext uri="{BB962C8B-B14F-4D97-AF65-F5344CB8AC3E}">
        <p14:creationId xmlns:p14="http://schemas.microsoft.com/office/powerpoint/2010/main" val="1056827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smtClean="0">
                <a:latin typeface="Verdana" pitchFamily="34" charset="0"/>
                <a:ea typeface="Verdana" pitchFamily="34" charset="0"/>
                <a:cs typeface="Verdana" pitchFamily="34" charset="0"/>
              </a:rPr>
              <a:t>2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p:txBody>
          <a:bodyPr wrap="square"/>
          <a:lstStyle/>
          <a:p>
            <a:pPr marL="0" indent="0">
              <a:buNone/>
            </a:pPr>
            <a:endParaRPr lang="de-DE" sz="2400" dirty="0"/>
          </a:p>
          <a:p>
            <a:pPr marL="0" indent="0">
              <a:buNone/>
            </a:pPr>
            <a:endParaRPr lang="de-DE" sz="2400" dirty="0" smtClean="0"/>
          </a:p>
          <a:p>
            <a:pPr marL="0" indent="0">
              <a:buNone/>
            </a:pPr>
            <a:endParaRPr lang="de-DE" sz="2400" dirty="0" smtClean="0"/>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2081070587"/>
              </p:ext>
            </p:extLst>
          </p:nvPr>
        </p:nvGraphicFramePr>
        <p:xfrm>
          <a:off x="467544" y="1412776"/>
          <a:ext cx="8280920" cy="1978144"/>
        </p:xfrm>
        <a:graphic>
          <a:graphicData uri="http://schemas.openxmlformats.org/drawingml/2006/table">
            <a:tbl>
              <a:tblPr firstRow="1" bandRow="1">
                <a:tableStyleId>{5C22544A-7EE6-4342-B048-85BDC9FD1C3A}</a:tableStyleId>
              </a:tblPr>
              <a:tblGrid>
                <a:gridCol w="936104"/>
                <a:gridCol w="1008112"/>
                <a:gridCol w="1512168"/>
                <a:gridCol w="2232248"/>
                <a:gridCol w="2592288"/>
              </a:tblGrid>
              <a:tr h="57606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 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a:t>
                      </a:r>
                      <a:r>
                        <a:rPr lang="de-DE" sz="1600" baseline="0" dirty="0" smtClean="0">
                          <a:latin typeface="Verdana" panose="020B0604030504040204" pitchFamily="34" charset="0"/>
                          <a:ea typeface="Verdana" panose="020B0604030504040204" pitchFamily="34" charset="0"/>
                          <a:cs typeface="Verdana" panose="020B0604030504040204" pitchFamily="34" charset="0"/>
                        </a:rPr>
                        <a:t> 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0100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Friedensauer Schriftenreihe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Friedensauer Schriftenreihe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78597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2.3.1.7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err="1" smtClean="0">
                          <a:latin typeface="Verdana" panose="020B0604030504040204" pitchFamily="34" charset="0"/>
                          <a:ea typeface="Verdana" panose="020B0604030504040204" pitchFamily="34" charset="0"/>
                          <a:cs typeface="Verdana" panose="020B0604030504040204" pitchFamily="34" charset="0"/>
                        </a:rPr>
                        <a:t>Unterglie-derung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*Reihe</a:t>
                      </a:r>
                      <a:r>
                        <a:rPr lang="de-DE" sz="1600" baseline="0" dirty="0" smtClean="0">
                          <a:latin typeface="Verdana" panose="020B0604030504040204" pitchFamily="34" charset="0"/>
                          <a:ea typeface="Verdana" panose="020B0604030504040204" pitchFamily="34" charset="0"/>
                          <a:cs typeface="Verdana" panose="020B0604030504040204" pitchFamily="34" charset="0"/>
                        </a:rPr>
                        <a:t> A* Theologie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*Reihe B* Gesellschaftswissen-schaften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246835350"/>
              </p:ext>
            </p:extLst>
          </p:nvPr>
        </p:nvGraphicFramePr>
        <p:xfrm>
          <a:off x="467544" y="3645024"/>
          <a:ext cx="8316619" cy="822960"/>
        </p:xfrm>
        <a:graphic>
          <a:graphicData uri="http://schemas.openxmlformats.org/drawingml/2006/table">
            <a:tbl>
              <a:tblPr>
                <a:tableStyleId>{5C22544A-7EE6-4342-B048-85BDC9FD1C3A}</a:tableStyleId>
              </a:tblPr>
              <a:tblGrid>
                <a:gridCol w="8316619"/>
              </a:tblGrid>
              <a:tr h="792088">
                <a:tc>
                  <a:txBody>
                    <a:bodyPr/>
                    <a:lstStyle/>
                    <a:p>
                      <a:pPr algn="l">
                        <a:lnSpc>
                          <a:spcPct val="100000"/>
                        </a:lnSpc>
                        <a:spcAft>
                          <a:spcPts val="0"/>
                        </a:spcAft>
                      </a:pPr>
                      <a:r>
                        <a:rPr lang="de-DE" sz="1800" i="0" dirty="0">
                          <a:effectLst/>
                          <a:latin typeface="Verdana"/>
                          <a:ea typeface="Calibri"/>
                          <a:cs typeface="Times New Roman"/>
                        </a:rPr>
                        <a:t>Gemeinsame Angabe von Haupttitel und Untergliederung(en):</a:t>
                      </a:r>
                    </a:p>
                    <a:p>
                      <a:pPr algn="l">
                        <a:lnSpc>
                          <a:spcPct val="100000"/>
                        </a:lnSpc>
                        <a:spcAft>
                          <a:spcPts val="0"/>
                        </a:spcAft>
                      </a:pPr>
                      <a:r>
                        <a:rPr lang="de-DE" sz="1800" i="0" dirty="0">
                          <a:effectLst/>
                          <a:latin typeface="Verdana"/>
                          <a:ea typeface="Calibri"/>
                          <a:cs typeface="Times New Roman"/>
                        </a:rPr>
                        <a:t>Friedensauer Schriftenreihe. Reihe A, </a:t>
                      </a:r>
                      <a:r>
                        <a:rPr lang="de-DE" sz="1800" i="0" dirty="0" smtClean="0">
                          <a:effectLst/>
                          <a:latin typeface="Verdana"/>
                          <a:ea typeface="Calibri"/>
                          <a:cs typeface="Times New Roman"/>
                        </a:rPr>
                        <a:t>Theologie</a:t>
                      </a:r>
                    </a:p>
                    <a:p>
                      <a:pPr algn="l">
                        <a:lnSpc>
                          <a:spcPct val="100000"/>
                        </a:lnSpc>
                        <a:spcAft>
                          <a:spcPts val="0"/>
                        </a:spcAft>
                      </a:pPr>
                      <a:r>
                        <a:rPr lang="de-DE" sz="1800" i="0" dirty="0" smtClean="0">
                          <a:effectLst/>
                          <a:latin typeface="Verdana"/>
                          <a:ea typeface="Calibri"/>
                          <a:cs typeface="Times New Roman"/>
                        </a:rPr>
                        <a:t>Friedensauer</a:t>
                      </a:r>
                      <a:r>
                        <a:rPr lang="de-DE" sz="1800" i="0" dirty="0">
                          <a:effectLst/>
                          <a:latin typeface="Verdana"/>
                          <a:ea typeface="Calibri"/>
                          <a:cs typeface="Times New Roman"/>
                        </a:rPr>
                        <a:t> Schriftenreihe. Reihe B, Gesellschaftswissenschaften</a:t>
                      </a:r>
                    </a:p>
                  </a:txBody>
                  <a:tcPr marL="89535" marR="89535" marT="0" marB="0">
                    <a:noFill/>
                  </a:tcPr>
                </a:tc>
              </a:tr>
            </a:tbl>
          </a:graphicData>
        </a:graphic>
      </p:graphicFrame>
      <p:sp>
        <p:nvSpPr>
          <p:cNvPr id="9" name="Fußzeilenplatzhalter 8"/>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 Erfassung </a:t>
            </a:r>
            <a:r>
              <a:rPr lang="de-DE" dirty="0">
                <a:latin typeface="Verdana" pitchFamily="34" charset="0"/>
                <a:ea typeface="Verdana" pitchFamily="34" charset="0"/>
                <a:cs typeface="Verdana" pitchFamily="34" charset="0"/>
              </a:rPr>
              <a:t>Unterreihen			- </a:t>
            </a:r>
            <a:r>
              <a:rPr lang="de-DE" dirty="0" smtClean="0">
                <a:latin typeface="Verdana" pitchFamily="34" charset="0"/>
                <a:ea typeface="Verdana" pitchFamily="34" charset="0"/>
                <a:cs typeface="Verdana" pitchFamily="34" charset="0"/>
              </a:rPr>
              <a:t>3 </a:t>
            </a:r>
            <a:r>
              <a:rPr lang="de-DE" dirty="0">
                <a:latin typeface="Verdana" pitchFamily="34" charset="0"/>
                <a:ea typeface="Verdana" pitchFamily="34" charset="0"/>
                <a:cs typeface="Verdana" pitchFamily="34" charset="0"/>
              </a:rPr>
              <a:t>-</a:t>
            </a:r>
          </a:p>
        </p:txBody>
      </p:sp>
      <p:sp>
        <p:nvSpPr>
          <p:cNvPr id="3" name="Textplatzhalter 2"/>
          <p:cNvSpPr>
            <a:spLocks noGrp="1"/>
          </p:cNvSpPr>
          <p:nvPr>
            <p:ph type="body" sz="quarter" idx="13"/>
          </p:nvPr>
        </p:nvSpPr>
        <p:spPr/>
        <p:txBody>
          <a:bodyPr wrap="square"/>
          <a:lstStyle/>
          <a:p>
            <a:pPr marL="0" indent="0">
              <a:buNone/>
            </a:pPr>
            <a:endParaRPr lang="de-DE" sz="2400" dirty="0"/>
          </a:p>
          <a:p>
            <a:pPr marL="0" indent="0">
              <a:buNone/>
            </a:pPr>
            <a:endParaRPr lang="de-DE" sz="2400" dirty="0" smtClean="0"/>
          </a:p>
          <a:p>
            <a:pPr marL="0" indent="0">
              <a:buNone/>
            </a:pPr>
            <a:endParaRPr lang="de-DE" sz="2400" dirty="0" smtClean="0"/>
          </a:p>
          <a:p>
            <a:pPr marL="0" indent="0">
              <a:buNone/>
            </a:pPr>
            <a:endParaRPr lang="de-DE" sz="1600" dirty="0" smtClean="0">
              <a:latin typeface="Verdana"/>
              <a:ea typeface="Calibri"/>
              <a:cs typeface="Times New Roman"/>
            </a:endParaRPr>
          </a:p>
          <a:p>
            <a:pPr marL="0" indent="0">
              <a:buNone/>
            </a:pPr>
            <a:r>
              <a:rPr lang="de-DE" sz="1600" dirty="0" smtClean="0">
                <a:latin typeface="Verdana"/>
                <a:ea typeface="Calibri"/>
                <a:cs typeface="Times New Roman"/>
              </a:rPr>
              <a:t>Gemeinsame </a:t>
            </a:r>
            <a:r>
              <a:rPr lang="de-DE" sz="1600" dirty="0">
                <a:latin typeface="Verdana"/>
                <a:ea typeface="Calibri"/>
                <a:cs typeface="Times New Roman"/>
              </a:rPr>
              <a:t>Angabe von Haupttitel und Untergliederung(en):</a:t>
            </a:r>
          </a:p>
          <a:p>
            <a:pPr marL="0" indent="0">
              <a:buNone/>
            </a:pPr>
            <a:r>
              <a:rPr lang="de-DE" sz="1600" dirty="0">
                <a:latin typeface="Verdana"/>
                <a:ea typeface="Calibri"/>
                <a:cs typeface="Times New Roman"/>
              </a:rPr>
              <a:t>Meine Familie &amp; ich. Kreativ-Küche</a:t>
            </a:r>
          </a:p>
          <a:p>
            <a:pPr marL="0" indent="0">
              <a:buNone/>
            </a:pPr>
            <a:r>
              <a:rPr lang="de-DE" sz="1600" dirty="0">
                <a:latin typeface="Verdana"/>
                <a:ea typeface="Calibri"/>
                <a:cs typeface="Times New Roman"/>
              </a:rPr>
              <a:t>Meine Familie &amp; ich. Einfach gut </a:t>
            </a:r>
            <a:r>
              <a:rPr lang="de-DE" sz="1600" dirty="0" smtClean="0">
                <a:latin typeface="Verdana"/>
                <a:ea typeface="Calibri"/>
                <a:cs typeface="Times New Roman"/>
              </a:rPr>
              <a:t>kochen</a:t>
            </a:r>
          </a:p>
          <a:p>
            <a:pPr marL="0" indent="0">
              <a:buNone/>
            </a:pPr>
            <a:endParaRPr lang="de-DE" sz="1600" dirty="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endParaRPr lang="de-DE" sz="1600" dirty="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endParaRPr lang="de-DE" sz="1600" dirty="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endParaRPr lang="de-DE" sz="1600" dirty="0" smtClean="0">
              <a:latin typeface="Verdana"/>
              <a:ea typeface="Calibri"/>
              <a:cs typeface="Times New Roman"/>
            </a:endParaRPr>
          </a:p>
          <a:p>
            <a:pPr marL="0" indent="0">
              <a:buNone/>
            </a:pPr>
            <a:r>
              <a:rPr lang="de-DE" sz="1600" dirty="0" smtClean="0">
                <a:latin typeface="Verdana"/>
                <a:ea typeface="Calibri"/>
                <a:cs typeface="Times New Roman"/>
              </a:rPr>
              <a:t>Gemeinsame Angabe von Haupttitel und Untergliederung(en):</a:t>
            </a:r>
          </a:p>
          <a:p>
            <a:pPr marL="0" indent="0">
              <a:buNone/>
            </a:pPr>
            <a:r>
              <a:rPr lang="de-DE" sz="1600" dirty="0" smtClean="0">
                <a:latin typeface="Verdana"/>
                <a:ea typeface="Calibri"/>
                <a:cs typeface="Times New Roman"/>
              </a:rPr>
              <a:t>Haus &amp; Markt</a:t>
            </a:r>
            <a:r>
              <a:rPr lang="de-DE" sz="1600" dirty="0">
                <a:latin typeface="Verdana"/>
                <a:ea typeface="Calibri"/>
                <a:cs typeface="Times New Roman"/>
              </a:rPr>
              <a:t>. </a:t>
            </a:r>
            <a:r>
              <a:rPr lang="de-DE" sz="1600" dirty="0" smtClean="0">
                <a:latin typeface="Verdana"/>
                <a:ea typeface="Calibri"/>
                <a:cs typeface="Times New Roman"/>
              </a:rPr>
              <a:t>Reihenhäuser</a:t>
            </a:r>
            <a:endParaRPr lang="de-DE" sz="1600" dirty="0">
              <a:latin typeface="Verdana"/>
              <a:ea typeface="Calibri"/>
              <a:cs typeface="Times New Roman"/>
            </a:endParaRPr>
          </a:p>
          <a:p>
            <a:endParaRPr lang="de-DE" sz="1600" dirty="0" smtClean="0">
              <a:solidFill>
                <a:srgbClr val="FF0000"/>
              </a:solidFill>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5B.04: Unterreihen und Beilagen | PICA DNB/ZDB | Stand: 30.11.2016 | CC BY-NC-SA </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49895874"/>
              </p:ext>
            </p:extLst>
          </p:nvPr>
        </p:nvGraphicFramePr>
        <p:xfrm>
          <a:off x="251520" y="1052736"/>
          <a:ext cx="8712968" cy="1336687"/>
        </p:xfrm>
        <a:graphic>
          <a:graphicData uri="http://schemas.openxmlformats.org/drawingml/2006/table">
            <a:tbl>
              <a:tblPr firstRow="1" bandRow="1">
                <a:tableStyleId>{5C22544A-7EE6-4342-B048-85BDC9FD1C3A}</a:tableStyleId>
              </a:tblPr>
              <a:tblGrid>
                <a:gridCol w="901340"/>
                <a:gridCol w="1126677"/>
                <a:gridCol w="2178242"/>
                <a:gridCol w="2253354"/>
                <a:gridCol w="2253355"/>
              </a:tblGrid>
              <a:tr h="3600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 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Titel 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413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Meine Familie &amp; ich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Meine Familie &amp; ich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2938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4005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2.3.1.7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Kreativ-Küche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Einfach gut kochen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3456725495"/>
              </p:ext>
            </p:extLst>
          </p:nvPr>
        </p:nvGraphicFramePr>
        <p:xfrm>
          <a:off x="251520" y="3573016"/>
          <a:ext cx="8712967" cy="1562100"/>
        </p:xfrm>
        <a:graphic>
          <a:graphicData uri="http://schemas.openxmlformats.org/drawingml/2006/table">
            <a:tbl>
              <a:tblPr firstRow="1" bandRow="1">
                <a:tableStyleId>{5C22544A-7EE6-4342-B048-85BDC9FD1C3A}</a:tableStyleId>
              </a:tblPr>
              <a:tblGrid>
                <a:gridCol w="965843"/>
                <a:gridCol w="1117374"/>
                <a:gridCol w="2160256"/>
                <a:gridCol w="4469494"/>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289560">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40000"/>
                        <a:lumOff val="6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Haus &amp; Markt : das Hausbesitzer-Magazin</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r>
              <a:tr h="28956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2.3.4</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Titelzusatz</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chemeClr val="bg1"/>
                      </a:solidFill>
                      <a:prstDash val="solid"/>
                      <a:round/>
                      <a:headEnd type="none" w="med" len="med"/>
                      <a:tailEnd type="none" w="med" len="med"/>
                    </a:lnT>
                    <a:solidFill>
                      <a:schemeClr val="accent1">
                        <a:lumMod val="40000"/>
                        <a:lumOff val="60000"/>
                      </a:schemeClr>
                    </a:solidFill>
                  </a:tcPr>
                </a:tc>
                <a:tc vMerge="1">
                  <a:txBody>
                    <a:bodyPr/>
                    <a:lstStyle/>
                    <a:p>
                      <a:endParaRPr lang="de-DE"/>
                    </a:p>
                  </a:txBody>
                  <a:tcPr/>
                </a:tc>
              </a:tr>
              <a:tr h="5207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4005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2.3.1.7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Reihenhäuser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315806802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3151</Words>
  <Application>Microsoft Office PowerPoint</Application>
  <PresentationFormat>Bildschirmpräsentation (4:3)</PresentationFormat>
  <Paragraphs>1050</Paragraphs>
  <Slides>42</Slides>
  <Notes>40</Notes>
  <HiddenSlides>0</HiddenSlides>
  <MMClips>0</MMClips>
  <ScaleCrop>false</ScaleCrop>
  <HeadingPairs>
    <vt:vector size="4" baseType="variant">
      <vt:variant>
        <vt:lpstr>Design</vt:lpstr>
      </vt:variant>
      <vt:variant>
        <vt:i4>1</vt:i4>
      </vt:variant>
      <vt:variant>
        <vt:lpstr>Folientitel</vt:lpstr>
      </vt:variant>
      <vt:variant>
        <vt:i4>42</vt:i4>
      </vt:variant>
    </vt:vector>
  </HeadingPairs>
  <TitlesOfParts>
    <vt:vector size="43" baseType="lpstr">
      <vt:lpstr>Larissa-Design</vt:lpstr>
      <vt:lpstr>Schulungsunterlagen der AG RDA</vt:lpstr>
      <vt:lpstr> Unterreihen und Beilagen  </vt:lpstr>
      <vt:lpstr>Inhaltsverzeichnis</vt:lpstr>
      <vt:lpstr>Definitionen     - 1 -</vt:lpstr>
      <vt:lpstr>Definitionen     - 2 -</vt:lpstr>
      <vt:lpstr>Definitionen     - 3 -</vt:lpstr>
      <vt:lpstr>1. Erfassung Unterreihen   - 1 -</vt:lpstr>
      <vt:lpstr>1. Erfassung Unterreihen   - 2 -</vt:lpstr>
      <vt:lpstr>1. Erfassung Unterreihen   - 3 -</vt:lpstr>
      <vt:lpstr>1. Erfassung Unterreihen   - 4 -</vt:lpstr>
      <vt:lpstr>1. Erfassung Unterreihen   - 5 -</vt:lpstr>
      <vt:lpstr>1. Erfassung Unterreihen   - 6 -</vt:lpstr>
      <vt:lpstr>1. Erfassung Unterreihen   - 7 -</vt:lpstr>
      <vt:lpstr>1. Erfassung Unterreihen   - 8 -</vt:lpstr>
      <vt:lpstr>2. Erfassung Beilagen   - 1 - </vt:lpstr>
      <vt:lpstr>2. Erfassung Beilagen   - 2 - </vt:lpstr>
      <vt:lpstr>2. Erfassung Beilagen    - 3 - </vt:lpstr>
      <vt:lpstr>2. Erfassung Beilagen    - 4 - </vt:lpstr>
      <vt:lpstr>2. Erfassung Beilagen    - 5 - </vt:lpstr>
      <vt:lpstr>2. Erfassung Beilagen    - 6 - </vt:lpstr>
      <vt:lpstr>2. Erfassung Beilagen                   - 7 -</vt:lpstr>
      <vt:lpstr>2. Erfassung Beilagen   - 8 -</vt:lpstr>
      <vt:lpstr>2. Erfassung Beilagen   - 9 -</vt:lpstr>
      <vt:lpstr>2. Erfassung Beilagen   - 10 -</vt:lpstr>
      <vt:lpstr>2. Erfassung Beilagen   - 11 -</vt:lpstr>
      <vt:lpstr>2. Erfassung Beilagen   - 12 -</vt:lpstr>
      <vt:lpstr>2. Erfassung Beilagen   - 13 -</vt:lpstr>
      <vt:lpstr>2. Erfassung Beilagen   - 14 -</vt:lpstr>
      <vt:lpstr>2. Erfassung Beilagen   - 15 -</vt:lpstr>
      <vt:lpstr>2. Erfassung Beilagen (mehrere) - 16 -</vt:lpstr>
      <vt:lpstr>2. Erfassung Beilagen   - 17 -</vt:lpstr>
      <vt:lpstr>2. Erfassung Beilagen   - 18 -</vt:lpstr>
      <vt:lpstr>2. Erfassung Beilagen   - 19 -</vt:lpstr>
      <vt:lpstr>2. Erfassung Beilagen   - 20 -</vt:lpstr>
      <vt:lpstr>2. Erfassung Beilagen   - 21 -</vt:lpstr>
      <vt:lpstr>2. Erfassung Beilagen   - 22 -</vt:lpstr>
      <vt:lpstr>2. Erfassung Beilagen   - 23 -</vt:lpstr>
      <vt:lpstr>2. Erfassung Beilagen   - 24 -</vt:lpstr>
      <vt:lpstr>2. Erfassung Beilagen   - 25 -</vt:lpstr>
      <vt:lpstr>2. Erfassung Beilagen   - 26 -</vt:lpstr>
      <vt:lpstr>2. Erfassung Beilagen   - 27 -</vt:lpstr>
      <vt:lpstr>2. Erfassung Beilagen   - 28 -</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Bufalino, Cinzia</cp:lastModifiedBy>
  <cp:revision>700</cp:revision>
  <cp:lastPrinted>2015-01-15T08:53:29Z</cp:lastPrinted>
  <dcterms:created xsi:type="dcterms:W3CDTF">2014-02-18T07:01:40Z</dcterms:created>
  <dcterms:modified xsi:type="dcterms:W3CDTF">2016-12-05T14:05:07Z</dcterms:modified>
</cp:coreProperties>
</file>