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4"/>
  </p:notesMasterIdLst>
  <p:handoutMasterIdLst>
    <p:handoutMasterId r:id="rId45"/>
  </p:handoutMasterIdLst>
  <p:sldIdLst>
    <p:sldId id="371" r:id="rId2"/>
    <p:sldId id="259" r:id="rId3"/>
    <p:sldId id="367" r:id="rId4"/>
    <p:sldId id="340" r:id="rId5"/>
    <p:sldId id="347" r:id="rId6"/>
    <p:sldId id="348" r:id="rId7"/>
    <p:sldId id="349" r:id="rId8"/>
    <p:sldId id="332" r:id="rId9"/>
    <p:sldId id="365" r:id="rId10"/>
    <p:sldId id="326" r:id="rId11"/>
    <p:sldId id="370" r:id="rId12"/>
    <p:sldId id="334" r:id="rId13"/>
    <p:sldId id="350" r:id="rId14"/>
    <p:sldId id="351" r:id="rId15"/>
    <p:sldId id="341" r:id="rId16"/>
    <p:sldId id="372" r:id="rId17"/>
    <p:sldId id="366" r:id="rId18"/>
    <p:sldId id="373" r:id="rId19"/>
    <p:sldId id="374" r:id="rId20"/>
    <p:sldId id="375" r:id="rId21"/>
    <p:sldId id="335" r:id="rId22"/>
    <p:sldId id="376" r:id="rId23"/>
    <p:sldId id="368" r:id="rId24"/>
    <p:sldId id="342" r:id="rId25"/>
    <p:sldId id="343" r:id="rId26"/>
    <p:sldId id="352" r:id="rId27"/>
    <p:sldId id="369" r:id="rId28"/>
    <p:sldId id="344" r:id="rId29"/>
    <p:sldId id="345" r:id="rId30"/>
    <p:sldId id="353" r:id="rId31"/>
    <p:sldId id="346" r:id="rId32"/>
    <p:sldId id="354" r:id="rId33"/>
    <p:sldId id="357" r:id="rId34"/>
    <p:sldId id="358" r:id="rId35"/>
    <p:sldId id="359" r:id="rId36"/>
    <p:sldId id="356" r:id="rId37"/>
    <p:sldId id="360" r:id="rId38"/>
    <p:sldId id="361" r:id="rId39"/>
    <p:sldId id="362" r:id="rId40"/>
    <p:sldId id="363" r:id="rId41"/>
    <p:sldId id="355" r:id="rId42"/>
    <p:sldId id="364" r:id="rId4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äuer, Christine" initials="brä"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8" autoAdjust="0"/>
    <p:restoredTop sz="88327" autoAdjust="0"/>
  </p:normalViewPr>
  <p:slideViewPr>
    <p:cSldViewPr>
      <p:cViewPr varScale="1">
        <p:scale>
          <a:sx n="76" d="100"/>
          <a:sy n="76" d="100"/>
        </p:scale>
        <p:origin x="-1224" y="-91"/>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50443" y="2"/>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05.12.2016</a:t>
            </a:fld>
            <a:endParaRPr lang="de-DE" dirty="0"/>
          </a:p>
        </p:txBody>
      </p:sp>
      <p:sp>
        <p:nvSpPr>
          <p:cNvPr id="4" name="Fußzeilenplatzhalter 3"/>
          <p:cNvSpPr>
            <a:spLocks noGrp="1"/>
          </p:cNvSpPr>
          <p:nvPr>
            <p:ph type="ftr" sz="quarter" idx="2"/>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50443" y="9430093"/>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dirty="0"/>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2"/>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05.12.2016</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30093"/>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dirty="0"/>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dirty="0"/>
          </a:p>
        </p:txBody>
      </p:sp>
    </p:spTree>
    <p:extLst>
      <p:ext uri="{BB962C8B-B14F-4D97-AF65-F5344CB8AC3E}">
        <p14:creationId xmlns:p14="http://schemas.microsoft.com/office/powerpoint/2010/main" val="1170707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dirty="0"/>
          </a:p>
        </p:txBody>
      </p:sp>
    </p:spTree>
    <p:extLst>
      <p:ext uri="{BB962C8B-B14F-4D97-AF65-F5344CB8AC3E}">
        <p14:creationId xmlns:p14="http://schemas.microsoft.com/office/powerpoint/2010/main" val="4179509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dirty="0"/>
          </a:p>
        </p:txBody>
      </p:sp>
    </p:spTree>
    <p:extLst>
      <p:ext uri="{BB962C8B-B14F-4D97-AF65-F5344CB8AC3E}">
        <p14:creationId xmlns:p14="http://schemas.microsoft.com/office/powerpoint/2010/main" val="2065621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dirty="0"/>
          </a:p>
        </p:txBody>
      </p:sp>
    </p:spTree>
    <p:extLst>
      <p:ext uri="{BB962C8B-B14F-4D97-AF65-F5344CB8AC3E}">
        <p14:creationId xmlns:p14="http://schemas.microsoft.com/office/powerpoint/2010/main" val="4164320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dirty="0"/>
          </a:p>
        </p:txBody>
      </p:sp>
    </p:spTree>
    <p:extLst>
      <p:ext uri="{BB962C8B-B14F-4D97-AF65-F5344CB8AC3E}">
        <p14:creationId xmlns:p14="http://schemas.microsoft.com/office/powerpoint/2010/main" val="4062390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dirty="0"/>
          </a:p>
        </p:txBody>
      </p:sp>
    </p:spTree>
    <p:extLst>
      <p:ext uri="{BB962C8B-B14F-4D97-AF65-F5344CB8AC3E}">
        <p14:creationId xmlns:p14="http://schemas.microsoft.com/office/powerpoint/2010/main" val="4062390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dirty="0"/>
          </a:p>
        </p:txBody>
      </p:sp>
    </p:spTree>
    <p:extLst>
      <p:ext uri="{BB962C8B-B14F-4D97-AF65-F5344CB8AC3E}">
        <p14:creationId xmlns:p14="http://schemas.microsoft.com/office/powerpoint/2010/main" val="3149235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dirty="0"/>
          </a:p>
        </p:txBody>
      </p:sp>
    </p:spTree>
    <p:extLst>
      <p:ext uri="{BB962C8B-B14F-4D97-AF65-F5344CB8AC3E}">
        <p14:creationId xmlns:p14="http://schemas.microsoft.com/office/powerpoint/2010/main" val="2117766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dirty="0"/>
          </a:p>
        </p:txBody>
      </p:sp>
    </p:spTree>
    <p:extLst>
      <p:ext uri="{BB962C8B-B14F-4D97-AF65-F5344CB8AC3E}">
        <p14:creationId xmlns:p14="http://schemas.microsoft.com/office/powerpoint/2010/main" val="21177661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dirty="0"/>
          </a:p>
        </p:txBody>
      </p:sp>
    </p:spTree>
    <p:extLst>
      <p:ext uri="{BB962C8B-B14F-4D97-AF65-F5344CB8AC3E}">
        <p14:creationId xmlns:p14="http://schemas.microsoft.com/office/powerpoint/2010/main" val="37880325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dirty="0"/>
          </a:p>
        </p:txBody>
      </p:sp>
    </p:spTree>
    <p:extLst>
      <p:ext uri="{BB962C8B-B14F-4D97-AF65-F5344CB8AC3E}">
        <p14:creationId xmlns:p14="http://schemas.microsoft.com/office/powerpoint/2010/main" val="3788032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3075899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dirty="0"/>
          </a:p>
        </p:txBody>
      </p:sp>
    </p:spTree>
    <p:extLst>
      <p:ext uri="{BB962C8B-B14F-4D97-AF65-F5344CB8AC3E}">
        <p14:creationId xmlns:p14="http://schemas.microsoft.com/office/powerpoint/2010/main" val="11667668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dirty="0"/>
          </a:p>
        </p:txBody>
      </p:sp>
    </p:spTree>
    <p:extLst>
      <p:ext uri="{BB962C8B-B14F-4D97-AF65-F5344CB8AC3E}">
        <p14:creationId xmlns:p14="http://schemas.microsoft.com/office/powerpoint/2010/main" val="35578136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dirty="0"/>
          </a:p>
        </p:txBody>
      </p:sp>
    </p:spTree>
    <p:extLst>
      <p:ext uri="{BB962C8B-B14F-4D97-AF65-F5344CB8AC3E}">
        <p14:creationId xmlns:p14="http://schemas.microsoft.com/office/powerpoint/2010/main" val="265454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dirty="0"/>
          </a:p>
        </p:txBody>
      </p:sp>
    </p:spTree>
    <p:extLst>
      <p:ext uri="{BB962C8B-B14F-4D97-AF65-F5344CB8AC3E}">
        <p14:creationId xmlns:p14="http://schemas.microsoft.com/office/powerpoint/2010/main" val="35786254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dirty="0"/>
          </a:p>
        </p:txBody>
      </p:sp>
    </p:spTree>
    <p:extLst>
      <p:ext uri="{BB962C8B-B14F-4D97-AF65-F5344CB8AC3E}">
        <p14:creationId xmlns:p14="http://schemas.microsoft.com/office/powerpoint/2010/main" val="832116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dirty="0"/>
          </a:p>
        </p:txBody>
      </p:sp>
    </p:spTree>
    <p:extLst>
      <p:ext uri="{BB962C8B-B14F-4D97-AF65-F5344CB8AC3E}">
        <p14:creationId xmlns:p14="http://schemas.microsoft.com/office/powerpoint/2010/main" val="312230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baseline="0" dirty="0" smtClean="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dirty="0"/>
          </a:p>
        </p:txBody>
      </p:sp>
    </p:spTree>
    <p:extLst>
      <p:ext uri="{BB962C8B-B14F-4D97-AF65-F5344CB8AC3E}">
        <p14:creationId xmlns:p14="http://schemas.microsoft.com/office/powerpoint/2010/main" val="1170707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5B.04: Unterreihen und Beilagen | Stand: 30.11.2016 | CC BY-NC-SA </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5B.04: Unterreihen und Beilagen | Stand: 30.11.2016 | CC BY-NC-SA </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23618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4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Mehrere Untergliederungen</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901587261"/>
              </p:ext>
            </p:extLst>
          </p:nvPr>
        </p:nvGraphicFramePr>
        <p:xfrm>
          <a:off x="333872" y="1412775"/>
          <a:ext cx="8486600" cy="3579336"/>
        </p:xfrm>
        <a:graphic>
          <a:graphicData uri="http://schemas.openxmlformats.org/drawingml/2006/table">
            <a:tbl>
              <a:tblPr firstRow="1" bandRow="1">
                <a:tableStyleId>{5C22544A-7EE6-4342-B048-85BDC9FD1C3A}</a:tableStyleId>
              </a:tblPr>
              <a:tblGrid>
                <a:gridCol w="1080120"/>
                <a:gridCol w="2592288"/>
                <a:gridCol w="4814192"/>
              </a:tblGrid>
              <a:tr h="485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Bodennutzung und Viehhaltung</a:t>
                      </a:r>
                    </a:p>
                    <a:p>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Statistischer Bericht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u="none"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u="non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*C*Land- und Forstwirtschaft, Fischerei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696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*IV*Agrarstrukturerhebung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89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 4*Betriebswirtschaftliche Ausrichtung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Bodennutzung und Viehhaltung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454033834"/>
              </p:ext>
            </p:extLst>
          </p:nvPr>
        </p:nvGraphicFramePr>
        <p:xfrm>
          <a:off x="395536" y="5301208"/>
          <a:ext cx="8208912" cy="894968"/>
        </p:xfrm>
        <a:graphic>
          <a:graphicData uri="http://schemas.openxmlformats.org/drawingml/2006/table">
            <a:tbl>
              <a:tblPr>
                <a:tableStyleId>{5C22544A-7EE6-4342-B048-85BDC9FD1C3A}</a:tableStyleId>
              </a:tblPr>
              <a:tblGrid>
                <a:gridCol w="8208912"/>
              </a:tblGrid>
              <a:tr h="894968">
                <a:tc>
                  <a:txBody>
                    <a:bodyPr/>
                    <a:lstStyle/>
                    <a:p>
                      <a:pPr algn="l">
                        <a:spcAft>
                          <a:spcPts val="0"/>
                        </a:spcAft>
                      </a:pPr>
                      <a:r>
                        <a:rPr lang="de-DE" sz="1800" dirty="0">
                          <a:effectLst/>
                          <a:latin typeface="Verdana" panose="020B0604030504040204" pitchFamily="34" charset="0"/>
                          <a:ea typeface="Verdana" panose="020B0604030504040204" pitchFamily="34" charset="0"/>
                          <a:cs typeface="Verdana" panose="020B0604030504040204" pitchFamily="34" charset="0"/>
                        </a:rPr>
                        <a:t>Gemeinsame Angabe von Haupttitel und Untergliederung(en):</a:t>
                      </a:r>
                    </a:p>
                    <a:p>
                      <a:pPr algn="l">
                        <a:spcAft>
                          <a:spcPts val="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Statistischer Bericht. </a:t>
                      </a:r>
                      <a:r>
                        <a:rPr lang="de-DE" sz="1800" dirty="0">
                          <a:effectLst/>
                          <a:latin typeface="Verdana" panose="020B0604030504040204" pitchFamily="34" charset="0"/>
                          <a:ea typeface="Verdana" panose="020B0604030504040204" pitchFamily="34" charset="0"/>
                          <a:cs typeface="Verdana" panose="020B0604030504040204" pitchFamily="34" charset="0"/>
                        </a:rPr>
                        <a:t>C, Land- und Forstwirtschaft, Fischerei. IV, Agrarstrukturerhebung. Teil 4, Betriebswirtschaftliche Ausrichtung</a:t>
                      </a:r>
                    </a:p>
                  </a:txBody>
                  <a:tcPr marL="89535" marR="89535" marT="0" marB="0">
                    <a:noFill/>
                  </a:tcPr>
                </a:tc>
              </a:tr>
            </a:tbl>
          </a:graphicData>
        </a:graphic>
      </p:graphicFrame>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- 5</a:t>
            </a:r>
            <a:r>
              <a:rPr lang="de-DE" dirty="0" smtClean="0">
                <a:latin typeface="Verdana" pitchFamily="34" charset="0"/>
                <a:ea typeface="Verdana" pitchFamily="34" charset="0"/>
                <a:cs typeface="Verdana" pitchFamily="34" charset="0"/>
              </a:rPr>
              <a:t>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Mehrere Untergliederungen</a:t>
            </a: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t>
            </a:r>
            <a:r>
              <a:rPr lang="de-DE" sz="1800" dirty="0">
                <a:latin typeface="Verdana" pitchFamily="34" charset="0"/>
                <a:ea typeface="Verdana" pitchFamily="34" charset="0"/>
                <a:cs typeface="Verdana" pitchFamily="34" charset="0"/>
              </a:rPr>
              <a:t>Angabe von Haupttitel und Untergliederung(en</a:t>
            </a:r>
            <a:r>
              <a:rPr lang="de-DE" sz="1800" dirty="0" smtClean="0">
                <a:latin typeface="Verdana" pitchFamily="34" charset="0"/>
                <a:ea typeface="Verdana" pitchFamily="34" charset="0"/>
                <a:cs typeface="Verdana" pitchFamily="34" charset="0"/>
              </a:rPr>
              <a:t>):</a:t>
            </a:r>
          </a:p>
          <a:p>
            <a:pPr marL="0" indent="0">
              <a:buNone/>
            </a:pPr>
            <a:r>
              <a:rPr lang="de-DE" sz="1800" dirty="0" smtClean="0">
                <a:latin typeface="Verdana" pitchFamily="34" charset="0"/>
                <a:ea typeface="Verdana" pitchFamily="34" charset="0"/>
                <a:cs typeface="Verdana" pitchFamily="34" charset="0"/>
              </a:rPr>
              <a:t>Bleib gesund. Vigo. Pflegeversicherung</a:t>
            </a:r>
            <a:endParaRPr lang="de-DE" sz="1800" dirty="0">
              <a:latin typeface="Verdana" pitchFamily="34" charset="0"/>
              <a:ea typeface="Verdana" pitchFamily="34" charset="0"/>
              <a:cs typeface="Verdana" pitchFamily="34" charset="0"/>
            </a:endParaRPr>
          </a:p>
          <a:p>
            <a:pPr marL="0" indent="0">
              <a:buNone/>
            </a:pPr>
            <a:endParaRPr lang="de-DE" sz="2400" dirty="0" smtClean="0">
              <a:solidFill>
                <a:srgbClr val="FF0000"/>
              </a:solidFill>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778104697"/>
              </p:ext>
            </p:extLst>
          </p:nvPr>
        </p:nvGraphicFramePr>
        <p:xfrm>
          <a:off x="323528" y="1412776"/>
          <a:ext cx="8424936" cy="2406206"/>
        </p:xfrm>
        <a:graphic>
          <a:graphicData uri="http://schemas.openxmlformats.org/drawingml/2006/table">
            <a:tbl>
              <a:tblPr firstRow="1" bandRow="1">
                <a:tableStyleId>{5C22544A-7EE6-4342-B048-85BDC9FD1C3A}</a:tableStyleId>
              </a:tblPr>
              <a:tblGrid>
                <a:gridCol w="1152128"/>
                <a:gridCol w="2880320"/>
                <a:gridCol w="4392488"/>
              </a:tblGrid>
              <a:tr h="485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008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Bleib gesund</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64008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u="none"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u="non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Vigo</a:t>
                      </a:r>
                      <a:r>
                        <a:rPr lang="de-DE" baseline="0"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Pflegeversicherung</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31691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6 -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Kombinationen aus Untergliederungen und Angaben, die gemäß RDA 2.5.2.1 als Ausgabevermerk zu erfassen sind</a:t>
            </a:r>
            <a:r>
              <a:rPr lang="de-DE" sz="2400" u="sng"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a:latin typeface="Verdana" panose="020B0604030504040204" pitchFamily="34" charset="0"/>
                <a:ea typeface="Verdana" panose="020B0604030504040204" pitchFamily="34" charset="0"/>
                <a:cs typeface="Verdana" panose="020B0604030504040204" pitchFamily="34" charset="0"/>
              </a:rPr>
              <a:t>Erfassung je nach Sachverhalt als Untergliederung oder Ausgabevermerk</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a:latin typeface="Verdana" panose="020B0604030504040204" pitchFamily="34" charset="0"/>
                <a:ea typeface="Verdana" panose="020B0604030504040204" pitchFamily="34" charset="0"/>
                <a:cs typeface="Verdana" panose="020B0604030504040204" pitchFamily="34" charset="0"/>
              </a:rPr>
              <a:t> Falls erforderlich, geeignete Angabe fingieren</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a:latin typeface="Verdana" panose="020B0604030504040204" pitchFamily="34" charset="0"/>
                <a:ea typeface="Verdana" panose="020B0604030504040204" pitchFamily="34" charset="0"/>
                <a:cs typeface="Verdana" panose="020B0604030504040204" pitchFamily="34" charset="0"/>
              </a:rPr>
              <a:t> Erfassung erfolgt in eckigen Klammern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Hinweis:</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Ausgabebegriff tritt bei einer Unterreihe erst später hinzu, s. RDA 2.5.1.6.2</a:t>
            </a:r>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191383976"/>
              </p:ext>
            </p:extLst>
          </p:nvPr>
        </p:nvGraphicFramePr>
        <p:xfrm>
          <a:off x="179512" y="764704"/>
          <a:ext cx="8640960" cy="2103120"/>
        </p:xfrm>
        <a:graphic>
          <a:graphicData uri="http://schemas.openxmlformats.org/drawingml/2006/table">
            <a:tbl>
              <a:tblPr firstRow="1" bandRow="1">
                <a:tableStyleId>{5C22544A-7EE6-4342-B048-85BDC9FD1C3A}</a:tableStyleId>
              </a:tblPr>
              <a:tblGrid>
                <a:gridCol w="1161650"/>
                <a:gridCol w="2904124"/>
                <a:gridCol w="4575186"/>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Standortkarten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Bauindustrie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Baustoff-Recycling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Ausgabe Baden-Württemberg, Neckar-Odenwaldkreis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06614194"/>
              </p:ext>
            </p:extLst>
          </p:nvPr>
        </p:nvGraphicFramePr>
        <p:xfrm>
          <a:off x="179512" y="3717032"/>
          <a:ext cx="8640960" cy="1784881"/>
        </p:xfrm>
        <a:graphic>
          <a:graphicData uri="http://schemas.openxmlformats.org/drawingml/2006/table">
            <a:tbl>
              <a:tblPr firstRow="1" bandRow="1">
                <a:tableStyleId>{5C22544A-7EE6-4342-B048-85BDC9FD1C3A}</a:tableStyleId>
              </a:tblPr>
              <a:tblGrid>
                <a:gridCol w="1224136"/>
                <a:gridCol w="2880320"/>
                <a:gridCol w="4536504"/>
              </a:tblGrid>
              <a:tr h="25437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30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Die @neue Brehm-Bücherei</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059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2.3.1.7</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Säugetiere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059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2.5.2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[Englische Ausgabe]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186573518"/>
              </p:ext>
            </p:extLst>
          </p:nvPr>
        </p:nvGraphicFramePr>
        <p:xfrm>
          <a:off x="179512" y="2924944"/>
          <a:ext cx="8229600" cy="648072"/>
        </p:xfrm>
        <a:graphic>
          <a:graphicData uri="http://schemas.openxmlformats.org/drawingml/2006/table">
            <a:tbl>
              <a:tblPr>
                <a:tableStyleId>{5C22544A-7EE6-4342-B048-85BDC9FD1C3A}</a:tableStyleId>
              </a:tblPr>
              <a:tblGrid>
                <a:gridCol w="8229600"/>
              </a:tblGrid>
              <a:tr h="648072">
                <a:tc>
                  <a:txBody>
                    <a:bodyPr/>
                    <a:lstStyle/>
                    <a:p>
                      <a:pPr algn="l">
                        <a:spcAft>
                          <a:spcPts val="0"/>
                        </a:spcAft>
                      </a:pPr>
                      <a:r>
                        <a:rPr lang="de-DE" sz="1600" dirty="0">
                          <a:effectLst/>
                          <a:latin typeface="Verdana" panose="020B0604030504040204" pitchFamily="34" charset="0"/>
                          <a:ea typeface="Verdana" panose="020B0604030504040204" pitchFamily="34" charset="0"/>
                          <a:cs typeface="Verdana" panose="020B0604030504040204" pitchFamily="34" charset="0"/>
                        </a:rPr>
                        <a:t>Gemeinsame Angabe von Haupttitel und Untergliederung(en):</a:t>
                      </a:r>
                    </a:p>
                    <a:p>
                      <a:pPr algn="l">
                        <a:spcAft>
                          <a:spcPts val="0"/>
                        </a:spcAft>
                      </a:pPr>
                      <a:r>
                        <a:rPr lang="de-DE" sz="1600" dirty="0">
                          <a:effectLst/>
                          <a:latin typeface="Verdana" panose="020B0604030504040204" pitchFamily="34" charset="0"/>
                          <a:ea typeface="Verdana" panose="020B0604030504040204" pitchFamily="34" charset="0"/>
                          <a:cs typeface="Verdana" panose="020B0604030504040204" pitchFamily="34" charset="0"/>
                        </a:rPr>
                        <a:t>Standortkarten. </a:t>
                      </a:r>
                      <a:r>
                        <a:rPr lang="de-DE" sz="1600" dirty="0" smtClean="0">
                          <a:effectLst/>
                          <a:latin typeface="Verdana" panose="020B0604030504040204" pitchFamily="34" charset="0"/>
                          <a:ea typeface="Verdana" panose="020B0604030504040204" pitchFamily="34" charset="0"/>
                          <a:cs typeface="Verdana" panose="020B0604030504040204" pitchFamily="34" charset="0"/>
                        </a:rPr>
                        <a:t>Bauindustrie. Baustoff-Recycling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89535" marR="89535" marT="0" marB="0">
                    <a:noFill/>
                  </a:tcP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2171545127"/>
              </p:ext>
            </p:extLst>
          </p:nvPr>
        </p:nvGraphicFramePr>
        <p:xfrm>
          <a:off x="179512" y="5589240"/>
          <a:ext cx="8229600" cy="487680"/>
        </p:xfrm>
        <a:graphic>
          <a:graphicData uri="http://schemas.openxmlformats.org/drawingml/2006/table">
            <a:tbl>
              <a:tblPr>
                <a:tableStyleId>{5C22544A-7EE6-4342-B048-85BDC9FD1C3A}</a:tableStyleId>
              </a:tblPr>
              <a:tblGrid>
                <a:gridCol w="8229600"/>
              </a:tblGrid>
              <a:tr h="0">
                <a:tc>
                  <a:txBody>
                    <a:bodyPr/>
                    <a:lstStyle/>
                    <a:p>
                      <a:pPr algn="l">
                        <a:spcAft>
                          <a:spcPts val="0"/>
                        </a:spcAft>
                      </a:pPr>
                      <a:r>
                        <a:rPr lang="de-DE" sz="1600" dirty="0">
                          <a:effectLst/>
                          <a:latin typeface="Verdana" panose="020B0604030504040204" pitchFamily="34" charset="0"/>
                          <a:ea typeface="Verdana" panose="020B0604030504040204" pitchFamily="34" charset="0"/>
                          <a:cs typeface="Verdana" panose="020B0604030504040204" pitchFamily="34" charset="0"/>
                        </a:rPr>
                        <a:t>Gemeinsame Angabe von Haupttitel und Untergliederung(en</a:t>
                      </a:r>
                      <a:r>
                        <a:rPr lang="de-DE" sz="1600" dirty="0" smtClean="0">
                          <a:effectLst/>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Die neue Brehm-Bücherei. Säugetiere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89535" marR="89535" marT="0" marB="0">
                    <a:noFill/>
                  </a:tcPr>
                </a:tc>
              </a:tr>
            </a:tbl>
          </a:graphicData>
        </a:graphic>
      </p:graphicFrame>
    </p:spTree>
    <p:extLst>
      <p:ext uri="{BB962C8B-B14F-4D97-AF65-F5344CB8AC3E}">
        <p14:creationId xmlns:p14="http://schemas.microsoft.com/office/powerpoint/2010/main" val="4100517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Keine eigene Beschreibung als Unterreihe </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Darstellung des Sachverhalts in einer bzw. ggf. </a:t>
            </a:r>
          </a:p>
          <a:p>
            <a:pPr marL="0" indent="0">
              <a:buNone/>
            </a:pPr>
            <a:r>
              <a:rPr lang="de-DE" sz="2400" dirty="0" smtClean="0">
                <a:latin typeface="Verdana" pitchFamily="34" charset="0"/>
                <a:ea typeface="Verdana" pitchFamily="34" charset="0"/>
                <a:cs typeface="Verdana" pitchFamily="34" charset="0"/>
              </a:rPr>
              <a:t>    mehrerer Anmerkungen </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Angabe </a:t>
            </a:r>
            <a:r>
              <a:rPr lang="de-DE" sz="2400" dirty="0" smtClean="0">
                <a:latin typeface="Verdana" panose="020B0604030504040204" pitchFamily="34" charset="0"/>
                <a:ea typeface="Verdana" panose="020B0604030504040204" pitchFamily="34" charset="0"/>
                <a:cs typeface="Verdana" panose="020B0604030504040204" pitchFamily="34" charset="0"/>
              </a:rPr>
              <a:t>der zeitlichen Dauer möglich</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Im Zweifelsfall Erfassung separater Beschreibungen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37937528"/>
              </p:ext>
            </p:extLst>
          </p:nvPr>
        </p:nvGraphicFramePr>
        <p:xfrm>
          <a:off x="277986" y="3070056"/>
          <a:ext cx="8470478" cy="2894708"/>
        </p:xfrm>
        <a:graphic>
          <a:graphicData uri="http://schemas.openxmlformats.org/drawingml/2006/table">
            <a:tbl>
              <a:tblPr firstRow="1" bandRow="1">
                <a:tableStyleId>{5C22544A-7EE6-4342-B048-85BDC9FD1C3A}</a:tableStyleId>
              </a:tblPr>
              <a:tblGrid>
                <a:gridCol w="1125662"/>
                <a:gridCol w="1773952"/>
                <a:gridCol w="5570864"/>
              </a:tblGrid>
              <a:tr h="35314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3067">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Inhaltliche Gliederung 2012-2014 in Band 1–5 mit wechselnden Inhalten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1464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Gliedert sich in Einzelpläne der einzelnen Ministerien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10458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Inhaltliche Gliederung in: Regionale Serviceseiten; Regionales Telefonbuch; Regionales Branchenbuch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a:latin typeface="Verdana" pitchFamily="34" charset="0"/>
                <a:ea typeface="Verdana" pitchFamily="34" charset="0"/>
                <a:cs typeface="Verdana" pitchFamily="34" charset="0"/>
              </a:rPr>
              <a:t>8</a:t>
            </a:r>
            <a:r>
              <a:rPr lang="de-DE" dirty="0" smtClean="0">
                <a:latin typeface="Verdana" pitchFamily="34" charset="0"/>
                <a:ea typeface="Verdana" pitchFamily="34" charset="0"/>
                <a:cs typeface="Verdana" pitchFamily="34" charset="0"/>
              </a:rPr>
              <a:t>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1610026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- 1 -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 Allgemein</a:t>
            </a:r>
          </a:p>
          <a:p>
            <a:r>
              <a:rPr lang="de-DE" sz="2400" dirty="0">
                <a:latin typeface="Verdana" panose="020B0604030504040204" pitchFamily="34" charset="0"/>
                <a:ea typeface="Verdana" panose="020B0604030504040204" pitchFamily="34" charset="0"/>
                <a:cs typeface="Verdana" panose="020B0604030504040204" pitchFamily="34" charset="0"/>
              </a:rPr>
              <a:t>Erfassung gemäß RDA 2.3.1.7</a:t>
            </a:r>
          </a:p>
          <a:p>
            <a:r>
              <a:rPr lang="de-DE" sz="2400" dirty="0">
                <a:latin typeface="Verdana" panose="020B0604030504040204" pitchFamily="34" charset="0"/>
                <a:ea typeface="Verdana" panose="020B0604030504040204" pitchFamily="34" charset="0"/>
                <a:cs typeface="Verdana" panose="020B0604030504040204" pitchFamily="34" charset="0"/>
              </a:rPr>
              <a:t>Erfassung als eigene Beschreibung, wenn Beilage  eigene Zählung sowie eigenen Titel bzw.  Zugehörigkeitsbegriff besitzt</a:t>
            </a:r>
          </a:p>
          <a:p>
            <a:r>
              <a:rPr lang="de-DE" sz="2400" dirty="0">
                <a:latin typeface="Verdana" panose="020B0604030504040204" pitchFamily="34" charset="0"/>
                <a:ea typeface="Verdana" panose="020B0604030504040204" pitchFamily="34" charset="0"/>
                <a:cs typeface="Verdana" panose="020B0604030504040204" pitchFamily="34" charset="0"/>
              </a:rPr>
              <a:t>eigene Zählung: kann mit der Zählung der Hauptzeitschrift identisch sein</a:t>
            </a:r>
          </a:p>
          <a:p>
            <a:r>
              <a:rPr lang="de-DE" sz="2400" dirty="0">
                <a:latin typeface="Verdana" panose="020B0604030504040204" pitchFamily="34" charset="0"/>
                <a:ea typeface="Verdana" panose="020B0604030504040204" pitchFamily="34" charset="0"/>
                <a:cs typeface="Verdana" panose="020B0604030504040204" pitchFamily="34" charset="0"/>
              </a:rPr>
              <a:t>springende Zählung gilt als eigene Zählung</a:t>
            </a:r>
          </a:p>
          <a:p>
            <a:r>
              <a:rPr lang="de-DE" sz="2400" dirty="0">
                <a:latin typeface="Verdana" panose="020B0604030504040204" pitchFamily="34" charset="0"/>
                <a:ea typeface="Verdana" panose="020B0604030504040204" pitchFamily="34" charset="0"/>
                <a:cs typeface="Verdana" panose="020B0604030504040204" pitchFamily="34" charset="0"/>
              </a:rPr>
              <a:t>Bloße Zuordnungen werden nicht als eigene Zählung angesehen</a:t>
            </a:r>
          </a:p>
          <a:p>
            <a:r>
              <a:rPr lang="de-DE" sz="2400" dirty="0">
                <a:latin typeface="Verdana" panose="020B0604030504040204" pitchFamily="34" charset="0"/>
                <a:ea typeface="Verdana" panose="020B0604030504040204" pitchFamily="34" charset="0"/>
                <a:cs typeface="Verdana" panose="020B0604030504040204" pitchFamily="34" charset="0"/>
              </a:rPr>
              <a:t>Zugehörigkeitsbegriff nur in Verbindung mit Zählung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rPr>
              <a:t>nicht Titel der Beilage, sondern gemäß RDA 2.6  Bestandteil der Zählung. </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- 2 -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 Allgemein</a:t>
            </a:r>
          </a:p>
          <a:p>
            <a:r>
              <a:rPr lang="de-DE" sz="2400" dirty="0">
                <a:latin typeface="Verdana" panose="020B0604030504040204" pitchFamily="34" charset="0"/>
                <a:ea typeface="Verdana" panose="020B0604030504040204" pitchFamily="34" charset="0"/>
                <a:cs typeface="Verdana" panose="020B0604030504040204" pitchFamily="34" charset="0"/>
              </a:rPr>
              <a:t>Hauptressource und Beilagen können auch auf verschiedenen Datenträgertypen vorliegen</a:t>
            </a:r>
          </a:p>
          <a:p>
            <a:r>
              <a:rPr lang="de-DE" sz="2400" dirty="0">
                <a:latin typeface="Verdana" panose="020B0604030504040204" pitchFamily="34" charset="0"/>
                <a:ea typeface="Verdana" panose="020B0604030504040204" pitchFamily="34" charset="0"/>
                <a:cs typeface="Verdana" panose="020B0604030504040204" pitchFamily="34" charset="0"/>
              </a:rPr>
              <a:t>Bei gleichwertigen Elementen s. RDA 3.1.4 + 3.1.4 D-A-C-H</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dirty="0"/>
          </a:p>
        </p:txBody>
      </p:sp>
    </p:spTree>
    <p:extLst>
      <p:ext uri="{BB962C8B-B14F-4D97-AF65-F5344CB8AC3E}">
        <p14:creationId xmlns:p14="http://schemas.microsoft.com/office/powerpoint/2010/main" val="708269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2.1.1 Beilagen mit eigenem aussagefähigem Titel</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a. Titel der Hauptressource und Titel der Beilage nicht    zusammen in derselben Informationsquelle</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Haupttitel der Beilage: Grüne Seiten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42654252"/>
              </p:ext>
            </p:extLst>
          </p:nvPr>
        </p:nvGraphicFramePr>
        <p:xfrm>
          <a:off x="251520" y="2420888"/>
          <a:ext cx="8568952" cy="1008112"/>
        </p:xfrm>
        <a:graphic>
          <a:graphicData uri="http://schemas.openxmlformats.org/drawingml/2006/table">
            <a:tbl>
              <a:tblPr firstRow="1" bandRow="1">
                <a:tableStyleId>{5C22544A-7EE6-4342-B048-85BDC9FD1C3A}</a:tableStyleId>
              </a:tblPr>
              <a:tblGrid>
                <a:gridCol w="4019066"/>
                <a:gridCol w="4549886"/>
              </a:tblGrid>
              <a:tr h="5479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1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Rundbrief Geographie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Grüne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3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086364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b. Titel der Hauptressource und Titel der Beilage     zusammen in derselben Informationsquelle </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Fall 1:</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Titel der Beilage und der Titel der Hauptressource sind grammatisch miteinander verbunden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Haupttitel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der Beilage: Beihefte zum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Preußischen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Urkundenbuch</a:t>
            </a: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589036079"/>
              </p:ext>
            </p:extLst>
          </p:nvPr>
        </p:nvGraphicFramePr>
        <p:xfrm>
          <a:off x="179512" y="3140968"/>
          <a:ext cx="8712968" cy="1296144"/>
        </p:xfrm>
        <a:graphic>
          <a:graphicData uri="http://schemas.openxmlformats.org/drawingml/2006/table">
            <a:tbl>
              <a:tblPr firstRow="1" bandRow="1">
                <a:tableStyleId>{5C22544A-7EE6-4342-B048-85BDC9FD1C3A}</a:tableStyleId>
              </a:tblPr>
              <a:tblGrid>
                <a:gridCol w="4051564"/>
                <a:gridCol w="4661404"/>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Preußisches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Beihefte zum</a:t>
                      </a:r>
                      <a:r>
                        <a:rPr lang="de-DE" baseline="0" dirty="0" smtClean="0">
                          <a:latin typeface="Verdana" panose="020B0604030504040204" pitchFamily="34" charset="0"/>
                          <a:ea typeface="Verdana" panose="020B0604030504040204" pitchFamily="34" charset="0"/>
                          <a:cs typeface="Verdana" panose="020B0604030504040204" pitchFamily="34" charset="0"/>
                        </a:rPr>
                        <a:t> Preußischen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4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124294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908720"/>
            <a:ext cx="8640960" cy="5400600"/>
          </a:xfrm>
        </p:spPr>
        <p:txBody>
          <a:bodyPr/>
          <a:lstStyle/>
          <a:p>
            <a:pPr marL="0" lvl="0" indent="0">
              <a:buNone/>
            </a:pPr>
            <a:r>
              <a:rPr lang="de-DE" sz="2400" dirty="0">
                <a:latin typeface="Verdana" panose="020B0604030504040204" pitchFamily="34" charset="0"/>
                <a:ea typeface="Verdana" panose="020B0604030504040204" pitchFamily="34" charset="0"/>
                <a:cs typeface="Verdana" panose="020B0604030504040204" pitchFamily="34" charset="0"/>
              </a:rPr>
              <a:t>Fall 2:</a:t>
            </a:r>
          </a:p>
          <a:p>
            <a:pPr marL="0" lvl="0" indent="0">
              <a:buNone/>
            </a:pPr>
            <a:r>
              <a:rPr lang="de-DE" sz="2400" dirty="0">
                <a:latin typeface="Verdana" panose="020B0604030504040204" pitchFamily="34" charset="0"/>
                <a:ea typeface="Verdana" panose="020B0604030504040204" pitchFamily="34" charset="0"/>
                <a:cs typeface="Verdana" panose="020B0604030504040204" pitchFamily="34" charset="0"/>
              </a:rPr>
              <a:t>Titel der Hauptressource in derselben Informationsquelle, dort nur als Teil einer anderen Angabe (z.B. Titelzusatz)</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Auf der Titelseite auch die Angabe: Ein Sonderheft von Pferd &amp; Co.</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Haupttitel der Beilage: Mein kleiner Ponyhof</a:t>
            </a: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506835256"/>
              </p:ext>
            </p:extLst>
          </p:nvPr>
        </p:nvGraphicFramePr>
        <p:xfrm>
          <a:off x="179512" y="2708920"/>
          <a:ext cx="8712968" cy="1296144"/>
        </p:xfrm>
        <a:graphic>
          <a:graphicData uri="http://schemas.openxmlformats.org/drawingml/2006/table">
            <a:tbl>
              <a:tblPr firstRow="1" bandRow="1">
                <a:tableStyleId>{5C22544A-7EE6-4342-B048-85BDC9FD1C3A}</a:tableStyleId>
              </a:tblPr>
              <a:tblGrid>
                <a:gridCol w="4051564"/>
                <a:gridCol w="4661404"/>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Pferd &amp; Co.</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Mein kleiner Ponyhof</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5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94066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Unterreihen und Beilagen</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836712"/>
            <a:ext cx="8640960" cy="5472608"/>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Fall 3:</a:t>
            </a:r>
          </a:p>
          <a:p>
            <a:r>
              <a:rPr lang="de-DE" sz="2400" dirty="0">
                <a:latin typeface="Verdana" panose="020B0604030504040204" pitchFamily="34" charset="0"/>
                <a:ea typeface="Verdana" panose="020B0604030504040204" pitchFamily="34" charset="0"/>
                <a:cs typeface="Verdana" panose="020B0604030504040204" pitchFamily="34" charset="0"/>
              </a:rPr>
              <a:t>Titel der Hauptressource in derselben Informationsquelle allein stehend, nicht Funktion eines Titels, drückt nur allgemeine Zugehörigkeit aus </a:t>
            </a:r>
          </a:p>
          <a:p>
            <a:r>
              <a:rPr lang="de-DE" sz="2400" dirty="0">
                <a:latin typeface="Verdana" panose="020B0604030504040204" pitchFamily="34" charset="0"/>
                <a:ea typeface="Verdana" panose="020B0604030504040204" pitchFamily="34" charset="0"/>
                <a:cs typeface="Verdana" panose="020B0604030504040204" pitchFamily="34" charset="0"/>
              </a:rPr>
              <a:t>Titel der Hauptressource </a:t>
            </a:r>
            <a:r>
              <a:rPr lang="de-DE" sz="2400" dirty="0" err="1">
                <a:latin typeface="Verdana" panose="020B0604030504040204" pitchFamily="34" charset="0"/>
                <a:ea typeface="Verdana" panose="020B0604030504040204" pitchFamily="34" charset="0"/>
                <a:cs typeface="Verdana" panose="020B0604030504040204" pitchFamily="34" charset="0"/>
              </a:rPr>
              <a:t>layouttechnisch</a:t>
            </a:r>
            <a:r>
              <a:rPr lang="de-DE" sz="2400" dirty="0">
                <a:latin typeface="Verdana" panose="020B0604030504040204" pitchFamily="34" charset="0"/>
                <a:ea typeface="Verdana" panose="020B0604030504040204" pitchFamily="34" charset="0"/>
                <a:cs typeface="Verdana" panose="020B0604030504040204" pitchFamily="34" charset="0"/>
              </a:rPr>
              <a:t> deutlich vom Titel der Beilage abgesetzt</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a:latin typeface="Verdana" panose="020B0604030504040204" pitchFamily="34" charset="0"/>
                <a:ea typeface="Verdana" panose="020B0604030504040204" pitchFamily="34" charset="0"/>
                <a:cs typeface="Verdana" panose="020B0604030504040204" pitchFamily="34" charset="0"/>
              </a:rPr>
              <a:t>Unten rechts auf Titelseite Angabe „Die Welt“ in Form eines Logos</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Haupttitel der Beilage: Bier Report</a:t>
            </a: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199802859"/>
              </p:ext>
            </p:extLst>
          </p:nvPr>
        </p:nvGraphicFramePr>
        <p:xfrm>
          <a:off x="251520" y="3789040"/>
          <a:ext cx="8640960" cy="1152128"/>
        </p:xfrm>
        <a:graphic>
          <a:graphicData uri="http://schemas.openxmlformats.org/drawingml/2006/table">
            <a:tbl>
              <a:tblPr firstRow="1" bandRow="1">
                <a:tableStyleId>{5C22544A-7EE6-4342-B048-85BDC9FD1C3A}</a:tableStyleId>
              </a:tblPr>
              <a:tblGrid>
                <a:gridCol w="4018080"/>
                <a:gridCol w="4622880"/>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Bier Report</a:t>
                      </a:r>
                    </a:p>
                    <a:p>
                      <a:r>
                        <a:rPr lang="de-DE" dirty="0" smtClean="0">
                          <a:latin typeface="Verdana" panose="020B0604030504040204" pitchFamily="34" charset="0"/>
                          <a:ea typeface="Verdana" panose="020B0604030504040204" pitchFamily="34" charset="0"/>
                          <a:cs typeface="Verdana" panose="020B0604030504040204" pitchFamily="34" charset="0"/>
                        </a:rPr>
                        <a:t>Ein Magazin der Tageszeitung die 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6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277024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Hinweis:</a:t>
            </a:r>
          </a:p>
          <a:p>
            <a:r>
              <a:rPr lang="de-DE" sz="2400" dirty="0">
                <a:latin typeface="Verdana" panose="020B0604030504040204" pitchFamily="34" charset="0"/>
                <a:ea typeface="Verdana" panose="020B0604030504040204" pitchFamily="34" charset="0"/>
                <a:cs typeface="Verdana" panose="020B0604030504040204" pitchFamily="34" charset="0"/>
              </a:rPr>
              <a:t>Beilagen, die zu mehreren Hauptressourcen gehören (Verlegerbeilagen) verfügen i.d.R. immer über einen aussagefähigen Titel und werden daher selbständig angesetzt. Das gilt auch, wenn die Titel der Hauptressourcen in derselben Informationsquelle wie der Titel der Beilage genannt sind</a:t>
            </a:r>
          </a:p>
          <a:p>
            <a:r>
              <a:rPr lang="de-DE" sz="2400" dirty="0">
                <a:latin typeface="Verdana" panose="020B0604030504040204" pitchFamily="34" charset="0"/>
                <a:ea typeface="Verdana" panose="020B0604030504040204" pitchFamily="34" charset="0"/>
                <a:cs typeface="Verdana" panose="020B0604030504040204" pitchFamily="34" charset="0"/>
              </a:rPr>
              <a:t>Das Layout ist i.d.R. so gestaltet, dass eine Zugehörigkeit zu den Hauptressourcen zum Ausdruck gebracht werden soll, die angeführten Hauptressourcen erfüllen aber nicht die Funktion eines Titels</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sp>
        <p:nvSpPr>
          <p:cNvPr id="7"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7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a:latin typeface="Verdana" pitchFamily="34" charset="0"/>
                <a:ea typeface="Verdana" pitchFamily="34" charset="0"/>
                <a:cs typeface="Verdana" pitchFamily="34" charset="0"/>
              </a:rPr>
              <a:t>2.1.2 Beilage erhält eine Beschreibung als Unterreihe wenn sie</a:t>
            </a:r>
          </a:p>
          <a:p>
            <a:r>
              <a:rPr lang="de-DE" sz="2400" dirty="0">
                <a:latin typeface="Verdana" pitchFamily="34" charset="0"/>
                <a:ea typeface="Verdana" pitchFamily="34" charset="0"/>
                <a:cs typeface="Verdana" pitchFamily="34" charset="0"/>
              </a:rPr>
              <a:t>keinen eigenen, aussagefähigen Titel hat </a:t>
            </a:r>
          </a:p>
          <a:p>
            <a:r>
              <a:rPr lang="de-DE" sz="2400" dirty="0">
                <a:latin typeface="Verdana" pitchFamily="34" charset="0"/>
                <a:ea typeface="Verdana" pitchFamily="34" charset="0"/>
                <a:cs typeface="Verdana" pitchFamily="34" charset="0"/>
              </a:rPr>
              <a:t>der Titel nur aus einem Beilagenbegriff,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 Beiheft besteht oder ein Begriff aus der Liste der Gattungsbegriffe,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 Ergänzungsheft ist</a:t>
            </a:r>
          </a:p>
          <a:p>
            <a:r>
              <a:rPr lang="de-DE" sz="2400" dirty="0">
                <a:latin typeface="Verdana" pitchFamily="34" charset="0"/>
                <a:ea typeface="Verdana" pitchFamily="34" charset="0"/>
                <a:cs typeface="Verdana" pitchFamily="34" charset="0"/>
              </a:rPr>
              <a:t>einen aussagefähigen Titel hat, sofern dieser zusammen mit dem Titel der Hauptressource in derselben Informationsquelle erscheint (Ausnahmen Fälle 1–3 zu 2.1.1)</a:t>
            </a:r>
          </a:p>
          <a:p>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dirty="0"/>
          </a:p>
        </p:txBody>
      </p:sp>
      <p:sp>
        <p:nvSpPr>
          <p:cNvPr id="7"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8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07782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908720"/>
            <a:ext cx="8640960" cy="5328592"/>
          </a:xfrm>
        </p:spPr>
        <p:txBody>
          <a:bodyPr wrap="square"/>
          <a:lstStyle/>
          <a:p>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Angabe von Haupttitel und Untergliederung(en):</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Extra</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Spezial</a:t>
            </a:r>
          </a:p>
          <a:p>
            <a:pPr marL="0" indent="0">
              <a:buNone/>
            </a:pPr>
            <a:endParaRPr lang="de-DE" sz="1800" dirty="0" smtClean="0">
              <a:latin typeface="Verdana" pitchFamily="34" charset="0"/>
              <a:ea typeface="Verdana" pitchFamily="34" charset="0"/>
              <a:cs typeface="Verdana" pitchFamily="34" charset="0"/>
            </a:endParaRPr>
          </a:p>
          <a:p>
            <a:pPr marL="0" indent="0">
              <a:buNone/>
            </a:pPr>
            <a:endParaRPr lang="de-DE" sz="1800" dirty="0">
              <a:latin typeface="Verdana" pitchFamily="34" charset="0"/>
              <a:ea typeface="Verdana" pitchFamily="34" charset="0"/>
              <a:cs typeface="Verdana" pitchFamily="34" charset="0"/>
            </a:endParaRPr>
          </a:p>
          <a:p>
            <a:pPr marL="0" indent="0">
              <a:buNone/>
            </a:pPr>
            <a:endParaRPr lang="de-DE" sz="1800" dirty="0" smtClean="0">
              <a:latin typeface="Verdana" pitchFamily="34" charset="0"/>
              <a:ea typeface="Verdana" pitchFamily="34" charset="0"/>
              <a:cs typeface="Verdana" pitchFamily="34" charset="0"/>
            </a:endParaRPr>
          </a:p>
          <a:p>
            <a:pPr marL="0" indent="0">
              <a:buNone/>
            </a:pPr>
            <a:endParaRPr lang="de-DE" sz="2000" dirty="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t>
            </a:r>
            <a:r>
              <a:rPr lang="de-DE" sz="1800" dirty="0">
                <a:latin typeface="Verdana" pitchFamily="34" charset="0"/>
                <a:ea typeface="Verdana" pitchFamily="34" charset="0"/>
                <a:cs typeface="Verdana" pitchFamily="34" charset="0"/>
              </a:rPr>
              <a:t>Angabe von Haupttitel und Untergliederung(en):</a:t>
            </a:r>
          </a:p>
          <a:p>
            <a:pPr marL="0" indent="0">
              <a:buNone/>
            </a:pPr>
            <a:r>
              <a:rPr lang="de-DE" sz="1800" dirty="0">
                <a:latin typeface="Verdana" pitchFamily="34" charset="0"/>
                <a:ea typeface="Verdana" pitchFamily="34" charset="0"/>
                <a:cs typeface="Verdana" pitchFamily="34" charset="0"/>
              </a:rPr>
              <a:t>Computerwelt. IT-Atlas</a:t>
            </a:r>
          </a:p>
          <a:p>
            <a:pPr marL="0" indent="0">
              <a:buNone/>
            </a:pPr>
            <a:r>
              <a:rPr lang="de-DE" sz="1800" dirty="0">
                <a:latin typeface="Verdana" pitchFamily="34" charset="0"/>
                <a:ea typeface="Verdana" pitchFamily="34" charset="0"/>
                <a:cs typeface="Verdana" pitchFamily="34" charset="0"/>
              </a:rPr>
              <a:t>Computerwelt. PC-Test</a:t>
            </a:r>
          </a:p>
          <a:p>
            <a:pPr marL="0" indent="0">
              <a:buNone/>
            </a:pPr>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05809430"/>
              </p:ext>
            </p:extLst>
          </p:nvPr>
        </p:nvGraphicFramePr>
        <p:xfrm>
          <a:off x="395536" y="980728"/>
          <a:ext cx="8352928" cy="1157848"/>
        </p:xfrm>
        <a:graphic>
          <a:graphicData uri="http://schemas.openxmlformats.org/drawingml/2006/table">
            <a:tbl>
              <a:tblPr firstRow="1" bandRow="1">
                <a:tableStyleId>{5C22544A-7EE6-4342-B048-85BDC9FD1C3A}</a:tableStyleId>
              </a:tblPr>
              <a:tblGrid>
                <a:gridCol w="1108796"/>
                <a:gridCol w="2347588"/>
                <a:gridCol w="2448272"/>
                <a:gridCol w="2448272"/>
              </a:tblGrid>
              <a:tr h="3062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a:effectLst/>
                          <a:latin typeface="Verdana"/>
                          <a:ea typeface="Times New Roman"/>
                        </a:rPr>
                        <a:t>Home electronics</a:t>
                      </a:r>
                    </a:p>
                  </a:txBody>
                  <a:tcPr marL="68580" marR="68580" marT="0" marB="0"/>
                </a:tc>
                <a:tc>
                  <a:txBody>
                    <a:bodyPr/>
                    <a:lstStyle/>
                    <a:p>
                      <a:pPr>
                        <a:spcAft>
                          <a:spcPts val="0"/>
                        </a:spcAft>
                      </a:pPr>
                      <a:r>
                        <a:rPr lang="de-DE" sz="1800" dirty="0">
                          <a:effectLst/>
                          <a:latin typeface="Verdana"/>
                          <a:ea typeface="Calibri"/>
                          <a:cs typeface="Times New Roman"/>
                        </a:rPr>
                        <a:t>Home electronics</a:t>
                      </a:r>
                    </a:p>
                  </a:txBody>
                  <a:tcPr marL="68580" marR="68580" marT="0" marB="0"/>
                </a:tc>
              </a:tr>
              <a:tr h="30973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a:effectLst/>
                          <a:latin typeface="Verdana"/>
                          <a:ea typeface="Times New Roman"/>
                        </a:rPr>
                        <a:t>Extra</a:t>
                      </a:r>
                    </a:p>
                  </a:txBody>
                  <a:tcPr marL="68580" marR="68580" marT="0" marB="0"/>
                </a:tc>
                <a:tc>
                  <a:txBody>
                    <a:bodyPr/>
                    <a:lstStyle/>
                    <a:p>
                      <a:pPr>
                        <a:spcAft>
                          <a:spcPts val="0"/>
                        </a:spcAft>
                      </a:pPr>
                      <a:r>
                        <a:rPr lang="de-DE" sz="1800" dirty="0">
                          <a:effectLst/>
                          <a:latin typeface="Verdana"/>
                          <a:ea typeface="Calibri"/>
                          <a:cs typeface="Times New Roman"/>
                        </a:rPr>
                        <a:t>Spezial</a:t>
                      </a:r>
                    </a:p>
                  </a:txBody>
                  <a:tcPr marL="68580" marR="68580" marT="0" marB="0"/>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38962199"/>
              </p:ext>
            </p:extLst>
          </p:nvPr>
        </p:nvGraphicFramePr>
        <p:xfrm>
          <a:off x="323528" y="3717032"/>
          <a:ext cx="8424936" cy="1112520"/>
        </p:xfrm>
        <a:graphic>
          <a:graphicData uri="http://schemas.openxmlformats.org/drawingml/2006/table">
            <a:tbl>
              <a:tblPr firstRow="1" bandRow="1">
                <a:tableStyleId>{5C22544A-7EE6-4342-B048-85BDC9FD1C3A}</a:tableStyleId>
              </a:tblPr>
              <a:tblGrid>
                <a:gridCol w="1152128"/>
                <a:gridCol w="2376264"/>
                <a:gridCol w="2448272"/>
                <a:gridCol w="244827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IT-Atlas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PC-Test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9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224740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a:latin typeface="Verdana" panose="020B0604030504040204" pitchFamily="34" charset="0"/>
                <a:ea typeface="Verdana" panose="020B0604030504040204" pitchFamily="34" charset="0"/>
                <a:cs typeface="Verdana" panose="020B0604030504040204" pitchFamily="34" charset="0"/>
              </a:rPr>
              <a:t>Hinweis: </a:t>
            </a:r>
          </a:p>
          <a:p>
            <a:r>
              <a:rPr lang="de-DE" sz="2400" dirty="0">
                <a:latin typeface="Verdana" panose="020B0604030504040204" pitchFamily="34" charset="0"/>
                <a:ea typeface="Verdana" panose="020B0604030504040204" pitchFamily="34" charset="0"/>
                <a:cs typeface="Verdana" panose="020B0604030504040204" pitchFamily="34" charset="0"/>
              </a:rPr>
              <a:t>Ist der Titel der Beilage mit dem Titel der Hauptressource verbunden – als Kompositum mit Bindestrich oder als zusammengesetztes Wort - erfolgt keine Ansetzung als Unterreihe </a:t>
            </a:r>
          </a:p>
          <a:p>
            <a:r>
              <a:rPr lang="de-DE" sz="2400" dirty="0">
                <a:latin typeface="Verdana" panose="020B0604030504040204" pitchFamily="34" charset="0"/>
                <a:ea typeface="Verdana" panose="020B0604030504040204" pitchFamily="34" charset="0"/>
                <a:cs typeface="Verdana" panose="020B0604030504040204" pitchFamily="34" charset="0"/>
              </a:rPr>
              <a:t>Der Titel der Beilage wird in dieser Form von der Informationsquelle übertragen</a:t>
            </a:r>
          </a:p>
          <a:p>
            <a:pPr>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pPr marL="0" indent="0">
              <a:buNone/>
            </a:pPr>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64897657"/>
              </p:ext>
            </p:extLst>
          </p:nvPr>
        </p:nvGraphicFramePr>
        <p:xfrm>
          <a:off x="323528" y="4149080"/>
          <a:ext cx="8496943" cy="1360160"/>
        </p:xfrm>
        <a:graphic>
          <a:graphicData uri="http://schemas.openxmlformats.org/drawingml/2006/table">
            <a:tbl>
              <a:tblPr firstRow="1" bandRow="1">
                <a:tableStyleId>{5C22544A-7EE6-4342-B048-85BDC9FD1C3A}</a:tableStyleId>
              </a:tblPr>
              <a:tblGrid>
                <a:gridCol w="987453"/>
                <a:gridCol w="2123026"/>
                <a:gridCol w="2693232"/>
                <a:gridCol w="2693232"/>
              </a:tblGrid>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16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Elektor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anose="020B0604030504040204" pitchFamily="34" charset="0"/>
                          <a:ea typeface="Verdana" panose="020B0604030504040204" pitchFamily="34" charset="0"/>
                          <a:cs typeface="Verdana" panose="020B0604030504040204" pitchFamily="34" charset="0"/>
                        </a:rPr>
                        <a:t>Elektorbusiness</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10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4081539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2.1.3 </a:t>
            </a:r>
            <a:r>
              <a:rPr lang="de-DE" sz="2400" dirty="0">
                <a:latin typeface="Verdana" pitchFamily="34" charset="0"/>
                <a:ea typeface="Verdana" pitchFamily="34" charset="0"/>
                <a:cs typeface="Verdana" pitchFamily="34" charset="0"/>
              </a:rPr>
              <a:t>Beilagen, die eine Beschreibung als Ausgabe</a:t>
            </a:r>
          </a:p>
          <a:p>
            <a:pPr>
              <a:buNone/>
            </a:pPr>
            <a:r>
              <a:rPr lang="de-DE" sz="2400" dirty="0">
                <a:latin typeface="Verdana" pitchFamily="34" charset="0"/>
                <a:ea typeface="Verdana" pitchFamily="34" charset="0"/>
                <a:cs typeface="Verdana" pitchFamily="34" charset="0"/>
              </a:rPr>
              <a:t>         erhalten</a:t>
            </a:r>
          </a:p>
          <a:p>
            <a:r>
              <a:rPr lang="de-DE" sz="2400" dirty="0">
                <a:latin typeface="Verdana" pitchFamily="34" charset="0"/>
                <a:ea typeface="Verdana" pitchFamily="34" charset="0"/>
                <a:cs typeface="Verdana" pitchFamily="34" charset="0"/>
              </a:rPr>
              <a:t>enthält die fortlaufende Beilage eine Bezeichnung, die einen Ausgabevermerk darstellt, erfolgt die Erfassung gemäß RDA 2.5.2.1 und RDA 2.5.2.1 </a:t>
            </a:r>
          </a:p>
          <a:p>
            <a:pPr marL="0" indent="0">
              <a:buNone/>
            </a:pPr>
            <a:r>
              <a:rPr lang="de-DE" sz="2400" dirty="0">
                <a:latin typeface="Verdana" pitchFamily="34" charset="0"/>
                <a:ea typeface="Verdana" pitchFamily="34" charset="0"/>
                <a:cs typeface="Verdana" pitchFamily="34" charset="0"/>
              </a:rPr>
              <a:t>   D-A-CH als Ausgabevermerk</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968782489"/>
              </p:ext>
            </p:extLst>
          </p:nvPr>
        </p:nvGraphicFramePr>
        <p:xfrm>
          <a:off x="251520" y="3645024"/>
          <a:ext cx="8640960" cy="1512168"/>
        </p:xfrm>
        <a:graphic>
          <a:graphicData uri="http://schemas.openxmlformats.org/drawingml/2006/table">
            <a:tbl>
              <a:tblPr firstRow="1" bandRow="1">
                <a:tableStyleId>{5C22544A-7EE6-4342-B048-85BDC9FD1C3A}</a:tableStyleId>
              </a:tblPr>
              <a:tblGrid>
                <a:gridCol w="1233531"/>
                <a:gridCol w="3086949"/>
                <a:gridCol w="4320480"/>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@Weinwissenschaft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Sonderausgabe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11 </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17864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- 12 -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764704"/>
            <a:ext cx="8640960" cy="3312368"/>
          </a:xfrm>
        </p:spPr>
        <p:txBody>
          <a:bodyPr wrap="square"/>
          <a:lstStyle/>
          <a:p>
            <a:pPr>
              <a:buNone/>
            </a:pPr>
            <a:r>
              <a:rPr lang="de-DE" sz="2400" dirty="0">
                <a:latin typeface="Verdana" pitchFamily="34" charset="0"/>
                <a:ea typeface="Verdana" pitchFamily="34" charset="0"/>
                <a:cs typeface="Verdana" pitchFamily="34" charset="0"/>
              </a:rPr>
              <a:t>2.2 Informationsquelle enthält sowohl Angaben, die  einen Teil, eine Untergliederung oder eine Beilage bezeichnen und Angaben, die gemäß RDA 2.5.2.1</a:t>
            </a:r>
          </a:p>
          <a:p>
            <a:pPr>
              <a:buNone/>
            </a:pPr>
            <a:r>
              <a:rPr lang="de-DE" sz="2400" dirty="0">
                <a:latin typeface="Verdana" pitchFamily="34" charset="0"/>
                <a:ea typeface="Verdana" pitchFamily="34" charset="0"/>
                <a:cs typeface="Verdana" pitchFamily="34" charset="0"/>
              </a:rPr>
              <a:t>   als Ausgabevermerk zu erfassen sind </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a:latin typeface="Verdana" pitchFamily="34" charset="0"/>
                <a:ea typeface="Verdana" pitchFamily="34" charset="0"/>
                <a:cs typeface="Verdana" pitchFamily="34" charset="0"/>
              </a:rPr>
              <a:t> die Angaben werden je nach Sachverhalt als Unter-</a:t>
            </a:r>
          </a:p>
          <a:p>
            <a:pPr marL="0" indent="0">
              <a:buNone/>
            </a:pPr>
            <a:r>
              <a:rPr lang="de-DE" sz="2400" dirty="0">
                <a:latin typeface="Verdana" pitchFamily="34" charset="0"/>
                <a:ea typeface="Verdana" pitchFamily="34" charset="0"/>
                <a:cs typeface="Verdana" pitchFamily="34" charset="0"/>
              </a:rPr>
              <a:t>    </a:t>
            </a:r>
            <a:r>
              <a:rPr lang="de-DE" sz="2400" dirty="0" err="1">
                <a:latin typeface="Verdana" pitchFamily="34" charset="0"/>
                <a:ea typeface="Verdana" pitchFamily="34" charset="0"/>
                <a:cs typeface="Verdana" pitchFamily="34" charset="0"/>
              </a:rPr>
              <a:t>gliederung</a:t>
            </a:r>
            <a:r>
              <a:rPr lang="de-DE" sz="2400" dirty="0">
                <a:latin typeface="Verdana" pitchFamily="34" charset="0"/>
                <a:ea typeface="Verdana" pitchFamily="34" charset="0"/>
                <a:cs typeface="Verdana" pitchFamily="34" charset="0"/>
              </a:rPr>
              <a:t> bzw. Ausgabevermerk erfasst</a:t>
            </a:r>
          </a:p>
          <a:p>
            <a:pPr marL="0" indent="0">
              <a:buNone/>
            </a:pPr>
            <a:endParaRPr lang="de-DE" sz="2400" dirty="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71277180"/>
              </p:ext>
            </p:extLst>
          </p:nvPr>
        </p:nvGraphicFramePr>
        <p:xfrm>
          <a:off x="323528" y="3861048"/>
          <a:ext cx="8496944" cy="1586119"/>
        </p:xfrm>
        <a:graphic>
          <a:graphicData uri="http://schemas.openxmlformats.org/drawingml/2006/table">
            <a:tbl>
              <a:tblPr firstRow="1" bandRow="1">
                <a:tableStyleId>{5C22544A-7EE6-4342-B048-85BDC9FD1C3A}</a:tableStyleId>
              </a:tblPr>
              <a:tblGrid>
                <a:gridCol w="1616365"/>
                <a:gridCol w="2999694"/>
                <a:gridCol w="3880885"/>
              </a:tblGrid>
              <a:tr h="441673">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Brückenbau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2.3.1.7</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Extra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Ausgabe</a:t>
                      </a:r>
                      <a:r>
                        <a:rPr lang="de-DE" sz="1800" baseline="0" dirty="0" smtClean="0">
                          <a:latin typeface="Verdana" panose="020B0604030504040204" pitchFamily="34" charset="0"/>
                          <a:ea typeface="Verdana" panose="020B0604030504040204" pitchFamily="34" charset="0"/>
                          <a:cs typeface="Verdana" panose="020B0604030504040204" pitchFamily="34" charset="0"/>
                        </a:rPr>
                        <a:t> 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2260910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112568"/>
          </a:xfrm>
        </p:spPr>
        <p:txBody>
          <a:bodyPr wrap="square"/>
          <a:lstStyle/>
          <a:p>
            <a:pPr marL="0" indent="0">
              <a:buNone/>
            </a:pPr>
            <a:r>
              <a:rPr lang="de-DE" sz="2400" dirty="0" smtClean="0">
                <a:latin typeface="Verdana" pitchFamily="34" charset="0"/>
                <a:ea typeface="Verdana" pitchFamily="34" charset="0"/>
                <a:cs typeface="Verdana" pitchFamily="34" charset="0"/>
              </a:rPr>
              <a:t>2.3 Beziehungen</a:t>
            </a:r>
          </a:p>
          <a:p>
            <a:r>
              <a:rPr lang="de-DE" sz="2400" dirty="0" smtClean="0">
                <a:latin typeface="Verdana" pitchFamily="34" charset="0"/>
                <a:ea typeface="Verdana" pitchFamily="34" charset="0"/>
                <a:cs typeface="Verdana" pitchFamily="34" charset="0"/>
              </a:rPr>
              <a:t>Hauptressource und Beilage werden miteinander in Beziehung gesetzt (Werk-zu-Werk-Beziehung)</a:t>
            </a:r>
          </a:p>
          <a:p>
            <a:r>
              <a:rPr lang="de-DE" sz="2400" dirty="0" smtClean="0">
                <a:latin typeface="Verdana" pitchFamily="34" charset="0"/>
                <a:ea typeface="Verdana" pitchFamily="34" charset="0"/>
                <a:cs typeface="Verdana" pitchFamily="34" charset="0"/>
              </a:rPr>
              <a:t>Beziehungskennzeichnung gemäß Anhang J.2.5 </a:t>
            </a:r>
            <a:r>
              <a:rPr lang="de-DE" sz="2400" i="1" dirty="0" smtClean="0">
                <a:latin typeface="Verdana" pitchFamily="34" charset="0"/>
                <a:ea typeface="Verdana" pitchFamily="34" charset="0"/>
                <a:cs typeface="Verdana" pitchFamily="34" charset="0"/>
              </a:rPr>
              <a:t>Supplement/Supplement zu</a:t>
            </a:r>
          </a:p>
          <a:p>
            <a:r>
              <a:rPr lang="de-DE" sz="2400" dirty="0" smtClean="0">
                <a:latin typeface="Verdana" pitchFamily="34" charset="0"/>
                <a:ea typeface="Verdana" pitchFamily="34" charset="0"/>
                <a:cs typeface="Verdana" pitchFamily="34" charset="0"/>
              </a:rPr>
              <a:t>Angabe einer zeitlichen Dauer </a:t>
            </a:r>
            <a:r>
              <a:rPr lang="de-DE" sz="2400" dirty="0">
                <a:latin typeface="Verdana" pitchFamily="34" charset="0"/>
                <a:ea typeface="Verdana" pitchFamily="34" charset="0"/>
                <a:cs typeface="Verdana" pitchFamily="34" charset="0"/>
              </a:rPr>
              <a:t>möglich, diese kann auch einseitig sein</a:t>
            </a:r>
          </a:p>
          <a:p>
            <a:r>
              <a:rPr lang="de-DE" sz="2400" dirty="0" smtClean="0">
                <a:latin typeface="Verdana" pitchFamily="34" charset="0"/>
                <a:ea typeface="Verdana" pitchFamily="34" charset="0"/>
                <a:cs typeface="Verdana" pitchFamily="34" charset="0"/>
              </a:rPr>
              <a:t>Angabe mehrerer Beziehungen möglich</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dirty="0"/>
          </a:p>
        </p:txBody>
      </p:sp>
    </p:spTree>
    <p:extLst>
      <p:ext uri="{BB962C8B-B14F-4D97-AF65-F5344CB8AC3E}">
        <p14:creationId xmlns:p14="http://schemas.microsoft.com/office/powerpoint/2010/main" val="1236732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14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2880320"/>
          </a:xfrm>
        </p:spPr>
        <p:txBody>
          <a:bodyPr wrap="square"/>
          <a:lstStyle/>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24801490"/>
              </p:ext>
            </p:extLst>
          </p:nvPr>
        </p:nvGraphicFramePr>
        <p:xfrm>
          <a:off x="395536" y="1412776"/>
          <a:ext cx="8352928" cy="3654181"/>
        </p:xfrm>
        <a:graphic>
          <a:graphicData uri="http://schemas.openxmlformats.org/drawingml/2006/table">
            <a:tbl>
              <a:tblPr firstRow="1" bandRow="1">
                <a:tableStyleId>{5C22544A-7EE6-4342-B048-85BDC9FD1C3A}</a:tableStyleId>
              </a:tblPr>
              <a:tblGrid>
                <a:gridCol w="864096"/>
                <a:gridCol w="2376264"/>
                <a:gridCol w="2592288"/>
                <a:gridCol w="2520280"/>
              </a:tblGrid>
              <a:tr h="410315">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53781">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Plus-Magazin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Geld &amp; Recht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71694">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24.5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800" i="0" dirty="0" smtClean="0">
                          <a:latin typeface="Verdana" panose="020B0604030504040204" pitchFamily="34" charset="0"/>
                          <a:ea typeface="Verdana" panose="020B0604030504040204" pitchFamily="34" charset="0"/>
                          <a:cs typeface="Verdana" panose="020B0604030504040204" pitchFamily="34" charset="0"/>
                        </a:rPr>
                        <a:t>Plus-Magazin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0">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25.1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vMerge="1">
                  <a:txBody>
                    <a:bodyPr/>
                    <a:lstStyle/>
                    <a:p>
                      <a:endParaRPr lang="de-DE"/>
                    </a:p>
                  </a:txBody>
                  <a:tcPr/>
                </a:tc>
                <a:tc vMerge="1">
                  <a:txBody>
                    <a:bodyPr/>
                    <a:lstStyle/>
                    <a:p>
                      <a:endParaRPr lang="de-DE"/>
                    </a:p>
                  </a:txBody>
                  <a:tcPr/>
                </a:tc>
              </a:tr>
              <a:tr h="471694">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24.5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latin typeface="Verdana" panose="020B0604030504040204" pitchFamily="34" charset="0"/>
                          <a:ea typeface="Verdana" panose="020B0604030504040204" pitchFamily="34" charset="0"/>
                          <a:cs typeface="Verdana" panose="020B0604030504040204" pitchFamily="34" charset="0"/>
                        </a:rPr>
                        <a:t>Supplement </a:t>
                      </a:r>
                      <a:r>
                        <a:rPr lang="de-DE" sz="1800" i="0" dirty="0" smtClean="0">
                          <a:latin typeface="Verdana" panose="020B0604030504040204" pitchFamily="34" charset="0"/>
                          <a:ea typeface="Verdana" panose="020B0604030504040204" pitchFamily="34" charset="0"/>
                          <a:cs typeface="Verdana" panose="020B0604030504040204" pitchFamily="34" charset="0"/>
                        </a:rPr>
                        <a:t>Geld</a:t>
                      </a:r>
                      <a:r>
                        <a:rPr lang="de-DE" sz="1800" i="0" baseline="0" dirty="0" smtClean="0">
                          <a:latin typeface="Verdana" panose="020B0604030504040204" pitchFamily="34" charset="0"/>
                          <a:ea typeface="Verdana" panose="020B0604030504040204" pitchFamily="34" charset="0"/>
                          <a:cs typeface="Verdana" panose="020B0604030504040204" pitchFamily="34" charset="0"/>
                        </a:rPr>
                        <a:t> &amp; Recht</a:t>
                      </a:r>
                      <a:endParaRPr lang="de-DE" sz="1800" i="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0">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25.1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414877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10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864096"/>
          </a:xfrm>
        </p:spPr>
        <p:txBody>
          <a:bodyPr wrap="square"/>
          <a:lstStyle/>
          <a:p>
            <a:pPr>
              <a:buNone/>
            </a:pPr>
            <a:r>
              <a:rPr lang="de-DE" sz="2400" dirty="0" err="1" smtClean="0">
                <a:latin typeface="Verdana" pitchFamily="34" charset="0"/>
                <a:ea typeface="Verdana" pitchFamily="34" charset="0"/>
                <a:cs typeface="Verdana" pitchFamily="34" charset="0"/>
              </a:rPr>
              <a:t>Beilagenbegriff</a:t>
            </a:r>
            <a:r>
              <a:rPr lang="de-DE" sz="2400" dirty="0" smtClean="0">
                <a:latin typeface="Verdana" pitchFamily="34" charset="0"/>
                <a:ea typeface="Verdana" pitchFamily="34" charset="0"/>
                <a:cs typeface="Verdana" pitchFamily="34" charset="0"/>
              </a:rPr>
              <a:t> = Ausgabevermerk</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4713219"/>
              </p:ext>
            </p:extLst>
          </p:nvPr>
        </p:nvGraphicFramePr>
        <p:xfrm>
          <a:off x="251520" y="1484784"/>
          <a:ext cx="8568952" cy="4250245"/>
        </p:xfrm>
        <a:graphic>
          <a:graphicData uri="http://schemas.openxmlformats.org/drawingml/2006/table">
            <a:tbl>
              <a:tblPr firstRow="1" bandRow="1">
                <a:tableStyleId>{5C22544A-7EE6-4342-B048-85BDC9FD1C3A}</a:tableStyleId>
              </a:tblPr>
              <a:tblGrid>
                <a:gridCol w="1080120"/>
                <a:gridCol w="2160240"/>
                <a:gridCol w="2592288"/>
                <a:gridCol w="2736304"/>
              </a:tblGrid>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7300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Wirtschaftspolitische Blätter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Wirtschaftspolitische Blätter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41960">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2.5.2.1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Sonderausgabe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712685">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6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600" i="0" dirty="0" smtClean="0">
                          <a:latin typeface="Verdana" panose="020B0604030504040204" pitchFamily="34" charset="0"/>
                          <a:ea typeface="Verdana" panose="020B0604030504040204" pitchFamily="34" charset="0"/>
                          <a:cs typeface="Verdana" panose="020B0604030504040204" pitchFamily="34" charset="0"/>
                        </a:rPr>
                        <a:t>Wirtschaftspolitische Blätter  </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31589">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25.1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b="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2009- Supplement </a:t>
                      </a:r>
                      <a:r>
                        <a:rPr lang="de-DE" sz="1600" b="0" i="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Wirtschaftspolitische</a:t>
                      </a:r>
                      <a:r>
                        <a:rPr lang="de-DE" sz="1600" i="0" baseline="0" dirty="0" smtClean="0">
                          <a:latin typeface="Verdana" panose="020B0604030504040204" pitchFamily="34" charset="0"/>
                          <a:ea typeface="Verdana" panose="020B0604030504040204" pitchFamily="34" charset="0"/>
                          <a:cs typeface="Verdana" panose="020B0604030504040204" pitchFamily="34" charset="0"/>
                        </a:rPr>
                        <a:t> Blätter</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25.1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3609821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Inhaltsverzeichnis</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Definitionen Unterreihen und Beilagen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1.  	 	Erfassung Unterreihen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  	 	Erfassung Beilagen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2.1  	 	Allgemein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2.2	 	Kombination Beilage- und Ausgabebegriff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2.3	 	Beziehungen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2.4 – 2.7 	Verschiedene Beilage-Fälle</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2.8		Keine eigene Beschreibung – gleiche 			Datenträgertypen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2.9		Keine </a:t>
            </a:r>
            <a:r>
              <a:rPr lang="de-DE" sz="2400" dirty="0">
                <a:latin typeface="Verdana" panose="020B0604030504040204" pitchFamily="34" charset="0"/>
                <a:ea typeface="Verdana" panose="020B0604030504040204" pitchFamily="34" charset="0"/>
                <a:cs typeface="Verdana" panose="020B0604030504040204" pitchFamily="34" charset="0"/>
              </a:rPr>
              <a:t>eigene Beschreibung – </a:t>
            </a:r>
            <a:r>
              <a:rPr lang="de-DE" sz="2400" dirty="0" smtClean="0">
                <a:latin typeface="Verdana" panose="020B0604030504040204" pitchFamily="34" charset="0"/>
                <a:ea typeface="Verdana" panose="020B0604030504040204" pitchFamily="34" charset="0"/>
                <a:cs typeface="Verdana" panose="020B0604030504040204" pitchFamily="34" charset="0"/>
              </a:rPr>
              <a:t>					unterschiedliche  Datenträgertypen</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AutoNum type="arabicPeriod" startAt="2"/>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514350" indent="-514350">
              <a:buAutoNum type="arabicPeriod"/>
            </a:pPr>
            <a:endParaRPr lang="de-DE" dirty="0" smtClean="0"/>
          </a:p>
          <a:p>
            <a:pPr marL="514350" indent="-514350">
              <a:buAutoNum type="arabicPeriod"/>
            </a:pP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1270291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a:t>
            </a:r>
            <a:r>
              <a:rPr lang="de-DE" dirty="0" smtClean="0">
                <a:latin typeface="Verdana" pitchFamily="34" charset="0"/>
                <a:ea typeface="Verdana" pitchFamily="34" charset="0"/>
                <a:cs typeface="Verdana" pitchFamily="34" charset="0"/>
              </a:rPr>
              <a:t>Beilagen (mehrere)</a:t>
            </a:r>
            <a:r>
              <a:rPr lang="de-DE" dirty="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- 16 </a:t>
            </a:r>
            <a:r>
              <a:rPr lang="de-DE" dirty="0">
                <a:latin typeface="Verdana" pitchFamily="34" charset="0"/>
                <a:ea typeface="Verdana" pitchFamily="34" charset="0"/>
                <a:cs typeface="Verdana" pitchFamily="34" charset="0"/>
              </a:rPr>
              <a: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10778791"/>
              </p:ext>
            </p:extLst>
          </p:nvPr>
        </p:nvGraphicFramePr>
        <p:xfrm>
          <a:off x="251520" y="908720"/>
          <a:ext cx="8568952" cy="5405222"/>
        </p:xfrm>
        <a:graphic>
          <a:graphicData uri="http://schemas.openxmlformats.org/drawingml/2006/table">
            <a:tbl>
              <a:tblPr firstRow="1" bandRow="1">
                <a:tableStyleId>{5C22544A-7EE6-4342-B048-85BDC9FD1C3A}</a:tableStyleId>
              </a:tblPr>
              <a:tblGrid>
                <a:gridCol w="792088"/>
                <a:gridCol w="1800200"/>
                <a:gridCol w="2016224"/>
                <a:gridCol w="2016224"/>
                <a:gridCol w="1944216"/>
              </a:tblGrid>
              <a:tr h="56313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1.Hauptress.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2.Hauptress.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Professional Audio</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Webdesigner</a:t>
                      </a:r>
                      <a:endParaRPr lang="de-DE" sz="1400" b="0" i="0" dirty="0" smtClean="0">
                        <a:latin typeface="Verdana" panose="020B0604030504040204" pitchFamily="34" charset="0"/>
                        <a:ea typeface="Verdana" panose="020B0604030504040204" pitchFamily="34" charset="0"/>
                        <a:cs typeface="Verdana" panose="020B0604030504040204" pitchFamily="34" charset="0"/>
                      </a:endParaRPr>
                    </a:p>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5407">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Ausgabe 2011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Supplement zu </a:t>
                      </a:r>
                      <a:r>
                        <a:rPr lang="de-DE" sz="1400" b="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Professional Audio</a:t>
                      </a:r>
                      <a:r>
                        <a:rPr lang="de-DE" sz="14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16279">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02175">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2011 </a:t>
                      </a:r>
                      <a:r>
                        <a:rPr lang="de-DE" sz="1400" b="0" i="1" dirty="0" smtClean="0">
                          <a:latin typeface="Verdana" panose="020B0604030504040204" pitchFamily="34" charset="0"/>
                          <a:ea typeface="Verdana" panose="020B0604030504040204" pitchFamily="34" charset="0"/>
                          <a:cs typeface="Verdana" panose="020B0604030504040204" pitchFamily="34" charset="0"/>
                        </a:rPr>
                        <a:t>Supplement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46152">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71832">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 </a:t>
                      </a:r>
                      <a:r>
                        <a:rPr lang="de-DE" sz="1400" dirty="0" smtClean="0">
                          <a:latin typeface="Verdana" panose="020B0604030504040204" pitchFamily="34" charset="0"/>
                          <a:ea typeface="Verdana" panose="020B0604030504040204" pitchFamily="34" charset="0"/>
                          <a:cs typeface="Verdana" panose="020B0604030504040204" pitchFamily="34" charset="0"/>
                        </a:rPr>
                        <a:t>2012 </a:t>
                      </a:r>
                      <a:r>
                        <a:rPr lang="de-DE" sz="14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400" i="0" dirty="0" smtClean="0">
                          <a:latin typeface="Verdana" panose="020B0604030504040204" pitchFamily="34" charset="0"/>
                          <a:ea typeface="Verdana" panose="020B0604030504040204" pitchFamily="34" charset="0"/>
                          <a:cs typeface="Verdana" panose="020B0604030504040204" pitchFamily="34" charset="0"/>
                        </a:rPr>
                        <a:t>Webdesigner</a:t>
                      </a: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455319">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33506">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2012 </a:t>
                      </a:r>
                      <a:r>
                        <a:rPr lang="de-DE" sz="1400" i="1" dirty="0" smtClean="0">
                          <a:latin typeface="Verdana" panose="020B0604030504040204" pitchFamily="34" charset="0"/>
                          <a:ea typeface="Verdana" panose="020B0604030504040204" pitchFamily="34" charset="0"/>
                          <a:cs typeface="Verdana" panose="020B0604030504040204" pitchFamily="34" charset="0"/>
                        </a:rPr>
                        <a:t>Supplement</a:t>
                      </a:r>
                      <a:endParaRPr lang="de-DE" sz="1400" b="1" i="1"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i="0" dirty="0" smtClean="0">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27789">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a:t>
                      </a:r>
                      <a:r>
                        <a:rPr lang="de-DE" sz="140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29107132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Pauschale Beziehungen</a:t>
            </a:r>
          </a:p>
          <a:p>
            <a:r>
              <a:rPr lang="de-DE" sz="2400" dirty="0" smtClean="0">
                <a:latin typeface="Verdana" pitchFamily="34" charset="0"/>
                <a:ea typeface="Verdana" pitchFamily="34" charset="0"/>
                <a:cs typeface="Verdana" pitchFamily="34" charset="0"/>
              </a:rPr>
              <a:t>Titel der in Beziehung stehenden Ressource ist nicht genau benannt bzw. </a:t>
            </a:r>
          </a:p>
          <a:p>
            <a:r>
              <a:rPr lang="de-DE" sz="2400" dirty="0" smtClean="0">
                <a:latin typeface="Verdana" pitchFamily="34" charset="0"/>
                <a:ea typeface="Verdana" pitchFamily="34" charset="0"/>
                <a:cs typeface="Verdana" pitchFamily="34" charset="0"/>
              </a:rPr>
              <a:t>nur pauschale Hinweise vorhanden</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Erfassung </a:t>
            </a:r>
            <a:r>
              <a:rPr lang="de-DE" sz="2400" dirty="0" smtClean="0">
                <a:latin typeface="Verdana" pitchFamily="34" charset="0"/>
                <a:ea typeface="Verdana" pitchFamily="34" charset="0"/>
                <a:cs typeface="Verdana" pitchFamily="34" charset="0"/>
              </a:rPr>
              <a:t>des Sachverhalts in einer Anmerkung</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55864713"/>
              </p:ext>
            </p:extLst>
          </p:nvPr>
        </p:nvGraphicFramePr>
        <p:xfrm>
          <a:off x="251520" y="3284984"/>
          <a:ext cx="8640960" cy="1435425"/>
        </p:xfrm>
        <a:graphic>
          <a:graphicData uri="http://schemas.openxmlformats.org/drawingml/2006/table">
            <a:tbl>
              <a:tblPr firstRow="1" bandRow="1">
                <a:tableStyleId>{5C22544A-7EE6-4342-B048-85BDC9FD1C3A}</a:tableStyleId>
              </a:tblPr>
              <a:tblGrid>
                <a:gridCol w="864096"/>
                <a:gridCol w="2304256"/>
                <a:gridCol w="5472608"/>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2491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a:effectLst/>
                          <a:latin typeface="Verdana"/>
                          <a:ea typeface="Times New Roman"/>
                        </a:rPr>
                        <a:t>Pflegen</a:t>
                      </a:r>
                    </a:p>
                  </a:txBody>
                  <a:tcPr marL="68580" marR="68580" marT="0" marB="0" anchor="ctr"/>
                </a:tc>
              </a:tr>
              <a:tr h="65046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Beilage zu verschiedenen AOK-Magazinen „Bleib gesund“ des Verlages wdv</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972149295"/>
              </p:ext>
            </p:extLst>
          </p:nvPr>
        </p:nvGraphicFramePr>
        <p:xfrm>
          <a:off x="251520" y="4941168"/>
          <a:ext cx="8640960" cy="1371208"/>
        </p:xfrm>
        <a:graphic>
          <a:graphicData uri="http://schemas.openxmlformats.org/drawingml/2006/table">
            <a:tbl>
              <a:tblPr firstRow="1" bandRow="1">
                <a:tableStyleId>{5C22544A-7EE6-4342-B048-85BDC9FD1C3A}</a:tableStyleId>
              </a:tblPr>
              <a:tblGrid>
                <a:gridCol w="864096"/>
                <a:gridCol w="2304256"/>
                <a:gridCol w="5472608"/>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Kinder Kultur Magazin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24.4.3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Beilage zu unterschiedlichen Tageszeitungen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2790146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18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251520" y="1052736"/>
            <a:ext cx="8640960" cy="4896544"/>
          </a:xfrm>
        </p:spPr>
        <p:txBody>
          <a:bodyPr wrap="square"/>
          <a:lstStyle/>
          <a:p>
            <a:pPr marL="0" indent="0">
              <a:buNone/>
            </a:pPr>
            <a:r>
              <a:rPr lang="de-DE" sz="2400" dirty="0" smtClean="0">
                <a:latin typeface="Verdana" pitchFamily="34" charset="0"/>
                <a:ea typeface="Verdana" pitchFamily="34" charset="0"/>
                <a:cs typeface="Verdana" pitchFamily="34" charset="0"/>
              </a:rPr>
              <a:t>Besondere </a:t>
            </a:r>
            <a:r>
              <a:rPr lang="de-DE" sz="2400" dirty="0" err="1" smtClean="0">
                <a:latin typeface="Verdana" pitchFamily="34" charset="0"/>
                <a:ea typeface="Verdana" pitchFamily="34" charset="0"/>
                <a:cs typeface="Verdana" pitchFamily="34" charset="0"/>
              </a:rPr>
              <a:t>Beilagenfälle</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erhalten </a:t>
            </a:r>
            <a:r>
              <a:rPr lang="de-DE" sz="2400" dirty="0">
                <a:latin typeface="Verdana" pitchFamily="34" charset="0"/>
                <a:ea typeface="Verdana" pitchFamily="34" charset="0"/>
                <a:cs typeface="Verdana" pitchFamily="34" charset="0"/>
              </a:rPr>
              <a:t>je nach Sachverhalt eine eigene Beschreibung oder</a:t>
            </a:r>
          </a:p>
          <a:p>
            <a:r>
              <a:rPr lang="de-DE" sz="2400" dirty="0">
                <a:latin typeface="Verdana" pitchFamily="34" charset="0"/>
                <a:ea typeface="Verdana" pitchFamily="34" charset="0"/>
                <a:cs typeface="Verdana" pitchFamily="34" charset="0"/>
              </a:rPr>
              <a:t>eine Anmerkung </a:t>
            </a:r>
          </a:p>
          <a:p>
            <a:r>
              <a:rPr lang="de-DE" sz="2400" dirty="0">
                <a:latin typeface="Verdana" pitchFamily="34" charset="0"/>
                <a:ea typeface="Verdana" pitchFamily="34" charset="0"/>
                <a:cs typeface="Verdana" pitchFamily="34" charset="0"/>
              </a:rPr>
              <a:t>sie werden miteinander in Beziehung gesetzt</a:t>
            </a:r>
          </a:p>
          <a:p>
            <a:r>
              <a:rPr lang="de-DE" sz="2400" dirty="0">
                <a:latin typeface="Verdana" pitchFamily="34" charset="0"/>
                <a:ea typeface="Verdana" pitchFamily="34" charset="0"/>
                <a:cs typeface="Verdana" pitchFamily="34" charset="0"/>
              </a:rPr>
              <a:t>können ggf. Angaben zur zeitlichen Dauer enthalten</a:t>
            </a:r>
          </a:p>
          <a:p>
            <a:r>
              <a:rPr lang="de-DE" sz="2400" dirty="0">
                <a:latin typeface="Verdana" pitchFamily="34" charset="0"/>
                <a:ea typeface="Verdana" pitchFamily="34" charset="0"/>
                <a:cs typeface="Verdana" pitchFamily="34" charset="0"/>
              </a:rPr>
              <a:t>ggf. werden </a:t>
            </a:r>
            <a:r>
              <a:rPr lang="de-DE" sz="2400" dirty="0" smtClean="0">
                <a:latin typeface="Verdana" pitchFamily="34" charset="0"/>
                <a:ea typeface="Verdana" pitchFamily="34" charset="0"/>
                <a:cs typeface="Verdana" pitchFamily="34" charset="0"/>
              </a:rPr>
              <a:t>abweichende Titel </a:t>
            </a:r>
            <a:r>
              <a:rPr lang="de-DE" sz="2400" dirty="0">
                <a:latin typeface="Verdana" pitchFamily="34" charset="0"/>
                <a:ea typeface="Verdana" pitchFamily="34" charset="0"/>
                <a:cs typeface="Verdana" pitchFamily="34" charset="0"/>
              </a:rPr>
              <a:t>erfasst</a:t>
            </a:r>
          </a:p>
          <a:p>
            <a:pPr marL="0" indent="0">
              <a:buNone/>
            </a:pPr>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dirty="0"/>
          </a:p>
        </p:txBody>
      </p:sp>
    </p:spTree>
    <p:extLst>
      <p:ext uri="{BB962C8B-B14F-4D97-AF65-F5344CB8AC3E}">
        <p14:creationId xmlns:p14="http://schemas.microsoft.com/office/powerpoint/2010/main" val="30679447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19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2.4 Eine </a:t>
            </a:r>
            <a:r>
              <a:rPr lang="de-DE" sz="2400" dirty="0">
                <a:latin typeface="Verdana" pitchFamily="34" charset="0"/>
                <a:ea typeface="Verdana" pitchFamily="34" charset="0"/>
                <a:cs typeface="Verdana" pitchFamily="34" charset="0"/>
              </a:rPr>
              <a:t>fortlaufende Beilage erscheint als Beilage </a:t>
            </a:r>
            <a:r>
              <a:rPr lang="de-DE" sz="2400" dirty="0" smtClean="0">
                <a:latin typeface="Verdana" pitchFamily="34" charset="0"/>
                <a:ea typeface="Verdana" pitchFamily="34" charset="0"/>
                <a:cs typeface="Verdana" pitchFamily="34" charset="0"/>
              </a:rPr>
              <a:t>und</a:t>
            </a:r>
          </a:p>
          <a:p>
            <a:pPr>
              <a:buNone/>
            </a:pPr>
            <a:r>
              <a:rPr lang="de-DE" sz="2400" dirty="0" smtClean="0">
                <a:latin typeface="Verdana" pitchFamily="34" charset="0"/>
                <a:ea typeface="Verdana" pitchFamily="34" charset="0"/>
                <a:cs typeface="Verdana" pitchFamily="34" charset="0"/>
              </a:rPr>
              <a:t>auch </a:t>
            </a:r>
            <a:r>
              <a:rPr lang="de-DE" sz="2400" dirty="0">
                <a:latin typeface="Verdana" pitchFamily="34" charset="0"/>
                <a:ea typeface="Verdana" pitchFamily="34" charset="0"/>
                <a:cs typeface="Verdana" pitchFamily="34" charset="0"/>
              </a:rPr>
              <a:t>als selbständige Veröffentlichung </a:t>
            </a: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560858371"/>
              </p:ext>
            </p:extLst>
          </p:nvPr>
        </p:nvGraphicFramePr>
        <p:xfrm>
          <a:off x="251520" y="1916833"/>
          <a:ext cx="8640960" cy="3888431"/>
        </p:xfrm>
        <a:graphic>
          <a:graphicData uri="http://schemas.openxmlformats.org/drawingml/2006/table">
            <a:tbl>
              <a:tblPr firstRow="1" bandRow="1">
                <a:tableStyleId>{5C22544A-7EE6-4342-B048-85BDC9FD1C3A}</a:tableStyleId>
              </a:tblPr>
              <a:tblGrid>
                <a:gridCol w="864096"/>
                <a:gridCol w="2736304"/>
                <a:gridCol w="2232248"/>
                <a:gridCol w="2808312"/>
              </a:tblGrid>
              <a:tr h="564999">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2710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NÖ-Sport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Sportzeitung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6499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600" i="0" dirty="0" smtClean="0">
                          <a:latin typeface="Verdana" panose="020B0604030504040204" pitchFamily="34" charset="0"/>
                          <a:ea typeface="Verdana" panose="020B0604030504040204" pitchFamily="34" charset="0"/>
                          <a:cs typeface="Verdana" panose="020B0604030504040204" pitchFamily="34" charset="0"/>
                        </a:rPr>
                        <a:t>NÖ-Sport</a:t>
                      </a:r>
                    </a:p>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6499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70448">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i="1" dirty="0" smtClean="0">
                          <a:latin typeface="Verdana" panose="020B0604030504040204" pitchFamily="34" charset="0"/>
                          <a:ea typeface="Verdana" panose="020B0604030504040204" pitchFamily="34" charset="0"/>
                          <a:cs typeface="Verdana" panose="020B0604030504040204" pitchFamily="34" charset="0"/>
                        </a:rPr>
                        <a:t>Supplement</a:t>
                      </a:r>
                    </a:p>
                    <a:p>
                      <a:r>
                        <a:rPr lang="de-DE" sz="1600" i="0" dirty="0" smtClean="0">
                          <a:latin typeface="Verdana" panose="020B0604030504040204" pitchFamily="34" charset="0"/>
                          <a:ea typeface="Verdana" panose="020B0604030504040204" pitchFamily="34" charset="0"/>
                          <a:cs typeface="Verdana" panose="020B0604030504040204" pitchFamily="34" charset="0"/>
                        </a:rPr>
                        <a:t>Sportzeitung</a:t>
                      </a: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6499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657551">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Erscheint auch als selbständige Zeitschrift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581769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20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smtClean="0">
                <a:latin typeface="Verdana" pitchFamily="34" charset="0"/>
                <a:ea typeface="Verdana" pitchFamily="34" charset="0"/>
                <a:cs typeface="Verdana" pitchFamily="34" charset="0"/>
              </a:rPr>
              <a:t>2.5 </a:t>
            </a:r>
            <a:r>
              <a:rPr lang="de-DE" sz="2400" dirty="0">
                <a:latin typeface="Verdana" pitchFamily="34" charset="0"/>
                <a:ea typeface="Verdana" pitchFamily="34" charset="0"/>
                <a:cs typeface="Verdana" pitchFamily="34" charset="0"/>
              </a:rPr>
              <a:t>Fortlaufende gezählte</a:t>
            </a:r>
            <a:r>
              <a:rPr lang="de-DE" sz="2400" i="1" dirty="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Beilage, eingeheftet in </a:t>
            </a:r>
            <a:r>
              <a:rPr lang="de-DE" sz="2400" dirty="0" smtClean="0">
                <a:latin typeface="Verdana" panose="020B0604030504040204" pitchFamily="34" charset="0"/>
                <a:ea typeface="Verdana" panose="020B0604030504040204" pitchFamily="34" charset="0"/>
                <a:cs typeface="Verdana" panose="020B0604030504040204" pitchFamily="34" charset="0"/>
              </a:rPr>
              <a:t>Hauptressource</a:t>
            </a:r>
            <a:r>
              <a:rPr lang="de-DE" sz="2400" i="1"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Erscheinungsbeginn später als Hauptressource</a:t>
            </a: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287221044"/>
              </p:ext>
            </p:extLst>
          </p:nvPr>
        </p:nvGraphicFramePr>
        <p:xfrm>
          <a:off x="323528" y="2204864"/>
          <a:ext cx="8568952" cy="3266440"/>
        </p:xfrm>
        <a:graphic>
          <a:graphicData uri="http://schemas.openxmlformats.org/drawingml/2006/table">
            <a:tbl>
              <a:tblPr firstRow="1" bandRow="1">
                <a:tableStyleId>{5C22544A-7EE6-4342-B048-85BDC9FD1C3A}</a:tableStyleId>
              </a:tblPr>
              <a:tblGrid>
                <a:gridCol w="936104"/>
                <a:gridCol w="2880320"/>
                <a:gridCol w="2304256"/>
                <a:gridCol w="2448272"/>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Automobilwoche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a:effectLst/>
                          <a:latin typeface="Verdana"/>
                          <a:ea typeface="Times New Roman"/>
                        </a:rPr>
                        <a:t>100 Weltmarktführer</a:t>
                      </a:r>
                    </a:p>
                  </a:txBody>
                  <a:tcPr marL="68580" marR="68580" marT="0" marB="0" anchor="ctr"/>
                </a:tc>
              </a:tr>
              <a:tr h="420045">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6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600" i="0" dirty="0" smtClean="0">
                          <a:latin typeface="Verdana" panose="020B0604030504040204" pitchFamily="34" charset="0"/>
                          <a:ea typeface="Verdana" panose="020B0604030504040204" pitchFamily="34" charset="0"/>
                          <a:cs typeface="Verdana" panose="020B0604030504040204" pitchFamily="34" charset="0"/>
                        </a:rPr>
                        <a:t>Automobilwoche</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20035">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3775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 </a:t>
                      </a:r>
                      <a:r>
                        <a:rPr lang="de-DE" sz="1600" b="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a:t>
                      </a: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600" b="0" i="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100 Weltmarkführer</a:t>
                      </a:r>
                      <a:endParaRPr lang="de-DE" sz="1600" b="0" i="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376646">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1845801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21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764704"/>
            <a:ext cx="8640960" cy="792088"/>
          </a:xfrm>
        </p:spPr>
        <p:txBody>
          <a:bodyPr wrap="square"/>
          <a:lstStyle/>
          <a:p>
            <a:pPr>
              <a:buNone/>
            </a:pPr>
            <a:r>
              <a:rPr lang="de-DE" sz="2400" dirty="0" smtClean="0">
                <a:latin typeface="Verdana" pitchFamily="34" charset="0"/>
                <a:ea typeface="Verdana" pitchFamily="34" charset="0"/>
                <a:cs typeface="Verdana" pitchFamily="34" charset="0"/>
              </a:rPr>
              <a:t>2.6 Beilage </a:t>
            </a:r>
            <a:r>
              <a:rPr lang="de-DE" sz="2400" dirty="0">
                <a:latin typeface="Verdana" panose="020B0604030504040204" pitchFamily="34" charset="0"/>
                <a:ea typeface="Verdana" panose="020B0604030504040204" pitchFamily="34" charset="0"/>
                <a:cs typeface="Verdana" panose="020B0604030504040204" pitchFamily="34" charset="0"/>
              </a:rPr>
              <a:t>bisher ungezählt, wird zu gezählter Beilage und umgekehrt</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012991206"/>
              </p:ext>
            </p:extLst>
          </p:nvPr>
        </p:nvGraphicFramePr>
        <p:xfrm>
          <a:off x="179512" y="1628800"/>
          <a:ext cx="8640960" cy="4385116"/>
        </p:xfrm>
        <a:graphic>
          <a:graphicData uri="http://schemas.openxmlformats.org/drawingml/2006/table">
            <a:tbl>
              <a:tblPr firstRow="1" bandRow="1">
                <a:tableStyleId>{5C22544A-7EE6-4342-B048-85BDC9FD1C3A}</a:tableStyleId>
              </a:tblPr>
              <a:tblGrid>
                <a:gridCol w="936104"/>
                <a:gridCol w="2160240"/>
                <a:gridCol w="2952328"/>
                <a:gridCol w="2592288"/>
              </a:tblGrid>
              <a:tr h="36309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298751">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Baustoff-Jahrbuch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1569">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2.3.6.3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73733">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Bez.-</a:t>
                      </a:r>
                      <a:r>
                        <a:rPr lang="de-DE" sz="1400" b="0" dirty="0" err="1" smtClean="0">
                          <a:latin typeface="Verdana" panose="020B0604030504040204" pitchFamily="34" charset="0"/>
                          <a:ea typeface="Verdana" panose="020B0604030504040204" pitchFamily="34" charset="0"/>
                          <a:cs typeface="Verdana" panose="020B0604030504040204" pitchFamily="34" charset="0"/>
                        </a:rPr>
                        <a:t>Kennz</a:t>
                      </a:r>
                      <a:r>
                        <a:rPr lang="de-DE" sz="1400" b="0" dirty="0" smtClean="0">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i="1" dirty="0" smtClean="0">
                          <a:latin typeface="Verdana" panose="020B0604030504040204" pitchFamily="34" charset="0"/>
                          <a:ea typeface="Verdana" panose="020B0604030504040204" pitchFamily="34" charset="0"/>
                          <a:cs typeface="Verdana" panose="020B0604030504040204" pitchFamily="34" charset="0"/>
                        </a:rPr>
                        <a:t>Supplement</a:t>
                      </a:r>
                      <a:r>
                        <a:rPr lang="de-DE" sz="1400" i="1"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zu </a:t>
                      </a:r>
                      <a:r>
                        <a:rPr lang="de-DE" sz="1400" i="0" dirty="0" smtClean="0">
                          <a:latin typeface="Verdana" panose="020B0604030504040204" pitchFamily="34" charset="0"/>
                          <a:ea typeface="Verdana" panose="020B0604030504040204" pitchFamily="34" charset="0"/>
                          <a:cs typeface="Verdana" panose="020B0604030504040204" pitchFamily="34" charset="0"/>
                        </a:rPr>
                        <a:t>Baustoff-Jahrbuch</a:t>
                      </a:r>
                    </a:p>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378296">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In Bez. stehendes</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288588">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Bez.-</a:t>
                      </a:r>
                      <a:r>
                        <a:rPr lang="de-DE" sz="1400" b="0" dirty="0" err="1" smtClean="0">
                          <a:latin typeface="Verdana" panose="020B0604030504040204" pitchFamily="34" charset="0"/>
                          <a:ea typeface="Verdana" panose="020B0604030504040204" pitchFamily="34" charset="0"/>
                          <a:cs typeface="Verdana" panose="020B0604030504040204" pitchFamily="34" charset="0"/>
                        </a:rPr>
                        <a:t>Kennz</a:t>
                      </a:r>
                      <a:r>
                        <a:rPr lang="de-DE" sz="1400" b="0" dirty="0" smtClean="0">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i="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2010/2011- </a:t>
                      </a:r>
                      <a:r>
                        <a:rPr lang="de-DE" sz="1400" i="1" dirty="0" smtClean="0">
                          <a:latin typeface="Verdana" panose="020B0604030504040204" pitchFamily="34" charset="0"/>
                          <a:ea typeface="Verdana" panose="020B0604030504040204" pitchFamily="34" charset="0"/>
                          <a:cs typeface="Verdana" panose="020B0604030504040204" pitchFamily="34" charset="0"/>
                        </a:rPr>
                        <a:t>Supplement </a:t>
                      </a:r>
                      <a:r>
                        <a:rPr lang="de-DE" sz="1400" b="0" i="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b="1" i="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56292">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140568">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24.4.3</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a:t>
                      </a:r>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-schreibung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Ungezählte Beilage 2008/2009-2009/2010: 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Setzt die ungezählte Beilage der Hauptressource fort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9333286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22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45773328"/>
              </p:ext>
            </p:extLst>
          </p:nvPr>
        </p:nvGraphicFramePr>
        <p:xfrm>
          <a:off x="323528" y="764704"/>
          <a:ext cx="8496944" cy="5404697"/>
        </p:xfrm>
        <a:graphic>
          <a:graphicData uri="http://schemas.openxmlformats.org/drawingml/2006/table">
            <a:tbl>
              <a:tblPr firstRow="1" bandRow="1">
                <a:tableStyleId>{5C22544A-7EE6-4342-B048-85BDC9FD1C3A}</a:tableStyleId>
              </a:tblPr>
              <a:tblGrid>
                <a:gridCol w="1080120"/>
                <a:gridCol w="2448272"/>
                <a:gridCol w="2376264"/>
                <a:gridCol w="2592288"/>
              </a:tblGrid>
              <a:tr h="144016">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1999</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2012-2013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602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Stil:echt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2288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Münster kauft ein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Stil:echt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2285">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1" dirty="0" smtClean="0">
                          <a:latin typeface="Verdana" panose="020B0604030504040204" pitchFamily="34" charset="0"/>
                          <a:ea typeface="Verdana" panose="020B0604030504040204" pitchFamily="34" charset="0"/>
                          <a:cs typeface="Verdana" panose="020B0604030504040204" pitchFamily="34" charset="0"/>
                        </a:rPr>
                        <a:t>Supplement zu </a:t>
                      </a:r>
                      <a:r>
                        <a:rPr lang="de-DE" sz="1600" i="0" dirty="0" smtClean="0">
                          <a:latin typeface="Verdana" panose="020B0604030504040204" pitchFamily="34" charset="0"/>
                          <a:ea typeface="Verdana" panose="020B0604030504040204" pitchFamily="34" charset="0"/>
                          <a:cs typeface="Verdana" panose="020B0604030504040204" pitchFamily="34" charset="0"/>
                        </a:rPr>
                        <a:t>Münster kauft ein</a:t>
                      </a:r>
                    </a:p>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3008">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643393">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2012 [?]-2013</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Supplement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0" dirty="0" err="1" smtClean="0">
                          <a:latin typeface="Verdana" panose="020B0604030504040204" pitchFamily="34" charset="0"/>
                          <a:ea typeface="Verdana" panose="020B0604030504040204" pitchFamily="34" charset="0"/>
                          <a:cs typeface="Verdana" panose="020B0604030504040204" pitchFamily="34" charset="0"/>
                        </a:rPr>
                        <a:t>Stil:echt</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4631">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41812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Ungezählte Beilage ab Nr. 30 (Winter 2013/2014): Stil:echt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Fortgesetzt als ungezählte Beilage bei der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4056788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smtClean="0">
                <a:latin typeface="Verdana" pitchFamily="34" charset="0"/>
                <a:ea typeface="Verdana" pitchFamily="34" charset="0"/>
                <a:cs typeface="Verdana" pitchFamily="34" charset="0"/>
              </a:rPr>
              <a:t>2.7 </a:t>
            </a:r>
            <a:r>
              <a:rPr lang="de-DE" sz="2400" dirty="0">
                <a:latin typeface="Verdana" pitchFamily="34" charset="0"/>
                <a:ea typeface="Verdana" pitchFamily="34" charset="0"/>
                <a:cs typeface="Verdana" pitchFamily="34" charset="0"/>
              </a:rPr>
              <a:t>Selbständige fortlaufende Ressource wird zur ungezählten Beilage </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804676987"/>
              </p:ext>
            </p:extLst>
          </p:nvPr>
        </p:nvGraphicFramePr>
        <p:xfrm>
          <a:off x="323528" y="1844824"/>
          <a:ext cx="8568952" cy="3747220"/>
        </p:xfrm>
        <a:graphic>
          <a:graphicData uri="http://schemas.openxmlformats.org/drawingml/2006/table">
            <a:tbl>
              <a:tblPr firstRow="1" bandRow="1">
                <a:tableStyleId>{5C22544A-7EE6-4342-B048-85BDC9FD1C3A}</a:tableStyleId>
              </a:tblPr>
              <a:tblGrid>
                <a:gridCol w="1080120"/>
                <a:gridCol w="1872208"/>
                <a:gridCol w="2592288"/>
                <a:gridCol w="3024336"/>
              </a:tblGrid>
              <a:tr h="651802">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a:t>
                      </a:r>
                      <a:r>
                        <a:rPr lang="de-DE" sz="1600" baseline="0" dirty="0" smtClean="0">
                          <a:latin typeface="Verdana" panose="020B0604030504040204" pitchFamily="34" charset="0"/>
                          <a:ea typeface="Verdana" panose="020B0604030504040204" pitchFamily="34" charset="0"/>
                          <a:cs typeface="Verdana" panose="020B0604030504040204" pitchFamily="34" charset="0"/>
                        </a:rPr>
                        <a:t> als selbständige 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88358">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1998</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effectLst/>
                          <a:latin typeface="Verdana"/>
                          <a:ea typeface="Times New Roman"/>
                        </a:rPr>
                        <a:t>1953-2006</a:t>
                      </a:r>
                      <a:endParaRPr lang="de-DE" sz="1600" dirty="0">
                        <a:solidFill>
                          <a:schemeClr val="tx1"/>
                        </a:solidFill>
                        <a:effectLst/>
                        <a:latin typeface="Verdana"/>
                        <a:ea typeface="Times New Roman"/>
                      </a:endParaRPr>
                    </a:p>
                  </a:txBody>
                  <a:tcPr marL="68580" marR="68580" marT="0" marB="0"/>
                </a:tc>
              </a:tr>
              <a:tr h="61347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Der Berufs-Kraftfahrer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600" dirty="0">
                        <a:solidFill>
                          <a:schemeClr val="tx1"/>
                        </a:solidFill>
                        <a:effectLst/>
                        <a:latin typeface="Verdana"/>
                        <a:ea typeface="Times New Roman"/>
                      </a:endParaRPr>
                    </a:p>
                  </a:txBody>
                  <a:tcPr marL="68580" marR="68580" marT="0" marB="0"/>
                </a:tc>
              </a:tr>
              <a:tr h="68547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Berufs-Kraftfahrer-Zeitung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effectLst/>
                          <a:latin typeface="Verdana"/>
                          <a:ea typeface="Times New Roman"/>
                        </a:rPr>
                        <a:t>Der Berufs-Kraftfahrer</a:t>
                      </a:r>
                      <a:endParaRPr lang="de-DE" sz="1600" dirty="0">
                        <a:effectLst/>
                        <a:latin typeface="Verdana"/>
                        <a:ea typeface="Times New Roman"/>
                      </a:endParaRPr>
                    </a:p>
                  </a:txBody>
                  <a:tcPr marL="68580" marR="68580" marT="0" marB="0"/>
                </a:tc>
              </a:tr>
              <a:tr h="1008112">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24.4.3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2007 ungezählte Beilage: Der Berufs-Kraftfahrer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i="0" dirty="0" smtClean="0">
                          <a:latin typeface="Verdana" panose="020B0604030504040204" pitchFamily="34" charset="0"/>
                          <a:ea typeface="Verdana" panose="020B0604030504040204" pitchFamily="34" charset="0"/>
                          <a:cs typeface="Verdana" panose="020B0604030504040204" pitchFamily="34" charset="0"/>
                        </a:rPr>
                        <a:t>Ab 2007 ungezählte Beilage zu: Berufs-Kraftfahrer-Zeitung</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4968919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2.8 Keine eigene Beschreibung als Beilage - gleiche Datenträgertypen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Keine separate Beschreibung als fortlaufende Beilage, wenn: </a:t>
            </a:r>
          </a:p>
          <a:p>
            <a:r>
              <a:rPr lang="de-DE" sz="2400" dirty="0">
                <a:latin typeface="Verdana" panose="020B0604030504040204" pitchFamily="34" charset="0"/>
                <a:ea typeface="Verdana" panose="020B0604030504040204" pitchFamily="34" charset="0"/>
                <a:cs typeface="Verdana" panose="020B0604030504040204" pitchFamily="34" charset="0"/>
              </a:rPr>
              <a:t>die Beilage nur einmalig erscheint</a:t>
            </a:r>
          </a:p>
          <a:p>
            <a:r>
              <a:rPr lang="de-DE" sz="2400" dirty="0">
                <a:latin typeface="Verdana" panose="020B0604030504040204" pitchFamily="34" charset="0"/>
                <a:ea typeface="Verdana" panose="020B0604030504040204" pitchFamily="34" charset="0"/>
                <a:cs typeface="Verdana" panose="020B0604030504040204" pitchFamily="34" charset="0"/>
              </a:rPr>
              <a:t>die Beilage keine oder keine eindeutige Zählung hat</a:t>
            </a:r>
          </a:p>
          <a:p>
            <a:r>
              <a:rPr lang="de-DE" sz="2400" dirty="0">
                <a:latin typeface="Verdana" panose="020B0604030504040204" pitchFamily="34" charset="0"/>
                <a:ea typeface="Verdana" panose="020B0604030504040204" pitchFamily="34" charset="0"/>
                <a:cs typeface="Verdana" panose="020B0604030504040204" pitchFamily="34" charset="0"/>
              </a:rPr>
              <a:t>der Beilagenbegriff nur im Zusammenhang mit der Zählung genannt ist</a:t>
            </a:r>
          </a:p>
          <a:p>
            <a:r>
              <a:rPr lang="de-DE" sz="2400" dirty="0">
                <a:latin typeface="Verdana" panose="020B0604030504040204" pitchFamily="34" charset="0"/>
                <a:ea typeface="Verdana" panose="020B0604030504040204" pitchFamily="34" charset="0"/>
                <a:cs typeface="Verdana" panose="020B0604030504040204" pitchFamily="34" charset="0"/>
              </a:rPr>
              <a:t>einzelne Hefte neben ihrer Zählung zusätzlich Beilagenbegriffe aufweisen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Im Zweifelsfall keine eigene Beschreibung</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dirty="0"/>
          </a:p>
        </p:txBody>
      </p:sp>
      <p:sp>
        <p:nvSpPr>
          <p:cNvPr id="10"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24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8382456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In der dazugehörige fortlaufende Hauptressource:</a:t>
            </a: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Erfassung </a:t>
            </a:r>
            <a:r>
              <a:rPr lang="de-DE" sz="2400" dirty="0" smtClean="0">
                <a:latin typeface="Verdana" panose="020B0604030504040204" pitchFamily="34" charset="0"/>
                <a:ea typeface="Verdana" panose="020B0604030504040204" pitchFamily="34" charset="0"/>
                <a:cs typeface="Verdana" panose="020B0604030504040204" pitchFamily="34" charset="0"/>
              </a:rPr>
              <a:t>des </a:t>
            </a:r>
            <a:r>
              <a:rPr lang="de-DE" sz="2400" dirty="0">
                <a:latin typeface="Verdana" panose="020B0604030504040204" pitchFamily="34" charset="0"/>
                <a:ea typeface="Verdana" panose="020B0604030504040204" pitchFamily="34" charset="0"/>
                <a:cs typeface="Verdana" panose="020B0604030504040204" pitchFamily="34" charset="0"/>
              </a:rPr>
              <a:t>Sachverhalts in einer </a:t>
            </a:r>
            <a:r>
              <a:rPr lang="de-DE" sz="2400" dirty="0" smtClean="0">
                <a:latin typeface="Verdana" panose="020B0604030504040204" pitchFamily="34" charset="0"/>
                <a:ea typeface="Verdana" panose="020B0604030504040204" pitchFamily="34" charset="0"/>
                <a:cs typeface="Verdana" panose="020B0604030504040204" pitchFamily="34" charset="0"/>
              </a:rPr>
              <a:t>Anmerkung</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rPr>
              <a:t>ggf. mit Angaben </a:t>
            </a:r>
            <a:r>
              <a:rPr lang="de-DE" sz="2400" dirty="0">
                <a:latin typeface="Verdana" panose="020B0604030504040204" pitchFamily="34" charset="0"/>
                <a:ea typeface="Verdana" panose="020B0604030504040204" pitchFamily="34" charset="0"/>
                <a:cs typeface="Verdana" panose="020B0604030504040204" pitchFamily="34" charset="0"/>
              </a:rPr>
              <a:t>zur zeitlichen Dauer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ggf</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Sucheinstiege, wenn die Beilage einen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aussagefähigen </a:t>
            </a:r>
            <a:r>
              <a:rPr lang="de-DE" sz="2400" dirty="0">
                <a:latin typeface="Verdana" panose="020B0604030504040204" pitchFamily="34" charset="0"/>
                <a:ea typeface="Verdana" panose="020B0604030504040204" pitchFamily="34" charset="0"/>
                <a:cs typeface="Verdana" panose="020B0604030504040204" pitchFamily="34" charset="0"/>
              </a:rPr>
              <a:t>T</a:t>
            </a:r>
            <a:r>
              <a:rPr lang="de-DE" sz="2400" dirty="0" smtClean="0">
                <a:latin typeface="Verdana" panose="020B0604030504040204" pitchFamily="34" charset="0"/>
                <a:ea typeface="Verdana" panose="020B0604030504040204" pitchFamily="34" charset="0"/>
                <a:cs typeface="Verdana" panose="020B0604030504040204" pitchFamily="34" charset="0"/>
              </a:rPr>
              <a:t>itel aufweist</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smtClean="0"/>
          </a:p>
          <a:p>
            <a:pPr marL="514350" indent="-514350">
              <a:buAutoNum type="alphaUcPeriod"/>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21124528"/>
              </p:ext>
            </p:extLst>
          </p:nvPr>
        </p:nvGraphicFramePr>
        <p:xfrm>
          <a:off x="323528" y="3284984"/>
          <a:ext cx="8496944" cy="2296160"/>
        </p:xfrm>
        <a:graphic>
          <a:graphicData uri="http://schemas.openxmlformats.org/drawingml/2006/table">
            <a:tbl>
              <a:tblPr firstRow="1" bandRow="1">
                <a:tableStyleId>{5C22544A-7EE6-4342-B048-85BDC9FD1C3A}</a:tableStyleId>
              </a:tblPr>
              <a:tblGrid>
                <a:gridCol w="1152128"/>
                <a:gridCol w="2520280"/>
                <a:gridCol w="482453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Motorsport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Auto-Bild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Ungezählte Beilage ab 2009: Motorsport;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teilweise ungezählte Beilage: Extra</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10"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25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4007493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Definitionen					- 1 -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Unterreihe</a:t>
            </a:r>
          </a:p>
          <a:p>
            <a:r>
              <a:rPr lang="de-DE" sz="2400" dirty="0" smtClean="0">
                <a:latin typeface="Verdana" panose="020B0604030504040204" pitchFamily="34" charset="0"/>
                <a:ea typeface="Verdana" panose="020B0604030504040204" pitchFamily="34" charset="0"/>
                <a:cs typeface="Verdana" panose="020B0604030504040204" pitchFamily="34" charset="0"/>
              </a:rPr>
              <a:t>Stellt eine Untergliederung einer umfassenderen Reihe dar</a:t>
            </a:r>
          </a:p>
          <a:p>
            <a:r>
              <a:rPr lang="de-DE" sz="2400" dirty="0" smtClean="0">
                <a:latin typeface="Verdana" panose="020B0604030504040204" pitchFamily="34" charset="0"/>
                <a:ea typeface="Verdana" panose="020B0604030504040204" pitchFamily="34" charset="0"/>
                <a:cs typeface="Verdana" panose="020B0604030504040204" pitchFamily="34" charset="0"/>
              </a:rPr>
              <a:t>Haupttitel besteht aus dem gemeinsamen Titel und dem Titel des Teils oder der Untergliederung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Nicht als Unterreihe behandelt werden </a:t>
            </a:r>
          </a:p>
          <a:p>
            <a:r>
              <a:rPr lang="de-DE" sz="2400" dirty="0" smtClean="0">
                <a:latin typeface="Verdana" panose="020B0604030504040204" pitchFamily="34" charset="0"/>
                <a:ea typeface="Verdana" panose="020B0604030504040204" pitchFamily="34" charset="0"/>
                <a:cs typeface="Verdana" panose="020B0604030504040204" pitchFamily="34" charset="0"/>
              </a:rPr>
              <a:t>Titel die eine Ausgabebezeichnung enthalten bzw.</a:t>
            </a:r>
          </a:p>
          <a:p>
            <a:r>
              <a:rPr lang="de-DE" sz="2400" dirty="0">
                <a:latin typeface="Verdana" panose="020B0604030504040204" pitchFamily="34" charset="0"/>
                <a:ea typeface="Verdana" panose="020B0604030504040204" pitchFamily="34" charset="0"/>
                <a:cs typeface="Verdana" panose="020B0604030504040204" pitchFamily="34" charset="0"/>
              </a:rPr>
              <a:t>Titel, die gemäß RDA </a:t>
            </a:r>
            <a:r>
              <a:rPr lang="de-DE" sz="2400" dirty="0" smtClean="0">
                <a:latin typeface="Verdana" panose="020B0604030504040204" pitchFamily="34" charset="0"/>
                <a:ea typeface="Verdana" panose="020B0604030504040204" pitchFamily="34" charset="0"/>
                <a:cs typeface="Verdana" panose="020B0604030504040204" pitchFamily="34" charset="0"/>
              </a:rPr>
              <a:t>2.5.2.1, </a:t>
            </a:r>
            <a:r>
              <a:rPr lang="de-DE" sz="2400" dirty="0">
                <a:latin typeface="Verdana" panose="020B0604030504040204" pitchFamily="34" charset="0"/>
                <a:ea typeface="Verdana" panose="020B0604030504040204" pitchFamily="34" charset="0"/>
                <a:cs typeface="Verdana" panose="020B0604030504040204" pitchFamily="34" charset="0"/>
              </a:rPr>
              <a:t>b Punkte ii – v mit Ausgabevermerk zu erfassen </a:t>
            </a:r>
            <a:r>
              <a:rPr lang="de-DE" sz="2400" dirty="0" smtClean="0">
                <a:latin typeface="Verdana" panose="020B0604030504040204" pitchFamily="34" charset="0"/>
                <a:ea typeface="Verdana" panose="020B0604030504040204" pitchFamily="34" charset="0"/>
                <a:cs typeface="Verdana" panose="020B0604030504040204" pitchFamily="34" charset="0"/>
              </a:rPr>
              <a:t>sind</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dirty="0" smtClean="0"/>
          </a:p>
          <a:p>
            <a:pPr marL="514350" indent="-514350">
              <a:buAutoNum type="alphaUcPeriod"/>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1905040"/>
              </p:ext>
            </p:extLst>
          </p:nvPr>
        </p:nvGraphicFramePr>
        <p:xfrm>
          <a:off x="179512" y="1052736"/>
          <a:ext cx="8640960" cy="1752600"/>
        </p:xfrm>
        <a:graphic>
          <a:graphicData uri="http://schemas.openxmlformats.org/drawingml/2006/table">
            <a:tbl>
              <a:tblPr firstRow="1" bandRow="1">
                <a:tableStyleId>{5C22544A-7EE6-4342-B048-85BDC9FD1C3A}</a:tableStyleId>
              </a:tblPr>
              <a:tblGrid>
                <a:gridCol w="1080120"/>
                <a:gridCol w="2952328"/>
                <a:gridCol w="460851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Unterhaltungsblatt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Berliner Morgenpost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Ungezählte Beilage früher: Unterhaltungsblatt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62346474"/>
              </p:ext>
            </p:extLst>
          </p:nvPr>
        </p:nvGraphicFramePr>
        <p:xfrm>
          <a:off x="179511" y="3429000"/>
          <a:ext cx="8640961" cy="1925320"/>
        </p:xfrm>
        <a:graphic>
          <a:graphicData uri="http://schemas.openxmlformats.org/drawingml/2006/table">
            <a:tbl>
              <a:tblPr firstRow="1" bandRow="1">
                <a:tableStyleId>{5C22544A-7EE6-4342-B048-85BDC9FD1C3A}</a:tableStyleId>
              </a:tblPr>
              <a:tblGrid>
                <a:gridCol w="1080120"/>
                <a:gridCol w="2952329"/>
                <a:gridCol w="460851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Jahresbericht über die Fortschritte der klassischen Altertumswissenschaft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Einzelne Bände der durchgehenden Bandzählung auch als Supplement bezeichnet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26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1795176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692696"/>
            <a:ext cx="8640960" cy="2952328"/>
          </a:xfrm>
        </p:spPr>
        <p:txBody>
          <a:bodyPr wrap="square"/>
          <a:lstStyle/>
          <a:p>
            <a:pPr marL="0" indent="0">
              <a:buNone/>
            </a:pPr>
            <a:r>
              <a:rPr lang="de-DE" sz="2400" dirty="0" smtClean="0">
                <a:latin typeface="Verdana" pitchFamily="34" charset="0"/>
                <a:ea typeface="Verdana" pitchFamily="34" charset="0"/>
                <a:cs typeface="Verdana" pitchFamily="34" charset="0"/>
              </a:rPr>
              <a:t>2.9 </a:t>
            </a:r>
            <a:r>
              <a:rPr lang="de-DE" sz="2400" dirty="0">
                <a:latin typeface="Verdana" pitchFamily="34" charset="0"/>
                <a:ea typeface="Verdana" pitchFamily="34" charset="0"/>
                <a:cs typeface="Verdana" pitchFamily="34" charset="0"/>
              </a:rPr>
              <a:t>Keine eigene Beschreibung als Beilage </a:t>
            </a:r>
            <a:r>
              <a:rPr lang="de-DE" sz="2400" dirty="0" smtClean="0">
                <a:latin typeface="Verdana" pitchFamily="34" charset="0"/>
                <a:ea typeface="Verdana" pitchFamily="34" charset="0"/>
                <a:cs typeface="Verdana" pitchFamily="34" charset="0"/>
              </a:rPr>
              <a:t>– unterschiedliche Datenträgertypen</a:t>
            </a:r>
            <a:endParaRPr lang="de-DE" sz="2400" dirty="0">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Prüfung, ob gleichwertige Komponenten oder dominierende Komponente mit Beilage vorliegt </a:t>
            </a:r>
          </a:p>
          <a:p>
            <a:pPr>
              <a:buNone/>
            </a:pPr>
            <a:r>
              <a:rPr lang="de-DE" sz="2400" dirty="0" smtClean="0">
                <a:latin typeface="Verdana" pitchFamily="34" charset="0"/>
                <a:ea typeface="Verdana" pitchFamily="34" charset="0"/>
                <a:cs typeface="Verdana" pitchFamily="34" charset="0"/>
              </a:rPr>
              <a:t>Keine gleichwertigen Komponenten</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Beschreibung der Hauptressource</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Beilage (z. B. Booklet) wird als Umfang erfasst</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668835622"/>
              </p:ext>
            </p:extLst>
          </p:nvPr>
        </p:nvGraphicFramePr>
        <p:xfrm>
          <a:off x="467544" y="3717032"/>
          <a:ext cx="8352928" cy="2376264"/>
        </p:xfrm>
        <a:graphic>
          <a:graphicData uri="http://schemas.openxmlformats.org/drawingml/2006/table">
            <a:tbl>
              <a:tblPr firstRow="1" bandRow="1">
                <a:tableStyleId>{5C22544A-7EE6-4342-B048-85BDC9FD1C3A}</a:tableStyleId>
              </a:tblPr>
              <a:tblGrid>
                <a:gridCol w="1224136"/>
                <a:gridCol w="2376264"/>
                <a:gridCol w="4752528"/>
              </a:tblGrid>
              <a:tr h="22174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Computerdisk</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32671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Wochenblatt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Karlsruhe mit Durlach, Ettlingen und Hardt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48415">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3.4.1.3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Umfang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CD-ROMs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60040">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3.1.4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smtClean="0">
                          <a:latin typeface="Verdana" panose="020B0604030504040204" pitchFamily="34" charset="0"/>
                          <a:ea typeface="Verdana" panose="020B0604030504040204" pitchFamily="34" charset="0"/>
                          <a:cs typeface="Verdana" panose="020B0604030504040204" pitchFamily="34" charset="0"/>
                        </a:rPr>
                        <a:t>Begleitmaterial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Booklets</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33556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28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Beilage kann nicht </a:t>
            </a:r>
            <a:r>
              <a:rPr lang="de-DE" sz="2400" dirty="0">
                <a:latin typeface="Verdana" panose="020B0604030504040204" pitchFamily="34" charset="0"/>
                <a:ea typeface="Verdana" panose="020B0604030504040204" pitchFamily="34" charset="0"/>
                <a:cs typeface="Verdana" panose="020B0604030504040204" pitchFamily="34" charset="0"/>
              </a:rPr>
              <a:t>genau benannt </a:t>
            </a:r>
            <a:r>
              <a:rPr lang="de-DE" sz="2400" dirty="0" smtClean="0">
                <a:latin typeface="Verdana" panose="020B0604030504040204" pitchFamily="34" charset="0"/>
                <a:ea typeface="Verdana" panose="020B0604030504040204" pitchFamily="34" charset="0"/>
                <a:cs typeface="Verdana" panose="020B0604030504040204" pitchFamily="34" charset="0"/>
              </a:rPr>
              <a:t>werden</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Erfassung </a:t>
            </a:r>
            <a:r>
              <a:rPr lang="de-DE" sz="2400" dirty="0">
                <a:latin typeface="Verdana" panose="020B0604030504040204" pitchFamily="34" charset="0"/>
                <a:ea typeface="Verdana" panose="020B0604030504040204" pitchFamily="34" charset="0"/>
                <a:cs typeface="Verdana" panose="020B0604030504040204" pitchFamily="34" charset="0"/>
              </a:rPr>
              <a:t>als </a:t>
            </a:r>
            <a:r>
              <a:rPr lang="de-DE" sz="2400" i="1" dirty="0">
                <a:latin typeface="Verdana" panose="020B0604030504040204" pitchFamily="34" charset="0"/>
                <a:ea typeface="Verdana" panose="020B0604030504040204" pitchFamily="34" charset="0"/>
                <a:cs typeface="Verdana" panose="020B0604030504040204" pitchFamily="34" charset="0"/>
              </a:rPr>
              <a:t>Verschiedene Teile</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46109943"/>
              </p:ext>
            </p:extLst>
          </p:nvPr>
        </p:nvGraphicFramePr>
        <p:xfrm>
          <a:off x="323528" y="2564904"/>
          <a:ext cx="8496944" cy="2038276"/>
        </p:xfrm>
        <a:graphic>
          <a:graphicData uri="http://schemas.openxmlformats.org/drawingml/2006/table">
            <a:tbl>
              <a:tblPr firstRow="1" bandRow="1">
                <a:tableStyleId>{5C22544A-7EE6-4342-B048-85BDC9FD1C3A}</a:tableStyleId>
              </a:tblPr>
              <a:tblGrid>
                <a:gridCol w="1152547"/>
                <a:gridCol w="2951909"/>
                <a:gridCol w="4392488"/>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Disney </a:t>
                      </a:r>
                      <a:r>
                        <a:rPr lang="de-DE" dirty="0" err="1" smtClean="0">
                          <a:latin typeface="Verdana" panose="020B0604030504040204" pitchFamily="34" charset="0"/>
                          <a:ea typeface="Verdana" panose="020B0604030504040204" pitchFamily="34" charset="0"/>
                          <a:cs typeface="Verdana" panose="020B0604030504040204" pitchFamily="34" charset="0"/>
                        </a:rPr>
                        <a:t>Tiggers</a:t>
                      </a:r>
                      <a:r>
                        <a:rPr lang="de-DE" dirty="0" smtClean="0">
                          <a:latin typeface="Verdana" panose="020B0604030504040204" pitchFamily="34" charset="0"/>
                          <a:ea typeface="Verdana" panose="020B0604030504040204" pitchFamily="34" charset="0"/>
                          <a:cs typeface="Verdana" panose="020B0604030504040204" pitchFamily="34" charset="0"/>
                        </a:rPr>
                        <a:t> Spielekiste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3.4.1.3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Umfang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Bände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3.1.4.3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Verschiedene Teile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215452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Definitionen					</a:t>
            </a:r>
            <a:r>
              <a:rPr lang="de-DE" dirty="0" smtClean="0">
                <a:latin typeface="Verdana" pitchFamily="34" charset="0"/>
                <a:ea typeface="Verdana" pitchFamily="34" charset="0"/>
                <a:cs typeface="Verdana" pitchFamily="34" charset="0"/>
              </a:rPr>
              <a:t>- 2 -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Beilagen </a:t>
            </a:r>
          </a:p>
          <a:p>
            <a:r>
              <a:rPr lang="de-DE" sz="2400" dirty="0" smtClean="0">
                <a:latin typeface="Verdana" panose="020B0604030504040204" pitchFamily="34" charset="0"/>
                <a:ea typeface="Verdana" panose="020B0604030504040204" pitchFamily="34" charset="0"/>
                <a:cs typeface="Verdana" panose="020B0604030504040204" pitchFamily="34" charset="0"/>
              </a:rPr>
              <a:t>sind</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einmalig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ungezählt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gezählt </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erscheinen parallel zu einer anderen fortlaufenden Ressource</a:t>
            </a:r>
          </a:p>
          <a:p>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eisen bestimmte Beilagenbegriffe auf, z. B. Beiheft, Spezial</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r>
              <a:rPr lang="de-DE" sz="2400" dirty="0" smtClean="0">
                <a:latin typeface="Verdana" panose="020B0604030504040204" pitchFamily="34" charset="0"/>
                <a:ea typeface="Verdana" panose="020B0604030504040204" pitchFamily="34" charset="0"/>
                <a:cs typeface="Verdana" panose="020B0604030504040204" pitchFamily="34" charset="0"/>
              </a:rPr>
              <a:t>Beilagenbegriffe können gleichzeitig auch Ausgabebezeichnungen sein</a:t>
            </a: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278899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Definitionen					- </a:t>
            </a:r>
            <a:r>
              <a:rPr lang="de-DE" dirty="0" smtClean="0">
                <a:latin typeface="Verdana" pitchFamily="34" charset="0"/>
                <a:ea typeface="Verdana" pitchFamily="34" charset="0"/>
                <a:cs typeface="Verdana" pitchFamily="34" charset="0"/>
              </a:rPr>
              <a:t>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Weitere Kriterien für eine Beilage, wenn kein Beilagenbegriff vorhanden ist</a:t>
            </a:r>
          </a:p>
          <a:p>
            <a:r>
              <a:rPr lang="de-DE" sz="2400" dirty="0" smtClean="0">
                <a:latin typeface="Verdana" panose="020B0604030504040204" pitchFamily="34" charset="0"/>
                <a:ea typeface="Verdana" panose="020B0604030504040204" pitchFamily="34" charset="0"/>
                <a:cs typeface="Verdana" panose="020B0604030504040204" pitchFamily="34" charset="0"/>
              </a:rPr>
              <a:t>Hinweis in der Ressource selbst oder der dazugehörigen Ressource</a:t>
            </a:r>
          </a:p>
          <a:p>
            <a:r>
              <a:rPr lang="de-DE" sz="2400" dirty="0">
                <a:latin typeface="Verdana" panose="020B0604030504040204" pitchFamily="34" charset="0"/>
                <a:ea typeface="Verdana" panose="020B0604030504040204" pitchFamily="34" charset="0"/>
                <a:cs typeface="Verdana" panose="020B0604030504040204" pitchFamily="34" charset="0"/>
              </a:rPr>
              <a:t>g</a:t>
            </a:r>
            <a:r>
              <a:rPr lang="de-DE" sz="2400" dirty="0" smtClean="0">
                <a:latin typeface="Verdana" panose="020B0604030504040204" pitchFamily="34" charset="0"/>
                <a:ea typeface="Verdana" panose="020B0604030504040204" pitchFamily="34" charset="0"/>
                <a:cs typeface="Verdana" panose="020B0604030504040204" pitchFamily="34" charset="0"/>
              </a:rPr>
              <a:t>emeinsame Preisangaben für beide Bestandteile</a:t>
            </a:r>
          </a:p>
          <a:p>
            <a:r>
              <a:rPr lang="de-DE" sz="2400" dirty="0" smtClean="0">
                <a:latin typeface="Verdana" panose="020B0604030504040204" pitchFamily="34" charset="0"/>
                <a:ea typeface="Verdana" panose="020B0604030504040204" pitchFamily="34" charset="0"/>
                <a:cs typeface="Verdana" panose="020B0604030504040204" pitchFamily="34" charset="0"/>
              </a:rPr>
              <a:t>gemeinsame Lieferung</a:t>
            </a:r>
          </a:p>
          <a:p>
            <a:r>
              <a:rPr lang="de-DE" sz="2400" dirty="0" smtClean="0">
                <a:latin typeface="Verdana" panose="020B0604030504040204" pitchFamily="34" charset="0"/>
                <a:ea typeface="Verdana" panose="020B0604030504040204" pitchFamily="34" charset="0"/>
                <a:cs typeface="Verdana" panose="020B0604030504040204" pitchFamily="34" charset="0"/>
              </a:rPr>
              <a:t>externe Quellen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pic>
        <p:nvPicPr>
          <p:cNvPr id="1026" name="Picture 2"/>
          <p:cNvPicPr>
            <a:picLocks noChangeAspect="1" noChangeArrowheads="1"/>
          </p:cNvPicPr>
          <p:nvPr/>
        </p:nvPicPr>
        <p:blipFill>
          <a:blip r:embed="rId3">
            <a:duotone>
              <a:prstClr val="black"/>
              <a:schemeClr val="accent3">
                <a:lumMod val="75000"/>
                <a:tint val="45000"/>
                <a:satMod val="400000"/>
              </a:schemeClr>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4221088"/>
            <a:ext cx="5976664"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duotone>
              <a:prstClr val="black"/>
              <a:schemeClr val="accent6">
                <a:tint val="45000"/>
                <a:satMod val="400000"/>
              </a:schemeClr>
            </a:duoton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5157192"/>
            <a:ext cx="4041779" cy="8964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8"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47890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- 1 -</a:t>
            </a:r>
          </a:p>
        </p:txBody>
      </p:sp>
      <p:sp>
        <p:nvSpPr>
          <p:cNvPr id="3" name="Textplatzhalter 2"/>
          <p:cNvSpPr>
            <a:spLocks noGrp="1"/>
          </p:cNvSpPr>
          <p:nvPr>
            <p:ph type="body" sz="quarter" idx="13"/>
          </p:nvPr>
        </p:nvSpPr>
        <p:spPr>
          <a:xfrm>
            <a:off x="323528"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Allgemein</a:t>
            </a:r>
          </a:p>
          <a:p>
            <a:r>
              <a:rPr lang="de-DE" sz="2400" dirty="0" smtClean="0">
                <a:latin typeface="Verdana" panose="020B0604030504040204" pitchFamily="34" charset="0"/>
                <a:ea typeface="Verdana" panose="020B0604030504040204" pitchFamily="34" charset="0"/>
                <a:cs typeface="Verdana" panose="020B0604030504040204" pitchFamily="34" charset="0"/>
              </a:rPr>
              <a:t>Erfassung gemäß RDA 2.3.1.7 </a:t>
            </a:r>
          </a:p>
          <a:p>
            <a:r>
              <a:rPr lang="de-DE" sz="2400" dirty="0" smtClean="0">
                <a:latin typeface="Verdana" panose="020B0604030504040204" pitchFamily="34" charset="0"/>
                <a:ea typeface="Verdana" panose="020B0604030504040204" pitchFamily="34" charset="0"/>
                <a:cs typeface="Verdana" panose="020B0604030504040204" pitchFamily="34" charset="0"/>
              </a:rPr>
              <a:t>je eine eigene Beschreibung für jede Untergliederung der umfassenderen Reihe </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a:buNone/>
            </a:pP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Erfassung </a:t>
            </a:r>
            <a:r>
              <a:rPr lang="de-DE" sz="2400" dirty="0">
                <a:latin typeface="Verdana" panose="020B0604030504040204" pitchFamily="34" charset="0"/>
                <a:ea typeface="Verdana" panose="020B0604030504040204" pitchFamily="34" charset="0"/>
                <a:cs typeface="Verdana" panose="020B0604030504040204" pitchFamily="34" charset="0"/>
              </a:rPr>
              <a:t>als Unterreihe auch dann, wenn der Titel der Untergliederung, der sich zusammen mit dem gemeinsamen Titel in der gleichen Informationsquelle befindet, allein aussagefähig genug wäre</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dirty="0"/>
          </a:p>
        </p:txBody>
      </p:sp>
    </p:spTree>
    <p:extLst>
      <p:ext uri="{BB962C8B-B14F-4D97-AF65-F5344CB8AC3E}">
        <p14:creationId xmlns:p14="http://schemas.microsoft.com/office/powerpoint/2010/main" val="105682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380949981"/>
              </p:ext>
            </p:extLst>
          </p:nvPr>
        </p:nvGraphicFramePr>
        <p:xfrm>
          <a:off x="467544" y="1412776"/>
          <a:ext cx="8280920" cy="1978144"/>
        </p:xfrm>
        <a:graphic>
          <a:graphicData uri="http://schemas.openxmlformats.org/drawingml/2006/table">
            <a:tbl>
              <a:tblPr firstRow="1" bandRow="1">
                <a:tableStyleId>{5C22544A-7EE6-4342-B048-85BDC9FD1C3A}</a:tableStyleId>
              </a:tblPr>
              <a:tblGrid>
                <a:gridCol w="1008112"/>
                <a:gridCol w="2088232"/>
                <a:gridCol w="2520280"/>
                <a:gridCol w="2664296"/>
              </a:tblGrid>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010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8597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a:t>
                      </a:r>
                      <a:r>
                        <a:rPr lang="de-DE" sz="1600" baseline="0" dirty="0" smtClean="0">
                          <a:latin typeface="Verdana" panose="020B0604030504040204" pitchFamily="34" charset="0"/>
                          <a:ea typeface="Verdana" panose="020B0604030504040204" pitchFamily="34" charset="0"/>
                          <a:cs typeface="Verdana" panose="020B0604030504040204" pitchFamily="34" charset="0"/>
                        </a:rPr>
                        <a:t> A* Theologie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 B* Gesellschaftswissen-schaften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246835350"/>
              </p:ext>
            </p:extLst>
          </p:nvPr>
        </p:nvGraphicFramePr>
        <p:xfrm>
          <a:off x="467544" y="3645024"/>
          <a:ext cx="8316619" cy="822960"/>
        </p:xfrm>
        <a:graphic>
          <a:graphicData uri="http://schemas.openxmlformats.org/drawingml/2006/table">
            <a:tbl>
              <a:tblPr>
                <a:tableStyleId>{5C22544A-7EE6-4342-B048-85BDC9FD1C3A}</a:tableStyleId>
              </a:tblPr>
              <a:tblGrid>
                <a:gridCol w="8316619"/>
              </a:tblGrid>
              <a:tr h="792088">
                <a:tc>
                  <a:txBody>
                    <a:bodyPr/>
                    <a:lstStyle/>
                    <a:p>
                      <a:pPr algn="l">
                        <a:lnSpc>
                          <a:spcPct val="100000"/>
                        </a:lnSpc>
                        <a:spcAft>
                          <a:spcPts val="0"/>
                        </a:spcAft>
                      </a:pPr>
                      <a:r>
                        <a:rPr lang="de-DE" sz="1800" i="0" dirty="0">
                          <a:effectLst/>
                          <a:latin typeface="Verdana"/>
                          <a:ea typeface="Calibri"/>
                          <a:cs typeface="Times New Roman"/>
                        </a:rPr>
                        <a:t>Gemeinsame Angabe von Haupttitel und Untergliederung(en):</a:t>
                      </a:r>
                    </a:p>
                    <a:p>
                      <a:pPr algn="l">
                        <a:lnSpc>
                          <a:spcPct val="100000"/>
                        </a:lnSpc>
                        <a:spcAft>
                          <a:spcPts val="0"/>
                        </a:spcAft>
                      </a:pPr>
                      <a:r>
                        <a:rPr lang="de-DE" sz="1800" i="0" dirty="0">
                          <a:effectLst/>
                          <a:latin typeface="Verdana"/>
                          <a:ea typeface="Calibri"/>
                          <a:cs typeface="Times New Roman"/>
                        </a:rPr>
                        <a:t>Friedensauer Schriftenreihe. Reihe A, </a:t>
                      </a:r>
                      <a:r>
                        <a:rPr lang="de-DE" sz="1800" i="0" dirty="0" smtClean="0">
                          <a:effectLst/>
                          <a:latin typeface="Verdana"/>
                          <a:ea typeface="Calibri"/>
                          <a:cs typeface="Times New Roman"/>
                        </a:rPr>
                        <a:t>Theologie</a:t>
                      </a:r>
                    </a:p>
                    <a:p>
                      <a:pPr algn="l">
                        <a:lnSpc>
                          <a:spcPct val="100000"/>
                        </a:lnSpc>
                        <a:spcAft>
                          <a:spcPts val="0"/>
                        </a:spcAft>
                      </a:pPr>
                      <a:r>
                        <a:rPr lang="de-DE" sz="1800" i="0" dirty="0" smtClean="0">
                          <a:effectLst/>
                          <a:latin typeface="Verdana"/>
                          <a:ea typeface="Calibri"/>
                          <a:cs typeface="Times New Roman"/>
                        </a:rPr>
                        <a:t>Friedensauer</a:t>
                      </a:r>
                      <a:r>
                        <a:rPr lang="de-DE" sz="1800" i="0" dirty="0">
                          <a:effectLst/>
                          <a:latin typeface="Verdana"/>
                          <a:ea typeface="Calibri"/>
                          <a:cs typeface="Times New Roman"/>
                        </a:rPr>
                        <a:t> Schriftenreihe. Reihe B, Gesellschaftswissenschaften</a:t>
                      </a:r>
                    </a:p>
                  </a:txBody>
                  <a:tcPr marL="89535" marR="89535" marT="0" marB="0">
                    <a:noFill/>
                  </a:tcPr>
                </a:tc>
              </a:tr>
            </a:tbl>
          </a:graphicData>
        </a:graphic>
      </p:graphicFrame>
      <p:sp>
        <p:nvSpPr>
          <p:cNvPr id="9"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t>
            </a:r>
            <a:r>
              <a:rPr lang="de-DE" sz="1600" dirty="0">
                <a:latin typeface="Verdana"/>
                <a:ea typeface="Calibri"/>
                <a:cs typeface="Times New Roman"/>
              </a:rPr>
              <a:t>Angabe von Haupttitel und Untergliederung(en):</a:t>
            </a:r>
          </a:p>
          <a:p>
            <a:pPr marL="0" indent="0">
              <a:buNone/>
            </a:pPr>
            <a:r>
              <a:rPr lang="de-DE" sz="1600" dirty="0">
                <a:latin typeface="Verdana"/>
                <a:ea typeface="Calibri"/>
                <a:cs typeface="Times New Roman"/>
              </a:rPr>
              <a:t>Meine Familie &amp; ich. Kreativ-Küche</a:t>
            </a:r>
          </a:p>
          <a:p>
            <a:pPr marL="0" indent="0">
              <a:buNone/>
            </a:pPr>
            <a:r>
              <a:rPr lang="de-DE" sz="1600" dirty="0">
                <a:latin typeface="Verdana"/>
                <a:ea typeface="Calibri"/>
                <a:cs typeface="Times New Roman"/>
              </a:rPr>
              <a:t>Meine Familie &amp; ich. Einfach gut </a:t>
            </a:r>
            <a:r>
              <a:rPr lang="de-DE" sz="1600" dirty="0" smtClean="0">
                <a:latin typeface="Verdana"/>
                <a:ea typeface="Calibri"/>
                <a:cs typeface="Times New Roman"/>
              </a:rPr>
              <a:t>kochen</a:t>
            </a: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Angabe von Haupttitel und Untergliederung(en):</a:t>
            </a:r>
          </a:p>
          <a:p>
            <a:pPr marL="0" indent="0">
              <a:buNone/>
            </a:pPr>
            <a:r>
              <a:rPr lang="de-DE" sz="1600" dirty="0" smtClean="0">
                <a:latin typeface="Verdana"/>
                <a:ea typeface="Calibri"/>
                <a:cs typeface="Times New Roman"/>
              </a:rPr>
              <a:t>Haus &amp; Markt</a:t>
            </a:r>
            <a:r>
              <a:rPr lang="de-DE" sz="1600" dirty="0">
                <a:latin typeface="Verdana"/>
                <a:ea typeface="Calibri"/>
                <a:cs typeface="Times New Roman"/>
              </a:rPr>
              <a:t>. </a:t>
            </a:r>
            <a:r>
              <a:rPr lang="de-DE" sz="1600" dirty="0" smtClean="0">
                <a:latin typeface="Verdana"/>
                <a:ea typeface="Calibri"/>
                <a:cs typeface="Times New Roman"/>
              </a:rPr>
              <a:t>Reihenhäuser</a:t>
            </a:r>
            <a:endParaRPr lang="de-DE" sz="1600" dirty="0">
              <a:latin typeface="Verdana"/>
              <a:ea typeface="Calibri"/>
              <a:cs typeface="Times New Roman"/>
            </a:endParaRPr>
          </a:p>
          <a:p>
            <a:endParaRPr lang="de-DE" sz="1600" dirty="0" smtClean="0">
              <a:solidFill>
                <a:srgbClr val="FF0000"/>
              </a:solidFill>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350283513"/>
              </p:ext>
            </p:extLst>
          </p:nvPr>
        </p:nvGraphicFramePr>
        <p:xfrm>
          <a:off x="251520" y="1052736"/>
          <a:ext cx="8496944" cy="1370443"/>
        </p:xfrm>
        <a:graphic>
          <a:graphicData uri="http://schemas.openxmlformats.org/drawingml/2006/table">
            <a:tbl>
              <a:tblPr firstRow="1" bandRow="1">
                <a:tableStyleId>{5C22544A-7EE6-4342-B048-85BDC9FD1C3A}</a:tableStyleId>
              </a:tblPr>
              <a:tblGrid>
                <a:gridCol w="1126677"/>
                <a:gridCol w="2178242"/>
                <a:gridCol w="2455721"/>
                <a:gridCol w="2736304"/>
              </a:tblGrid>
              <a:tr h="389089">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190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623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Kreativ-Küche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Einfach gut kochen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2512983868"/>
              </p:ext>
            </p:extLst>
          </p:nvPr>
        </p:nvGraphicFramePr>
        <p:xfrm>
          <a:off x="251520" y="3573016"/>
          <a:ext cx="8496944" cy="1470660"/>
        </p:xfrm>
        <a:graphic>
          <a:graphicData uri="http://schemas.openxmlformats.org/drawingml/2006/table">
            <a:tbl>
              <a:tblPr firstRow="1" bandRow="1">
                <a:tableStyleId>{5C22544A-7EE6-4342-B048-85BDC9FD1C3A}</a:tableStyleId>
              </a:tblPr>
              <a:tblGrid>
                <a:gridCol w="1117374"/>
                <a:gridCol w="3275114"/>
                <a:gridCol w="4104456"/>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7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Haus &amp; Markt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5207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Reihenhäuser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315806802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2894</Words>
  <Application>Microsoft Office PowerPoint</Application>
  <PresentationFormat>Bildschirmpräsentation (4:3)</PresentationFormat>
  <Paragraphs>927</Paragraphs>
  <Slides>42</Slides>
  <Notes>41</Notes>
  <HiddenSlides>0</HiddenSlides>
  <MMClips>0</MMClips>
  <ScaleCrop>false</ScaleCrop>
  <HeadingPairs>
    <vt:vector size="4" baseType="variant">
      <vt:variant>
        <vt:lpstr>Design</vt:lpstr>
      </vt:variant>
      <vt:variant>
        <vt:i4>1</vt:i4>
      </vt:variant>
      <vt:variant>
        <vt:lpstr>Folientitel</vt:lpstr>
      </vt:variant>
      <vt:variant>
        <vt:i4>42</vt:i4>
      </vt:variant>
    </vt:vector>
  </HeadingPairs>
  <TitlesOfParts>
    <vt:vector size="43" baseType="lpstr">
      <vt:lpstr>Larissa-Design</vt:lpstr>
      <vt:lpstr>Schulungsunterlagen der AG RDA</vt:lpstr>
      <vt:lpstr> Unterreihen und Beilagen  </vt:lpstr>
      <vt:lpstr>Inhaltsverzeichnis</vt:lpstr>
      <vt:lpstr>Definitionen     - 1 -</vt:lpstr>
      <vt:lpstr>Definitionen     - 2 -</vt:lpstr>
      <vt:lpstr>Definitionen     - 3 -</vt:lpstr>
      <vt:lpstr>1. Erfassung Unterreihen   - 1 -</vt:lpstr>
      <vt:lpstr>1. Erfassung Unterreihen   - 2 -</vt:lpstr>
      <vt:lpstr>1. Erfassung Unterreihen   - 3 -</vt:lpstr>
      <vt:lpstr>1. Erfassung Unterreihen   - 4 -</vt:lpstr>
      <vt:lpstr>1. Erfassung Unterreihen   - 5 -</vt:lpstr>
      <vt:lpstr>1. Erfassung Unterreihen   - 6 -</vt:lpstr>
      <vt:lpstr>1. Erfassung Unterreihen   - 7 -</vt:lpstr>
      <vt:lpstr>1. Erfassung Unterreihen   - 8 -</vt:lpstr>
      <vt:lpstr>2. Erfassung Beilagen   - 1 - </vt:lpstr>
      <vt:lpstr>2. Erfassung Beilagen   - 2 - </vt:lpstr>
      <vt:lpstr>2. Erfassung Beilagen   - 3 - </vt:lpstr>
      <vt:lpstr>2. Erfassung Beilagen   - 4 - </vt:lpstr>
      <vt:lpstr>2. Erfassung Beilagen   - 5 - </vt:lpstr>
      <vt:lpstr>2. Erfassung Beilagen   - 6 - </vt:lpstr>
      <vt:lpstr>2. Erfassung Beilagen   - 7 - </vt:lpstr>
      <vt:lpstr>2. Erfassung Beilagen   - 8 - </vt:lpstr>
      <vt:lpstr>2. Erfassung Beilagen   - 9 - </vt:lpstr>
      <vt:lpstr>2. Erfassung Beilagen   - 10 - </vt:lpstr>
      <vt:lpstr>2. Erfassung Beilagen   - 11 - </vt:lpstr>
      <vt:lpstr>2. Erfassung Beilagen   - 12 -</vt:lpstr>
      <vt:lpstr>2. Erfassung Beilagen   - 13 -</vt:lpstr>
      <vt:lpstr>2. Erfassung Beilagen   - 14 -</vt:lpstr>
      <vt:lpstr>2. Erfassung Beilagen   - 10 -</vt:lpstr>
      <vt:lpstr>2. Erfassung Beilagen (mehrere) - 16 -</vt:lpstr>
      <vt:lpstr>2. Erfassung Beilagen   - 17 -</vt:lpstr>
      <vt:lpstr>2. Erfassung Beilagen   - 18 -</vt:lpstr>
      <vt:lpstr>2. Erfassung Beilagen   - 19 -</vt:lpstr>
      <vt:lpstr>2. Erfassung Beilagen   - 20 -</vt:lpstr>
      <vt:lpstr>2. Erfassung Beilagen   - 21 -</vt:lpstr>
      <vt:lpstr>2. Erfassung Beilagen   - 22 -</vt:lpstr>
      <vt:lpstr>2. Erfassung Beilagen   - 23 -</vt:lpstr>
      <vt:lpstr>2. Erfassung Beilagen   - 24 -</vt:lpstr>
      <vt:lpstr>2. Erfassung Beilagen   - 25 -</vt:lpstr>
      <vt:lpstr>2. Erfassung Beilagen   - 26 -</vt:lpstr>
      <vt:lpstr>2. Erfassung Beilagen   - 27 -</vt:lpstr>
      <vt:lpstr>2. Erfassung Beilagen   - 28 -</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Bufalino, Cinzia</cp:lastModifiedBy>
  <cp:revision>686</cp:revision>
  <cp:lastPrinted>2015-01-15T08:53:29Z</cp:lastPrinted>
  <dcterms:created xsi:type="dcterms:W3CDTF">2014-02-18T07:01:40Z</dcterms:created>
  <dcterms:modified xsi:type="dcterms:W3CDTF">2016-12-05T14:01:27Z</dcterms:modified>
</cp:coreProperties>
</file>