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287" r:id="rId4"/>
    <p:sldId id="302" r:id="rId5"/>
    <p:sldId id="303" r:id="rId6"/>
    <p:sldId id="304" r:id="rId7"/>
    <p:sldId id="298" r:id="rId8"/>
    <p:sldId id="305" r:id="rId9"/>
    <p:sldId id="309" r:id="rId10"/>
    <p:sldId id="310" r:id="rId11"/>
    <p:sldId id="308" r:id="rId12"/>
    <p:sldId id="307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>
        <p:scale>
          <a:sx n="100" d="100"/>
          <a:sy n="100" d="100"/>
        </p:scale>
        <p:origin x="-139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21.09.2015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21.09.2015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528286"/>
              </p:ext>
            </p:extLst>
          </p:nvPr>
        </p:nvGraphicFramePr>
        <p:xfrm>
          <a:off x="395536" y="1916832"/>
          <a:ext cx="8424935" cy="33790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en-US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imes literary supplement index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Reading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Newspaper Archive Developments Limited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zu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 Times 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literary</a:t>
                      </a:r>
                      <a:r>
                        <a:rPr lang="de-DE" b="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</a:t>
                      </a:r>
                      <a:r>
                        <a:rPr lang="de-DE" b="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 wrap="square"/>
          <a:lstStyle/>
          <a:p>
            <a:r>
              <a:rPr lang="de-DE" dirty="0">
                <a:ea typeface="Verdana" pitchFamily="34" charset="0"/>
                <a:cs typeface="Verdana" pitchFamily="34" charset="0"/>
              </a:rPr>
              <a:t>Beschreibung für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den separat erschienen Index: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2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099609"/>
              </p:ext>
            </p:extLst>
          </p:nvPr>
        </p:nvGraphicFramePr>
        <p:xfrm>
          <a:off x="467544" y="2132856"/>
          <a:ext cx="8424935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to the Wilson authors series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1976-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zu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World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authors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zu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American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authors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1600-1900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80728"/>
            <a:ext cx="8640960" cy="864096"/>
          </a:xfrm>
        </p:spPr>
        <p:txBody>
          <a:bodyPr wrap="square"/>
          <a:lstStyle/>
          <a:p>
            <a:r>
              <a:rPr lang="de-DE" dirty="0">
                <a:ea typeface="Verdana" pitchFamily="34" charset="0"/>
                <a:cs typeface="Verdana" pitchFamily="34" charset="0"/>
              </a:rPr>
              <a:t>Beschreibung für einen Index, der mehrere fortlaufende Ressourcen erschließt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: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4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273313"/>
              </p:ext>
            </p:extLst>
          </p:nvPr>
        </p:nvGraphicFramePr>
        <p:xfrm>
          <a:off x="467544" y="2060848"/>
          <a:ext cx="8424935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World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authors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1900/1950-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Index to the Wilson authors series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1008112"/>
          </a:xfrm>
        </p:spPr>
        <p:txBody>
          <a:bodyPr wrap="square"/>
          <a:lstStyle/>
          <a:p>
            <a:r>
              <a:rPr lang="de-DE" dirty="0" smtClean="0">
                <a:ea typeface="Verdana" pitchFamily="34" charset="0"/>
                <a:cs typeface="Verdana" pitchFamily="34" charset="0"/>
              </a:rPr>
              <a:t>Beschreibung </a:t>
            </a:r>
            <a:r>
              <a:rPr lang="de-DE" dirty="0">
                <a:ea typeface="Verdana" pitchFamily="34" charset="0"/>
                <a:cs typeface="Verdana" pitchFamily="34" charset="0"/>
              </a:rPr>
              <a:t>für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eine </a:t>
            </a:r>
            <a:r>
              <a:rPr lang="de-DE" dirty="0">
                <a:ea typeface="Verdana" pitchFamily="34" charset="0"/>
                <a:cs typeface="Verdana" pitchFamily="34" charset="0"/>
              </a:rPr>
              <a:t>der erschlossenen fortlaufenden Ressourcen:</a:t>
            </a:r>
          </a:p>
        </p:txBody>
      </p:sp>
    </p:spTree>
    <p:extLst>
      <p:ext uri="{BB962C8B-B14F-4D97-AF65-F5344CB8AC3E}">
        <p14:creationId xmlns:p14="http://schemas.microsoft.com/office/powerpoint/2010/main" val="151230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Indices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</a:t>
            </a:r>
            <a:r>
              <a:rPr lang="de-DE" dirty="0" smtClean="0"/>
              <a:t>5B.03: </a:t>
            </a:r>
            <a:r>
              <a:rPr lang="de-DE" dirty="0" smtClean="0"/>
              <a:t>Indices | Stand: 11.09.2015 </a:t>
            </a:r>
            <a:r>
              <a:rPr lang="de-DE" dirty="0" smtClean="0"/>
              <a:t> | CC </a:t>
            </a:r>
            <a:r>
              <a:rPr lang="de-DE" dirty="0" smtClean="0"/>
              <a:t>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936104"/>
          </a:xfrm>
        </p:spPr>
        <p:txBody>
          <a:bodyPr wrap="square"/>
          <a:lstStyle/>
          <a:p>
            <a:pPr marL="0" indent="0">
              <a:buNone/>
            </a:pPr>
            <a:r>
              <a:rPr lang="de-DE" dirty="0">
                <a:ea typeface="Verdana" pitchFamily="34" charset="0"/>
                <a:cs typeface="Verdana" pitchFamily="34" charset="0"/>
              </a:rPr>
              <a:t>Ein Index enthält systematische oder alphabetische Orientierungshilfen für die Inhalte eines Werkes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.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für den Index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1296144"/>
          </a:xfrm>
        </p:spPr>
        <p:txBody>
          <a:bodyPr wrap="square"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Erfassung gemäß RDA 7.16 (Ergänzender Inhalt) in der Beschreibung der Publikation, die durch den Index erschlossen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wird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152519"/>
              </p:ext>
            </p:extLst>
          </p:nvPr>
        </p:nvGraphicFramePr>
        <p:xfrm>
          <a:off x="395536" y="2564904"/>
          <a:ext cx="8424935" cy="3245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Indices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Indices in unregelmäßigen Abständen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Volume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1/10 (1970/1981) in: Volume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1982); Volume 1/30 (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1970/2002) =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31 (2003)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31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für den Index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520280"/>
          </a:xfrm>
        </p:spPr>
        <p:txBody>
          <a:bodyPr wrap="square"/>
          <a:lstStyle/>
          <a:p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Index mit einem eigenen Titel, der nur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eine fortlaufende Ressource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erschließt und von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derselben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Entität herausgegeben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wird.</a:t>
            </a:r>
          </a:p>
          <a:p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Der Titel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des Index wird in einem zusätzlichen Sucheinstieg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verankert.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382230"/>
              </p:ext>
            </p:extLst>
          </p:nvPr>
        </p:nvGraphicFramePr>
        <p:xfrm>
          <a:off x="395536" y="3429000"/>
          <a:ext cx="8424935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Zentralblatt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Gynäkologie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Index: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Gynlit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Gynlit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7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</a:t>
            </a:r>
            <a:r>
              <a:rPr lang="de-DE" dirty="0" smtClean="0"/>
              <a:t>igene Beschreibung für den Index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In folgenden Fällen:</a:t>
            </a:r>
          </a:p>
          <a:p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AutoNum type="arabicPeriod"/>
            </a:pP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Der Index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erscheint  separat und wird von einer anderen Entität herausgegeben als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fortlaufende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Ressource, die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durch den Index erschlossen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wird. </a:t>
            </a:r>
          </a:p>
          <a:p>
            <a:pPr marL="457200" indent="-457200">
              <a:buAutoNum type="arabicPeriod"/>
            </a:pPr>
            <a:endParaRPr lang="de-DE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AutoNum type="arabicPeriod"/>
            </a:pP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Index erschließt mehrere </a:t>
            </a: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fortlaufende Ressourcen.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dirty="0" smtClean="0"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dirty="0">
                <a:ea typeface="Verdana" panose="020B0604030504040204" pitchFamily="34" charset="0"/>
                <a:cs typeface="Verdana" panose="020B0604030504040204" pitchFamily="34" charset="0"/>
              </a:rPr>
              <a:t>Beschreibungen von Index und erschlossenem Werk werden gemäß RDA 25 in Beziehung gesetzt.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17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627598"/>
              </p:ext>
            </p:extLst>
          </p:nvPr>
        </p:nvGraphicFramePr>
        <p:xfrm>
          <a:off x="467544" y="3068960"/>
          <a:ext cx="8424935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Pravda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Kommunističeskaja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Partija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Rossijskoj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Federacii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Pravda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 wrap="square"/>
          <a:lstStyle/>
          <a:p>
            <a:pPr marL="0" indent="0">
              <a:buNone/>
            </a:pPr>
            <a:r>
              <a:rPr lang="de-DE" dirty="0" smtClean="0">
                <a:ea typeface="Verdana" pitchFamily="34" charset="0"/>
                <a:cs typeface="Verdana" pitchFamily="34" charset="0"/>
              </a:rPr>
              <a:t>Beispiel, fortlaufende </a:t>
            </a:r>
            <a:r>
              <a:rPr lang="de-DE" dirty="0">
                <a:ea typeface="Verdana" pitchFamily="34" charset="0"/>
                <a:cs typeface="Verdana" pitchFamily="34" charset="0"/>
              </a:rPr>
              <a:t>Ressource und Index werden von verschiedenen Körperschaften herausgegeben: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r>
              <a:rPr lang="de-DE" dirty="0" smtClean="0">
                <a:ea typeface="Verdana" pitchFamily="34" charset="0"/>
                <a:cs typeface="Verdana" pitchFamily="34" charset="0"/>
              </a:rPr>
              <a:t>Beschreibung </a:t>
            </a:r>
            <a:r>
              <a:rPr lang="de-DE" dirty="0">
                <a:ea typeface="Verdana" pitchFamily="34" charset="0"/>
                <a:cs typeface="Verdana" pitchFamily="34" charset="0"/>
              </a:rPr>
              <a:t>für die fortlaufende Ressource, die erschlossen wird:</a:t>
            </a:r>
          </a:p>
          <a:p>
            <a:endParaRPr lang="de-DE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30077"/>
              </p:ext>
            </p:extLst>
          </p:nvPr>
        </p:nvGraphicFramePr>
        <p:xfrm>
          <a:off x="467544" y="1628800"/>
          <a:ext cx="8424935" cy="2971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Pravda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published by the American Association for the Advancement of Slavic Studies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zu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Pravda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720080"/>
          </a:xfrm>
        </p:spPr>
        <p:txBody>
          <a:bodyPr wrap="square"/>
          <a:lstStyle/>
          <a:p>
            <a:r>
              <a:rPr lang="de-DE" dirty="0">
                <a:ea typeface="Verdana" pitchFamily="34" charset="0"/>
                <a:cs typeface="Verdana" pitchFamily="34" charset="0"/>
              </a:rPr>
              <a:t>Beschreibung für den separat erschienen Index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: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4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mtClean="0"/>
              <a:t>AG RDA Schulungsunterlagen – Modul 5B.03: Indices | Stand: 11.09.2015 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501867"/>
              </p:ext>
            </p:extLst>
          </p:nvPr>
        </p:nvGraphicFramePr>
        <p:xfrm>
          <a:off x="395536" y="2708920"/>
          <a:ext cx="8424935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en-US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imes literary supplement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TLS Education Ltd.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Anhang J.2.5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Begleitende Beziehung auf Werkebene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 zu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 Times 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literary</a:t>
                      </a:r>
                      <a:r>
                        <a:rPr lang="de-DE" b="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</a:t>
                      </a:r>
                      <a:r>
                        <a:rPr lang="de-DE" b="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index</a:t>
                      </a:r>
                      <a:endParaRPr lang="de-DE" b="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Eigene Beschreibung 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864096"/>
          </a:xfrm>
        </p:spPr>
        <p:txBody>
          <a:bodyPr wrap="square"/>
          <a:lstStyle/>
          <a:p>
            <a:pPr marL="0" indent="0">
              <a:buNone/>
            </a:pPr>
            <a:r>
              <a:rPr lang="de-DE" dirty="0">
                <a:ea typeface="Verdana" pitchFamily="34" charset="0"/>
                <a:cs typeface="Verdana" pitchFamily="34" charset="0"/>
              </a:rPr>
              <a:t>Beispiel, fortlaufende Ressource und Index erscheinen in unterschiedlichen Verlagen:</a:t>
            </a:r>
          </a:p>
          <a:p>
            <a:r>
              <a:rPr lang="de-DE" dirty="0" smtClean="0">
                <a:ea typeface="Verdana" pitchFamily="34" charset="0"/>
                <a:cs typeface="Verdana" pitchFamily="34" charset="0"/>
              </a:rPr>
              <a:t>Beschreibung </a:t>
            </a:r>
            <a:r>
              <a:rPr lang="de-DE" dirty="0">
                <a:ea typeface="Verdana" pitchFamily="34" charset="0"/>
                <a:cs typeface="Verdana" pitchFamily="34" charset="0"/>
              </a:rPr>
              <a:t>für </a:t>
            </a:r>
            <a:r>
              <a:rPr lang="de-DE" dirty="0" smtClean="0">
                <a:ea typeface="Verdana" pitchFamily="34" charset="0"/>
                <a:cs typeface="Verdana" pitchFamily="34" charset="0"/>
              </a:rPr>
              <a:t>die fortlaufende Ressource, die erschlossen wird:</a:t>
            </a:r>
            <a:endParaRPr lang="de-DE" dirty="0"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65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638</Words>
  <Application>Microsoft Office PowerPoint</Application>
  <PresentationFormat>Bildschirmpräsentation (4:3)</PresentationFormat>
  <Paragraphs>163</Paragraphs>
  <Slides>12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Indices </vt:lpstr>
      <vt:lpstr>Definition</vt:lpstr>
      <vt:lpstr>Keine eigene Beschreibung für den Index</vt:lpstr>
      <vt:lpstr>Keine eigene Beschreibung für den Index</vt:lpstr>
      <vt:lpstr>Eigene Beschreibung für den Index</vt:lpstr>
      <vt:lpstr>Eigene Beschreibung </vt:lpstr>
      <vt:lpstr>Eigene Beschreibung </vt:lpstr>
      <vt:lpstr>Eigene Beschreibung </vt:lpstr>
      <vt:lpstr>Eigene Beschreibung </vt:lpstr>
      <vt:lpstr>Eigene Beschreibung </vt:lpstr>
      <vt:lpstr>Eigene Beschreibung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28</cp:revision>
  <dcterms:created xsi:type="dcterms:W3CDTF">2014-02-18T07:01:40Z</dcterms:created>
  <dcterms:modified xsi:type="dcterms:W3CDTF">2015-09-21T07:33:04Z</dcterms:modified>
</cp:coreProperties>
</file>