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0"/>
  </p:notesMasterIdLst>
  <p:handoutMasterIdLst>
    <p:handoutMasterId r:id="rId31"/>
  </p:handoutMasterIdLst>
  <p:sldIdLst>
    <p:sldId id="345" r:id="rId2"/>
    <p:sldId id="259" r:id="rId3"/>
    <p:sldId id="287" r:id="rId4"/>
    <p:sldId id="315" r:id="rId5"/>
    <p:sldId id="316" r:id="rId6"/>
    <p:sldId id="329" r:id="rId7"/>
    <p:sldId id="335" r:id="rId8"/>
    <p:sldId id="339" r:id="rId9"/>
    <p:sldId id="317" r:id="rId10"/>
    <p:sldId id="340" r:id="rId11"/>
    <p:sldId id="318" r:id="rId12"/>
    <p:sldId id="328" r:id="rId13"/>
    <p:sldId id="319" r:id="rId14"/>
    <p:sldId id="341" r:id="rId15"/>
    <p:sldId id="320" r:id="rId16"/>
    <p:sldId id="321" r:id="rId17"/>
    <p:sldId id="346" r:id="rId18"/>
    <p:sldId id="323" r:id="rId19"/>
    <p:sldId id="343" r:id="rId20"/>
    <p:sldId id="337" r:id="rId21"/>
    <p:sldId id="338" r:id="rId22"/>
    <p:sldId id="326" r:id="rId23"/>
    <p:sldId id="308" r:id="rId24"/>
    <p:sldId id="336" r:id="rId25"/>
    <p:sldId id="327" r:id="rId26"/>
    <p:sldId id="344" r:id="rId27"/>
    <p:sldId id="332" r:id="rId28"/>
    <p:sldId id="333" r:id="rId29"/>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476" autoAdjust="0"/>
  </p:normalViewPr>
  <p:slideViewPr>
    <p:cSldViewPr>
      <p:cViewPr>
        <p:scale>
          <a:sx n="100" d="100"/>
          <a:sy n="100" d="100"/>
        </p:scale>
        <p:origin x="-1398" y="-1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9F7B6-3A7E-4786-B2BB-747C669134E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de-DE"/>
        </a:p>
      </dgm:t>
    </dgm:pt>
    <dgm:pt modelId="{F6942BE7-6232-485A-9FBF-138478179EA6}">
      <dgm:prSet phldrT="[Text]"/>
      <dgm:spPr/>
      <dgm:t>
        <a:bodyPr/>
        <a:lstStyle/>
        <a:p>
          <a:r>
            <a:rPr lang="de-DE" dirty="0" smtClean="0"/>
            <a:t>Stammt das Werk von der Körperschaft?</a:t>
          </a:r>
          <a:endParaRPr lang="de-DE" dirty="0"/>
        </a:p>
      </dgm:t>
    </dgm:pt>
    <dgm:pt modelId="{23DE42D7-AF8A-4D89-9EC0-81DF5BDB284D}" type="parTrans" cxnId="{5111359B-4571-4B72-BC2B-C3C5C687DEE3}">
      <dgm:prSet/>
      <dgm:spPr/>
      <dgm:t>
        <a:bodyPr/>
        <a:lstStyle/>
        <a:p>
          <a:endParaRPr lang="de-DE"/>
        </a:p>
      </dgm:t>
    </dgm:pt>
    <dgm:pt modelId="{C6EC8EA5-3A10-47FB-A3FB-1FD88D98F62C}" type="sibTrans" cxnId="{5111359B-4571-4B72-BC2B-C3C5C687DEE3}">
      <dgm:prSet/>
      <dgm:spPr/>
      <dgm:t>
        <a:bodyPr/>
        <a:lstStyle/>
        <a:p>
          <a:endParaRPr lang="de-DE"/>
        </a:p>
      </dgm:t>
    </dgm:pt>
    <dgm:pt modelId="{FF9F86F0-29C6-478A-BCFE-7E28F3C80978}">
      <dgm:prSet phldrT="[Text]"/>
      <dgm:spPr/>
      <dgm:t>
        <a:bodyPr/>
        <a:lstStyle/>
        <a:p>
          <a:r>
            <a:rPr lang="de-DE" dirty="0"/>
            <a:t>Ist die Körperschaft  geistiger Schöpfer?</a:t>
          </a:r>
        </a:p>
      </dgm:t>
    </dgm:pt>
    <dgm:pt modelId="{4E11C89D-09A2-4086-B6D0-473139AB7200}" type="parTrans" cxnId="{0F69D893-327F-4EC6-B3F8-1DDBA16126A5}">
      <dgm:prSet/>
      <dgm:spPr/>
      <dgm:t>
        <a:bodyPr/>
        <a:lstStyle/>
        <a:p>
          <a:endParaRPr lang="de-DE"/>
        </a:p>
      </dgm:t>
    </dgm:pt>
    <dgm:pt modelId="{698ECB06-FDB8-454A-87DF-535B57439463}" type="sibTrans" cxnId="{0F69D893-327F-4EC6-B3F8-1DDBA16126A5}">
      <dgm:prSet/>
      <dgm:spPr/>
      <dgm:t>
        <a:bodyPr/>
        <a:lstStyle/>
        <a:p>
          <a:endParaRPr lang="de-DE"/>
        </a:p>
      </dgm:t>
    </dgm:pt>
    <dgm:pt modelId="{021DAC81-1F8F-4B1A-B04B-764E5B9B25B3}">
      <dgm:prSet phldrT="[Text]"/>
      <dgm:spPr/>
      <dgm:t>
        <a:bodyPr/>
        <a:lstStyle/>
        <a:p>
          <a:r>
            <a:rPr lang="de-DE" dirty="0"/>
            <a:t>Ja - Beziehung mit BZK "Verfasser"</a:t>
          </a:r>
        </a:p>
      </dgm:t>
    </dgm:pt>
    <dgm:pt modelId="{FC872AA4-05F0-4BA4-A7A5-1EFE19D65F82}" type="parTrans" cxnId="{C8B6DEE3-AF4D-4934-A82E-5110586E236F}">
      <dgm:prSet/>
      <dgm:spPr/>
      <dgm:t>
        <a:bodyPr/>
        <a:lstStyle/>
        <a:p>
          <a:endParaRPr lang="de-DE"/>
        </a:p>
      </dgm:t>
    </dgm:pt>
    <dgm:pt modelId="{BF2DC35D-F8FB-47A4-A799-EB1E967D8996}" type="sibTrans" cxnId="{C8B6DEE3-AF4D-4934-A82E-5110586E236F}">
      <dgm:prSet/>
      <dgm:spPr/>
      <dgm:t>
        <a:bodyPr/>
        <a:lstStyle/>
        <a:p>
          <a:endParaRPr lang="de-DE"/>
        </a:p>
      </dgm:t>
    </dgm:pt>
    <dgm:pt modelId="{BC10D177-8FC3-4F63-9068-44DD8B829DFC}">
      <dgm:prSet phldrT="[Text]"/>
      <dgm:spPr/>
      <dgm:t>
        <a:bodyPr/>
        <a:lstStyle/>
        <a:p>
          <a:r>
            <a:rPr lang="de-DE" dirty="0"/>
            <a:t>Nein - Beziehung mit BZK "Herausgebendes </a:t>
          </a:r>
          <a:r>
            <a:rPr lang="de-DE" dirty="0" smtClean="0"/>
            <a:t>Organ“ in bestimmten Fällen</a:t>
          </a:r>
          <a:endParaRPr lang="de-DE" dirty="0"/>
        </a:p>
      </dgm:t>
    </dgm:pt>
    <dgm:pt modelId="{B5DF536D-4EF9-4EF8-8B58-1B167FD1DEC3}" type="parTrans" cxnId="{ABDB3AA1-0748-46B4-8A29-E0BB74674E28}">
      <dgm:prSet/>
      <dgm:spPr/>
      <dgm:t>
        <a:bodyPr/>
        <a:lstStyle/>
        <a:p>
          <a:endParaRPr lang="de-DE"/>
        </a:p>
      </dgm:t>
    </dgm:pt>
    <dgm:pt modelId="{6A130684-68A1-4590-9AE7-9CFE141A239E}" type="sibTrans" cxnId="{ABDB3AA1-0748-46B4-8A29-E0BB74674E28}">
      <dgm:prSet/>
      <dgm:spPr/>
      <dgm:t>
        <a:bodyPr/>
        <a:lstStyle/>
        <a:p>
          <a:endParaRPr lang="de-DE"/>
        </a:p>
      </dgm:t>
    </dgm:pt>
    <dgm:pt modelId="{DB51155D-F679-4375-8E74-B30B37E6E359}">
      <dgm:prSet phldrT="[Text]"/>
      <dgm:spPr/>
      <dgm:t>
        <a:bodyPr/>
        <a:lstStyle/>
        <a:p>
          <a:r>
            <a:rPr lang="de-DE" dirty="0"/>
            <a:t>Nein - keine Beziehung zur Körperschaft</a:t>
          </a:r>
        </a:p>
      </dgm:t>
    </dgm:pt>
    <dgm:pt modelId="{C9A3BB4E-2B49-44B8-8F0C-A9C24B855380}" type="parTrans" cxnId="{784CE4B8-086D-434B-953D-242DFF50104C}">
      <dgm:prSet/>
      <dgm:spPr/>
      <dgm:t>
        <a:bodyPr/>
        <a:lstStyle/>
        <a:p>
          <a:endParaRPr lang="de-DE"/>
        </a:p>
      </dgm:t>
    </dgm:pt>
    <dgm:pt modelId="{D8D843F1-F72B-4C04-BCD6-EF741E7E2749}" type="sibTrans" cxnId="{784CE4B8-086D-434B-953D-242DFF50104C}">
      <dgm:prSet/>
      <dgm:spPr/>
      <dgm:t>
        <a:bodyPr/>
        <a:lstStyle/>
        <a:p>
          <a:endParaRPr lang="de-DE"/>
        </a:p>
      </dgm:t>
    </dgm:pt>
    <dgm:pt modelId="{EFB0A979-26C0-4243-9A16-FD9ABAEBFA6C}">
      <dgm:prSet/>
      <dgm:spPr/>
      <dgm:t>
        <a:bodyPr/>
        <a:lstStyle/>
        <a:p>
          <a:r>
            <a:rPr lang="de-DE"/>
            <a:t>Ja</a:t>
          </a:r>
        </a:p>
      </dgm:t>
    </dgm:pt>
    <dgm:pt modelId="{074D2868-C6FB-4406-9A34-EC2D1FDBFCFA}" type="parTrans" cxnId="{252B1064-A182-4F46-8125-E664A444758B}">
      <dgm:prSet/>
      <dgm:spPr/>
      <dgm:t>
        <a:bodyPr/>
        <a:lstStyle/>
        <a:p>
          <a:endParaRPr lang="de-DE"/>
        </a:p>
      </dgm:t>
    </dgm:pt>
    <dgm:pt modelId="{E1516EC2-E43D-4423-BF1D-DF1EECC1377B}" type="sibTrans" cxnId="{252B1064-A182-4F46-8125-E664A444758B}">
      <dgm:prSet/>
      <dgm:spPr/>
      <dgm:t>
        <a:bodyPr/>
        <a:lstStyle/>
        <a:p>
          <a:endParaRPr lang="de-DE"/>
        </a:p>
      </dgm:t>
    </dgm:pt>
    <dgm:pt modelId="{99FBABFD-75DE-4723-A5B1-E03BA65E4352}" type="pres">
      <dgm:prSet presAssocID="{7EF9F7B6-3A7E-4786-B2BB-747C669134E8}" presName="hierChild1" presStyleCnt="0">
        <dgm:presLayoutVars>
          <dgm:chPref val="1"/>
          <dgm:dir/>
          <dgm:animOne val="branch"/>
          <dgm:animLvl val="lvl"/>
          <dgm:resizeHandles/>
        </dgm:presLayoutVars>
      </dgm:prSet>
      <dgm:spPr/>
      <dgm:t>
        <a:bodyPr/>
        <a:lstStyle/>
        <a:p>
          <a:endParaRPr lang="de-DE"/>
        </a:p>
      </dgm:t>
    </dgm:pt>
    <dgm:pt modelId="{00D5E183-9C42-428E-8158-FFE838BF63C2}" type="pres">
      <dgm:prSet presAssocID="{F6942BE7-6232-485A-9FBF-138478179EA6}" presName="hierRoot1" presStyleCnt="0"/>
      <dgm:spPr/>
    </dgm:pt>
    <dgm:pt modelId="{BB5D9147-E24C-4BED-9F9E-EF3D5C009DB8}" type="pres">
      <dgm:prSet presAssocID="{F6942BE7-6232-485A-9FBF-138478179EA6}" presName="composite" presStyleCnt="0"/>
      <dgm:spPr/>
    </dgm:pt>
    <dgm:pt modelId="{3CB3B067-C328-4111-B340-E08475BBAD9E}" type="pres">
      <dgm:prSet presAssocID="{F6942BE7-6232-485A-9FBF-138478179EA6}" presName="background" presStyleLbl="node0" presStyleIdx="0" presStyleCnt="1"/>
      <dgm:spPr/>
    </dgm:pt>
    <dgm:pt modelId="{D2397871-5821-449F-B1B9-AB9B5E50C839}" type="pres">
      <dgm:prSet presAssocID="{F6942BE7-6232-485A-9FBF-138478179EA6}" presName="text" presStyleLbl="fgAcc0" presStyleIdx="0" presStyleCnt="1">
        <dgm:presLayoutVars>
          <dgm:chPref val="3"/>
        </dgm:presLayoutVars>
      </dgm:prSet>
      <dgm:spPr/>
      <dgm:t>
        <a:bodyPr/>
        <a:lstStyle/>
        <a:p>
          <a:endParaRPr lang="de-DE"/>
        </a:p>
      </dgm:t>
    </dgm:pt>
    <dgm:pt modelId="{8E6C6AC2-13CF-4A1C-9BED-EE3F9864B4AA}" type="pres">
      <dgm:prSet presAssocID="{F6942BE7-6232-485A-9FBF-138478179EA6}" presName="hierChild2" presStyleCnt="0"/>
      <dgm:spPr/>
    </dgm:pt>
    <dgm:pt modelId="{B56A0804-251C-4F8C-A4CD-31E549D95F53}" type="pres">
      <dgm:prSet presAssocID="{074D2868-C6FB-4406-9A34-EC2D1FDBFCFA}" presName="Name10" presStyleLbl="parChTrans1D2" presStyleIdx="0" presStyleCnt="2"/>
      <dgm:spPr/>
      <dgm:t>
        <a:bodyPr/>
        <a:lstStyle/>
        <a:p>
          <a:endParaRPr lang="de-DE"/>
        </a:p>
      </dgm:t>
    </dgm:pt>
    <dgm:pt modelId="{D53EDD67-381F-45E9-96D0-7612394CD763}" type="pres">
      <dgm:prSet presAssocID="{EFB0A979-26C0-4243-9A16-FD9ABAEBFA6C}" presName="hierRoot2" presStyleCnt="0"/>
      <dgm:spPr/>
    </dgm:pt>
    <dgm:pt modelId="{107AF8E0-C5B6-49C9-83DD-C45DB71D272B}" type="pres">
      <dgm:prSet presAssocID="{EFB0A979-26C0-4243-9A16-FD9ABAEBFA6C}" presName="composite2" presStyleCnt="0"/>
      <dgm:spPr/>
    </dgm:pt>
    <dgm:pt modelId="{26189CC0-2874-4604-BB3A-72A228E5E49A}" type="pres">
      <dgm:prSet presAssocID="{EFB0A979-26C0-4243-9A16-FD9ABAEBFA6C}" presName="background2" presStyleLbl="node2" presStyleIdx="0" presStyleCnt="2"/>
      <dgm:spPr/>
    </dgm:pt>
    <dgm:pt modelId="{EF854C9F-54DB-4387-A1CE-F4281DFDEA4C}" type="pres">
      <dgm:prSet presAssocID="{EFB0A979-26C0-4243-9A16-FD9ABAEBFA6C}" presName="text2" presStyleLbl="fgAcc2" presStyleIdx="0" presStyleCnt="2">
        <dgm:presLayoutVars>
          <dgm:chPref val="3"/>
        </dgm:presLayoutVars>
      </dgm:prSet>
      <dgm:spPr/>
      <dgm:t>
        <a:bodyPr/>
        <a:lstStyle/>
        <a:p>
          <a:endParaRPr lang="de-DE"/>
        </a:p>
      </dgm:t>
    </dgm:pt>
    <dgm:pt modelId="{EA3E9113-F454-4361-8BAF-9C9DDA49015F}" type="pres">
      <dgm:prSet presAssocID="{EFB0A979-26C0-4243-9A16-FD9ABAEBFA6C}" presName="hierChild3" presStyleCnt="0"/>
      <dgm:spPr/>
    </dgm:pt>
    <dgm:pt modelId="{52F26AFD-3323-4649-8109-11100402A622}" type="pres">
      <dgm:prSet presAssocID="{4E11C89D-09A2-4086-B6D0-473139AB7200}" presName="Name17" presStyleLbl="parChTrans1D3" presStyleIdx="0" presStyleCnt="1"/>
      <dgm:spPr/>
      <dgm:t>
        <a:bodyPr/>
        <a:lstStyle/>
        <a:p>
          <a:endParaRPr lang="de-DE"/>
        </a:p>
      </dgm:t>
    </dgm:pt>
    <dgm:pt modelId="{A84D9BFF-351F-424D-9B7C-6149B5016E80}" type="pres">
      <dgm:prSet presAssocID="{FF9F86F0-29C6-478A-BCFE-7E28F3C80978}" presName="hierRoot3" presStyleCnt="0"/>
      <dgm:spPr/>
    </dgm:pt>
    <dgm:pt modelId="{C03C6B12-9BAE-4F53-8FE1-E2D608E3DD63}" type="pres">
      <dgm:prSet presAssocID="{FF9F86F0-29C6-478A-BCFE-7E28F3C80978}" presName="composite3" presStyleCnt="0"/>
      <dgm:spPr/>
    </dgm:pt>
    <dgm:pt modelId="{34A43C5E-85CA-4A33-B0C8-CA102FD2E983}" type="pres">
      <dgm:prSet presAssocID="{FF9F86F0-29C6-478A-BCFE-7E28F3C80978}" presName="background3" presStyleLbl="node3" presStyleIdx="0" presStyleCnt="1"/>
      <dgm:spPr/>
    </dgm:pt>
    <dgm:pt modelId="{D075D193-F946-4CAA-8EED-CEAF5B8999F5}" type="pres">
      <dgm:prSet presAssocID="{FF9F86F0-29C6-478A-BCFE-7E28F3C80978}" presName="text3" presStyleLbl="fgAcc3" presStyleIdx="0" presStyleCnt="1">
        <dgm:presLayoutVars>
          <dgm:chPref val="3"/>
        </dgm:presLayoutVars>
      </dgm:prSet>
      <dgm:spPr/>
      <dgm:t>
        <a:bodyPr/>
        <a:lstStyle/>
        <a:p>
          <a:endParaRPr lang="de-DE"/>
        </a:p>
      </dgm:t>
    </dgm:pt>
    <dgm:pt modelId="{EA67D927-5374-43AE-AD5B-2EB34523AF71}" type="pres">
      <dgm:prSet presAssocID="{FF9F86F0-29C6-478A-BCFE-7E28F3C80978}" presName="hierChild4" presStyleCnt="0"/>
      <dgm:spPr/>
    </dgm:pt>
    <dgm:pt modelId="{AD2B0703-F2D5-4EED-82A4-EBF506C8193C}" type="pres">
      <dgm:prSet presAssocID="{FC872AA4-05F0-4BA4-A7A5-1EFE19D65F82}" presName="Name23" presStyleLbl="parChTrans1D4" presStyleIdx="0" presStyleCnt="2"/>
      <dgm:spPr/>
      <dgm:t>
        <a:bodyPr/>
        <a:lstStyle/>
        <a:p>
          <a:endParaRPr lang="de-DE"/>
        </a:p>
      </dgm:t>
    </dgm:pt>
    <dgm:pt modelId="{5F00FCF1-DEDC-4D6F-9A19-822079BF37A6}" type="pres">
      <dgm:prSet presAssocID="{021DAC81-1F8F-4B1A-B04B-764E5B9B25B3}" presName="hierRoot4" presStyleCnt="0"/>
      <dgm:spPr/>
    </dgm:pt>
    <dgm:pt modelId="{35AC5CF9-9010-4A73-B99D-1D7795560FB1}" type="pres">
      <dgm:prSet presAssocID="{021DAC81-1F8F-4B1A-B04B-764E5B9B25B3}" presName="composite4" presStyleCnt="0"/>
      <dgm:spPr/>
    </dgm:pt>
    <dgm:pt modelId="{ADC33F29-D068-46CA-A166-97447270515F}" type="pres">
      <dgm:prSet presAssocID="{021DAC81-1F8F-4B1A-B04B-764E5B9B25B3}" presName="background4" presStyleLbl="node4" presStyleIdx="0" presStyleCnt="2"/>
      <dgm:spPr/>
    </dgm:pt>
    <dgm:pt modelId="{14880B04-997F-4079-9A73-4E44E0D64C6F}" type="pres">
      <dgm:prSet presAssocID="{021DAC81-1F8F-4B1A-B04B-764E5B9B25B3}" presName="text4" presStyleLbl="fgAcc4" presStyleIdx="0" presStyleCnt="2">
        <dgm:presLayoutVars>
          <dgm:chPref val="3"/>
        </dgm:presLayoutVars>
      </dgm:prSet>
      <dgm:spPr/>
      <dgm:t>
        <a:bodyPr/>
        <a:lstStyle/>
        <a:p>
          <a:endParaRPr lang="de-DE"/>
        </a:p>
      </dgm:t>
    </dgm:pt>
    <dgm:pt modelId="{B6D91970-2436-489B-BE74-35395B3C9DDD}" type="pres">
      <dgm:prSet presAssocID="{021DAC81-1F8F-4B1A-B04B-764E5B9B25B3}" presName="hierChild5" presStyleCnt="0"/>
      <dgm:spPr/>
    </dgm:pt>
    <dgm:pt modelId="{AD71F38A-8BD0-420A-9733-244E10C455E6}" type="pres">
      <dgm:prSet presAssocID="{B5DF536D-4EF9-4EF8-8B58-1B167FD1DEC3}" presName="Name23" presStyleLbl="parChTrans1D4" presStyleIdx="1" presStyleCnt="2"/>
      <dgm:spPr/>
      <dgm:t>
        <a:bodyPr/>
        <a:lstStyle/>
        <a:p>
          <a:endParaRPr lang="de-DE"/>
        </a:p>
      </dgm:t>
    </dgm:pt>
    <dgm:pt modelId="{941CC8EC-650E-4C6E-95A1-41F5C3C9588D}" type="pres">
      <dgm:prSet presAssocID="{BC10D177-8FC3-4F63-9068-44DD8B829DFC}" presName="hierRoot4" presStyleCnt="0"/>
      <dgm:spPr/>
    </dgm:pt>
    <dgm:pt modelId="{0404BA89-E689-4611-8D55-432B08055F03}" type="pres">
      <dgm:prSet presAssocID="{BC10D177-8FC3-4F63-9068-44DD8B829DFC}" presName="composite4" presStyleCnt="0"/>
      <dgm:spPr/>
    </dgm:pt>
    <dgm:pt modelId="{43E0A16C-6648-4655-B57E-18B82A1BF731}" type="pres">
      <dgm:prSet presAssocID="{BC10D177-8FC3-4F63-9068-44DD8B829DFC}" presName="background4" presStyleLbl="node4" presStyleIdx="1" presStyleCnt="2"/>
      <dgm:spPr/>
    </dgm:pt>
    <dgm:pt modelId="{2AF32A61-7F80-4DBE-A4A8-000B1C757004}" type="pres">
      <dgm:prSet presAssocID="{BC10D177-8FC3-4F63-9068-44DD8B829DFC}" presName="text4" presStyleLbl="fgAcc4" presStyleIdx="1" presStyleCnt="2">
        <dgm:presLayoutVars>
          <dgm:chPref val="3"/>
        </dgm:presLayoutVars>
      </dgm:prSet>
      <dgm:spPr/>
      <dgm:t>
        <a:bodyPr/>
        <a:lstStyle/>
        <a:p>
          <a:endParaRPr lang="de-DE"/>
        </a:p>
      </dgm:t>
    </dgm:pt>
    <dgm:pt modelId="{C4086C17-892F-406C-AA93-82785B969E0D}" type="pres">
      <dgm:prSet presAssocID="{BC10D177-8FC3-4F63-9068-44DD8B829DFC}" presName="hierChild5" presStyleCnt="0"/>
      <dgm:spPr/>
    </dgm:pt>
    <dgm:pt modelId="{0623A83A-2758-4A1A-9BFB-0C068EF1BB2B}" type="pres">
      <dgm:prSet presAssocID="{C9A3BB4E-2B49-44B8-8F0C-A9C24B855380}" presName="Name10" presStyleLbl="parChTrans1D2" presStyleIdx="1" presStyleCnt="2"/>
      <dgm:spPr/>
      <dgm:t>
        <a:bodyPr/>
        <a:lstStyle/>
        <a:p>
          <a:endParaRPr lang="de-DE"/>
        </a:p>
      </dgm:t>
    </dgm:pt>
    <dgm:pt modelId="{ABC1E62F-7939-4A0D-B14A-50E0450E7AC3}" type="pres">
      <dgm:prSet presAssocID="{DB51155D-F679-4375-8E74-B30B37E6E359}" presName="hierRoot2" presStyleCnt="0"/>
      <dgm:spPr/>
    </dgm:pt>
    <dgm:pt modelId="{0E70326F-FBD7-466E-B17C-B1F72E89A202}" type="pres">
      <dgm:prSet presAssocID="{DB51155D-F679-4375-8E74-B30B37E6E359}" presName="composite2" presStyleCnt="0"/>
      <dgm:spPr/>
    </dgm:pt>
    <dgm:pt modelId="{1EF59CB7-A0C2-43A3-9854-DFE9D92A8056}" type="pres">
      <dgm:prSet presAssocID="{DB51155D-F679-4375-8E74-B30B37E6E359}" presName="background2" presStyleLbl="node2" presStyleIdx="1" presStyleCnt="2"/>
      <dgm:spPr/>
    </dgm:pt>
    <dgm:pt modelId="{61C3E160-2EDA-4F7F-977B-9A3741CF5BA5}" type="pres">
      <dgm:prSet presAssocID="{DB51155D-F679-4375-8E74-B30B37E6E359}" presName="text2" presStyleLbl="fgAcc2" presStyleIdx="1" presStyleCnt="2">
        <dgm:presLayoutVars>
          <dgm:chPref val="3"/>
        </dgm:presLayoutVars>
      </dgm:prSet>
      <dgm:spPr/>
      <dgm:t>
        <a:bodyPr/>
        <a:lstStyle/>
        <a:p>
          <a:endParaRPr lang="de-DE"/>
        </a:p>
      </dgm:t>
    </dgm:pt>
    <dgm:pt modelId="{E753AA6D-1762-4D20-AC29-BBEE8BB8810F}" type="pres">
      <dgm:prSet presAssocID="{DB51155D-F679-4375-8E74-B30B37E6E359}" presName="hierChild3" presStyleCnt="0"/>
      <dgm:spPr/>
    </dgm:pt>
  </dgm:ptLst>
  <dgm:cxnLst>
    <dgm:cxn modelId="{3C7E254D-5556-4A8E-B3AC-52A1298CDF16}" type="presOf" srcId="{B5DF536D-4EF9-4EF8-8B58-1B167FD1DEC3}" destId="{AD71F38A-8BD0-420A-9733-244E10C455E6}" srcOrd="0" destOrd="0" presId="urn:microsoft.com/office/officeart/2005/8/layout/hierarchy1"/>
    <dgm:cxn modelId="{5111359B-4571-4B72-BC2B-C3C5C687DEE3}" srcId="{7EF9F7B6-3A7E-4786-B2BB-747C669134E8}" destId="{F6942BE7-6232-485A-9FBF-138478179EA6}" srcOrd="0" destOrd="0" parTransId="{23DE42D7-AF8A-4D89-9EC0-81DF5BDB284D}" sibTransId="{C6EC8EA5-3A10-47FB-A3FB-1FD88D98F62C}"/>
    <dgm:cxn modelId="{252B1064-A182-4F46-8125-E664A444758B}" srcId="{F6942BE7-6232-485A-9FBF-138478179EA6}" destId="{EFB0A979-26C0-4243-9A16-FD9ABAEBFA6C}" srcOrd="0" destOrd="0" parTransId="{074D2868-C6FB-4406-9A34-EC2D1FDBFCFA}" sibTransId="{E1516EC2-E43D-4423-BF1D-DF1EECC1377B}"/>
    <dgm:cxn modelId="{FC57374C-F9CA-43F2-99C7-9659CE9B27E1}" type="presOf" srcId="{DB51155D-F679-4375-8E74-B30B37E6E359}" destId="{61C3E160-2EDA-4F7F-977B-9A3741CF5BA5}" srcOrd="0" destOrd="0" presId="urn:microsoft.com/office/officeart/2005/8/layout/hierarchy1"/>
    <dgm:cxn modelId="{DCBEFFC9-B972-4308-ABFA-BD429A8D0511}" type="presOf" srcId="{FC872AA4-05F0-4BA4-A7A5-1EFE19D65F82}" destId="{AD2B0703-F2D5-4EED-82A4-EBF506C8193C}" srcOrd="0" destOrd="0" presId="urn:microsoft.com/office/officeart/2005/8/layout/hierarchy1"/>
    <dgm:cxn modelId="{784CE4B8-086D-434B-953D-242DFF50104C}" srcId="{F6942BE7-6232-485A-9FBF-138478179EA6}" destId="{DB51155D-F679-4375-8E74-B30B37E6E359}" srcOrd="1" destOrd="0" parTransId="{C9A3BB4E-2B49-44B8-8F0C-A9C24B855380}" sibTransId="{D8D843F1-F72B-4C04-BCD6-EF741E7E2749}"/>
    <dgm:cxn modelId="{DD512E63-62E1-4529-9012-F18D1515AB93}" type="presOf" srcId="{FF9F86F0-29C6-478A-BCFE-7E28F3C80978}" destId="{D075D193-F946-4CAA-8EED-CEAF5B8999F5}" srcOrd="0" destOrd="0" presId="urn:microsoft.com/office/officeart/2005/8/layout/hierarchy1"/>
    <dgm:cxn modelId="{1C5EC746-725D-475F-8375-034C084BD058}" type="presOf" srcId="{BC10D177-8FC3-4F63-9068-44DD8B829DFC}" destId="{2AF32A61-7F80-4DBE-A4A8-000B1C757004}" srcOrd="0" destOrd="0" presId="urn:microsoft.com/office/officeart/2005/8/layout/hierarchy1"/>
    <dgm:cxn modelId="{86562EF6-AE73-43B1-95F9-3ED8A505092E}" type="presOf" srcId="{EFB0A979-26C0-4243-9A16-FD9ABAEBFA6C}" destId="{EF854C9F-54DB-4387-A1CE-F4281DFDEA4C}" srcOrd="0" destOrd="0" presId="urn:microsoft.com/office/officeart/2005/8/layout/hierarchy1"/>
    <dgm:cxn modelId="{ABDB3AA1-0748-46B4-8A29-E0BB74674E28}" srcId="{FF9F86F0-29C6-478A-BCFE-7E28F3C80978}" destId="{BC10D177-8FC3-4F63-9068-44DD8B829DFC}" srcOrd="1" destOrd="0" parTransId="{B5DF536D-4EF9-4EF8-8B58-1B167FD1DEC3}" sibTransId="{6A130684-68A1-4590-9AE7-9CFE141A239E}"/>
    <dgm:cxn modelId="{C8B6DEE3-AF4D-4934-A82E-5110586E236F}" srcId="{FF9F86F0-29C6-478A-BCFE-7E28F3C80978}" destId="{021DAC81-1F8F-4B1A-B04B-764E5B9B25B3}" srcOrd="0" destOrd="0" parTransId="{FC872AA4-05F0-4BA4-A7A5-1EFE19D65F82}" sibTransId="{BF2DC35D-F8FB-47A4-A799-EB1E967D8996}"/>
    <dgm:cxn modelId="{61E49239-0F17-43F5-B048-1A9FA3AAE3B7}" type="presOf" srcId="{7EF9F7B6-3A7E-4786-B2BB-747C669134E8}" destId="{99FBABFD-75DE-4723-A5B1-E03BA65E4352}" srcOrd="0" destOrd="0" presId="urn:microsoft.com/office/officeart/2005/8/layout/hierarchy1"/>
    <dgm:cxn modelId="{E554BE2D-F817-4B6E-AB3A-BD3B749C9CE0}" type="presOf" srcId="{4E11C89D-09A2-4086-B6D0-473139AB7200}" destId="{52F26AFD-3323-4649-8109-11100402A622}" srcOrd="0" destOrd="0" presId="urn:microsoft.com/office/officeart/2005/8/layout/hierarchy1"/>
    <dgm:cxn modelId="{5A4F1E6B-CBF8-4187-9A29-6E72A52F9406}" type="presOf" srcId="{021DAC81-1F8F-4B1A-B04B-764E5B9B25B3}" destId="{14880B04-997F-4079-9A73-4E44E0D64C6F}" srcOrd="0" destOrd="0" presId="urn:microsoft.com/office/officeart/2005/8/layout/hierarchy1"/>
    <dgm:cxn modelId="{98246860-646D-4D6D-8F0D-7944709254F9}" type="presOf" srcId="{F6942BE7-6232-485A-9FBF-138478179EA6}" destId="{D2397871-5821-449F-B1B9-AB9B5E50C839}" srcOrd="0" destOrd="0" presId="urn:microsoft.com/office/officeart/2005/8/layout/hierarchy1"/>
    <dgm:cxn modelId="{9F5C2AC7-94ED-4DFF-BCF0-7E26242448F9}" type="presOf" srcId="{C9A3BB4E-2B49-44B8-8F0C-A9C24B855380}" destId="{0623A83A-2758-4A1A-9BFB-0C068EF1BB2B}" srcOrd="0" destOrd="0" presId="urn:microsoft.com/office/officeart/2005/8/layout/hierarchy1"/>
    <dgm:cxn modelId="{45B0AE50-F0EA-4E78-875A-866932349092}" type="presOf" srcId="{074D2868-C6FB-4406-9A34-EC2D1FDBFCFA}" destId="{B56A0804-251C-4F8C-A4CD-31E549D95F53}" srcOrd="0" destOrd="0" presId="urn:microsoft.com/office/officeart/2005/8/layout/hierarchy1"/>
    <dgm:cxn modelId="{0F69D893-327F-4EC6-B3F8-1DDBA16126A5}" srcId="{EFB0A979-26C0-4243-9A16-FD9ABAEBFA6C}" destId="{FF9F86F0-29C6-478A-BCFE-7E28F3C80978}" srcOrd="0" destOrd="0" parTransId="{4E11C89D-09A2-4086-B6D0-473139AB7200}" sibTransId="{698ECB06-FDB8-454A-87DF-535B57439463}"/>
    <dgm:cxn modelId="{34AF8C9C-BB2F-4FC3-91BD-348410EA68D1}" type="presParOf" srcId="{99FBABFD-75DE-4723-A5B1-E03BA65E4352}" destId="{00D5E183-9C42-428E-8158-FFE838BF63C2}" srcOrd="0" destOrd="0" presId="urn:microsoft.com/office/officeart/2005/8/layout/hierarchy1"/>
    <dgm:cxn modelId="{6F8961CB-4826-499A-A220-F883883ECDC1}" type="presParOf" srcId="{00D5E183-9C42-428E-8158-FFE838BF63C2}" destId="{BB5D9147-E24C-4BED-9F9E-EF3D5C009DB8}" srcOrd="0" destOrd="0" presId="urn:microsoft.com/office/officeart/2005/8/layout/hierarchy1"/>
    <dgm:cxn modelId="{F7FA559E-EB69-482A-819F-47E3BC8F62D2}" type="presParOf" srcId="{BB5D9147-E24C-4BED-9F9E-EF3D5C009DB8}" destId="{3CB3B067-C328-4111-B340-E08475BBAD9E}" srcOrd="0" destOrd="0" presId="urn:microsoft.com/office/officeart/2005/8/layout/hierarchy1"/>
    <dgm:cxn modelId="{6C96C531-1477-4AF1-9AE6-2E73E4F75958}" type="presParOf" srcId="{BB5D9147-E24C-4BED-9F9E-EF3D5C009DB8}" destId="{D2397871-5821-449F-B1B9-AB9B5E50C839}" srcOrd="1" destOrd="0" presId="urn:microsoft.com/office/officeart/2005/8/layout/hierarchy1"/>
    <dgm:cxn modelId="{0FA8AF65-45A6-42AF-ADC8-C25EA0177238}" type="presParOf" srcId="{00D5E183-9C42-428E-8158-FFE838BF63C2}" destId="{8E6C6AC2-13CF-4A1C-9BED-EE3F9864B4AA}" srcOrd="1" destOrd="0" presId="urn:microsoft.com/office/officeart/2005/8/layout/hierarchy1"/>
    <dgm:cxn modelId="{0C9EEEA5-06FF-4D06-8FAC-9F9B40B01180}" type="presParOf" srcId="{8E6C6AC2-13CF-4A1C-9BED-EE3F9864B4AA}" destId="{B56A0804-251C-4F8C-A4CD-31E549D95F53}" srcOrd="0" destOrd="0" presId="urn:microsoft.com/office/officeart/2005/8/layout/hierarchy1"/>
    <dgm:cxn modelId="{36D01864-4483-4D62-A9D1-5E0816D42F24}" type="presParOf" srcId="{8E6C6AC2-13CF-4A1C-9BED-EE3F9864B4AA}" destId="{D53EDD67-381F-45E9-96D0-7612394CD763}" srcOrd="1" destOrd="0" presId="urn:microsoft.com/office/officeart/2005/8/layout/hierarchy1"/>
    <dgm:cxn modelId="{00B42AFC-EE2F-4E55-B345-CF8ADDA3DFB6}" type="presParOf" srcId="{D53EDD67-381F-45E9-96D0-7612394CD763}" destId="{107AF8E0-C5B6-49C9-83DD-C45DB71D272B}" srcOrd="0" destOrd="0" presId="urn:microsoft.com/office/officeart/2005/8/layout/hierarchy1"/>
    <dgm:cxn modelId="{6B1368C2-E6AA-4118-8F21-AC1E2914574F}" type="presParOf" srcId="{107AF8E0-C5B6-49C9-83DD-C45DB71D272B}" destId="{26189CC0-2874-4604-BB3A-72A228E5E49A}" srcOrd="0" destOrd="0" presId="urn:microsoft.com/office/officeart/2005/8/layout/hierarchy1"/>
    <dgm:cxn modelId="{C5C24F20-5E63-4A3D-95C5-05A35344C568}" type="presParOf" srcId="{107AF8E0-C5B6-49C9-83DD-C45DB71D272B}" destId="{EF854C9F-54DB-4387-A1CE-F4281DFDEA4C}" srcOrd="1" destOrd="0" presId="urn:microsoft.com/office/officeart/2005/8/layout/hierarchy1"/>
    <dgm:cxn modelId="{FB5B0A01-16CE-4CAA-A49E-7CF702C1310A}" type="presParOf" srcId="{D53EDD67-381F-45E9-96D0-7612394CD763}" destId="{EA3E9113-F454-4361-8BAF-9C9DDA49015F}" srcOrd="1" destOrd="0" presId="urn:microsoft.com/office/officeart/2005/8/layout/hierarchy1"/>
    <dgm:cxn modelId="{F3DB6536-E6D3-47D8-984E-4834018D1501}" type="presParOf" srcId="{EA3E9113-F454-4361-8BAF-9C9DDA49015F}" destId="{52F26AFD-3323-4649-8109-11100402A622}" srcOrd="0" destOrd="0" presId="urn:microsoft.com/office/officeart/2005/8/layout/hierarchy1"/>
    <dgm:cxn modelId="{CBE1F1F6-E748-4281-A3BF-25C55A1ECBBA}" type="presParOf" srcId="{EA3E9113-F454-4361-8BAF-9C9DDA49015F}" destId="{A84D9BFF-351F-424D-9B7C-6149B5016E80}" srcOrd="1" destOrd="0" presId="urn:microsoft.com/office/officeart/2005/8/layout/hierarchy1"/>
    <dgm:cxn modelId="{70FD4461-66B5-4241-8EBF-7B159D90851F}" type="presParOf" srcId="{A84D9BFF-351F-424D-9B7C-6149B5016E80}" destId="{C03C6B12-9BAE-4F53-8FE1-E2D608E3DD63}" srcOrd="0" destOrd="0" presId="urn:microsoft.com/office/officeart/2005/8/layout/hierarchy1"/>
    <dgm:cxn modelId="{A38F533A-515B-4D1D-991E-7F2B71F4ED65}" type="presParOf" srcId="{C03C6B12-9BAE-4F53-8FE1-E2D608E3DD63}" destId="{34A43C5E-85CA-4A33-B0C8-CA102FD2E983}" srcOrd="0" destOrd="0" presId="urn:microsoft.com/office/officeart/2005/8/layout/hierarchy1"/>
    <dgm:cxn modelId="{3C14F81B-6ED9-4C29-B158-AB1C115F9AF3}" type="presParOf" srcId="{C03C6B12-9BAE-4F53-8FE1-E2D608E3DD63}" destId="{D075D193-F946-4CAA-8EED-CEAF5B8999F5}" srcOrd="1" destOrd="0" presId="urn:microsoft.com/office/officeart/2005/8/layout/hierarchy1"/>
    <dgm:cxn modelId="{3FAF05A1-570A-434B-9E29-35CEEFB608E0}" type="presParOf" srcId="{A84D9BFF-351F-424D-9B7C-6149B5016E80}" destId="{EA67D927-5374-43AE-AD5B-2EB34523AF71}" srcOrd="1" destOrd="0" presId="urn:microsoft.com/office/officeart/2005/8/layout/hierarchy1"/>
    <dgm:cxn modelId="{6D950974-B45B-4FBB-BF0A-11A6C3FD736B}" type="presParOf" srcId="{EA67D927-5374-43AE-AD5B-2EB34523AF71}" destId="{AD2B0703-F2D5-4EED-82A4-EBF506C8193C}" srcOrd="0" destOrd="0" presId="urn:microsoft.com/office/officeart/2005/8/layout/hierarchy1"/>
    <dgm:cxn modelId="{9DE1676F-8D76-4399-A63B-4A0B84F9BD02}" type="presParOf" srcId="{EA67D927-5374-43AE-AD5B-2EB34523AF71}" destId="{5F00FCF1-DEDC-4D6F-9A19-822079BF37A6}" srcOrd="1" destOrd="0" presId="urn:microsoft.com/office/officeart/2005/8/layout/hierarchy1"/>
    <dgm:cxn modelId="{576988EA-30C4-4635-B28A-FB0B0C1FD49E}" type="presParOf" srcId="{5F00FCF1-DEDC-4D6F-9A19-822079BF37A6}" destId="{35AC5CF9-9010-4A73-B99D-1D7795560FB1}" srcOrd="0" destOrd="0" presId="urn:microsoft.com/office/officeart/2005/8/layout/hierarchy1"/>
    <dgm:cxn modelId="{A833A647-8149-46D8-AD5F-1416ABD6D282}" type="presParOf" srcId="{35AC5CF9-9010-4A73-B99D-1D7795560FB1}" destId="{ADC33F29-D068-46CA-A166-97447270515F}" srcOrd="0" destOrd="0" presId="urn:microsoft.com/office/officeart/2005/8/layout/hierarchy1"/>
    <dgm:cxn modelId="{B1749B4F-C719-44EF-B641-7307452FE70C}" type="presParOf" srcId="{35AC5CF9-9010-4A73-B99D-1D7795560FB1}" destId="{14880B04-997F-4079-9A73-4E44E0D64C6F}" srcOrd="1" destOrd="0" presId="urn:microsoft.com/office/officeart/2005/8/layout/hierarchy1"/>
    <dgm:cxn modelId="{AAF47C9D-C60B-4D12-A7F6-CB13D392C3F1}" type="presParOf" srcId="{5F00FCF1-DEDC-4D6F-9A19-822079BF37A6}" destId="{B6D91970-2436-489B-BE74-35395B3C9DDD}" srcOrd="1" destOrd="0" presId="urn:microsoft.com/office/officeart/2005/8/layout/hierarchy1"/>
    <dgm:cxn modelId="{76F3B3F4-5920-4C95-B482-9A30AE679F6B}" type="presParOf" srcId="{EA67D927-5374-43AE-AD5B-2EB34523AF71}" destId="{AD71F38A-8BD0-420A-9733-244E10C455E6}" srcOrd="2" destOrd="0" presId="urn:microsoft.com/office/officeart/2005/8/layout/hierarchy1"/>
    <dgm:cxn modelId="{3505A6E7-24DB-474B-9B7C-D706E6A02A25}" type="presParOf" srcId="{EA67D927-5374-43AE-AD5B-2EB34523AF71}" destId="{941CC8EC-650E-4C6E-95A1-41F5C3C9588D}" srcOrd="3" destOrd="0" presId="urn:microsoft.com/office/officeart/2005/8/layout/hierarchy1"/>
    <dgm:cxn modelId="{2C409217-D1EF-449F-B3B1-39FAE5AD8D37}" type="presParOf" srcId="{941CC8EC-650E-4C6E-95A1-41F5C3C9588D}" destId="{0404BA89-E689-4611-8D55-432B08055F03}" srcOrd="0" destOrd="0" presId="urn:microsoft.com/office/officeart/2005/8/layout/hierarchy1"/>
    <dgm:cxn modelId="{8BE31ACF-7E1F-4593-BB63-78BFB4C1A1E1}" type="presParOf" srcId="{0404BA89-E689-4611-8D55-432B08055F03}" destId="{43E0A16C-6648-4655-B57E-18B82A1BF731}" srcOrd="0" destOrd="0" presId="urn:microsoft.com/office/officeart/2005/8/layout/hierarchy1"/>
    <dgm:cxn modelId="{385A3DDD-2BBF-4453-B118-F799734AC996}" type="presParOf" srcId="{0404BA89-E689-4611-8D55-432B08055F03}" destId="{2AF32A61-7F80-4DBE-A4A8-000B1C757004}" srcOrd="1" destOrd="0" presId="urn:microsoft.com/office/officeart/2005/8/layout/hierarchy1"/>
    <dgm:cxn modelId="{2DD9D6D0-6398-41B4-ABDD-327716676A0B}" type="presParOf" srcId="{941CC8EC-650E-4C6E-95A1-41F5C3C9588D}" destId="{C4086C17-892F-406C-AA93-82785B969E0D}" srcOrd="1" destOrd="0" presId="urn:microsoft.com/office/officeart/2005/8/layout/hierarchy1"/>
    <dgm:cxn modelId="{9A742703-3A77-4433-8521-948A4ED021D5}" type="presParOf" srcId="{8E6C6AC2-13CF-4A1C-9BED-EE3F9864B4AA}" destId="{0623A83A-2758-4A1A-9BFB-0C068EF1BB2B}" srcOrd="2" destOrd="0" presId="urn:microsoft.com/office/officeart/2005/8/layout/hierarchy1"/>
    <dgm:cxn modelId="{1B7284E7-C9F5-418C-87FF-B39B23D5F0B4}" type="presParOf" srcId="{8E6C6AC2-13CF-4A1C-9BED-EE3F9864B4AA}" destId="{ABC1E62F-7939-4A0D-B14A-50E0450E7AC3}" srcOrd="3" destOrd="0" presId="urn:microsoft.com/office/officeart/2005/8/layout/hierarchy1"/>
    <dgm:cxn modelId="{D6C6CFD5-82E9-484E-AD64-AF399E870A66}" type="presParOf" srcId="{ABC1E62F-7939-4A0D-B14A-50E0450E7AC3}" destId="{0E70326F-FBD7-466E-B17C-B1F72E89A202}" srcOrd="0" destOrd="0" presId="urn:microsoft.com/office/officeart/2005/8/layout/hierarchy1"/>
    <dgm:cxn modelId="{0D0BDA2B-AF8A-478F-B97A-F963C802AD82}" type="presParOf" srcId="{0E70326F-FBD7-466E-B17C-B1F72E89A202}" destId="{1EF59CB7-A0C2-43A3-9854-DFE9D92A8056}" srcOrd="0" destOrd="0" presId="urn:microsoft.com/office/officeart/2005/8/layout/hierarchy1"/>
    <dgm:cxn modelId="{8E00C415-7847-43E5-AD7D-E1A6D7FB1906}" type="presParOf" srcId="{0E70326F-FBD7-466E-B17C-B1F72E89A202}" destId="{61C3E160-2EDA-4F7F-977B-9A3741CF5BA5}" srcOrd="1" destOrd="0" presId="urn:microsoft.com/office/officeart/2005/8/layout/hierarchy1"/>
    <dgm:cxn modelId="{866B5720-5E2D-4F60-85D7-A57E7097D641}" type="presParOf" srcId="{ABC1E62F-7939-4A0D-B14A-50E0450E7AC3}" destId="{E753AA6D-1762-4D20-AC29-BBEE8BB8810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3A83A-2758-4A1A-9BFB-0C068EF1BB2B}">
      <dsp:nvSpPr>
        <dsp:cNvPr id="0" name=""/>
        <dsp:cNvSpPr/>
      </dsp:nvSpPr>
      <dsp:spPr>
        <a:xfrm>
          <a:off x="4518923" y="962680"/>
          <a:ext cx="925134" cy="440279"/>
        </a:xfrm>
        <a:custGeom>
          <a:avLst/>
          <a:gdLst/>
          <a:ahLst/>
          <a:cxnLst/>
          <a:rect l="0" t="0" r="0" b="0"/>
          <a:pathLst>
            <a:path>
              <a:moveTo>
                <a:pt x="0" y="0"/>
              </a:moveTo>
              <a:lnTo>
                <a:pt x="0" y="300037"/>
              </a:lnTo>
              <a:lnTo>
                <a:pt x="925134" y="300037"/>
              </a:lnTo>
              <a:lnTo>
                <a:pt x="925134" y="440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71F38A-8BD0-420A-9733-244E10C455E6}">
      <dsp:nvSpPr>
        <dsp:cNvPr id="0" name=""/>
        <dsp:cNvSpPr/>
      </dsp:nvSpPr>
      <dsp:spPr>
        <a:xfrm>
          <a:off x="3593789" y="3765836"/>
          <a:ext cx="925134" cy="440279"/>
        </a:xfrm>
        <a:custGeom>
          <a:avLst/>
          <a:gdLst/>
          <a:ahLst/>
          <a:cxnLst/>
          <a:rect l="0" t="0" r="0" b="0"/>
          <a:pathLst>
            <a:path>
              <a:moveTo>
                <a:pt x="0" y="0"/>
              </a:moveTo>
              <a:lnTo>
                <a:pt x="0" y="300037"/>
              </a:lnTo>
              <a:lnTo>
                <a:pt x="925134" y="300037"/>
              </a:lnTo>
              <a:lnTo>
                <a:pt x="925134" y="4402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2B0703-F2D5-4EED-82A4-EBF506C8193C}">
      <dsp:nvSpPr>
        <dsp:cNvPr id="0" name=""/>
        <dsp:cNvSpPr/>
      </dsp:nvSpPr>
      <dsp:spPr>
        <a:xfrm>
          <a:off x="2668655" y="3765836"/>
          <a:ext cx="925134" cy="440279"/>
        </a:xfrm>
        <a:custGeom>
          <a:avLst/>
          <a:gdLst/>
          <a:ahLst/>
          <a:cxnLst/>
          <a:rect l="0" t="0" r="0" b="0"/>
          <a:pathLst>
            <a:path>
              <a:moveTo>
                <a:pt x="925134" y="0"/>
              </a:moveTo>
              <a:lnTo>
                <a:pt x="925134" y="300037"/>
              </a:lnTo>
              <a:lnTo>
                <a:pt x="0" y="300037"/>
              </a:lnTo>
              <a:lnTo>
                <a:pt x="0" y="4402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26AFD-3323-4649-8109-11100402A622}">
      <dsp:nvSpPr>
        <dsp:cNvPr id="0" name=""/>
        <dsp:cNvSpPr/>
      </dsp:nvSpPr>
      <dsp:spPr>
        <a:xfrm>
          <a:off x="3548069" y="2364258"/>
          <a:ext cx="91440" cy="440279"/>
        </a:xfrm>
        <a:custGeom>
          <a:avLst/>
          <a:gdLst/>
          <a:ahLst/>
          <a:cxnLst/>
          <a:rect l="0" t="0" r="0" b="0"/>
          <a:pathLst>
            <a:path>
              <a:moveTo>
                <a:pt x="45720" y="0"/>
              </a:moveTo>
              <a:lnTo>
                <a:pt x="45720" y="4402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6A0804-251C-4F8C-A4CD-31E549D95F53}">
      <dsp:nvSpPr>
        <dsp:cNvPr id="0" name=""/>
        <dsp:cNvSpPr/>
      </dsp:nvSpPr>
      <dsp:spPr>
        <a:xfrm>
          <a:off x="3593789" y="962680"/>
          <a:ext cx="925134" cy="440279"/>
        </a:xfrm>
        <a:custGeom>
          <a:avLst/>
          <a:gdLst/>
          <a:ahLst/>
          <a:cxnLst/>
          <a:rect l="0" t="0" r="0" b="0"/>
          <a:pathLst>
            <a:path>
              <a:moveTo>
                <a:pt x="925134" y="0"/>
              </a:moveTo>
              <a:lnTo>
                <a:pt x="925134" y="300037"/>
              </a:lnTo>
              <a:lnTo>
                <a:pt x="0" y="300037"/>
              </a:lnTo>
              <a:lnTo>
                <a:pt x="0" y="440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B3B067-C328-4111-B340-E08475BBAD9E}">
      <dsp:nvSpPr>
        <dsp:cNvPr id="0" name=""/>
        <dsp:cNvSpPr/>
      </dsp:nvSpPr>
      <dsp:spPr>
        <a:xfrm>
          <a:off x="3761996" y="1381"/>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397871-5821-449F-B1B9-AB9B5E50C839}">
      <dsp:nvSpPr>
        <dsp:cNvPr id="0" name=""/>
        <dsp:cNvSpPr/>
      </dsp:nvSpPr>
      <dsp:spPr>
        <a:xfrm>
          <a:off x="3930202" y="161177"/>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smtClean="0"/>
            <a:t>Stammt das Werk von der Körperschaft?</a:t>
          </a:r>
          <a:endParaRPr lang="de-DE" sz="1200" kern="1200" dirty="0"/>
        </a:p>
      </dsp:txBody>
      <dsp:txXfrm>
        <a:off x="3958357" y="189332"/>
        <a:ext cx="1457545" cy="904988"/>
      </dsp:txXfrm>
    </dsp:sp>
    <dsp:sp modelId="{26189CC0-2874-4604-BB3A-72A228E5E49A}">
      <dsp:nvSpPr>
        <dsp:cNvPr id="0" name=""/>
        <dsp:cNvSpPr/>
      </dsp:nvSpPr>
      <dsp:spPr>
        <a:xfrm>
          <a:off x="2836862" y="1402959"/>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854C9F-54DB-4387-A1CE-F4281DFDEA4C}">
      <dsp:nvSpPr>
        <dsp:cNvPr id="0" name=""/>
        <dsp:cNvSpPr/>
      </dsp:nvSpPr>
      <dsp:spPr>
        <a:xfrm>
          <a:off x="3005068" y="1562755"/>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a:t>Ja</a:t>
          </a:r>
        </a:p>
      </dsp:txBody>
      <dsp:txXfrm>
        <a:off x="3033223" y="1590910"/>
        <a:ext cx="1457545" cy="904988"/>
      </dsp:txXfrm>
    </dsp:sp>
    <dsp:sp modelId="{34A43C5E-85CA-4A33-B0C8-CA102FD2E983}">
      <dsp:nvSpPr>
        <dsp:cNvPr id="0" name=""/>
        <dsp:cNvSpPr/>
      </dsp:nvSpPr>
      <dsp:spPr>
        <a:xfrm>
          <a:off x="2836862" y="2804537"/>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75D193-F946-4CAA-8EED-CEAF5B8999F5}">
      <dsp:nvSpPr>
        <dsp:cNvPr id="0" name=""/>
        <dsp:cNvSpPr/>
      </dsp:nvSpPr>
      <dsp:spPr>
        <a:xfrm>
          <a:off x="3005068" y="2964333"/>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Ist die Körperschaft  geistiger Schöpfer?</a:t>
          </a:r>
        </a:p>
      </dsp:txBody>
      <dsp:txXfrm>
        <a:off x="3033223" y="2992488"/>
        <a:ext cx="1457545" cy="904988"/>
      </dsp:txXfrm>
    </dsp:sp>
    <dsp:sp modelId="{ADC33F29-D068-46CA-A166-97447270515F}">
      <dsp:nvSpPr>
        <dsp:cNvPr id="0" name=""/>
        <dsp:cNvSpPr/>
      </dsp:nvSpPr>
      <dsp:spPr>
        <a:xfrm>
          <a:off x="1911728" y="4206115"/>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880B04-997F-4079-9A73-4E44E0D64C6F}">
      <dsp:nvSpPr>
        <dsp:cNvPr id="0" name=""/>
        <dsp:cNvSpPr/>
      </dsp:nvSpPr>
      <dsp:spPr>
        <a:xfrm>
          <a:off x="2079934" y="4365911"/>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Ja - Beziehung mit BZK "Verfasser"</a:t>
          </a:r>
        </a:p>
      </dsp:txBody>
      <dsp:txXfrm>
        <a:off x="2108089" y="4394066"/>
        <a:ext cx="1457545" cy="904988"/>
      </dsp:txXfrm>
    </dsp:sp>
    <dsp:sp modelId="{43E0A16C-6648-4655-B57E-18B82A1BF731}">
      <dsp:nvSpPr>
        <dsp:cNvPr id="0" name=""/>
        <dsp:cNvSpPr/>
      </dsp:nvSpPr>
      <dsp:spPr>
        <a:xfrm>
          <a:off x="3761996" y="4206115"/>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F32A61-7F80-4DBE-A4A8-000B1C757004}">
      <dsp:nvSpPr>
        <dsp:cNvPr id="0" name=""/>
        <dsp:cNvSpPr/>
      </dsp:nvSpPr>
      <dsp:spPr>
        <a:xfrm>
          <a:off x="3930202" y="4365911"/>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Nein - Beziehung mit BZK "Herausgebendes </a:t>
          </a:r>
          <a:r>
            <a:rPr lang="de-DE" sz="1200" kern="1200" dirty="0" smtClean="0"/>
            <a:t>Organ“ in bestimmten Fällen</a:t>
          </a:r>
          <a:endParaRPr lang="de-DE" sz="1200" kern="1200" dirty="0"/>
        </a:p>
      </dsp:txBody>
      <dsp:txXfrm>
        <a:off x="3958357" y="4394066"/>
        <a:ext cx="1457545" cy="904988"/>
      </dsp:txXfrm>
    </dsp:sp>
    <dsp:sp modelId="{1EF59CB7-A0C2-43A3-9854-DFE9D92A8056}">
      <dsp:nvSpPr>
        <dsp:cNvPr id="0" name=""/>
        <dsp:cNvSpPr/>
      </dsp:nvSpPr>
      <dsp:spPr>
        <a:xfrm>
          <a:off x="4687130" y="1402959"/>
          <a:ext cx="1513855" cy="961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C3E160-2EDA-4F7F-977B-9A3741CF5BA5}">
      <dsp:nvSpPr>
        <dsp:cNvPr id="0" name=""/>
        <dsp:cNvSpPr/>
      </dsp:nvSpPr>
      <dsp:spPr>
        <a:xfrm>
          <a:off x="4855336" y="1562755"/>
          <a:ext cx="1513855" cy="961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Nein - keine Beziehung zur Körperschaft</a:t>
          </a:r>
        </a:p>
      </dsp:txBody>
      <dsp:txXfrm>
        <a:off x="4883491" y="1590910"/>
        <a:ext cx="1457545" cy="9049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2"/>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21.03.2016</a:t>
            </a:fld>
            <a:endParaRPr lang="de-DE"/>
          </a:p>
        </p:txBody>
      </p:sp>
      <p:sp>
        <p:nvSpPr>
          <p:cNvPr id="4" name="Fußzeilenplatzhalter 3"/>
          <p:cNvSpPr>
            <a:spLocks noGrp="1"/>
          </p:cNvSpPr>
          <p:nvPr>
            <p:ph type="ftr" sz="quarter" idx="2"/>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3"/>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2"/>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21.03.2016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3"/>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ABER-Regelung</a:t>
            </a:r>
            <a:r>
              <a:rPr lang="de-DE" baseline="0" dirty="0" smtClean="0"/>
              <a:t> trifft sehr häufig bei der klassischen monografischen Reihe zu. Eine KS veröffentlicht eine Reihe, die darin enthaltenen Bände, befassen sich mit dem Thema, das in der Körperschaft angesiedelt ist. Z.B. Eine Archäologische Gesellschaft ist Herausgeber einer Schriftenreihe. Die Bände bzw. deren Autoren befassen sich mit archäologischen Themen, aber man befasst sich nicht mit der Archäologischen Gesellschaft als solches (wäre administrativer Natur) und die Publikationen geben auch keine Meinung der Archäologischen Gesellschaft wieder.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Durch die Festlegung ab</a:t>
            </a:r>
            <a:r>
              <a:rPr lang="de-DE" baseline="0" dirty="0" smtClean="0"/>
              <a:t> der Einführung von RDA, Publikationen zu Konferenzen </a:t>
            </a:r>
            <a:r>
              <a:rPr lang="de-DE" baseline="0" dirty="0" err="1" smtClean="0"/>
              <a:t>u.ä.</a:t>
            </a:r>
            <a:r>
              <a:rPr lang="de-DE" baseline="0" dirty="0" smtClean="0"/>
              <a:t> nur noch monografisch zu bearbeiten, fällt die laufende Verzeichnung dieser Publikationen weg in der ZDB. Einzige Ausnahme sind die „Publikationen zu Ereignissen“ (z.B. ein Newsletter zu einem bestimmten Einzelkongress, der während der Tagungszeit regelmäßig erscheint)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Insbesondere sehr empfohlen</a:t>
            </a:r>
            <a:r>
              <a:rPr lang="de-DE" baseline="0" dirty="0" smtClean="0"/>
              <a:t> </a:t>
            </a:r>
            <a:r>
              <a:rPr lang="de-DE" dirty="0" smtClean="0"/>
              <a:t>bei monografischen Reihen, deren Haupttitel</a:t>
            </a:r>
            <a:r>
              <a:rPr lang="de-DE" baseline="0" dirty="0" smtClean="0"/>
              <a:t> aus einem Gattungsbegriff, ggf. durch formale Attribute erweitert, und ggf. dem Namen der Körperschaft besteht. Ansonsten liegt es im Ermessen des </a:t>
            </a:r>
            <a:r>
              <a:rPr lang="de-DE" baseline="0" dirty="0" err="1" smtClean="0"/>
              <a:t>Katalogisierers</a:t>
            </a:r>
            <a:r>
              <a:rPr lang="de-DE" baseline="0" dirty="0" smtClean="0"/>
              <a:t> eine Beziehung zu einer Körperschaft herzustellen, die nicht geistiger Schöpfer des Werkes ist.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RDA-Glossar:</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Geistiger Schöpfer (im Englischen Original: „</a:t>
            </a:r>
            <a:r>
              <a:rPr lang="de-DE" dirty="0" err="1" smtClean="0">
                <a:latin typeface="Arial" pitchFamily="34" charset="0"/>
                <a:cs typeface="Arial" pitchFamily="34" charset="0"/>
              </a:rPr>
              <a:t>Creator</a:t>
            </a:r>
            <a:r>
              <a:rPr lang="de-DE" dirty="0" smtClean="0">
                <a:latin typeface="Arial" pitchFamily="34" charset="0"/>
                <a:cs typeface="Arial" pitchFamily="34" charset="0"/>
              </a:rPr>
              <a:t>“): </a:t>
            </a:r>
            <a:r>
              <a:rPr lang="de-AT" dirty="0" smtClean="0"/>
              <a:t>Eine Person, eine Familie oder eine Körperschaft, die für die Schaffung eines Werks verantwortlich ist. </a:t>
            </a:r>
          </a:p>
          <a:p>
            <a:pPr marL="0" marR="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Wörterbuch:</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t>Creator</a:t>
            </a:r>
            <a:r>
              <a:rPr lang="de-AT" dirty="0" smtClean="0"/>
              <a:t>: der Schöpfer, der Urheber, der Erschaffer</a:t>
            </a:r>
          </a:p>
          <a:p>
            <a:pPr marL="0" marR="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latin typeface="Arial" pitchFamily="34" charset="0"/>
                <a:cs typeface="Arial" pitchFamily="34" charset="0"/>
              </a:rPr>
              <a:t>Körperschaft: </a:t>
            </a:r>
            <a:r>
              <a:rPr lang="de-AT" dirty="0" smtClean="0"/>
              <a:t>Eine Organisation oder eine Gruppe von Personen und/oder Organisationen, die durch einen bestimmten Namen identifiziert ist und die als Einheit handelt oder handeln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RDA:</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Sonstige Person, Familie oder Körperschaft, die mit einem Werk in Verbindung steht:</a:t>
            </a:r>
            <a:r>
              <a:rPr lang="de-AT"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Eine Person, eine Familie oder eine Körperschaft, die mit einem Werk in Verbindung steht, aber nicht der geistige Schöpfer ist. Dazu gehören Personen usw., an die Korrespondenz gerichtet ist, Personen usw., die durch eine Festschrift geehrt werden, Regisseure, Kameraleute, fördernde Körperschaften, Produktionsfirmen, Institutionen usw., die eine Ausstellung oder ein Ereignis hosten usw.</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latin typeface="Arial" pitchFamily="34" charset="0"/>
                <a:cs typeface="Arial" pitchFamily="34" charset="0"/>
              </a:rPr>
              <a:t>In der Präsentation:</a:t>
            </a:r>
            <a:r>
              <a:rPr lang="de-AT" baseline="0" dirty="0" smtClean="0">
                <a:latin typeface="Arial" pitchFamily="34" charset="0"/>
                <a:cs typeface="Arial" pitchFamily="34" charset="0"/>
              </a:rPr>
              <a:t> die Körperschaft von der das Werk stammt bzw. die verantwortliche Körperschaft</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637800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637800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-KS</a:t>
            </a:r>
            <a:r>
              <a:rPr lang="de-DE" baseline="0" dirty="0" smtClean="0"/>
              <a:t> hat das Werk selbst veröffentlicht: KS hat die Funktion des Verlags übernommen. Typische Indizien sind: Impressum, Copyright-Vermerk, Selbstverlag der KS, KS ist Herausgeber oder prominent auf der bevorzugten Informationsquelle genannt</a:t>
            </a:r>
          </a:p>
          <a:p>
            <a:r>
              <a:rPr lang="de-DE" baseline="0" dirty="0" smtClean="0"/>
              <a:t>-KS hat die Veröffentlichung veranlasst: Typische Indizien sind: KS wird als Hrsg./Auftraggeber bez., prominent auf Infoquelle, im Titel genannt, das Werk wurde in einer monografischen Reihe der KS veröffentlicht</a:t>
            </a:r>
          </a:p>
          <a:p>
            <a:r>
              <a:rPr lang="de-DE" baseline="0" dirty="0" smtClean="0"/>
              <a:t>-der Inhalt des Werks ist bei der KS entstanden: z.B. ein im Auftrag erstelltes Gutachten, Bestands- oder Museumskataloge</a:t>
            </a:r>
          </a:p>
          <a:p>
            <a:endParaRPr lang="de-DE" baseline="0" dirty="0" smtClean="0"/>
          </a:p>
          <a:p>
            <a:r>
              <a:rPr lang="de-DE" baseline="0" dirty="0" smtClean="0"/>
              <a:t>Das Werk stammt nicht von der KS: wenn KS nur Sponsor oder Förderer, „in Zusammenarbeit/in Verbindung mit“ weisen darauf hin, dass die KS zwar mitgewirkt hat, aber das Werk nicht von ihr stammt.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„fette“ Merksatz drückt aus, dass im Gegensatz zur bisherigen Entscheidungsfindung</a:t>
            </a:r>
            <a:r>
              <a:rPr lang="de-DE" baseline="0" dirty="0" smtClean="0"/>
              <a:t> wirklich eine inhaltliche Analyse nach dem im Folgenden beschriebenen Kriterien stattfinden muss.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Werken gemischten Inhalts ist es wichtig zu prüfen, ob der überwiegende</a:t>
            </a:r>
            <a:r>
              <a:rPr lang="de-DE" baseline="0" dirty="0" smtClean="0"/>
              <a:t> Teil den Aspekten administrativer Natur entspricht. So ist es beispielsweise bei Gemeindeblättern </a:t>
            </a:r>
            <a:r>
              <a:rPr lang="de-DE" baseline="0" dirty="0" err="1" smtClean="0"/>
              <a:t>u.ä.</a:t>
            </a:r>
            <a:r>
              <a:rPr lang="de-DE" baseline="0" dirty="0" smtClean="0"/>
              <a:t> häufig der Fall, das Grußworte, Chroniken, Jubiläen </a:t>
            </a:r>
            <a:r>
              <a:rPr lang="de-DE" baseline="0" dirty="0" err="1" smtClean="0"/>
              <a:t>u.ä.</a:t>
            </a:r>
            <a:r>
              <a:rPr lang="de-DE" baseline="0" dirty="0" smtClean="0"/>
              <a:t> den größten Anteil ausmachen. In diesen Fällen ist die Körperschaft NICHT als geistiger Schöpfer anzusehen. Aber sie kann nach RDA 19.3. als sonstige Körperschaft in Beziehung zum Werk gesetzt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AT" smtClean="0"/>
              <a:t>AG RDA Schulungsunterlagen – Modul 5B.02: Körperschaften als geistige Schöpfer und Anhang I | PICA DNB/ZDB | Stand: 18.01.2016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5B.02: Körperschaften als geistige Schöpfer und Anhang I | PICA DNB/ZDB | Stand: 18.01.2016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AT" smtClean="0"/>
              <a:t>AG RDA Schulungsunterlagen – Modul 5B.02: Körperschaften als geistige Schöpfer und Anhang I | PICA DNB/ZDB | Stand: 18.01.2016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www.zeitschriftendatenbank.de/fileadmin/user_upload/ZDB/dokumente/rda/modul5/Geistiger_Schoepfer_Ablaufplan_erg%C3%A4nzung_zdb.pdf"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hyperlink" Target="https://wiki.dnb.de/display/RDAINFO/Regelwerk"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sozialatlas-erh.de&amp;=x/"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5494485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lphaLcParenR"/>
            </a:pPr>
            <a:r>
              <a:rPr lang="de-DE" sz="2400" dirty="0" smtClean="0">
                <a:latin typeface="Verdana" pitchFamily="34" charset="0"/>
                <a:ea typeface="Verdana" pitchFamily="34" charset="0"/>
                <a:cs typeface="Verdana" pitchFamily="34" charset="0"/>
              </a:rPr>
              <a:t>Administratives Werk über die KS</a:t>
            </a:r>
          </a:p>
          <a:p>
            <a:pPr lvl="1"/>
            <a:r>
              <a:rPr lang="de-DE" sz="2000" dirty="0" smtClean="0">
                <a:latin typeface="Verdana" pitchFamily="34" charset="0"/>
                <a:ea typeface="Verdana" pitchFamily="34" charset="0"/>
                <a:cs typeface="Verdana" pitchFamily="34" charset="0"/>
              </a:rPr>
              <a:t>Bestimmte Aspekte der KS</a:t>
            </a:r>
          </a:p>
          <a:p>
            <a:pPr lvl="2"/>
            <a:r>
              <a:rPr lang="de-DE" sz="1600" dirty="0" smtClean="0">
                <a:latin typeface="Verdana" pitchFamily="34" charset="0"/>
                <a:ea typeface="Verdana" pitchFamily="34" charset="0"/>
                <a:cs typeface="Verdana" pitchFamily="34" charset="0"/>
              </a:rPr>
              <a:t>z. B. Organisation, Finanzen, Berichte über die KS u. a.</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708568454"/>
              </p:ext>
            </p:extLst>
          </p:nvPr>
        </p:nvGraphicFramePr>
        <p:xfrm>
          <a:off x="107504" y="2204864"/>
          <a:ext cx="8879352" cy="3853414"/>
        </p:xfrm>
        <a:graphic>
          <a:graphicData uri="http://schemas.openxmlformats.org/drawingml/2006/table">
            <a:tbl>
              <a:tblPr firstRow="1" bandRow="1">
                <a:tableStyleId>{5C22544A-7EE6-4342-B048-85BDC9FD1C3A}</a:tableStyleId>
              </a:tblPr>
              <a:tblGrid>
                <a:gridCol w="861805"/>
                <a:gridCol w="1589063"/>
                <a:gridCol w="2229652"/>
                <a:gridCol w="4198832"/>
              </a:tblGrid>
              <a:tr h="3568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5894">
                <a:tc rowSpan="2">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1" dirty="0" smtClean="0">
                          <a:latin typeface="Verdana" panose="020B0604030504040204" pitchFamily="34" charset="0"/>
                          <a:ea typeface="Verdana" panose="020B0604030504040204" pitchFamily="34" charset="0"/>
                          <a:cs typeface="Verdana" panose="020B0604030504040204" pitchFamily="34" charset="0"/>
                        </a:rPr>
                        <a:t>4000</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Adressen, Gremien, Ehrenmitglieder, Satzung, Mitgliederverzeichnis,</a:t>
                      </a:r>
                      <a:r>
                        <a:rPr lang="de-DE" baseline="0" dirty="0" smtClean="0">
                          <a:latin typeface="Verdana" panose="020B0604030504040204" pitchFamily="34" charset="0"/>
                          <a:ea typeface="Verdana" panose="020B0604030504040204" pitchFamily="34" charset="0"/>
                          <a:cs typeface="Verdana" panose="020B0604030504040204" pitchFamily="34" charset="0"/>
                        </a:rPr>
                        <a:t> Institutionenverzeichnis / Arbeitsgemeinschaft für Mittelrheinische Musikgeschichte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5894">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baseline="0" dirty="0" smtClean="0">
                          <a:latin typeface="Verdana" panose="020B0604030504040204" pitchFamily="34" charset="0"/>
                          <a:ea typeface="Verdana" panose="020B0604030504040204" pitchFamily="34" charset="0"/>
                          <a:cs typeface="Verdana" panose="020B0604030504040204" pitchFamily="34" charset="0"/>
                        </a:rPr>
                        <a:t>2.4</a:t>
                      </a:r>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baseline="0" dirty="0" smtClean="0">
                          <a:latin typeface="Verdana" panose="020B0604030504040204" pitchFamily="34" charset="0"/>
                          <a:ea typeface="Verdana" panose="020B0604030504040204" pitchFamily="34" charset="0"/>
                          <a:cs typeface="Verdana" panose="020B0604030504040204" pitchFamily="34" charset="0"/>
                        </a:rPr>
                        <a:t>Verantwortlich-</a:t>
                      </a:r>
                      <a:r>
                        <a:rPr lang="de-DE" b="1" baseline="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vMerge="1">
                  <a:txBody>
                    <a:bodyPr/>
                    <a:lstStyle/>
                    <a:p>
                      <a:endParaRPr lang="de-DE"/>
                    </a:p>
                  </a:txBody>
                  <a:tcPr/>
                </a:tc>
              </a:tr>
              <a:tr h="835894">
                <a:tc rowSpan="2">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19.2.1.1.1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 </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!IDN</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Verfasser</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i="0" dirty="0" smtClean="0">
                          <a:latin typeface="Verdana" panose="020B0604030504040204" pitchFamily="34" charset="0"/>
                          <a:ea typeface="Verdana" panose="020B0604030504040204" pitchFamily="34" charset="0"/>
                          <a:cs typeface="Verdana" panose="020B0604030504040204" pitchFamily="34" charset="0"/>
                        </a:rPr>
                        <a:t>!</a:t>
                      </a:r>
                      <a:r>
                        <a:rPr lang="de-DE" i="0"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Arbeitsgemeinschaft</a:t>
                      </a:r>
                      <a:r>
                        <a:rPr lang="de-DE" i="1" dirty="0" smtClean="0">
                          <a:latin typeface="Verdana" panose="020B0604030504040204" pitchFamily="34" charset="0"/>
                          <a:ea typeface="Verdana" panose="020B0604030504040204" pitchFamily="34" charset="0"/>
                          <a:cs typeface="Verdana" panose="020B0604030504040204" pitchFamily="34" charset="0"/>
                        </a:rPr>
                        <a:t> für Mittelrheinische Musikgeschichte</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Verfasser</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879889">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Anhang I.2.1</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a:t>
                      </a:r>
                    </a:p>
                    <a:p>
                      <a:r>
                        <a:rPr lang="de-DE"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Tree>
    <p:extLst>
      <p:ext uri="{BB962C8B-B14F-4D97-AF65-F5344CB8AC3E}">
        <p14:creationId xmlns:p14="http://schemas.microsoft.com/office/powerpoint/2010/main" val="3089972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lphaLcParenR"/>
            </a:pPr>
            <a:r>
              <a:rPr lang="de-DE" sz="2400" dirty="0" smtClean="0">
                <a:latin typeface="Verdana" pitchFamily="34" charset="0"/>
                <a:ea typeface="Verdana" pitchFamily="34" charset="0"/>
                <a:cs typeface="Verdana" pitchFamily="34" charset="0"/>
              </a:rPr>
              <a:t>Administratives Werk über die KS</a:t>
            </a:r>
          </a:p>
          <a:p>
            <a:pPr lvl="1"/>
            <a:r>
              <a:rPr lang="de-DE" sz="2000" dirty="0" smtClean="0">
                <a:latin typeface="Verdana" pitchFamily="34" charset="0"/>
                <a:ea typeface="Verdana" pitchFamily="34" charset="0"/>
                <a:cs typeface="Verdana" pitchFamily="34" charset="0"/>
              </a:rPr>
              <a:t>Bestimmte Aspekte der KS</a:t>
            </a:r>
          </a:p>
          <a:p>
            <a:pPr lvl="2"/>
            <a:r>
              <a:rPr lang="de-DE" sz="1600" dirty="0" smtClean="0">
                <a:latin typeface="Verdana" pitchFamily="34" charset="0"/>
                <a:ea typeface="Verdana" pitchFamily="34" charset="0"/>
                <a:cs typeface="Verdana" pitchFamily="34" charset="0"/>
              </a:rPr>
              <a:t>z. B. Organisation, Finanzen, Berichte über die KS u. a.</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824092876"/>
              </p:ext>
            </p:extLst>
          </p:nvPr>
        </p:nvGraphicFramePr>
        <p:xfrm>
          <a:off x="467544" y="2204864"/>
          <a:ext cx="8280920" cy="4051027"/>
        </p:xfrm>
        <a:graphic>
          <a:graphicData uri="http://schemas.openxmlformats.org/drawingml/2006/table">
            <a:tbl>
              <a:tblPr firstRow="1" bandRow="1">
                <a:tableStyleId>{5C22544A-7EE6-4342-B048-85BDC9FD1C3A}</a:tableStyleId>
              </a:tblPr>
              <a:tblGrid>
                <a:gridCol w="864096"/>
                <a:gridCol w="1512168"/>
                <a:gridCol w="2232248"/>
                <a:gridCol w="3672408"/>
              </a:tblGrid>
              <a:tr h="43607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65943">
                <a:tc rowSpan="3">
                  <a:txBody>
                    <a:bodyPr/>
                    <a:lstStyle/>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endParaRPr lang="de-DE" sz="1800" dirty="0" smtClean="0">
                        <a:latin typeface="Verdana" panose="020B0604030504040204" pitchFamily="34" charset="0"/>
                        <a:ea typeface="Verdana" panose="020B0604030504040204" pitchFamily="34" charset="0"/>
                        <a:cs typeface="Verdana" panose="020B0604030504040204" pitchFamily="34" charset="0"/>
                      </a:endParaRPr>
                    </a:p>
                    <a:p>
                      <a:r>
                        <a:rPr lang="de-DE" sz="1800" dirty="0" smtClean="0">
                          <a:latin typeface="Verdana" panose="020B0604030504040204" pitchFamily="34" charset="0"/>
                          <a:ea typeface="Verdana" panose="020B0604030504040204" pitchFamily="34" charset="0"/>
                          <a:cs typeface="Verdana" panose="020B0604030504040204" pitchFamily="34" charset="0"/>
                        </a:rPr>
                        <a:t>Jahresbericht = Annual </a:t>
                      </a:r>
                      <a:r>
                        <a:rPr lang="de-DE" sz="1800" dirty="0" err="1" smtClean="0">
                          <a:latin typeface="Verdana" panose="020B0604030504040204" pitchFamily="34" charset="0"/>
                          <a:ea typeface="Verdana" panose="020B0604030504040204" pitchFamily="34" charset="0"/>
                          <a:cs typeface="Verdana" panose="020B0604030504040204" pitchFamily="34" charset="0"/>
                        </a:rPr>
                        <a:t>report</a:t>
                      </a:r>
                      <a:r>
                        <a:rPr lang="de-DE" sz="1800" dirty="0" smtClean="0">
                          <a:latin typeface="Verdana" panose="020B0604030504040204" pitchFamily="34" charset="0"/>
                          <a:ea typeface="Verdana" panose="020B0604030504040204" pitchFamily="34" charset="0"/>
                          <a:cs typeface="Verdana" panose="020B0604030504040204" pitchFamily="34" charset="0"/>
                        </a:rPr>
                        <a:t> / Deutsch-Amerikanische Fulbright-Kommission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65944">
                <a:tc vMerge="1">
                  <a:txBody>
                    <a:bodyPr/>
                    <a:lstStyle/>
                    <a:p>
                      <a:endParaRPr lang="de-DE"/>
                    </a:p>
                  </a:txBody>
                  <a:tcPr/>
                </a:tc>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2.3.3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Paralleltitel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6215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baseline="0" dirty="0" smtClean="0">
                          <a:latin typeface="Verdana" panose="020B0604030504040204" pitchFamily="34" charset="0"/>
                          <a:ea typeface="Verdana" panose="020B0604030504040204" pitchFamily="34" charset="0"/>
                          <a:cs typeface="Verdana" panose="020B0604030504040204" pitchFamily="34" charset="0"/>
                        </a:rPr>
                        <a:t>2.4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baseline="0" dirty="0" smtClean="0">
                          <a:latin typeface="Verdana" panose="020B0604030504040204" pitchFamily="34" charset="0"/>
                          <a:ea typeface="Verdana" panose="020B0604030504040204" pitchFamily="34" charset="0"/>
                          <a:cs typeface="Verdana" panose="020B0604030504040204" pitchFamily="34" charset="0"/>
                        </a:rPr>
                        <a:t>Verantwortlich-</a:t>
                      </a:r>
                      <a:r>
                        <a:rPr lang="de-DE" sz="1800" b="1" baseline="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1021492">
                <a:tc rowSpan="2">
                  <a:txBody>
                    <a:bodyPr/>
                    <a:lstStyle/>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r>
                        <a:rPr lang="de-DE" sz="1800" b="1" dirty="0" smtClean="0">
                          <a:latin typeface="Verdana" panose="020B0604030504040204" pitchFamily="34" charset="0"/>
                          <a:ea typeface="Verdana" panose="020B0604030504040204" pitchFamily="34" charset="0"/>
                          <a:cs typeface="Verdana" panose="020B0604030504040204" pitchFamily="34" charset="0"/>
                        </a:rPr>
                        <a:t>3100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19.2.1.1.1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 </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!IDN!</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sz="1800" dirty="0" smtClean="0">
                          <a:latin typeface="Verdana" panose="020B0604030504040204" pitchFamily="34" charset="0"/>
                          <a:ea typeface="Verdana" panose="020B0604030504040204" pitchFamily="34" charset="0"/>
                          <a:cs typeface="Verdana" panose="020B0604030504040204" pitchFamily="34" charset="0"/>
                        </a:rPr>
                        <a:t>aut</a:t>
                      </a:r>
                    </a:p>
                    <a:p>
                      <a:endParaRPr lang="de-DE" sz="1800" dirty="0" smtClean="0">
                        <a:latin typeface="Verdana" panose="020B0604030504040204" pitchFamily="34" charset="0"/>
                        <a:ea typeface="Verdana" panose="020B0604030504040204" pitchFamily="34" charset="0"/>
                        <a:cs typeface="Verdana" panose="020B0604030504040204" pitchFamily="34" charset="0"/>
                      </a:endParaRPr>
                    </a:p>
                    <a:p>
                      <a:r>
                        <a:rPr lang="de-DE" sz="1800" i="0" dirty="0" smtClean="0">
                          <a:latin typeface="Verdana" panose="020B0604030504040204" pitchFamily="34" charset="0"/>
                          <a:ea typeface="Verdana" panose="020B0604030504040204" pitchFamily="34" charset="0"/>
                          <a:cs typeface="Verdana" panose="020B0604030504040204" pitchFamily="34" charset="0"/>
                        </a:rPr>
                        <a:t>!</a:t>
                      </a:r>
                      <a:r>
                        <a:rPr lang="de-DE" sz="1800" i="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German</a:t>
                      </a:r>
                      <a:r>
                        <a:rPr lang="de-DE" sz="1800" i="1" baseline="0" dirty="0" smtClean="0">
                          <a:latin typeface="Verdana" panose="020B0604030504040204" pitchFamily="34" charset="0"/>
                          <a:ea typeface="Verdana" panose="020B0604030504040204" pitchFamily="34" charset="0"/>
                          <a:cs typeface="Verdana" panose="020B0604030504040204" pitchFamily="34" charset="0"/>
                        </a:rPr>
                        <a:t> American Fulbright Commission</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1021492">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Anhang I.2.1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Beziehungs-</a:t>
                      </a:r>
                    </a:p>
                    <a:p>
                      <a:r>
                        <a:rPr lang="de-DE" sz="180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Tree>
    <p:extLst>
      <p:ext uri="{BB962C8B-B14F-4D97-AF65-F5344CB8AC3E}">
        <p14:creationId xmlns:p14="http://schemas.microsoft.com/office/powerpoint/2010/main" val="8049398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lphaLcParenR"/>
            </a:pPr>
            <a:r>
              <a:rPr lang="de-DE" sz="2400" dirty="0" smtClean="0">
                <a:latin typeface="Verdana" pitchFamily="34" charset="0"/>
                <a:ea typeface="Verdana" pitchFamily="34" charset="0"/>
                <a:cs typeface="Verdana" pitchFamily="34" charset="0"/>
              </a:rPr>
              <a:t>Administratives Werk über die KS</a:t>
            </a:r>
          </a:p>
          <a:p>
            <a:pPr lvl="1"/>
            <a:r>
              <a:rPr lang="de-DE" sz="2000" dirty="0" smtClean="0">
                <a:latin typeface="Verdana" pitchFamily="34" charset="0"/>
                <a:ea typeface="Verdana" pitchFamily="34" charset="0"/>
                <a:cs typeface="Verdana" pitchFamily="34" charset="0"/>
              </a:rPr>
              <a:t>Bestimmte Aspekte der KS</a:t>
            </a:r>
          </a:p>
          <a:p>
            <a:pPr lvl="2"/>
            <a:r>
              <a:rPr lang="de-DE" sz="1600" dirty="0" smtClean="0">
                <a:latin typeface="Verdana" pitchFamily="34" charset="0"/>
                <a:ea typeface="Verdana" pitchFamily="34" charset="0"/>
                <a:cs typeface="Verdana" pitchFamily="34" charset="0"/>
              </a:rPr>
              <a:t>z. B. Organisation, Finanzen, Berichte über die KS u. a.</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603208716"/>
              </p:ext>
            </p:extLst>
          </p:nvPr>
        </p:nvGraphicFramePr>
        <p:xfrm>
          <a:off x="251519" y="2276872"/>
          <a:ext cx="8712970" cy="3572874"/>
        </p:xfrm>
        <a:graphic>
          <a:graphicData uri="http://schemas.openxmlformats.org/drawingml/2006/table">
            <a:tbl>
              <a:tblPr firstRow="1" bandRow="1">
                <a:tableStyleId>{5C22544A-7EE6-4342-B048-85BDC9FD1C3A}</a:tableStyleId>
              </a:tblPr>
              <a:tblGrid>
                <a:gridCol w="909180"/>
                <a:gridCol w="1591064"/>
                <a:gridCol w="2348714"/>
                <a:gridCol w="3864012"/>
              </a:tblGrid>
              <a:tr h="34556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69229">
                <a:tc rowSpan="3">
                  <a:txBody>
                    <a:bodyPr/>
                    <a:lstStyle/>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Seekarten und Bücher : Katalog / Bundesamt für Seeschifffahrt</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und Hydrographie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69005">
                <a:tc vMerge="1">
                  <a:txBody>
                    <a:bodyPr/>
                    <a:lstStyle/>
                    <a:p>
                      <a:endParaRPr lang="de-DE"/>
                    </a:p>
                  </a:txBody>
                  <a:tcPr/>
                </a:tc>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2.3.4.3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Titelzusatz</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6120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baseline="0" dirty="0" smtClean="0">
                          <a:latin typeface="Verdana" panose="020B0604030504040204" pitchFamily="34" charset="0"/>
                          <a:ea typeface="Verdana" panose="020B0604030504040204" pitchFamily="34" charset="0"/>
                          <a:cs typeface="Verdana" panose="020B0604030504040204" pitchFamily="34" charset="0"/>
                        </a:rPr>
                        <a:t>2.4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baseline="0" dirty="0" smtClean="0">
                          <a:latin typeface="Verdana" panose="020B0604030504040204" pitchFamily="34" charset="0"/>
                          <a:ea typeface="Verdana" panose="020B0604030504040204" pitchFamily="34" charset="0"/>
                          <a:cs typeface="Verdana" panose="020B0604030504040204" pitchFamily="34" charset="0"/>
                        </a:rPr>
                        <a:t>Verantwortlich-</a:t>
                      </a:r>
                      <a:r>
                        <a:rPr lang="de-DE" sz="1800" b="1" baseline="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900000">
                <a:tc rowSpan="2">
                  <a:txBody>
                    <a:bodyPr/>
                    <a:lstStyle/>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r>
                        <a:rPr lang="de-DE" sz="1800" b="1" dirty="0" smtClean="0">
                          <a:latin typeface="Verdana" panose="020B0604030504040204" pitchFamily="34" charset="0"/>
                          <a:ea typeface="Verdana" panose="020B0604030504040204" pitchFamily="34" charset="0"/>
                          <a:cs typeface="Verdana" panose="020B0604030504040204" pitchFamily="34" charset="0"/>
                        </a:rPr>
                        <a:t>3100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19.2.1.1.1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!IDN!</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sz="1800" dirty="0" smtClean="0">
                          <a:latin typeface="Verdana" panose="020B0604030504040204" pitchFamily="34" charset="0"/>
                          <a:ea typeface="Verdana" panose="020B0604030504040204" pitchFamily="34" charset="0"/>
                          <a:cs typeface="Verdana" panose="020B0604030504040204" pitchFamily="34" charset="0"/>
                        </a:rPr>
                        <a:t>aut</a:t>
                      </a:r>
                    </a:p>
                    <a:p>
                      <a:endParaRPr lang="de-DE" sz="1800" dirty="0" smtClean="0">
                        <a:latin typeface="Verdana" panose="020B0604030504040204" pitchFamily="34" charset="0"/>
                        <a:ea typeface="Verdana" panose="020B0604030504040204" pitchFamily="34" charset="0"/>
                        <a:cs typeface="Verdana" panose="020B0604030504040204" pitchFamily="34" charset="0"/>
                      </a:endParaRPr>
                    </a:p>
                    <a:p>
                      <a:r>
                        <a:rPr lang="de-DE" sz="1800" i="0" dirty="0" smtClean="0">
                          <a:latin typeface="Verdana" panose="020B0604030504040204" pitchFamily="34" charset="0"/>
                          <a:ea typeface="Verdana" panose="020B0604030504040204" pitchFamily="34" charset="0"/>
                          <a:cs typeface="Verdana" panose="020B0604030504040204" pitchFamily="34" charset="0"/>
                        </a:rPr>
                        <a:t>!</a:t>
                      </a:r>
                      <a:r>
                        <a:rPr lang="de-DE" sz="1800" i="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Deutschland</a:t>
                      </a:r>
                      <a:r>
                        <a:rPr lang="de-DE" sz="1800" i="1" dirty="0" smtClean="0">
                          <a:latin typeface="Verdana" panose="020B0604030504040204" pitchFamily="34" charset="0"/>
                          <a:ea typeface="Verdana" panose="020B0604030504040204" pitchFamily="34" charset="0"/>
                          <a:cs typeface="Verdana" panose="020B0604030504040204" pitchFamily="34" charset="0"/>
                        </a:rPr>
                        <a:t>. Bundesamt für Seeschifffahrt und Hydrographie</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9000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Anhang I.2.1</a:t>
                      </a:r>
                    </a:p>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Beziehungs-</a:t>
                      </a:r>
                    </a:p>
                    <a:p>
                      <a:r>
                        <a:rPr lang="de-DE" sz="180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Tree>
    <p:extLst>
      <p:ext uri="{BB962C8B-B14F-4D97-AF65-F5344CB8AC3E}">
        <p14:creationId xmlns:p14="http://schemas.microsoft.com/office/powerpoint/2010/main" val="1693061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0" y="836712"/>
            <a:ext cx="9144000" cy="5472608"/>
          </a:xfrm>
        </p:spPr>
        <p:txBody>
          <a:bodyPr wrap="square"/>
          <a:lstStyle/>
          <a:p>
            <a:pPr marL="0" indent="0">
              <a:buNone/>
            </a:pPr>
            <a:r>
              <a:rPr lang="de-DE" sz="2400" dirty="0" smtClean="0">
                <a:latin typeface="Verdana" pitchFamily="34" charset="0"/>
                <a:ea typeface="Verdana" pitchFamily="34" charset="0"/>
                <a:cs typeface="Verdana" pitchFamily="34" charset="0"/>
              </a:rPr>
              <a:t>    b) Kollektives Gedankengut der Körperschaft</a:t>
            </a: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Gibt die Haltung oder Meinung der Körperschaft wieder</a:t>
            </a: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z. B. Offizielle Stellungnahmen, Empfehlungen, Richtlinien,  Gutachten, offene Briefe, Denkschriften, Parteiprogramme </a:t>
            </a:r>
          </a:p>
          <a:p>
            <a:pPr marL="114300" indent="0">
              <a:buNone/>
            </a:pPr>
            <a:endParaRPr lang="de-DE" sz="24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114300" indent="0">
              <a:buNone/>
            </a:pPr>
            <a:r>
              <a:rPr lang="de-DE" sz="2000" b="1" dirty="0" smtClean="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rPr>
              <a:t>ABER:</a:t>
            </a:r>
          </a:p>
          <a:p>
            <a:pPr marL="114300" indent="0">
              <a:buNone/>
            </a:pPr>
            <a:r>
              <a:rPr lang="de-DE" sz="2000" b="1" i="1" dirty="0" smtClean="0">
                <a:latin typeface="Verdana" pitchFamily="34" charset="0"/>
                <a:ea typeface="Verdana" pitchFamily="34" charset="0"/>
                <a:cs typeface="Verdana" pitchFamily="34" charset="0"/>
              </a:rPr>
              <a:t>      Befasst sich das Werk hingegen nur mit einem  </a:t>
            </a:r>
          </a:p>
          <a:p>
            <a:pPr marL="114300" indent="0">
              <a:buNone/>
            </a:pPr>
            <a:r>
              <a:rPr lang="de-DE" sz="2000" b="1" i="1" dirty="0">
                <a:latin typeface="Verdana" pitchFamily="34" charset="0"/>
                <a:ea typeface="Verdana" pitchFamily="34" charset="0"/>
                <a:cs typeface="Verdana" pitchFamily="34" charset="0"/>
              </a:rPr>
              <a:t> </a:t>
            </a:r>
            <a:r>
              <a:rPr lang="de-DE" sz="2000" b="1" i="1" dirty="0" smtClean="0">
                <a:latin typeface="Verdana" pitchFamily="34" charset="0"/>
                <a:ea typeface="Verdana" pitchFamily="34" charset="0"/>
                <a:cs typeface="Verdana" pitchFamily="34" charset="0"/>
              </a:rPr>
              <a:t>     Themengebiet der Körperschaft, so gilt die Körperschaft,  </a:t>
            </a:r>
          </a:p>
          <a:p>
            <a:pPr marL="114300" indent="0">
              <a:buNone/>
            </a:pPr>
            <a:r>
              <a:rPr lang="de-DE" sz="2000" b="1" i="1" dirty="0">
                <a:latin typeface="Verdana" pitchFamily="34" charset="0"/>
                <a:ea typeface="Verdana" pitchFamily="34" charset="0"/>
                <a:cs typeface="Verdana" pitchFamily="34" charset="0"/>
              </a:rPr>
              <a:t> </a:t>
            </a:r>
            <a:r>
              <a:rPr lang="de-DE" sz="2000" b="1" i="1" dirty="0" smtClean="0">
                <a:latin typeface="Verdana" pitchFamily="34" charset="0"/>
                <a:ea typeface="Verdana" pitchFamily="34" charset="0"/>
                <a:cs typeface="Verdana" pitchFamily="34" charset="0"/>
              </a:rPr>
              <a:t>     von der das Werk stammt, nicht als geistiger Schöpfer.</a:t>
            </a:r>
            <a:endParaRPr lang="de-DE" sz="2000" b="1" i="1"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3625113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b) Kollektives Gedankengut der KS</a:t>
            </a:r>
          </a:p>
          <a:p>
            <a:pPr lvl="1"/>
            <a:r>
              <a:rPr lang="de-DE" sz="2000" dirty="0" smtClean="0">
                <a:latin typeface="Verdana" pitchFamily="34" charset="0"/>
                <a:ea typeface="Verdana" pitchFamily="34" charset="0"/>
                <a:cs typeface="Verdana" pitchFamily="34" charset="0"/>
              </a:rPr>
              <a:t>Haltung oder Meinung der KS</a:t>
            </a:r>
          </a:p>
          <a:p>
            <a:pPr lvl="2"/>
            <a:r>
              <a:rPr lang="de-DE" sz="1600" dirty="0" smtClean="0">
                <a:latin typeface="Verdana" pitchFamily="34" charset="0"/>
                <a:ea typeface="Verdana" pitchFamily="34" charset="0"/>
                <a:cs typeface="Verdana" pitchFamily="34" charset="0"/>
              </a:rPr>
              <a:t>z. B. offizielle Stellungnahmen, Empfehlungen, Richtlinien u. a.</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605497278"/>
              </p:ext>
            </p:extLst>
          </p:nvPr>
        </p:nvGraphicFramePr>
        <p:xfrm>
          <a:off x="467544" y="2060848"/>
          <a:ext cx="8280920" cy="3566160"/>
        </p:xfrm>
        <a:graphic>
          <a:graphicData uri="http://schemas.openxmlformats.org/drawingml/2006/table">
            <a:tbl>
              <a:tblPr firstRow="1" bandRow="1">
                <a:tableStyleId>{5C22544A-7EE6-4342-B048-85BDC9FD1C3A}</a:tableStyleId>
              </a:tblPr>
              <a:tblGrid>
                <a:gridCol w="864096"/>
                <a:gridCol w="1512168"/>
                <a:gridCol w="2232248"/>
                <a:gridCol w="3672408"/>
              </a:tblGrid>
              <a:tr h="3541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6928">
                <a:tc rowSpan="3">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Pflanzenschutzmaßnahmen im Gemüsebau : Empfehlungen / Rheinland-Pfalz, Dienstleistungszentrum</a:t>
                      </a:r>
                      <a:r>
                        <a:rPr lang="de-DE" baseline="0" dirty="0" smtClean="0">
                          <a:latin typeface="Verdana" panose="020B0604030504040204" pitchFamily="34" charset="0"/>
                          <a:ea typeface="Verdana" panose="020B0604030504040204" pitchFamily="34" charset="0"/>
                          <a:cs typeface="Verdana" panose="020B0604030504040204" pitchFamily="34" charset="0"/>
                        </a:rPr>
                        <a:t> Ländlicher Raum (DLR) Rheinpfalz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6928">
                <a:tc vMerge="1">
                  <a:txBody>
                    <a:bodyPr/>
                    <a:lstStyle/>
                    <a:p>
                      <a:endParaRPr lang="de-DE"/>
                    </a:p>
                  </a:txBody>
                  <a:tcPr/>
                </a:tc>
                <a:tc>
                  <a:txBody>
                    <a:bodyPr/>
                    <a:lstStyle/>
                    <a:p>
                      <a:r>
                        <a:rPr lang="de-DE" b="1" baseline="0" dirty="0" smtClean="0">
                          <a:latin typeface="Verdana" panose="020B0604030504040204" pitchFamily="34" charset="0"/>
                          <a:ea typeface="Verdana" panose="020B0604030504040204" pitchFamily="34" charset="0"/>
                          <a:cs typeface="Verdana" panose="020B0604030504040204" pitchFamily="34" charset="0"/>
                        </a:rPr>
                        <a:t>2.3.4.3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765278">
                <a:tc vMerge="1">
                  <a:txBody>
                    <a:bodyPr/>
                    <a:lstStyle/>
                    <a:p>
                      <a:endParaRPr lang="de-DE"/>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baseline="0" dirty="0" smtClean="0">
                          <a:latin typeface="Verdana" panose="020B0604030504040204" pitchFamily="34" charset="0"/>
                          <a:ea typeface="Verdana" panose="020B0604030504040204" pitchFamily="34" charset="0"/>
                          <a:cs typeface="Verdana" panose="020B0604030504040204" pitchFamily="34" charset="0"/>
                        </a:rPr>
                        <a:t>Verantwortlich-</a:t>
                      </a:r>
                      <a:r>
                        <a:rPr lang="de-DE" b="1" baseline="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0">
                <a:tc rowSpan="2">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19.2.1.1.1</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!IDN!</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aut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i="0" dirty="0" smtClean="0">
                          <a:latin typeface="Verdana" panose="020B0604030504040204" pitchFamily="34" charset="0"/>
                          <a:ea typeface="Verdana" panose="020B0604030504040204" pitchFamily="34" charset="0"/>
                          <a:cs typeface="Verdana" panose="020B0604030504040204" pitchFamily="34" charset="0"/>
                        </a:rPr>
                        <a:t>!</a:t>
                      </a:r>
                      <a:r>
                        <a:rPr lang="de-DE" i="0"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Dienstleistungszentrum</a:t>
                      </a:r>
                      <a:r>
                        <a:rPr lang="de-DE" i="1" dirty="0" smtClean="0">
                          <a:latin typeface="Verdana" panose="020B0604030504040204" pitchFamily="34" charset="0"/>
                          <a:ea typeface="Verdana" panose="020B0604030504040204" pitchFamily="34" charset="0"/>
                          <a:cs typeface="Verdana" panose="020B0604030504040204" pitchFamily="34" charset="0"/>
                        </a:rPr>
                        <a:t> Ländlicher</a:t>
                      </a:r>
                      <a:r>
                        <a:rPr lang="de-DE" i="1" baseline="0" dirty="0" smtClean="0">
                          <a:latin typeface="Verdana" panose="020B0604030504040204" pitchFamily="34" charset="0"/>
                          <a:ea typeface="Verdana" panose="020B0604030504040204" pitchFamily="34" charset="0"/>
                          <a:cs typeface="Verdana" panose="020B0604030504040204" pitchFamily="34" charset="0"/>
                        </a:rPr>
                        <a:t> Raum</a:t>
                      </a:r>
                      <a:r>
                        <a:rPr lang="de-DE"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i="0" dirty="0" smtClean="0">
                          <a:latin typeface="Verdana" panose="020B0604030504040204" pitchFamily="34" charset="0"/>
                          <a:ea typeface="Verdana" panose="020B0604030504040204" pitchFamily="34" charset="0"/>
                          <a:cs typeface="Verdana" panose="020B0604030504040204" pitchFamily="34" charset="0"/>
                        </a:rPr>
                        <a:t>Verfasser</a:t>
                      </a:r>
                      <a:r>
                        <a:rPr lang="de-DE"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i="0" dirty="0" smtClean="0">
                          <a:latin typeface="Verdana" panose="020B0604030504040204" pitchFamily="34" charset="0"/>
                          <a:ea typeface="Verdana" panose="020B0604030504040204" pitchFamily="34" charset="0"/>
                          <a:cs typeface="Verdana" panose="020B0604030504040204" pitchFamily="34" charset="0"/>
                        </a:rPr>
                        <a:t>aut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Anhang I.2.1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a:t>
                      </a:r>
                    </a:p>
                    <a:p>
                      <a:r>
                        <a:rPr lang="de-DE"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Tree>
    <p:extLst>
      <p:ext uri="{BB962C8B-B14F-4D97-AF65-F5344CB8AC3E}">
        <p14:creationId xmlns:p14="http://schemas.microsoft.com/office/powerpoint/2010/main" val="1135214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b) Kollektives Gedankengut der KS</a:t>
            </a:r>
          </a:p>
          <a:p>
            <a:pPr lvl="1"/>
            <a:r>
              <a:rPr lang="de-DE" sz="2000" dirty="0" smtClean="0">
                <a:latin typeface="Verdana" pitchFamily="34" charset="0"/>
                <a:ea typeface="Verdana" pitchFamily="34" charset="0"/>
                <a:cs typeface="Verdana" pitchFamily="34" charset="0"/>
              </a:rPr>
              <a:t>Haltung oder Meinung der KS</a:t>
            </a:r>
          </a:p>
          <a:p>
            <a:pPr lvl="2"/>
            <a:r>
              <a:rPr lang="de-DE" sz="1600" dirty="0" smtClean="0">
                <a:latin typeface="Verdana" pitchFamily="34" charset="0"/>
                <a:ea typeface="Verdana" pitchFamily="34" charset="0"/>
                <a:cs typeface="Verdana" pitchFamily="34" charset="0"/>
              </a:rPr>
              <a:t>z. B. offizielle Stellungnahmen, Empfehlungen, Richtlinien u. a.</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181028837"/>
              </p:ext>
            </p:extLst>
          </p:nvPr>
        </p:nvGraphicFramePr>
        <p:xfrm>
          <a:off x="467544" y="2492896"/>
          <a:ext cx="8280920" cy="2839720"/>
        </p:xfrm>
        <a:graphic>
          <a:graphicData uri="http://schemas.openxmlformats.org/drawingml/2006/table">
            <a:tbl>
              <a:tblPr firstRow="1" bandRow="1">
                <a:tableStyleId>{5C22544A-7EE6-4342-B048-85BDC9FD1C3A}</a:tableStyleId>
              </a:tblPr>
              <a:tblGrid>
                <a:gridCol w="864096"/>
                <a:gridCol w="1512168"/>
                <a:gridCol w="2160240"/>
                <a:gridCol w="374441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Programm der Sozialdemokratischen Partei Österreichs für die Jahre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rowSpan="2">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19.2.1.1.1</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!IDN!</a:t>
                      </a:r>
                      <a:r>
                        <a:rPr lang="de-DE" sz="1800"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sz="1800" i="0" dirty="0" smtClean="0">
                          <a:latin typeface="Verdana" panose="020B0604030504040204" pitchFamily="34" charset="0"/>
                          <a:ea typeface="Verdana" panose="020B0604030504040204" pitchFamily="34" charset="0"/>
                          <a:cs typeface="Verdana" panose="020B0604030504040204" pitchFamily="34" charset="0"/>
                        </a:rPr>
                        <a:t>Verfasser</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aut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i="0" dirty="0" smtClean="0">
                          <a:latin typeface="Verdana" panose="020B0604030504040204" pitchFamily="34" charset="0"/>
                          <a:ea typeface="Verdana" panose="020B0604030504040204" pitchFamily="34" charset="0"/>
                          <a:cs typeface="Verdana" panose="020B0604030504040204" pitchFamily="34" charset="0"/>
                        </a:rPr>
                        <a:t>!</a:t>
                      </a:r>
                      <a:r>
                        <a:rPr lang="de-DE" i="0"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Sozialdemokratische</a:t>
                      </a:r>
                      <a:r>
                        <a:rPr lang="de-DE" i="1" dirty="0" smtClean="0">
                          <a:latin typeface="Verdana" panose="020B0604030504040204" pitchFamily="34" charset="0"/>
                          <a:ea typeface="Verdana" panose="020B0604030504040204" pitchFamily="34" charset="0"/>
                          <a:cs typeface="Verdana" panose="020B0604030504040204" pitchFamily="34" charset="0"/>
                        </a:rPr>
                        <a:t> Partei Österreichs</a:t>
                      </a:r>
                      <a:r>
                        <a:rPr lang="de-DE"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i="0" dirty="0" smtClean="0">
                          <a:latin typeface="Verdana" panose="020B0604030504040204" pitchFamily="34" charset="0"/>
                          <a:ea typeface="Verdana" panose="020B0604030504040204" pitchFamily="34" charset="0"/>
                          <a:cs typeface="Verdana" panose="020B0604030504040204" pitchFamily="34" charset="0"/>
                        </a:rPr>
                        <a:t>Verfasser</a:t>
                      </a:r>
                      <a:r>
                        <a:rPr lang="de-DE"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i="0" dirty="0" smtClean="0">
                          <a:latin typeface="Verdana" panose="020B0604030504040204" pitchFamily="34" charset="0"/>
                          <a:ea typeface="Verdana" panose="020B0604030504040204" pitchFamily="34" charset="0"/>
                          <a:cs typeface="Verdana" panose="020B0604030504040204" pitchFamily="34" charset="0"/>
                        </a:rPr>
                        <a:t>aut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Anhang I.2.1</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a:t>
                      </a:r>
                    </a:p>
                    <a:p>
                      <a:r>
                        <a:rPr lang="de-DE"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Tree>
    <p:extLst>
      <p:ext uri="{BB962C8B-B14F-4D97-AF65-F5344CB8AC3E}">
        <p14:creationId xmlns:p14="http://schemas.microsoft.com/office/powerpoint/2010/main" val="2441213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c) Kollektive Aktivität der Körperschaft</a:t>
            </a:r>
          </a:p>
          <a:p>
            <a:pPr lvl="1"/>
            <a:endParaRPr lang="de-DE" sz="20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Betrifft Werke, die über die kollektive Aktivität einer Konferenz, Expedition, Messe etc. berichten</a:t>
            </a:r>
          </a:p>
          <a:p>
            <a:pPr lvl="1"/>
            <a:r>
              <a:rPr lang="de-DE" sz="2000" dirty="0" smtClean="0">
                <a:latin typeface="Verdana" pitchFamily="34" charset="0"/>
                <a:ea typeface="Verdana" pitchFamily="34" charset="0"/>
                <a:cs typeface="Verdana" pitchFamily="34" charset="0"/>
              </a:rPr>
              <a:t>Die Konferenz, Expedition, Messe etc. muss unter die Definition einer Körperschaft fallen</a:t>
            </a:r>
          </a:p>
          <a:p>
            <a:pPr lvl="1"/>
            <a:endParaRPr lang="de-DE" sz="2000" dirty="0">
              <a:latin typeface="Verdana" pitchFamily="34" charset="0"/>
              <a:ea typeface="Verdana" pitchFamily="34" charset="0"/>
              <a:cs typeface="Verdana" pitchFamily="34" charset="0"/>
            </a:endParaRPr>
          </a:p>
          <a:p>
            <a:pPr lvl="1">
              <a:buFont typeface="Wingdings"/>
              <a:buChar char="à"/>
            </a:pPr>
            <a:r>
              <a:rPr lang="de-DE" sz="2000" b="1" i="1" dirty="0" smtClean="0">
                <a:latin typeface="Verdana" pitchFamily="34" charset="0"/>
                <a:ea typeface="Verdana" pitchFamily="34" charset="0"/>
                <a:cs typeface="Verdana" pitchFamily="34" charset="0"/>
                <a:sym typeface="Wingdings" panose="05000000000000000000" pitchFamily="2" charset="2"/>
              </a:rPr>
              <a:t>Typus „kollektive Aktivität“ findet i. d. R. keine Anwendung  bei fortlaufenden Ressourcen</a:t>
            </a:r>
          </a:p>
          <a:p>
            <a:pPr lvl="1">
              <a:buFont typeface="Wingdings"/>
              <a:buChar char="à"/>
            </a:pPr>
            <a:r>
              <a:rPr lang="de-DE" sz="2000" b="1" i="1" dirty="0" smtClean="0">
                <a:latin typeface="Verdana" pitchFamily="34" charset="0"/>
                <a:ea typeface="Verdana" pitchFamily="34" charset="0"/>
                <a:cs typeface="Verdana" pitchFamily="34" charset="0"/>
                <a:sym typeface="Wingdings" panose="05000000000000000000" pitchFamily="2" charset="2"/>
              </a:rPr>
              <a:t>Ausnahme: „Publikationen zu Ereignissen“ (s. Konferenzen und Ad-hoc-Ereignisse)</a:t>
            </a:r>
          </a:p>
          <a:p>
            <a:pPr marL="457200" lvl="1" indent="0">
              <a:buNone/>
            </a:pPr>
            <a:endParaRPr lang="de-DE" sz="2000" dirty="0" smtClean="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482126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5993" y="836712"/>
            <a:ext cx="9073008" cy="5472608"/>
          </a:xfrm>
        </p:spPr>
        <p:txBody>
          <a:bodyPr wrap="square"/>
          <a:lstStyle/>
          <a:p>
            <a:r>
              <a:rPr lang="de-DE" sz="2400" dirty="0" smtClean="0">
                <a:latin typeface="Verdana" pitchFamily="34" charset="0"/>
                <a:ea typeface="Verdana" pitchFamily="34" charset="0"/>
                <a:cs typeface="Verdana" pitchFamily="34" charset="0"/>
              </a:rPr>
              <a:t>Monografische Reihen</a:t>
            </a:r>
          </a:p>
          <a:p>
            <a:pPr lvl="1"/>
            <a:endParaRPr lang="de-DE" sz="16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Sind häufig von Körperschaften veranlasst und/oder herausgegeben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 Schritt 1: das Werk stammt in der Regel von der </a:t>
            </a:r>
            <a:r>
              <a:rPr lang="de-DE" sz="2000" dirty="0">
                <a:latin typeface="Verdana" pitchFamily="34" charset="0"/>
                <a:ea typeface="Verdana" pitchFamily="34" charset="0"/>
                <a:cs typeface="Verdana" pitchFamily="34" charset="0"/>
              </a:rPr>
              <a:t>Körperschaft</a:t>
            </a:r>
          </a:p>
          <a:p>
            <a:pPr marL="457200" lvl="1" indent="0">
              <a:buNone/>
            </a:pPr>
            <a:endParaRPr lang="de-DE" sz="20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Die einzelnen Teile der monografischen Reihe befassen sich mit dem Themengebiet der Körperschaft und nicht mit der Körperschaft selbst (</a:t>
            </a:r>
            <a:r>
              <a:rPr lang="de-DE" sz="2000" dirty="0" smtClean="0">
                <a:latin typeface="Verdana" pitchFamily="34" charset="0"/>
                <a:ea typeface="Verdana" pitchFamily="34" charset="0"/>
                <a:cs typeface="Verdana" pitchFamily="34" charset="0"/>
                <a:sym typeface="Wingdings" panose="05000000000000000000" pitchFamily="2" charset="2"/>
              </a:rPr>
              <a:t> kein kollektives Gedankengut)</a:t>
            </a:r>
            <a:endParaRPr lang="de-DE" sz="2000" dirty="0" smtClean="0">
              <a:latin typeface="Verdana" pitchFamily="34" charset="0"/>
              <a:ea typeface="Verdana" pitchFamily="34" charset="0"/>
              <a:cs typeface="Verdana" pitchFamily="34" charset="0"/>
            </a:endParaRPr>
          </a:p>
          <a:p>
            <a:pPr marL="457200" lvl="1" indent="0">
              <a:buNone/>
            </a:pPr>
            <a:endParaRPr lang="de-DE" sz="2000" dirty="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sym typeface="Wingdings" panose="05000000000000000000" pitchFamily="2" charset="2"/>
              </a:rPr>
              <a:t>= Schritt 2: die Körperschaft ist nicht geistiger Schöpfer</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545637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08918"/>
          </a:xfrm>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692696"/>
            <a:ext cx="8640960" cy="5688632"/>
          </a:xfrm>
        </p:spPr>
        <p:txBody>
          <a:bodyPr wrap="square"/>
          <a:lstStyle/>
          <a:p>
            <a:r>
              <a:rPr lang="de-DE" sz="2400" dirty="0" smtClean="0">
                <a:latin typeface="Verdana" pitchFamily="34" charset="0"/>
                <a:ea typeface="Verdana" pitchFamily="34" charset="0"/>
                <a:cs typeface="Verdana" pitchFamily="34" charset="0"/>
              </a:rPr>
              <a:t>Monografische Reihe: das Werk befasst sich nur mit einem Themengebiet der Körperschaft</a:t>
            </a:r>
          </a:p>
          <a:p>
            <a:pPr marL="457200" lvl="1" indent="0">
              <a:buNone/>
            </a:pPr>
            <a:r>
              <a:rPr lang="de-AT" dirty="0" smtClean="0"/>
              <a:t> </a:t>
            </a:r>
            <a:endParaRPr lang="de-AT" dirty="0"/>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r>
              <a:rPr lang="de-DE" sz="2000" b="1" dirty="0">
                <a:latin typeface="Verdana" pitchFamily="34" charset="0"/>
                <a:ea typeface="Verdana" pitchFamily="34" charset="0"/>
                <a:cs typeface="Verdana" pitchFamily="34" charset="0"/>
                <a:sym typeface="Wingdings" panose="05000000000000000000" pitchFamily="2" charset="2"/>
              </a:rPr>
              <a:t> </a:t>
            </a:r>
            <a:r>
              <a:rPr lang="de-DE" sz="2000" b="1" dirty="0" smtClean="0">
                <a:latin typeface="Verdana" pitchFamily="34" charset="0"/>
                <a:ea typeface="Verdana" pitchFamily="34" charset="0"/>
                <a:cs typeface="Verdana" pitchFamily="34" charset="0"/>
                <a:sym typeface="Wingdings" panose="05000000000000000000" pitchFamily="2" charset="2"/>
              </a:rPr>
              <a:t>   </a:t>
            </a:r>
            <a:r>
              <a:rPr lang="de-DE" sz="1600" i="1" dirty="0" smtClean="0">
                <a:latin typeface="Verdana" pitchFamily="34" charset="0"/>
                <a:ea typeface="Verdana" pitchFamily="34" charset="0"/>
                <a:cs typeface="Verdana" pitchFamily="34" charset="0"/>
                <a:sym typeface="Wingdings" panose="05000000000000000000" pitchFamily="2" charset="2"/>
              </a:rPr>
              <a:t>Erl.: Die Veröffentlichungen geben nicht die Meinung der Bundeszentrale wieder: „Diese Publikation stellt keine Meinungsäußerung der Bundeszentrale für politische Bildung dar. Für die inhaltlichen Aussagen trägt der Autor die Verantwortung“</a:t>
            </a:r>
          </a:p>
          <a:p>
            <a:pPr>
              <a:buNone/>
            </a:pPr>
            <a:endParaRPr lang="de-DE" sz="2400" b="1" i="1"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08750139"/>
              </p:ext>
            </p:extLst>
          </p:nvPr>
        </p:nvGraphicFramePr>
        <p:xfrm>
          <a:off x="323528" y="1628800"/>
          <a:ext cx="8712968" cy="2291080"/>
        </p:xfrm>
        <a:graphic>
          <a:graphicData uri="http://schemas.openxmlformats.org/drawingml/2006/table">
            <a:tbl>
              <a:tblPr firstRow="1" bandRow="1">
                <a:tableStyleId>{5C22544A-7EE6-4342-B048-85BDC9FD1C3A}</a:tableStyleId>
              </a:tblPr>
              <a:tblGrid>
                <a:gridCol w="878619"/>
                <a:gridCol w="1098273"/>
                <a:gridCol w="1983548"/>
                <a:gridCol w="4752528"/>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Hauptitel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Schriftenreihe</a:t>
                      </a:r>
                      <a:r>
                        <a:rPr lang="de-DE" baseline="0" dirty="0" smtClean="0">
                          <a:latin typeface="Verdana" panose="020B0604030504040204" pitchFamily="34" charset="0"/>
                          <a:ea typeface="Verdana" panose="020B0604030504040204" pitchFamily="34" charset="0"/>
                          <a:cs typeface="Verdana" panose="020B0604030504040204" pitchFamily="34" charset="0"/>
                        </a:rPr>
                        <a:t> / Bundeszentrale für Politische Bildung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85420">
                <a:tc rowSpan="3">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3110</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Sonstige</a:t>
                      </a:r>
                    </a:p>
                    <a:p>
                      <a:r>
                        <a:rPr lang="de-DE" dirty="0" smtClean="0">
                          <a:latin typeface="Verdana" panose="020B0604030504040204" pitchFamily="34" charset="0"/>
                          <a:ea typeface="Verdana" panose="020B0604030504040204" pitchFamily="34" charset="0"/>
                          <a:cs typeface="Verdana" panose="020B0604030504040204" pitchFamily="34" charset="0"/>
                        </a:rPr>
                        <a:t>Körperschaft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rowSpan="3">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!IDN!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dirty="0" smtClean="0">
                          <a:latin typeface="Verdana" panose="020B0604030504040204" pitchFamily="34" charset="0"/>
                          <a:ea typeface="Verdana" panose="020B0604030504040204" pitchFamily="34" charset="0"/>
                          <a:cs typeface="Verdana" panose="020B0604030504040204" pitchFamily="34" charset="0"/>
                        </a:rPr>
                        <a:t> Organ</a:t>
                      </a:r>
                      <a:r>
                        <a:rPr lang="de-DE" b="1" dirty="0" smtClean="0">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isb</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a:t>
                      </a:r>
                      <a:r>
                        <a:rPr lang="de-DE"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Bundeszentrale</a:t>
                      </a:r>
                      <a:r>
                        <a:rPr lang="de-DE" i="1" baseline="0" dirty="0" smtClean="0">
                          <a:latin typeface="Verdana" panose="020B0604030504040204" pitchFamily="34" charset="0"/>
                          <a:ea typeface="Verdana" panose="020B0604030504040204" pitchFamily="34" charset="0"/>
                          <a:cs typeface="Verdana" panose="020B0604030504040204" pitchFamily="34" charset="0"/>
                        </a:rPr>
                        <a:t> für Politische </a:t>
                      </a:r>
                      <a:r>
                        <a:rPr lang="de-DE" i="1" baseline="0" dirty="0" err="1" smtClean="0">
                          <a:latin typeface="Verdana" panose="020B0604030504040204" pitchFamily="34" charset="0"/>
                          <a:ea typeface="Verdana" panose="020B0604030504040204" pitchFamily="34" charset="0"/>
                          <a:cs typeface="Verdana" panose="020B0604030504040204" pitchFamily="34" charset="0"/>
                        </a:rPr>
                        <a:t>Bildung</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baseline="0" dirty="0" smtClean="0">
                          <a:latin typeface="Verdana" panose="020B0604030504040204" pitchFamily="34" charset="0"/>
                          <a:ea typeface="Verdana" panose="020B0604030504040204" pitchFamily="34" charset="0"/>
                          <a:cs typeface="Verdana" panose="020B0604030504040204" pitchFamily="34" charset="0"/>
                        </a:rPr>
                        <a:t> Organ</a:t>
                      </a:r>
                      <a:r>
                        <a:rPr lang="de-DE" b="1" baseline="0" dirty="0" smtClean="0">
                          <a:latin typeface="Verdana" panose="020B0604030504040204" pitchFamily="34" charset="0"/>
                          <a:ea typeface="Verdana" panose="020B0604030504040204" pitchFamily="34" charset="0"/>
                          <a:cs typeface="Verdana" panose="020B0604030504040204" pitchFamily="34" charset="0"/>
                        </a:rPr>
                        <a:t>$4</a:t>
                      </a:r>
                      <a:r>
                        <a:rPr lang="de-DE" baseline="0" dirty="0" smtClean="0">
                          <a:latin typeface="Verdana" panose="020B0604030504040204" pitchFamily="34" charset="0"/>
                          <a:ea typeface="Verdana" panose="020B0604030504040204" pitchFamily="34" charset="0"/>
                          <a:cs typeface="Verdana" panose="020B0604030504040204" pitchFamily="34" charset="0"/>
                        </a:rPr>
                        <a:t>isb</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137160">
                <a:tc vMerge="1">
                  <a:txBody>
                    <a:bodyPr/>
                    <a:lstStyle/>
                    <a:p>
                      <a:endParaRPr lang="de-DE"/>
                    </a:p>
                  </a:txBody>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a:t>
                      </a:r>
                    </a:p>
                    <a:p>
                      <a:r>
                        <a:rPr lang="de-DE" dirty="0" smtClean="0">
                          <a:latin typeface="Verdana" panose="020B0604030504040204" pitchFamily="34" charset="0"/>
                          <a:ea typeface="Verdana" panose="020B0604030504040204" pitchFamily="34" charset="0"/>
                          <a:cs typeface="Verdana" panose="020B0604030504040204" pitchFamily="34" charset="0"/>
                        </a:rPr>
                        <a:t>I.2.2</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c vMerge="1">
                  <a:txBody>
                    <a:bodyPr/>
                    <a:lstStyle/>
                    <a:p>
                      <a:endParaRPr lang="de-DE"/>
                    </a:p>
                  </a:txBody>
                  <a:tcPr/>
                </a:tc>
              </a:tr>
              <a:tr h="502920">
                <a:tc vMerge="1">
                  <a:txBody>
                    <a:bodyPr/>
                    <a:lstStyle/>
                    <a:p>
                      <a:endParaRPr lang="de-DE"/>
                    </a:p>
                  </a:txBody>
                  <a:tcPr/>
                </a:tc>
                <a:tc vMerge="1">
                  <a:txBody>
                    <a:bodyPr/>
                    <a:lstStyle/>
                    <a:p>
                      <a:endParaRPr lang="de-DE"/>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a:t>
                      </a:r>
                    </a:p>
                    <a:p>
                      <a:r>
                        <a:rPr lang="de-DE"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
        <p:nvSpPr>
          <p:cNvPr id="7" name="Rechteck 6"/>
          <p:cNvSpPr/>
          <p:nvPr/>
        </p:nvSpPr>
        <p:spPr>
          <a:xfrm>
            <a:off x="467544" y="5301208"/>
            <a:ext cx="8280920" cy="1015663"/>
          </a:xfrm>
          <a:prstGeom prst="rect">
            <a:avLst/>
          </a:prstGeom>
        </p:spPr>
        <p:txBody>
          <a:bodyPr wrap="square">
            <a:spAutoFit/>
          </a:bodyPr>
          <a:lstStyle/>
          <a:p>
            <a:pPr marL="342900" indent="-342900">
              <a:buFont typeface="Wingdings"/>
              <a:buChar char="à"/>
            </a:pPr>
            <a:r>
              <a:rPr lang="de-DE" sz="2000" b="1" i="1" dirty="0" smtClean="0">
                <a:latin typeface="Verdana" pitchFamily="34" charset="0"/>
                <a:ea typeface="Verdana" pitchFamily="34" charset="0"/>
                <a:cs typeface="Verdana" pitchFamily="34" charset="0"/>
                <a:sym typeface="Wingdings" panose="05000000000000000000" pitchFamily="2" charset="2"/>
              </a:rPr>
              <a:t>Bei </a:t>
            </a:r>
            <a:r>
              <a:rPr lang="de-DE" sz="2000" b="1" i="1" dirty="0">
                <a:latin typeface="Verdana" pitchFamily="34" charset="0"/>
                <a:ea typeface="Verdana" pitchFamily="34" charset="0"/>
                <a:cs typeface="Verdana" pitchFamily="34" charset="0"/>
                <a:sym typeface="Wingdings" panose="05000000000000000000" pitchFamily="2" charset="2"/>
              </a:rPr>
              <a:t>Haupttiteln mit Gattungsbegriffen wird empfohlen </a:t>
            </a:r>
            <a:r>
              <a:rPr lang="de-DE" sz="2000" b="1" i="1" dirty="0" smtClean="0">
                <a:latin typeface="Verdana" pitchFamily="34" charset="0"/>
                <a:ea typeface="Verdana" pitchFamily="34" charset="0"/>
                <a:cs typeface="Verdana" pitchFamily="34" charset="0"/>
                <a:sym typeface="Wingdings" panose="05000000000000000000" pitchFamily="2" charset="2"/>
              </a:rPr>
              <a:t> </a:t>
            </a:r>
          </a:p>
          <a:p>
            <a:r>
              <a:rPr lang="de-DE" sz="2000" b="1" i="1" dirty="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sym typeface="Wingdings" panose="05000000000000000000" pitchFamily="2" charset="2"/>
              </a:rPr>
              <a:t>   gemäß </a:t>
            </a:r>
            <a:r>
              <a:rPr lang="de-DE" sz="2000" b="1" i="1" dirty="0">
                <a:latin typeface="Verdana" pitchFamily="34" charset="0"/>
                <a:ea typeface="Verdana" pitchFamily="34" charset="0"/>
                <a:cs typeface="Verdana" pitchFamily="34" charset="0"/>
                <a:sym typeface="Wingdings" panose="05000000000000000000" pitchFamily="2" charset="2"/>
              </a:rPr>
              <a:t>RDA 19.3 eine Beziehung zur Körperschaft </a:t>
            </a:r>
            <a:r>
              <a:rPr lang="de-DE" sz="2000" b="1" i="1" dirty="0" smtClean="0">
                <a:latin typeface="Verdana" pitchFamily="34" charset="0"/>
                <a:ea typeface="Verdana" pitchFamily="34" charset="0"/>
                <a:cs typeface="Verdana" pitchFamily="34" charset="0"/>
                <a:sym typeface="Wingdings" panose="05000000000000000000" pitchFamily="2" charset="2"/>
              </a:rPr>
              <a:t> </a:t>
            </a:r>
          </a:p>
          <a:p>
            <a:r>
              <a:rPr lang="de-DE" sz="2000" b="1" i="1" dirty="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sym typeface="Wingdings" panose="05000000000000000000" pitchFamily="2" charset="2"/>
              </a:rPr>
              <a:t>   herzustellen.</a:t>
            </a:r>
            <a:endParaRPr lang="de-DE" sz="2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846299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08918"/>
          </a:xfrm>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0" y="609568"/>
            <a:ext cx="9144000" cy="6131799"/>
          </a:xfrm>
        </p:spPr>
        <p:txBody>
          <a:bodyPr wrap="square"/>
          <a:lstStyle/>
          <a:p>
            <a:r>
              <a:rPr lang="de-DE" sz="2400" dirty="0" smtClean="0">
                <a:latin typeface="Verdana" pitchFamily="34" charset="0"/>
                <a:ea typeface="Verdana" pitchFamily="34" charset="0"/>
                <a:cs typeface="Verdana" pitchFamily="34" charset="0"/>
              </a:rPr>
              <a:t>Monografische Reihe: </a:t>
            </a:r>
            <a:r>
              <a:rPr lang="de-DE" sz="2400" dirty="0">
                <a:latin typeface="Verdana" pitchFamily="34" charset="0"/>
                <a:ea typeface="Verdana" pitchFamily="34" charset="0"/>
                <a:cs typeface="Verdana" pitchFamily="34" charset="0"/>
              </a:rPr>
              <a:t>das Werk befasst sich nur mit einem Themengebiet der Körperschaft</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p>
          <a:p>
            <a:pPr>
              <a:buNone/>
            </a:pPr>
            <a:r>
              <a:rPr lang="de-DE" sz="2000" b="1" dirty="0">
                <a:latin typeface="Verdana" pitchFamily="34" charset="0"/>
                <a:ea typeface="Verdana" pitchFamily="34" charset="0"/>
                <a:cs typeface="Verdana" pitchFamily="34" charset="0"/>
              </a:rPr>
              <a:t> </a:t>
            </a:r>
            <a:r>
              <a:rPr lang="de-DE" sz="2000" b="1" dirty="0" smtClean="0">
                <a:latin typeface="Verdana" pitchFamily="34" charset="0"/>
                <a:ea typeface="Verdana" pitchFamily="34" charset="0"/>
                <a:cs typeface="Verdana" pitchFamily="34" charset="0"/>
              </a:rPr>
              <a:t>   </a:t>
            </a:r>
          </a:p>
          <a:p>
            <a:pPr>
              <a:buNone/>
            </a:pPr>
            <a:r>
              <a:rPr lang="de-DE" sz="2000" b="1" dirty="0">
                <a:latin typeface="Verdana" pitchFamily="34" charset="0"/>
                <a:ea typeface="Verdana" pitchFamily="34" charset="0"/>
                <a:cs typeface="Verdana" pitchFamily="34" charset="0"/>
              </a:rPr>
              <a:t> </a:t>
            </a:r>
            <a:r>
              <a:rPr lang="de-DE" sz="2000" b="1" dirty="0" smtClean="0">
                <a:latin typeface="Verdana" pitchFamily="34" charset="0"/>
                <a:ea typeface="Verdana" pitchFamily="34" charset="0"/>
                <a:cs typeface="Verdana" pitchFamily="34" charset="0"/>
              </a:rPr>
              <a:t>   </a:t>
            </a:r>
            <a:endParaRPr lang="de-DE" sz="2400" b="1"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942900351"/>
              </p:ext>
            </p:extLst>
          </p:nvPr>
        </p:nvGraphicFramePr>
        <p:xfrm>
          <a:off x="107504" y="1628800"/>
          <a:ext cx="8784975" cy="3474720"/>
        </p:xfrm>
        <a:graphic>
          <a:graphicData uri="http://schemas.openxmlformats.org/drawingml/2006/table">
            <a:tbl>
              <a:tblPr firstRow="1" bandRow="1">
                <a:tableStyleId>{5C22544A-7EE6-4342-B048-85BDC9FD1C3A}</a:tableStyleId>
              </a:tblPr>
              <a:tblGrid>
                <a:gridCol w="993084"/>
                <a:gridCol w="1527822"/>
                <a:gridCol w="2444515"/>
                <a:gridCol w="3819554"/>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720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Veröffentlichungen / Geographisches Institut der Universität</a:t>
                      </a:r>
                      <a:r>
                        <a:rPr lang="de-DE" baseline="0" dirty="0" smtClean="0">
                          <a:latin typeface="Verdana" panose="020B0604030504040204" pitchFamily="34" charset="0"/>
                          <a:ea typeface="Verdana" panose="020B0604030504040204" pitchFamily="34" charset="0"/>
                          <a:cs typeface="Verdana" panose="020B0604030504040204" pitchFamily="34" charset="0"/>
                        </a:rPr>
                        <a:t> Graz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72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baseline="0"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972000">
                <a:tc rowSpan="2">
                  <a:txBody>
                    <a:bodyPr/>
                    <a:lstStyle/>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smtClean="0">
                        <a:latin typeface="Verdana" panose="020B0604030504040204" pitchFamily="34" charset="0"/>
                        <a:ea typeface="Verdana" panose="020B0604030504040204" pitchFamily="34" charset="0"/>
                        <a:cs typeface="Verdana" panose="020B0604030504040204" pitchFamily="34" charset="0"/>
                      </a:endParaRPr>
                    </a:p>
                    <a:p>
                      <a:r>
                        <a:rPr lang="de-DE" b="0" dirty="0" smtClean="0">
                          <a:latin typeface="Verdana" panose="020B0604030504040204" pitchFamily="34" charset="0"/>
                          <a:ea typeface="Verdana" panose="020B0604030504040204" pitchFamily="34" charset="0"/>
                          <a:cs typeface="Verdana" panose="020B0604030504040204" pitchFamily="34" charset="0"/>
                        </a:rPr>
                        <a:t>3110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p>
                  </a:txBody>
                  <a:tcPr>
                    <a:solidFill>
                      <a:schemeClr val="accent3">
                        <a:lumMod val="60000"/>
                        <a:lumOff val="4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Sonstige Körperschaft</a:t>
                      </a:r>
                    </a:p>
                  </a:txBody>
                  <a:tcPr>
                    <a:solidFill>
                      <a:schemeClr val="accent3">
                        <a:lumMod val="60000"/>
                        <a:lumOff val="4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!IDN</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Herausgebendes</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Organ</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isb</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i="0" dirty="0" smtClean="0">
                          <a:latin typeface="Verdana" panose="020B0604030504040204" pitchFamily="34" charset="0"/>
                          <a:ea typeface="Verdana" panose="020B0604030504040204" pitchFamily="34" charset="0"/>
                          <a:cs typeface="Verdana" panose="020B0604030504040204" pitchFamily="34" charset="0"/>
                        </a:rPr>
                        <a:t>!</a:t>
                      </a:r>
                      <a:r>
                        <a:rPr lang="de-DE" i="0"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Universität</a:t>
                      </a:r>
                      <a:r>
                        <a:rPr lang="de-DE" i="1" dirty="0" smtClean="0">
                          <a:latin typeface="Verdana" panose="020B0604030504040204" pitchFamily="34" charset="0"/>
                          <a:ea typeface="Verdana" panose="020B0604030504040204" pitchFamily="34" charset="0"/>
                          <a:cs typeface="Verdana" panose="020B0604030504040204" pitchFamily="34" charset="0"/>
                        </a:rPr>
                        <a:t> Graz. Geographisches </a:t>
                      </a:r>
                      <a:r>
                        <a:rPr lang="de-DE" i="1" dirty="0" err="1" smtClean="0">
                          <a:latin typeface="Verdana" panose="020B0604030504040204" pitchFamily="34" charset="0"/>
                          <a:ea typeface="Verdana" panose="020B0604030504040204" pitchFamily="34" charset="0"/>
                          <a:cs typeface="Verdana" panose="020B0604030504040204" pitchFamily="34" charset="0"/>
                        </a:rPr>
                        <a:t>Institut</a:t>
                      </a:r>
                      <a:r>
                        <a:rPr lang="de-DE" b="1"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i="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H</a:t>
                      </a:r>
                      <a:r>
                        <a:rPr lang="de-DE" i="0" dirty="0" err="1" smtClean="0">
                          <a:latin typeface="Verdana" panose="020B0604030504040204" pitchFamily="34" charset="0"/>
                          <a:ea typeface="Verdana" panose="020B0604030504040204" pitchFamily="34" charset="0"/>
                          <a:cs typeface="Verdana" panose="020B0604030504040204" pitchFamily="34" charset="0"/>
                        </a:rPr>
                        <a:t>erausgebendes</a:t>
                      </a:r>
                      <a:r>
                        <a:rPr lang="de-DE" i="1" dirty="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Organ</a:t>
                      </a:r>
                      <a:r>
                        <a:rPr lang="de-DE" b="1"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i="0" dirty="0" smtClean="0">
                          <a:latin typeface="Verdana" panose="020B0604030504040204" pitchFamily="34" charset="0"/>
                          <a:ea typeface="Verdana" panose="020B0604030504040204" pitchFamily="34" charset="0"/>
                          <a:cs typeface="Verdana" panose="020B0604030504040204" pitchFamily="34" charset="0"/>
                        </a:rPr>
                        <a:t>isb</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r>
              <a:tr h="9720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Anhang I.2.2</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a:t>
                      </a:r>
                    </a:p>
                    <a:p>
                      <a:r>
                        <a:rPr lang="de-DE"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60000"/>
                        <a:lumOff val="40000"/>
                      </a:schemeClr>
                    </a:solidFill>
                  </a:tcPr>
                </a:tc>
                <a:tc vMerge="1">
                  <a:txBody>
                    <a:bodyPr/>
                    <a:lstStyle/>
                    <a:p>
                      <a:endParaRPr lang="de-DE"/>
                    </a:p>
                  </a:txBody>
                  <a:tcPr/>
                </a:tc>
              </a:tr>
            </a:tbl>
          </a:graphicData>
        </a:graphic>
      </p:graphicFrame>
      <p:sp>
        <p:nvSpPr>
          <p:cNvPr id="6" name="Rechteck 5"/>
          <p:cNvSpPr/>
          <p:nvPr/>
        </p:nvSpPr>
        <p:spPr>
          <a:xfrm>
            <a:off x="467544" y="5301208"/>
            <a:ext cx="8280920" cy="1015663"/>
          </a:xfrm>
          <a:prstGeom prst="rect">
            <a:avLst/>
          </a:prstGeom>
        </p:spPr>
        <p:txBody>
          <a:bodyPr wrap="square">
            <a:spAutoFit/>
          </a:bodyPr>
          <a:lstStyle/>
          <a:p>
            <a:pPr marL="342900" indent="-342900">
              <a:buFont typeface="Wingdings"/>
              <a:buChar char="à"/>
            </a:pPr>
            <a:r>
              <a:rPr lang="de-DE" sz="2000" b="1" i="1" dirty="0" smtClean="0">
                <a:latin typeface="Verdana" pitchFamily="34" charset="0"/>
                <a:ea typeface="Verdana" pitchFamily="34" charset="0"/>
                <a:cs typeface="Verdana" pitchFamily="34" charset="0"/>
                <a:sym typeface="Wingdings" panose="05000000000000000000" pitchFamily="2" charset="2"/>
              </a:rPr>
              <a:t>Bei </a:t>
            </a:r>
            <a:r>
              <a:rPr lang="de-DE" sz="2000" b="1" i="1" dirty="0">
                <a:latin typeface="Verdana" pitchFamily="34" charset="0"/>
                <a:ea typeface="Verdana" pitchFamily="34" charset="0"/>
                <a:cs typeface="Verdana" pitchFamily="34" charset="0"/>
                <a:sym typeface="Wingdings" panose="05000000000000000000" pitchFamily="2" charset="2"/>
              </a:rPr>
              <a:t>Haupttiteln mit Gattungsbegriffen wird empfohlen </a:t>
            </a:r>
            <a:r>
              <a:rPr lang="de-DE" sz="2000" b="1" i="1" dirty="0" smtClean="0">
                <a:latin typeface="Verdana" pitchFamily="34" charset="0"/>
                <a:ea typeface="Verdana" pitchFamily="34" charset="0"/>
                <a:cs typeface="Verdana" pitchFamily="34" charset="0"/>
                <a:sym typeface="Wingdings" panose="05000000000000000000" pitchFamily="2" charset="2"/>
              </a:rPr>
              <a:t> </a:t>
            </a:r>
          </a:p>
          <a:p>
            <a:r>
              <a:rPr lang="de-DE" sz="2000" b="1" i="1" dirty="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sym typeface="Wingdings" panose="05000000000000000000" pitchFamily="2" charset="2"/>
              </a:rPr>
              <a:t>   gemäß </a:t>
            </a:r>
            <a:r>
              <a:rPr lang="de-DE" sz="2000" b="1" i="1" dirty="0">
                <a:latin typeface="Verdana" pitchFamily="34" charset="0"/>
                <a:ea typeface="Verdana" pitchFamily="34" charset="0"/>
                <a:cs typeface="Verdana" pitchFamily="34" charset="0"/>
                <a:sym typeface="Wingdings" panose="05000000000000000000" pitchFamily="2" charset="2"/>
              </a:rPr>
              <a:t>RDA 19.3 eine Beziehung zur Körperschaft </a:t>
            </a:r>
            <a:r>
              <a:rPr lang="de-DE" sz="2000" b="1" i="1" dirty="0" smtClean="0">
                <a:latin typeface="Verdana" pitchFamily="34" charset="0"/>
                <a:ea typeface="Verdana" pitchFamily="34" charset="0"/>
                <a:cs typeface="Verdana" pitchFamily="34" charset="0"/>
                <a:sym typeface="Wingdings" panose="05000000000000000000" pitchFamily="2" charset="2"/>
              </a:rPr>
              <a:t> </a:t>
            </a:r>
          </a:p>
          <a:p>
            <a:r>
              <a:rPr lang="de-DE" sz="2000" b="1" i="1" dirty="0">
                <a:latin typeface="Verdana" pitchFamily="34" charset="0"/>
                <a:ea typeface="Verdana" pitchFamily="34" charset="0"/>
                <a:cs typeface="Verdana" pitchFamily="34" charset="0"/>
                <a:sym typeface="Wingdings" panose="05000000000000000000" pitchFamily="2" charset="2"/>
              </a:rPr>
              <a:t> </a:t>
            </a:r>
            <a:r>
              <a:rPr lang="de-DE" sz="2000" b="1" i="1" dirty="0" smtClean="0">
                <a:latin typeface="Verdana" pitchFamily="34" charset="0"/>
                <a:ea typeface="Verdana" pitchFamily="34" charset="0"/>
                <a:cs typeface="Verdana" pitchFamily="34" charset="0"/>
                <a:sym typeface="Wingdings" panose="05000000000000000000" pitchFamily="2" charset="2"/>
              </a:rPr>
              <a:t>   herzustellen.</a:t>
            </a:r>
            <a:endParaRPr lang="de-DE" sz="2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53283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die als geistige Schöpfer angesehen werden, und Anhang I, Beziehungskennzeichnungen </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9288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08918"/>
          </a:xfrm>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544616"/>
          </a:xfrm>
        </p:spPr>
        <p:txBody>
          <a:bodyPr wrap="square"/>
          <a:lstStyle/>
          <a:p>
            <a:r>
              <a:rPr lang="de-DE" sz="2800" dirty="0" smtClean="0">
                <a:latin typeface="Verdana" pitchFamily="34" charset="0"/>
                <a:ea typeface="Verdana" pitchFamily="34" charset="0"/>
                <a:cs typeface="Verdana" pitchFamily="34" charset="0"/>
              </a:rPr>
              <a:t>Über- und untergeordnete Körperschaften</a:t>
            </a:r>
          </a:p>
          <a:p>
            <a:pPr marL="457200" lvl="1" indent="0">
              <a:buNone/>
            </a:pPr>
            <a:endParaRPr lang="de-DE" sz="20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Geistiger Schöpfer: i. d. R. die übergeordnete Körperschaft</a:t>
            </a:r>
          </a:p>
          <a:p>
            <a:pPr lvl="2"/>
            <a:r>
              <a:rPr lang="de-DE" sz="2000" dirty="0" smtClean="0">
                <a:latin typeface="Verdana" pitchFamily="34" charset="0"/>
                <a:ea typeface="Verdana" pitchFamily="34" charset="0"/>
                <a:cs typeface="Verdana" pitchFamily="34" charset="0"/>
              </a:rPr>
              <a:t>Wenn die Bedingungen nach 19.2.1.1.1 für GS erfüllt sind</a:t>
            </a:r>
          </a:p>
          <a:p>
            <a:pPr marL="114300" indent="0">
              <a:buNone/>
            </a:pPr>
            <a:endParaRPr lang="de-DE" sz="2400" dirty="0">
              <a:latin typeface="Verdana" pitchFamily="34" charset="0"/>
              <a:ea typeface="Verdana" pitchFamily="34" charset="0"/>
              <a:cs typeface="Verdana" pitchFamily="34" charset="0"/>
            </a:endParaRPr>
          </a:p>
          <a:p>
            <a:pPr lvl="1"/>
            <a:r>
              <a:rPr lang="de-DE" sz="2400" dirty="0">
                <a:latin typeface="Verdana" pitchFamily="34" charset="0"/>
                <a:ea typeface="Verdana" pitchFamily="34" charset="0"/>
                <a:cs typeface="Verdana" pitchFamily="34" charset="0"/>
              </a:rPr>
              <a:t>Ausführung: i.d.R. im Auftrag die untergeordnete Körperschaft</a:t>
            </a:r>
          </a:p>
          <a:p>
            <a:pPr lvl="2"/>
            <a:r>
              <a:rPr lang="de-DE" sz="2000" dirty="0">
                <a:latin typeface="Verdana" pitchFamily="34" charset="0"/>
                <a:ea typeface="Verdana" pitchFamily="34" charset="0"/>
                <a:cs typeface="Verdana" pitchFamily="34" charset="0"/>
              </a:rPr>
              <a:t>Ggf. Beziehung nach 19.3</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dirty="0"/>
          </a:p>
        </p:txBody>
      </p:sp>
    </p:spTree>
    <p:extLst>
      <p:ext uri="{BB962C8B-B14F-4D97-AF65-F5344CB8AC3E}">
        <p14:creationId xmlns:p14="http://schemas.microsoft.com/office/powerpoint/2010/main" val="965531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0" y="9754"/>
            <a:ext cx="9144000" cy="6624736"/>
          </a:xfrm>
        </p:spPr>
        <p:txBody>
          <a:bodyPr wrap="square"/>
          <a:lstStyle/>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Über- und untergeordnete Körperschaften (Beispiel)</a:t>
            </a:r>
          </a:p>
          <a:p>
            <a:pPr marL="11430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mtClean="0"/>
              <a:t>AG RDA Schulungsunterlagen – Modul 5B.02: Körperschaften als geistige Schöpfer und Anhang I | PICA DNB/ZDB | Stand: 18.01.2016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29645021"/>
              </p:ext>
            </p:extLst>
          </p:nvPr>
        </p:nvGraphicFramePr>
        <p:xfrm>
          <a:off x="179512" y="1124744"/>
          <a:ext cx="8846527" cy="5576714"/>
        </p:xfrm>
        <a:graphic>
          <a:graphicData uri="http://schemas.openxmlformats.org/drawingml/2006/table">
            <a:tbl>
              <a:tblPr firstRow="1" bandRow="1">
                <a:tableStyleId>{5C22544A-7EE6-4342-B048-85BDC9FD1C3A}</a:tableStyleId>
              </a:tblPr>
              <a:tblGrid>
                <a:gridCol w="864096"/>
                <a:gridCol w="1800200"/>
                <a:gridCol w="2088232"/>
                <a:gridCol w="4093999"/>
              </a:tblGrid>
              <a:tr h="444438">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0">
                <a:tc rowSpan="3">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Richtlinie für die Bewirtschaftung des hessischen Staatswaldes : </a:t>
                      </a:r>
                      <a:r>
                        <a:rPr lang="de-DE" sz="1600" dirty="0" err="1" smtClean="0">
                          <a:latin typeface="Verdana" panose="020B0604030504040204" pitchFamily="34" charset="0"/>
                          <a:ea typeface="Verdana" panose="020B0604030504040204" pitchFamily="34" charset="0"/>
                          <a:cs typeface="Verdana" panose="020B0604030504040204" pitchFamily="34" charset="0"/>
                        </a:rPr>
                        <a:t>RiBeS</a:t>
                      </a:r>
                      <a:r>
                        <a:rPr lang="de-DE" sz="1600" dirty="0" smtClean="0">
                          <a:latin typeface="Verdana" panose="020B0604030504040204" pitchFamily="34" charset="0"/>
                          <a:ea typeface="Verdana" panose="020B0604030504040204" pitchFamily="34" charset="0"/>
                          <a:cs typeface="Verdana" panose="020B0604030504040204" pitchFamily="34" charset="0"/>
                        </a:rPr>
                        <a:t> / Hessisches Ministerium für Umwelt, Energie, Landwirtschaft und Verbraucherschutz ; Herausgeber: Hessisches</a:t>
                      </a:r>
                      <a:r>
                        <a:rPr lang="de-DE" sz="1600" baseline="0" dirty="0" smtClean="0">
                          <a:latin typeface="Verdana" panose="020B0604030504040204" pitchFamily="34" charset="0"/>
                          <a:ea typeface="Verdana" panose="020B0604030504040204" pitchFamily="34" charset="0"/>
                          <a:cs typeface="Verdana" panose="020B0604030504040204" pitchFamily="34" charset="0"/>
                        </a:rPr>
                        <a:t> Ministerium für Umwelt, Energie, Landwirtschaft und Verbraucherschutz, Abteilung Forsten und Naturschutz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0">
                <a:tc vMerge="1">
                  <a:txBody>
                    <a:bodyPr/>
                    <a:lstStyle/>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2.3.4.3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0">
                <a:tc vMerge="1">
                  <a:txBody>
                    <a:bodyPr/>
                    <a:lstStyle/>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581603">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19.2.1.1.1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IDN!</a:t>
                      </a:r>
                      <a:r>
                        <a:rPr lang="de-DE" sz="1600" i="1" dirty="0" err="1" smtClean="0">
                          <a:latin typeface="Verdana" panose="020B0604030504040204" pitchFamily="34" charset="0"/>
                          <a:ea typeface="Verdana" panose="020B0604030504040204" pitchFamily="34" charset="0"/>
                          <a:cs typeface="Verdana" panose="020B0604030504040204" pitchFamily="34" charset="0"/>
                        </a:rPr>
                        <a:t>Hessen</a:t>
                      </a:r>
                      <a:r>
                        <a:rPr lang="de-DE" sz="1600" i="1" dirty="0" smtClean="0">
                          <a:latin typeface="Verdana" panose="020B0604030504040204" pitchFamily="34" charset="0"/>
                          <a:ea typeface="Verdana" panose="020B0604030504040204" pitchFamily="34" charset="0"/>
                          <a:cs typeface="Verdana" panose="020B0604030504040204" pitchFamily="34" charset="0"/>
                        </a:rPr>
                        <a:t>. Ministerium für Umwelt, Energie, Landwirtschaft und Verbraucherschutz</a:t>
                      </a:r>
                      <a:r>
                        <a:rPr lang="de-DE" sz="1600" b="1" dirty="0" smtClean="0">
                          <a:latin typeface="Verdana" panose="020B0604030504040204" pitchFamily="34" charset="0"/>
                          <a:ea typeface="Verdana" panose="020B0604030504040204" pitchFamily="34" charset="0"/>
                          <a:cs typeface="Verdana" panose="020B0604030504040204" pitchFamily="34" charset="0"/>
                        </a:rPr>
                        <a:t>$B</a:t>
                      </a:r>
                      <a:r>
                        <a:rPr lang="de-DE" sz="1600" dirty="0" smtClean="0">
                          <a:latin typeface="Verdana" panose="020B0604030504040204" pitchFamily="34" charset="0"/>
                          <a:ea typeface="Verdana" panose="020B0604030504040204" pitchFamily="34" charset="0"/>
                          <a:cs typeface="Verdana" panose="020B0604030504040204" pitchFamily="34" charset="0"/>
                        </a:rPr>
                        <a:t>Verfasser</a:t>
                      </a:r>
                      <a:r>
                        <a:rPr lang="de-DE" sz="1600" b="1" dirty="0" smtClean="0">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aut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81603">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 + Anhang I.2.1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a:t>
                      </a:r>
                    </a:p>
                    <a:p>
                      <a:r>
                        <a:rPr lang="de-DE" sz="160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372430">
                <a:tc gridSpan="4">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Optional: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372430">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3110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19.3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Sonstige</a:t>
                      </a:r>
                      <a:r>
                        <a:rPr lang="de-DE" sz="1600" baseline="0" dirty="0" smtClean="0">
                          <a:latin typeface="Verdana" panose="020B0604030504040204" pitchFamily="34" charset="0"/>
                          <a:ea typeface="Verdana" panose="020B0604030504040204" pitchFamily="34" charset="0"/>
                          <a:cs typeface="Verdana" panose="020B0604030504040204" pitchFamily="34" charset="0"/>
                        </a:rPr>
                        <a:t> Körperschaft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IDN!</a:t>
                      </a:r>
                      <a:r>
                        <a:rPr lang="de-DE" sz="1600" i="1" dirty="0" err="1" smtClean="0">
                          <a:latin typeface="Verdana" panose="020B0604030504040204" pitchFamily="34" charset="0"/>
                          <a:ea typeface="Verdana" panose="020B0604030504040204" pitchFamily="34" charset="0"/>
                          <a:cs typeface="Verdana" panose="020B0604030504040204" pitchFamily="34" charset="0"/>
                        </a:rPr>
                        <a:t>Hessen</a:t>
                      </a:r>
                      <a:r>
                        <a:rPr lang="de-DE" sz="1600" i="1" dirty="0" smtClean="0">
                          <a:latin typeface="Verdana" panose="020B0604030504040204" pitchFamily="34" charset="0"/>
                          <a:ea typeface="Verdana" panose="020B0604030504040204" pitchFamily="34" charset="0"/>
                          <a:cs typeface="Verdana" panose="020B0604030504040204" pitchFamily="34" charset="0"/>
                        </a:rPr>
                        <a:t>. Ministerium für Umwelt, Energie, Landwirtschaft und Verbraucherschutz.</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 Abteilung Forsten und </a:t>
                      </a:r>
                      <a:r>
                        <a:rPr lang="de-DE" sz="1600" i="1" baseline="0" dirty="0" err="1" smtClean="0">
                          <a:latin typeface="Verdana" panose="020B0604030504040204" pitchFamily="34" charset="0"/>
                          <a:ea typeface="Verdana" panose="020B0604030504040204" pitchFamily="34" charset="0"/>
                          <a:cs typeface="Verdana" panose="020B0604030504040204" pitchFamily="34" charset="0"/>
                        </a:rPr>
                        <a:t>Naturschutz</a:t>
                      </a:r>
                      <a:r>
                        <a:rPr lang="de-DE" sz="1600" b="1" baseline="0" dirty="0" err="1" smtClean="0">
                          <a:latin typeface="Verdana" panose="020B0604030504040204" pitchFamily="34" charset="0"/>
                          <a:ea typeface="Verdana" panose="020B0604030504040204" pitchFamily="34" charset="0"/>
                          <a:cs typeface="Verdana" panose="020B0604030504040204" pitchFamily="34" charset="0"/>
                        </a:rPr>
                        <a:t>$B</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sz="1600" baseline="0" dirty="0" smtClean="0">
                          <a:latin typeface="Verdana" panose="020B0604030504040204" pitchFamily="34" charset="0"/>
                          <a:ea typeface="Verdana" panose="020B0604030504040204" pitchFamily="34" charset="0"/>
                          <a:cs typeface="Verdana" panose="020B0604030504040204" pitchFamily="34" charset="0"/>
                        </a:rPr>
                        <a:t> Organ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latin typeface="Verdana" panose="020B0604030504040204" pitchFamily="34" charset="0"/>
                          <a:ea typeface="Verdana" panose="020B0604030504040204" pitchFamily="34" charset="0"/>
                          <a:cs typeface="Verdana" panose="020B0604030504040204" pitchFamily="34" charset="0"/>
                        </a:rPr>
                        <a:t>isb</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243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 + Anhang I.2.1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a:t>
                      </a:r>
                    </a:p>
                    <a:p>
                      <a:r>
                        <a:rPr lang="de-DE" sz="160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3816261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Anhang I - Beziehungskennzeichnungen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a:r>
              <a:rPr lang="de-DE" sz="2400" dirty="0" smtClean="0">
                <a:latin typeface="Verdana" pitchFamily="34" charset="0"/>
                <a:ea typeface="Verdana" pitchFamily="34" charset="0"/>
                <a:cs typeface="Verdana" pitchFamily="34" charset="0"/>
              </a:rPr>
              <a:t>Herstellung der Beziehung zur KS</a:t>
            </a:r>
          </a:p>
          <a:p>
            <a:pPr marL="857250" lvl="1"/>
            <a:r>
              <a:rPr lang="de-DE" sz="2000" dirty="0" smtClean="0">
                <a:latin typeface="Verdana" pitchFamily="34" charset="0"/>
                <a:ea typeface="Verdana" pitchFamily="34" charset="0"/>
                <a:cs typeface="Verdana" pitchFamily="34" charset="0"/>
              </a:rPr>
              <a:t>Allgemeine Richtlinien nach RDA 18.4</a:t>
            </a:r>
          </a:p>
          <a:p>
            <a:pPr marL="857250" lvl="1"/>
            <a:r>
              <a:rPr lang="de-DE" sz="2000" dirty="0" smtClean="0">
                <a:latin typeface="Verdana" pitchFamily="34" charset="0"/>
                <a:ea typeface="Verdana" pitchFamily="34" charset="0"/>
                <a:cs typeface="Verdana" pitchFamily="34" charset="0"/>
              </a:rPr>
              <a:t>Beziehungskennzeichnung aus Anhang I</a:t>
            </a:r>
          </a:p>
          <a:p>
            <a:pPr marL="857250" lvl="1"/>
            <a:endParaRPr lang="de-DE" sz="2000" dirty="0" smtClean="0">
              <a:latin typeface="Verdana" pitchFamily="34" charset="0"/>
              <a:ea typeface="Verdana" pitchFamily="34" charset="0"/>
              <a:cs typeface="Verdana" pitchFamily="34" charset="0"/>
            </a:endParaRPr>
          </a:p>
          <a:p>
            <a:pPr marL="457200"/>
            <a:r>
              <a:rPr lang="de-DE" sz="2400" dirty="0" smtClean="0">
                <a:latin typeface="Verdana" pitchFamily="34" charset="0"/>
                <a:ea typeface="Verdana" pitchFamily="34" charset="0"/>
                <a:cs typeface="Verdana" pitchFamily="34" charset="0"/>
              </a:rPr>
              <a:t>Geistiger Schöpfer</a:t>
            </a:r>
          </a:p>
          <a:p>
            <a:pPr marL="857250" lvl="1"/>
            <a:r>
              <a:rPr lang="de-DE" sz="2000" dirty="0" smtClean="0">
                <a:latin typeface="Verdana" pitchFamily="34" charset="0"/>
                <a:ea typeface="Verdana" pitchFamily="34" charset="0"/>
                <a:cs typeface="Verdana" pitchFamily="34" charset="0"/>
              </a:rPr>
              <a:t>BZK: Verfasser</a:t>
            </a:r>
          </a:p>
          <a:p>
            <a:pPr marL="857250" lvl="1"/>
            <a:endParaRPr lang="de-DE" sz="2000" dirty="0">
              <a:latin typeface="Verdana" pitchFamily="34" charset="0"/>
              <a:ea typeface="Verdana" pitchFamily="34" charset="0"/>
              <a:cs typeface="Verdana" pitchFamily="34" charset="0"/>
            </a:endParaRPr>
          </a:p>
          <a:p>
            <a:pPr marL="457200"/>
            <a:r>
              <a:rPr lang="de-DE" sz="2400" dirty="0" smtClean="0">
                <a:latin typeface="Verdana" pitchFamily="34" charset="0"/>
                <a:ea typeface="Verdana" pitchFamily="34" charset="0"/>
                <a:cs typeface="Verdana" pitchFamily="34" charset="0"/>
              </a:rPr>
              <a:t>Sonstige KS</a:t>
            </a:r>
          </a:p>
          <a:p>
            <a:pPr marL="857250" lvl="1"/>
            <a:r>
              <a:rPr lang="de-DE" sz="2000" dirty="0" smtClean="0">
                <a:latin typeface="Verdana" pitchFamily="34" charset="0"/>
                <a:ea typeface="Verdana" pitchFamily="34" charset="0"/>
                <a:cs typeface="Verdana" pitchFamily="34" charset="0"/>
              </a:rPr>
              <a:t>BZK: Herausgebendes Organ</a:t>
            </a:r>
          </a:p>
          <a:p>
            <a:pPr marL="457200"/>
            <a:endParaRPr lang="de-DE" sz="2400" dirty="0">
              <a:latin typeface="Verdana" pitchFamily="34" charset="0"/>
              <a:ea typeface="Verdana" pitchFamily="34" charset="0"/>
              <a:cs typeface="Verdana" pitchFamily="34" charset="0"/>
            </a:endParaRPr>
          </a:p>
          <a:p>
            <a:pPr marL="457200"/>
            <a:r>
              <a:rPr lang="de-DE" sz="2400" dirty="0" smtClean="0">
                <a:latin typeface="Verdana" pitchFamily="34" charset="0"/>
                <a:ea typeface="Verdana" pitchFamily="34" charset="0"/>
                <a:cs typeface="Verdana" pitchFamily="34" charset="0"/>
              </a:rPr>
              <a:t>Sonstige Personen</a:t>
            </a:r>
          </a:p>
          <a:p>
            <a:pPr marL="857250" lvl="1"/>
            <a:r>
              <a:rPr lang="de-DE" sz="2000" dirty="0" smtClean="0">
                <a:latin typeface="Verdana" pitchFamily="34" charset="0"/>
                <a:ea typeface="Verdana" pitchFamily="34" charset="0"/>
                <a:cs typeface="Verdana" pitchFamily="34" charset="0"/>
              </a:rPr>
              <a:t>Herausgeber oder Mitwirkender</a:t>
            </a:r>
            <a:endParaRPr lang="de-DE" sz="2000" dirty="0">
              <a:latin typeface="Verdana" pitchFamily="34" charset="0"/>
              <a:ea typeface="Verdana" pitchFamily="34" charset="0"/>
              <a:cs typeface="Verdana" pitchFamily="34" charset="0"/>
            </a:endParaRPr>
          </a:p>
          <a:p>
            <a:pPr marL="457200"/>
            <a:endParaRPr lang="de-DE" sz="24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400" b="1"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25236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Formatänderungen in PICA</a:t>
            </a:r>
            <a:endParaRPr lang="de-DE" dirty="0">
              <a:solidFill>
                <a:srgbClr val="FF0000"/>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r>
              <a:rPr lang="de-DE" sz="2400" dirty="0" smtClean="0">
                <a:latin typeface="Verdana" pitchFamily="34" charset="0"/>
                <a:ea typeface="Verdana" pitchFamily="34" charset="0"/>
                <a:cs typeface="Verdana" pitchFamily="34" charset="0"/>
              </a:rPr>
              <a:t>Neue Kategorien, geänderte Erfassung</a:t>
            </a:r>
          </a:p>
          <a:p>
            <a:pPr marL="857250" lvl="1" indent="-457200"/>
            <a:r>
              <a:rPr lang="de-DE" sz="2000" dirty="0" smtClean="0">
                <a:latin typeface="Verdana" pitchFamily="34" charset="0"/>
                <a:ea typeface="Verdana" pitchFamily="34" charset="0"/>
                <a:cs typeface="Verdana" pitchFamily="34" charset="0"/>
              </a:rPr>
              <a:t>3110 neu für 3120</a:t>
            </a:r>
          </a:p>
          <a:p>
            <a:pPr marL="857250" lvl="1" indent="-457200"/>
            <a:r>
              <a:rPr lang="de-DE" sz="2000" dirty="0" smtClean="0">
                <a:latin typeface="Verdana" pitchFamily="34" charset="0"/>
                <a:ea typeface="Verdana" pitchFamily="34" charset="0"/>
                <a:cs typeface="Verdana" pitchFamily="34" charset="0"/>
              </a:rPr>
              <a:t>Angabe der Beziehungskennzeichnung</a:t>
            </a:r>
          </a:p>
          <a:p>
            <a:pPr marL="857250" lvl="1" indent="-457200"/>
            <a:r>
              <a:rPr lang="de-DE" sz="2000" dirty="0" smtClean="0">
                <a:latin typeface="Verdana" pitchFamily="34" charset="0"/>
                <a:ea typeface="Verdana" pitchFamily="34" charset="0"/>
                <a:cs typeface="Verdana" pitchFamily="34" charset="0"/>
              </a:rPr>
              <a:t>Erfassung der BZK mit Code in $4</a:t>
            </a:r>
          </a:p>
          <a:p>
            <a:pPr marL="857250" lvl="1" indent="-457200"/>
            <a:r>
              <a:rPr lang="de-DE" sz="2000" dirty="0" smtClean="0">
                <a:latin typeface="Verdana" pitchFamily="34" charset="0"/>
                <a:ea typeface="Verdana" pitchFamily="34" charset="0"/>
                <a:cs typeface="Verdana" pitchFamily="34" charset="0"/>
              </a:rPr>
              <a:t>Anzeige der BZK nach Abspeichern in $B</a:t>
            </a:r>
          </a:p>
          <a:p>
            <a:pPr marL="857250" lvl="1" indent="-457200"/>
            <a:endParaRPr lang="de-DE" sz="2000" dirty="0" smtClean="0">
              <a:latin typeface="Verdana" pitchFamily="34" charset="0"/>
              <a:ea typeface="Verdana" pitchFamily="34" charset="0"/>
              <a:cs typeface="Verdana" pitchFamily="34" charset="0"/>
            </a:endParaRPr>
          </a:p>
          <a:p>
            <a:pPr marL="857250" lvl="1" indent="-457200"/>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47841872"/>
              </p:ext>
            </p:extLst>
          </p:nvPr>
        </p:nvGraphicFramePr>
        <p:xfrm>
          <a:off x="539552" y="3068960"/>
          <a:ext cx="7920880" cy="3320360"/>
        </p:xfrm>
        <a:graphic>
          <a:graphicData uri="http://schemas.openxmlformats.org/drawingml/2006/table">
            <a:tbl>
              <a:tblPr firstRow="1" bandRow="1">
                <a:tableStyleId>{5C22544A-7EE6-4342-B048-85BDC9FD1C3A}</a:tableStyleId>
              </a:tblPr>
              <a:tblGrid>
                <a:gridCol w="1080120"/>
                <a:gridCol w="2520280"/>
                <a:gridCol w="2952328"/>
                <a:gridCol w="136815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3100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00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3110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u. weitere geistige Schöpfer bzw. sonstige KS</a:t>
                      </a:r>
                      <a:r>
                        <a:rPr lang="de-DE" baseline="0"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bzw. Herausgebendes Organ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aut</a:t>
                      </a:r>
                      <a:r>
                        <a:rPr lang="de-DE" baseline="0" dirty="0" smtClean="0">
                          <a:latin typeface="Verdana" panose="020B0604030504040204" pitchFamily="34" charset="0"/>
                          <a:ea typeface="Verdana" panose="020B0604030504040204" pitchFamily="34" charset="0"/>
                          <a:cs typeface="Verdana" panose="020B0604030504040204" pitchFamily="34" charset="0"/>
                        </a:rPr>
                        <a:t> bzw. </a:t>
                      </a:r>
                      <a:r>
                        <a:rPr lang="de-DE" baseline="0" dirty="0" err="1" smtClean="0">
                          <a:latin typeface="Verdana" panose="020B0604030504040204" pitchFamily="34" charset="0"/>
                          <a:ea typeface="Verdana" panose="020B0604030504040204" pitchFamily="34" charset="0"/>
                          <a:cs typeface="Verdana" panose="020B0604030504040204" pitchFamily="34" charset="0"/>
                        </a:rPr>
                        <a:t>isb</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180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3010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Sonstige Personen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00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3010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Sonstige Personen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Mitwirkender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oth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08918"/>
          </a:xfrm>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620688"/>
            <a:ext cx="8640960" cy="5760640"/>
          </a:xfrm>
        </p:spPr>
        <p:txBody>
          <a:bodyPr wrap="square"/>
          <a:lstStyle/>
          <a:p>
            <a:r>
              <a:rPr lang="de-DE" sz="2400" dirty="0" smtClean="0">
                <a:latin typeface="Verdana" pitchFamily="34" charset="0"/>
                <a:ea typeface="Verdana" pitchFamily="34" charset="0"/>
                <a:cs typeface="Verdana" pitchFamily="34" charset="0"/>
              </a:rPr>
              <a:t>Zusammenfassung 1</a:t>
            </a:r>
          </a:p>
          <a:p>
            <a:pPr marL="0" indent="0">
              <a:buNone/>
            </a:pPr>
            <a:endParaRPr lang="de-DE" sz="2400" dirty="0" smtClean="0">
              <a:latin typeface="Verdana" pitchFamily="34" charset="0"/>
              <a:ea typeface="Verdana" pitchFamily="34" charset="0"/>
              <a:cs typeface="Verdana" pitchFamily="34" charset="0"/>
            </a:endParaRPr>
          </a:p>
          <a:p>
            <a:pPr lvl="1"/>
            <a:r>
              <a:rPr lang="de-DE" sz="2400" u="sng" dirty="0" smtClean="0">
                <a:latin typeface="Verdana" pitchFamily="34" charset="0"/>
                <a:ea typeface="Verdana" pitchFamily="34" charset="0"/>
                <a:cs typeface="Verdana" pitchFamily="34" charset="0"/>
              </a:rPr>
              <a:t>Jede</a:t>
            </a:r>
            <a:r>
              <a:rPr lang="de-DE" sz="2400" dirty="0" smtClean="0">
                <a:latin typeface="Verdana" pitchFamily="34" charset="0"/>
                <a:ea typeface="Verdana" pitchFamily="34" charset="0"/>
                <a:cs typeface="Verdana" pitchFamily="34" charset="0"/>
              </a:rPr>
              <a:t> Publikation auf das Vorhandensein einer Körperschaft prüfen</a:t>
            </a:r>
          </a:p>
          <a:p>
            <a:pPr lvl="1"/>
            <a:r>
              <a:rPr lang="de-DE" sz="2400" dirty="0" smtClean="0">
                <a:latin typeface="Verdana" pitchFamily="34" charset="0"/>
                <a:ea typeface="Verdana" pitchFamily="34" charset="0"/>
                <a:cs typeface="Verdana" pitchFamily="34" charset="0"/>
              </a:rPr>
              <a:t>Klären ob das Werk von der Körperschaft stammt</a:t>
            </a:r>
          </a:p>
          <a:p>
            <a:pPr lvl="2"/>
            <a:r>
              <a:rPr lang="de-DE" sz="2000" dirty="0" smtClean="0">
                <a:latin typeface="Verdana" pitchFamily="34" charset="0"/>
                <a:ea typeface="Verdana" pitchFamily="34" charset="0"/>
                <a:cs typeface="Verdana" pitchFamily="34" charset="0"/>
              </a:rPr>
              <a:t>Bei Gattungsbegriff: immer!</a:t>
            </a:r>
          </a:p>
          <a:p>
            <a:pPr lvl="2"/>
            <a:r>
              <a:rPr lang="de-DE" sz="2000" dirty="0" smtClean="0">
                <a:latin typeface="Verdana" pitchFamily="34" charset="0"/>
                <a:ea typeface="Verdana" pitchFamily="34" charset="0"/>
                <a:cs typeface="Verdana" pitchFamily="34" charset="0"/>
              </a:rPr>
              <a:t>Bei Monografischen Reihen: in der Regel!</a:t>
            </a:r>
          </a:p>
          <a:p>
            <a:pPr lvl="1"/>
            <a:r>
              <a:rPr lang="de-DE" sz="2400" dirty="0" smtClean="0">
                <a:latin typeface="Verdana" pitchFamily="34" charset="0"/>
                <a:ea typeface="Verdana" pitchFamily="34" charset="0"/>
                <a:cs typeface="Verdana" pitchFamily="34" charset="0"/>
              </a:rPr>
              <a:t>Inhaltlich bestimmen ob die Körperschaft geistiger Schöpfer ist</a:t>
            </a:r>
          </a:p>
          <a:p>
            <a:pPr lvl="2"/>
            <a:r>
              <a:rPr lang="de-DE" sz="2000" dirty="0" smtClean="0">
                <a:latin typeface="Verdana" pitchFamily="34" charset="0"/>
                <a:ea typeface="Verdana" pitchFamily="34" charset="0"/>
                <a:cs typeface="Verdana" pitchFamily="34" charset="0"/>
              </a:rPr>
              <a:t>Inhaltsverzeichnis</a:t>
            </a:r>
          </a:p>
          <a:p>
            <a:pPr lvl="2"/>
            <a:r>
              <a:rPr lang="de-DE" sz="2000" dirty="0" smtClean="0">
                <a:latin typeface="Verdana" pitchFamily="34" charset="0"/>
                <a:ea typeface="Verdana" pitchFamily="34" charset="0"/>
                <a:cs typeface="Verdana" pitchFamily="34" charset="0"/>
              </a:rPr>
              <a:t>Vorwort</a:t>
            </a:r>
          </a:p>
          <a:p>
            <a:pPr lvl="2"/>
            <a:r>
              <a:rPr lang="de-DE" sz="2000" dirty="0" smtClean="0">
                <a:latin typeface="Verdana" pitchFamily="34" charset="0"/>
                <a:ea typeface="Verdana" pitchFamily="34" charset="0"/>
                <a:cs typeface="Verdana" pitchFamily="34" charset="0"/>
              </a:rPr>
              <a:t>Text (z. B. Beiträge von mehreren Personen)</a:t>
            </a:r>
            <a:endParaRPr lang="de-DE" sz="24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Kriterien zur Entscheidung für geistigen Schöpfer anwenden </a:t>
            </a:r>
          </a:p>
          <a:p>
            <a:pPr marL="914400" lvl="2" indent="0">
              <a:buNone/>
            </a:pPr>
            <a:endParaRPr lang="de-DE" sz="2000" dirty="0" smtClean="0">
              <a:latin typeface="Verdana" pitchFamily="34" charset="0"/>
              <a:ea typeface="Verdana" pitchFamily="34" charset="0"/>
              <a:cs typeface="Verdana" pitchFamily="34" charset="0"/>
            </a:endParaRPr>
          </a:p>
          <a:p>
            <a:pPr lvl="1"/>
            <a:endParaRPr lang="de-DE" sz="2000"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280920"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26130540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Zusammenfassung 2</a:t>
            </a:r>
          </a:p>
          <a:p>
            <a:pPr marL="0" indent="0">
              <a:buNone/>
            </a:pPr>
            <a:endParaRPr lang="de-DE" sz="24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Entscheidung immer in 2 Schritten</a:t>
            </a:r>
          </a:p>
          <a:p>
            <a:pPr lvl="2"/>
            <a:r>
              <a:rPr lang="de-DE" sz="2000" dirty="0" smtClean="0">
                <a:latin typeface="Verdana" pitchFamily="34" charset="0"/>
                <a:ea typeface="Verdana" pitchFamily="34" charset="0"/>
                <a:cs typeface="Verdana" pitchFamily="34" charset="0"/>
              </a:rPr>
              <a:t>1. Verantwortlichkeit – formale Kriterien</a:t>
            </a:r>
          </a:p>
          <a:p>
            <a:pPr lvl="2"/>
            <a:r>
              <a:rPr lang="de-DE" sz="2000" dirty="0" smtClean="0">
                <a:latin typeface="Verdana" pitchFamily="34" charset="0"/>
                <a:ea typeface="Verdana" pitchFamily="34" charset="0"/>
                <a:cs typeface="Verdana" pitchFamily="34" charset="0"/>
              </a:rPr>
              <a:t>2. Geistiger Schöpfer – inhaltliche Kriterien</a:t>
            </a:r>
          </a:p>
          <a:p>
            <a:pPr marL="914400" lvl="2" indent="0">
              <a:buNone/>
            </a:pPr>
            <a:endParaRPr lang="de-DE" sz="20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KS ist nur in eindeutigen Fällen geistiger Schöpfer</a:t>
            </a:r>
          </a:p>
          <a:p>
            <a:pPr lvl="1"/>
            <a:r>
              <a:rPr lang="de-DE" sz="2400" dirty="0" smtClean="0">
                <a:latin typeface="Verdana" pitchFamily="34" charset="0"/>
                <a:ea typeface="Verdana" pitchFamily="34" charset="0"/>
                <a:cs typeface="Verdana" pitchFamily="34" charset="0"/>
              </a:rPr>
              <a:t>Im Zweifelsfall nur verantwortlich</a:t>
            </a:r>
          </a:p>
          <a:p>
            <a:pPr marL="457200" lvl="1" indent="0">
              <a:buNone/>
            </a:pPr>
            <a:endParaRPr lang="de-DE" sz="24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Beziehung zur KS herstellen </a:t>
            </a:r>
          </a:p>
          <a:p>
            <a:pPr lvl="2"/>
            <a:r>
              <a:rPr lang="de-DE" sz="2000" dirty="0" smtClean="0">
                <a:latin typeface="Verdana" pitchFamily="34" charset="0"/>
                <a:ea typeface="Verdana" pitchFamily="34" charset="0"/>
                <a:cs typeface="Verdana" pitchFamily="34" charset="0"/>
              </a:rPr>
              <a:t>Vergabe der Beziehungskennzeichnung</a:t>
            </a:r>
          </a:p>
          <a:p>
            <a:pPr lvl="2"/>
            <a:endParaRPr lang="de-DE" sz="2000" dirty="0" smtClean="0">
              <a:latin typeface="Verdana" pitchFamily="34" charset="0"/>
              <a:ea typeface="Verdana" pitchFamily="34" charset="0"/>
              <a:cs typeface="Verdana" pitchFamily="34" charset="0"/>
            </a:endParaRPr>
          </a:p>
          <a:p>
            <a:pPr lvl="1"/>
            <a:endParaRPr lang="de-DE" sz="2000"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142247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Zusammenfassung 3</a:t>
            </a:r>
          </a:p>
          <a:p>
            <a:pPr marL="0" indent="0">
              <a:buNone/>
            </a:pPr>
            <a:endParaRPr lang="de-DE" sz="2400" dirty="0" smtClean="0">
              <a:latin typeface="Verdana" pitchFamily="34" charset="0"/>
              <a:ea typeface="Verdana" pitchFamily="34" charset="0"/>
              <a:cs typeface="Verdana" pitchFamily="34" charset="0"/>
            </a:endParaRPr>
          </a:p>
          <a:p>
            <a:pPr marL="3175" lvl="1" indent="0">
              <a:buNone/>
            </a:pPr>
            <a:r>
              <a:rPr lang="de-DE" sz="2400" dirty="0" smtClean="0">
                <a:latin typeface="Verdana" pitchFamily="34" charset="0"/>
                <a:ea typeface="Verdana" pitchFamily="34" charset="0"/>
                <a:cs typeface="Verdana" pitchFamily="34" charset="0"/>
              </a:rPr>
              <a:t>ZDB-Website: </a:t>
            </a:r>
            <a:r>
              <a:rPr lang="de-DE" sz="2400" dirty="0" smtClean="0">
                <a:latin typeface="Verdana" pitchFamily="34" charset="0"/>
                <a:ea typeface="Verdana" pitchFamily="34" charset="0"/>
                <a:cs typeface="Verdana" pitchFamily="34" charset="0"/>
                <a:hlinkClick r:id="rId3"/>
              </a:rPr>
              <a:t>Ablaufplan zum Geistigen Schöpfer</a:t>
            </a:r>
            <a:endParaRPr lang="de-DE" sz="2400" dirty="0" smtClean="0">
              <a:latin typeface="Verdana" pitchFamily="34" charset="0"/>
              <a:ea typeface="Verdana" pitchFamily="34" charset="0"/>
              <a:cs typeface="Verdana" pitchFamily="34" charset="0"/>
            </a:endParaRPr>
          </a:p>
          <a:p>
            <a:pPr marL="3175" lvl="1" indent="0">
              <a:buNone/>
            </a:pPr>
            <a:endParaRPr lang="de-DE" sz="2400" dirty="0">
              <a:latin typeface="Verdana" pitchFamily="34" charset="0"/>
              <a:ea typeface="Verdana" pitchFamily="34" charset="0"/>
              <a:cs typeface="Verdana" pitchFamily="34" charset="0"/>
            </a:endParaRPr>
          </a:p>
          <a:p>
            <a:pPr marL="3175" lvl="1" indent="0">
              <a:buNone/>
            </a:pPr>
            <a:r>
              <a:rPr lang="de-DE" sz="2400" dirty="0" smtClean="0">
                <a:latin typeface="Verdana" pitchFamily="34" charset="0"/>
                <a:ea typeface="Verdana" pitchFamily="34" charset="0"/>
                <a:cs typeface="Verdana" pitchFamily="34" charset="0"/>
              </a:rPr>
              <a:t>RDA-Info-Wiki: </a:t>
            </a:r>
            <a:r>
              <a:rPr lang="de-DE" sz="2400" dirty="0" smtClean="0">
                <a:latin typeface="Verdana" pitchFamily="34" charset="0"/>
                <a:ea typeface="Verdana" pitchFamily="34" charset="0"/>
                <a:cs typeface="Verdana" pitchFamily="34" charset="0"/>
                <a:hlinkClick r:id="rId4"/>
              </a:rPr>
              <a:t>Liste der Publikationstypen</a:t>
            </a:r>
            <a:endParaRPr lang="de-DE" sz="2400" dirty="0" smtClean="0">
              <a:latin typeface="Verdana" pitchFamily="34" charset="0"/>
              <a:ea typeface="Verdana" pitchFamily="34" charset="0"/>
              <a:cs typeface="Verdana" pitchFamily="34" charset="0"/>
            </a:endParaRPr>
          </a:p>
          <a:p>
            <a:pPr marL="3175" lvl="1" indent="0">
              <a:buNone/>
            </a:pPr>
            <a:endParaRPr lang="de-DE" sz="2400" dirty="0">
              <a:latin typeface="Verdana" pitchFamily="34" charset="0"/>
              <a:ea typeface="Verdana" pitchFamily="34" charset="0"/>
              <a:cs typeface="Verdana" pitchFamily="34" charset="0"/>
            </a:endParaRPr>
          </a:p>
          <a:p>
            <a:pPr marL="3175" lvl="1" indent="0">
              <a:buNone/>
            </a:pPr>
            <a:r>
              <a:rPr lang="de-DE" sz="2400" dirty="0" smtClean="0">
                <a:latin typeface="Verdana" pitchFamily="34" charset="0"/>
                <a:ea typeface="Verdana" pitchFamily="34" charset="0"/>
                <a:cs typeface="Verdana" pitchFamily="34" charset="0"/>
              </a:rPr>
              <a:t>RDA-Info-Wiki: </a:t>
            </a:r>
            <a:r>
              <a:rPr lang="de-DE" sz="2400" dirty="0" smtClean="0">
                <a:latin typeface="Verdana" pitchFamily="34" charset="0"/>
                <a:ea typeface="Verdana" pitchFamily="34" charset="0"/>
                <a:cs typeface="Verdana" pitchFamily="34" charset="0"/>
                <a:hlinkClick r:id="rId4"/>
              </a:rPr>
              <a:t>Liste </a:t>
            </a:r>
            <a:r>
              <a:rPr lang="de-DE" sz="2400" smtClean="0">
                <a:latin typeface="Verdana" pitchFamily="34" charset="0"/>
                <a:ea typeface="Verdana" pitchFamily="34" charset="0"/>
                <a:cs typeface="Verdana" pitchFamily="34" charset="0"/>
                <a:hlinkClick r:id="rId4"/>
              </a:rPr>
              <a:t>der Gattungsbegriffe</a:t>
            </a:r>
            <a:endParaRPr lang="de-DE" sz="24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lvl="1"/>
            <a:endParaRPr lang="de-DE" sz="2000"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33322653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Aufnahmen im PICA-Format</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3" name="Tabelle 2"/>
          <p:cNvGraphicFramePr>
            <a:graphicFrameLocks noGrp="1"/>
          </p:cNvGraphicFramePr>
          <p:nvPr>
            <p:extLst>
              <p:ext uri="{D42A27DB-BD31-4B8C-83A1-F6EECF244321}">
                <p14:modId xmlns:p14="http://schemas.microsoft.com/office/powerpoint/2010/main" val="429626732"/>
              </p:ext>
            </p:extLst>
          </p:nvPr>
        </p:nvGraphicFramePr>
        <p:xfrm>
          <a:off x="179512" y="836712"/>
          <a:ext cx="8568952" cy="5482346"/>
        </p:xfrm>
        <a:graphic>
          <a:graphicData uri="http://schemas.openxmlformats.org/drawingml/2006/table">
            <a:tbl>
              <a:tblPr firstRow="1" bandRow="1">
                <a:tableStyleId>{5C22544A-7EE6-4342-B048-85BDC9FD1C3A}</a:tableStyleId>
              </a:tblPr>
              <a:tblGrid>
                <a:gridCol w="8568952"/>
              </a:tblGrid>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Beschreibung</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0500 </a:t>
                      </a:r>
                      <a:r>
                        <a:rPr lang="de-DE" dirty="0" err="1" smtClean="0">
                          <a:latin typeface="Verdana" panose="020B0604030504040204" pitchFamily="34" charset="0"/>
                          <a:ea typeface="Verdana" panose="020B0604030504040204" pitchFamily="34" charset="0"/>
                          <a:cs typeface="Verdana" panose="020B0604030504040204" pitchFamily="34" charset="0"/>
                        </a:rPr>
                        <a:t>Obvz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0501 </a:t>
                      </a:r>
                      <a:r>
                        <a:rPr lang="de-DE" dirty="0" err="1" smtClean="0">
                          <a:latin typeface="Verdana" panose="020B0604030504040204" pitchFamily="34" charset="0"/>
                          <a:ea typeface="Verdana" panose="020B0604030504040204" pitchFamily="34" charset="0"/>
                          <a:cs typeface="Verdana" panose="020B0604030504040204" pitchFamily="34" charset="0"/>
                        </a:rPr>
                        <a:t>Text</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txt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0502 </a:t>
                      </a:r>
                      <a:r>
                        <a:rPr lang="de-DE" dirty="0" err="1" smtClean="0">
                          <a:latin typeface="Verdana" panose="020B0604030504040204" pitchFamily="34" charset="0"/>
                          <a:ea typeface="Verdana" panose="020B0604030504040204" pitchFamily="34" charset="0"/>
                          <a:cs typeface="Verdana" panose="020B0604030504040204" pitchFamily="34" charset="0"/>
                        </a:rPr>
                        <a:t>Computermedien</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c</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0503 </a:t>
                      </a:r>
                      <a:r>
                        <a:rPr lang="de-DE" dirty="0" err="1" smtClean="0">
                          <a:latin typeface="Verdana" panose="020B0604030504040204" pitchFamily="34" charset="0"/>
                          <a:ea typeface="Verdana" panose="020B0604030504040204" pitchFamily="34" charset="0"/>
                          <a:cs typeface="Verdana" panose="020B0604030504040204" pitchFamily="34" charset="0"/>
                        </a:rPr>
                        <a:t>Online-Ressource</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cr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1100 2012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1505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e</a:t>
                      </a:r>
                      <a:r>
                        <a:rPr lang="de-DE" dirty="0" err="1"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3100</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Landkreis</a:t>
                      </a:r>
                      <a:r>
                        <a:rPr lang="de-DE" i="1" baseline="0" dirty="0" smtClean="0">
                          <a:latin typeface="Verdana" panose="020B0604030504040204" pitchFamily="34" charset="0"/>
                          <a:ea typeface="Verdana" panose="020B0604030504040204" pitchFamily="34" charset="0"/>
                          <a:cs typeface="Verdana" panose="020B0604030504040204" pitchFamily="34" charset="0"/>
                        </a:rPr>
                        <a:t> Erlangen-Höchstadt</a:t>
                      </a:r>
                      <a:r>
                        <a:rPr lang="de-DE" b="1"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aseline="0" dirty="0" smtClean="0">
                          <a:latin typeface="Verdana" panose="020B0604030504040204" pitchFamily="34" charset="0"/>
                          <a:ea typeface="Verdana" panose="020B0604030504040204" pitchFamily="34" charset="0"/>
                          <a:cs typeface="Verdana" panose="020B0604030504040204" pitchFamily="34" charset="0"/>
                        </a:rPr>
                        <a:t>Verfasser</a:t>
                      </a:r>
                      <a:r>
                        <a:rPr lang="de-DE" b="1"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baseline="0" dirty="0" smtClean="0">
                          <a:latin typeface="Verdana" panose="020B0604030504040204" pitchFamily="34" charset="0"/>
                          <a:ea typeface="Verdana" panose="020B0604030504040204" pitchFamily="34" charset="0"/>
                          <a:cs typeface="Verdana" panose="020B0604030504040204" pitchFamily="34" charset="0"/>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03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4000 Sozialatlas Erlangen-Höchstadt : das umfassende Verzeichnis sozialer Einrichtungen für den Landkreis / Landkreis Erlangen-Höchstadt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4025 2012/2014-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4030 Erlangen-Höchstadt : Landkreis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4060 Online-Ressource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4085 =u </a:t>
                      </a:r>
                      <a:r>
                        <a:rPr lang="de-DE" dirty="0" smtClean="0">
                          <a:latin typeface="Verdana" panose="020B0604030504040204" pitchFamily="34" charset="0"/>
                          <a:ea typeface="Verdana" panose="020B0604030504040204" pitchFamily="34" charset="0"/>
                          <a:cs typeface="Verdana" panose="020B0604030504040204" pitchFamily="34" charset="0"/>
                          <a:hlinkClick r:id="rId3"/>
                        </a:rPr>
                        <a:t>http://www.sozialatlas-erh.de/=x</a:t>
                      </a:r>
                      <a:r>
                        <a:rPr lang="de-DE" dirty="0" smtClean="0">
                          <a:latin typeface="Verdana" panose="020B0604030504040204" pitchFamily="34" charset="0"/>
                          <a:ea typeface="Verdana" panose="020B0604030504040204" pitchFamily="34" charset="0"/>
                          <a:cs typeface="Verdana" panose="020B0604030504040204" pitchFamily="34" charset="0"/>
                        </a:rPr>
                        <a:t> H=z LF</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248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 Gesehen am 3. März 2015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230203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Aufnahmen im PICA-Format</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02834514"/>
              </p:ext>
            </p:extLst>
          </p:nvPr>
        </p:nvGraphicFramePr>
        <p:xfrm>
          <a:off x="467544" y="836708"/>
          <a:ext cx="8064896" cy="5400600"/>
        </p:xfrm>
        <a:graphic>
          <a:graphicData uri="http://schemas.openxmlformats.org/drawingml/2006/table">
            <a:tbl>
              <a:tblPr firstRow="1" bandRow="1">
                <a:tableStyleId>{5C22544A-7EE6-4342-B048-85BDC9FD1C3A}</a:tableStyleId>
              </a:tblPr>
              <a:tblGrid>
                <a:gridCol w="8064896"/>
              </a:tblGrid>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Beschreibung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0500 </a:t>
                      </a:r>
                      <a:r>
                        <a:rPr lang="de-DE" dirty="0" err="1" smtClean="0">
                          <a:latin typeface="Verdana" panose="020B0604030504040204" pitchFamily="34" charset="0"/>
                          <a:ea typeface="Verdana" panose="020B0604030504040204" pitchFamily="34" charset="0"/>
                          <a:cs typeface="Verdana" panose="020B0604030504040204" pitchFamily="34" charset="0"/>
                        </a:rPr>
                        <a:t>Advz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0501 </a:t>
                      </a:r>
                      <a:r>
                        <a:rPr lang="de-DE" dirty="0" err="1" smtClean="0">
                          <a:latin typeface="Verdana" panose="020B0604030504040204" pitchFamily="34" charset="0"/>
                          <a:ea typeface="Verdana" panose="020B0604030504040204" pitchFamily="34" charset="0"/>
                          <a:cs typeface="Verdana" panose="020B0604030504040204" pitchFamily="34" charset="0"/>
                        </a:rPr>
                        <a:t>Text</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txt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0502 ohne Hilfsmittel zu </a:t>
                      </a:r>
                      <a:r>
                        <a:rPr lang="de-DE" dirty="0" err="1" smtClean="0">
                          <a:latin typeface="Verdana" panose="020B0604030504040204" pitchFamily="34" charset="0"/>
                          <a:ea typeface="Verdana" panose="020B0604030504040204" pitchFamily="34" charset="0"/>
                          <a:cs typeface="Verdana" panose="020B0604030504040204" pitchFamily="34" charset="0"/>
                        </a:rPr>
                        <a:t>benutzen</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0503 </a:t>
                      </a:r>
                      <a:r>
                        <a:rPr lang="de-DE" dirty="0" err="1" smtClean="0">
                          <a:latin typeface="Verdana" panose="020B0604030504040204" pitchFamily="34" charset="0"/>
                          <a:ea typeface="Verdana" panose="020B0604030504040204" pitchFamily="34" charset="0"/>
                          <a:cs typeface="Verdana" panose="020B0604030504040204" pitchFamily="34" charset="0"/>
                        </a:rPr>
                        <a:t>Band</a:t>
                      </a:r>
                      <a:r>
                        <a:rPr lang="de-DE"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nc</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1100 2013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1505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e</a:t>
                      </a:r>
                      <a:r>
                        <a:rPr lang="de-DE" dirty="0" err="1"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1800 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3110</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Ruhr</a:t>
                      </a:r>
                      <a:r>
                        <a:rPr lang="de-DE" i="1" dirty="0" smtClean="0">
                          <a:latin typeface="Verdana" panose="020B0604030504040204" pitchFamily="34" charset="0"/>
                          <a:ea typeface="Verdana" panose="020B0604030504040204" pitchFamily="34" charset="0"/>
                          <a:cs typeface="Verdana" panose="020B0604030504040204" pitchFamily="34" charset="0"/>
                        </a:rPr>
                        <a:t> </a:t>
                      </a:r>
                      <a:r>
                        <a:rPr lang="de-DE" i="1" dirty="0" err="1" smtClean="0">
                          <a:latin typeface="Verdana" panose="020B0604030504040204" pitchFamily="34" charset="0"/>
                          <a:ea typeface="Verdana" panose="020B0604030504040204" pitchFamily="34" charset="0"/>
                          <a:cs typeface="Verdana" panose="020B0604030504040204" pitchFamily="34" charset="0"/>
                        </a:rPr>
                        <a:t>Museum</a:t>
                      </a:r>
                      <a:r>
                        <a:rPr lang="de-DE" b="1" i="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i="0"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i="0" dirty="0" smtClean="0">
                          <a:latin typeface="Verdana" panose="020B0604030504040204" pitchFamily="34" charset="0"/>
                          <a:ea typeface="Verdana" panose="020B0604030504040204" pitchFamily="34" charset="0"/>
                          <a:cs typeface="Verdana" panose="020B0604030504040204" pitchFamily="34" charset="0"/>
                        </a:rPr>
                        <a:t> Organ</a:t>
                      </a:r>
                      <a:r>
                        <a:rPr lang="de-DE" b="1" i="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i="0" dirty="0" smtClean="0">
                          <a:latin typeface="Verdana" panose="020B0604030504040204" pitchFamily="34" charset="0"/>
                          <a:ea typeface="Verdana" panose="020B0604030504040204" pitchFamily="34" charset="0"/>
                          <a:cs typeface="Verdana" panose="020B0604030504040204" pitchFamily="34" charset="0"/>
                        </a:rPr>
                        <a:t>isb</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4000 Kleine Schriften des Ruhr</a:t>
                      </a:r>
                      <a:r>
                        <a:rPr lang="de-DE" baseline="0" dirty="0" smtClean="0">
                          <a:latin typeface="Verdana" panose="020B0604030504040204" pitchFamily="34" charset="0"/>
                          <a:ea typeface="Verdana" panose="020B0604030504040204" pitchFamily="34" charset="0"/>
                          <a:cs typeface="Verdana" panose="020B0604030504040204" pitchFamily="34" charset="0"/>
                        </a:rPr>
                        <a:t>-Museums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4025 1 (2013)-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4030 Essen : Klartext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94158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a:latin typeface="Verdana" pitchFamily="34" charset="0"/>
                <a:ea typeface="Verdana" pitchFamily="34" charset="0"/>
                <a:cs typeface="Verdana" pitchFamily="34" charset="0"/>
              </a:rPr>
              <a:t>E</a:t>
            </a:r>
            <a:r>
              <a:rPr lang="de-DE" sz="2400" dirty="0" smtClean="0">
                <a:latin typeface="Verdana" pitchFamily="34" charset="0"/>
                <a:ea typeface="Verdana" pitchFamily="34" charset="0"/>
                <a:cs typeface="Verdana" pitchFamily="34" charset="0"/>
              </a:rPr>
              <a:t>ntscheidung in 2 Schritten</a:t>
            </a:r>
          </a:p>
          <a:p>
            <a:endParaRPr lang="de-DE" sz="2400" dirty="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Schritt 1</a:t>
            </a:r>
          </a:p>
          <a:p>
            <a:pPr lvl="2"/>
            <a:r>
              <a:rPr lang="de-DE" sz="2000" dirty="0" smtClean="0">
                <a:latin typeface="Verdana" pitchFamily="34" charset="0"/>
                <a:ea typeface="Verdana" pitchFamily="34" charset="0"/>
                <a:cs typeface="Verdana" pitchFamily="34" charset="0"/>
              </a:rPr>
              <a:t>Stammt das Werk von der Körperschaft? – nach formalen Kriterien</a:t>
            </a:r>
          </a:p>
          <a:p>
            <a:pPr marL="914400" lvl="2" indent="0">
              <a:buNone/>
            </a:pPr>
            <a:endParaRPr lang="de-DE" sz="1600"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Schritt 2</a:t>
            </a:r>
          </a:p>
          <a:p>
            <a:pPr lvl="2"/>
            <a:r>
              <a:rPr lang="de-DE" sz="2000" dirty="0" smtClean="0">
                <a:latin typeface="Verdana" pitchFamily="34" charset="0"/>
                <a:ea typeface="Verdana" pitchFamily="34" charset="0"/>
                <a:cs typeface="Verdana" pitchFamily="34" charset="0"/>
              </a:rPr>
              <a:t>Ist die Körperschaft auch geistiger Schöpfer? – nach inhaltlichen Kriterien</a:t>
            </a:r>
          </a:p>
          <a:p>
            <a:pPr lvl="2"/>
            <a:endParaRPr lang="de-DE" sz="20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a:buFont typeface="Wingdings"/>
              <a:buChar char="à"/>
            </a:pPr>
            <a:r>
              <a:rPr lang="de-DE" sz="2400" dirty="0" smtClean="0">
                <a:latin typeface="Verdana" pitchFamily="34" charset="0"/>
                <a:ea typeface="Verdana" pitchFamily="34" charset="0"/>
                <a:cs typeface="Verdana" pitchFamily="34" charset="0"/>
              </a:rPr>
              <a:t>Die Körperschaft ist geistiger Schöpfer wenn Schritt  </a:t>
            </a:r>
          </a:p>
          <a:p>
            <a:pPr marL="0"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1 und 2 gemeinsam erfüllt sind.</a:t>
            </a:r>
          </a:p>
          <a:p>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Schritt 1: Stammt das Werk von der Körperschaft?</a:t>
            </a:r>
          </a:p>
          <a:p>
            <a:pPr lvl="1"/>
            <a:endParaRPr lang="de-DE" sz="2400" dirty="0" smtClean="0">
              <a:latin typeface="Verdana" pitchFamily="34" charset="0"/>
              <a:ea typeface="Verdana" pitchFamily="34" charset="0"/>
              <a:cs typeface="Verdana" pitchFamily="34" charset="0"/>
            </a:endParaRPr>
          </a:p>
          <a:p>
            <a:pPr marL="914400" lvl="1" indent="-457200">
              <a:buFont typeface="+mj-lt"/>
              <a:buAutoNum type="alphaLcParenR"/>
            </a:pPr>
            <a:r>
              <a:rPr lang="de-DE" sz="2000" dirty="0" smtClean="0">
                <a:latin typeface="Verdana" pitchFamily="34" charset="0"/>
                <a:ea typeface="Verdana" pitchFamily="34" charset="0"/>
                <a:cs typeface="Verdana" pitchFamily="34" charset="0"/>
              </a:rPr>
              <a:t>KS hat das Werk selbst veröffentlicht</a:t>
            </a:r>
          </a:p>
          <a:p>
            <a:pPr marL="914400" lvl="1" indent="-457200">
              <a:buFont typeface="+mj-lt"/>
              <a:buAutoNum type="alphaLcParenR"/>
            </a:pPr>
            <a:r>
              <a:rPr lang="de-DE" sz="2000" dirty="0" smtClean="0">
                <a:latin typeface="Verdana" pitchFamily="34" charset="0"/>
                <a:ea typeface="Verdana" pitchFamily="34" charset="0"/>
                <a:cs typeface="Verdana" pitchFamily="34" charset="0"/>
              </a:rPr>
              <a:t>KS hat die Veröffentlichung veranlasst</a:t>
            </a:r>
          </a:p>
          <a:p>
            <a:pPr marL="914400" lvl="1" indent="-457200">
              <a:buFont typeface="+mj-lt"/>
              <a:buAutoNum type="alphaLcParenR"/>
            </a:pPr>
            <a:r>
              <a:rPr lang="de-DE" sz="2000" dirty="0" smtClean="0">
                <a:latin typeface="Verdana" pitchFamily="34" charset="0"/>
                <a:ea typeface="Verdana" pitchFamily="34" charset="0"/>
                <a:cs typeface="Verdana" pitchFamily="34" charset="0"/>
              </a:rPr>
              <a:t>Der Inhalts des Werks ist bei der KS entstanden</a:t>
            </a:r>
          </a:p>
          <a:p>
            <a:pPr marL="0" indent="0">
              <a:buNone/>
            </a:pPr>
            <a:endParaRPr lang="de-DE" sz="2400" dirty="0" smtClean="0">
              <a:latin typeface="Verdana" pitchFamily="34" charset="0"/>
              <a:ea typeface="Verdana" pitchFamily="34" charset="0"/>
              <a:cs typeface="Verdana" pitchFamily="34" charset="0"/>
            </a:endParaRPr>
          </a:p>
          <a:p>
            <a:pPr marL="457200" lvl="1" indent="0">
              <a:buNone/>
            </a:pPr>
            <a:endParaRPr lang="de-DE" sz="2000" b="1" dirty="0">
              <a:latin typeface="Verdana" pitchFamily="34" charset="0"/>
              <a:ea typeface="Verdana" pitchFamily="34" charset="0"/>
              <a:cs typeface="Verdana" pitchFamily="34" charset="0"/>
            </a:endParaRPr>
          </a:p>
          <a:p>
            <a:pPr lvl="1">
              <a:buFont typeface="Wingdings"/>
              <a:buChar char="à"/>
            </a:pPr>
            <a:r>
              <a:rPr lang="de-DE" sz="2000" b="1" i="1" dirty="0" smtClean="0">
                <a:latin typeface="Verdana" pitchFamily="34" charset="0"/>
                <a:ea typeface="Verdana" pitchFamily="34" charset="0"/>
                <a:cs typeface="Verdana" pitchFamily="34" charset="0"/>
              </a:rPr>
              <a:t>Das Werk stammt bei </a:t>
            </a:r>
            <a:r>
              <a:rPr lang="de-DE" sz="2000" b="1" i="1" dirty="0" err="1" smtClean="0">
                <a:latin typeface="Verdana" pitchFamily="34" charset="0"/>
                <a:ea typeface="Verdana" pitchFamily="34" charset="0"/>
                <a:cs typeface="Verdana" pitchFamily="34" charset="0"/>
              </a:rPr>
              <a:t>fR</a:t>
            </a:r>
            <a:r>
              <a:rPr lang="de-DE" sz="2000" b="1" i="1" dirty="0" smtClean="0">
                <a:latin typeface="Verdana" pitchFamily="34" charset="0"/>
                <a:ea typeface="Verdana" pitchFamily="34" charset="0"/>
                <a:cs typeface="Verdana" pitchFamily="34" charset="0"/>
              </a:rPr>
              <a:t> </a:t>
            </a:r>
            <a:r>
              <a:rPr lang="de-DE" sz="2000" b="1" i="1" u="sng" dirty="0" smtClean="0">
                <a:latin typeface="Verdana" pitchFamily="34" charset="0"/>
                <a:ea typeface="Verdana" pitchFamily="34" charset="0"/>
                <a:cs typeface="Verdana" pitchFamily="34" charset="0"/>
              </a:rPr>
              <a:t>immer</a:t>
            </a:r>
            <a:r>
              <a:rPr lang="de-DE" sz="2000" b="1" i="1" dirty="0" smtClean="0">
                <a:latin typeface="Verdana" pitchFamily="34" charset="0"/>
                <a:ea typeface="Verdana" pitchFamily="34" charset="0"/>
                <a:cs typeface="Verdana" pitchFamily="34" charset="0"/>
              </a:rPr>
              <a:t> von einer Körperschaft, wenn der Titel nur aus einem Gattungsbegriff </a:t>
            </a:r>
            <a:r>
              <a:rPr lang="de-DE" sz="2000" b="1" i="1" dirty="0">
                <a:latin typeface="Verdana" pitchFamily="34" charset="0"/>
                <a:ea typeface="Verdana" pitchFamily="34" charset="0"/>
                <a:cs typeface="Verdana" pitchFamily="34" charset="0"/>
              </a:rPr>
              <a:t>o</a:t>
            </a:r>
            <a:r>
              <a:rPr lang="de-DE" sz="2000" b="1" i="1" dirty="0" smtClean="0">
                <a:latin typeface="Verdana" pitchFamily="34" charset="0"/>
                <a:ea typeface="Verdana" pitchFamily="34" charset="0"/>
                <a:cs typeface="Verdana" pitchFamily="34" charset="0"/>
              </a:rPr>
              <a:t>der aus einem Gattungsbegriff und der Körperschaft besteht.</a:t>
            </a:r>
            <a:endParaRPr lang="de-DE" sz="1600" i="1"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p>
          <a:p>
            <a:pPr>
              <a:buNone/>
            </a:pPr>
            <a:r>
              <a:rPr lang="de-DE" sz="2000" i="1" dirty="0">
                <a:latin typeface="Verdana" pitchFamily="34" charset="0"/>
                <a:ea typeface="Verdana" pitchFamily="34" charset="0"/>
                <a:cs typeface="Verdana" pitchFamily="34" charset="0"/>
              </a:rPr>
              <a:t>	</a:t>
            </a:r>
            <a:r>
              <a:rPr lang="de-DE" sz="2000" i="1"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Im </a:t>
            </a:r>
            <a:r>
              <a:rPr lang="de-DE" sz="2000" dirty="0">
                <a:latin typeface="Verdana" pitchFamily="34" charset="0"/>
                <a:ea typeface="Verdana" pitchFamily="34" charset="0"/>
                <a:cs typeface="Verdana" pitchFamily="34" charset="0"/>
              </a:rPr>
              <a:t>Zweifelsfall </a:t>
            </a:r>
            <a:r>
              <a:rPr lang="de-DE" sz="2000" dirty="0" smtClean="0">
                <a:latin typeface="Verdana" pitchFamily="34" charset="0"/>
                <a:ea typeface="Verdana" pitchFamily="34" charset="0"/>
                <a:cs typeface="Verdana" pitchFamily="34" charset="0"/>
              </a:rPr>
              <a:t>stammt das Werk von der Körperschaft!</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050645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Schritt 2: Ist die Körperschaft von der das Werk stammt auch geistiger Schöpfer des Werks?</a:t>
            </a: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Anwendung inhaltlicher Kriterien</a:t>
            </a:r>
          </a:p>
          <a:p>
            <a:pPr lvl="1"/>
            <a:r>
              <a:rPr lang="de-DE" sz="2000" dirty="0" smtClean="0">
                <a:latin typeface="Verdana" pitchFamily="34" charset="0"/>
                <a:ea typeface="Verdana" pitchFamily="34" charset="0"/>
                <a:cs typeface="Verdana" pitchFamily="34" charset="0"/>
              </a:rPr>
              <a:t>KS ist geistiger Schöpfer nur in eindeutigen Fällen</a:t>
            </a:r>
          </a:p>
          <a:p>
            <a:pPr lvl="1"/>
            <a:r>
              <a:rPr lang="de-DE" sz="2000" dirty="0" smtClean="0">
                <a:latin typeface="Verdana" pitchFamily="34" charset="0"/>
                <a:ea typeface="Verdana" pitchFamily="34" charset="0"/>
                <a:cs typeface="Verdana" pitchFamily="34" charset="0"/>
              </a:rPr>
              <a:t>Im Zweifelsfall KS nur verantwortlich und kann als sonstige KS nach RDA 19.3 behandelt werden</a:t>
            </a:r>
          </a:p>
          <a:p>
            <a:endParaRPr lang="de-DE" sz="2400" dirty="0" smtClean="0">
              <a:latin typeface="Verdana" pitchFamily="34" charset="0"/>
              <a:ea typeface="Verdana" pitchFamily="34" charset="0"/>
              <a:cs typeface="Verdana" pitchFamily="34" charset="0"/>
            </a:endParaRPr>
          </a:p>
          <a:p>
            <a:pPr lvl="1">
              <a:buFont typeface="Wingdings"/>
              <a:buChar char="à"/>
            </a:pPr>
            <a:r>
              <a:rPr lang="de-DE" sz="2000" b="1" i="1" dirty="0" smtClean="0">
                <a:latin typeface="Verdana" pitchFamily="34" charset="0"/>
                <a:ea typeface="Verdana" pitchFamily="34" charset="0"/>
                <a:cs typeface="Verdana" pitchFamily="34" charset="0"/>
              </a:rPr>
              <a:t>Für die Entscheidung, ob die KS geistiger Schöpfer  </a:t>
            </a:r>
          </a:p>
          <a:p>
            <a:pPr marL="457200" lvl="1" indent="0">
              <a:buNone/>
            </a:pPr>
            <a:r>
              <a:rPr lang="de-DE" sz="2000" b="1" i="1" dirty="0" smtClean="0">
                <a:latin typeface="Verdana" pitchFamily="34" charset="0"/>
                <a:ea typeface="Verdana" pitchFamily="34" charset="0"/>
                <a:cs typeface="Verdana" pitchFamily="34" charset="0"/>
              </a:rPr>
              <a:t>   ist, ist es unerheblich, ob der Titel nur aus einem </a:t>
            </a:r>
          </a:p>
          <a:p>
            <a:pPr marL="457200" lvl="1" indent="0">
              <a:buNone/>
            </a:pPr>
            <a:r>
              <a:rPr lang="de-DE" sz="2000" b="1" i="1" dirty="0">
                <a:latin typeface="Verdana" pitchFamily="34" charset="0"/>
                <a:ea typeface="Verdana" pitchFamily="34" charset="0"/>
                <a:cs typeface="Verdana" pitchFamily="34" charset="0"/>
              </a:rPr>
              <a:t> </a:t>
            </a:r>
            <a:r>
              <a:rPr lang="de-DE" sz="2000" b="1" i="1" dirty="0" smtClean="0">
                <a:latin typeface="Verdana" pitchFamily="34" charset="0"/>
                <a:ea typeface="Verdana" pitchFamily="34" charset="0"/>
                <a:cs typeface="Verdana" pitchFamily="34" charset="0"/>
              </a:rPr>
              <a:t>  Gattungsbegriff mit oder ohne KS oder einem </a:t>
            </a:r>
          </a:p>
          <a:p>
            <a:pPr marL="457200" lvl="1" indent="0">
              <a:buNone/>
            </a:pPr>
            <a:r>
              <a:rPr lang="de-DE" sz="2000" b="1" i="1" dirty="0">
                <a:latin typeface="Verdana" pitchFamily="34" charset="0"/>
                <a:ea typeface="Verdana" pitchFamily="34" charset="0"/>
                <a:cs typeface="Verdana" pitchFamily="34" charset="0"/>
              </a:rPr>
              <a:t> </a:t>
            </a:r>
            <a:r>
              <a:rPr lang="de-DE" sz="2000" b="1" i="1" dirty="0" smtClean="0">
                <a:latin typeface="Verdana" pitchFamily="34" charset="0"/>
                <a:ea typeface="Verdana" pitchFamily="34" charset="0"/>
                <a:cs typeface="Verdana" pitchFamily="34" charset="0"/>
              </a:rPr>
              <a:t>  „spezifischen“ Haupttitel besteht.</a:t>
            </a:r>
            <a:endParaRPr lang="de-DE" sz="2000" b="1" i="1"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555486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914400" lvl="2" indent="0">
              <a:buNone/>
            </a:pPr>
            <a:endParaRPr lang="de-DE" sz="2000" dirty="0" smtClean="0">
              <a:latin typeface="Verdana" pitchFamily="34" charset="0"/>
              <a:ea typeface="Verdana" pitchFamily="34" charset="0"/>
              <a:cs typeface="Verdana" pitchFamily="34" charset="0"/>
            </a:endParaRPr>
          </a:p>
          <a:p>
            <a:pPr lvl="1"/>
            <a:endParaRPr lang="de-DE" sz="2000" dirty="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Diagramm 5"/>
          <p:cNvGraphicFramePr/>
          <p:nvPr>
            <p:extLst>
              <p:ext uri="{D42A27DB-BD31-4B8C-83A1-F6EECF244321}">
                <p14:modId xmlns:p14="http://schemas.microsoft.com/office/powerpoint/2010/main" val="3461970107"/>
              </p:ext>
            </p:extLst>
          </p:nvPr>
        </p:nvGraphicFramePr>
        <p:xfrm>
          <a:off x="323528" y="908720"/>
          <a:ext cx="8280920"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4552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Für die Praxis gilt:</a:t>
            </a:r>
          </a:p>
          <a:p>
            <a:pPr marL="0" indent="0">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Jede</a:t>
            </a:r>
            <a:r>
              <a:rPr lang="de-DE" sz="2400" dirty="0" smtClean="0">
                <a:latin typeface="Verdana" pitchFamily="34" charset="0"/>
                <a:ea typeface="Verdana" pitchFamily="34" charset="0"/>
                <a:cs typeface="Verdana" pitchFamily="34" charset="0"/>
              </a:rPr>
              <a:t> Publikation auf KS abprüfen</a:t>
            </a:r>
          </a:p>
          <a:p>
            <a:r>
              <a:rPr lang="de-DE" sz="2400" dirty="0" smtClean="0">
                <a:latin typeface="Verdana" pitchFamily="34" charset="0"/>
                <a:ea typeface="Verdana" pitchFamily="34" charset="0"/>
                <a:cs typeface="Verdana" pitchFamily="34" charset="0"/>
              </a:rPr>
              <a:t>Klären ob das Werk von der KS stammt – bei Gattungsbegriff immer</a:t>
            </a:r>
          </a:p>
          <a:p>
            <a:r>
              <a:rPr lang="de-DE" sz="2400" dirty="0" smtClean="0">
                <a:latin typeface="Verdana" pitchFamily="34" charset="0"/>
                <a:ea typeface="Verdana" pitchFamily="34" charset="0"/>
                <a:cs typeface="Verdana" pitchFamily="34" charset="0"/>
              </a:rPr>
              <a:t>Inhalt prüfen</a:t>
            </a:r>
          </a:p>
          <a:p>
            <a:pPr lvl="1"/>
            <a:r>
              <a:rPr lang="de-DE" sz="2000" dirty="0" smtClean="0">
                <a:latin typeface="Verdana" pitchFamily="34" charset="0"/>
                <a:ea typeface="Verdana" pitchFamily="34" charset="0"/>
                <a:cs typeface="Verdana" pitchFamily="34" charset="0"/>
              </a:rPr>
              <a:t>Inhaltsverzeichnis</a:t>
            </a:r>
          </a:p>
          <a:p>
            <a:pPr lvl="1"/>
            <a:r>
              <a:rPr lang="de-DE" sz="2000" dirty="0" smtClean="0">
                <a:latin typeface="Verdana" pitchFamily="34" charset="0"/>
                <a:ea typeface="Verdana" pitchFamily="34" charset="0"/>
                <a:cs typeface="Verdana" pitchFamily="34" charset="0"/>
              </a:rPr>
              <a:t>Vorwort</a:t>
            </a:r>
          </a:p>
          <a:p>
            <a:pPr lvl="1"/>
            <a:r>
              <a:rPr lang="de-DE" sz="2000" dirty="0" smtClean="0">
                <a:latin typeface="Verdana" pitchFamily="34" charset="0"/>
                <a:ea typeface="Verdana" pitchFamily="34" charset="0"/>
                <a:cs typeface="Verdana" pitchFamily="34" charset="0"/>
              </a:rPr>
              <a:t>Text (z.B. Beiträge von mehreren Personen)</a:t>
            </a:r>
          </a:p>
          <a:p>
            <a:r>
              <a:rPr lang="de-DE" sz="2400" dirty="0" smtClean="0">
                <a:latin typeface="Verdana" pitchFamily="34" charset="0"/>
                <a:ea typeface="Verdana" pitchFamily="34" charset="0"/>
                <a:cs typeface="Verdana" pitchFamily="34" charset="0"/>
              </a:rPr>
              <a:t>Zuordnung zu den Kriterien für geistigen Schöpfer prüfen</a:t>
            </a:r>
          </a:p>
          <a:p>
            <a:r>
              <a:rPr lang="de-DE" sz="2400" dirty="0" smtClean="0">
                <a:latin typeface="Verdana" pitchFamily="34" charset="0"/>
                <a:ea typeface="Verdana" pitchFamily="34" charset="0"/>
                <a:cs typeface="Verdana" pitchFamily="34" charset="0"/>
              </a:rPr>
              <a:t>Entscheidung für oder gegen Körperschaft als geistigen Schöpfer treffen</a:t>
            </a:r>
          </a:p>
          <a:p>
            <a:pPr marL="457200" lvl="1" indent="0">
              <a:buNone/>
            </a:pPr>
            <a:endParaRPr lang="de-DE" sz="2400" b="1"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8990771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07504" y="836712"/>
            <a:ext cx="8784976" cy="5472608"/>
          </a:xfrm>
        </p:spPr>
        <p:txBody>
          <a:bodyPr wrap="square"/>
          <a:lstStyle/>
          <a:p>
            <a:r>
              <a:rPr lang="de-DE" sz="2400" dirty="0" smtClean="0">
                <a:latin typeface="Verdana" pitchFamily="34" charset="0"/>
                <a:ea typeface="Verdana" pitchFamily="34" charset="0"/>
                <a:cs typeface="Verdana" pitchFamily="34" charset="0"/>
              </a:rPr>
              <a:t>Schritt 2: Ist die Körperschaft von der das Werk stammt auch geistiger Schöpfer des Werks?</a:t>
            </a:r>
          </a:p>
          <a:p>
            <a:pPr lvl="1"/>
            <a:endParaRPr lang="de-DE" sz="20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Das Werk muss unter bestimmte Typen fallen </a:t>
            </a:r>
          </a:p>
          <a:p>
            <a:pPr marL="457200" lvl="1"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(s. RDA 19.2.1.1.1)</a:t>
            </a:r>
          </a:p>
          <a:p>
            <a:pPr marL="457200" lvl="1" indent="0">
              <a:buNone/>
            </a:pPr>
            <a:endParaRPr lang="de-DE" sz="2400" dirty="0" smtClean="0">
              <a:latin typeface="Verdana" pitchFamily="34" charset="0"/>
              <a:ea typeface="Verdana" pitchFamily="34" charset="0"/>
              <a:cs typeface="Verdana" pitchFamily="34" charset="0"/>
            </a:endParaRPr>
          </a:p>
          <a:p>
            <a:pPr lvl="1"/>
            <a:r>
              <a:rPr lang="de-DE" sz="2400" dirty="0" smtClean="0">
                <a:latin typeface="Verdana" pitchFamily="34" charset="0"/>
                <a:ea typeface="Verdana" pitchFamily="34" charset="0"/>
                <a:cs typeface="Verdana" pitchFamily="34" charset="0"/>
              </a:rPr>
              <a:t>Für die Praxis sind besonders 3 Typen relevant</a:t>
            </a:r>
          </a:p>
          <a:p>
            <a:pPr marL="1371600" lvl="2" indent="-457200">
              <a:buFont typeface="+mj-lt"/>
              <a:buAutoNum type="alphaLcParenR"/>
            </a:pPr>
            <a:r>
              <a:rPr lang="de-DE" sz="2000" dirty="0" smtClean="0">
                <a:latin typeface="Verdana" pitchFamily="34" charset="0"/>
                <a:ea typeface="Verdana" pitchFamily="34" charset="0"/>
                <a:cs typeface="Verdana" pitchFamily="34" charset="0"/>
              </a:rPr>
              <a:t>Administratives Werk über die Körperschaft</a:t>
            </a:r>
          </a:p>
          <a:p>
            <a:pPr marL="1371600" lvl="2" indent="-457200">
              <a:buFont typeface="+mj-lt"/>
              <a:buAutoNum type="alphaLcParenR"/>
            </a:pPr>
            <a:r>
              <a:rPr lang="de-DE" sz="2000" dirty="0" smtClean="0">
                <a:latin typeface="Verdana" pitchFamily="34" charset="0"/>
                <a:ea typeface="Verdana" pitchFamily="34" charset="0"/>
                <a:cs typeface="Verdana" pitchFamily="34" charset="0"/>
              </a:rPr>
              <a:t>Kollektives Gedankengut der Körperschaft</a:t>
            </a:r>
          </a:p>
          <a:p>
            <a:pPr marL="1371600" lvl="2" indent="-457200">
              <a:buFont typeface="+mj-lt"/>
              <a:buAutoNum type="alphaLcParenR"/>
            </a:pPr>
            <a:r>
              <a:rPr lang="de-DE" sz="2000" dirty="0" smtClean="0">
                <a:latin typeface="Verdana" pitchFamily="34" charset="0"/>
                <a:ea typeface="Verdana" pitchFamily="34" charset="0"/>
                <a:cs typeface="Verdana" pitchFamily="34" charset="0"/>
              </a:rPr>
              <a:t>Kollektive Aktivität der Körperschaft</a:t>
            </a:r>
          </a:p>
          <a:p>
            <a:pPr lvl="1"/>
            <a:endParaRPr lang="de-DE" sz="20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13690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62913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lphaLcParenR"/>
            </a:pPr>
            <a:r>
              <a:rPr lang="de-DE" sz="2400" dirty="0" smtClean="0">
                <a:latin typeface="Verdana" pitchFamily="34" charset="0"/>
                <a:ea typeface="Verdana" pitchFamily="34" charset="0"/>
                <a:cs typeface="Verdana" pitchFamily="34" charset="0"/>
              </a:rPr>
              <a:t>Administratives Werk über die Körperschaft</a:t>
            </a:r>
          </a:p>
          <a:p>
            <a:pPr marL="857250" lvl="1" indent="-457200"/>
            <a:endParaRPr lang="de-DE" sz="2000" dirty="0" smtClean="0">
              <a:latin typeface="Verdana" pitchFamily="34" charset="0"/>
              <a:ea typeface="Verdana" pitchFamily="34" charset="0"/>
              <a:cs typeface="Verdana" pitchFamily="34" charset="0"/>
            </a:endParaRPr>
          </a:p>
          <a:p>
            <a:pPr marL="857250" lvl="1" indent="-457200"/>
            <a:r>
              <a:rPr lang="de-DE" sz="2000" dirty="0" smtClean="0">
                <a:latin typeface="Verdana" pitchFamily="34" charset="0"/>
                <a:ea typeface="Verdana" pitchFamily="34" charset="0"/>
                <a:cs typeface="Verdana" pitchFamily="34" charset="0"/>
              </a:rPr>
              <a:t>Behandelt bestimmte Aspekte der KS</a:t>
            </a:r>
          </a:p>
          <a:p>
            <a:pPr marL="857250" lvl="1" indent="-457200"/>
            <a:endParaRPr lang="de-DE" sz="2000" dirty="0" smtClean="0">
              <a:latin typeface="Verdana" pitchFamily="34" charset="0"/>
              <a:ea typeface="Verdana" pitchFamily="34" charset="0"/>
              <a:cs typeface="Verdana" pitchFamily="34" charset="0"/>
            </a:endParaRPr>
          </a:p>
          <a:p>
            <a:pPr marL="857250" lvl="1" indent="-457200"/>
            <a:r>
              <a:rPr lang="de-DE" sz="2000" dirty="0" smtClean="0">
                <a:latin typeface="Verdana" pitchFamily="34" charset="0"/>
                <a:ea typeface="Verdana" pitchFamily="34" charset="0"/>
                <a:cs typeface="Verdana" pitchFamily="34" charset="0"/>
              </a:rPr>
              <a:t>Betrifft z. B.: interne Richtlinien, Verfahrensweisen, Finanzen und/oder Aktivitäten, Organisation</a:t>
            </a:r>
          </a:p>
          <a:p>
            <a:pPr marL="857250" lvl="1" indent="-457200"/>
            <a:endParaRPr lang="de-DE" sz="2000" dirty="0" smtClean="0">
              <a:latin typeface="Verdana" pitchFamily="34" charset="0"/>
              <a:ea typeface="Verdana" pitchFamily="34" charset="0"/>
              <a:cs typeface="Verdana" pitchFamily="34" charset="0"/>
            </a:endParaRPr>
          </a:p>
          <a:p>
            <a:pPr marL="857250" lvl="1" indent="-457200"/>
            <a:r>
              <a:rPr lang="de-DE" sz="2000" dirty="0" smtClean="0">
                <a:latin typeface="Verdana" pitchFamily="34" charset="0"/>
                <a:ea typeface="Verdana" pitchFamily="34" charset="0"/>
                <a:cs typeface="Verdana" pitchFamily="34" charset="0"/>
              </a:rPr>
              <a:t>Verzeichnisse z. B. Mitglieder, Personal</a:t>
            </a:r>
          </a:p>
          <a:p>
            <a:pPr marL="857250" lvl="1" indent="-457200"/>
            <a:endParaRPr lang="de-DE" sz="2000" dirty="0" smtClean="0">
              <a:latin typeface="Verdana" pitchFamily="34" charset="0"/>
              <a:ea typeface="Verdana" pitchFamily="34" charset="0"/>
              <a:cs typeface="Verdana" pitchFamily="34" charset="0"/>
            </a:endParaRPr>
          </a:p>
          <a:p>
            <a:pPr marL="857250" lvl="1" indent="-457200"/>
            <a:r>
              <a:rPr lang="de-DE" sz="2000" dirty="0" smtClean="0">
                <a:latin typeface="Verdana" pitchFamily="34" charset="0"/>
                <a:ea typeface="Verdana" pitchFamily="34" charset="0"/>
                <a:cs typeface="Verdana" pitchFamily="34" charset="0"/>
              </a:rPr>
              <a:t>Ressourcen aus dem Besitz der Körperschaft z. B. Inventare und Bestandskataloge</a:t>
            </a:r>
          </a:p>
          <a:p>
            <a:pPr lvl="1"/>
            <a:endParaRPr lang="de-DE" sz="2000" dirty="0" smtClean="0">
              <a:latin typeface="Verdana" pitchFamily="34" charset="0"/>
              <a:ea typeface="Verdana" pitchFamily="34" charset="0"/>
              <a:cs typeface="Verdana" pitchFamily="34" charset="0"/>
            </a:endParaRPr>
          </a:p>
          <a:p>
            <a:pPr marL="457200" lvl="1" indent="0">
              <a:buNone/>
            </a:pPr>
            <a:r>
              <a:rPr lang="de-DE" sz="2000" b="1" i="1" dirty="0" smtClean="0">
                <a:latin typeface="Verdana" pitchFamily="34" charset="0"/>
                <a:ea typeface="Verdana" pitchFamily="34" charset="0"/>
                <a:cs typeface="Verdana" pitchFamily="34" charset="0"/>
              </a:rPr>
              <a:t>Die Aspekte können in Kombinationen vorliegen und  </a:t>
            </a:r>
          </a:p>
          <a:p>
            <a:pPr marL="457200" lvl="1" indent="0">
              <a:buNone/>
            </a:pPr>
            <a:r>
              <a:rPr lang="de-DE" sz="2000" b="1" i="1" dirty="0">
                <a:latin typeface="Verdana" pitchFamily="34" charset="0"/>
                <a:ea typeface="Verdana" pitchFamily="34" charset="0"/>
                <a:cs typeface="Verdana" pitchFamily="34" charset="0"/>
              </a:rPr>
              <a:t> </a:t>
            </a:r>
            <a:r>
              <a:rPr lang="de-DE" sz="2000" b="1" i="1" dirty="0" smtClean="0">
                <a:latin typeface="Verdana" pitchFamily="34" charset="0"/>
                <a:ea typeface="Verdana" pitchFamily="34" charset="0"/>
                <a:cs typeface="Verdana" pitchFamily="34" charset="0"/>
              </a:rPr>
              <a:t>         der Anteil im Werk muss überwiegen</a:t>
            </a:r>
          </a:p>
          <a:p>
            <a:pPr marL="457200" lvl="1" indent="0">
              <a:buNone/>
            </a:pPr>
            <a:endParaRPr lang="de-DE" sz="2000" dirty="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5B.02: Körperschaften als geistige Schöpfer und Anhang I | PICA DNB/ZDB | Stand: 18.01.2016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278014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2931</Words>
  <Application>Microsoft Office PowerPoint</Application>
  <PresentationFormat>Bildschirmpräsentation (4:3)</PresentationFormat>
  <Paragraphs>627</Paragraphs>
  <Slides>28</Slides>
  <Notes>28</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Larissa-Design</vt:lpstr>
      <vt:lpstr>Schulungsunterlagen der AG RDA</vt:lpstr>
      <vt:lpstr> Körperschaften, die als geistige Schöpfer angesehen werden, und Anhang I, Beziehungskennzeichnungen  </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Körperschaften als geistige Schöpfer</vt:lpstr>
      <vt:lpstr>PowerPoint-Präsentation</vt:lpstr>
      <vt:lpstr>Anhang I - Beziehungskennzeichnungen</vt:lpstr>
      <vt:lpstr>Formatänderungen in PICA</vt:lpstr>
      <vt:lpstr>Körperschaften als geistige Schöpfer</vt:lpstr>
      <vt:lpstr>Körperschaften als geistige Schöpfer</vt:lpstr>
      <vt:lpstr>Körperschaften als geistige Schöpfer</vt:lpstr>
      <vt:lpstr>Aufnahmen im PICA-Format</vt:lpstr>
      <vt:lpstr>Aufnahmen im PICA-Format</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452</cp:revision>
  <cp:lastPrinted>2015-08-10T13:42:32Z</cp:lastPrinted>
  <dcterms:created xsi:type="dcterms:W3CDTF">2014-02-18T07:01:40Z</dcterms:created>
  <dcterms:modified xsi:type="dcterms:W3CDTF">2016-03-21T08:16:59Z</dcterms:modified>
</cp:coreProperties>
</file>