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352" r:id="rId2"/>
    <p:sldId id="259" r:id="rId3"/>
    <p:sldId id="340" r:id="rId4"/>
    <p:sldId id="332" r:id="rId5"/>
    <p:sldId id="326" r:id="rId6"/>
    <p:sldId id="334" r:id="rId7"/>
    <p:sldId id="344" r:id="rId8"/>
    <p:sldId id="345" r:id="rId9"/>
    <p:sldId id="335" r:id="rId10"/>
    <p:sldId id="342" r:id="rId11"/>
    <p:sldId id="343" r:id="rId12"/>
    <p:sldId id="348" r:id="rId13"/>
    <p:sldId id="349" r:id="rId14"/>
    <p:sldId id="350" r:id="rId15"/>
    <p:sldId id="351" r:id="rId16"/>
    <p:sldId id="346" r:id="rId17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äuer, Christine" initials="br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1" autoAdjust="0"/>
    <p:restoredTop sz="90975" autoAdjust="0"/>
  </p:normalViewPr>
  <p:slideViewPr>
    <p:cSldViewPr>
      <p:cViewPr>
        <p:scale>
          <a:sx n="100" d="100"/>
          <a:sy n="100" d="100"/>
        </p:scale>
        <p:origin x="-139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50" y="144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20.08.2015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20.08.2015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9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Änderungen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b. Hinzutreten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eines Ausgabebegriffes ohne inhaltliche Änderung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keine neue Beschreibung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Ausgabevermerk erfassen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Anmerkung </a:t>
            </a:r>
            <a:r>
              <a:rPr lang="de-DE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Früher </a:t>
            </a: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ohne das begleitende Wort</a:t>
            </a:r>
          </a:p>
          <a:p>
            <a:pPr marL="0" indent="0">
              <a:buNone/>
            </a:pP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   Ausgabe/</a:t>
            </a:r>
            <a:r>
              <a:rPr lang="de-DE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edition</a:t>
            </a: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einfügen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580601"/>
              </p:ext>
            </p:extLst>
          </p:nvPr>
        </p:nvGraphicFramePr>
        <p:xfrm>
          <a:off x="323529" y="3717032"/>
          <a:ext cx="8640959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666"/>
                <a:gridCol w="1051943"/>
                <a:gridCol w="1653053"/>
                <a:gridCol w="2554718"/>
                <a:gridCol w="247957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korrigiert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Diakonie-Report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Diakonie-Report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Ausgabe-vermerk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Bundesausgabe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 Ausgabe-vermerk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 ohne das begleitende Wort Ausgabe</a:t>
                      </a:r>
                      <a:endParaRPr lang="de-DE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815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Änderungen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c. Unterreihe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mit Untergliederung, es tritt ein Ausgabebegriff  zur Untergliederung hinzu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Beschreibung als Unterreihe bleibt erhalten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Ausgabebegriff wird der Untergliederung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hinzugefügt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bei wesentlicher Änderung des Titels ist eine neue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Beschreibung erforderlich 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78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Änderungen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Änderungen, die neue Beschreibung erfordern, s.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1.6.2.5 + RDA 1.6.2.5 D-A-CH sowie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2.3.2.13.1. + RDA 2.3.2.13.1 D-A-CH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Neue Beschreibung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036576"/>
              </p:ext>
            </p:extLst>
          </p:nvPr>
        </p:nvGraphicFramePr>
        <p:xfrm>
          <a:off x="251519" y="3356992"/>
          <a:ext cx="8712968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224136"/>
                <a:gridCol w="2952329"/>
                <a:gridCol w="1697935"/>
                <a:gridCol w="183045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neu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Hesseninfo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Hesseninfo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Ausbildung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Ausbildung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Gemeinsame Angabe von Haupttitel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Untergliederung(en)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Hesseninfo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Ausbildung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Hesseninfo.  Ausgabe Ausbildung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626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Änderungen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neue Beschreibung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251520" y="6381328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473926"/>
              </p:ext>
            </p:extLst>
          </p:nvPr>
        </p:nvGraphicFramePr>
        <p:xfrm>
          <a:off x="251520" y="1412776"/>
          <a:ext cx="8712967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152128"/>
                <a:gridCol w="2376264"/>
                <a:gridCol w="2088232"/>
                <a:gridCol w="201622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korrigiert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Bleib gesund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Bleib gesund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Das</a:t>
                      </a: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AOK-Magazin Plus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Das</a:t>
                      </a: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AOK-Magazin Plus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AOK Bayern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AOK Bayern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München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München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Gemeinsame Angabe von Haupttitel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Untergliederung(en)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Bleib gesund. Das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AOK-Magazin Plus.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AOK Bayern. München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Bleib gesund. Das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AOK-Magazin Plus. 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OK Bayern. Ausgabe München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426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Änderungen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Unterreihe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mit einer oder mehreren  Untergliederungen, es tritt ein Ausgabebegriff   hinzu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Beschreibung mit Unterreihen bleibt erhalten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Ausgabebegriff wird als weitere Untergliederung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erfasst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bei wesentlicher Änderung des Titels ist eine neue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Beschreibung erforderlich </a:t>
            </a:r>
          </a:p>
          <a:p>
            <a:pPr marL="0" indent="0">
              <a:buNone/>
            </a:pP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Änderungen, die neue Beschreibung erfordern, s.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RDA 1.6.2.5 + RDA 1.6.2.5 D-A-CH sowie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RDA 2.3.2.13.1. + RDA 2.3.2.13.1 D-A-CH</a:t>
            </a:r>
          </a:p>
          <a:p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1495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Änderungen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900675"/>
              </p:ext>
            </p:extLst>
          </p:nvPr>
        </p:nvGraphicFramePr>
        <p:xfrm>
          <a:off x="251520" y="1700808"/>
          <a:ext cx="8712967" cy="403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80120"/>
                <a:gridCol w="1944216"/>
                <a:gridCol w="1512168"/>
                <a:gridCol w="1512168"/>
                <a:gridCol w="165618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Unterglie-derung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Kids &amp;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Babys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Kids &amp;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Babys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Kids &amp;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Babys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Unterglie-derung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[Deutsche Ausgabe]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[Englische Ausgabe]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25232">
                <a:tc>
                  <a:txBody>
                    <a:bodyPr/>
                    <a:lstStyle/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Gemeinsame Angabe von Haupttitel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Untergliederung(en)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Kids &amp; Babys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Kids &amp; Babys. [Deutsche Ausgabe]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Kids &amp; Babys. [Englische Ausgabe]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7991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 Verantwortlichkeitsangaben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Eine Verantwortlichkeitsangabe bezieht sich nur auf 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eine bestimmte Ausgabe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wird als Teil des Ausgabevermerks erfasst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Erfassung erfolgt nach den Grundregeln für die 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Verantwortlichkeitsangabe 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141115"/>
              </p:ext>
            </p:extLst>
          </p:nvPr>
        </p:nvGraphicFramePr>
        <p:xfrm>
          <a:off x="395536" y="3212976"/>
          <a:ext cx="8640960" cy="3030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804"/>
                <a:gridCol w="901666"/>
                <a:gridCol w="2222325"/>
                <a:gridCol w="2343311"/>
                <a:gridCol w="2196854"/>
              </a:tblGrid>
              <a:tr h="41812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2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Bleib gesund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Bleib gesund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31520">
                <a:tc rowSpan="2"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vermerk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Neustadt an der Weinstraße / Regionaldirektion Neustadt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Landau / Regionaldirektion Landau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3152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Verantwortlich-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keitsangabe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die sich auf den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Ausgabevermerk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bezieht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01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Ausgabevermerk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 bei Vorliegen folgender Begriffe (auch in Zusammensetzungen oder anderen Sprachen):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 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Edition 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Ausnahme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 steht in Verbindung mit einer Zählung – die Erfassung erfolgt als Zählung, s. RDA 2.6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z.B. 3. Ausgabe 2014, 2015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edition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572262"/>
              </p:ext>
            </p:extLst>
          </p:nvPr>
        </p:nvGraphicFramePr>
        <p:xfrm>
          <a:off x="107504" y="2492896"/>
          <a:ext cx="8928993" cy="1943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1450"/>
                <a:gridCol w="878262"/>
                <a:gridCol w="2415219"/>
                <a:gridCol w="2307797"/>
                <a:gridCol w="2376265"/>
              </a:tblGrid>
              <a:tr h="389301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2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8930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Spree-Elster-Stimme  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Spree-Elster-Stimme  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8930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Ausgabevermerk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Regional-ausgabe Kamenz &amp; Hoyerswerda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Regional-ausgabe Bautzen &amp; Oberland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539993"/>
              </p:ext>
            </p:extLst>
          </p:nvPr>
        </p:nvGraphicFramePr>
        <p:xfrm>
          <a:off x="107504" y="908720"/>
          <a:ext cx="892899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1450"/>
                <a:gridCol w="878261"/>
                <a:gridCol w="2418761"/>
                <a:gridCol w="2265300"/>
                <a:gridCol w="241522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Braut &amp; Bräutigam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Braut &amp; Bräutigam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Ausgabevermerk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</a:t>
                      </a:r>
                      <a:r>
                        <a:rPr lang="de-DE" strike="noStrik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Süd</a:t>
                      </a:r>
                      <a:endParaRPr lang="de-DE" strike="sngStrik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</a:t>
                      </a:r>
                      <a:r>
                        <a:rPr lang="de-DE" strike="noStrik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Nord</a:t>
                      </a:r>
                      <a:endParaRPr lang="de-DE" strike="sngStrik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865122"/>
              </p:ext>
            </p:extLst>
          </p:nvPr>
        </p:nvGraphicFramePr>
        <p:xfrm>
          <a:off x="107504" y="4653136"/>
          <a:ext cx="892899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1450"/>
                <a:gridCol w="878262"/>
                <a:gridCol w="2418760"/>
                <a:gridCol w="2299457"/>
                <a:gridCol w="23810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Automobilsport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Automobilsport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Ausgabevermerk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English edition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8092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784976" cy="5472608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Ausgabebezeichnung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kann gleichzeitig ein Beilagenbegriff sein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Erfassung erfolgt als Ausgabevermerk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Hauptressource und Beilage werden miteinander in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Beziehung gesetzt (</a:t>
            </a: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Supplement/Supplement zu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453336"/>
            <a:ext cx="7776864" cy="504056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987815"/>
              </p:ext>
            </p:extLst>
          </p:nvPr>
        </p:nvGraphicFramePr>
        <p:xfrm>
          <a:off x="107504" y="2852936"/>
          <a:ext cx="8928994" cy="3892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520"/>
                <a:gridCol w="1033107"/>
                <a:gridCol w="1753781"/>
                <a:gridCol w="2304257"/>
                <a:gridCol w="2952329"/>
              </a:tblGrid>
              <a:tr h="360040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Hauptressource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          Beilage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698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Paparazzo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Druckspiegel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101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Ausgabe-vermerk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Special edition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3106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</a:t>
                      </a: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ab 2011</a:t>
                      </a: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Druckspiegel</a:t>
                      </a:r>
                      <a:endParaRPr lang="de-DE" sz="1600" baseline="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</a:p>
                    <a:p>
                      <a:endParaRPr lang="de-DE" sz="1600" i="1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325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 zu</a:t>
                      </a:r>
                      <a:endParaRPr lang="de-DE" sz="1600" baseline="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Paparazzo</a:t>
                      </a:r>
                      <a:endParaRPr lang="de-DE" sz="1600" baseline="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8092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Fingierte Angaben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Ausgabebegriff in der Informationsquelle vorhanden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→ geeignete Angabe, vorzugsweise Begriff </a:t>
            </a: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fingieren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→ Erfassung erfolgt in eckigen Klammern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15592"/>
              </p:ext>
            </p:extLst>
          </p:nvPr>
        </p:nvGraphicFramePr>
        <p:xfrm>
          <a:off x="107504" y="3573017"/>
          <a:ext cx="8928993" cy="1720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308"/>
                <a:gridCol w="892900"/>
                <a:gridCol w="1740192"/>
                <a:gridCol w="2664296"/>
                <a:gridCol w="2664297"/>
              </a:tblGrid>
              <a:tr h="32497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14359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Lehrabschnitte für die Sonntagsschule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Lehrabschnitte für die Sonntagsschule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4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Ausgabe-vermerk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Lehrerausgabe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Schülerausgabe]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Mehrere Ausgabebezeichnungen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Mehrere Ausgabebezeichnungen in der 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Informationsquelle vorhanden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Erfassung aller Ausgabebezeichnungen in der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Reihenfolge, die durch Abfolge, Layout oder die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Typografie der Angaben in der Informationsquelle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vorgegeben sind</a:t>
            </a: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758709"/>
              </p:ext>
            </p:extLst>
          </p:nvPr>
        </p:nvGraphicFramePr>
        <p:xfrm>
          <a:off x="251520" y="3933056"/>
          <a:ext cx="8640960" cy="1698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42366"/>
                <a:gridCol w="1649922"/>
                <a:gridCol w="2520280"/>
                <a:gridCol w="2592288"/>
              </a:tblGrid>
              <a:tr h="41812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neue Zeitung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neue Zeitung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  vermerk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Berliner 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Berliner Ausgabe, Wochenausgabe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87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Mehrere Ausgabebezeichnungen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Hinweis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Informationsquelle enthält sowohl Angaben, die einen 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Teil, eine Untergliederung oder eine Beilage 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bezeichnen </a:t>
            </a:r>
            <a:r>
              <a:rPr lang="de-DE" sz="2400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und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eine oder mehrere 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Ausgabezeichnungen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alle Angaben werden als Unterreihen erfasst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82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Änderungen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61662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 Wegfall des Ausgabebegriffes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keine neue Beschreibung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Ausgabevermerk bleibt erhalten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Ausgabebegriff wird fingiert, s. Punkt 2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Erfassung in eckigen Klammern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5B.01: Ausgabevermerk | Aleph | Stand: 04.08.2015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081321"/>
              </p:ext>
            </p:extLst>
          </p:nvPr>
        </p:nvGraphicFramePr>
        <p:xfrm>
          <a:off x="251520" y="3429000"/>
          <a:ext cx="8784976" cy="290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1706"/>
                <a:gridCol w="941608"/>
                <a:gridCol w="2139134"/>
                <a:gridCol w="2190243"/>
                <a:gridCol w="256228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korrigiert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0928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Golf, das Clubmagazin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Golf, das Clubmagazin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vermerk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Süd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[Ausgabe] Süd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Ausgabevermerk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 mit dem begleitenden Wort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1267</Words>
  <Application>Microsoft Office PowerPoint</Application>
  <PresentationFormat>Bildschirmpräsentation (4:3)</PresentationFormat>
  <Paragraphs>415</Paragraphs>
  <Slides>16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Larissa-Design</vt:lpstr>
      <vt:lpstr>Schulungsunterlagen der AG RDA</vt:lpstr>
      <vt:lpstr> Ausgabevermerk  </vt:lpstr>
      <vt:lpstr>1. Erfassung</vt:lpstr>
      <vt:lpstr>1. Erfassung</vt:lpstr>
      <vt:lpstr>1. Erfassung</vt:lpstr>
      <vt:lpstr>2. Fingierte Angaben</vt:lpstr>
      <vt:lpstr>3. Mehrere Ausgabebezeichnungen </vt:lpstr>
      <vt:lpstr>3. Mehrere Ausgabebezeichnungen </vt:lpstr>
      <vt:lpstr>4. Änderungen </vt:lpstr>
      <vt:lpstr>4. Änderungen </vt:lpstr>
      <vt:lpstr>4. Änderungen </vt:lpstr>
      <vt:lpstr>4. Änderungen</vt:lpstr>
      <vt:lpstr>4. Änderungen</vt:lpstr>
      <vt:lpstr>4. Änderungen</vt:lpstr>
      <vt:lpstr>4. Änderungen</vt:lpstr>
      <vt:lpstr>5. Verantwortlichkeitsangaben 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527</cp:revision>
  <cp:lastPrinted>2015-01-15T08:53:29Z</cp:lastPrinted>
  <dcterms:created xsi:type="dcterms:W3CDTF">2014-02-18T07:01:40Z</dcterms:created>
  <dcterms:modified xsi:type="dcterms:W3CDTF">2015-08-20T09:35:32Z</dcterms:modified>
</cp:coreProperties>
</file>