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handoutMasterIdLst>
    <p:handoutMasterId r:id="rId39"/>
  </p:handoutMasterIdLst>
  <p:sldIdLst>
    <p:sldId id="285" r:id="rId2"/>
    <p:sldId id="259" r:id="rId3"/>
    <p:sldId id="287" r:id="rId4"/>
    <p:sldId id="302" r:id="rId5"/>
    <p:sldId id="303" r:id="rId6"/>
    <p:sldId id="305" r:id="rId7"/>
    <p:sldId id="307" r:id="rId8"/>
    <p:sldId id="308" r:id="rId9"/>
    <p:sldId id="336" r:id="rId10"/>
    <p:sldId id="311" r:id="rId11"/>
    <p:sldId id="312" r:id="rId12"/>
    <p:sldId id="313" r:id="rId13"/>
    <p:sldId id="314" r:id="rId14"/>
    <p:sldId id="318" r:id="rId15"/>
    <p:sldId id="319" r:id="rId16"/>
    <p:sldId id="310" r:id="rId17"/>
    <p:sldId id="309" r:id="rId18"/>
    <p:sldId id="324" r:id="rId19"/>
    <p:sldId id="326" r:id="rId20"/>
    <p:sldId id="327" r:id="rId21"/>
    <p:sldId id="328" r:id="rId22"/>
    <p:sldId id="329" r:id="rId23"/>
    <p:sldId id="317" r:id="rId24"/>
    <p:sldId id="335" r:id="rId25"/>
    <p:sldId id="304" r:id="rId26"/>
    <p:sldId id="323" r:id="rId27"/>
    <p:sldId id="315" r:id="rId28"/>
    <p:sldId id="316" r:id="rId29"/>
    <p:sldId id="322" r:id="rId30"/>
    <p:sldId id="330" r:id="rId31"/>
    <p:sldId id="331" r:id="rId32"/>
    <p:sldId id="332" r:id="rId33"/>
    <p:sldId id="321" r:id="rId34"/>
    <p:sldId id="333" r:id="rId35"/>
    <p:sldId id="320" r:id="rId36"/>
    <p:sldId id="334"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igand, Wibke" initials="WW" lastIdx="4" clrIdx="0"/>
  <p:cmAuthor id="1" name="Quast, Bettina" initials="QB" lastIdx="1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6331" autoAdjust="0"/>
  </p:normalViewPr>
  <p:slideViewPr>
    <p:cSldViewPr>
      <p:cViewPr>
        <p:scale>
          <a:sx n="100" d="100"/>
          <a:sy n="100" d="100"/>
        </p:scale>
        <p:origin x="-1398" y="-2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Zum</a:t>
            </a:r>
            <a:r>
              <a:rPr lang="de-DE" baseline="0" dirty="0" smtClean="0"/>
              <a:t> Thema Vertriebsangabe – s. spätere Folien</a:t>
            </a:r>
          </a:p>
          <a:p>
            <a:endParaRPr lang="de-DE" baseline="0" dirty="0" smtClean="0"/>
          </a:p>
          <a:p>
            <a:r>
              <a:rPr lang="de-DE" sz="1200" kern="1200" dirty="0" smtClean="0">
                <a:solidFill>
                  <a:schemeClr val="tx1"/>
                </a:solidFill>
                <a:effectLst/>
                <a:latin typeface="+mn-lt"/>
                <a:ea typeface="+mn-ea"/>
                <a:cs typeface="+mn-cs"/>
              </a:rPr>
              <a:t>Ist kein Erscheinungsort ermittelbar, so kann zusätzlich ein Vertriebsort aufgeführt werden. Das Element Vertriebsort wird im Rahmen der Vertriebsangabe aufgeführt und nicht anstelle des Erscheinungsortes vermerkt. </a:t>
            </a:r>
          </a:p>
          <a:p>
            <a:r>
              <a:rPr lang="de-DE" sz="1200" kern="1200" dirty="0" smtClean="0">
                <a:solidFill>
                  <a:schemeClr val="tx1"/>
                </a:solidFill>
                <a:effectLst/>
                <a:latin typeface="+mn-lt"/>
                <a:ea typeface="+mn-ea"/>
                <a:cs typeface="+mn-cs"/>
              </a:rPr>
              <a:t>Bei fehlendem Verlagsnamen - aber in der Ressource genanntem bzw. 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349524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Für die Präsentation:</a:t>
            </a:r>
          </a:p>
          <a:p>
            <a:r>
              <a:rPr lang="de-DE" dirty="0" smtClean="0"/>
              <a:t>Die RDA 2.8.4.1 D-A-CH ist für AV-Ressourcen</a:t>
            </a:r>
            <a:r>
              <a:rPr lang="de-DE" baseline="0" dirty="0" smtClean="0"/>
              <a:t> essentiell wichtig.</a:t>
            </a:r>
          </a:p>
          <a:p>
            <a:endParaRPr lang="de-DE" baseline="0" dirty="0" smtClean="0"/>
          </a:p>
          <a:p>
            <a:endParaRPr lang="de-D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t>Erläuterung zu Ressourcen aus dem Nichtbuchbereich </a:t>
            </a:r>
            <a:r>
              <a:rPr lang="de-DE" dirty="0" smtClean="0">
                <a:solidFill>
                  <a:srgbClr val="FF0000"/>
                </a:solidFill>
              </a:rPr>
              <a:t>(RDA 2.8.4.1 D-A-CH)</a:t>
            </a:r>
          </a:p>
          <a:p>
            <a:endParaRPr lang="de-DE" b="1" dirty="0" smtClean="0"/>
          </a:p>
          <a:p>
            <a:r>
              <a:rPr lang="de-DE" dirty="0" smtClean="0"/>
              <a:t>Bei Ressourcen aus dem Nichtbuchbereich ist es nicht immer eindeutig, ob eine Angabe einen Verlag oder einen Vertrieb benennt. Im Zweifelsfall wird angenommen, dass es sich um einen Verlag handelt. </a:t>
            </a:r>
          </a:p>
          <a:p>
            <a:r>
              <a:rPr lang="de-DE" dirty="0" smtClean="0"/>
              <a:t>Bei einigen Ressourcen, insbesondere bei Filmressourcen und Tonträgern, finden sich mehrere Jahresangaben, oft in Verbindung mit der Nennung verschiedener Firmennamen. Wenn die Bedeutung der verschiedenen Jahresangaben (Erscheinungsjahre, Produktionsjahre, Copyrightjahre, Phonogramm-Jahr) und die Rolle der Firmen aus der Ressource selbst nicht klar hervorgehen, wird angenommen, dass es sich bei dem neusten Jahr um das Erscheinungsjahr der Ressource handelt und bei der ggf. damit in Verbindung genannten Firma um den Verlag.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a:t>
            </a:r>
            <a:r>
              <a:rPr lang="de-DE" baseline="0" dirty="0" smtClean="0"/>
              <a:t>s zur Präsentation:</a:t>
            </a:r>
          </a:p>
          <a:p>
            <a:r>
              <a:rPr lang="de-DE" baseline="0" dirty="0" smtClean="0"/>
              <a:t>Es können auch die anderen, vollständigen formatneutralen Beispiele genutzt werden.</a:t>
            </a:r>
          </a:p>
          <a:p>
            <a:endParaRPr lang="de-DE" baseline="0" dirty="0" smtClean="0"/>
          </a:p>
          <a:p>
            <a:r>
              <a:rPr lang="de-DE" baseline="0" dirty="0" smtClean="0"/>
              <a:t>- Hinweis auf die Bedeutung von P &amp; C-Daten für die Bestimmung des Verlagsnamens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707140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ungewöhnliche</a:t>
            </a:r>
            <a:r>
              <a:rPr lang="de-DE" baseline="0" dirty="0" smtClean="0"/>
              <a:t> Großschreibung des Verlages wird beibehalten, da er in dieser Form bekannt ist und sich immer durchgängig großschreibt.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233578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 Modul 3</a:t>
            </a:r>
          </a:p>
          <a:p>
            <a:endParaRPr lang="de-DE" dirty="0" smtClean="0"/>
          </a:p>
          <a:p>
            <a:r>
              <a:rPr lang="de-DE" sz="1200" kern="1200" dirty="0" smtClean="0">
                <a:solidFill>
                  <a:schemeClr val="tx1"/>
                </a:solidFill>
                <a:effectLst/>
                <a:latin typeface="+mn-lt"/>
                <a:ea typeface="+mn-ea"/>
                <a:cs typeface="+mn-cs"/>
              </a:rPr>
              <a:t>Ist der Verlagsname nicht zu ermitteln, so wird „[Verlag nicht ermittelbar]“ erfasst (RDA 2.8.4.7 D-A-CH). </a:t>
            </a:r>
          </a:p>
          <a:p>
            <a:r>
              <a:rPr lang="de-DE" sz="1200" kern="1200" dirty="0" smtClean="0">
                <a:solidFill>
                  <a:schemeClr val="tx1"/>
                </a:solidFill>
                <a:effectLst/>
                <a:latin typeface="+mn-lt"/>
                <a:ea typeface="+mn-ea"/>
                <a:cs typeface="+mn-cs"/>
              </a:rPr>
              <a:t>Es wird empfohlen, in diesem Fall zusätzlich einen Vertriebsnamen anzugeben, sofern dieser ohne großen Aufwand ermittelbar ist (RDA 2.8.4.7 D-A-CH). Bei fehlendem Verlagsnamen - aber in der Ressource genanntem bzw. </a:t>
            </a:r>
            <a:r>
              <a:rPr lang="de-DE" sz="1200" kern="1200" smtClean="0">
                <a:solidFill>
                  <a:schemeClr val="tx1"/>
                </a:solidFill>
                <a:effectLst/>
                <a:latin typeface="+mn-lt"/>
                <a:ea typeface="+mn-ea"/>
                <a:cs typeface="+mn-cs"/>
              </a:rPr>
              <a:t>ermittelbarem Vertriebsnamen – ist es empfehlenswert, zusätzlich zum Vertriebsnamen auch den Vertriebsort zu erfassen.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Kurzer Hinweis:</a:t>
            </a:r>
          </a:p>
          <a:p>
            <a:r>
              <a:rPr lang="de-DE" dirty="0" smtClean="0"/>
              <a:t>Es liegt im</a:t>
            </a:r>
            <a:r>
              <a:rPr lang="de-DE" baseline="0" dirty="0" smtClean="0"/>
              <a:t> Ermessen des Katalogisierenden, ob der Zusatz (a </a:t>
            </a:r>
            <a:r>
              <a:rPr lang="de-DE" baseline="0" dirty="0" err="1" smtClean="0"/>
              <a:t>division</a:t>
            </a:r>
            <a:r>
              <a:rPr lang="de-DE" baseline="0" dirty="0" smtClean="0"/>
              <a:t> </a:t>
            </a:r>
            <a:r>
              <a:rPr lang="de-DE" baseline="0" dirty="0" err="1" smtClean="0"/>
              <a:t>of</a:t>
            </a:r>
            <a:r>
              <a:rPr lang="de-DE" baseline="0" dirty="0" smtClean="0"/>
              <a:t> Universal Music GmbH) erfasst wird (RDA 2.8.4.3 D-A-CH)</a:t>
            </a:r>
          </a:p>
          <a:p>
            <a:r>
              <a:rPr lang="de-DE" baseline="0" dirty="0" smtClean="0"/>
              <a:t>Wird später noch einmal darauf eingegangen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Folgt dem Verlagsnamen eine Bezeichnung, die den Verlag nicht näher identifiziert z.B. „</a:t>
            </a:r>
            <a:r>
              <a:rPr lang="de-DE" sz="1200" kern="1200" dirty="0" err="1" smtClean="0">
                <a:solidFill>
                  <a:schemeClr val="tx1"/>
                </a:solidFill>
                <a:effectLst/>
                <a:latin typeface="+mn-lt"/>
                <a:ea typeface="+mn-ea"/>
                <a:cs typeface="+mn-cs"/>
              </a:rPr>
              <a:t>under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exclusive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licence</a:t>
            </a:r>
            <a:r>
              <a:rPr lang="de-DE" sz="1200" kern="1200" dirty="0" smtClean="0">
                <a:solidFill>
                  <a:schemeClr val="tx1"/>
                </a:solidFill>
                <a:effectLst/>
                <a:latin typeface="+mn-lt"/>
                <a:ea typeface="+mn-ea"/>
                <a:cs typeface="+mn-cs"/>
              </a:rPr>
              <a:t>“ oder eine hierarchische Angabe zur Firma, die nicht notwendig ist, um den Verlag zu identifizieren,  so besteht gemäß D-A-CH-Anwendungsregel für RDA 2.8.4.3  D-A-CH die Möglichkeit der optionalen Weglassung. Die Entscheidung, ob diese zusätzlichen Angaben weggelassen werden, liegt im Ermessen des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86023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Modul 3</a:t>
            </a:r>
          </a:p>
          <a:p>
            <a:endParaRPr lang="de-DE" dirty="0" smtClean="0"/>
          </a:p>
          <a:p>
            <a:r>
              <a:rPr lang="de-DE" dirty="0" smtClean="0"/>
              <a:t>Ermittelte Erscheinungsjahre</a:t>
            </a:r>
            <a:r>
              <a:rPr lang="de-DE" baseline="0" dirty="0" smtClean="0"/>
              <a:t> werden eckig geklammert, geschätzte Daten erhalten zusätzlich ein Fragezeichen.</a:t>
            </a:r>
            <a:endParaRPr lang="de-DE" dirty="0" smtClean="0"/>
          </a:p>
          <a:p>
            <a:endParaRPr lang="de-DE" dirty="0" smtClean="0"/>
          </a:p>
          <a:p>
            <a:r>
              <a:rPr lang="de-DE" dirty="0" smtClean="0"/>
              <a:t>RDA 2.8.6.6</a:t>
            </a:r>
            <a:r>
              <a:rPr lang="de-DE" baseline="0" dirty="0" smtClean="0"/>
              <a:t> D-A-CH sehr ausführlich zum schätzen und ermitteln des Erscheinungsjahres </a:t>
            </a:r>
          </a:p>
          <a:p>
            <a:endParaRPr lang="de-DE" baseline="0" dirty="0" smtClean="0"/>
          </a:p>
          <a:p>
            <a:r>
              <a:rPr lang="de-DE" baseline="0" dirty="0" smtClean="0"/>
              <a:t>Vgl. auch Skript Modul 6M.04.05</a:t>
            </a:r>
          </a:p>
          <a:p>
            <a:endParaRPr lang="de-DE" baseline="0" dirty="0" smtClean="0"/>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6060687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a:t>
            </a:r>
            <a:r>
              <a:rPr lang="de-DE" baseline="0" dirty="0" smtClean="0"/>
              <a:t>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Beim Erfassen des Copyright- bzw. Phonogramm-Datums  werden vor das Datum das Copyright-Symbol (©) oder das Phonogramm-Symbol (℗) gesetzt. Wenn das passende Symbol nicht dargestellt werden kann, wird vor das Datum </a:t>
            </a:r>
            <a:r>
              <a:rPr lang="de-DE" sz="1200" i="1" kern="1200" dirty="0" smtClean="0">
                <a:solidFill>
                  <a:schemeClr val="tx1"/>
                </a:solidFill>
                <a:effectLst/>
                <a:latin typeface="+mn-lt"/>
                <a:ea typeface="+mn-ea"/>
                <a:cs typeface="+mn-cs"/>
              </a:rPr>
              <a:t>Copyright</a:t>
            </a:r>
            <a:r>
              <a:rPr lang="de-DE" sz="1200" kern="1200" dirty="0" smtClean="0">
                <a:solidFill>
                  <a:schemeClr val="tx1"/>
                </a:solidFill>
                <a:effectLst/>
                <a:latin typeface="+mn-lt"/>
                <a:ea typeface="+mn-ea"/>
                <a:cs typeface="+mn-cs"/>
              </a:rPr>
              <a:t> oder </a:t>
            </a:r>
            <a:r>
              <a:rPr lang="de-DE" sz="1200" i="1" kern="1200" dirty="0" smtClean="0">
                <a:solidFill>
                  <a:schemeClr val="tx1"/>
                </a:solidFill>
                <a:effectLst/>
                <a:latin typeface="+mn-lt"/>
                <a:ea typeface="+mn-ea"/>
                <a:cs typeface="+mn-cs"/>
              </a:rPr>
              <a:t>Phonogramm-Copyright </a:t>
            </a:r>
            <a:r>
              <a:rPr lang="de-DE" sz="1200" i="1" kern="1200" dirty="0" err="1" smtClean="0">
                <a:solidFill>
                  <a:schemeClr val="tx1"/>
                </a:solidFill>
                <a:effectLst/>
                <a:latin typeface="+mn-lt"/>
                <a:ea typeface="+mn-ea"/>
                <a:cs typeface="+mn-cs"/>
              </a:rPr>
              <a:t>geschrieben</a:t>
            </a:r>
            <a:r>
              <a:rPr lang="de-DE" sz="1200" kern="1200" dirty="0" err="1" smtClean="0">
                <a:solidFill>
                  <a:schemeClr val="tx1"/>
                </a:solidFill>
                <a:effectLst/>
                <a:latin typeface="+mn-lt"/>
                <a:ea typeface="+mn-ea"/>
                <a:cs typeface="+mn-cs"/>
              </a:rPr>
              <a:t>.Zwischen</a:t>
            </a:r>
            <a:r>
              <a:rPr lang="de-DE" sz="1200" kern="1200" dirty="0" smtClean="0">
                <a:solidFill>
                  <a:schemeClr val="tx1"/>
                </a:solidFill>
                <a:effectLst/>
                <a:latin typeface="+mn-lt"/>
                <a:ea typeface="+mn-ea"/>
                <a:cs typeface="+mn-cs"/>
              </a:rPr>
              <a:t> Symbol und Jahresangabe wird ein Spatium gesetzt.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Im Vergleich</a:t>
            </a:r>
            <a:r>
              <a:rPr lang="de-DE" sz="1200" kern="1200" baseline="0" dirty="0" smtClean="0">
                <a:solidFill>
                  <a:schemeClr val="tx1"/>
                </a:solidFill>
                <a:effectLst/>
                <a:latin typeface="+mn-lt"/>
                <a:ea typeface="+mn-ea"/>
                <a:cs typeface="+mn-cs"/>
              </a:rPr>
              <a:t> zum Skript nur zweites Beispiel genutzt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Hinweis: Bei gleicher Angabe von P+C Jahren, wird das P-Jahr bevorzugt.</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27455252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 zur Präsentation: Diese Folie dient dazu, einen Themenblock</a:t>
            </a:r>
            <a:r>
              <a:rPr lang="de-DE" baseline="0" dirty="0" smtClean="0"/>
              <a:t> abzuschließen (nämlich Veröffentlichungsangabe, Erscheinungsort, Verlagsangabe, Erscheinungsjahr und Copyright-Datum).</a:t>
            </a:r>
          </a:p>
          <a:p>
            <a:r>
              <a:rPr lang="de-DE" baseline="0" dirty="0" smtClean="0"/>
              <a:t>Es gibt die Möglichkeit für Rückfragen.</a:t>
            </a:r>
          </a:p>
          <a:p>
            <a:r>
              <a:rPr lang="de-DE" baseline="0" dirty="0" smtClean="0"/>
              <a:t>Danach kann ein neues Thema (nämlich Vertriebsangabe, Herstellungsangabe, Entstehungsangabe, </a:t>
            </a:r>
            <a:r>
              <a:rPr lang="de-DE" baseline="0" dirty="0" err="1" smtClean="0"/>
              <a:t>Identifikator</a:t>
            </a:r>
            <a:r>
              <a:rPr lang="de-DE" baseline="0" dirty="0" smtClean="0"/>
              <a:t>) begonnen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74285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 </a:t>
            </a:r>
            <a:r>
              <a:rPr lang="de-DE" dirty="0" err="1" smtClean="0"/>
              <a:t>Veröffentlichgungsangabe</a:t>
            </a:r>
            <a:r>
              <a:rPr lang="de-DE" baseline="0" dirty="0" smtClean="0"/>
              <a:t> und Vertriebsangabe nicht vermischen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3115105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Keine Beispiele</a:t>
            </a:r>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Hinweis:</a:t>
            </a:r>
          </a:p>
          <a:p>
            <a:r>
              <a:rPr lang="de-DE" dirty="0" smtClean="0"/>
              <a:t>Kann bei AV-Medien</a:t>
            </a:r>
            <a:r>
              <a:rPr lang="de-DE" baseline="0" dirty="0" smtClean="0"/>
              <a:t> nicht eindeutig zwischen Verlag oder Vertrieb unterschieden werden, wird im Zweifelsfall angenommen, dass es sich um einen Verlag handelt (RDA 2.8.4.1 D-A-CH und RDA 2.9.4.1 D-A-CH)</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 sind zwei Beispiele enthalten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680740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 Spezialfälle AV-Medien Musik  werden behandelt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777077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a:t>
            </a:r>
            <a:r>
              <a:rPr lang="de-DE" baseline="0" dirty="0" smtClean="0"/>
              <a:t> Skript:</a:t>
            </a:r>
          </a:p>
          <a:p>
            <a:r>
              <a:rPr lang="de-DE" sz="1200" kern="1200" dirty="0" smtClean="0">
                <a:solidFill>
                  <a:schemeClr val="tx1"/>
                </a:solidFill>
                <a:effectLst/>
                <a:latin typeface="+mn-lt"/>
                <a:ea typeface="+mn-ea"/>
                <a:cs typeface="+mn-cs"/>
              </a:rPr>
              <a:t>Die UPC (Universal </a:t>
            </a:r>
            <a:r>
              <a:rPr lang="de-DE" sz="1200" kern="1200" dirty="0" err="1" smtClean="0">
                <a:solidFill>
                  <a:schemeClr val="tx1"/>
                </a:solidFill>
                <a:effectLst/>
                <a:latin typeface="+mn-lt"/>
                <a:ea typeface="+mn-ea"/>
                <a:cs typeface="+mn-cs"/>
              </a:rPr>
              <a:t>Product</a:t>
            </a:r>
            <a:r>
              <a:rPr lang="de-DE" sz="1200" kern="1200" dirty="0" smtClean="0">
                <a:solidFill>
                  <a:schemeClr val="tx1"/>
                </a:solidFill>
                <a:effectLst/>
                <a:latin typeface="+mn-lt"/>
                <a:ea typeface="+mn-ea"/>
                <a:cs typeface="+mn-cs"/>
              </a:rPr>
              <a:t> Code) ist eine 12-stellige Nummer, die meistens unter dem Barcode aufgeführt ist.</a:t>
            </a:r>
          </a:p>
          <a:p>
            <a:r>
              <a:rPr lang="de-DE" sz="1200" kern="1200" dirty="0" smtClean="0">
                <a:solidFill>
                  <a:schemeClr val="tx1"/>
                </a:solidFill>
                <a:effectLst/>
                <a:latin typeface="+mn-lt"/>
                <a:ea typeface="+mn-ea"/>
                <a:cs typeface="+mn-cs"/>
              </a:rPr>
              <a:t>Die EAN (European </a:t>
            </a:r>
            <a:r>
              <a:rPr lang="de-DE" sz="1200" kern="1200" dirty="0" err="1" smtClean="0">
                <a:solidFill>
                  <a:schemeClr val="tx1"/>
                </a:solidFill>
                <a:effectLst/>
                <a:latin typeface="+mn-lt"/>
                <a:ea typeface="+mn-ea"/>
                <a:cs typeface="+mn-cs"/>
              </a:rPr>
              <a:t>Article</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Number</a:t>
            </a:r>
            <a:r>
              <a:rPr lang="de-DE" sz="1200" kern="1200" dirty="0" smtClean="0">
                <a:solidFill>
                  <a:schemeClr val="tx1"/>
                </a:solidFill>
                <a:effectLst/>
                <a:latin typeface="+mn-lt"/>
                <a:ea typeface="+mn-ea"/>
                <a:cs typeface="+mn-cs"/>
              </a:rPr>
              <a:t>) ist eine 13-stellige Nummer. Auch sie steht in der Regel unter dem Barcode. </a:t>
            </a:r>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038087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969050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r>
              <a:rPr lang="de-DE" sz="1200" kern="1200" dirty="0" smtClean="0">
                <a:solidFill>
                  <a:schemeClr val="tx1"/>
                </a:solidFill>
                <a:effectLst/>
                <a:latin typeface="+mn-lt"/>
                <a:ea typeface="+mn-ea"/>
                <a:cs typeface="+mn-cs"/>
              </a:rPr>
              <a:t>Unter veröffentlicht wird in der Regel verstanden, dass Exemplare von Ressourcen entweder unentgeltlich vertrieben oder käuflich zu erwerben sind. Die Entscheidung, ob es sich bei der vorliegenden Ressource um eine veröffentlichte oder um eine unveröffentlichte Ressource handelt, liegt im Ermessen des Katalogisierenden.</a:t>
            </a:r>
          </a:p>
          <a:p>
            <a:r>
              <a:rPr lang="en-US" sz="1200" kern="1200" dirty="0" smtClean="0">
                <a:solidFill>
                  <a:schemeClr val="tx1"/>
                </a:solidFill>
                <a:effectLst/>
                <a:latin typeface="+mn-lt"/>
                <a:ea typeface="+mn-ea"/>
                <a:cs typeface="+mn-cs"/>
              </a:rPr>
              <a:t>Maxwell, Robert L.: Maxwell’s handbook for RDA : explaining and illustrating RDA, Resource description and access, using MARC 21. London : Facet Publ., S. 112.</a:t>
            </a:r>
          </a:p>
          <a:p>
            <a:endParaRPr lang="en-US" sz="1200" kern="1200" dirty="0" smtClean="0">
              <a:solidFill>
                <a:schemeClr val="tx1"/>
              </a:solidFill>
              <a:effectLst/>
              <a:latin typeface="+mn-lt"/>
              <a:ea typeface="+mn-ea"/>
              <a:cs typeface="+mn-cs"/>
            </a:endParaRPr>
          </a:p>
          <a:p>
            <a:r>
              <a:rPr lang="en-US" sz="1200" kern="1200" dirty="0" err="1" smtClean="0">
                <a:solidFill>
                  <a:schemeClr val="tx1"/>
                </a:solidFill>
                <a:effectLst/>
                <a:latin typeface="+mn-lt"/>
                <a:ea typeface="+mn-ea"/>
                <a:cs typeface="+mn-cs"/>
              </a:rPr>
              <a:t>Wird</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wichtig</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Bereich</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Entstehungsangaben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für</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unveröffentlichte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Ressourcen</a:t>
            </a:r>
            <a:r>
              <a:rPr lang="en-US" sz="1200" kern="1200" baseline="0" dirty="0" smtClean="0">
                <a:solidFill>
                  <a:schemeClr val="tx1"/>
                </a:solidFill>
                <a:effectLst/>
                <a:latin typeface="+mn-lt"/>
                <a:ea typeface="+mn-ea"/>
                <a:cs typeface="+mn-cs"/>
              </a:rPr>
              <a:t> – </a:t>
            </a:r>
            <a:r>
              <a:rPr lang="en-US" sz="1200" kern="1200" baseline="0" dirty="0" err="1" smtClean="0">
                <a:solidFill>
                  <a:schemeClr val="tx1"/>
                </a:solidFill>
                <a:effectLst/>
                <a:latin typeface="+mn-lt"/>
                <a:ea typeface="+mn-ea"/>
                <a:cs typeface="+mn-cs"/>
              </a:rPr>
              <a:t>z.Bsp</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eigene</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Filmproduktionen</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Mitschnitte</a:t>
            </a:r>
            <a:endParaRPr lang="de-DE"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930152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58513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165699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Grundlagen müssten alle in Modul 3.02</a:t>
            </a:r>
            <a:r>
              <a:rPr lang="de-DE" baseline="0" dirty="0" smtClean="0"/>
              <a:t> vorhanden sein</a:t>
            </a:r>
          </a:p>
          <a:p>
            <a:endParaRPr lang="de-DE" baseline="0" dirty="0" smtClean="0"/>
          </a:p>
          <a:p>
            <a:r>
              <a:rPr lang="de-DE" baseline="0" dirty="0" smtClean="0"/>
              <a:t>Notizen von der alternativen Folie</a:t>
            </a:r>
          </a:p>
          <a:p>
            <a:r>
              <a:rPr lang="de-DE" dirty="0" smtClean="0">
                <a:solidFill>
                  <a:srgbClr val="FF0000"/>
                </a:solidFill>
              </a:rPr>
              <a:t>Impressum in der Ressource vorhanden,  Erscheinungsort wird von dort übernommen</a:t>
            </a:r>
          </a:p>
          <a:p>
            <a:r>
              <a:rPr lang="de-DE" dirty="0" smtClean="0"/>
              <a:t>Impressum nicht vorhanden, </a:t>
            </a:r>
            <a:r>
              <a:rPr lang="de-DE" dirty="0" smtClean="0">
                <a:solidFill>
                  <a:srgbClr val="FF0000"/>
                </a:solidFill>
              </a:rPr>
              <a:t>Verlag kann mit Hilfe von Firmen- und </a:t>
            </a:r>
            <a:r>
              <a:rPr lang="de-DE" dirty="0" err="1" smtClean="0">
                <a:solidFill>
                  <a:srgbClr val="FF0000"/>
                </a:solidFill>
              </a:rPr>
              <a:t>Labellogos</a:t>
            </a:r>
            <a:r>
              <a:rPr lang="de-DE" dirty="0" smtClean="0">
                <a:solidFill>
                  <a:srgbClr val="FF0000"/>
                </a:solidFill>
              </a:rPr>
              <a:t> bestimmt werden</a:t>
            </a:r>
          </a:p>
          <a:p>
            <a:pPr lvl="1"/>
            <a:r>
              <a:rPr lang="de-DE" sz="2400" dirty="0" smtClean="0">
                <a:solidFill>
                  <a:srgbClr val="FF0000"/>
                </a:solidFill>
              </a:rPr>
              <a:t>in der Regel Recherche außerhalb der Ressource (z.B. Firmenhomepage)</a:t>
            </a:r>
          </a:p>
          <a:p>
            <a:r>
              <a:rPr lang="de-DE" dirty="0" smtClean="0">
                <a:solidFill>
                  <a:srgbClr val="FF0000"/>
                </a:solidFill>
              </a:rPr>
              <a:t>wahrscheinlicher Erscheinungsort ermittelbar (z.B. Wohnsitz des Chorleiters)</a:t>
            </a:r>
          </a:p>
          <a:p>
            <a:r>
              <a:rPr lang="de-DE" dirty="0" smtClean="0"/>
              <a:t>[Erscheinungsort nicht ermittelbar] </a:t>
            </a:r>
          </a:p>
          <a:p>
            <a:pPr lvl="1"/>
            <a:r>
              <a:rPr lang="de-DE" sz="2400" dirty="0" smtClean="0"/>
              <a:t>nicht oder äußerst selten erfassen (RDA 2.8.2.6 D-A-CH)</a:t>
            </a:r>
          </a:p>
          <a:p>
            <a:pPr lvl="1"/>
            <a:r>
              <a:rPr lang="de-DE" sz="2400" dirty="0" smtClean="0">
                <a:solidFill>
                  <a:srgbClr val="FF0000"/>
                </a:solidFill>
              </a:rPr>
              <a:t>bevorzugt wahrscheinliches Land erfassen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lang="de-DE" sz="2400" dirty="0" smtClean="0">
              <a:solidFill>
                <a:srgbClr val="FF0000"/>
              </a:solidFill>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lang="de-DE" sz="2400" dirty="0" smtClean="0"/>
              <a:t>Impressum selten vorhanden -&gt;</a:t>
            </a:r>
            <a:br>
              <a:rPr lang="de-DE" sz="2400" dirty="0" smtClean="0"/>
            </a:br>
            <a:r>
              <a:rPr lang="de-DE" sz="2400" dirty="0" smtClean="0"/>
              <a:t>Ausnahmebeispiel „CAVALLI-RECORDS“</a:t>
            </a:r>
          </a:p>
          <a:p>
            <a:pPr lvl="1"/>
            <a:endParaRPr lang="de-DE" sz="2400" dirty="0" smtClean="0">
              <a:solidFill>
                <a:srgbClr val="FF0000"/>
              </a:solidFill>
            </a:endParaRPr>
          </a:p>
          <a:p>
            <a:pPr lvl="1"/>
            <a:endParaRPr lang="de-DE" sz="2400" dirty="0" smtClean="0">
              <a:solidFill>
                <a:srgbClr val="FF0000"/>
              </a:solidFill>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850781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Aus der Homepage des </a:t>
            </a:r>
            <a:r>
              <a:rPr lang="de-DE" dirty="0" err="1" smtClean="0"/>
              <a:t>Shanty</a:t>
            </a:r>
            <a:r>
              <a:rPr lang="de-DE" dirty="0" smtClean="0"/>
              <a:t>-Chores „Wattwürmer“ geht hervor, dass Hauke Müller der Chorleiter ist. Der Chor hat seinen Sitz laut Homepage in Nordholz. Es wird angenommen, dass der Sitz des Chores identisch ist mit dem Wohnort des Chorleiters.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237415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Aus dem Skript:</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Konnte auch kein „wahrscheinlicher“ Erscheinungsort ermittelt werden, dann soll eine größere geographische Einheit erfasst werden, in der sich aller Wahrscheinlichkeit nach der Ort befindet in dem die Ressource erschienen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23741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6M.04.05: Veröffentlichungsangabe | Stand: 15.09.2015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6M.04.05: Veröffentlichungsangabe | Stand: 15.09.2015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a:t>
            </a:r>
            <a:r>
              <a:rPr lang="de-DE" dirty="0"/>
              <a:t>steht im Impressum der </a:t>
            </a:r>
            <a:r>
              <a:rPr lang="de-DE" dirty="0" smtClean="0"/>
              <a:t>Verlagswebseite</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707037989"/>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Alster-Musik</a:t>
                      </a:r>
                    </a:p>
                  </a:txBody>
                  <a:tcPr anchor="ctr"/>
                </a:tc>
              </a:tr>
            </a:tbl>
          </a:graphicData>
        </a:graphic>
      </p:graphicFrame>
    </p:spTree>
    <p:extLst>
      <p:ext uri="{BB962C8B-B14F-4D97-AF65-F5344CB8AC3E}">
        <p14:creationId xmlns:p14="http://schemas.microsoft.com/office/powerpoint/2010/main" val="370671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der ermittelte Erscheinungsort wird verschiedenen Informationen auf der Webseite entnommen</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49248732"/>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[Nordholz?]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Hauke Müller</a:t>
                      </a:r>
                    </a:p>
                  </a:txBody>
                  <a:tcPr anchor="ctr"/>
                </a:tc>
              </a:tr>
            </a:tbl>
          </a:graphicData>
        </a:graphic>
      </p:graphicFrame>
    </p:spTree>
    <p:extLst>
      <p:ext uri="{BB962C8B-B14F-4D97-AF65-F5344CB8AC3E}">
        <p14:creationId xmlns:p14="http://schemas.microsoft.com/office/powerpoint/2010/main" val="2824462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221088"/>
            <a:ext cx="8640960" cy="1224136"/>
          </a:xfrm>
        </p:spPr>
        <p:txBody>
          <a:bodyPr wrap="square"/>
          <a:lstStyle/>
          <a:p>
            <a:r>
              <a:rPr lang="de-DE" dirty="0" smtClean="0"/>
              <a:t>Nutzung einer größeren geografischen Einheit für die Ermittlung des Erscheinungsortes.</a:t>
            </a:r>
          </a:p>
          <a:p>
            <a:r>
              <a:rPr lang="de-DE" dirty="0" smtClean="0"/>
              <a:t>Der ermittelte Erscheinungsort ist zweifelhaft. </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ermittelt</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870064513"/>
              </p:ext>
            </p:extLst>
          </p:nvPr>
        </p:nvGraphicFramePr>
        <p:xfrm>
          <a:off x="403920" y="1916832"/>
          <a:ext cx="7240621" cy="17829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[Sachsen?]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Sächsische Bardentruppe</a:t>
                      </a:r>
                    </a:p>
                  </a:txBody>
                  <a:tcPr anchor="ctr"/>
                </a:tc>
              </a:tr>
            </a:tbl>
          </a:graphicData>
        </a:graphic>
      </p:graphicFrame>
    </p:spTree>
    <p:extLst>
      <p:ext uri="{BB962C8B-B14F-4D97-AF65-F5344CB8AC3E}">
        <p14:creationId xmlns:p14="http://schemas.microsoft.com/office/powerpoint/2010/main" val="2553743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2.8.2</a:t>
            </a:r>
            <a:endParaRPr lang="de-DE" dirty="0"/>
          </a:p>
        </p:txBody>
      </p:sp>
      <p:sp>
        <p:nvSpPr>
          <p:cNvPr id="3" name="Textplatzhalter 2"/>
          <p:cNvSpPr>
            <a:spLocks noGrp="1"/>
          </p:cNvSpPr>
          <p:nvPr>
            <p:ph type="body" sz="quarter" idx="13"/>
          </p:nvPr>
        </p:nvSpPr>
        <p:spPr>
          <a:xfrm>
            <a:off x="251520" y="4725144"/>
            <a:ext cx="8640960" cy="1224136"/>
          </a:xfrm>
        </p:spPr>
        <p:txBody>
          <a:bodyPr wrap="square"/>
          <a:lstStyle/>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Erscheinungsort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873664131"/>
              </p:ext>
            </p:extLst>
          </p:nvPr>
        </p:nvGraphicFramePr>
        <p:xfrm>
          <a:off x="403920" y="1637184"/>
          <a:ext cx="7240621" cy="3451075"/>
        </p:xfrm>
        <a:graphic>
          <a:graphicData uri="http://schemas.openxmlformats.org/drawingml/2006/table">
            <a:tbl>
              <a:tblPr firstRow="1" bandRow="1">
                <a:tableStyleId>{5C22544A-7EE6-4342-B048-85BDC9FD1C3A}</a:tableStyleId>
              </a:tblPr>
              <a:tblGrid>
                <a:gridCol w="1259238"/>
                <a:gridCol w="3043159"/>
                <a:gridCol w="2938224"/>
              </a:tblGrid>
              <a:tr h="49145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Edition Paul</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a:t>
                      </a:r>
                    </a:p>
                  </a:txBody>
                  <a:tcPr anchor="ctr"/>
                </a:tc>
              </a:tr>
            </a:tbl>
          </a:graphicData>
        </a:graphic>
      </p:graphicFrame>
      <p:sp>
        <p:nvSpPr>
          <p:cNvPr id="9" name="Textplatzhalter 2"/>
          <p:cNvSpPr txBox="1">
            <a:spLocks/>
          </p:cNvSpPr>
          <p:nvPr/>
        </p:nvSpPr>
        <p:spPr>
          <a:xfrm>
            <a:off x="251520" y="4833156"/>
            <a:ext cx="8640960" cy="1404156"/>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r>
              <a:rPr lang="de-DE" dirty="0" smtClean="0"/>
              <a:t>Angabe Vertriebsort fakultativ</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603437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Informationsquelle (RDA 2.8.4.2)</a:t>
            </a:r>
          </a:p>
          <a:p>
            <a:endParaRPr lang="de-DE" dirty="0"/>
          </a:p>
          <a:p>
            <a:r>
              <a:rPr lang="de-DE" dirty="0" smtClean="0"/>
              <a:t>Informationsquellen für den Verlagsnamen sind in dieser Reihenfolge:</a:t>
            </a:r>
            <a:br>
              <a:rPr lang="de-DE" dirty="0" smtClean="0"/>
            </a:br>
            <a:r>
              <a:rPr lang="de-DE" dirty="0" smtClean="0"/>
              <a:t>	- Quelle des Haupttitels</a:t>
            </a:r>
            <a:br>
              <a:rPr lang="de-DE" dirty="0" smtClean="0"/>
            </a:br>
            <a:r>
              <a:rPr lang="de-DE" dirty="0" smtClean="0"/>
              <a:t>	- andere Quelle innerhalb der Ressource</a:t>
            </a:r>
            <a:br>
              <a:rPr lang="de-DE" dirty="0" smtClean="0"/>
            </a:br>
            <a:r>
              <a:rPr lang="de-DE" dirty="0" smtClean="0"/>
              <a:t>	- andere Quelle außerhalb der Ressource</a:t>
            </a:r>
          </a:p>
          <a:p>
            <a:endParaRPr lang="de-DE" dirty="0"/>
          </a:p>
          <a:p>
            <a:r>
              <a:rPr lang="de-DE" dirty="0" smtClean="0"/>
              <a:t>Erfassung (RDA 2.8.4.3 und RDA 2.8.1.4)</a:t>
            </a:r>
            <a:br>
              <a:rPr lang="de-DE" dirty="0" smtClean="0"/>
            </a:br>
            <a:r>
              <a:rPr lang="de-DE" dirty="0" smtClean="0"/>
              <a:t>	- es gelten die Regeln zum Übertragen (RDA 			1.7)</a:t>
            </a:r>
            <a:endParaRPr lang="de-DE" dirty="0"/>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96587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179512" y="836712"/>
            <a:ext cx="8640960" cy="5472608"/>
          </a:xfrm>
        </p:spPr>
        <p:txBody>
          <a:bodyPr wrap="square"/>
          <a:lstStyle/>
          <a:p>
            <a:endParaRPr lang="de-DE" dirty="0" smtClean="0">
              <a:solidFill>
                <a:srgbClr val="FF0000"/>
              </a:solidFill>
            </a:endParaRPr>
          </a:p>
          <a:p>
            <a:r>
              <a:rPr lang="de-DE" dirty="0" smtClean="0"/>
              <a:t>häufig vielfältige, nicht eindeutige Angaben zu Firmen, Label und Vertrieben </a:t>
            </a:r>
            <a:endParaRPr lang="de-DE" dirty="0"/>
          </a:p>
          <a:p>
            <a:r>
              <a:rPr lang="de-DE" dirty="0" smtClean="0"/>
              <a:t>ist es unklar, ob der angegebene Firmenname der Verlag oder Vertrieb ist, wird angenommen, dass es sich um einen Verlag </a:t>
            </a:r>
            <a:r>
              <a:rPr lang="de-DE" dirty="0"/>
              <a:t>handelt </a:t>
            </a:r>
            <a:r>
              <a:rPr lang="de-DE" dirty="0" smtClean="0"/>
              <a:t>(RDA </a:t>
            </a:r>
            <a:r>
              <a:rPr lang="de-DE" dirty="0"/>
              <a:t>2.8.4.1 </a:t>
            </a:r>
            <a:r>
              <a:rPr lang="de-DE" dirty="0" smtClean="0"/>
              <a:t>D-A-CH)</a:t>
            </a:r>
          </a:p>
          <a:p>
            <a:r>
              <a:rPr lang="de-DE" dirty="0" smtClean="0"/>
              <a:t>zur Verifizierung ungenauer Firmenangaben kann die Angabe beim Erscheinungsjahr herangezogen werden, welches sich aus dem Phonogramm-Copyright-Datum ableitet</a:t>
            </a:r>
          </a:p>
          <a:p>
            <a:r>
              <a:rPr lang="de-DE" dirty="0" smtClean="0"/>
              <a:t>Gesamtressource betrachten</a:t>
            </a: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3798009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717032"/>
            <a:ext cx="8640960" cy="2520280"/>
          </a:xfrm>
        </p:spPr>
        <p:txBody>
          <a:bodyPr wrap="square"/>
          <a:lstStyle/>
          <a:p>
            <a:r>
              <a:rPr lang="de-DE" dirty="0" smtClean="0"/>
              <a:t>Beispiel Modul 6M.04.03</a:t>
            </a:r>
          </a:p>
          <a:p>
            <a:r>
              <a:rPr lang="de-DE" dirty="0"/>
              <a:t>a</a:t>
            </a:r>
            <a:r>
              <a:rPr lang="de-DE" dirty="0" smtClean="0"/>
              <a:t>uf </a:t>
            </a:r>
            <a:r>
              <a:rPr lang="de-DE" dirty="0"/>
              <a:t>der Hauptinformationsquelle </a:t>
            </a:r>
            <a:r>
              <a:rPr lang="de-DE" dirty="0" smtClean="0"/>
              <a:t>, dem „Silberling“, </a:t>
            </a:r>
            <a:r>
              <a:rPr lang="de-DE" dirty="0"/>
              <a:t>stehen Logos von „ORF“, „3Sat“, „Deutsche Grammophon“ und der „Sächsischen Staatskapelle Dresden</a:t>
            </a:r>
            <a:r>
              <a:rPr lang="de-DE" dirty="0" smtClean="0"/>
              <a:t>“ sowie beim aktuellen Phonogramm-Datum „</a:t>
            </a:r>
            <a:r>
              <a:rPr lang="de-DE" dirty="0" err="1" smtClean="0"/>
              <a:t>Unitel</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v</a:t>
            </a:r>
            <a:r>
              <a:rPr lang="de-DE" dirty="0" smtClean="0"/>
              <a:t>ielfältige Angaben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060484979"/>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Unitel</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593358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der Informationsquelle: GENUIN </a:t>
            </a:r>
            <a:r>
              <a:rPr lang="de-DE" dirty="0" err="1" smtClean="0"/>
              <a:t>classics</a:t>
            </a:r>
            <a:endParaRPr lang="de-DE" dirty="0" smtClean="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platzhalter 2"/>
          <p:cNvSpPr txBox="1">
            <a:spLocks/>
          </p:cNvSpPr>
          <p:nvPr/>
        </p:nvSpPr>
        <p:spPr>
          <a:xfrm>
            <a:off x="403920" y="989112"/>
            <a:ext cx="8640960" cy="85571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wird  der Vorlage entsprechend übertragen</a:t>
            </a:r>
          </a:p>
          <a:p>
            <a:endParaRPr lang="de-DE" dirty="0"/>
          </a:p>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21017812"/>
              </p:ext>
            </p:extLst>
          </p:nvPr>
        </p:nvGraphicFramePr>
        <p:xfrm>
          <a:off x="403920" y="2348029"/>
          <a:ext cx="7240621" cy="936954"/>
        </p:xfrm>
        <a:graphic>
          <a:graphicData uri="http://schemas.openxmlformats.org/drawingml/2006/table">
            <a:tbl>
              <a:tblPr firstRow="1" bandRow="1">
                <a:tableStyleId>{5C22544A-7EE6-4342-B048-85BDC9FD1C3A}</a:tableStyleId>
              </a:tblPr>
              <a:tblGrid>
                <a:gridCol w="1259238"/>
                <a:gridCol w="3043159"/>
                <a:gridCol w="2938224"/>
              </a:tblGrid>
              <a:tr h="29290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119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GENUIN </a:t>
                      </a:r>
                      <a:r>
                        <a:rPr lang="de-DE" sz="1800" dirty="0" err="1" smtClean="0">
                          <a:latin typeface="Verdana" panose="020B0604030504040204" pitchFamily="34" charset="0"/>
                          <a:ea typeface="Verdana" panose="020B0604030504040204" pitchFamily="34" charset="0"/>
                          <a:cs typeface="Verdana" panose="020B0604030504040204" pitchFamily="34" charset="0"/>
                        </a:rPr>
                        <a:t>classics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49087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in </a:t>
            </a:r>
            <a:r>
              <a:rPr lang="de-DE" dirty="0"/>
              <a:t>der Informationsquelle: </a:t>
            </a:r>
            <a:r>
              <a:rPr lang="de-DE" dirty="0" smtClean="0"/>
              <a:t>Deutsche Grammophon GmbH</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mit juristischen Wendungen</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03020521"/>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Deutsche Grammophon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67075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endParaRPr lang="de-DE" dirty="0" smtClean="0"/>
          </a:p>
          <a:p>
            <a:endParaRPr lang="de-DE" dirty="0"/>
          </a:p>
          <a:p>
            <a:r>
              <a:rPr lang="de-DE" dirty="0" smtClean="0"/>
              <a:t>Vertriebsname fakultativ</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nicht ermittelbar</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198547192"/>
              </p:ext>
            </p:extLst>
          </p:nvPr>
        </p:nvGraphicFramePr>
        <p:xfrm>
          <a:off x="403920" y="1700808"/>
          <a:ext cx="7240621" cy="3827750"/>
        </p:xfrm>
        <a:graphic>
          <a:graphicData uri="http://schemas.openxmlformats.org/drawingml/2006/table">
            <a:tbl>
              <a:tblPr firstRow="1" bandRow="1">
                <a:tableStyleId>{5C22544A-7EE6-4342-B048-85BDC9FD1C3A}</a:tableStyleId>
              </a:tblPr>
              <a:tblGrid>
                <a:gridCol w="1259238"/>
                <a:gridCol w="3043159"/>
                <a:gridCol w="2938224"/>
              </a:tblGrid>
              <a:tr h="63546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[Erscheinungsort nicht ermittelbar]</a:t>
                      </a: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[Verlagsname nicht ermittelbar]</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Berlin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Universal Europe</a:t>
                      </a:r>
                    </a:p>
                  </a:txBody>
                  <a:tcPr anchor="ctr"/>
                </a:tc>
              </a:tr>
            </a:tbl>
          </a:graphicData>
        </a:graphic>
      </p:graphicFrame>
    </p:spTree>
    <p:extLst>
      <p:ext uri="{BB962C8B-B14F-4D97-AF65-F5344CB8AC3E}">
        <p14:creationId xmlns:p14="http://schemas.microsoft.com/office/powerpoint/2010/main" val="19067337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132856"/>
            <a:ext cx="8229600" cy="2952328"/>
          </a:xfrm>
        </p:spPr>
        <p:txBody>
          <a:bodyPr/>
          <a:lstStyle/>
          <a:p>
            <a:pPr algn="ctr"/>
            <a:r>
              <a:rPr lang="de-DE" sz="2800" dirty="0" smtClean="0">
                <a:solidFill>
                  <a:schemeClr val="tx1"/>
                </a:solidFill>
              </a:rPr>
              <a:t/>
            </a:r>
            <a:br>
              <a:rPr lang="de-DE" sz="2800" dirty="0" smtClean="0">
                <a:solidFill>
                  <a:schemeClr val="tx1"/>
                </a:solidFill>
              </a:rPr>
            </a:br>
            <a:r>
              <a:rPr lang="de-DE" dirty="0" smtClean="0">
                <a:solidFill>
                  <a:schemeClr val="tx1"/>
                </a:solidFill>
              </a:rPr>
              <a:t>Veröffentlichungsangabe / Vertriebsangabe / Herstellungsangabe / Copyrightdatum / Entstehungsangabe / </a:t>
            </a:r>
            <a:r>
              <a:rPr lang="de-DE" dirty="0" err="1" smtClean="0">
                <a:solidFill>
                  <a:schemeClr val="tx1"/>
                </a:solidFill>
              </a:rPr>
              <a:t>Identifikator</a:t>
            </a:r>
            <a:r>
              <a:rPr lang="de-DE" dirty="0" smtClean="0">
                <a:solidFill>
                  <a:schemeClr val="tx1"/>
                </a:solidFill>
              </a:rPr>
              <a:t> der Manifestation von AV-Medien der Musik</a:t>
            </a:r>
            <a:r>
              <a:rPr lang="de-DE" dirty="0" smtClean="0"/>
              <a:t/>
            </a:r>
            <a:br>
              <a:rPr lang="de-DE" dirty="0" smtClean="0"/>
            </a:br>
            <a:endParaRPr lang="de-DE" sz="2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6M.04.05: Veröffentlichungsangabe | Stand: 15.09.2015 | CC BY-NC-SA</a:t>
            </a:r>
            <a:endParaRPr lang="de-DE" dirty="0"/>
          </a:p>
        </p:txBody>
      </p:sp>
      <p:sp>
        <p:nvSpPr>
          <p:cNvPr id="5" name="Rechteck 4"/>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entsprechend RDA 2.8.4.1 D-A-CH kann ein </a:t>
            </a:r>
            <a:r>
              <a:rPr lang="de-DE" dirty="0" err="1" smtClean="0"/>
              <a:t>Labelname</a:t>
            </a:r>
            <a:r>
              <a:rPr lang="de-DE" dirty="0" smtClean="0"/>
              <a:t> als Verlagsname angegeben werden.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Label als Verlagsname</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436310248"/>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r>
                        <a:rPr lang="de-DE" sz="1800" baseline="0" dirty="0" smtClean="0">
                          <a:latin typeface="Verdana" panose="020B0604030504040204" pitchFamily="34" charset="0"/>
                          <a:ea typeface="Verdana" panose="020B0604030504040204" pitchFamily="34" charset="0"/>
                          <a:cs typeface="Verdana" panose="020B0604030504040204" pitchFamily="34" charset="0"/>
                        </a:rPr>
                        <a:t> a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800" baseline="0" dirty="0" smtClean="0">
                          <a:latin typeface="Verdana" panose="020B0604030504040204" pitchFamily="34" charset="0"/>
                          <a:ea typeface="Verdana" panose="020B0604030504040204" pitchFamily="34" charset="0"/>
                          <a:cs typeface="Verdana" panose="020B0604030504040204" pitchFamily="34" charset="0"/>
                        </a:rPr>
                        <a:t> Universal Music GmbH</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500063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3" name="Textplatzhalter 2"/>
          <p:cNvSpPr>
            <a:spLocks noGrp="1"/>
          </p:cNvSpPr>
          <p:nvPr>
            <p:ph type="body" sz="quarter" idx="13"/>
          </p:nvPr>
        </p:nvSpPr>
        <p:spPr>
          <a:xfrm>
            <a:off x="251520" y="3933056"/>
            <a:ext cx="8640960" cy="2088232"/>
          </a:xfrm>
        </p:spPr>
        <p:txBody>
          <a:bodyPr wrap="square"/>
          <a:lstStyle/>
          <a:p>
            <a:r>
              <a:rPr lang="de-DE" dirty="0" smtClean="0"/>
              <a:t>Vorlage: </a:t>
            </a:r>
            <a:r>
              <a:rPr lang="en-US" dirty="0"/>
              <a:t>℗ 2015 Harvest Records under exclusive </a:t>
            </a:r>
            <a:r>
              <a:rPr lang="en-US" dirty="0" err="1"/>
              <a:t>licence</a:t>
            </a:r>
            <a:r>
              <a:rPr lang="en-US" dirty="0"/>
              <a:t> to Caroline </a:t>
            </a:r>
            <a:r>
              <a:rPr lang="en-US" dirty="0" smtClean="0"/>
              <a:t>International</a:t>
            </a:r>
          </a:p>
          <a:p>
            <a:endParaRPr lang="en-US" dirty="0"/>
          </a:p>
          <a:p>
            <a:r>
              <a:rPr lang="en-US" dirty="0" err="1" smtClean="0"/>
              <a:t>Entscheidung</a:t>
            </a:r>
            <a:r>
              <a:rPr lang="en-US" dirty="0" smtClean="0"/>
              <a:t> des </a:t>
            </a:r>
            <a:r>
              <a:rPr lang="en-US" dirty="0" err="1" smtClean="0"/>
              <a:t>Katalogisierenden</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72610265"/>
              </p:ext>
            </p:extLst>
          </p:nvPr>
        </p:nvGraphicFramePr>
        <p:xfrm>
          <a:off x="403920" y="1916832"/>
          <a:ext cx="7240621" cy="1101185"/>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Harvest</a:t>
                      </a:r>
                      <a:r>
                        <a:rPr lang="de-DE" sz="1800" dirty="0" smtClean="0">
                          <a:latin typeface="Verdana" panose="020B0604030504040204" pitchFamily="34" charset="0"/>
                          <a:ea typeface="Verdana" panose="020B0604030504040204" pitchFamily="34" charset="0"/>
                          <a:cs typeface="Verdana" panose="020B0604030504040204" pitchFamily="34" charset="0"/>
                        </a:rPr>
                        <a:t> Records</a:t>
                      </a:r>
                    </a:p>
                  </a:txBody>
                  <a:tcPr anchor="ctr"/>
                </a:tc>
              </a:tr>
            </a:tbl>
          </a:graphicData>
        </a:graphic>
      </p:graphicFrame>
    </p:spTree>
    <p:extLst>
      <p:ext uri="{BB962C8B-B14F-4D97-AF65-F5344CB8AC3E}">
        <p14:creationId xmlns:p14="http://schemas.microsoft.com/office/powerpoint/2010/main" val="5452739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Verlagsname RDA 2.8.4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Verlagsname und weitere Bezeichnungen</a:t>
            </a:r>
            <a:br>
              <a:rPr lang="de-DE" dirty="0" smtClean="0"/>
            </a:br>
            <a:r>
              <a:rPr lang="de-DE" dirty="0" smtClean="0"/>
              <a:t>RDA 2.8.4.3 D-A-CH optionale Weglassung</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511263171"/>
              </p:ext>
            </p:extLst>
          </p:nvPr>
        </p:nvGraphicFramePr>
        <p:xfrm>
          <a:off x="403920" y="1916832"/>
          <a:ext cx="7240621" cy="1333844"/>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 a </a:t>
                      </a:r>
                      <a:r>
                        <a:rPr lang="de-DE" sz="1800" dirty="0" err="1" smtClean="0">
                          <a:latin typeface="Verdana" panose="020B0604030504040204" pitchFamily="34" charset="0"/>
                          <a:ea typeface="Verdana" panose="020B0604030504040204" pitchFamily="34" charset="0"/>
                          <a:cs typeface="Verdana" panose="020B0604030504040204" pitchFamily="34" charset="0"/>
                        </a:rPr>
                        <a:t>division</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Universal Music GmbH</a:t>
                      </a: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815407814"/>
              </p:ext>
            </p:extLst>
          </p:nvPr>
        </p:nvGraphicFramePr>
        <p:xfrm>
          <a:off x="370078" y="4221088"/>
          <a:ext cx="7240621" cy="1047501"/>
        </p:xfrm>
        <a:graphic>
          <a:graphicData uri="http://schemas.openxmlformats.org/drawingml/2006/table">
            <a:tbl>
              <a:tblPr firstRow="1" bandRow="1">
                <a:tableStyleId>{5C22544A-7EE6-4342-B048-85BDC9FD1C3A}</a:tableStyleId>
              </a:tblPr>
              <a:tblGrid>
                <a:gridCol w="1259238"/>
                <a:gridCol w="3043159"/>
                <a:gridCol w="2938224"/>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Electrola</a:t>
                      </a:r>
                    </a:p>
                  </a:txBody>
                  <a:tcPr anchor="ctr"/>
                </a:tc>
              </a:tr>
            </a:tbl>
          </a:graphicData>
        </a:graphic>
      </p:graphicFrame>
    </p:spTree>
    <p:extLst>
      <p:ext uri="{BB962C8B-B14F-4D97-AF65-F5344CB8AC3E}">
        <p14:creationId xmlns:p14="http://schemas.microsoft.com/office/powerpoint/2010/main" val="39660255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8280920"/>
          </a:xfrm>
        </p:spPr>
        <p:txBody>
          <a:bodyPr wrap="square"/>
          <a:lstStyle/>
          <a:p>
            <a:r>
              <a:rPr lang="de-DE" dirty="0"/>
              <a:t>Informationsquelle  (RDA </a:t>
            </a:r>
            <a:r>
              <a:rPr lang="de-DE" dirty="0" smtClean="0"/>
              <a:t>2.8.6.2)</a:t>
            </a:r>
          </a:p>
          <a:p>
            <a:pPr marL="0" indent="0">
              <a:buNone/>
            </a:pPr>
            <a:r>
              <a:rPr lang="de-DE" dirty="0"/>
              <a:t/>
            </a:r>
            <a:br>
              <a:rPr lang="de-DE" dirty="0"/>
            </a:br>
            <a:r>
              <a:rPr lang="de-DE" dirty="0" smtClean="0"/>
              <a:t>   Informationsquellen für das Erscheinungsdatum sind  	in dieser Reihenfolge: </a:t>
            </a:r>
          </a:p>
          <a:p>
            <a:pPr lvl="1"/>
            <a:r>
              <a:rPr lang="de-DE" sz="2400" dirty="0" smtClean="0"/>
              <a:t>Quelle des Haupttitels</a:t>
            </a:r>
          </a:p>
          <a:p>
            <a:pPr lvl="1"/>
            <a:r>
              <a:rPr lang="de-DE" sz="2400" dirty="0" smtClean="0"/>
              <a:t>andere </a:t>
            </a:r>
            <a:r>
              <a:rPr lang="de-DE" sz="2400" dirty="0"/>
              <a:t>Quelle innerhalb der </a:t>
            </a:r>
            <a:r>
              <a:rPr lang="de-DE" sz="2400" dirty="0" smtClean="0"/>
              <a:t>Ressource</a:t>
            </a:r>
          </a:p>
          <a:p>
            <a:pPr lvl="1"/>
            <a:r>
              <a:rPr lang="de-DE" sz="2400" dirty="0" smtClean="0"/>
              <a:t>andere </a:t>
            </a:r>
            <a:r>
              <a:rPr lang="de-DE" sz="2400" dirty="0"/>
              <a:t>Quelle außerhalb der </a:t>
            </a:r>
            <a:r>
              <a:rPr lang="de-DE" sz="2400" dirty="0" smtClean="0"/>
              <a:t>Ressource</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84316839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Erscheinungsdatum RDA 2.8.6</a:t>
            </a:r>
            <a:endParaRPr lang="de-DE" dirty="0"/>
          </a:p>
        </p:txBody>
      </p:sp>
      <p:sp>
        <p:nvSpPr>
          <p:cNvPr id="3" name="Textplatzhalter 2"/>
          <p:cNvSpPr>
            <a:spLocks noGrp="1"/>
          </p:cNvSpPr>
          <p:nvPr>
            <p:ph type="body" sz="quarter" idx="13"/>
          </p:nvPr>
        </p:nvSpPr>
        <p:spPr>
          <a:xfrm>
            <a:off x="251520" y="836712"/>
            <a:ext cx="8640960" cy="5112568"/>
          </a:xfrm>
        </p:spPr>
        <p:txBody>
          <a:bodyPr wrap="square"/>
          <a:lstStyle/>
          <a:p>
            <a:r>
              <a:rPr lang="de-DE" dirty="0"/>
              <a:t>Erscheinungsdatum muss, wenn nicht in der Ressource angegeben, ermittelt bzw. geschätzt werden (RDA 2.8.6.6 D-A-CH</a:t>
            </a:r>
            <a:r>
              <a:rPr lang="de-DE" dirty="0" smtClean="0"/>
              <a:t>)</a:t>
            </a:r>
          </a:p>
          <a:p>
            <a:r>
              <a:rPr lang="de-DE" dirty="0" smtClean="0"/>
              <a:t>dabei gilt folgende Reihenfolge:</a:t>
            </a:r>
          </a:p>
          <a:p>
            <a:pPr lvl="1"/>
            <a:r>
              <a:rPr lang="de-DE" sz="2400" dirty="0" smtClean="0"/>
              <a:t>Copyright-Datum</a:t>
            </a:r>
          </a:p>
          <a:p>
            <a:pPr lvl="1"/>
            <a:r>
              <a:rPr lang="de-DE" sz="2400" dirty="0" smtClean="0"/>
              <a:t>Vertriebsdatum</a:t>
            </a:r>
          </a:p>
          <a:p>
            <a:pPr lvl="1"/>
            <a:r>
              <a:rPr lang="de-DE" sz="2400" dirty="0" smtClean="0"/>
              <a:t>Herstellungsdatum</a:t>
            </a:r>
          </a:p>
          <a:p>
            <a:pPr lvl="1"/>
            <a:r>
              <a:rPr lang="de-DE" sz="2400" dirty="0" smtClean="0"/>
              <a:t>Schätzung des Erscheinungsdatums z.B. Aufnahmevermerk</a:t>
            </a:r>
          </a:p>
          <a:p>
            <a:pPr marL="457200" lvl="1" indent="0">
              <a:buNone/>
            </a:pPr>
            <a:endParaRPr lang="de-DE" sz="2400" dirty="0"/>
          </a:p>
          <a:p>
            <a:pPr lvl="1"/>
            <a:endParaRPr lang="de-DE" sz="2400" dirty="0" smtClean="0"/>
          </a:p>
          <a:p>
            <a:pPr marL="457200" lvl="1" indent="0">
              <a:buNone/>
            </a:pPr>
            <a:endParaRPr lang="de-DE" sz="24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9059629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zu den Copyright-Daten zählen das Copyright-Datum sowie das Phonogramm-Datum</a:t>
            </a:r>
          </a:p>
          <a:p>
            <a:pPr marL="0" indent="0">
              <a:buNone/>
            </a:pPr>
            <a:endParaRPr lang="de-DE" dirty="0"/>
          </a:p>
          <a:p>
            <a:r>
              <a:rPr lang="de-DE" dirty="0" smtClean="0"/>
              <a:t>beliebige Informationsquelle (RDA 2.11.1.2)</a:t>
            </a:r>
          </a:p>
          <a:p>
            <a:endParaRPr lang="de-DE" dirty="0" smtClean="0"/>
          </a:p>
          <a:p>
            <a:r>
              <a:rPr lang="de-DE" dirty="0" smtClean="0"/>
              <a:t>Standardelement für Musikressourcen </a:t>
            </a:r>
            <a:br>
              <a:rPr lang="de-DE" dirty="0" smtClean="0"/>
            </a:br>
            <a:r>
              <a:rPr lang="de-DE" dirty="0" smtClean="0"/>
              <a:t>(RDA 2.11.1.3 D-A-CH)</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a:t>Vorlage: ℗ 1970; ℗ 2015</a:t>
            </a:r>
            <a:br>
              <a:rPr lang="de-DE" dirty="0"/>
            </a:b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1056836310"/>
              </p:ext>
            </p:extLst>
          </p:nvPr>
        </p:nvGraphicFramePr>
        <p:xfrm>
          <a:off x="403920" y="1916832"/>
          <a:ext cx="7240621" cy="2697326"/>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2015</a:t>
                      </a:r>
                      <a:r>
                        <a:rPr lang="de-DE"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b="1" dirty="0" smtClean="0">
                          <a:latin typeface="Verdana" panose="020B0604030504040204" pitchFamily="34" charset="0"/>
                          <a:ea typeface="Verdana" panose="020B0604030504040204" pitchFamily="34" charset="0"/>
                          <a:cs typeface="Verdana" panose="020B0604030504040204" pitchFamily="34" charset="0"/>
                        </a:rPr>
                        <a:t>[2015]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Copyright-Datum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2015</a:t>
                      </a:r>
                      <a:r>
                        <a:rPr lang="de-DE" sz="1800" b="1"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2015</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2.17.10</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a:t>
                      </a:r>
                      <a:r>
                        <a:rPr lang="de-DE" b="0" baseline="0" dirty="0" smtClean="0">
                          <a:latin typeface="Verdana" panose="020B0604030504040204" pitchFamily="34" charset="0"/>
                          <a:ea typeface="Verdana" panose="020B0604030504040204" pitchFamily="34" charset="0"/>
                          <a:cs typeface="Verdana" panose="020B0604030504040204" pitchFamily="34" charset="0"/>
                        </a:rPr>
                        <a:t> Copyright-Datum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Früheres Phonogramm-Copyright: 1970</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082512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Rückschau - Vorschau</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a:t>
            </a:r>
          </a:p>
          <a:p>
            <a:r>
              <a:rPr lang="de-DE" dirty="0" smtClean="0"/>
              <a:t>Erscheinungsort</a:t>
            </a:r>
          </a:p>
          <a:p>
            <a:r>
              <a:rPr lang="de-DE" dirty="0" smtClean="0"/>
              <a:t>Verlagsangabe</a:t>
            </a:r>
          </a:p>
          <a:p>
            <a:r>
              <a:rPr lang="de-DE" dirty="0" smtClean="0"/>
              <a:t>Erscheinungsjahr und Copyright-Datum</a:t>
            </a:r>
          </a:p>
          <a:p>
            <a:endParaRPr lang="de-DE" dirty="0" smtClean="0"/>
          </a:p>
          <a:p>
            <a:endParaRPr lang="de-DE" dirty="0" smtClean="0"/>
          </a:p>
          <a:p>
            <a:endParaRPr lang="de-DE" dirty="0"/>
          </a:p>
          <a:p>
            <a:r>
              <a:rPr lang="de-DE" dirty="0" smtClean="0"/>
              <a:t>Vertriebsangabe</a:t>
            </a:r>
          </a:p>
          <a:p>
            <a:r>
              <a:rPr lang="de-DE" dirty="0" smtClean="0"/>
              <a:t>Herstellungsangabe</a:t>
            </a:r>
          </a:p>
          <a:p>
            <a:r>
              <a:rPr lang="de-DE" dirty="0" smtClean="0"/>
              <a:t>Entstehungsangabe</a:t>
            </a:r>
          </a:p>
          <a:p>
            <a:endParaRPr lang="de-DE" dirty="0"/>
          </a:p>
          <a:p>
            <a:r>
              <a:rPr lang="de-DE" dirty="0" err="1" smtClean="0"/>
              <a:t>Identifikator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42255212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Vertriebsort RDA 2.9.2</a:t>
            </a:r>
          </a:p>
          <a:p>
            <a:r>
              <a:rPr lang="de-DE" dirty="0" smtClean="0"/>
              <a:t>Vertriebsname RDA 2.9.4</a:t>
            </a:r>
          </a:p>
          <a:p>
            <a:r>
              <a:rPr lang="de-DE" dirty="0" smtClean="0"/>
              <a:t>Vertriebsdatum RDA 2.9.6</a:t>
            </a:r>
          </a:p>
          <a:p>
            <a:endParaRPr lang="de-DE" dirty="0"/>
          </a:p>
          <a:p>
            <a:r>
              <a:rPr lang="de-DE" dirty="0"/>
              <a:t>f</a:t>
            </a:r>
            <a:r>
              <a:rPr lang="de-DE" dirty="0" smtClean="0"/>
              <a:t>akultative Angaben</a:t>
            </a:r>
          </a:p>
          <a:p>
            <a:endParaRPr lang="de-DE" dirty="0"/>
          </a:p>
          <a:p>
            <a:r>
              <a:rPr lang="de-DE" dirty="0" smtClean="0"/>
              <a:t>Vertriebsangaben und Veröffentlichungsangaben nicht vermischen</a:t>
            </a:r>
          </a:p>
          <a:p>
            <a:endParaRPr lang="de-DE" dirty="0"/>
          </a:p>
          <a:p>
            <a:r>
              <a:rPr lang="de-DE" dirty="0" smtClean="0"/>
              <a:t>Standardelemente-Set für Nationalbibliotheken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2181576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auf </a:t>
            </a:r>
            <a:r>
              <a:rPr lang="de-DE" dirty="0"/>
              <a:t>der bevorzugten Informationsquelle: Vertrieb: </a:t>
            </a:r>
            <a:r>
              <a:rPr lang="de-DE" dirty="0" err="1"/>
              <a:t>Rough</a:t>
            </a:r>
            <a:r>
              <a:rPr lang="de-DE" dirty="0"/>
              <a:t> Trade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976352829"/>
              </p:ext>
            </p:extLst>
          </p:nvPr>
        </p:nvGraphicFramePr>
        <p:xfrm>
          <a:off x="427278" y="1372683"/>
          <a:ext cx="7240621" cy="337906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 nicht 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[Verlag nicht </a:t>
                      </a: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ermittelbar]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Köln</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err="1" smtClean="0">
                          <a:latin typeface="Verdana" panose="020B0604030504040204" pitchFamily="34" charset="0"/>
                          <a:ea typeface="Verdana" panose="020B0604030504040204" pitchFamily="34" charset="0"/>
                          <a:cs typeface="Verdana" panose="020B0604030504040204" pitchFamily="34" charset="0"/>
                        </a:rPr>
                        <a:t>Rough</a:t>
                      </a:r>
                      <a:r>
                        <a:rPr lang="de-DE" sz="1800" dirty="0" smtClean="0">
                          <a:latin typeface="Verdana" panose="020B0604030504040204" pitchFamily="34" charset="0"/>
                          <a:ea typeface="Verdana" panose="020B0604030504040204" pitchFamily="34" charset="0"/>
                          <a:cs typeface="Verdana" panose="020B0604030504040204" pitchFamily="34" charset="0"/>
                        </a:rPr>
                        <a:t> Trade</a:t>
                      </a:r>
                    </a:p>
                  </a:txBody>
                  <a:tcPr anchor="ctr"/>
                </a:tc>
              </a:tr>
            </a:tbl>
          </a:graphicData>
        </a:graphic>
      </p:graphicFrame>
    </p:spTree>
    <p:extLst>
      <p:ext uri="{BB962C8B-B14F-4D97-AF65-F5344CB8AC3E}">
        <p14:creationId xmlns:p14="http://schemas.microsoft.com/office/powerpoint/2010/main" val="41669999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Vertriebsangaben</a:t>
            </a:r>
            <a:endParaRPr lang="de-DE" dirty="0"/>
          </a:p>
        </p:txBody>
      </p:sp>
      <p:sp>
        <p:nvSpPr>
          <p:cNvPr id="3" name="Textplatzhalter 2"/>
          <p:cNvSpPr>
            <a:spLocks noGrp="1"/>
          </p:cNvSpPr>
          <p:nvPr>
            <p:ph type="body" sz="quarter" idx="13"/>
          </p:nvPr>
        </p:nvSpPr>
        <p:spPr>
          <a:xfrm>
            <a:off x="251520" y="5229200"/>
            <a:ext cx="8640960" cy="792088"/>
          </a:xfrm>
        </p:spPr>
        <p:txBody>
          <a:bodyPr wrap="square"/>
          <a:lstStyle/>
          <a:p>
            <a:r>
              <a:rPr lang="de-DE" dirty="0" smtClean="0"/>
              <a:t>die Vertriebsangabe ist vom Lieferschein ermittelt</a:t>
            </a:r>
            <a:endParaRPr lang="de-DE" dirty="0"/>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smtClean="0"/>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72640824"/>
              </p:ext>
            </p:extLst>
          </p:nvPr>
        </p:nvGraphicFramePr>
        <p:xfrm>
          <a:off x="403920" y="1916832"/>
          <a:ext cx="7240621" cy="3146408"/>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London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Beggars</a:t>
                      </a:r>
                      <a:r>
                        <a:rPr lang="de-DE" dirty="0" smtClean="0">
                          <a:latin typeface="Verdana" panose="020B0604030504040204" pitchFamily="34" charset="0"/>
                          <a:ea typeface="Verdana" panose="020B0604030504040204" pitchFamily="34" charset="0"/>
                          <a:cs typeface="Verdana" panose="020B0604030504040204" pitchFamily="34" charset="0"/>
                        </a:rPr>
                        <a:t> Group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[Hamburg]</a:t>
                      </a: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2.9.4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Vertriebsname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[Indigo]</a:t>
                      </a:r>
                    </a:p>
                  </a:txBody>
                  <a:tcPr anchor="ctr"/>
                </a:tc>
              </a:tr>
            </a:tbl>
          </a:graphicData>
        </a:graphic>
      </p:graphicFrame>
      <p:sp>
        <p:nvSpPr>
          <p:cNvPr id="9" name="Textplatzhalter 2"/>
          <p:cNvSpPr txBox="1">
            <a:spLocks/>
          </p:cNvSpPr>
          <p:nvPr/>
        </p:nvSpPr>
        <p:spPr>
          <a:xfrm>
            <a:off x="556320" y="11415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Standardelemente-Set Nationalbibliotheken</a:t>
            </a:r>
          </a:p>
          <a:p>
            <a:endParaRPr lang="de-DE" dirty="0" smtClean="0"/>
          </a:p>
          <a:p>
            <a:pPr marL="0" indent="0">
              <a:buFont typeface="Arial" panose="020B0604020202020204" pitchFamily="34" charset="0"/>
              <a:buNone/>
            </a:pPr>
            <a:endParaRPr lang="de-DE" dirty="0" smtClean="0"/>
          </a:p>
        </p:txBody>
      </p:sp>
    </p:spTree>
    <p:extLst>
      <p:ext uri="{BB962C8B-B14F-4D97-AF65-F5344CB8AC3E}">
        <p14:creationId xmlns:p14="http://schemas.microsoft.com/office/powerpoint/2010/main" val="1305888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Herstellungsangabe RDA 2.10</a:t>
            </a:r>
            <a:endParaRPr lang="de-DE" dirty="0"/>
          </a:p>
        </p:txBody>
      </p:sp>
      <p:sp>
        <p:nvSpPr>
          <p:cNvPr id="3" name="Textplatzhalter 2"/>
          <p:cNvSpPr>
            <a:spLocks noGrp="1"/>
          </p:cNvSpPr>
          <p:nvPr>
            <p:ph type="body" sz="quarter" idx="13"/>
          </p:nvPr>
        </p:nvSpPr>
        <p:spPr/>
        <p:txBody>
          <a:bodyPr wrap="square"/>
          <a:lstStyle/>
          <a:p>
            <a:r>
              <a:rPr lang="de-DE" dirty="0" smtClean="0"/>
              <a:t>Herstellungsort RDA 2.10.2</a:t>
            </a:r>
          </a:p>
          <a:p>
            <a:r>
              <a:rPr lang="de-DE" dirty="0" smtClean="0"/>
              <a:t>Herstellername RDA 2.10.4</a:t>
            </a:r>
          </a:p>
          <a:p>
            <a:r>
              <a:rPr lang="de-DE" dirty="0" smtClean="0"/>
              <a:t>Herstellungsdatum RDA 2.10.6</a:t>
            </a:r>
          </a:p>
          <a:p>
            <a:endParaRPr lang="de-DE" dirty="0"/>
          </a:p>
          <a:p>
            <a:r>
              <a:rPr lang="de-DE" dirty="0"/>
              <a:t>f</a:t>
            </a:r>
            <a:r>
              <a:rPr lang="de-DE" dirty="0" smtClean="0"/>
              <a:t>akultative Angaben</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9945578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3" name="Textplatzhalter 2"/>
          <p:cNvSpPr>
            <a:spLocks noGrp="1"/>
          </p:cNvSpPr>
          <p:nvPr>
            <p:ph type="body" sz="quarter" idx="13"/>
          </p:nvPr>
        </p:nvSpPr>
        <p:spPr/>
        <p:txBody>
          <a:bodyPr wrap="square"/>
          <a:lstStyle/>
          <a:p>
            <a:r>
              <a:rPr lang="de-DE" dirty="0" smtClean="0"/>
              <a:t>für unveröffentlichte Ressourcen</a:t>
            </a:r>
          </a:p>
          <a:p>
            <a:endParaRPr lang="de-DE" dirty="0"/>
          </a:p>
          <a:p>
            <a:r>
              <a:rPr lang="de-DE" dirty="0" smtClean="0"/>
              <a:t>Entstehungsort RDA 2.7.2</a:t>
            </a:r>
          </a:p>
          <a:p>
            <a:r>
              <a:rPr lang="de-DE" dirty="0" smtClean="0"/>
              <a:t>Erzeugername RDA 2.7.4</a:t>
            </a:r>
          </a:p>
          <a:p>
            <a:r>
              <a:rPr lang="de-DE" dirty="0" smtClean="0"/>
              <a:t>Entstehungsdatum RDA 2.7.6</a:t>
            </a:r>
          </a:p>
          <a:p>
            <a:endParaRPr lang="de-DE" dirty="0"/>
          </a:p>
          <a:p>
            <a:r>
              <a:rPr lang="de-DE" dirty="0" smtClean="0"/>
              <a:t>Kernelement Entstehungsdatum RDA 2.7.6</a:t>
            </a:r>
          </a:p>
          <a:p>
            <a:endParaRPr lang="de-DE" dirty="0"/>
          </a:p>
          <a:p>
            <a:r>
              <a:rPr lang="de-DE" sz="2000" dirty="0"/>
              <a:t>Unveröffentlichte  AV-Medien sind z.B. Ton- oder Videoaufnahmen von Aufführungen der eigenen Institution, die für interne Zwecke angefertigt wurden. Rundfunk- und Fernsehmitschnitte fallen nicht darunter. Diese gelten wie Online-Ressourcen als veröffentlicht.</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1627625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Entstehungsangabe RDA 2.7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017321424"/>
              </p:ext>
            </p:extLst>
          </p:nvPr>
        </p:nvGraphicFramePr>
        <p:xfrm>
          <a:off x="403920" y="1916832"/>
          <a:ext cx="7240621" cy="420202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Entstehungsort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2.7.4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Erzeugername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Hochschule der Künste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p>
                    <a:p>
                      <a:pPr>
                        <a:lnSpc>
                          <a:spcPts val="1600"/>
                        </a:lnSpc>
                        <a:spcBef>
                          <a:spcPts val="600"/>
                        </a:spcBef>
                        <a:spcAft>
                          <a:spcPts val="600"/>
                        </a:spcAft>
                      </a:pPr>
                      <a:r>
                        <a:rPr lang="de-DE" b="0" baseline="0" dirty="0" smtClean="0">
                          <a:latin typeface="Verdana" panose="020B0604030504040204" pitchFamily="34" charset="0"/>
                          <a:ea typeface="Verdana" panose="020B0604030504040204" pitchFamily="34" charset="0"/>
                          <a:cs typeface="Verdana" panose="020B0604030504040204" pitchFamily="34" charset="0"/>
                        </a:rPr>
                        <a:t>Berlin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2.7.6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Entstehungsdatum</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1999</a:t>
                      </a:r>
                      <a:r>
                        <a:rPr lang="de-DE" sz="18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800" b="1" dirty="0" smtClean="0">
                          <a:latin typeface="Verdana" panose="020B0604030504040204" pitchFamily="34" charset="0"/>
                          <a:ea typeface="Verdana" panose="020B0604030504040204" pitchFamily="34" charset="0"/>
                          <a:cs typeface="Verdana" panose="020B0604030504040204" pitchFamily="34" charset="0"/>
                        </a:rPr>
                        <a:t>1999</a:t>
                      </a:r>
                    </a:p>
                  </a:txBody>
                  <a:tcPr anchor="ctr"/>
                </a:tc>
              </a:tr>
              <a:tr h="681741">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7.11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Aufzeichnungsort-</a:t>
                      </a:r>
                      <a:r>
                        <a:rPr lang="de-DE" b="0" baseline="0" dirty="0" smtClean="0">
                          <a:latin typeface="Verdana" panose="020B0604030504040204" pitchFamily="34" charset="0"/>
                          <a:ea typeface="Verdana" panose="020B0604030504040204" pitchFamily="34" charset="0"/>
                          <a:cs typeface="Verdana" panose="020B0604030504040204" pitchFamily="34" charset="0"/>
                        </a:rPr>
                        <a:t> und Aufzeichnungsdatum</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Berlin, Konzertsaal Bundesallee der Hochschule der Künste Berlin, 19.02.1999</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73885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Kernelement</a:t>
            </a:r>
          </a:p>
          <a:p>
            <a:endParaRPr lang="de-DE" dirty="0" smtClean="0"/>
          </a:p>
          <a:p>
            <a:r>
              <a:rPr lang="de-DE" dirty="0"/>
              <a:t>beliebige Informationsquelle</a:t>
            </a:r>
          </a:p>
          <a:p>
            <a:pPr marL="0" indent="0">
              <a:buNone/>
            </a:pPr>
            <a:endParaRPr lang="de-DE" dirty="0"/>
          </a:p>
          <a:p>
            <a:r>
              <a:rPr lang="de-DE" dirty="0" smtClean="0"/>
              <a:t>bevorzugt internationaler </a:t>
            </a:r>
            <a:r>
              <a:rPr lang="de-DE" dirty="0" err="1" smtClean="0"/>
              <a:t>Identifikator</a:t>
            </a:r>
            <a:r>
              <a:rPr lang="de-DE" dirty="0" smtClean="0"/>
              <a:t> wie z</a:t>
            </a:r>
            <a:r>
              <a:rPr lang="de-DE" dirty="0" smtClean="0"/>
              <a:t>. B</a:t>
            </a:r>
            <a:r>
              <a:rPr lang="de-DE" dirty="0" smtClean="0"/>
              <a:t>.</a:t>
            </a:r>
            <a:r>
              <a:rPr lang="de-DE" dirty="0">
                <a:solidFill>
                  <a:srgbClr val="FF0000"/>
                </a:solidFill>
              </a:rPr>
              <a:t/>
            </a:r>
            <a:br>
              <a:rPr lang="de-DE" dirty="0">
                <a:solidFill>
                  <a:srgbClr val="FF0000"/>
                </a:solidFill>
              </a:rPr>
            </a:br>
            <a:r>
              <a:rPr lang="de-DE" dirty="0" smtClean="0"/>
              <a:t>UPC, EAN, ISBN</a:t>
            </a:r>
          </a:p>
          <a:p>
            <a:endParaRPr lang="de-DE" dirty="0"/>
          </a:p>
          <a:p>
            <a:r>
              <a:rPr lang="de-DE" dirty="0" smtClean="0"/>
              <a:t>Verlagsbestellnummer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7724069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a:xfrm>
            <a:off x="251520" y="4509120"/>
            <a:ext cx="8640960" cy="1656184"/>
          </a:xfrm>
        </p:spPr>
        <p:txBody>
          <a:bodyPr wrap="square"/>
          <a:lstStyle/>
          <a:p>
            <a:r>
              <a:rPr lang="de-DE" dirty="0" smtClean="0"/>
              <a:t>bei der Erfassung der Firmenbestellnummer soll immer der Bezug zum Namen der Firma oder des Labels hergestellt werden. Die Angabe des </a:t>
            </a:r>
            <a:r>
              <a:rPr lang="de-DE" dirty="0" err="1" smtClean="0"/>
              <a:t>Labelcodes</a:t>
            </a:r>
            <a:r>
              <a:rPr lang="de-DE" dirty="0" smtClean="0"/>
              <a:t> ist fakultativ (RDA 2.15.1.4 D-A-CH)</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2462786519"/>
              </p:ext>
            </p:extLst>
          </p:nvPr>
        </p:nvGraphicFramePr>
        <p:xfrm>
          <a:off x="403920" y="1916832"/>
          <a:ext cx="7240621" cy="2015585"/>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UPC: 886922631023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Identifikator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EMI Classics (LC 06646): 4 16742 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729878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Rückblick</a:t>
            </a:r>
            <a:endParaRPr lang="de-DE" dirty="0"/>
          </a:p>
        </p:txBody>
      </p:sp>
      <p:sp>
        <p:nvSpPr>
          <p:cNvPr id="3" name="Textplatzhalter 2"/>
          <p:cNvSpPr>
            <a:spLocks noGrp="1"/>
          </p:cNvSpPr>
          <p:nvPr>
            <p:ph type="body" sz="quarter" idx="13"/>
          </p:nvPr>
        </p:nvSpPr>
        <p:spPr/>
        <p:txBody>
          <a:bodyPr wrap="square"/>
          <a:lstStyle/>
          <a:p>
            <a:r>
              <a:rPr lang="de-DE" dirty="0" smtClean="0"/>
              <a:t>Veröffentlichungsangabe (RDA 2.8)</a:t>
            </a:r>
          </a:p>
          <a:p>
            <a:r>
              <a:rPr lang="de-DE" dirty="0" smtClean="0"/>
              <a:t>Vertriebsangabe (RDA 2.9)</a:t>
            </a:r>
          </a:p>
          <a:p>
            <a:r>
              <a:rPr lang="de-DE" dirty="0" smtClean="0"/>
              <a:t>Copyright-Datum (RDA 2.11)</a:t>
            </a:r>
          </a:p>
          <a:p>
            <a:r>
              <a:rPr lang="de-DE" dirty="0" smtClean="0"/>
              <a:t>Entstehungsangabe (RDA 2.7)</a:t>
            </a:r>
          </a:p>
          <a:p>
            <a:r>
              <a:rPr lang="de-DE" dirty="0" err="1" smtClean="0"/>
              <a:t>Identifikator</a:t>
            </a:r>
            <a:r>
              <a:rPr lang="de-DE" dirty="0" smtClean="0"/>
              <a:t> </a:t>
            </a:r>
            <a:r>
              <a:rPr lang="de-DE" dirty="0"/>
              <a:t>der </a:t>
            </a:r>
            <a:r>
              <a:rPr lang="de-DE" dirty="0" smtClean="0"/>
              <a:t>Manifestation (RDA 2.15)</a:t>
            </a:r>
          </a:p>
          <a:p>
            <a:endParaRPr lang="de-DE" dirty="0"/>
          </a:p>
          <a:p>
            <a:endParaRPr lang="de-DE" dirty="0" smtClean="0"/>
          </a:p>
          <a:p>
            <a:r>
              <a:rPr lang="de-DE" sz="2000" dirty="0" smtClean="0"/>
              <a:t>Grundlage Modul 3.02.05 Veröffentlichungsangabe</a:t>
            </a:r>
          </a:p>
          <a:p>
            <a:r>
              <a:rPr lang="de-DE" sz="2000" dirty="0" smtClean="0"/>
              <a:t>Grundlage Modul 3.02.07 </a:t>
            </a:r>
            <a:r>
              <a:rPr lang="de-DE" sz="2000" dirty="0" err="1" smtClean="0"/>
              <a:t>Identifikator</a:t>
            </a:r>
            <a:r>
              <a:rPr lang="de-DE" sz="2000" dirty="0" smtClean="0"/>
              <a:t> für die Manifestation</a:t>
            </a:r>
          </a:p>
          <a:p>
            <a:endParaRPr lang="de-DE" dirty="0"/>
          </a:p>
          <a:p>
            <a:r>
              <a:rPr lang="de-DE" dirty="0" smtClean="0"/>
              <a:t>Spezialfälle AV-Medien Musik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7755206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Allgemeines</a:t>
            </a:r>
            <a:endParaRPr lang="de-DE" dirty="0"/>
          </a:p>
        </p:txBody>
      </p:sp>
      <p:sp>
        <p:nvSpPr>
          <p:cNvPr id="3" name="Textplatzhalter 2"/>
          <p:cNvSpPr>
            <a:spLocks noGrp="1"/>
          </p:cNvSpPr>
          <p:nvPr>
            <p:ph type="body" sz="quarter" idx="13"/>
          </p:nvPr>
        </p:nvSpPr>
        <p:spPr/>
        <p:txBody>
          <a:bodyPr wrap="square"/>
          <a:lstStyle/>
          <a:p>
            <a:r>
              <a:rPr lang="de-DE" dirty="0" smtClean="0"/>
              <a:t>veröffentlichte Ressource</a:t>
            </a:r>
          </a:p>
          <a:p>
            <a:pPr marL="0" indent="0">
              <a:buNone/>
            </a:pPr>
            <a:r>
              <a:rPr lang="de-DE" dirty="0"/>
              <a:t>	</a:t>
            </a:r>
            <a:r>
              <a:rPr lang="de-DE" dirty="0" smtClean="0"/>
              <a:t>- Ressourcen, die </a:t>
            </a:r>
            <a:r>
              <a:rPr lang="de-DE" dirty="0"/>
              <a:t>entweder unentgeltlich </a:t>
            </a:r>
            <a:r>
              <a:rPr lang="de-DE" dirty="0" err="1" smtClean="0"/>
              <a:t>ver</a:t>
            </a:r>
            <a:r>
              <a:rPr lang="de-DE" dirty="0" smtClean="0"/>
              <a:t>- 	   		trieben </a:t>
            </a:r>
            <a:r>
              <a:rPr lang="de-DE" dirty="0"/>
              <a:t>oder käuflich zu erwerben sind</a:t>
            </a:r>
            <a:r>
              <a:rPr lang="de-DE" dirty="0" smtClean="0"/>
              <a:t/>
            </a:r>
            <a:br>
              <a:rPr lang="de-DE" dirty="0" smtClean="0"/>
            </a:br>
            <a:r>
              <a:rPr lang="de-DE" dirty="0" smtClean="0"/>
              <a:t>	- </a:t>
            </a:r>
            <a:r>
              <a:rPr lang="de-DE" b="1" dirty="0" smtClean="0"/>
              <a:t>Kernelement Veröffentlichungsangabe 	  		(RDA 2.8)</a:t>
            </a:r>
          </a:p>
          <a:p>
            <a:endParaRPr lang="de-DE" dirty="0"/>
          </a:p>
          <a:p>
            <a:endParaRPr lang="de-DE" dirty="0" smtClean="0"/>
          </a:p>
          <a:p>
            <a:r>
              <a:rPr lang="de-DE" dirty="0" smtClean="0"/>
              <a:t>unveröffentlichte Ressource</a:t>
            </a:r>
          </a:p>
          <a:p>
            <a:pPr lvl="2">
              <a:buFontTx/>
              <a:buChar char="-"/>
            </a:pPr>
            <a:r>
              <a:rPr lang="de-DE" sz="2400" dirty="0" smtClean="0"/>
              <a:t>z.B. Ton- oder Videoaufnahmen von 	Aufführungen der eigenen Institution für 	interne Zwecke</a:t>
            </a:r>
            <a:br>
              <a:rPr lang="de-DE" sz="2400" dirty="0" smtClean="0"/>
            </a:br>
            <a:r>
              <a:rPr lang="de-DE" sz="2400" b="1" dirty="0" smtClean="0"/>
              <a:t>- Kernelement Entstehungsdatum </a:t>
            </a:r>
          </a:p>
          <a:p>
            <a:pPr marL="1371600" lvl="3" indent="0">
              <a:buNone/>
            </a:pPr>
            <a:r>
              <a:rPr lang="de-DE" sz="2000" b="1" dirty="0" smtClean="0"/>
              <a:t>	</a:t>
            </a:r>
            <a:r>
              <a:rPr lang="de-DE" sz="2400" b="1" dirty="0" smtClean="0"/>
              <a:t>(RDA 2.7.6)</a:t>
            </a:r>
          </a:p>
          <a:p>
            <a:endParaRPr lang="de-DE" dirty="0"/>
          </a:p>
          <a:p>
            <a:endParaRPr lang="de-DE" dirty="0" smtClean="0"/>
          </a:p>
          <a:p>
            <a:endParaRPr lang="de-DE"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Erscheinungsort (RDA 2.8.2)</a:t>
            </a:r>
          </a:p>
          <a:p>
            <a:r>
              <a:rPr lang="de-DE" dirty="0" smtClean="0"/>
              <a:t>Verlagsname (RDA 2.8.4)</a:t>
            </a:r>
          </a:p>
          <a:p>
            <a:r>
              <a:rPr lang="de-DE" dirty="0" smtClean="0"/>
              <a:t>Erscheinungsdatum (2.8.6) </a:t>
            </a:r>
          </a:p>
          <a:p>
            <a:endParaRPr lang="de-DE" dirty="0" smtClean="0"/>
          </a:p>
          <a:p>
            <a:endParaRPr lang="de-DE" dirty="0"/>
          </a:p>
          <a:p>
            <a:r>
              <a:rPr lang="de-DE" dirty="0" smtClean="0"/>
              <a:t>Kernelemente, die immer erfasst,  </a:t>
            </a:r>
            <a:br>
              <a:rPr lang="de-DE" dirty="0" smtClean="0"/>
            </a:br>
            <a:r>
              <a:rPr lang="de-DE" dirty="0" smtClean="0"/>
              <a:t>gegebenenfalls ermittelt oder geschätzt</a:t>
            </a:r>
          </a:p>
          <a:p>
            <a:pPr marL="0" indent="0">
              <a:buNone/>
            </a:pPr>
            <a:r>
              <a:rPr lang="de-DE" dirty="0"/>
              <a:t> </a:t>
            </a:r>
            <a:r>
              <a:rPr lang="de-DE" dirty="0" smtClean="0"/>
              <a:t>  werden müssen</a:t>
            </a:r>
            <a:endParaRPr lang="de-DE" dirty="0"/>
          </a:p>
          <a:p>
            <a:endParaRPr lang="de-DE" dirty="0" smtClean="0">
              <a:solidFill>
                <a:schemeClr val="accent1">
                  <a:lumMod val="75000"/>
                </a:schemeClr>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725293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p:txBody>
          <a:bodyPr wrap="square"/>
          <a:lstStyle/>
          <a:p>
            <a:r>
              <a:rPr lang="de-DE" dirty="0" smtClean="0"/>
              <a:t>Informationsquelle  (RDA 2.8.2.2)</a:t>
            </a:r>
          </a:p>
          <a:p>
            <a:pPr marL="0" indent="0">
              <a:buNone/>
            </a:pPr>
            <a:r>
              <a:rPr lang="de-DE" dirty="0"/>
              <a:t/>
            </a:r>
            <a:br>
              <a:rPr lang="de-DE" dirty="0"/>
            </a:br>
            <a:r>
              <a:rPr lang="de-DE" dirty="0" smtClean="0"/>
              <a:t>     Informationsquellen  für den Erscheinungsort</a:t>
            </a:r>
          </a:p>
          <a:p>
            <a:pPr marL="457200" lvl="1" indent="0">
              <a:buNone/>
            </a:pPr>
            <a:r>
              <a:rPr lang="de-DE" sz="2400" dirty="0"/>
              <a:t> </a:t>
            </a:r>
            <a:r>
              <a:rPr lang="de-DE" sz="2400" dirty="0" smtClean="0"/>
              <a:t>    sind in dieser Reihenfolge:</a:t>
            </a:r>
          </a:p>
          <a:p>
            <a:pPr lvl="1"/>
            <a:r>
              <a:rPr lang="de-DE" sz="2400" dirty="0" smtClean="0"/>
              <a:t> Quelle des Verlagsnamens (in der Regel   	dieselbe Quelle wie der  Haupttitel)</a:t>
            </a:r>
            <a:endParaRPr lang="de-DE" sz="2400" dirty="0"/>
          </a:p>
          <a:p>
            <a:pPr lvl="1"/>
            <a:r>
              <a:rPr lang="de-DE" sz="2400" dirty="0" smtClean="0"/>
              <a:t>	andere </a:t>
            </a:r>
            <a:r>
              <a:rPr lang="de-DE" sz="2400" dirty="0"/>
              <a:t>Quelle innerhalb der </a:t>
            </a:r>
            <a:r>
              <a:rPr lang="de-DE" sz="2400" dirty="0" smtClean="0"/>
              <a:t>Ressource</a:t>
            </a:r>
          </a:p>
          <a:p>
            <a:pPr lvl="1"/>
            <a:r>
              <a:rPr lang="de-DE" sz="2400" dirty="0" smtClean="0"/>
              <a:t>	andere </a:t>
            </a:r>
            <a:r>
              <a:rPr lang="de-DE" sz="2400" dirty="0"/>
              <a:t>Quelle außerhalb der Ressource</a:t>
            </a:r>
          </a:p>
          <a:p>
            <a:endParaRPr lang="de-DE" dirty="0"/>
          </a:p>
          <a:p>
            <a:r>
              <a:rPr lang="de-DE" dirty="0" smtClean="0"/>
              <a:t>Erfassung (RDA </a:t>
            </a:r>
            <a:r>
              <a:rPr lang="de-DE" dirty="0"/>
              <a:t>2.8.2.3 und RDA </a:t>
            </a:r>
            <a:r>
              <a:rPr lang="de-DE" dirty="0" smtClean="0"/>
              <a:t>2.8.1.4)</a:t>
            </a:r>
          </a:p>
          <a:p>
            <a:pPr lvl="1"/>
            <a:r>
              <a:rPr lang="de-DE" sz="2400" dirty="0" smtClean="0"/>
              <a:t>es gelten die Regeln zum Übertragen (RDA 1.7)</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3975835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797152"/>
            <a:ext cx="8640960" cy="1224136"/>
          </a:xfrm>
        </p:spPr>
        <p:txBody>
          <a:bodyPr wrap="square"/>
          <a:lstStyle/>
          <a:p>
            <a:r>
              <a:rPr lang="de-DE" dirty="0" smtClean="0"/>
              <a:t>verpflichtend ein Erscheinungsort</a:t>
            </a:r>
          </a:p>
          <a:p>
            <a:r>
              <a:rPr lang="de-DE" dirty="0" smtClean="0"/>
              <a:t>mehrere Erscheinungsorte fakultativ</a:t>
            </a:r>
          </a:p>
          <a:p>
            <a:r>
              <a:rPr lang="de-DE" dirty="0" smtClean="0"/>
              <a:t>Nationalbibliotheken alle D-A-CH-Orte</a:t>
            </a:r>
          </a:p>
          <a:p>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mehrere Erscheinungsorte (RDA 2.8.2 D-A-CH)</a:t>
            </a:r>
          </a:p>
          <a:p>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4082222977"/>
              </p:ext>
            </p:extLst>
          </p:nvPr>
        </p:nvGraphicFramePr>
        <p:xfrm>
          <a:off x="403920" y="1916832"/>
          <a:ext cx="7240621" cy="2464667"/>
        </p:xfrm>
        <a:graphic>
          <a:graphicData uri="http://schemas.openxmlformats.org/drawingml/2006/table">
            <a:tbl>
              <a:tblPr firstRow="1" bandRow="1">
                <a:tableStyleId>{5C22544A-7EE6-4342-B048-85BDC9FD1C3A}</a:tableStyleId>
              </a:tblPr>
              <a:tblGrid>
                <a:gridCol w="1259238"/>
                <a:gridCol w="3043159"/>
                <a:gridCol w="29382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München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2.8.2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Hamburg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BMG Ariola</a:t>
                      </a:r>
                    </a:p>
                  </a:txBody>
                  <a:tcPr anchor="ctr"/>
                </a:tc>
              </a:tr>
            </a:tbl>
          </a:graphicData>
        </a:graphic>
      </p:graphicFrame>
    </p:spTree>
    <p:extLst>
      <p:ext uri="{BB962C8B-B14F-4D97-AF65-F5344CB8AC3E}">
        <p14:creationId xmlns:p14="http://schemas.microsoft.com/office/powerpoint/2010/main" val="1053406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RDA 2.8.2</a:t>
            </a:r>
            <a:endParaRPr lang="de-DE" dirty="0"/>
          </a:p>
        </p:txBody>
      </p:sp>
      <p:sp>
        <p:nvSpPr>
          <p:cNvPr id="3" name="Textplatzhalter 2"/>
          <p:cNvSpPr>
            <a:spLocks noGrp="1"/>
          </p:cNvSpPr>
          <p:nvPr>
            <p:ph type="body" sz="quarter" idx="13"/>
          </p:nvPr>
        </p:nvSpPr>
        <p:spPr>
          <a:xfrm>
            <a:off x="251520" y="4149080"/>
            <a:ext cx="8640960" cy="1224136"/>
          </a:xfrm>
        </p:spPr>
        <p:txBody>
          <a:bodyPr wrap="square"/>
          <a:lstStyle/>
          <a:p>
            <a:pPr marL="0" indent="0">
              <a:buNone/>
            </a:pPr>
            <a:r>
              <a:rPr lang="de-DE" dirty="0" smtClean="0"/>
              <a:t>Auf </a:t>
            </a:r>
            <a:r>
              <a:rPr lang="de-DE" dirty="0"/>
              <a:t>der Hauptinformationsquelle steht: </a:t>
            </a:r>
            <a:r>
              <a:rPr lang="de-DE" dirty="0" smtClean="0"/>
              <a:t/>
            </a:r>
            <a:br>
              <a:rPr lang="de-DE" dirty="0" smtClean="0"/>
            </a:br>
            <a:r>
              <a:rPr lang="de-DE" dirty="0" smtClean="0"/>
              <a:t>„</a:t>
            </a:r>
            <a:r>
              <a:rPr lang="de-DE" dirty="0"/>
              <a:t>℗ &amp; © 2015  Avi-Service </a:t>
            </a:r>
            <a:r>
              <a:rPr lang="de-DE" dirty="0" err="1"/>
              <a:t>for</a:t>
            </a:r>
            <a:r>
              <a:rPr lang="de-DE" dirty="0"/>
              <a:t> </a:t>
            </a:r>
            <a:r>
              <a:rPr lang="de-DE" dirty="0" err="1" smtClean="0"/>
              <a:t>music</a:t>
            </a:r>
            <a:r>
              <a:rPr lang="de-DE" dirty="0" smtClean="0"/>
              <a:t> Cologne/Germany</a:t>
            </a:r>
            <a:r>
              <a:rPr lang="de-DE" dirty="0"/>
              <a:t>“</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7" name="Textplatzhalter 2"/>
          <p:cNvSpPr txBox="1">
            <a:spLocks/>
          </p:cNvSpPr>
          <p:nvPr/>
        </p:nvSpPr>
        <p:spPr>
          <a:xfrm>
            <a:off x="403920" y="989112"/>
            <a:ext cx="8640960" cy="648072"/>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Übertragen der Angaben </a:t>
            </a:r>
            <a:br>
              <a:rPr lang="de-DE" dirty="0" smtClean="0"/>
            </a:br>
            <a:r>
              <a:rPr lang="de-DE" dirty="0" smtClean="0"/>
              <a:t>(</a:t>
            </a:r>
            <a:r>
              <a:rPr lang="de-DE" dirty="0"/>
              <a:t>RDA 2.8.2.3 und RDA 2.8.1.4)</a:t>
            </a:r>
            <a:br>
              <a:rPr lang="de-DE" dirty="0"/>
            </a:br>
            <a:endParaRPr lang="de-DE" dirty="0" smtClean="0"/>
          </a:p>
          <a:p>
            <a:pPr marL="0" indent="0">
              <a:buFont typeface="Arial" panose="020B0604020202020204" pitchFamily="34" charset="0"/>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2476395143"/>
              </p:ext>
            </p:extLst>
          </p:nvPr>
        </p:nvGraphicFramePr>
        <p:xfrm>
          <a:off x="403920" y="2060848"/>
          <a:ext cx="7240621" cy="1729242"/>
        </p:xfrm>
        <a:graphic>
          <a:graphicData uri="http://schemas.openxmlformats.org/drawingml/2006/table">
            <a:tbl>
              <a:tblPr firstRow="1" bandRow="1">
                <a:tableStyleId>{5C22544A-7EE6-4342-B048-85BDC9FD1C3A}</a:tableStyleId>
              </a:tblPr>
              <a:tblGrid>
                <a:gridCol w="1259238"/>
                <a:gridCol w="3043159"/>
                <a:gridCol w="2938224"/>
              </a:tblGrid>
              <a:tr h="27542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Erscheinungsort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Cologne/Germany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Avi-Service</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for</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music</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18349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Erscheinungsort </a:t>
            </a:r>
            <a:r>
              <a:rPr lang="de-DE" smtClean="0"/>
              <a:t>RDA 2.8.2</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a:t>Erscheinungsort kann nur in Zusammenhang mit dem Verlagsnamen bestimmt werden</a:t>
            </a:r>
            <a:r>
              <a:rPr lang="de-DE" dirty="0" smtClean="0"/>
              <a:t>.</a:t>
            </a:r>
          </a:p>
          <a:p>
            <a:pPr lvl="1"/>
            <a:r>
              <a:rPr lang="de-DE" sz="2400" dirty="0" smtClean="0"/>
              <a:t>Impressum und Firmenangabe, Firmen- und </a:t>
            </a:r>
            <a:r>
              <a:rPr lang="de-DE" sz="2400" dirty="0" err="1" smtClean="0"/>
              <a:t>Labellogos</a:t>
            </a:r>
            <a:r>
              <a:rPr lang="de-DE" sz="2400" dirty="0" smtClean="0"/>
              <a:t> auf der Ressource</a:t>
            </a:r>
          </a:p>
          <a:p>
            <a:pPr lvl="1"/>
            <a:r>
              <a:rPr lang="de-DE" sz="2400" dirty="0" smtClean="0"/>
              <a:t>Homepage des Verlages</a:t>
            </a:r>
            <a:endParaRPr lang="de-DE" sz="2400" dirty="0"/>
          </a:p>
          <a:p>
            <a:endParaRPr lang="de-DE" dirty="0" smtClean="0"/>
          </a:p>
          <a:p>
            <a:r>
              <a:rPr lang="de-DE" dirty="0" smtClean="0"/>
              <a:t>Wahrscheinlichen Erscheinungsort für die Ressource ermitteln, in eckigen Klammern erfassen</a:t>
            </a:r>
          </a:p>
          <a:p>
            <a:endParaRPr lang="de-DE" dirty="0"/>
          </a:p>
          <a:p>
            <a:r>
              <a:rPr lang="de-DE" dirty="0" smtClean="0"/>
              <a:t>[Erscheinungsort nicht ermittelbar] nur in Ausnahmefällen erfassen (RDA 2.8.2.6 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6M.04.05: Veröffentlichungsangabe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8375820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2659</Words>
  <Application>Microsoft Office PowerPoint</Application>
  <PresentationFormat>Bildschirmpräsentation (4:3)</PresentationFormat>
  <Paragraphs>571</Paragraphs>
  <Slides>36</Slides>
  <Notes>31</Notes>
  <HiddenSlides>0</HiddenSlides>
  <MMClips>0</MMClips>
  <ScaleCrop>false</ScaleCrop>
  <HeadingPairs>
    <vt:vector size="4" baseType="variant">
      <vt:variant>
        <vt:lpstr>Design</vt:lpstr>
      </vt:variant>
      <vt:variant>
        <vt:i4>1</vt:i4>
      </vt:variant>
      <vt:variant>
        <vt:lpstr>Folientitel</vt:lpstr>
      </vt:variant>
      <vt:variant>
        <vt:i4>36</vt:i4>
      </vt:variant>
    </vt:vector>
  </HeadingPairs>
  <TitlesOfParts>
    <vt:vector size="37" baseType="lpstr">
      <vt:lpstr>Larissa</vt:lpstr>
      <vt:lpstr>Schulungsunterlagen der AG RDA</vt:lpstr>
      <vt:lpstr> Veröffentlichungsangabe / Vertriebsangabe / Herstellungsangabe / Copyrightdatum / Entstehungsangabe / Identifikator der Manifestation von AV-Medien der Musik </vt:lpstr>
      <vt:lpstr>PowerPoint-Präsentation</vt:lpstr>
      <vt:lpstr>Allgemeines</vt:lpstr>
      <vt:lpstr>Veröffentlichungsangabe (RDA 2.8)</vt:lpstr>
      <vt:lpstr>Erscheinungsort RDA 2.8.2</vt:lpstr>
      <vt:lpstr>Erscheinungsort RDA 2.8.2</vt:lpstr>
      <vt:lpstr>Erscheinungsort RDA 2.8.2</vt:lpstr>
      <vt:lpstr>Erscheinungsort RDA 2.8.2</vt:lpstr>
      <vt:lpstr>Erscheinungsort 2.8.2</vt:lpstr>
      <vt:lpstr>Erscheinungsort 2.8.2</vt:lpstr>
      <vt:lpstr>Erscheinungsort 2.8.2</vt:lpstr>
      <vt:lpstr>Erscheinungsort 2.8.2</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Verlagsname RDA 2.8.4</vt:lpstr>
      <vt:lpstr>Erscheinungsdatum RDA 2.8.6</vt:lpstr>
      <vt:lpstr>Erscheinungsdatum RDA 2.8.6</vt:lpstr>
      <vt:lpstr>Copyright-Datum RDA 2.11</vt:lpstr>
      <vt:lpstr>Copyright-Datum RDA 2.11</vt:lpstr>
      <vt:lpstr>Rückschau - Vorschau</vt:lpstr>
      <vt:lpstr>Vertriebsangabe RDA 2.9</vt:lpstr>
      <vt:lpstr>Vertriebsangaben</vt:lpstr>
      <vt:lpstr>Vertriebsangaben</vt:lpstr>
      <vt:lpstr>Herstellungsangabe RDA 2.10</vt:lpstr>
      <vt:lpstr>Entstehungsangabe RDA 2.7</vt:lpstr>
      <vt:lpstr>Entstehungsangabe RDA 2.7</vt:lpstr>
      <vt:lpstr>Identifikator für die Manifestation RDA 2.15</vt:lpstr>
      <vt:lpstr>Identifikator für die Manifestation RDA 2.15</vt:lpstr>
      <vt:lpstr>Rückblick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85</cp:revision>
  <dcterms:created xsi:type="dcterms:W3CDTF">2014-02-18T07:01:40Z</dcterms:created>
  <dcterms:modified xsi:type="dcterms:W3CDTF">2015-09-16T10:19:39Z</dcterms:modified>
</cp:coreProperties>
</file>