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85" r:id="rId2"/>
    <p:sldId id="259" r:id="rId3"/>
    <p:sldId id="287" r:id="rId4"/>
    <p:sldId id="339" r:id="rId5"/>
    <p:sldId id="302" r:id="rId6"/>
    <p:sldId id="307" r:id="rId7"/>
    <p:sldId id="308" r:id="rId8"/>
    <p:sldId id="310" r:id="rId9"/>
    <p:sldId id="311" r:id="rId10"/>
    <p:sldId id="312" r:id="rId11"/>
    <p:sldId id="298" r:id="rId12"/>
    <p:sldId id="306" r:id="rId13"/>
    <p:sldId id="315" r:id="rId14"/>
    <p:sldId id="317" r:id="rId15"/>
    <p:sldId id="318" r:id="rId16"/>
    <p:sldId id="305" r:id="rId17"/>
    <p:sldId id="319" r:id="rId18"/>
    <p:sldId id="338" r:id="rId19"/>
    <p:sldId id="304" r:id="rId20"/>
    <p:sldId id="325" r:id="rId21"/>
    <p:sldId id="329" r:id="rId22"/>
    <p:sldId id="340" r:id="rId23"/>
    <p:sldId id="341" r:id="rId24"/>
    <p:sldId id="342" r:id="rId25"/>
    <p:sldId id="330" r:id="rId26"/>
    <p:sldId id="331" r:id="rId27"/>
    <p:sldId id="303" r:id="rId28"/>
    <p:sldId id="332" r:id="rId29"/>
    <p:sldId id="333" r:id="rId30"/>
    <p:sldId id="334" r:id="rId31"/>
    <p:sldId id="335" r:id="rId32"/>
    <p:sldId id="326" r:id="rId33"/>
    <p:sldId id="323" r:id="rId34"/>
    <p:sldId id="343" r:id="rId35"/>
    <p:sldId id="324" r:id="rId36"/>
    <p:sldId id="322" r:id="rId37"/>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1361" autoAdjust="0"/>
  </p:normalViewPr>
  <p:slideViewPr>
    <p:cSldViewPr>
      <p:cViewPr>
        <p:scale>
          <a:sx n="100" d="100"/>
          <a:sy n="100" d="100"/>
        </p:scale>
        <p:origin x="-1398" y="-1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934EBBC-1CF2-4DFF-BA3C-B767B0D16848}" type="datetimeFigureOut">
              <a:rPr lang="de-DE"/>
              <a:pPr>
                <a:defRPr/>
              </a:pPr>
              <a:t>18.11.2015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32D0C71-6343-40F0-AC53-86A605D04ACE}" type="slidenum">
              <a:rPr lang="de-DE"/>
              <a:pPr>
                <a:defRPr/>
              </a:pPr>
              <a:t>‹Nr.›</a:t>
            </a:fld>
            <a:endParaRPr lang="de-DE"/>
          </a:p>
        </p:txBody>
      </p:sp>
    </p:spTree>
    <p:extLst>
      <p:ext uri="{BB962C8B-B14F-4D97-AF65-F5344CB8AC3E}">
        <p14:creationId xmlns:p14="http://schemas.microsoft.com/office/powerpoint/2010/main" val="10423970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764667F-D928-4E9D-87E0-891ECD286F87}" type="datetimeFigureOut">
              <a:rPr lang="de-DE"/>
              <a:pPr>
                <a:defRPr/>
              </a:pPr>
              <a:t>18.11.2015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28B15A0-984A-436B-9F80-39F61121B752}" type="slidenum">
              <a:rPr lang="de-DE"/>
              <a:pPr>
                <a:defRPr/>
              </a:pPr>
              <a:t>‹Nr.›</a:t>
            </a:fld>
            <a:endParaRPr lang="de-DE"/>
          </a:p>
        </p:txBody>
      </p:sp>
    </p:spTree>
    <p:extLst>
      <p:ext uri="{BB962C8B-B14F-4D97-AF65-F5344CB8AC3E}">
        <p14:creationId xmlns:p14="http://schemas.microsoft.com/office/powerpoint/2010/main" val="3459508679"/>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d-nb.info/1067412352"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528788F8-18A2-468D-8F6F-3B60720E7757}" type="slidenum">
              <a:rPr lang="de-DE" altLang="de-DE">
                <a:solidFill>
                  <a:srgbClr val="000000"/>
                </a:solidFill>
              </a:rPr>
              <a:pPr fontAlgn="base">
                <a:spcBef>
                  <a:spcPct val="0"/>
                </a:spcBef>
                <a:spcAft>
                  <a:spcPct val="0"/>
                </a:spcAft>
              </a:pPr>
              <a:t>1</a:t>
            </a:fld>
            <a:endParaRPr lang="de-DE" altLang="de-DE">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 normiertes Vokabular</a:t>
            </a:r>
            <a:r>
              <a:rPr lang="de-DE" baseline="0" dirty="0" smtClean="0"/>
              <a:t> verwenden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12</a:t>
            </a:fld>
            <a:endParaRPr lang="de-DE"/>
          </a:p>
        </p:txBody>
      </p:sp>
    </p:spTree>
    <p:extLst>
      <p:ext uri="{BB962C8B-B14F-4D97-AF65-F5344CB8AC3E}">
        <p14:creationId xmlns:p14="http://schemas.microsoft.com/office/powerpoint/2010/main" val="2947036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r>
              <a:rPr lang="de-DE" baseline="0" dirty="0" smtClean="0"/>
              <a:t>Die Rollenangabe Dirigent wurde außerhalb der Ressource ermittelt.</a:t>
            </a:r>
          </a:p>
          <a:p>
            <a:r>
              <a:rPr lang="de-DE" baseline="0" dirty="0" smtClean="0"/>
              <a:t>Die Rollenangabe Königin der Nacht wurde der Ressource entnommen. Die Ressource (Beispiel fingiert) beinhaltet eine Liste der Darsteller / Künstler mit Ihren Rollen.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Parsifal !!!</a:t>
            </a:r>
            <a:endParaRPr lang="de-DE" baseline="0" dirty="0" smtClean="0"/>
          </a:p>
          <a:p>
            <a:endParaRPr lang="de-DE" baseline="0" dirty="0" smtClean="0"/>
          </a:p>
          <a:p>
            <a:r>
              <a:rPr lang="de-DE" baseline="0" dirty="0" smtClean="0"/>
              <a:t>Alternative Möglichkeit der Verantwortlichkeitsangabe mit Rollenangabe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Beispiele:</a:t>
            </a:r>
          </a:p>
          <a:p>
            <a:r>
              <a:rPr lang="de-DE" sz="1200" kern="1200" dirty="0" smtClean="0">
                <a:solidFill>
                  <a:schemeClr val="tx1"/>
                </a:solidFill>
                <a:effectLst/>
                <a:latin typeface="+mn-lt"/>
                <a:ea typeface="+mn-ea"/>
                <a:cs typeface="+mn-cs"/>
              </a:rPr>
              <a:t>Film auf DVD. Auf der DVD selbst als bevorzugter Informationsquelle (RDA 2.2.2.3 D-A-CH zur Alternative) steht nur der Titel. Auf der Vorderseite des Behältnisses: Burt Lancaster, Peter </a:t>
            </a:r>
            <a:r>
              <a:rPr lang="de-DE" sz="1200" kern="1200" dirty="0" err="1" smtClean="0">
                <a:solidFill>
                  <a:schemeClr val="tx1"/>
                </a:solidFill>
                <a:effectLst/>
                <a:latin typeface="+mn-lt"/>
                <a:ea typeface="+mn-ea"/>
                <a:cs typeface="+mn-cs"/>
              </a:rPr>
              <a:t>Riegert</a:t>
            </a:r>
            <a:r>
              <a:rPr lang="de-DE" sz="1200" kern="1200" dirty="0" smtClean="0">
                <a:solidFill>
                  <a:schemeClr val="tx1"/>
                </a:solidFill>
                <a:effectLst/>
                <a:latin typeface="+mn-lt"/>
                <a:ea typeface="+mn-ea"/>
                <a:cs typeface="+mn-cs"/>
              </a:rPr>
              <a:t>. Auf neuer Zeile: </a:t>
            </a:r>
            <a:r>
              <a:rPr lang="de-DE" sz="1200" kern="1200" dirty="0" err="1" smtClean="0">
                <a:solidFill>
                  <a:schemeClr val="tx1"/>
                </a:solidFill>
                <a:effectLst/>
                <a:latin typeface="+mn-lt"/>
                <a:ea typeface="+mn-ea"/>
                <a:cs typeface="+mn-cs"/>
              </a:rPr>
              <a:t>Local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hero</a:t>
            </a:r>
            <a:r>
              <a:rPr lang="de-DE" sz="1200" kern="1200" dirty="0" smtClean="0">
                <a:solidFill>
                  <a:schemeClr val="tx1"/>
                </a:solidFill>
                <a:effectLst/>
                <a:latin typeface="+mn-lt"/>
                <a:ea typeface="+mn-ea"/>
                <a:cs typeface="+mn-cs"/>
              </a:rPr>
              <a:t>. Auf neuer Zeile: ein Film von Bill Forsyth. Auf der Rückseite des Behältnisses befinden sich Angaben zu weiteren Darstellern, zur Musik und zum Produzenten.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Ressource</a:t>
            </a:r>
            <a:r>
              <a:rPr lang="de-DE" sz="1200" kern="1200" baseline="0" dirty="0" smtClean="0">
                <a:solidFill>
                  <a:schemeClr val="tx1"/>
                </a:solidFill>
                <a:effectLst/>
                <a:latin typeface="+mn-lt"/>
                <a:ea typeface="+mn-ea"/>
                <a:cs typeface="+mn-cs"/>
              </a:rPr>
              <a:t> auf der nächsten Folie abgebildet</a:t>
            </a:r>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Verantwortlichkeitsangaben, die auf der Hauptinformationsquelle, dem Silberling genannt sind, werden als nicht zu umfangreich für die Erfassung nach RDA 2.4.2 angesehen. Die Informationen, die in der Anmerkung erfasst sind, stehen nicht auf der Hauptinformationsquelle.</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Fingiertes Beispiel:</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CD mit dem Titel „</a:t>
            </a:r>
            <a:r>
              <a:rPr lang="de-DE" sz="1200" kern="1200" dirty="0" err="1" smtClean="0">
                <a:solidFill>
                  <a:schemeClr val="tx1"/>
                </a:solidFill>
                <a:effectLst/>
                <a:latin typeface="+mn-lt"/>
                <a:ea typeface="+mn-ea"/>
                <a:cs typeface="+mn-cs"/>
              </a:rPr>
              <a:t>Celebration</a:t>
            </a:r>
            <a:r>
              <a:rPr lang="de-DE" sz="1200" kern="1200" dirty="0" smtClean="0">
                <a:solidFill>
                  <a:schemeClr val="tx1"/>
                </a:solidFill>
                <a:effectLst/>
                <a:latin typeface="+mn-lt"/>
                <a:ea typeface="+mn-ea"/>
                <a:cs typeface="+mn-cs"/>
              </a:rPr>
              <a:t>“ des Interpreten DJ </a:t>
            </a:r>
            <a:r>
              <a:rPr lang="de-DE" sz="1200" kern="1200" dirty="0" err="1" smtClean="0">
                <a:solidFill>
                  <a:schemeClr val="tx1"/>
                </a:solidFill>
                <a:effectLst/>
                <a:latin typeface="+mn-lt"/>
                <a:ea typeface="+mn-ea"/>
                <a:cs typeface="+mn-cs"/>
              </a:rPr>
              <a:t>Bobo</a:t>
            </a:r>
            <a:r>
              <a:rPr lang="de-DE" sz="1200" kern="1200" dirty="0" smtClean="0">
                <a:solidFill>
                  <a:schemeClr val="tx1"/>
                </a:solidFill>
                <a:effectLst/>
                <a:latin typeface="+mn-lt"/>
                <a:ea typeface="+mn-ea"/>
                <a:cs typeface="+mn-cs"/>
              </a:rPr>
              <a:t> führt auf der Hauptinformationsquelle (Silberling) mehrere Gastmusiker auf. Die einleitende Wendung „Mit dabei“ steht im Begleitheft der Ressource.</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Zahl der genannten Co-Interpreten, Gastmusiker wird als zu umfangreich angesehen, um in der Verantwortlichkeitsangabe erfasst zu werden.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Lösung eines Beispiels aus der Schulungsunterlage Modul 3. Die zweite Verantwortlichkeitsangabe steht nicht auf der Hauptinformationsquelle, dem Silberling, wurde jedoch trotzdem als Verantwortlichkeitsangabe RDA 2.4.2 und nicht als Anmerkung zur Verantwortlichkeitsangabe erfasst.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B20EF1C-47A6-422D-973A-11BD2488590F}" type="slidenum">
              <a:rPr lang="de-DE" altLang="de-DE"/>
              <a:pPr fontAlgn="base">
                <a:spcBef>
                  <a:spcPct val="0"/>
                </a:spcBef>
                <a:spcAft>
                  <a:spcPct val="0"/>
                </a:spcAft>
              </a:pPr>
              <a:t>2</a:t>
            </a:fld>
            <a:endParaRPr lang="de-DE" alt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Eine Zusammenstellung mit dem übergeordneten Titel </a:t>
            </a:r>
            <a:r>
              <a:rPr lang="de-DE" sz="1200" kern="1200" dirty="0" err="1" smtClean="0">
                <a:solidFill>
                  <a:schemeClr val="tx1"/>
                </a:solidFill>
                <a:effectLst/>
                <a:latin typeface="+mn-lt"/>
                <a:ea typeface="+mn-ea"/>
                <a:cs typeface="+mn-cs"/>
              </a:rPr>
              <a:t>Symphonik</a:t>
            </a:r>
            <a:r>
              <a:rPr lang="de-DE" sz="1200" kern="1200" dirty="0" smtClean="0">
                <a:solidFill>
                  <a:schemeClr val="tx1"/>
                </a:solidFill>
                <a:effectLst/>
                <a:latin typeface="+mn-lt"/>
                <a:ea typeface="+mn-ea"/>
                <a:cs typeface="+mn-cs"/>
              </a:rPr>
              <a:t> &amp; Oper. Die Komponisten werden mit ihren Einzelwerken in der Ressource genannt.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Angabe der</a:t>
            </a:r>
            <a:r>
              <a:rPr lang="de-DE" sz="1200" kern="1200" baseline="0" dirty="0" smtClean="0">
                <a:solidFill>
                  <a:schemeClr val="tx1"/>
                </a:solidFill>
                <a:effectLst/>
                <a:latin typeface="+mn-lt"/>
                <a:ea typeface="+mn-ea"/>
                <a:cs typeface="+mn-cs"/>
              </a:rPr>
              <a:t> Komponisten der Teilwerke nach RDA 2.17.3 ist nur eine „Krücke“. Besser wäre eine Erfassung als enthaltenes </a:t>
            </a:r>
            <a:r>
              <a:rPr lang="de-DE" sz="1200" kern="1200" baseline="0" dirty="0" err="1" smtClean="0">
                <a:solidFill>
                  <a:schemeClr val="tx1"/>
                </a:solidFill>
                <a:effectLst/>
                <a:latin typeface="+mn-lt"/>
                <a:ea typeface="+mn-ea"/>
                <a:cs typeface="+mn-cs"/>
              </a:rPr>
              <a:t>Teilwerk</a:t>
            </a:r>
            <a:r>
              <a:rPr lang="de-DE" sz="1200" kern="1200" baseline="0" dirty="0" smtClean="0">
                <a:solidFill>
                  <a:schemeClr val="tx1"/>
                </a:solidFill>
                <a:effectLst/>
                <a:latin typeface="+mn-lt"/>
                <a:ea typeface="+mn-ea"/>
                <a:cs typeface="+mn-cs"/>
              </a:rPr>
              <a:t> RDA 25.1 und RDA 27.1</a:t>
            </a:r>
          </a:p>
          <a:p>
            <a:r>
              <a:rPr lang="de-DE" sz="1200" kern="1200" baseline="0" dirty="0" smtClean="0">
                <a:solidFill>
                  <a:schemeClr val="tx1"/>
                </a:solidFill>
                <a:effectLst/>
                <a:latin typeface="+mn-lt"/>
                <a:ea typeface="+mn-ea"/>
                <a:cs typeface="+mn-cs"/>
              </a:rPr>
              <a:t>S. Dazu Schulungsunterlage Zusammenstellung 6M.04.06</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pl-PL" dirty="0" smtClean="0"/>
              <a:t>im DNB-Portal </a:t>
            </a:r>
            <a:r>
              <a:rPr lang="pl-PL" dirty="0" smtClean="0">
                <a:hlinkClick r:id="rId3" tooltip="http://d-nb.info/1067412352"/>
              </a:rPr>
              <a:t>http://d-nb.info/1067412352</a:t>
            </a:r>
            <a:r>
              <a:rPr lang="pl-PL" dirty="0" smtClean="0"/>
              <a:t> )</a:t>
            </a:r>
            <a:endParaRPr lang="de-DE" altLang="de-DE" dirty="0"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1D38D3D-3D1F-4B1A-BABB-403D24AB32DF}" type="slidenum">
              <a:rPr lang="de-DE" altLang="de-DE" smtClean="0"/>
              <a:pPr fontAlgn="base">
                <a:spcBef>
                  <a:spcPct val="0"/>
                </a:spcBef>
                <a:spcAft>
                  <a:spcPct val="0"/>
                </a:spcAft>
                <a:defRPr/>
              </a:pPr>
              <a:t>34</a:t>
            </a:fld>
            <a:endParaRPr lang="de-DE" alt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Aber: wenn eine Person, Familie, Körperschaft</a:t>
            </a:r>
            <a:r>
              <a:rPr lang="de-DE" baseline="0" dirty="0" smtClean="0"/>
              <a:t> in der Verantwortlichkeitsangabe genannt ist, muss nicht zwingend eine Beziehung erfasst werden.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36</a:t>
            </a:fld>
            <a:endParaRPr lang="de-DE"/>
          </a:p>
        </p:txBody>
      </p:sp>
    </p:spTree>
    <p:extLst>
      <p:ext uri="{BB962C8B-B14F-4D97-AF65-F5344CB8AC3E}">
        <p14:creationId xmlns:p14="http://schemas.microsoft.com/office/powerpoint/2010/main" val="293664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Voraussetzung:</a:t>
            </a:r>
          </a:p>
          <a:p>
            <a:r>
              <a:rPr lang="de-DE" sz="1200" kern="1200" dirty="0" smtClean="0">
                <a:solidFill>
                  <a:schemeClr val="tx1"/>
                </a:solidFill>
                <a:effectLst/>
                <a:latin typeface="+mn-lt"/>
                <a:ea typeface="+mn-ea"/>
                <a:cs typeface="+mn-cs"/>
              </a:rPr>
              <a:t>Die folgenden Themen aus der Schulungsunterlage Verantwortlichkeitsangabe werden für diese spezielle Schulungsunterlage vorausgesetzt:</a:t>
            </a:r>
          </a:p>
          <a:p>
            <a:pPr lvl="0"/>
            <a:r>
              <a:rPr lang="de-DE" sz="1200" kern="1200" dirty="0" smtClean="0">
                <a:solidFill>
                  <a:schemeClr val="tx1"/>
                </a:solidFill>
                <a:effectLst/>
                <a:latin typeface="+mn-lt"/>
                <a:ea typeface="+mn-ea"/>
                <a:cs typeface="+mn-cs"/>
              </a:rPr>
              <a:t>Informationsquellen für die Verantwortlichkeitsangabe (RDA 2.4.1.2)</a:t>
            </a:r>
          </a:p>
          <a:p>
            <a:pPr lvl="0"/>
            <a:r>
              <a:rPr lang="de-DE" sz="1200" kern="1200" dirty="0" smtClean="0">
                <a:solidFill>
                  <a:schemeClr val="tx1"/>
                </a:solidFill>
                <a:effectLst/>
                <a:latin typeface="+mn-lt"/>
                <a:ea typeface="+mn-ea"/>
                <a:cs typeface="+mn-cs"/>
              </a:rPr>
              <a:t>Arten der Verantwortlichkeitsangabe</a:t>
            </a:r>
          </a:p>
          <a:p>
            <a:pPr lvl="0"/>
            <a:r>
              <a:rPr lang="de-DE" sz="1200" kern="1200" dirty="0" smtClean="0">
                <a:solidFill>
                  <a:schemeClr val="tx1"/>
                </a:solidFill>
                <a:effectLst/>
                <a:latin typeface="+mn-lt"/>
                <a:ea typeface="+mn-ea"/>
                <a:cs typeface="+mn-cs"/>
              </a:rPr>
              <a:t>Regeln zum Übertragen der Verantwortlichkeitsangabe (RDA 2.4.1.4) </a:t>
            </a:r>
          </a:p>
          <a:p>
            <a:pPr lvl="0"/>
            <a:r>
              <a:rPr lang="de-DE" sz="1200" kern="1200" dirty="0" smtClean="0">
                <a:solidFill>
                  <a:schemeClr val="tx1"/>
                </a:solidFill>
                <a:effectLst/>
                <a:latin typeface="+mn-lt"/>
                <a:ea typeface="+mn-ea"/>
                <a:cs typeface="+mn-cs"/>
              </a:rPr>
              <a:t>ISBD-Deskriptionszeichen sowie Weglassungen in der Verantwortlichkeitsangabe</a:t>
            </a:r>
          </a:p>
          <a:p>
            <a:pPr lvl="0"/>
            <a:r>
              <a:rPr lang="de-DE" sz="1200" kern="1200" dirty="0" smtClean="0">
                <a:solidFill>
                  <a:schemeClr val="tx1"/>
                </a:solidFill>
                <a:effectLst/>
                <a:latin typeface="+mn-lt"/>
                <a:ea typeface="+mn-ea"/>
                <a:cs typeface="+mn-cs"/>
              </a:rPr>
              <a:t>Verantwortlichkeitsangaben mit mehreren Personen (RDA 2.4.1.5)</a:t>
            </a:r>
          </a:p>
          <a:p>
            <a:pPr lvl="0"/>
            <a:r>
              <a:rPr lang="de-DE" sz="1200" kern="1200" dirty="0" smtClean="0">
                <a:solidFill>
                  <a:schemeClr val="tx1"/>
                </a:solidFill>
                <a:effectLst/>
                <a:latin typeface="+mn-lt"/>
                <a:ea typeface="+mn-ea"/>
                <a:cs typeface="+mn-cs"/>
              </a:rPr>
              <a:t>Mehrere Verantwortlichkeitsangaben (RDA 2.4.1.6)</a:t>
            </a:r>
          </a:p>
          <a:p>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4</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Verpflichtend ist nur die erste</a:t>
            </a:r>
            <a:r>
              <a:rPr lang="de-DE" baseline="0" dirty="0" smtClean="0"/>
              <a:t> Verantwortlichkeitsangabe – dies ist in der Regel die, die sich auf den geistigen Schöpfer bezieht</a:t>
            </a:r>
          </a:p>
          <a:p>
            <a:endParaRPr lang="de-DE" baseline="0" dirty="0" smtClean="0"/>
          </a:p>
          <a:p>
            <a:r>
              <a:rPr lang="de-DE" baseline="0" dirty="0" smtClean="0"/>
              <a:t>Bitte nicht verwechseln mit mehreren Personen in einer Verantwortlichkeitsangabe (also  mehrere Interpreten)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5</a:t>
            </a:fld>
            <a:endParaRPr lang="de-DE"/>
          </a:p>
        </p:txBody>
      </p:sp>
    </p:spTree>
    <p:extLst>
      <p:ext uri="{BB962C8B-B14F-4D97-AF65-F5344CB8AC3E}">
        <p14:creationId xmlns:p14="http://schemas.microsoft.com/office/powerpoint/2010/main" val="265124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Formulierung einer Erläuterung wird von der UAG Musik geprüft</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6</a:t>
            </a:fld>
            <a:endParaRPr lang="de-DE"/>
          </a:p>
        </p:txBody>
      </p:sp>
    </p:spTree>
    <p:extLst>
      <p:ext uri="{BB962C8B-B14F-4D97-AF65-F5344CB8AC3E}">
        <p14:creationId xmlns:p14="http://schemas.microsoft.com/office/powerpoint/2010/main" val="2790702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Die erste Verantwortlichkeitsangabe wurde der Hauptinformationsquelle, dem</a:t>
            </a:r>
          </a:p>
          <a:p>
            <a:r>
              <a:rPr lang="de-DE" sz="1200" kern="1200" dirty="0" smtClean="0">
                <a:solidFill>
                  <a:schemeClr val="tx1"/>
                </a:solidFill>
                <a:effectLst/>
                <a:latin typeface="+mn-lt"/>
                <a:ea typeface="+mn-ea"/>
                <a:cs typeface="+mn-cs"/>
              </a:rPr>
              <a:t>Silberling entnommen. Die  weiteren Verantwortlichkeitsangaben wurden der Darstellung von der Vorderseite der Ressource entnommen (RDA 2.4.2.2). Weitere </a:t>
            </a:r>
            <a:r>
              <a:rPr lang="de-DE" sz="1200" kern="1200" dirty="0" err="1" smtClean="0">
                <a:solidFill>
                  <a:schemeClr val="tx1"/>
                </a:solidFill>
                <a:effectLst/>
                <a:latin typeface="+mn-lt"/>
                <a:ea typeface="+mn-ea"/>
                <a:cs typeface="+mn-cs"/>
              </a:rPr>
              <a:t>Verantwortlichkeits­­angaben</a:t>
            </a:r>
            <a:r>
              <a:rPr lang="de-DE" sz="1200" kern="1200" dirty="0" smtClean="0">
                <a:solidFill>
                  <a:schemeClr val="tx1"/>
                </a:solidFill>
                <a:effectLst/>
                <a:latin typeface="+mn-lt"/>
                <a:ea typeface="+mn-ea"/>
                <a:cs typeface="+mn-cs"/>
              </a:rPr>
              <a:t> wurden weggelassen, ohne dies zu kennzeichnen. Es besteht die Möglichkeit, umfangreiche und weitere Verantwortlichkeitsangaben als Anmerkung RDA 2.17.3 zu erfassen. Das wurde hier nicht genutzt um die Gruppierungen in der Verantwortlichkeitsangabe darzustellen.</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11</a:t>
            </a:fld>
            <a:endParaRPr lang="de-DE"/>
          </a:p>
        </p:txBody>
      </p:sp>
    </p:spTree>
    <p:extLst>
      <p:ext uri="{BB962C8B-B14F-4D97-AF65-F5344CB8AC3E}">
        <p14:creationId xmlns:p14="http://schemas.microsoft.com/office/powerpoint/2010/main" val="1230400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6M.04.04: Verantwortlichkeitsangabe für AV-Medien | Stand: 15.11.2015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C1C19A0-5D15-48EE-A61B-0410C874E6E0}" type="slidenum">
              <a:rPr lang="de-DE"/>
              <a:pPr>
                <a:defRPr/>
              </a:pPr>
              <a:t>‹Nr.›</a:t>
            </a:fld>
            <a:endParaRPr lang="de-DE"/>
          </a:p>
        </p:txBody>
      </p:sp>
    </p:spTree>
    <p:extLst>
      <p:ext uri="{BB962C8B-B14F-4D97-AF65-F5344CB8AC3E}">
        <p14:creationId xmlns:p14="http://schemas.microsoft.com/office/powerpoint/2010/main" val="141023662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6M.04.04: Verantwortlichkeitsangabe für AV-Medien | Stand: 15.11.2015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itchFamily="34" charset="0"/>
        </a:defRPr>
      </a:lvl2pPr>
      <a:lvl3pPr algn="l" rtl="0" fontAlgn="base">
        <a:spcBef>
          <a:spcPct val="0"/>
        </a:spcBef>
        <a:spcAft>
          <a:spcPct val="0"/>
        </a:spcAft>
        <a:defRPr sz="3200">
          <a:solidFill>
            <a:schemeClr val="tx1"/>
          </a:solidFill>
          <a:latin typeface="Verdana" pitchFamily="34" charset="0"/>
        </a:defRPr>
      </a:lvl3pPr>
      <a:lvl4pPr algn="l" rtl="0" fontAlgn="base">
        <a:spcBef>
          <a:spcPct val="0"/>
        </a:spcBef>
        <a:spcAft>
          <a:spcPct val="0"/>
        </a:spcAft>
        <a:defRPr sz="3200">
          <a:solidFill>
            <a:schemeClr val="tx1"/>
          </a:solidFill>
          <a:latin typeface="Verdana" pitchFamily="34" charset="0"/>
        </a:defRPr>
      </a:lvl4pPr>
      <a:lvl5pPr algn="l" rtl="0" fontAlgn="base">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6.tmp"/></Relationships>
</file>

<file path=ppt/slides/_rels/slide29.xml.rels><?xml version="1.0" encoding="UTF-8" standalone="yes"?>
<Relationships xmlns="http://schemas.openxmlformats.org/package/2006/relationships"><Relationship Id="rId3" Type="http://schemas.openxmlformats.org/officeDocument/2006/relationships/image" Target="../media/image28.tmp"/><Relationship Id="rId2" Type="http://schemas.openxmlformats.org/officeDocument/2006/relationships/image" Target="../media/image27.tmp"/><Relationship Id="rId1" Type="http://schemas.openxmlformats.org/officeDocument/2006/relationships/slideLayout" Target="../slideLayouts/slideLayout1.xml"/><Relationship Id="rId5" Type="http://schemas.openxmlformats.org/officeDocument/2006/relationships/image" Target="../media/image30.tmp"/><Relationship Id="rId4" Type="http://schemas.openxmlformats.org/officeDocument/2006/relationships/image" Target="../media/image29.tm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5.tmp"/><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3.tmp"/><Relationship Id="rId5" Type="http://schemas.openxmlformats.org/officeDocument/2006/relationships/image" Target="../media/image32.tmp"/><Relationship Id="rId4" Type="http://schemas.openxmlformats.org/officeDocument/2006/relationships/image" Target="../media/image31.tmp"/></Relationships>
</file>

<file path=ppt/slides/_rels/slide31.xml.rels><?xml version="1.0" encoding="UTF-8" standalone="yes"?>
<Relationships xmlns="http://schemas.openxmlformats.org/package/2006/relationships"><Relationship Id="rId3" Type="http://schemas.openxmlformats.org/officeDocument/2006/relationships/image" Target="../media/image34.tmp"/><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36.tmp"/><Relationship Id="rId4" Type="http://schemas.openxmlformats.org/officeDocument/2006/relationships/image" Target="../media/image35.tmp"/></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tmp"/></Relationships>
</file>

<file path=ppt/slides/_rels/slide9.xml.rels><?xml version="1.0" encoding="UTF-8" standalone="yes"?>
<Relationships xmlns="http://schemas.openxmlformats.org/package/2006/relationships"><Relationship Id="rId2" Type="http://schemas.openxmlformats.org/officeDocument/2006/relationships/image" Target="../media/image20.tmp"/><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fontAlgn="base">
                <a:spcBef>
                  <a:spcPct val="20000"/>
                </a:spcBef>
                <a:spcAft>
                  <a:spcPct val="0"/>
                </a:spcAft>
                <a:buFont typeface="Arial" charset="0"/>
                <a:buChar char="»"/>
                <a:defRPr sz="2000">
                  <a:solidFill>
                    <a:schemeClr val="tx1"/>
                  </a:solidFill>
                  <a:latin typeface="Verdana" pitchFamily="34" charset="0"/>
                </a:defRPr>
              </a:lvl6pPr>
              <a:lvl7pPr marL="2971800" indent="-228600" fontAlgn="base">
                <a:spcBef>
                  <a:spcPct val="20000"/>
                </a:spcBef>
                <a:spcAft>
                  <a:spcPct val="0"/>
                </a:spcAft>
                <a:buFont typeface="Arial" charset="0"/>
                <a:buChar char="»"/>
                <a:defRPr sz="2000">
                  <a:solidFill>
                    <a:schemeClr val="tx1"/>
                  </a:solidFill>
                  <a:latin typeface="Verdana" pitchFamily="34" charset="0"/>
                </a:defRPr>
              </a:lvl7pPr>
              <a:lvl8pPr marL="3429000" indent="-228600" fontAlgn="base">
                <a:spcBef>
                  <a:spcPct val="20000"/>
                </a:spcBef>
                <a:spcAft>
                  <a:spcPct val="0"/>
                </a:spcAft>
                <a:buFont typeface="Arial" charset="0"/>
                <a:buChar char="»"/>
                <a:defRPr sz="2000">
                  <a:solidFill>
                    <a:schemeClr val="tx1"/>
                  </a:solidFill>
                  <a:latin typeface="Verdana" pitchFamily="34" charset="0"/>
                </a:defRPr>
              </a:lvl8pPr>
              <a:lvl9pPr marL="3886200" indent="-228600" fontAlgn="base">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smtClean="0">
                <a:ea typeface="Verdana" panose="020B0604030504040204" pitchFamily="34" charset="0"/>
                <a:cs typeface="Verdana" panose="020B0604030504040204" pitchFamily="34" charset="0"/>
              </a:rPr>
              <a:t>6M.04.03 </a:t>
            </a:r>
            <a:r>
              <a:rPr lang="de-DE" dirty="0" smtClean="0"/>
              <a:t>Parsifal / Wagner – gesamte Ressource</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z="800" dirty="0" smtClean="0"/>
              <a:t>AG RDA Schulungsunterlagen – Modul 6M.04.04: Verantwortlichkeitsangabe für AV-Medien | Stand: 15.11.2015 | CC BY-NC-SA</a:t>
            </a:r>
            <a:endParaRPr lang="de-DE" sz="800"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484784"/>
            <a:ext cx="3528392" cy="4752528"/>
          </a:xfrm>
          <a:prstGeom prst="rect">
            <a:avLst/>
          </a:prstGeom>
        </p:spPr>
        <p:style>
          <a:lnRef idx="2">
            <a:schemeClr val="accent1"/>
          </a:lnRef>
          <a:fillRef idx="1">
            <a:schemeClr val="lt1"/>
          </a:fillRef>
          <a:effectRef idx="0">
            <a:schemeClr val="accent1"/>
          </a:effectRef>
          <a:fontRef idx="minor">
            <a:schemeClr val="dk1"/>
          </a:fontRef>
        </p:style>
      </p:pic>
      <p:sp>
        <p:nvSpPr>
          <p:cNvPr id="6" name="Textfeld 5"/>
          <p:cNvSpPr txBox="1"/>
          <p:nvPr/>
        </p:nvSpPr>
        <p:spPr>
          <a:xfrm>
            <a:off x="449638" y="980728"/>
            <a:ext cx="352839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Auszug aus dem Beiheft</a:t>
            </a:r>
            <a:endParaRPr lang="de-DE"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10</a:t>
            </a:fld>
            <a:endParaRPr lang="de-DE"/>
          </a:p>
        </p:txBody>
      </p:sp>
    </p:spTree>
    <p:extLst>
      <p:ext uri="{BB962C8B-B14F-4D97-AF65-F5344CB8AC3E}">
        <p14:creationId xmlns:p14="http://schemas.microsoft.com/office/powerpoint/2010/main" val="427681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5"/>
          </p:nvPr>
        </p:nvSpPr>
        <p:spPr/>
        <p:txBody>
          <a:bodyPr/>
          <a:lstStyle/>
          <a:p>
            <a:pPr>
              <a:defRPr/>
            </a:pPr>
            <a:fld id="{C37E8FE9-F965-4392-AE1D-04ED7C139A5C}" type="slidenum">
              <a:rPr lang="de-DE"/>
              <a:pPr>
                <a:defRPr/>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40481734"/>
              </p:ext>
            </p:extLst>
          </p:nvPr>
        </p:nvGraphicFramePr>
        <p:xfrm>
          <a:off x="395288" y="1268413"/>
          <a:ext cx="8424861" cy="5349354"/>
        </p:xfrm>
        <a:graphic>
          <a:graphicData uri="http://schemas.openxmlformats.org/drawingml/2006/table">
            <a:tbl>
              <a:tblPr firstRow="1" bandRow="1">
                <a:tableStyleId>{5C22544A-7EE6-4342-B048-85BDC9FD1C3A}</a:tableStyleId>
              </a:tblPr>
              <a:tblGrid>
                <a:gridCol w="1465193"/>
                <a:gridCol w="3540883"/>
                <a:gridCol w="3418785"/>
              </a:tblGrid>
              <a:tr h="41949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Richard Wagner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Sächsischer</a:t>
                      </a:r>
                      <a:r>
                        <a:rPr lang="de-DE" sz="1800" baseline="0" dirty="0" smtClean="0">
                          <a:latin typeface="Verdana" panose="020B0604030504040204" pitchFamily="34" charset="0"/>
                          <a:ea typeface="Verdana" panose="020B0604030504040204" pitchFamily="34" charset="0"/>
                          <a:cs typeface="Verdana" panose="020B0604030504040204" pitchFamily="34" charset="0"/>
                        </a:rPr>
                        <a:t> Staatsopernchor, Chor der Bayerischen Staatsoper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5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Staatskapelle</a:t>
                      </a:r>
                      <a:r>
                        <a:rPr lang="de-DE" sz="1800" baseline="0" dirty="0" smtClean="0">
                          <a:latin typeface="Verdana" panose="020B0604030504040204" pitchFamily="34" charset="0"/>
                          <a:ea typeface="Verdana" panose="020B0604030504040204" pitchFamily="34" charset="0"/>
                          <a:cs typeface="Verdana" panose="020B0604030504040204" pitchFamily="34" charset="0"/>
                        </a:rPr>
                        <a:t> Dresden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19498">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Christian</a:t>
                      </a:r>
                      <a:r>
                        <a:rPr lang="de-DE" sz="1800" baseline="0" dirty="0" smtClean="0">
                          <a:latin typeface="Verdana" panose="020B0604030504040204" pitchFamily="34" charset="0"/>
                          <a:ea typeface="Verdana" panose="020B0604030504040204" pitchFamily="34" charset="0"/>
                          <a:cs typeface="Verdana" panose="020B0604030504040204" pitchFamily="34" charset="0"/>
                        </a:rPr>
                        <a:t> Thielemann [Dirigent]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6M.04.03 - Verantwortlichkeitsangabe</a:t>
            </a:r>
            <a:endParaRPr lang="de-DE" dirty="0"/>
          </a:p>
        </p:txBody>
      </p:sp>
      <p:sp>
        <p:nvSpPr>
          <p:cNvPr id="7" name="Fußzeilenplatzhalter 3"/>
          <p:cNvSpPr>
            <a:spLocks noGrp="1"/>
          </p:cNvSpPr>
          <p:nvPr>
            <p:ph type="ftr" sz="quarter" idx="14"/>
          </p:nvPr>
        </p:nvSpPr>
        <p:spPr>
          <a:xfrm>
            <a:off x="468312" y="6376988"/>
            <a:ext cx="8280151" cy="580404"/>
          </a:xfrm>
        </p:spPr>
        <p:txBody>
          <a:bodyPr/>
          <a:lstStyle/>
          <a:p>
            <a:pPr>
              <a:defRPr/>
            </a:pPr>
            <a:r>
              <a:rPr lang="de-DE" sz="800" dirty="0" smtClean="0"/>
              <a:t>AG RDA Schulungsunterlagen – Modul 6M.04.04: Verantwortlichkeitsangabe für AV-Medien | Stand: 15.11.2015 | CC BY-NC-SA</a:t>
            </a:r>
            <a:endParaRPr lang="de-DE" sz="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Rollenangaben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2.4.1.7</a:t>
            </a:r>
          </a:p>
          <a:p>
            <a:r>
              <a:rPr lang="de-DE" altLang="de-DE" dirty="0" smtClean="0"/>
              <a:t>Die Rolle der Person, Familie oder Körperschaft kann in der Verantwortlichkeitsangabe ergänzt werden. </a:t>
            </a:r>
          </a:p>
          <a:p>
            <a:endParaRPr lang="de-DE" altLang="de-DE" dirty="0"/>
          </a:p>
          <a:p>
            <a:r>
              <a:rPr lang="de-DE" altLang="de-DE" dirty="0" smtClean="0"/>
              <a:t>Rollenangaben:</a:t>
            </a:r>
          </a:p>
          <a:p>
            <a:pPr lvl="1"/>
            <a:r>
              <a:rPr lang="de-DE" altLang="de-DE" dirty="0" smtClean="0"/>
              <a:t>Singstimme</a:t>
            </a:r>
          </a:p>
          <a:p>
            <a:pPr lvl="1"/>
            <a:r>
              <a:rPr lang="de-DE" altLang="de-DE" dirty="0" smtClean="0"/>
              <a:t>Instrumente</a:t>
            </a:r>
          </a:p>
          <a:p>
            <a:pPr lvl="1"/>
            <a:r>
              <a:rPr lang="de-DE" altLang="de-DE" dirty="0" smtClean="0"/>
              <a:t>Funktionen der technischen Mitwirkenden</a:t>
            </a:r>
          </a:p>
          <a:p>
            <a:pPr lvl="1"/>
            <a:r>
              <a:rPr lang="de-DE" altLang="de-DE" dirty="0"/>
              <a:t>d</a:t>
            </a:r>
            <a:r>
              <a:rPr lang="de-DE" altLang="de-DE" dirty="0" smtClean="0"/>
              <a:t>argestellte Rollen </a:t>
            </a:r>
          </a:p>
          <a:p>
            <a:pPr lvl="1"/>
            <a:endParaRPr lang="de-DE" altLang="de-DE" dirty="0"/>
          </a:p>
          <a:p>
            <a:r>
              <a:rPr lang="de-DE" altLang="de-DE" dirty="0" smtClean="0"/>
              <a:t>Rollenangabe entsprechend den Angaben in der Ressource</a:t>
            </a:r>
          </a:p>
          <a:p>
            <a:r>
              <a:rPr lang="de-DE" altLang="de-DE" dirty="0" smtClean="0"/>
              <a:t>Mehrere Rollenangaben möglich</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12</a:t>
            </a:fld>
            <a:endParaRPr lang="de-DE"/>
          </a:p>
        </p:txBody>
      </p:sp>
    </p:spTree>
    <p:extLst>
      <p:ext uri="{BB962C8B-B14F-4D97-AF65-F5344CB8AC3E}">
        <p14:creationId xmlns:p14="http://schemas.microsoft.com/office/powerpoint/2010/main" val="15114888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279234410"/>
              </p:ext>
            </p:extLst>
          </p:nvPr>
        </p:nvGraphicFramePr>
        <p:xfrm>
          <a:off x="395536" y="1268760"/>
          <a:ext cx="8424935" cy="110118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Daniel</a:t>
                      </a:r>
                      <a:r>
                        <a:rPr lang="de-DE" baseline="0" dirty="0" smtClean="0">
                          <a:latin typeface="Verdana" panose="020B0604030504040204" pitchFamily="34" charset="0"/>
                          <a:ea typeface="Verdana" panose="020B0604030504040204" pitchFamily="34" charset="0"/>
                          <a:cs typeface="Verdana" panose="020B0604030504040204" pitchFamily="34" charset="0"/>
                        </a:rPr>
                        <a:t>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10" name="Fußzeilenplatzhalter 8"/>
          <p:cNvSpPr>
            <a:spLocks noGrp="1"/>
          </p:cNvSpPr>
          <p:nvPr>
            <p:ph type="ftr" sz="quarter" idx="14"/>
          </p:nvPr>
        </p:nvSpPr>
        <p:spPr>
          <a:xfrm>
            <a:off x="467544" y="6237312"/>
            <a:ext cx="7992888" cy="365125"/>
          </a:xfrm>
        </p:spPr>
        <p:txBody>
          <a:bodyPr/>
          <a:lstStyle/>
          <a:p>
            <a:r>
              <a:rPr lang="de-DE" sz="800" dirty="0" smtClean="0"/>
              <a:t>AG RDA Schulungsunterlagen – Modul 6M.04.04: Verantwortlichkeitsangabe für AV-Medien | Stand: 15.11.2015 | CC BY-NC-SA</a:t>
            </a:r>
            <a:endParaRPr lang="de-DE" sz="800" dirty="0"/>
          </a:p>
        </p:txBody>
      </p:sp>
      <p:graphicFrame>
        <p:nvGraphicFramePr>
          <p:cNvPr id="7" name="Tabelle 6"/>
          <p:cNvGraphicFramePr>
            <a:graphicFrameLocks noGrp="1"/>
          </p:cNvGraphicFramePr>
          <p:nvPr>
            <p:extLst>
              <p:ext uri="{D42A27DB-BD31-4B8C-83A1-F6EECF244321}">
                <p14:modId xmlns:p14="http://schemas.microsoft.com/office/powerpoint/2010/main" val="204328881"/>
              </p:ext>
            </p:extLst>
          </p:nvPr>
        </p:nvGraphicFramePr>
        <p:xfrm>
          <a:off x="426432" y="3140968"/>
          <a:ext cx="8424935" cy="2373381"/>
        </p:xfrm>
        <a:graphic>
          <a:graphicData uri="http://schemas.openxmlformats.org/drawingml/2006/table">
            <a:tbl>
              <a:tblPr firstRow="1" bandRow="1">
                <a:tableStyleId>{5C22544A-7EE6-4342-B048-85BDC9FD1C3A}</a:tableStyleId>
              </a:tblPr>
              <a:tblGrid>
                <a:gridCol w="1465206"/>
                <a:gridCol w="3540914"/>
                <a:gridCol w="3418815"/>
              </a:tblGrid>
              <a:tr h="13979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Wolfgang</a:t>
                      </a:r>
                      <a:r>
                        <a:rPr lang="de-DE" baseline="0" dirty="0" smtClean="0">
                          <a:latin typeface="Verdana" panose="020B0604030504040204" pitchFamily="34" charset="0"/>
                          <a:ea typeface="Verdana" panose="020B0604030504040204" pitchFamily="34" charset="0"/>
                          <a:cs typeface="Verdana" panose="020B0604030504040204" pitchFamily="34" charset="0"/>
                        </a:rPr>
                        <a:t> Amadeus Mozart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Simone Schulz (Königin der Nacht), Hannes Müller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Zarastro</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13</a:t>
            </a:fld>
            <a:endParaRPr lang="de-DE"/>
          </a:p>
        </p:txBody>
      </p:sp>
    </p:spTree>
    <p:extLst>
      <p:ext uri="{BB962C8B-B14F-4D97-AF65-F5344CB8AC3E}">
        <p14:creationId xmlns:p14="http://schemas.microsoft.com/office/powerpoint/2010/main" val="2197947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7226781"/>
              </p:ext>
            </p:extLst>
          </p:nvPr>
        </p:nvGraphicFramePr>
        <p:xfrm>
          <a:off x="395536" y="1268760"/>
          <a:ext cx="8424935" cy="338718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Bob Dylan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2.17.3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Bob Dylan (guitar, harmonica, piano and police car), Michael Bloomfield (guitar), Alan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Kooper</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(organ and piano), Paul Griffin (piano and organ), Bobby Gregg (drums), Harvey Goldstein (bass), Charley McCoy (guitar), Frank Owens (piano), Russ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Savakus</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(bass)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8" name="Titel 1"/>
          <p:cNvSpPr txBox="1">
            <a:spLocks/>
          </p:cNvSpPr>
          <p:nvPr/>
        </p:nvSpPr>
        <p:spPr>
          <a:xfrm>
            <a:off x="395536" y="5157192"/>
            <a:ext cx="8640960" cy="753695"/>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Umfangreiche Rollenangaben </a:t>
            </a:r>
            <a:br>
              <a:rPr lang="de-DE" sz="1800" dirty="0" smtClean="0">
                <a:solidFill>
                  <a:schemeClr val="tx1"/>
                </a:solidFill>
              </a:rPr>
            </a:br>
            <a:r>
              <a:rPr lang="de-DE" sz="1800" dirty="0" smtClean="0">
                <a:solidFill>
                  <a:schemeClr val="tx1"/>
                </a:solidFill>
              </a:rPr>
              <a:t>RDA 2.17.3 Anmerkung zur  Verantwortlichkeitsangabe </a:t>
            </a:r>
            <a:endParaRPr lang="de-DE" sz="1800" dirty="0">
              <a:solidFill>
                <a:schemeClr val="tx1"/>
              </a:solidFill>
            </a:endParaRPr>
          </a:p>
        </p:txBody>
      </p:sp>
      <p:sp>
        <p:nvSpPr>
          <p:cNvPr id="10" name="Fußzeilenplatzhalter 8"/>
          <p:cNvSpPr>
            <a:spLocks noGrp="1"/>
          </p:cNvSpPr>
          <p:nvPr>
            <p:ph type="ftr" sz="quarter" idx="14"/>
          </p:nvPr>
        </p:nvSpPr>
        <p:spPr>
          <a:xfrm>
            <a:off x="467544" y="6165304"/>
            <a:ext cx="7992888" cy="365125"/>
          </a:xfrm>
        </p:spPr>
        <p:txBody>
          <a:bodyPr/>
          <a:lstStyle/>
          <a:p>
            <a:r>
              <a:rPr lang="de-DE" sz="800" dirty="0" smtClean="0"/>
              <a:t>AG RDA Schulungsunterlagen – Modul 6M.04.04: Verantwortlichkeitsangabe für AV-Medien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14</a:t>
            </a:fld>
            <a:endParaRPr lang="de-DE"/>
          </a:p>
        </p:txBody>
      </p:sp>
    </p:spTree>
    <p:extLst>
      <p:ext uri="{BB962C8B-B14F-4D97-AF65-F5344CB8AC3E}">
        <p14:creationId xmlns:p14="http://schemas.microsoft.com/office/powerpoint/2010/main" val="28254592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217787591"/>
              </p:ext>
            </p:extLst>
          </p:nvPr>
        </p:nvGraphicFramePr>
        <p:xfrm>
          <a:off x="395536" y="1268760"/>
          <a:ext cx="8424935" cy="416442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Sänger: 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a:t>
            </a:r>
            <a:endParaRPr lang="de-DE" dirty="0"/>
          </a:p>
        </p:txBody>
      </p:sp>
      <p:sp>
        <p:nvSpPr>
          <p:cNvPr id="8" name="Titel 1"/>
          <p:cNvSpPr txBox="1">
            <a:spLocks/>
          </p:cNvSpPr>
          <p:nvPr/>
        </p:nvSpPr>
        <p:spPr>
          <a:xfrm>
            <a:off x="395536" y="564514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Beide Möglichkeiten sind RDA-gerecht.</a:t>
            </a:r>
            <a:endParaRPr lang="de-DE" sz="1800" dirty="0">
              <a:solidFill>
                <a:schemeClr val="tx1"/>
              </a:solidFill>
            </a:endParaRPr>
          </a:p>
        </p:txBody>
      </p:sp>
      <p:sp>
        <p:nvSpPr>
          <p:cNvPr id="10" name="Fußzeilenplatzhalter 8"/>
          <p:cNvSpPr>
            <a:spLocks noGrp="1"/>
          </p:cNvSpPr>
          <p:nvPr>
            <p:ph type="ftr" sz="quarter" idx="14"/>
          </p:nvPr>
        </p:nvSpPr>
        <p:spPr>
          <a:xfrm>
            <a:off x="611560" y="6309320"/>
            <a:ext cx="7992888" cy="365125"/>
          </a:xfrm>
        </p:spPr>
        <p:txBody>
          <a:bodyPr/>
          <a:lstStyle/>
          <a:p>
            <a:r>
              <a:rPr lang="de-DE" sz="800" dirty="0" smtClean="0"/>
              <a:t>AG RDA Schulungsunterlagen – Modul 6M.04.04: Verantwortlichkeitsangabe für AV-Medien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15</a:t>
            </a:fld>
            <a:endParaRPr lang="de-DE"/>
          </a:p>
        </p:txBody>
      </p:sp>
    </p:spTree>
    <p:extLst>
      <p:ext uri="{BB962C8B-B14F-4D97-AF65-F5344CB8AC3E}">
        <p14:creationId xmlns:p14="http://schemas.microsoft.com/office/powerpoint/2010/main" val="33946693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Informationen, die nicht in der Verantwortlichkeitsangabe untergebracht werden können oder sollen. </a:t>
            </a:r>
          </a:p>
          <a:p>
            <a:endParaRPr lang="de-DE" altLang="de-DE" dirty="0" smtClean="0"/>
          </a:p>
          <a:p>
            <a:r>
              <a:rPr lang="de-DE" altLang="de-DE" dirty="0" smtClean="0"/>
              <a:t>RDA 2.17.3</a:t>
            </a:r>
          </a:p>
          <a:p>
            <a:endParaRPr lang="de-DE" altLang="de-DE" dirty="0" smtClean="0"/>
          </a:p>
          <a:p>
            <a:r>
              <a:rPr lang="de-DE" altLang="de-DE" dirty="0" smtClean="0"/>
              <a:t>Beispiele:</a:t>
            </a:r>
          </a:p>
          <a:p>
            <a:pPr lvl="1"/>
            <a:r>
              <a:rPr lang="de-DE" altLang="de-DE" dirty="0" smtClean="0"/>
              <a:t>abweichende Namensformen</a:t>
            </a:r>
          </a:p>
          <a:p>
            <a:pPr lvl="1"/>
            <a:r>
              <a:rPr lang="de-DE" altLang="de-DE" dirty="0" smtClean="0"/>
              <a:t>Änderungen in Verantwortlichkeitsangaben </a:t>
            </a:r>
          </a:p>
          <a:p>
            <a:pPr lvl="1"/>
            <a:r>
              <a:rPr lang="de-DE" alt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16</a:t>
            </a:fld>
            <a:endParaRPr lang="de-DE"/>
          </a:p>
        </p:txBody>
      </p:sp>
    </p:spTree>
    <p:extLst>
      <p:ext uri="{BB962C8B-B14F-4D97-AF65-F5344CB8AC3E}">
        <p14:creationId xmlns:p14="http://schemas.microsoft.com/office/powerpoint/2010/main" val="1553294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17</a:t>
            </a:fld>
            <a:endParaRPr lang="de-DE"/>
          </a:p>
        </p:txBody>
      </p:sp>
    </p:spTree>
    <p:extLst>
      <p:ext uri="{BB962C8B-B14F-4D97-AF65-F5344CB8AC3E}">
        <p14:creationId xmlns:p14="http://schemas.microsoft.com/office/powerpoint/2010/main" val="3849001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a:p>
            <a:endParaRPr lang="de-DE" altLang="de-DE" dirty="0"/>
          </a:p>
          <a:p>
            <a:pPr>
              <a:spcBef>
                <a:spcPct val="0"/>
              </a:spcBef>
            </a:pP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Hinweis zur Implementierung:</a:t>
            </a:r>
            <a:b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b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In einigen Systemumgebungen wird die Anmerkung zur Verantwortlichkeitsangabe thematisch in zwei verschiedenen Feldern erfasst. Achten Sie bei der Erfassung auf die Verwendung der Felder.</a:t>
            </a:r>
            <a:endParaRPr kumimoji="0" lang="de-DE" altLang="de-DE" b="0" i="0" u="none" strike="noStrike" cap="none" normalizeH="0" baseline="0" dirty="0" smtClean="0">
              <a:ln>
                <a:noFill/>
              </a:ln>
              <a:solidFill>
                <a:schemeClr val="tx1"/>
              </a:solidFill>
              <a:effectLst/>
              <a:ea typeface="Verdana" panose="020B0604030504040204" pitchFamily="34" charset="0"/>
              <a:cs typeface="Verdana" panose="020B0604030504040204" pitchFamily="34" charset="0"/>
            </a:endParaRPr>
          </a:p>
          <a:p>
            <a:endParaRPr lang="de-DE" altLang="de-DE"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18</a:t>
            </a:fld>
            <a:endParaRPr lang="de-DE"/>
          </a:p>
        </p:txBody>
      </p:sp>
    </p:spTree>
    <p:extLst>
      <p:ext uri="{BB962C8B-B14F-4D97-AF65-F5344CB8AC3E}">
        <p14:creationId xmlns:p14="http://schemas.microsoft.com/office/powerpoint/2010/main" val="387356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 Verantwortlichkeitsangabe</a:t>
            </a:r>
          </a:p>
          <a:p>
            <a:r>
              <a:rPr lang="de-DE" altLang="de-DE" dirty="0" smtClean="0"/>
              <a:t>RDA 2.17.3 Anmerkung zur Verantwortlichkeitsangabe</a:t>
            </a:r>
          </a:p>
          <a:p>
            <a:endParaRPr lang="de-DE" altLang="de-DE" dirty="0"/>
          </a:p>
          <a:p>
            <a:r>
              <a:rPr lang="de-DE" altLang="de-DE" dirty="0" smtClean="0"/>
              <a:t>Ermessen des Katalogisierenden </a:t>
            </a:r>
          </a:p>
          <a:p>
            <a:endParaRPr lang="de-DE" altLang="de-DE" dirty="0" smtClean="0"/>
          </a:p>
          <a:p>
            <a:endParaRPr lang="de-DE" altLang="de-DE" dirty="0"/>
          </a:p>
          <a:p>
            <a:r>
              <a:rPr lang="de-DE" altLang="de-DE" dirty="0" smtClean="0"/>
              <a:t>Anhaltspunkte:</a:t>
            </a:r>
          </a:p>
          <a:p>
            <a:pPr lvl="1"/>
            <a:r>
              <a:rPr lang="de-DE" altLang="de-DE" dirty="0" smtClean="0"/>
              <a:t>Übersichtlichkeit</a:t>
            </a:r>
          </a:p>
          <a:p>
            <a:pPr lvl="1"/>
            <a:r>
              <a:rPr lang="de-DE" altLang="de-DE" dirty="0" smtClean="0"/>
              <a:t>Informationen der Hauptinformationsquelle</a:t>
            </a:r>
          </a:p>
          <a:p>
            <a:pPr lvl="1"/>
            <a:endParaRPr lang="de-DE" altLang="de-DE" dirty="0" smtClean="0"/>
          </a:p>
          <a:p>
            <a:r>
              <a:rPr lang="de-DE" altLang="de-DE" dirty="0" smtClean="0"/>
              <a:t>RDA 2.4.1.2 Informationsquellen für die Verantwortlichkeitsangabe lässt Ermessen zu</a:t>
            </a:r>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19</a:t>
            </a:fld>
            <a:endParaRPr lang="de-DE" dirty="0"/>
          </a:p>
        </p:txBody>
      </p:sp>
      <p:sp>
        <p:nvSpPr>
          <p:cNvPr id="6" name="Rechteck 5"/>
          <p:cNvSpPr/>
          <p:nvPr/>
        </p:nvSpPr>
        <p:spPr>
          <a:xfrm>
            <a:off x="7067560" y="2185535"/>
            <a:ext cx="410689"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Rechteck 6"/>
          <p:cNvSpPr/>
          <p:nvPr/>
        </p:nvSpPr>
        <p:spPr>
          <a:xfrm>
            <a:off x="7020272" y="1052736"/>
            <a:ext cx="505267"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761193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Verantwortlichkeitsangabe für AV-Medien</a:t>
            </a:r>
            <a:br>
              <a:rPr lang="de-DE" dirty="0" smtClean="0"/>
            </a:br>
            <a:endParaRPr lang="de-DE" dirty="0"/>
          </a:p>
        </p:txBody>
      </p:sp>
      <p:sp>
        <p:nvSpPr>
          <p:cNvPr id="3" name="Rechteck 2"/>
          <p:cNvSpPr/>
          <p:nvPr/>
        </p:nvSpPr>
        <p:spPr>
          <a:xfrm>
            <a:off x="409574" y="549274"/>
            <a:ext cx="2578249" cy="71948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 </a:t>
            </a:r>
          </a:p>
          <a:p>
            <a:pPr algn="ctr" fontAlgn="auto">
              <a:spcBef>
                <a:spcPts val="0"/>
              </a:spcBef>
              <a:spcAft>
                <a:spcPts val="0"/>
              </a:spcAft>
              <a:defRPr/>
            </a:pP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Teil 04.04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FD5943EF-73ED-4A00-BEE0-D2F4809188B6}" type="slidenum">
              <a:rPr lang="de-DE"/>
              <a:pPr>
                <a:defRPr/>
              </a:pPr>
              <a:t>2</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6M.04.04: Verantwortlichkeitsangabe für AV-Medien | Stand: 15.11.2015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71149116"/>
              </p:ext>
            </p:extLst>
          </p:nvPr>
        </p:nvGraphicFramePr>
        <p:xfrm>
          <a:off x="323528" y="908720"/>
          <a:ext cx="8424935" cy="590584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7532">
                <a:tc>
                  <a:txBody>
                    <a:bodyPr/>
                    <a:lstStyle/>
                    <a:p>
                      <a:pPr>
                        <a:lnSpc>
                          <a:spcPct val="150000"/>
                        </a:lnSpc>
                        <a:spcAft>
                          <a:spcPts val="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en-US" sz="1600">
                          <a:solidFill>
                            <a:srgbClr val="000000"/>
                          </a:solidFill>
                          <a:effectLst/>
                          <a:latin typeface="Verdana"/>
                          <a:ea typeface="Times New Roman"/>
                          <a:cs typeface="Arial"/>
                        </a:rPr>
                        <a:t>Burt Lancaster, Peter Reigert</a:t>
                      </a:r>
                      <a:endParaRPr lang="de-DE" sz="1600">
                        <a:effectLst/>
                        <a:latin typeface="Verdana"/>
                        <a:ea typeface="Calibri"/>
                        <a:cs typeface="Times New Roman"/>
                      </a:endParaRPr>
                    </a:p>
                  </a:txBody>
                  <a:tcPr marL="68580" marR="68580" marT="0" marB="0"/>
                </a:tc>
              </a:tr>
              <a:tr h="879648">
                <a:tc>
                  <a:txBody>
                    <a:bodyPr/>
                    <a:lstStyle/>
                    <a:p>
                      <a:pPr>
                        <a:lnSpc>
                          <a:spcPct val="150000"/>
                        </a:lnSpc>
                        <a:spcAft>
                          <a:spcPts val="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Verantwortlichkeitsangabe die sich auf den Haupttitel bezieht</a:t>
                      </a:r>
                      <a:endParaRPr lang="de-DE" sz="1600">
                        <a:effectLst/>
                        <a:latin typeface="Verdana"/>
                        <a:ea typeface="Calibri"/>
                        <a:cs typeface="Times New Roman"/>
                      </a:endParaRPr>
                    </a:p>
                    <a:p>
                      <a:pPr>
                        <a:lnSpc>
                          <a:spcPct val="150000"/>
                        </a:lnSpc>
                        <a:spcAft>
                          <a:spcPts val="0"/>
                        </a:spcAft>
                      </a:pPr>
                      <a:r>
                        <a:rPr lang="de-DE" sz="1600">
                          <a:solidFill>
                            <a:srgbClr val="000000"/>
                          </a:solidFill>
                          <a:effectLst/>
                          <a:latin typeface="Verdana"/>
                          <a:ea typeface="Times New Roman"/>
                          <a:cs typeface="Arial"/>
                        </a:rPr>
                        <a:t> </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ein Film von Bill Forsyth</a:t>
                      </a:r>
                      <a:endParaRPr lang="de-DE" sz="1600">
                        <a:effectLst/>
                        <a:latin typeface="Verdana"/>
                        <a:ea typeface="Calibri"/>
                        <a:cs typeface="Times New Roman"/>
                      </a:endParaRPr>
                    </a:p>
                  </a:txBody>
                  <a:tcPr marL="68580" marR="68580" marT="0" marB="0"/>
                </a:tc>
              </a:tr>
              <a:tr h="911764">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Weitere Darsteller: Denis Lawson, Fulton </a:t>
                      </a:r>
                      <a:r>
                        <a:rPr lang="de-DE" sz="1600" dirty="0" err="1">
                          <a:solidFill>
                            <a:srgbClr val="000000"/>
                          </a:solidFill>
                          <a:effectLst/>
                          <a:latin typeface="Verdana"/>
                          <a:ea typeface="Times New Roman"/>
                          <a:cs typeface="Arial"/>
                        </a:rPr>
                        <a:t>Mackay</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r>
              <a:tr h="871872">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Musik: Mark Knopfler</a:t>
                      </a:r>
                      <a:endParaRPr lang="de-DE" sz="1600">
                        <a:effectLst/>
                        <a:latin typeface="Verdana"/>
                        <a:ea typeface="Calibri"/>
                        <a:cs typeface="Times New Roman"/>
                      </a:endParaRPr>
                    </a:p>
                    <a:p>
                      <a:pPr>
                        <a:lnSpc>
                          <a:spcPct val="150000"/>
                        </a:lnSpc>
                        <a:spcAft>
                          <a:spcPts val="0"/>
                        </a:spcAft>
                      </a:pPr>
                      <a:r>
                        <a:rPr lang="de-DE" sz="1600">
                          <a:solidFill>
                            <a:srgbClr val="000000"/>
                          </a:solidFill>
                          <a:effectLst/>
                          <a:latin typeface="Verdana"/>
                          <a:ea typeface="Times New Roman"/>
                          <a:cs typeface="Arial"/>
                        </a:rPr>
                        <a:t> </a:t>
                      </a:r>
                      <a:endParaRPr lang="de-DE" sz="1600">
                        <a:effectLst/>
                        <a:latin typeface="Verdana"/>
                        <a:ea typeface="Calibri"/>
                        <a:cs typeface="Times New Roman"/>
                      </a:endParaRPr>
                    </a:p>
                  </a:txBody>
                  <a:tcPr marL="68580" marR="68580" marT="0" marB="0"/>
                </a:tc>
              </a:tr>
              <a:tr h="861148">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Produzent: David </a:t>
                      </a:r>
                      <a:r>
                        <a:rPr lang="de-DE" sz="1600" dirty="0" err="1">
                          <a:solidFill>
                            <a:srgbClr val="000000"/>
                          </a:solidFill>
                          <a:effectLst/>
                          <a:latin typeface="Verdana"/>
                          <a:ea typeface="Times New Roman"/>
                          <a:cs typeface="Arial"/>
                        </a:rPr>
                        <a:t>Puttnam</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2" name="Fußzeilenplatzhalter 1"/>
          <p:cNvSpPr>
            <a:spLocks noGrp="1"/>
          </p:cNvSpPr>
          <p:nvPr>
            <p:ph type="ftr" sz="quarter" idx="14"/>
          </p:nvPr>
        </p:nvSpPr>
        <p:spPr>
          <a:xfrm>
            <a:off x="468312" y="6453336"/>
            <a:ext cx="7920111" cy="504056"/>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20</a:t>
            </a:fld>
            <a:endParaRPr lang="de-DE"/>
          </a:p>
        </p:txBody>
      </p:sp>
    </p:spTree>
    <p:extLst>
      <p:ext uri="{BB962C8B-B14F-4D97-AF65-F5344CB8AC3E}">
        <p14:creationId xmlns:p14="http://schemas.microsoft.com/office/powerpoint/2010/main" val="411024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21015557"/>
              </p:ext>
            </p:extLst>
          </p:nvPr>
        </p:nvGraphicFramePr>
        <p:xfrm>
          <a:off x="323528" y="980728"/>
          <a:ext cx="8424935" cy="5686996"/>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effectLst/>
                          <a:latin typeface="Verdana"/>
                          <a:ea typeface="Times New Roman"/>
                          <a:cs typeface="Arial"/>
                        </a:rPr>
                        <a:t>Johannes Brahms</a:t>
                      </a:r>
                      <a:endParaRPr lang="de-DE" sz="1600">
                        <a:effectLst/>
                        <a:latin typeface="Verdana"/>
                        <a:ea typeface="Calibri"/>
                        <a:cs typeface="Times New Roman"/>
                      </a:endParaRPr>
                    </a:p>
                  </a:txBody>
                  <a:tcPr marL="68580" marR="68580" marT="0" marB="0"/>
                </a:tc>
              </a:tr>
              <a:tr h="864096">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600" dirty="0">
                          <a:effectLst/>
                          <a:latin typeface="Verdana"/>
                          <a:ea typeface="Calibri"/>
                          <a:cs typeface="Times New Roman"/>
                        </a:rPr>
                        <a:t>Christiane Libor, </a:t>
                      </a:r>
                      <a:r>
                        <a:rPr lang="en-US" sz="1600" dirty="0" smtClean="0">
                          <a:effectLst/>
                          <a:latin typeface="Verdana"/>
                          <a:ea typeface="Calibri"/>
                          <a:cs typeface="Times New Roman"/>
                        </a:rPr>
                        <a:t>soprano; </a:t>
                      </a:r>
                      <a:r>
                        <a:rPr lang="en-US" sz="1600" dirty="0">
                          <a:effectLst/>
                          <a:latin typeface="Verdana"/>
                          <a:ea typeface="Calibri"/>
                          <a:cs typeface="Cambria Math"/>
                        </a:rPr>
                        <a:t>Thomas E. Bauer, baritone </a:t>
                      </a:r>
                      <a:endParaRPr lang="de-DE" sz="1600" dirty="0">
                        <a:effectLst/>
                        <a:latin typeface="Verdana"/>
                        <a:ea typeface="Calibri"/>
                        <a:cs typeface="Times New Roman"/>
                      </a:endParaRPr>
                    </a:p>
                  </a:txBody>
                  <a:tcPr marL="68580" marR="68580" marT="0" marB="0"/>
                </a:tc>
              </a:tr>
              <a:tr h="940932">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Verantwortlichkeitsangabe, die sich auf den Haupttitel bezieht</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en-US" sz="1600">
                          <a:effectLst/>
                          <a:latin typeface="Verdana"/>
                          <a:ea typeface="Calibri"/>
                          <a:cs typeface="Cambria Math"/>
                        </a:rPr>
                        <a:t>Warsaw Philharmonic Choir, Warsaw Philharmonic Orchestra</a:t>
                      </a:r>
                      <a:endParaRPr lang="de-DE" sz="1600">
                        <a:effectLst/>
                        <a:latin typeface="Verdana"/>
                        <a:ea typeface="Calibri"/>
                        <a:cs typeface="Times New Roman"/>
                      </a:endParaRPr>
                    </a:p>
                  </a:txBody>
                  <a:tcPr marL="68580" marR="68580" marT="0" marB="0"/>
                </a:tc>
              </a:tr>
              <a:tr h="757024">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600">
                          <a:effectLst/>
                          <a:latin typeface="Verdana"/>
                          <a:ea typeface="Calibri"/>
                          <a:cs typeface="Cambria Math"/>
                        </a:rPr>
                        <a:t>Antoni Wit [Dirigent]</a:t>
                      </a:r>
                      <a:endParaRPr lang="de-DE" sz="160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600" dirty="0">
                          <a:effectLst/>
                          <a:latin typeface="Verdana"/>
                          <a:ea typeface="Calibri"/>
                          <a:cs typeface="Cambria Math"/>
                        </a:rPr>
                        <a:t>Produced, engineered and edited by Andrzej </a:t>
                      </a:r>
                      <a:r>
                        <a:rPr lang="en-US" sz="1600" dirty="0" err="1">
                          <a:effectLst/>
                          <a:latin typeface="Verdana"/>
                          <a:ea typeface="Calibri"/>
                          <a:cs typeface="Cambria Math"/>
                        </a:rPr>
                        <a:t>Sasin</a:t>
                      </a:r>
                      <a:r>
                        <a:rPr lang="en-US" sz="1600" dirty="0">
                          <a:effectLst/>
                          <a:latin typeface="Verdana"/>
                          <a:ea typeface="Calibri"/>
                          <a:cs typeface="Cambria Math"/>
                        </a:rPr>
                        <a:t> and Aleksandra </a:t>
                      </a:r>
                      <a:r>
                        <a:rPr lang="en-US" sz="1600" dirty="0" err="1">
                          <a:effectLst/>
                          <a:latin typeface="Verdana"/>
                          <a:ea typeface="Calibri"/>
                          <a:cs typeface="Cambria Math"/>
                        </a:rPr>
                        <a:t>Nagórko</a:t>
                      </a:r>
                      <a:endParaRPr lang="de-DE" sz="16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Anmerkungen zur Verantwortlichkeitsangabe</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effectLst/>
                          <a:latin typeface="Verdana"/>
                          <a:ea typeface="Calibri"/>
                          <a:cs typeface="Cambria Math"/>
                        </a:rPr>
                        <a:t>Booklet </a:t>
                      </a:r>
                      <a:r>
                        <a:rPr lang="de-DE" sz="1600" dirty="0" err="1">
                          <a:effectLst/>
                          <a:latin typeface="Verdana"/>
                          <a:ea typeface="Calibri"/>
                          <a:cs typeface="Cambria Math"/>
                        </a:rPr>
                        <a:t>notes</a:t>
                      </a:r>
                      <a:r>
                        <a:rPr lang="de-DE" sz="1600" dirty="0">
                          <a:effectLst/>
                          <a:latin typeface="Verdana"/>
                          <a:ea typeface="Calibri"/>
                          <a:cs typeface="Cambria Math"/>
                        </a:rPr>
                        <a:t>: Keith Anderson</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2" name="Fußzeilenplatzhalter 1"/>
          <p:cNvSpPr>
            <a:spLocks noGrp="1"/>
          </p:cNvSpPr>
          <p:nvPr>
            <p:ph type="ftr" sz="quarter" idx="14"/>
          </p:nvPr>
        </p:nvSpPr>
        <p:spPr>
          <a:xfrm>
            <a:off x="468312" y="6597352"/>
            <a:ext cx="8064127" cy="360040"/>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21</a:t>
            </a:fld>
            <a:endParaRPr lang="de-DE"/>
          </a:p>
        </p:txBody>
      </p:sp>
    </p:spTree>
    <p:extLst>
      <p:ext uri="{BB962C8B-B14F-4D97-AF65-F5344CB8AC3E}">
        <p14:creationId xmlns:p14="http://schemas.microsoft.com/office/powerpoint/2010/main" val="3809790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6M.04.04: Verantwortlichkeitsangabe für AV-Medien | Stand: 15.11.2015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796950"/>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6M.04.02 </a:t>
            </a:r>
            <a:r>
              <a:rPr lang="de-DE" dirty="0" smtClean="0"/>
              <a:t>Ein deutsches Requiem / Brahms - Silberling</a:t>
            </a:r>
            <a:endParaRPr lang="de-DE" dirty="0"/>
          </a:p>
        </p:txBody>
      </p:sp>
      <p:pic>
        <p:nvPicPr>
          <p:cNvPr id="8" name="Grafik 7" descr="Bildschirmausschnitt"/>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323528" y="1305458"/>
            <a:ext cx="5112568" cy="462574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22</a:t>
            </a:fld>
            <a:endParaRPr lang="de-DE"/>
          </a:p>
        </p:txBody>
      </p:sp>
    </p:spTree>
    <p:extLst>
      <p:ext uri="{BB962C8B-B14F-4D97-AF65-F5344CB8AC3E}">
        <p14:creationId xmlns:p14="http://schemas.microsoft.com/office/powerpoint/2010/main" val="8974636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6M.04.02 </a:t>
            </a:r>
            <a:r>
              <a:rPr lang="de-DE" dirty="0" smtClean="0"/>
              <a:t> </a:t>
            </a:r>
            <a:r>
              <a:rPr lang="de-DE" dirty="0"/>
              <a:t>Ein deutsches Requiem / Brahms - gesamte Ressource</a:t>
            </a:r>
          </a:p>
        </p:txBody>
      </p:sp>
      <p:sp>
        <p:nvSpPr>
          <p:cNvPr id="4" name="Fußzeilenplatzhalter 3"/>
          <p:cNvSpPr>
            <a:spLocks noGrp="1"/>
          </p:cNvSpPr>
          <p:nvPr>
            <p:ph type="ftr" sz="quarter" idx="14"/>
          </p:nvPr>
        </p:nvSpPr>
        <p:spPr>
          <a:xfrm>
            <a:off x="659149" y="6381328"/>
            <a:ext cx="6984776" cy="365125"/>
          </a:xfrm>
        </p:spPr>
        <p:txBody>
          <a:bodyPr/>
          <a:lstStyle/>
          <a:p>
            <a:r>
              <a:rPr lang="de-DE" sz="800" dirty="0" smtClean="0"/>
              <a:t>AG RDA Schulungsunterlagen – Modul 6M.04.04: Verantwortlichkeitsangabe für AV-Medien | Stand: 15.11.2015 | CC BY-NC-SA</a:t>
            </a:r>
            <a:endParaRPr lang="de-DE" sz="800" dirty="0"/>
          </a:p>
        </p:txBody>
      </p:sp>
      <p:pic>
        <p:nvPicPr>
          <p:cNvPr id="6" name="Grafik 5"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564904"/>
            <a:ext cx="7353938" cy="3744416"/>
          </a:xfrm>
          <a:prstGeom prst="rect">
            <a:avLst/>
          </a:prstGeom>
        </p:spPr>
        <p:style>
          <a:lnRef idx="2">
            <a:schemeClr val="accent1"/>
          </a:lnRef>
          <a:fillRef idx="1">
            <a:schemeClr val="lt1"/>
          </a:fillRef>
          <a:effectRef idx="0">
            <a:schemeClr val="accent1"/>
          </a:effectRef>
          <a:fontRef idx="minor">
            <a:schemeClr val="dk1"/>
          </a:fontRef>
        </p:style>
      </p:pic>
      <p:sp>
        <p:nvSpPr>
          <p:cNvPr id="7" name="Textfeld 6"/>
          <p:cNvSpPr txBox="1"/>
          <p:nvPr/>
        </p:nvSpPr>
        <p:spPr>
          <a:xfrm>
            <a:off x="611560" y="1700808"/>
            <a:ext cx="5228034" cy="369332"/>
          </a:xfrm>
          <a:prstGeom prst="rect">
            <a:avLst/>
          </a:prstGeom>
          <a:noFill/>
        </p:spPr>
        <p:txBody>
          <a:bodyPr wrap="none" rtlCol="0">
            <a:spAutoFit/>
          </a:bodyPr>
          <a:lstStyle/>
          <a:p>
            <a:r>
              <a:rPr lang="de-DE" dirty="0" smtClean="0">
                <a:latin typeface="Verdana" pitchFamily="34" charset="0"/>
                <a:ea typeface="Verdana" pitchFamily="34" charset="0"/>
                <a:cs typeface="Verdana" pitchFamily="34" charset="0"/>
              </a:rPr>
              <a:t>Vergrößerung des Textes von der Rückseite</a:t>
            </a:r>
            <a:endParaRPr lang="de-DE" dirty="0">
              <a:latin typeface="Verdana" pitchFamily="34" charset="0"/>
              <a:ea typeface="Verdana" pitchFamily="34" charset="0"/>
              <a:cs typeface="Verdana" pitchFamily="34" charset="0"/>
            </a:endParaRPr>
          </a:p>
        </p:txBody>
      </p:sp>
      <p:sp>
        <p:nvSpPr>
          <p:cNvPr id="9" name="Rechteck 8"/>
          <p:cNvSpPr/>
          <p:nvPr/>
        </p:nvSpPr>
        <p:spPr>
          <a:xfrm>
            <a:off x="755576" y="5589240"/>
            <a:ext cx="5184576"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23</a:t>
            </a:fld>
            <a:endParaRPr lang="de-DE"/>
          </a:p>
        </p:txBody>
      </p:sp>
    </p:spTree>
    <p:extLst>
      <p:ext uri="{BB962C8B-B14F-4D97-AF65-F5344CB8AC3E}">
        <p14:creationId xmlns:p14="http://schemas.microsoft.com/office/powerpoint/2010/main" val="3974553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Stand: 15.11.2015 | CC BY-NC-SA</a:t>
            </a:r>
            <a:endParaRPr lang="de-DE" sz="800" dirty="0"/>
          </a:p>
        </p:txBody>
      </p:sp>
      <p:sp>
        <p:nvSpPr>
          <p:cNvPr id="9" name="Titel 1"/>
          <p:cNvSpPr>
            <a:spLocks noGrp="1"/>
          </p:cNvSpPr>
          <p:nvPr>
            <p:ph type="title"/>
          </p:nvPr>
        </p:nvSpPr>
        <p:spPr>
          <a:xfrm>
            <a:off x="323528" y="188640"/>
            <a:ext cx="8640960" cy="508918"/>
          </a:xfrm>
        </p:spPr>
        <p:txBody>
          <a:bodyPr/>
          <a:lstStyle/>
          <a:p>
            <a:r>
              <a:rPr lang="de-DE" dirty="0">
                <a:ea typeface="Verdana" panose="020B0604030504040204" pitchFamily="34" charset="0"/>
                <a:cs typeface="Verdana" panose="020B0604030504040204" pitchFamily="34" charset="0"/>
              </a:rPr>
              <a:t>Bsp. 6M.04.02 </a:t>
            </a:r>
            <a:r>
              <a:rPr lang="de-DE" dirty="0" smtClean="0">
                <a:ea typeface="Verdana" panose="020B0604030504040204" pitchFamily="34" charset="0"/>
                <a:cs typeface="Verdana" panose="020B0604030504040204" pitchFamily="34" charset="0"/>
              </a:rPr>
              <a:t> </a:t>
            </a:r>
            <a:r>
              <a:rPr lang="de-DE" dirty="0" smtClean="0"/>
              <a:t>Ein deutsches Requiem / Brahms - gesamte Ressource</a:t>
            </a:r>
            <a:endParaRPr lang="de-DE" dirty="0"/>
          </a:p>
        </p:txBody>
      </p:sp>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700808"/>
            <a:ext cx="8223966" cy="4548758"/>
          </a:xfrm>
          <a:prstGeom prst="rect">
            <a:avLst/>
          </a:prstGeom>
        </p:spPr>
        <p:style>
          <a:lnRef idx="2">
            <a:schemeClr val="accent1"/>
          </a:lnRef>
          <a:fillRef idx="1">
            <a:schemeClr val="lt1"/>
          </a:fillRef>
          <a:effectRef idx="0">
            <a:schemeClr val="accent1"/>
          </a:effectRef>
          <a:fontRef idx="minor">
            <a:schemeClr val="dk1"/>
          </a:fontRef>
        </p:style>
      </p:pic>
      <p:sp>
        <p:nvSpPr>
          <p:cNvPr id="3" name="Textfeld 2"/>
          <p:cNvSpPr txBox="1"/>
          <p:nvPr/>
        </p:nvSpPr>
        <p:spPr>
          <a:xfrm>
            <a:off x="1115616" y="1206319"/>
            <a:ext cx="129875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dirty="0" smtClean="0">
                <a:latin typeface="Verdana" pitchFamily="34" charset="0"/>
                <a:ea typeface="Verdana" pitchFamily="34" charset="0"/>
                <a:cs typeface="Verdana" pitchFamily="34" charset="0"/>
              </a:rPr>
              <a:t>Rückseite</a:t>
            </a:r>
            <a:endParaRPr lang="de-DE" dirty="0">
              <a:latin typeface="Verdana" pitchFamily="34" charset="0"/>
              <a:ea typeface="Verdana" pitchFamily="34" charset="0"/>
              <a:cs typeface="Verdana" pitchFamily="34" charset="0"/>
            </a:endParaRPr>
          </a:p>
        </p:txBody>
      </p:sp>
      <p:sp>
        <p:nvSpPr>
          <p:cNvPr id="8" name="Rechteck 7"/>
          <p:cNvSpPr/>
          <p:nvPr/>
        </p:nvSpPr>
        <p:spPr>
          <a:xfrm>
            <a:off x="5940152" y="1206319"/>
            <a:ext cx="187220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de-DE" dirty="0">
                <a:solidFill>
                  <a:prstClr val="black"/>
                </a:solidFill>
                <a:latin typeface="Verdana" pitchFamily="34" charset="0"/>
                <a:ea typeface="Verdana" pitchFamily="34" charset="0"/>
                <a:cs typeface="Verdana" pitchFamily="34" charset="0"/>
              </a:rPr>
              <a:t>Vorderseite</a:t>
            </a:r>
          </a:p>
        </p:txBody>
      </p:sp>
      <p:sp>
        <p:nvSpPr>
          <p:cNvPr id="12" name="Textfeld 11"/>
          <p:cNvSpPr txBox="1"/>
          <p:nvPr/>
        </p:nvSpPr>
        <p:spPr>
          <a:xfrm>
            <a:off x="3923928" y="1206319"/>
            <a:ext cx="108012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Rücken</a:t>
            </a:r>
            <a:endParaRPr lang="de-DE" dirty="0">
              <a:latin typeface="Verdana" pitchFamily="34" charset="0"/>
              <a:ea typeface="Verdana" pitchFamily="34" charset="0"/>
              <a:cs typeface="Verdana" pitchFamily="34" charset="0"/>
            </a:endParaRPr>
          </a:p>
        </p:txBody>
      </p:sp>
      <p:sp>
        <p:nvSpPr>
          <p:cNvPr id="13" name="Rechteck 12"/>
          <p:cNvSpPr/>
          <p:nvPr/>
        </p:nvSpPr>
        <p:spPr>
          <a:xfrm>
            <a:off x="6732240" y="2564904"/>
            <a:ext cx="1656184" cy="26642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p:cNvSpPr/>
          <p:nvPr/>
        </p:nvSpPr>
        <p:spPr>
          <a:xfrm>
            <a:off x="6228184" y="4149080"/>
            <a:ext cx="504056" cy="10801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24</a:t>
            </a:fld>
            <a:endParaRPr lang="de-DE"/>
          </a:p>
        </p:txBody>
      </p:sp>
    </p:spTree>
    <p:extLst>
      <p:ext uri="{BB962C8B-B14F-4D97-AF65-F5344CB8AC3E}">
        <p14:creationId xmlns:p14="http://schemas.microsoft.com/office/powerpoint/2010/main" val="31982008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93310111"/>
              </p:ext>
            </p:extLst>
          </p:nvPr>
        </p:nvGraphicFramePr>
        <p:xfrm>
          <a:off x="395536" y="1268760"/>
          <a:ext cx="8424935" cy="28883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600"/>
                        </a:spcAft>
                      </a:pPr>
                      <a:r>
                        <a:rPr lang="de-DE" sz="1800" dirty="0">
                          <a:solidFill>
                            <a:srgbClr val="000000"/>
                          </a:solidFill>
                          <a:effectLst/>
                          <a:latin typeface="Verdana"/>
                          <a:ea typeface="Times New Roman"/>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Times New Roman"/>
                          <a:cs typeface="Arial"/>
                        </a:rPr>
                        <a:t>DJ Bobo </a:t>
                      </a:r>
                      <a:endParaRPr lang="de-DE" sz="1800">
                        <a:effectLst/>
                        <a:latin typeface="Verdana"/>
                        <a:ea typeface="Calibri"/>
                        <a:cs typeface="Times New Roman"/>
                      </a:endParaRPr>
                    </a:p>
                  </a:txBody>
                  <a:tcPr marL="68580" marR="68580" marT="0" marB="0"/>
                </a:tc>
              </a:tr>
              <a:tr h="864096">
                <a:tc>
                  <a:txBody>
                    <a:bodyPr/>
                    <a:lstStyle/>
                    <a:p>
                      <a:pPr>
                        <a:lnSpc>
                          <a:spcPct val="150000"/>
                        </a:lnSpc>
                        <a:spcAft>
                          <a:spcPts val="600"/>
                        </a:spcAft>
                      </a:pPr>
                      <a:r>
                        <a:rPr lang="de-DE" sz="1800">
                          <a:solidFill>
                            <a:srgbClr val="000000"/>
                          </a:solidFill>
                          <a:effectLst/>
                          <a:latin typeface="Verdana"/>
                          <a:ea typeface="Times New Roman"/>
                          <a:cs typeface="Arial"/>
                        </a:rPr>
                        <a:t>2.17.3</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Anmerkung zur Verantwortlichkeitsangabe</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Cambria Math"/>
                        </a:rPr>
                        <a:t>Mit dabei: DJ Ötzi, die </a:t>
                      </a:r>
                      <a:r>
                        <a:rPr lang="de-DE" sz="1800" dirty="0" err="1">
                          <a:effectLst/>
                          <a:latin typeface="Verdana"/>
                          <a:ea typeface="Calibri"/>
                          <a:cs typeface="Cambria Math"/>
                        </a:rPr>
                        <a:t>Lollipops</a:t>
                      </a:r>
                      <a:r>
                        <a:rPr lang="de-DE" sz="1800" dirty="0">
                          <a:effectLst/>
                          <a:latin typeface="Verdana"/>
                          <a:ea typeface="Calibri"/>
                          <a:cs typeface="Cambria Math"/>
                        </a:rPr>
                        <a:t>, Tim Toupet, </a:t>
                      </a:r>
                      <a:r>
                        <a:rPr lang="de-DE" sz="1800" dirty="0" err="1">
                          <a:effectLst/>
                          <a:latin typeface="Verdana"/>
                          <a:ea typeface="Calibri"/>
                          <a:cs typeface="Cambria Math"/>
                        </a:rPr>
                        <a:t>Haddaway</a:t>
                      </a:r>
                      <a:r>
                        <a:rPr lang="de-DE" sz="1800" dirty="0">
                          <a:effectLst/>
                          <a:latin typeface="Verdana"/>
                          <a:ea typeface="Calibri"/>
                          <a:cs typeface="Cambria Math"/>
                        </a:rPr>
                        <a:t>, Helene Fischer</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67544" y="6381328"/>
            <a:ext cx="7992888" cy="432048"/>
          </a:xfrm>
        </p:spPr>
        <p:txBody>
          <a:bodyPr/>
          <a:lstStyle/>
          <a:p>
            <a:r>
              <a:rPr lang="de-DE" sz="800" dirty="0" smtClean="0"/>
              <a:t>AG RDA Schulungsunterlagen – Modul 6M.04.04: Verantwortlichkeitsangabe für AV-Medien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25</a:t>
            </a:fld>
            <a:endParaRPr lang="de-DE"/>
          </a:p>
        </p:txBody>
      </p:sp>
    </p:spTree>
    <p:extLst>
      <p:ext uri="{BB962C8B-B14F-4D97-AF65-F5344CB8AC3E}">
        <p14:creationId xmlns:p14="http://schemas.microsoft.com/office/powerpoint/2010/main" val="28293071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833939003"/>
              </p:ext>
            </p:extLst>
          </p:nvPr>
        </p:nvGraphicFramePr>
        <p:xfrm>
          <a:off x="395536" y="1268760"/>
          <a:ext cx="8424935" cy="371128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0"/>
                        </a:spcAft>
                      </a:pPr>
                      <a:r>
                        <a:rPr lang="de-DE" sz="1800">
                          <a:solidFill>
                            <a:srgbClr val="000000"/>
                          </a:solidFill>
                          <a:effectLst/>
                          <a:latin typeface="Verdana"/>
                          <a:ea typeface="Times New Roman"/>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a:solidFill>
                            <a:srgbClr val="000000"/>
                          </a:solidFill>
                          <a:effectLst/>
                          <a:latin typeface="Verdana"/>
                          <a:ea typeface="Times New Roman"/>
                          <a:cs typeface="Arial"/>
                        </a:rPr>
                        <a:t>Elizabeth George</a:t>
                      </a:r>
                      <a:endParaRPr lang="de-DE" sz="1800">
                        <a:effectLst/>
                        <a:latin typeface="Verdana"/>
                        <a:ea typeface="Calibri"/>
                        <a:cs typeface="Times New Roman"/>
                      </a:endParaRPr>
                    </a:p>
                    <a:p>
                      <a:pPr>
                        <a:lnSpc>
                          <a:spcPct val="150000"/>
                        </a:lnSpc>
                        <a:spcAft>
                          <a:spcPts val="0"/>
                        </a:spcAft>
                      </a:pPr>
                      <a:r>
                        <a:rPr lang="de-DE" sz="1800">
                          <a:solidFill>
                            <a:srgbClr val="000000"/>
                          </a:solidFill>
                          <a:effectLst/>
                          <a:latin typeface="Verdana"/>
                          <a:ea typeface="Times New Roman"/>
                          <a:cs typeface="Arial"/>
                        </a:rPr>
                        <a:t> </a:t>
                      </a:r>
                      <a:endParaRPr lang="de-DE" sz="1800">
                        <a:effectLst/>
                        <a:latin typeface="Verdana"/>
                        <a:ea typeface="Calibri"/>
                        <a:cs typeface="Times New Roman"/>
                      </a:endParaRPr>
                    </a:p>
                  </a:txBody>
                  <a:tcPr marL="68580" marR="68580" marT="0" marB="0"/>
                </a:tc>
              </a:tr>
              <a:tr h="864096">
                <a:tc>
                  <a:txBody>
                    <a:bodyPr/>
                    <a:lstStyle/>
                    <a:p>
                      <a:pPr>
                        <a:lnSpc>
                          <a:spcPct val="150000"/>
                        </a:lnSpc>
                        <a:spcAft>
                          <a:spcPts val="0"/>
                        </a:spcAft>
                      </a:pPr>
                      <a:r>
                        <a:rPr lang="de-DE" sz="1800">
                          <a:solidFill>
                            <a:srgbClr val="000000"/>
                          </a:solidFill>
                          <a:effectLst/>
                          <a:latin typeface="Verdana"/>
                          <a:ea typeface="Times New Roman"/>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gelesen von Miroslav Nemec</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14968" y="6309320"/>
            <a:ext cx="7992888" cy="365125"/>
          </a:xfrm>
        </p:spPr>
        <p:txBody>
          <a:bodyPr/>
          <a:lstStyle/>
          <a:p>
            <a:r>
              <a:rPr lang="de-DE" sz="800" dirty="0" smtClean="0"/>
              <a:t>AG RDA Schulungsunterlagen – Modul 6M.04.04: Verantwortlichkeitsangabe für AV-Medien | Stand: 15.11.2015 | CC BY-NC-SA</a:t>
            </a:r>
            <a:endParaRPr lang="de-DE" sz="800" dirty="0"/>
          </a:p>
        </p:txBody>
      </p:sp>
      <p:sp>
        <p:nvSpPr>
          <p:cNvPr id="7" name="Titel 1"/>
          <p:cNvSpPr txBox="1">
            <a:spLocks/>
          </p:cNvSpPr>
          <p:nvPr/>
        </p:nvSpPr>
        <p:spPr>
          <a:xfrm>
            <a:off x="397824" y="5301208"/>
            <a:ext cx="8640960" cy="825703"/>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Beispiel Hörbuch, zweite Verantwortlichkeitsangabe steht nicht auf der Hauptinformationsquelle</a:t>
            </a:r>
          </a:p>
          <a:p>
            <a:r>
              <a:rPr lang="de-DE" sz="1800" dirty="0" smtClean="0">
                <a:solidFill>
                  <a:schemeClr val="tx1"/>
                </a:solidFill>
              </a:rPr>
              <a:t>Schulungsunterlage Modul 3</a:t>
            </a:r>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26</a:t>
            </a:fld>
            <a:endParaRPr lang="de-DE"/>
          </a:p>
        </p:txBody>
      </p:sp>
    </p:spTree>
    <p:extLst>
      <p:ext uri="{BB962C8B-B14F-4D97-AF65-F5344CB8AC3E}">
        <p14:creationId xmlns:p14="http://schemas.microsoft.com/office/powerpoint/2010/main" val="2409125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868586"/>
          </a:xfrm>
        </p:spPr>
        <p:txBody>
          <a:bodyPr rtlCol="0">
            <a:noAutofit/>
          </a:bodyPr>
          <a:lstStyle/>
          <a:p>
            <a:pPr fontAlgn="auto">
              <a:spcAft>
                <a:spcPts val="0"/>
              </a:spcAft>
              <a:defRPr/>
            </a:pPr>
            <a:r>
              <a:rPr lang="de-DE" dirty="0" smtClean="0"/>
              <a:t>Verantwortlichkeitsangabe bei Zusammenstellungen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Verantwortlichkeitsangabe die sich auf den Haupttitel der Zusammenstellung bezieht</a:t>
            </a:r>
          </a:p>
          <a:p>
            <a:endParaRPr lang="de-DE" altLang="de-DE" dirty="0"/>
          </a:p>
          <a:p>
            <a:r>
              <a:rPr lang="de-DE" altLang="de-DE" dirty="0" smtClean="0"/>
              <a:t>!! Nicht !! Personen, Familien, Körperschaften, die mit enthaltenen Teilwerken in Beziehung stehen</a:t>
            </a:r>
          </a:p>
          <a:p>
            <a:endParaRPr lang="de-DE" altLang="de-DE" dirty="0"/>
          </a:p>
          <a:p>
            <a:r>
              <a:rPr lang="de-DE" altLang="de-DE" dirty="0" smtClean="0"/>
              <a:t>Das Layout und die Gesamtdarstellung der Ressource sind entscheidend bei der Erfassung der Verantwortlichkeitsangabe. RDA hat das Ziel die Vorlage abzubilden.</a:t>
            </a:r>
          </a:p>
          <a:p>
            <a:endParaRPr lang="de-DE" altLang="de-DE" dirty="0"/>
          </a:p>
          <a:p>
            <a:r>
              <a:rPr lang="de-DE" altLang="de-DE" dirty="0" smtClean="0"/>
              <a:t>Ausführlich 6M.04.06 Zusammenstellungen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27</a:t>
            </a:fld>
            <a:endParaRPr lang="de-DE"/>
          </a:p>
        </p:txBody>
      </p:sp>
    </p:spTree>
    <p:extLst>
      <p:ext uri="{BB962C8B-B14F-4D97-AF65-F5344CB8AC3E}">
        <p14:creationId xmlns:p14="http://schemas.microsoft.com/office/powerpoint/2010/main" val="39445393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848872" cy="365125"/>
          </a:xfrm>
        </p:spPr>
        <p:txBody>
          <a:bodyPr/>
          <a:lstStyle/>
          <a:p>
            <a:r>
              <a:rPr lang="de-DE" sz="800" dirty="0" smtClean="0"/>
              <a:t>AG RDA Schulungsunterlagen – Modul 6M.04.04: Verantwortlichkeitsangabe für AV-Medien | Stand: 15.11.2015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28</a:t>
            </a:fld>
            <a:endParaRPr lang="de-DE"/>
          </a:p>
        </p:txBody>
      </p:sp>
    </p:spTree>
    <p:extLst>
      <p:ext uri="{BB962C8B-B14F-4D97-AF65-F5344CB8AC3E}">
        <p14:creationId xmlns:p14="http://schemas.microsoft.com/office/powerpoint/2010/main" val="31478646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a:t>
            </a:r>
            <a:endParaRPr lang="de-DE" dirty="0"/>
          </a:p>
        </p:txBody>
      </p:sp>
      <p:sp>
        <p:nvSpPr>
          <p:cNvPr id="4" name="Fußzeilenplatzhalter 3"/>
          <p:cNvSpPr>
            <a:spLocks noGrp="1"/>
          </p:cNvSpPr>
          <p:nvPr>
            <p:ph type="ftr" sz="quarter" idx="14"/>
          </p:nvPr>
        </p:nvSpPr>
        <p:spPr>
          <a:xfrm>
            <a:off x="467544" y="6376243"/>
            <a:ext cx="6840760" cy="365125"/>
          </a:xfrm>
        </p:spPr>
        <p:txBody>
          <a:bodyPr/>
          <a:lstStyle/>
          <a:p>
            <a:r>
              <a:rPr lang="de-DE" sz="800" dirty="0" smtClean="0"/>
              <a:t>AG RDA Schulungsunterlagen – Modul 6M.04.04: Verantwortlichkeitsangabe für AV-Medien | Stand: 15.11.2015 | CC BY-NC-SA</a:t>
            </a:r>
            <a:endParaRPr lang="de-DE" sz="800" dirty="0"/>
          </a:p>
        </p:txBody>
      </p:sp>
      <p:sp>
        <p:nvSpPr>
          <p:cNvPr id="5" name="Fußzeilenplatzhalter 5"/>
          <p:cNvSpPr txBox="1">
            <a:spLocks/>
          </p:cNvSpPr>
          <p:nvPr/>
        </p:nvSpPr>
        <p:spPr>
          <a:xfrm>
            <a:off x="467544" y="6376243"/>
            <a:ext cx="6768752" cy="365125"/>
          </a:xfrm>
          <a:prstGeom prst="rect">
            <a:avLst/>
          </a:prstGeom>
        </p:spPr>
        <p:txBody>
          <a:bodyPr vert="horz" lIns="91440" tIns="45720" rIns="91440" bIns="45720" rtlCol="0" anchor="ctr"/>
          <a:lstStyle>
            <a:defPPr>
              <a:defRPr lang="de-DE"/>
            </a:defPPr>
            <a:lvl1pPr marL="0" algn="l" defTabSz="914400" rtl="0" eaLnBrk="1" latinLnBrk="0" hangingPunct="1">
              <a:defRPr sz="1000" kern="1200" baseline="0">
                <a:solidFill>
                  <a:schemeClr val="accent1">
                    <a:lumMod val="75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6" name="Ellipse 5"/>
          <p:cNvSpPr/>
          <p:nvPr/>
        </p:nvSpPr>
        <p:spPr>
          <a:xfrm>
            <a:off x="467544" y="1124744"/>
            <a:ext cx="5904656" cy="48965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txBox="1">
            <a:spLocks/>
          </p:cNvSpPr>
          <p:nvPr/>
        </p:nvSpPr>
        <p:spPr>
          <a:xfrm>
            <a:off x="247709" y="188640"/>
            <a:ext cx="8640960" cy="724942"/>
          </a:xfrm>
          <a:prstGeom prst="rect">
            <a:avLst/>
          </a:prstGeom>
          <a:ln>
            <a:solidFill>
              <a:schemeClr val="bg1"/>
            </a:solidFill>
          </a:ln>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dirty="0"/>
          </a:p>
        </p:txBody>
      </p:sp>
      <p:pic>
        <p:nvPicPr>
          <p:cNvPr id="15" name="Grafik 1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3896" y="3417569"/>
            <a:ext cx="76207" cy="22862"/>
          </a:xfrm>
          <a:prstGeom prst="rect">
            <a:avLst/>
          </a:prstGeom>
        </p:spPr>
      </p:pic>
      <p:pic>
        <p:nvPicPr>
          <p:cNvPr id="16" name="Grafik 15" descr="Bildschirmausschnitt"/>
          <p:cNvPicPr>
            <a:picLocks noChangeAspect="1"/>
          </p:cNvPicPr>
          <p:nvPr/>
        </p:nvPicPr>
        <p:blipFill>
          <a:blip r:embed="rId3"/>
          <a:stretch>
            <a:fillRect/>
          </a:stretch>
        </p:blipFill>
        <p:spPr>
          <a:xfrm>
            <a:off x="4568189" y="3139415"/>
            <a:ext cx="7621" cy="579170"/>
          </a:xfrm>
          <a:prstGeom prst="rect">
            <a:avLst/>
          </a:prstGeom>
        </p:spPr>
      </p:pic>
      <p:pic>
        <p:nvPicPr>
          <p:cNvPr id="17" name="Grafik 16" descr="Bildschirmausschnitt"/>
          <p:cNvPicPr>
            <a:picLocks noChangeAspect="1"/>
          </p:cNvPicPr>
          <p:nvPr/>
        </p:nvPicPr>
        <p:blipFill>
          <a:blip r:embed="rId4"/>
          <a:stretch>
            <a:fillRect/>
          </a:stretch>
        </p:blipFill>
        <p:spPr>
          <a:xfrm>
            <a:off x="4568189" y="3261345"/>
            <a:ext cx="7621" cy="335309"/>
          </a:xfrm>
          <a:prstGeom prst="rect">
            <a:avLst/>
          </a:prstGeom>
        </p:spPr>
      </p:pic>
      <p:pic>
        <p:nvPicPr>
          <p:cNvPr id="18" name="Grafik 17"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92620">
            <a:off x="1633881" y="1795215"/>
            <a:ext cx="3538738" cy="3555778"/>
          </a:xfrm>
          <a:prstGeom prst="rect">
            <a:avLst/>
          </a:prstGeom>
          <a:solidFill>
            <a:schemeClr val="bg1"/>
          </a:solidFill>
          <a:ln>
            <a:solidFill>
              <a:schemeClr val="bg1"/>
            </a:solidFill>
          </a:ln>
        </p:spPr>
      </p:pic>
      <p:sp>
        <p:nvSpPr>
          <p:cNvPr id="12" name="Textfeld 11"/>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2</a:t>
            </a:r>
            <a:r>
              <a:rPr lang="de-DE" sz="1600" dirty="0" smtClean="0"/>
              <a:t> </a:t>
            </a:r>
            <a:endParaRPr lang="de-DE" sz="16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29</a:t>
            </a:fld>
            <a:endParaRPr lang="de-DE"/>
          </a:p>
        </p:txBody>
      </p:sp>
    </p:spTree>
    <p:extLst>
      <p:ext uri="{BB962C8B-B14F-4D97-AF65-F5344CB8AC3E}">
        <p14:creationId xmlns:p14="http://schemas.microsoft.com/office/powerpoint/2010/main" val="1901512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r>
              <a:rPr lang="de-DE" altLang="de-DE" dirty="0" smtClean="0"/>
              <a:t>Voraussetzung:</a:t>
            </a:r>
          </a:p>
          <a:p>
            <a:pPr lvl="1"/>
            <a:r>
              <a:rPr lang="de-DE" altLang="de-DE" dirty="0" smtClean="0"/>
              <a:t>Modul 3 Teil 2.02 Verantwortlichkeitsangabe</a:t>
            </a:r>
          </a:p>
          <a:p>
            <a:endParaRPr lang="de-DE" altLang="de-DE" dirty="0" smtClean="0"/>
          </a:p>
          <a:p>
            <a:endParaRPr lang="de-DE" altLang="de-DE" dirty="0"/>
          </a:p>
          <a:p>
            <a:r>
              <a:rPr lang="de-DE" altLang="de-DE" dirty="0" smtClean="0"/>
              <a:t>Themen:</a:t>
            </a:r>
          </a:p>
          <a:p>
            <a:pPr lvl="1">
              <a:buFont typeface="Symbol" panose="05050102010706020507" pitchFamily="18" charset="2"/>
              <a:buChar char="-"/>
            </a:pPr>
            <a:r>
              <a:rPr lang="de-DE" altLang="de-DE" dirty="0" smtClean="0"/>
              <a:t>Mehrere Verantwortlichkeitsangaben (RDA 2.4.1.6)</a:t>
            </a:r>
          </a:p>
          <a:p>
            <a:pPr lvl="1">
              <a:buFont typeface="Symbol" panose="05050102010706020507" pitchFamily="18" charset="2"/>
              <a:buChar char="-"/>
            </a:pPr>
            <a:r>
              <a:rPr lang="de-DE" altLang="de-DE" dirty="0" smtClean="0"/>
              <a:t>Rollenangaben (RDA 2.4.1.7)</a:t>
            </a:r>
          </a:p>
          <a:p>
            <a:pPr lvl="1">
              <a:buFont typeface="Symbol" panose="05050102010706020507" pitchFamily="18" charset="2"/>
              <a:buChar char="-"/>
            </a:pPr>
            <a:r>
              <a:rPr lang="de-DE" altLang="de-DE" dirty="0" smtClean="0"/>
              <a:t>Anmerkung zur Verantwortlichkeitsangabe (RDA 2.17.3)</a:t>
            </a:r>
          </a:p>
          <a:p>
            <a:pPr lvl="1">
              <a:buFont typeface="Symbol" panose="05050102010706020507" pitchFamily="18" charset="2"/>
              <a:buChar char="-"/>
            </a:pPr>
            <a:r>
              <a:rPr lang="de-DE" altLang="de-DE" dirty="0" smtClean="0"/>
              <a:t>Verantwortlichkeitsangabe bei Zusammenstellungen </a:t>
            </a:r>
          </a:p>
          <a:p>
            <a:pPr lvl="1">
              <a:buFont typeface="Symbol" panose="05050102010706020507" pitchFamily="18" charset="2"/>
              <a:buChar char="-"/>
            </a:pPr>
            <a:r>
              <a:rPr lang="de-DE" altLang="de-DE" dirty="0" smtClean="0"/>
              <a:t>Verantwortlichkeitsangabe und Standardelemente-Set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6840760" cy="365125"/>
          </a:xfrm>
        </p:spPr>
        <p:txBody>
          <a:bodyPr/>
          <a:lstStyle/>
          <a:p>
            <a:r>
              <a:rPr lang="de-DE" sz="800" dirty="0" smtClean="0"/>
              <a:t>AG RDA Schulungsunterlagen – Modul 6M.04.04: Verantwortlichkeitsangabe für AV-Medien | Stand: 15.11.2015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30</a:t>
            </a:fld>
            <a:endParaRPr lang="de-DE"/>
          </a:p>
        </p:txBody>
      </p:sp>
    </p:spTree>
    <p:extLst>
      <p:ext uri="{BB962C8B-B14F-4D97-AF65-F5344CB8AC3E}">
        <p14:creationId xmlns:p14="http://schemas.microsoft.com/office/powerpoint/2010/main" val="19430482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12968"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dirty="0" smtClean="0"/>
              <a:t>AG RDA Schulungsunterlagen – Modul 6M.04.04: Verantwortlichkeitsangabe für AV-Medien | Stand: 15.11.2015 | CC BY-NC-SA</a:t>
            </a:r>
            <a:endParaRPr lang="de-DE" sz="800" dirty="0"/>
          </a:p>
        </p:txBody>
      </p:sp>
      <p:pic>
        <p:nvPicPr>
          <p:cNvPr id="1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102871" y="209497"/>
            <a:ext cx="4218178" cy="72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a:xfrm>
            <a:off x="2591780" y="1127509"/>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14" name="Grafik 1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772816"/>
            <a:ext cx="2469094" cy="3960440"/>
          </a:xfrm>
          <a:prstGeom prst="rect">
            <a:avLst/>
          </a:prstGeom>
        </p:spPr>
      </p:pic>
      <p:pic>
        <p:nvPicPr>
          <p:cNvPr id="15" name="Grafik 1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3068960"/>
            <a:ext cx="2453853" cy="1790855"/>
          </a:xfrm>
          <a:prstGeom prst="rect">
            <a:avLst/>
          </a:prstGeom>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5991" y="5584653"/>
            <a:ext cx="4823878" cy="297206"/>
          </a:xfrm>
          <a:prstGeom prst="rect">
            <a:avLst/>
          </a:prstGeom>
        </p:spPr>
      </p:pic>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31</a:t>
            </a:fld>
            <a:endParaRPr lang="de-DE"/>
          </a:p>
        </p:txBody>
      </p:sp>
    </p:spTree>
    <p:extLst>
      <p:ext uri="{BB962C8B-B14F-4D97-AF65-F5344CB8AC3E}">
        <p14:creationId xmlns:p14="http://schemas.microsoft.com/office/powerpoint/2010/main" val="13988261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365277845"/>
              </p:ext>
            </p:extLst>
          </p:nvPr>
        </p:nvGraphicFramePr>
        <p:xfrm>
          <a:off x="395536" y="1268760"/>
          <a:ext cx="8424935" cy="480450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Haupttitel</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Symphonik &amp; Oper </a:t>
                      </a:r>
                      <a:endParaRPr lang="de-DE" sz="180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a:effectLst/>
                          <a:latin typeface="Verdana"/>
                          <a:ea typeface="Calibri"/>
                          <a:cs typeface="Arial"/>
                        </a:rPr>
                        <a:t>2.4.2 </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err="1">
                          <a:effectLst/>
                          <a:latin typeface="Verdana"/>
                          <a:ea typeface="Calibri"/>
                          <a:cs typeface="Times New Roman"/>
                        </a:rPr>
                        <a:t>Mörsenbroicher</a:t>
                      </a:r>
                      <a:r>
                        <a:rPr lang="de-DE" sz="1800" dirty="0">
                          <a:effectLst/>
                          <a:latin typeface="Verdana"/>
                          <a:ea typeface="Calibri"/>
                          <a:cs typeface="Times New Roman"/>
                        </a:rPr>
                        <a:t> Symphoniker Düsseldorf</a:t>
                      </a:r>
                    </a:p>
                  </a:txBody>
                  <a:tcPr marL="68580" marR="68580" marT="0" marB="0"/>
                </a:tc>
              </a:tr>
              <a:tr h="681741">
                <a:tc>
                  <a:txBody>
                    <a:bodyPr/>
                    <a:lstStyle/>
                    <a:p>
                      <a:pPr>
                        <a:lnSpc>
                          <a:spcPct val="150000"/>
                        </a:lnSpc>
                        <a:spcAft>
                          <a:spcPts val="600"/>
                        </a:spcAft>
                      </a:pPr>
                      <a:r>
                        <a:rPr lang="de-DE" sz="1800" dirty="0">
                          <a:effectLst/>
                          <a:latin typeface="Verdana"/>
                          <a:ea typeface="Calibri"/>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Verantwortlichkeitsangabe, die sich auf den Haupttitel bezieht</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tabLst>
                          <a:tab pos="647700" algn="l"/>
                        </a:tabLst>
                      </a:pPr>
                      <a:r>
                        <a:rPr lang="de-DE" sz="1800" dirty="0">
                          <a:effectLst/>
                          <a:latin typeface="Verdana"/>
                          <a:ea typeface="Calibri"/>
                          <a:cs typeface="Times New Roman"/>
                        </a:rPr>
                        <a:t>Solotrompete und Dirigent Florian Merz-</a:t>
                      </a:r>
                      <a:r>
                        <a:rPr lang="de-DE" sz="1800" dirty="0" err="1">
                          <a:effectLst/>
                          <a:latin typeface="Verdana"/>
                          <a:ea typeface="Calibri"/>
                          <a:cs typeface="Times New Roman"/>
                        </a:rPr>
                        <a:t>Taubenkropp</a:t>
                      </a:r>
                      <a:endParaRPr lang="de-DE" sz="18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dirty="0">
                          <a:effectLst/>
                          <a:latin typeface="Verdana"/>
                          <a:ea typeface="Calibri"/>
                          <a:cs typeface="Arial"/>
                        </a:rPr>
                        <a:t>2.17.3</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Anmerkung zur Verantwortlichkeitsangabe</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Times New Roman"/>
                        </a:rPr>
                        <a:t>Albert </a:t>
                      </a:r>
                      <a:r>
                        <a:rPr lang="de-DE" sz="1800" dirty="0" err="1">
                          <a:effectLst/>
                          <a:latin typeface="Verdana"/>
                          <a:ea typeface="Calibri"/>
                          <a:cs typeface="Times New Roman"/>
                        </a:rPr>
                        <a:t>Lortzing</a:t>
                      </a:r>
                      <a:r>
                        <a:rPr lang="de-DE" sz="1800" dirty="0">
                          <a:effectLst/>
                          <a:latin typeface="Verdana"/>
                          <a:ea typeface="Calibri"/>
                          <a:cs typeface="Times New Roman"/>
                        </a:rPr>
                        <a:t>, Joseph Haydn, Wolfgang Amadeus Mozart</a:t>
                      </a: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 6M.04.09 - Verantwortlichkeitsangabe</a:t>
            </a:r>
            <a:endParaRPr lang="de-DE" dirty="0"/>
          </a:p>
        </p:txBody>
      </p:sp>
      <p:sp>
        <p:nvSpPr>
          <p:cNvPr id="10" name="Fußzeilenplatzhalter 8"/>
          <p:cNvSpPr>
            <a:spLocks noGrp="1"/>
          </p:cNvSpPr>
          <p:nvPr>
            <p:ph type="ftr" sz="quarter" idx="14"/>
          </p:nvPr>
        </p:nvSpPr>
        <p:spPr>
          <a:xfrm>
            <a:off x="467544" y="6309320"/>
            <a:ext cx="7992888" cy="365125"/>
          </a:xfrm>
        </p:spPr>
        <p:txBody>
          <a:bodyPr/>
          <a:lstStyle/>
          <a:p>
            <a:r>
              <a:rPr lang="de-DE" sz="800" dirty="0" smtClean="0"/>
              <a:t>AG RDA Schulungsunterlagen – Modul 6M.04.04: Verantwortlichkeitsangabe für AV-Medien | Stand: 15.11.2015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32</a:t>
            </a:fld>
            <a:endParaRPr lang="de-DE"/>
          </a:p>
        </p:txBody>
      </p:sp>
    </p:spTree>
    <p:extLst>
      <p:ext uri="{BB962C8B-B14F-4D97-AF65-F5344CB8AC3E}">
        <p14:creationId xmlns:p14="http://schemas.microsoft.com/office/powerpoint/2010/main" val="14441190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Beispiel 6M.04.09 - Verantwortlichkeitsangabe</a:t>
            </a:r>
          </a:p>
        </p:txBody>
      </p:sp>
      <p:sp>
        <p:nvSpPr>
          <p:cNvPr id="5123" name="Textplatzhalter 2"/>
          <p:cNvSpPr>
            <a:spLocks noGrp="1"/>
          </p:cNvSpPr>
          <p:nvPr>
            <p:ph type="body" sz="quarter" idx="13"/>
          </p:nvPr>
        </p:nvSpPr>
        <p:spPr>
          <a:xfrm>
            <a:off x="250825" y="836613"/>
            <a:ext cx="8642350" cy="5472112"/>
          </a:xfrm>
        </p:spPr>
        <p:txBody>
          <a:bodyPr/>
          <a:lstStyle/>
          <a:p>
            <a:pPr lvl="1"/>
            <a:r>
              <a:rPr lang="de-DE" dirty="0" smtClean="0"/>
              <a:t>Zusammenstellung </a:t>
            </a:r>
            <a:r>
              <a:rPr lang="de-DE" dirty="0"/>
              <a:t>von Werken der Komponisten Albert </a:t>
            </a:r>
            <a:r>
              <a:rPr lang="de-DE" dirty="0" err="1"/>
              <a:t>Lortzing</a:t>
            </a:r>
            <a:r>
              <a:rPr lang="de-DE" dirty="0"/>
              <a:t>, Joseph Haydn, Wolfgang Amadeus Mozart. </a:t>
            </a:r>
            <a:endParaRPr lang="de-DE" dirty="0" smtClean="0"/>
          </a:p>
          <a:p>
            <a:pPr lvl="1"/>
            <a:r>
              <a:rPr lang="de-DE" dirty="0" smtClean="0"/>
              <a:t>Die </a:t>
            </a:r>
            <a:r>
              <a:rPr lang="de-DE" dirty="0"/>
              <a:t>Komponisten gelten nicht als geistige Schöpfer der Zusammenstellung. Die Komponisten sind mit ihren Einzelwerken auf derselben Informationsquelle wie der Haupttitel genannt. </a:t>
            </a:r>
            <a:endParaRPr lang="de-DE" dirty="0" smtClean="0"/>
          </a:p>
          <a:p>
            <a:pPr lvl="1"/>
            <a:r>
              <a:rPr lang="de-DE" dirty="0" smtClean="0"/>
              <a:t>In </a:t>
            </a:r>
            <a:r>
              <a:rPr lang="de-DE" dirty="0"/>
              <a:t>der Verantwortlichkeitsangabe für die umfassende Beschreibung dieser Zusammenstellung können die Komponisten also nicht erfasst werden</a:t>
            </a:r>
            <a:r>
              <a:rPr lang="de-DE" dirty="0" smtClean="0"/>
              <a:t>.</a:t>
            </a:r>
          </a:p>
          <a:p>
            <a:pPr lvl="1"/>
            <a:endParaRPr lang="de-DE" dirty="0"/>
          </a:p>
          <a:p>
            <a:pPr lvl="1"/>
            <a:r>
              <a:rPr lang="de-DE" dirty="0" smtClean="0"/>
              <a:t>Hinweis: RDA 2.17.3 Anmerkung zur Verantwortlichkeitsangabe ist nur eine </a:t>
            </a:r>
            <a:r>
              <a:rPr lang="de-DE" dirty="0" err="1" smtClean="0"/>
              <a:t>unzufriedenstellende</a:t>
            </a:r>
            <a:r>
              <a:rPr lang="de-DE" dirty="0" smtClean="0"/>
              <a:t> Erfassung für die Komponisten der Teilwerke. </a:t>
            </a:r>
            <a:br>
              <a:rPr lang="de-DE" dirty="0" smtClean="0"/>
            </a:br>
            <a:r>
              <a:rPr lang="de-DE" dirty="0" smtClean="0"/>
              <a:t>Besser ist eine Beziehung als enthaltenes Werk RDA 25.1</a:t>
            </a:r>
            <a:br>
              <a:rPr lang="de-DE" dirty="0" smtClean="0"/>
            </a:br>
            <a:r>
              <a:rPr lang="de-DE" dirty="0" smtClean="0"/>
              <a:t>vgl. dazu Modul 6M.04.06 Zusammenstellung</a:t>
            </a:r>
            <a:endParaRPr 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33</a:t>
            </a:fld>
            <a:endParaRPr lang="de-DE"/>
          </a:p>
        </p:txBody>
      </p:sp>
    </p:spTree>
    <p:extLst>
      <p:ext uri="{BB962C8B-B14F-4D97-AF65-F5344CB8AC3E}">
        <p14:creationId xmlns:p14="http://schemas.microsoft.com/office/powerpoint/2010/main" val="15786726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776095"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1260054" y="2132856"/>
            <a:ext cx="3312368" cy="5760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dirty="0" smtClean="0">
                <a:solidFill>
                  <a:schemeClr val="tx1"/>
                </a:solidFill>
                <a:effectLst>
                  <a:outerShdw blurRad="38100" dist="38100" dir="2700000" algn="tl">
                    <a:srgbClr val="000000">
                      <a:alpha val="43137"/>
                    </a:srgbClr>
                  </a:outerShdw>
                </a:effectLst>
                <a:latin typeface="Verdana"/>
                <a:cs typeface="Verdana"/>
              </a:rPr>
              <a:t>BAROCKE KLANGPRACHT</a:t>
            </a:r>
            <a:endParaRPr lang="de-DE" dirty="0">
              <a:solidFill>
                <a:schemeClr val="tx1"/>
              </a:solidFill>
              <a:effectLst>
                <a:outerShdw blurRad="38100" dist="38100" dir="2700000" algn="tl">
                  <a:srgbClr val="000000">
                    <a:alpha val="43137"/>
                  </a:srgbClr>
                </a:outerShdw>
              </a:effectLst>
              <a:latin typeface="Verdana"/>
              <a:cs typeface="Verdana"/>
            </a:endParaRP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 Barocke Klangpracht</a:t>
            </a:r>
            <a:endParaRPr lang="de-DE" dirty="0"/>
          </a:p>
        </p:txBody>
      </p:sp>
      <p:sp>
        <p:nvSpPr>
          <p:cNvPr id="8" name="Rechteck 7"/>
          <p:cNvSpPr/>
          <p:nvPr/>
        </p:nvSpPr>
        <p:spPr>
          <a:xfrm>
            <a:off x="1260054" y="2780928"/>
            <a:ext cx="3312368" cy="100963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dirty="0" smtClean="0">
                <a:solidFill>
                  <a:schemeClr val="tx1"/>
                </a:solidFill>
                <a:latin typeface="Verdana"/>
                <a:cs typeface="Verdana"/>
              </a:rPr>
              <a:t>Münsterorganist</a:t>
            </a:r>
          </a:p>
          <a:p>
            <a:pPr fontAlgn="auto">
              <a:spcBef>
                <a:spcPts val="0"/>
              </a:spcBef>
              <a:spcAft>
                <a:spcPts val="0"/>
              </a:spcAft>
              <a:defRPr/>
            </a:pPr>
            <a:r>
              <a:rPr lang="de-DE" b="1" dirty="0" smtClean="0">
                <a:solidFill>
                  <a:schemeClr val="tx1"/>
                </a:solidFill>
                <a:latin typeface="Verdana"/>
                <a:cs typeface="Verdana"/>
              </a:rPr>
              <a:t>Friedemann Johann Wieland</a:t>
            </a:r>
            <a:endParaRPr lang="de-DE" b="1" dirty="0">
              <a:solidFill>
                <a:schemeClr val="tx1"/>
              </a:solidFill>
              <a:latin typeface="Verdana"/>
              <a:cs typeface="Verdana"/>
            </a:endParaRPr>
          </a:p>
        </p:txBody>
      </p:sp>
      <p:sp>
        <p:nvSpPr>
          <p:cNvPr id="12" name="Rechteck 11"/>
          <p:cNvSpPr/>
          <p:nvPr/>
        </p:nvSpPr>
        <p:spPr>
          <a:xfrm>
            <a:off x="891616" y="3861048"/>
            <a:ext cx="4184440" cy="10081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sz="1600" dirty="0" smtClean="0">
                <a:solidFill>
                  <a:schemeClr val="tx1"/>
                </a:solidFill>
                <a:latin typeface="Verdana"/>
                <a:cs typeface="Verdana"/>
              </a:rPr>
              <a:t>Werke von Johann Sebastian Bach und Carl Philipp Emanuel Bach</a:t>
            </a:r>
            <a:endParaRPr lang="de-DE" sz="1600" dirty="0">
              <a:solidFill>
                <a:schemeClr val="tx1"/>
              </a:solidFill>
              <a:latin typeface="Verdana"/>
              <a:cs typeface="Verdana"/>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34</a:t>
            </a:fld>
            <a:endParaRPr lang="de-DE"/>
          </a:p>
        </p:txBody>
      </p:sp>
    </p:spTree>
    <p:extLst>
      <p:ext uri="{BB962C8B-B14F-4D97-AF65-F5344CB8AC3E}">
        <p14:creationId xmlns:p14="http://schemas.microsoft.com/office/powerpoint/2010/main" val="24990109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676994198"/>
              </p:ext>
            </p:extLst>
          </p:nvPr>
        </p:nvGraphicFramePr>
        <p:xfrm>
          <a:off x="395536" y="1268760"/>
          <a:ext cx="8424935" cy="357006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Haupttitel</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Barocke Klangpracht</a:t>
                      </a:r>
                      <a:endParaRPr lang="de-DE" sz="180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dirty="0">
                          <a:effectLst/>
                          <a:latin typeface="Verdana"/>
                          <a:ea typeface="Calibri"/>
                          <a:cs typeface="Arial"/>
                        </a:rPr>
                        <a:t>2.4.2 </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Times New Roman"/>
                        </a:rPr>
                        <a:t>Münsterorganist: Friedemann Johannes Wieland</a:t>
                      </a:r>
                    </a:p>
                  </a:txBody>
                  <a:tcPr marL="68580" marR="68580" marT="0" marB="0"/>
                </a:tc>
              </a:tr>
              <a:tr h="681741">
                <a:tc>
                  <a:txBody>
                    <a:bodyPr/>
                    <a:lstStyle/>
                    <a:p>
                      <a:pPr>
                        <a:lnSpc>
                          <a:spcPct val="150000"/>
                        </a:lnSpc>
                        <a:spcAft>
                          <a:spcPts val="600"/>
                        </a:spcAft>
                      </a:pPr>
                      <a:r>
                        <a:rPr lang="de-DE" sz="1800">
                          <a:effectLst/>
                          <a:latin typeface="Verdana"/>
                          <a:ea typeface="Calibri"/>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Verantwortlichkeitsangabe, die sich auf den Haupttitel bezieht</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Times New Roman"/>
                        </a:rPr>
                        <a:t>Werke von Johann Sebastian Bach und Carl Philip Emanuel Bach</a:t>
                      </a: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a:t>
            </a:r>
            <a:endParaRPr lang="de-DE" dirty="0"/>
          </a:p>
        </p:txBody>
      </p:sp>
      <p:sp>
        <p:nvSpPr>
          <p:cNvPr id="8" name="Titel 1"/>
          <p:cNvSpPr txBox="1">
            <a:spLocks/>
          </p:cNvSpPr>
          <p:nvPr/>
        </p:nvSpPr>
        <p:spPr>
          <a:xfrm>
            <a:off x="395536" y="540196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600" dirty="0">
                <a:solidFill>
                  <a:schemeClr val="tx1"/>
                </a:solidFill>
              </a:rPr>
              <a:t>Auf der Hauptinformationsquelle steht hervorgehoben der Organist Wieland und die Formulierung Werke von Johann Sebastian Bach und Carl Philip Emanuel </a:t>
            </a:r>
            <a:r>
              <a:rPr lang="de-DE" sz="1600" dirty="0" smtClean="0">
                <a:solidFill>
                  <a:schemeClr val="tx1"/>
                </a:solidFill>
              </a:rPr>
              <a:t>Bach. Die </a:t>
            </a:r>
            <a:r>
              <a:rPr lang="de-DE" sz="1600" dirty="0">
                <a:solidFill>
                  <a:schemeClr val="tx1"/>
                </a:solidFill>
              </a:rPr>
              <a:t>Formulierung „Werke von …“ weist auf eine Verantwortlichkeitsangabe zum Haupttitel </a:t>
            </a:r>
            <a:r>
              <a:rPr lang="de-DE" sz="1600" dirty="0" smtClean="0">
                <a:solidFill>
                  <a:schemeClr val="tx1"/>
                </a:solidFill>
              </a:rPr>
              <a:t>hin.</a:t>
            </a:r>
            <a:endParaRPr lang="de-DE" sz="1600" dirty="0">
              <a:solidFill>
                <a:schemeClr val="tx1"/>
              </a:solidFill>
            </a:endParaRPr>
          </a:p>
          <a:p>
            <a:endParaRPr lang="de-DE" sz="1800" dirty="0"/>
          </a:p>
        </p:txBody>
      </p:sp>
      <p:sp>
        <p:nvSpPr>
          <p:cNvPr id="10" name="Fußzeilenplatzhalter 8"/>
          <p:cNvSpPr>
            <a:spLocks noGrp="1"/>
          </p:cNvSpPr>
          <p:nvPr>
            <p:ph type="ftr" sz="quarter" idx="14"/>
          </p:nvPr>
        </p:nvSpPr>
        <p:spPr>
          <a:xfrm>
            <a:off x="395536" y="6309320"/>
            <a:ext cx="7992888" cy="365125"/>
          </a:xfrm>
        </p:spPr>
        <p:txBody>
          <a:bodyPr/>
          <a:lstStyle/>
          <a:p>
            <a:r>
              <a:rPr lang="de-DE" sz="800" dirty="0" smtClean="0"/>
              <a:t>AG RDA Schulungsunterlagen – Modul 6M.04.04: Verantwortlichkeitsangabe für AV-Medien | Stand: 15.11.2015 | CC BY-NC-SA</a:t>
            </a:r>
            <a:endParaRPr lang="de-DE" sz="800" dirty="0"/>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35</a:t>
            </a:fld>
            <a:endParaRPr lang="de-DE"/>
          </a:p>
        </p:txBody>
      </p:sp>
    </p:spTree>
    <p:extLst>
      <p:ext uri="{BB962C8B-B14F-4D97-AF65-F5344CB8AC3E}">
        <p14:creationId xmlns:p14="http://schemas.microsoft.com/office/powerpoint/2010/main" val="40912017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Verantwortlichkeitsangabe und Standardelemente-Set</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Kernelement RDA 2.4: </a:t>
            </a:r>
            <a:br>
              <a:rPr lang="de-DE" altLang="de-DE" dirty="0" smtClean="0"/>
            </a:br>
            <a:r>
              <a:rPr lang="de-DE" altLang="de-DE" dirty="0" smtClean="0"/>
              <a:t>eine Verantwortlichkeitsangabe, die sich auf den Haupttitel bezieht</a:t>
            </a:r>
            <a:br>
              <a:rPr lang="de-DE" altLang="de-DE" dirty="0" smtClean="0"/>
            </a:br>
            <a:r>
              <a:rPr lang="de-DE" altLang="de-DE" dirty="0" smtClean="0"/>
              <a:t>Verantwortlichkeitsangabe, die den geistigen Schöpfer benennt</a:t>
            </a:r>
          </a:p>
          <a:p>
            <a:endParaRPr lang="de-DE" altLang="de-DE" dirty="0"/>
          </a:p>
          <a:p>
            <a:r>
              <a:rPr lang="de-DE" altLang="de-DE" dirty="0" smtClean="0"/>
              <a:t>Standardelemente-Set RDA 19.2 und RDA 20.2:</a:t>
            </a:r>
            <a:br>
              <a:rPr lang="de-DE" altLang="de-DE" dirty="0" smtClean="0"/>
            </a:br>
            <a:r>
              <a:rPr lang="de-DE" altLang="de-DE" dirty="0" smtClean="0"/>
              <a:t>Erfassen einer Beziehung zu Person, Familie, Körperschaft </a:t>
            </a:r>
            <a:br>
              <a:rPr lang="de-DE" altLang="de-DE" dirty="0" smtClean="0"/>
            </a:br>
            <a:r>
              <a:rPr lang="de-DE" altLang="de-DE" dirty="0" smtClean="0">
                <a:sym typeface="Wingdings" panose="05000000000000000000" pitchFamily="2" charset="2"/>
              </a:rPr>
              <a:t> dann Erfassung einer Verantwortlichkeitsangabe</a:t>
            </a:r>
            <a:br>
              <a:rPr lang="de-DE" altLang="de-DE" dirty="0" smtClean="0">
                <a:sym typeface="Wingdings" panose="05000000000000000000" pitchFamily="2" charset="2"/>
              </a:rPr>
            </a:br>
            <a:r>
              <a:rPr lang="de-DE" altLang="de-DE" dirty="0" smtClean="0">
                <a:sym typeface="Wingdings" panose="05000000000000000000" pitchFamily="2" charset="2"/>
              </a:rPr>
              <a:t>RDA 2.4.2.3 D-A-CH</a:t>
            </a:r>
            <a:endParaRPr lang="de-DE" altLang="de-DE"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36</a:t>
            </a:fld>
            <a:endParaRPr lang="de-DE" dirty="0"/>
          </a:p>
        </p:txBody>
      </p:sp>
    </p:spTree>
    <p:extLst>
      <p:ext uri="{BB962C8B-B14F-4D97-AF65-F5344CB8AC3E}">
        <p14:creationId xmlns:p14="http://schemas.microsoft.com/office/powerpoint/2010/main" val="3308786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r>
              <a:rPr lang="de-DE" altLang="de-DE" dirty="0" smtClean="0"/>
              <a:t>Erinnerung</a:t>
            </a:r>
          </a:p>
          <a:p>
            <a:endParaRPr lang="de-DE" altLang="de-DE" dirty="0"/>
          </a:p>
          <a:p>
            <a:r>
              <a:rPr lang="de-DE" altLang="de-DE" dirty="0" smtClean="0"/>
              <a:t>Verantwortlichkeitsangabe (RDA 2.4)</a:t>
            </a:r>
          </a:p>
          <a:p>
            <a:r>
              <a:rPr lang="de-DE" altLang="de-DE" dirty="0" smtClean="0"/>
              <a:t>Beschreibung der Manifestation</a:t>
            </a:r>
          </a:p>
          <a:p>
            <a:r>
              <a:rPr lang="de-DE" altLang="de-DE" dirty="0" smtClean="0"/>
              <a:t>Regeln zum Übertragen (RDA 1.7)</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4</a:t>
            </a:fld>
            <a:endParaRPr lang="de-DE"/>
          </a:p>
        </p:txBody>
      </p:sp>
    </p:spTree>
    <p:extLst>
      <p:ext uri="{BB962C8B-B14F-4D97-AF65-F5344CB8AC3E}">
        <p14:creationId xmlns:p14="http://schemas.microsoft.com/office/powerpoint/2010/main" val="1904724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 </a:t>
            </a:r>
            <a:endParaRPr lang="de-DE" dirty="0"/>
          </a:p>
        </p:txBody>
      </p:sp>
      <p:sp>
        <p:nvSpPr>
          <p:cNvPr id="5123" name="Textplatzhalter 2"/>
          <p:cNvSpPr>
            <a:spLocks noGrp="1"/>
          </p:cNvSpPr>
          <p:nvPr>
            <p:ph type="body" sz="quarter" idx="13"/>
          </p:nvPr>
        </p:nvSpPr>
        <p:spPr>
          <a:xfrm>
            <a:off x="250825" y="836613"/>
            <a:ext cx="8642350" cy="2160339"/>
          </a:xfrm>
        </p:spPr>
        <p:txBody>
          <a:bodyPr/>
          <a:lstStyle/>
          <a:p>
            <a:endParaRPr lang="de-DE" altLang="de-DE" dirty="0" smtClean="0"/>
          </a:p>
          <a:p>
            <a:r>
              <a:rPr lang="de-DE" altLang="de-DE" dirty="0" smtClean="0"/>
              <a:t>RDA 2.4.1.6 Mehrere Verantwortlichkeitsangaben</a:t>
            </a:r>
          </a:p>
          <a:p>
            <a:r>
              <a:rPr lang="de-DE" altLang="de-DE" dirty="0" smtClean="0"/>
              <a:t>Beispiel: Komponist ; Interpret ; Darsteller</a:t>
            </a:r>
          </a:p>
          <a:p>
            <a:r>
              <a:rPr lang="de-DE" altLang="de-DE" dirty="0" smtClean="0"/>
              <a:t>Mehrere Verantwortlichkeitsangaben können ohne Kennzeichnung weggelassen werden.</a:t>
            </a:r>
          </a:p>
          <a:p>
            <a:endParaRPr lang="de-DE" altLang="de-DE" dirty="0"/>
          </a:p>
          <a:p>
            <a:endParaRPr lang="de-DE" altLang="de-DE" dirty="0"/>
          </a:p>
          <a:p>
            <a:endParaRPr lang="de-DE" altLang="de-DE" dirty="0" smtClean="0"/>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153268084"/>
              </p:ext>
            </p:extLst>
          </p:nvPr>
        </p:nvGraphicFramePr>
        <p:xfrm>
          <a:off x="395536" y="3501008"/>
          <a:ext cx="8424861" cy="2464988"/>
        </p:xfrm>
        <a:graphic>
          <a:graphicData uri="http://schemas.openxmlformats.org/drawingml/2006/table">
            <a:tbl>
              <a:tblPr firstRow="1" bandRow="1">
                <a:tableStyleId>{5C22544A-7EE6-4342-B048-85BDC9FD1C3A}</a:tableStyleId>
              </a:tblPr>
              <a:tblGrid>
                <a:gridCol w="1465193"/>
                <a:gridCol w="3540883"/>
                <a:gridCol w="3418785"/>
              </a:tblGrid>
              <a:tr h="41949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Richard </a:t>
                      </a:r>
                      <a:r>
                        <a:rPr lang="de-DE" sz="1800" dirty="0" err="1" smtClean="0">
                          <a:latin typeface="Verdana" panose="020B0604030504040204" pitchFamily="34" charset="0"/>
                          <a:ea typeface="Verdana" panose="020B0604030504040204" pitchFamily="34" charset="0"/>
                          <a:cs typeface="Verdana" panose="020B0604030504040204" pitchFamily="34" charset="0"/>
                        </a:rPr>
                        <a:t>Strauss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Saito</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Kinen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Orchestra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Daniel</a:t>
                      </a:r>
                      <a:r>
                        <a:rPr lang="de-DE" sz="1800" baseline="0" dirty="0" smtClean="0">
                          <a:latin typeface="Verdana" panose="020B0604030504040204" pitchFamily="34" charset="0"/>
                          <a:ea typeface="Verdana" panose="020B0604030504040204" pitchFamily="34" charset="0"/>
                          <a:cs typeface="Verdana" panose="020B0604030504040204" pitchFamily="34" charset="0"/>
                        </a:rPr>
                        <a:t> Harding [Dirigent]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03801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Erfassung wie Reihenfolge, Layout, Typografie der Informationsquelle</a:t>
            </a:r>
          </a:p>
          <a:p>
            <a:endParaRPr lang="de-DE" altLang="de-DE" dirty="0" smtClean="0"/>
          </a:p>
          <a:p>
            <a:r>
              <a:rPr lang="de-DE" altLang="de-DE" dirty="0" smtClean="0"/>
              <a:t>Informationsquelle nicht eindeutig?</a:t>
            </a:r>
          </a:p>
          <a:p>
            <a:pPr marL="0" indent="0">
              <a:buNone/>
            </a:pPr>
            <a:r>
              <a:rPr lang="de-DE" altLang="de-DE" dirty="0" smtClean="0">
                <a:sym typeface="Wingdings" panose="05000000000000000000" pitchFamily="2" charset="2"/>
              </a:rPr>
              <a:t>	 sinnvolle Reihenfolge bilden</a:t>
            </a:r>
            <a:br>
              <a:rPr lang="de-DE" altLang="de-DE" dirty="0" smtClean="0">
                <a:sym typeface="Wingdings" panose="05000000000000000000" pitchFamily="2" charset="2"/>
              </a:rPr>
            </a:br>
            <a:r>
              <a:rPr lang="de-DE" altLang="de-DE" dirty="0" smtClean="0">
                <a:sym typeface="Wingdings" panose="05000000000000000000" pitchFamily="2" charset="2"/>
              </a:rPr>
              <a:t>	 Anhang I Beziehungskennzeichnungen</a:t>
            </a:r>
            <a:endParaRPr lang="de-DE" altLang="de-DE" dirty="0" smtClean="0"/>
          </a:p>
          <a:p>
            <a:endParaRPr lang="de-DE" altLang="de-DE" dirty="0" smtClean="0"/>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15.11.2015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6</a:t>
            </a:fld>
            <a:endParaRPr lang="de-DE"/>
          </a:p>
        </p:txBody>
      </p:sp>
    </p:spTree>
    <p:extLst>
      <p:ext uri="{BB962C8B-B14F-4D97-AF65-F5344CB8AC3E}">
        <p14:creationId xmlns:p14="http://schemas.microsoft.com/office/powerpoint/2010/main" val="42285893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632848" cy="365125"/>
          </a:xfrm>
        </p:spPr>
        <p:txBody>
          <a:bodyPr/>
          <a:lstStyle/>
          <a:p>
            <a:r>
              <a:rPr lang="de-DE" sz="800" dirty="0" smtClean="0"/>
              <a:t>AG RDA Schulungsunterlagen – Modul 6M.04.04: Verantwortlichkeitsangabe für AV-Medien | Stand: 15.11.2015 | CC BY-NC-SA</a:t>
            </a:r>
            <a:endParaRPr lang="de-DE" sz="800" dirty="0"/>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 / Wagner - Silberling</a:t>
            </a:r>
            <a:endParaRPr lang="de-DE"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177" y="1772816"/>
            <a:ext cx="7561191" cy="3744416"/>
          </a:xfrm>
          <a:prstGeom prst="rect">
            <a:avLst/>
          </a:prstGeom>
        </p:spPr>
        <p:style>
          <a:lnRef idx="2">
            <a:schemeClr val="accent1"/>
          </a:lnRef>
          <a:fillRef idx="1">
            <a:schemeClr val="lt1"/>
          </a:fillRef>
          <a:effectRef idx="0">
            <a:schemeClr val="accent1"/>
          </a:effectRef>
          <a:fontRef idx="minor">
            <a:schemeClr val="dk1"/>
          </a:fontRef>
        </p:style>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7</a:t>
            </a:fld>
            <a:endParaRPr lang="de-DE"/>
          </a:p>
        </p:txBody>
      </p:sp>
    </p:spTree>
    <p:extLst>
      <p:ext uri="{BB962C8B-B14F-4D97-AF65-F5344CB8AC3E}">
        <p14:creationId xmlns:p14="http://schemas.microsoft.com/office/powerpoint/2010/main" val="761699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539552" y="6381328"/>
            <a:ext cx="7632848" cy="365125"/>
          </a:xfrm>
        </p:spPr>
        <p:txBody>
          <a:bodyPr/>
          <a:lstStyle/>
          <a:p>
            <a:r>
              <a:rPr lang="de-DE" sz="800" dirty="0" smtClean="0"/>
              <a:t>AG RDA Schulungsunterlagen – Modul 6M.04.04: Verantwortlichkeitsangabe für AV-Medien | Stand: 15.11.2015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340768"/>
            <a:ext cx="3694113"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1021438" y="970242"/>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0726" y="188640"/>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Parsifal/Wagner - gesamte Ressource</a:t>
            </a:r>
            <a:endParaRPr lang="de-DE" dirty="0"/>
          </a:p>
        </p:txBody>
      </p:sp>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0504" y="1785863"/>
            <a:ext cx="2880320" cy="3456384"/>
          </a:xfrm>
          <a:prstGeom prst="rect">
            <a:avLst/>
          </a:prstGeom>
        </p:spPr>
      </p:pic>
      <p:sp>
        <p:nvSpPr>
          <p:cNvPr id="16" name="Rechteck 15"/>
          <p:cNvSpPr/>
          <p:nvPr/>
        </p:nvSpPr>
        <p:spPr>
          <a:xfrm>
            <a:off x="5580113" y="934238"/>
            <a:ext cx="2088232" cy="252028"/>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sp>
        <p:nvSpPr>
          <p:cNvPr id="4" name="Textfeld 3"/>
          <p:cNvSpPr txBox="1"/>
          <p:nvPr/>
        </p:nvSpPr>
        <p:spPr>
          <a:xfrm>
            <a:off x="5970886" y="1340769"/>
            <a:ext cx="1477328" cy="4536503"/>
          </a:xfrm>
          <a:prstGeom prst="rect">
            <a:avLst/>
          </a:prstGeom>
        </p:spPr>
        <p:style>
          <a:lnRef idx="2">
            <a:schemeClr val="accent1"/>
          </a:lnRef>
          <a:fillRef idx="1">
            <a:schemeClr val="lt1"/>
          </a:fillRef>
          <a:effectRef idx="0">
            <a:schemeClr val="accent1"/>
          </a:effectRef>
          <a:fontRef idx="minor">
            <a:schemeClr val="dk1"/>
          </a:fontRef>
        </p:style>
        <p:txBody>
          <a:bodyPr vert="vert" wrap="square" rtlCol="0">
            <a:spAutoFit/>
          </a:bodyPr>
          <a:lstStyle/>
          <a:p>
            <a:r>
              <a:rPr lang="de-DE" sz="1200" dirty="0">
                <a:latin typeface="Verdana" pitchFamily="34" charset="0"/>
                <a:ea typeface="Verdana" pitchFamily="34" charset="0"/>
                <a:cs typeface="Verdana" pitchFamily="34" charset="0"/>
              </a:rPr>
              <a:t> </a:t>
            </a:r>
            <a:r>
              <a:rPr lang="de-DE" sz="1000" dirty="0">
                <a:latin typeface="Verdana" pitchFamily="34" charset="0"/>
                <a:ea typeface="Verdana" pitchFamily="34" charset="0"/>
                <a:cs typeface="Verdana" pitchFamily="34" charset="0"/>
              </a:rPr>
              <a:t>Deutsche</a:t>
            </a:r>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WAGNER: PARSIFAL</a:t>
            </a:r>
          </a:p>
          <a:p>
            <a:r>
              <a:rPr lang="de-DE" sz="1200" dirty="0">
                <a:latin typeface="Verdana" pitchFamily="34" charset="0"/>
                <a:ea typeface="Verdana" pitchFamily="34" charset="0"/>
                <a:cs typeface="Verdana" pitchFamily="34" charset="0"/>
              </a:rPr>
              <a:t> </a:t>
            </a:r>
            <a:r>
              <a:rPr lang="de-DE" sz="1000" dirty="0" smtClean="0">
                <a:latin typeface="Verdana" pitchFamily="34" charset="0"/>
                <a:ea typeface="Verdana" pitchFamily="34" charset="0"/>
                <a:cs typeface="Verdana" pitchFamily="34" charset="0"/>
              </a:rPr>
              <a:t>Grammophon</a:t>
            </a:r>
          </a:p>
          <a:p>
            <a:r>
              <a:rPr lang="de-DE" sz="1200" dirty="0" smtClean="0">
                <a:latin typeface="Verdana" pitchFamily="34" charset="0"/>
                <a:ea typeface="Verdana" pitchFamily="34" charset="0"/>
                <a:cs typeface="Verdana" pitchFamily="34" charset="0"/>
              </a:rPr>
              <a:t>                   BOTHA / SCHUSTER / KOCH / </a:t>
            </a:r>
          </a:p>
          <a:p>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                  MILLING / THIELEMANN</a:t>
            </a:r>
          </a:p>
          <a:p>
            <a:r>
              <a:rPr lang="de-DE" sz="1200" dirty="0" smtClean="0">
                <a:latin typeface="Verdana" pitchFamily="34" charset="0"/>
                <a:ea typeface="Verdana" pitchFamily="34" charset="0"/>
                <a:cs typeface="Verdana" pitchFamily="34" charset="0"/>
              </a:rPr>
              <a:t> </a:t>
            </a:r>
          </a:p>
          <a:p>
            <a:r>
              <a:rPr lang="de-DE" sz="1200" dirty="0" smtClean="0">
                <a:latin typeface="Verdana" pitchFamily="34" charset="0"/>
                <a:ea typeface="Verdana" pitchFamily="34" charset="0"/>
                <a:cs typeface="Verdana" pitchFamily="34" charset="0"/>
              </a:rPr>
              <a:t>                                       2 DVD </a:t>
            </a:r>
          </a:p>
          <a:p>
            <a:r>
              <a:rPr lang="de-DE" sz="1200" dirty="0" smtClean="0">
                <a:latin typeface="Verdana" pitchFamily="34" charset="0"/>
                <a:ea typeface="Verdana" pitchFamily="34" charset="0"/>
                <a:cs typeface="Verdana" pitchFamily="34" charset="0"/>
              </a:rPr>
              <a:t>                                        Video    00440 073 49397</a:t>
            </a:r>
            <a:endParaRPr lang="de-DE" sz="12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8</a:t>
            </a:fld>
            <a:endParaRPr lang="de-DE"/>
          </a:p>
        </p:txBody>
      </p:sp>
    </p:spTree>
    <p:extLst>
      <p:ext uri="{BB962C8B-B14F-4D97-AF65-F5344CB8AC3E}">
        <p14:creationId xmlns:p14="http://schemas.microsoft.com/office/powerpoint/2010/main" val="3460475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Parsifal/Wagner – gesamte Ressource</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Stand: 15.11.2015 | CC BY-NC-SA</a:t>
            </a:r>
            <a:endParaRPr lang="de-DE" sz="800" dirty="0"/>
          </a:p>
        </p:txBody>
      </p:sp>
      <p:sp>
        <p:nvSpPr>
          <p:cNvPr id="5" name="Rechteck 4"/>
          <p:cNvSpPr/>
          <p:nvPr/>
        </p:nvSpPr>
        <p:spPr>
          <a:xfrm>
            <a:off x="1115616" y="1700808"/>
            <a:ext cx="4680520" cy="43204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1115616" y="1052736"/>
            <a:ext cx="4680520" cy="41894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4506" y="1772817"/>
            <a:ext cx="4389622" cy="2292244"/>
          </a:xfrm>
          <a:prstGeom prst="rect">
            <a:avLst/>
          </a:prstGeom>
        </p:spPr>
      </p:pic>
      <p:sp>
        <p:nvSpPr>
          <p:cNvPr id="11" name="Textfeld 10"/>
          <p:cNvSpPr txBox="1"/>
          <p:nvPr/>
        </p:nvSpPr>
        <p:spPr>
          <a:xfrm>
            <a:off x="1334506" y="5294274"/>
            <a:ext cx="438962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1000" dirty="0" smtClean="0">
                <a:latin typeface="Verdana" pitchFamily="34" charset="0"/>
                <a:ea typeface="Verdana" pitchFamily="34" charset="0"/>
                <a:cs typeface="Verdana" pitchFamily="34" charset="0"/>
              </a:rPr>
              <a:t>SUBTITLES: GERMAN (orig. </a:t>
            </a:r>
            <a:r>
              <a:rPr lang="de-DE" sz="1000" dirty="0" err="1" smtClean="0">
                <a:latin typeface="Verdana" pitchFamily="34" charset="0"/>
                <a:ea typeface="Verdana" pitchFamily="34" charset="0"/>
                <a:cs typeface="Verdana" pitchFamily="34" charset="0"/>
              </a:rPr>
              <a:t>language</a:t>
            </a:r>
            <a:r>
              <a:rPr lang="de-DE" sz="1000" dirty="0" smtClean="0">
                <a:latin typeface="Verdana" pitchFamily="34" charset="0"/>
                <a:ea typeface="Verdana" pitchFamily="34" charset="0"/>
                <a:cs typeface="Verdana" pitchFamily="34" charset="0"/>
              </a:rPr>
              <a:t>)-</a:t>
            </a:r>
          </a:p>
          <a:p>
            <a:r>
              <a:rPr lang="de-DE" sz="1000" dirty="0" smtClean="0">
                <a:latin typeface="Verdana" pitchFamily="34" charset="0"/>
                <a:ea typeface="Verdana" pitchFamily="34" charset="0"/>
                <a:cs typeface="Verdana" pitchFamily="34" charset="0"/>
              </a:rPr>
              <a:t>ENGLISH-FRENCH-SPANISH-CHINESE-KOREAN-JAPANESE</a:t>
            </a:r>
            <a:endParaRPr lang="de-DE" sz="1000" dirty="0">
              <a:latin typeface="Verdana" pitchFamily="34" charset="0"/>
              <a:ea typeface="Verdana" pitchFamily="34" charset="0"/>
              <a:cs typeface="Verdana" pitchFamily="34" charset="0"/>
            </a:endParaRPr>
          </a:p>
        </p:txBody>
      </p:sp>
      <p:sp>
        <p:nvSpPr>
          <p:cNvPr id="12" name="Textfeld 11"/>
          <p:cNvSpPr txBox="1"/>
          <p:nvPr/>
        </p:nvSpPr>
        <p:spPr>
          <a:xfrm>
            <a:off x="1334506" y="4222807"/>
            <a:ext cx="137249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PICTURE FORMAT </a:t>
            </a:r>
            <a:endParaRPr lang="de-DE" sz="900" dirty="0" smtClean="0">
              <a:latin typeface="Verdana" pitchFamily="34" charset="0"/>
              <a:ea typeface="Verdana" pitchFamily="34" charset="0"/>
              <a:cs typeface="Verdana" pitchFamily="34" charset="0"/>
            </a:endParaRPr>
          </a:p>
          <a:p>
            <a:r>
              <a:rPr lang="de-DE" sz="900" dirty="0" smtClean="0">
                <a:latin typeface="Verdana" pitchFamily="34" charset="0"/>
                <a:ea typeface="Verdana" pitchFamily="34" charset="0"/>
                <a:cs typeface="Verdana" pitchFamily="34" charset="0"/>
              </a:rPr>
              <a:t>NTSC|COLOUR|16:9</a:t>
            </a:r>
            <a:endParaRPr lang="de-DE" sz="900" dirty="0">
              <a:latin typeface="Verdana" pitchFamily="34" charset="0"/>
              <a:ea typeface="Verdana" pitchFamily="34" charset="0"/>
              <a:cs typeface="Verdana" pitchFamily="34" charset="0"/>
            </a:endParaRPr>
          </a:p>
        </p:txBody>
      </p:sp>
      <p:sp>
        <p:nvSpPr>
          <p:cNvPr id="17" name="Textfeld 16"/>
          <p:cNvSpPr txBox="1"/>
          <p:nvPr/>
        </p:nvSpPr>
        <p:spPr>
          <a:xfrm>
            <a:off x="2882862" y="4222807"/>
            <a:ext cx="125709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900" dirty="0" smtClean="0">
                <a:latin typeface="Verdana" pitchFamily="34" charset="0"/>
                <a:ea typeface="Verdana" pitchFamily="34" charset="0"/>
                <a:cs typeface="Verdana" pitchFamily="34" charset="0"/>
              </a:rPr>
              <a:t>REGION CODE</a:t>
            </a:r>
          </a:p>
          <a:p>
            <a:r>
              <a:rPr lang="de-DE" sz="900" dirty="0" smtClean="0">
                <a:latin typeface="Verdana" pitchFamily="34" charset="0"/>
                <a:ea typeface="Verdana" pitchFamily="34" charset="0"/>
                <a:cs typeface="Verdana" pitchFamily="34" charset="0"/>
              </a:rPr>
              <a:t>0 (</a:t>
            </a:r>
            <a:r>
              <a:rPr lang="de-DE" sz="900" dirty="0" err="1" smtClean="0">
                <a:latin typeface="Verdana" pitchFamily="34" charset="0"/>
                <a:ea typeface="Verdana" pitchFamily="34" charset="0"/>
                <a:cs typeface="Verdana" pitchFamily="34" charset="0"/>
              </a:rPr>
              <a:t>worldwide</a:t>
            </a:r>
            <a:r>
              <a:rPr lang="de-DE" sz="900" dirty="0" smtClean="0">
                <a:latin typeface="Verdana" pitchFamily="34" charset="0"/>
                <a:ea typeface="Verdana" pitchFamily="34" charset="0"/>
                <a:cs typeface="Verdana" pitchFamily="34" charset="0"/>
              </a:rPr>
              <a:t>)</a:t>
            </a:r>
            <a:endParaRPr lang="de-DE" sz="900" dirty="0">
              <a:latin typeface="Verdana" pitchFamily="34" charset="0"/>
              <a:ea typeface="Verdana" pitchFamily="34" charset="0"/>
              <a:cs typeface="Verdana" pitchFamily="34" charset="0"/>
            </a:endParaRPr>
          </a:p>
        </p:txBody>
      </p:sp>
      <p:sp>
        <p:nvSpPr>
          <p:cNvPr id="19" name="Textfeld 18"/>
          <p:cNvSpPr txBox="1"/>
          <p:nvPr/>
        </p:nvSpPr>
        <p:spPr>
          <a:xfrm>
            <a:off x="4251432" y="4223810"/>
            <a:ext cx="1459054"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SOUND </a:t>
            </a:r>
            <a:r>
              <a:rPr lang="de-DE" sz="900" dirty="0" smtClean="0">
                <a:latin typeface="Verdana" pitchFamily="34" charset="0"/>
                <a:ea typeface="Verdana" pitchFamily="34" charset="0"/>
                <a:cs typeface="Verdana" pitchFamily="34" charset="0"/>
              </a:rPr>
              <a:t>FORMAT</a:t>
            </a:r>
          </a:p>
          <a:p>
            <a:r>
              <a:rPr lang="de-DE" sz="900" dirty="0" smtClean="0">
                <a:latin typeface="Verdana" pitchFamily="34" charset="0"/>
                <a:ea typeface="Verdana" pitchFamily="34" charset="0"/>
                <a:cs typeface="Verdana" pitchFamily="34" charset="0"/>
              </a:rPr>
              <a:t>PCM STEREO|DTS 5.0</a:t>
            </a:r>
            <a:endParaRPr lang="de-DE" sz="900" dirty="0">
              <a:latin typeface="Verdana" pitchFamily="34" charset="0"/>
              <a:ea typeface="Verdana" pitchFamily="34" charset="0"/>
              <a:cs typeface="Verdana" pitchFamily="34" charset="0"/>
            </a:endParaRPr>
          </a:p>
        </p:txBody>
      </p:sp>
      <p:sp>
        <p:nvSpPr>
          <p:cNvPr id="20" name="Textfeld 19"/>
          <p:cNvSpPr txBox="1"/>
          <p:nvPr/>
        </p:nvSpPr>
        <p:spPr>
          <a:xfrm>
            <a:off x="2123728" y="4716037"/>
            <a:ext cx="128753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MENUE LANGUAGE</a:t>
            </a:r>
          </a:p>
          <a:p>
            <a:r>
              <a:rPr lang="de-DE" sz="900" dirty="0" smtClean="0">
                <a:latin typeface="Verdana" pitchFamily="34" charset="0"/>
                <a:ea typeface="Verdana" pitchFamily="34" charset="0"/>
                <a:cs typeface="Verdana" pitchFamily="34" charset="0"/>
              </a:rPr>
              <a:t>ENGLISH</a:t>
            </a:r>
            <a:endParaRPr lang="de-DE" sz="900" dirty="0">
              <a:latin typeface="Verdana" pitchFamily="34" charset="0"/>
              <a:ea typeface="Verdana" pitchFamily="34" charset="0"/>
              <a:cs typeface="Verdana" pitchFamily="34" charset="0"/>
            </a:endParaRPr>
          </a:p>
        </p:txBody>
      </p:sp>
      <p:sp>
        <p:nvSpPr>
          <p:cNvPr id="21" name="Textfeld 20"/>
          <p:cNvSpPr txBox="1"/>
          <p:nvPr/>
        </p:nvSpPr>
        <p:spPr>
          <a:xfrm>
            <a:off x="3926270" y="4710068"/>
            <a:ext cx="889987"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TOTAL TIME</a:t>
            </a:r>
          </a:p>
          <a:p>
            <a:r>
              <a:rPr lang="de-DE" sz="900" dirty="0" smtClean="0">
                <a:latin typeface="Verdana" pitchFamily="34" charset="0"/>
                <a:ea typeface="Verdana" pitchFamily="34" charset="0"/>
                <a:cs typeface="Verdana" pitchFamily="34" charset="0"/>
              </a:rPr>
              <a:t>242 MIN.</a:t>
            </a:r>
            <a:endParaRPr lang="de-DE" sz="9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9</a:t>
            </a:fld>
            <a:endParaRPr lang="de-DE"/>
          </a:p>
        </p:txBody>
      </p:sp>
    </p:spTree>
    <p:extLst>
      <p:ext uri="{BB962C8B-B14F-4D97-AF65-F5344CB8AC3E}">
        <p14:creationId xmlns:p14="http://schemas.microsoft.com/office/powerpoint/2010/main" val="2832625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2313</Words>
  <Application>Microsoft Office PowerPoint</Application>
  <PresentationFormat>Bildschirmpräsentation (4:3)</PresentationFormat>
  <Paragraphs>465</Paragraphs>
  <Slides>36</Slides>
  <Notes>25</Notes>
  <HiddenSlides>0</HiddenSlides>
  <MMClips>0</MMClips>
  <ScaleCrop>false</ScaleCrop>
  <HeadingPairs>
    <vt:vector size="4" baseType="variant">
      <vt:variant>
        <vt:lpstr>Design</vt:lpstr>
      </vt:variant>
      <vt:variant>
        <vt:i4>1</vt:i4>
      </vt:variant>
      <vt:variant>
        <vt:lpstr>Folientitel</vt:lpstr>
      </vt:variant>
      <vt:variant>
        <vt:i4>36</vt:i4>
      </vt:variant>
    </vt:vector>
  </HeadingPairs>
  <TitlesOfParts>
    <vt:vector size="37" baseType="lpstr">
      <vt:lpstr>Larissa</vt:lpstr>
      <vt:lpstr>Schulungsunterlagen der AG RDA</vt:lpstr>
      <vt:lpstr>Verantwortlichkeitsangabe für AV-Medien </vt:lpstr>
      <vt:lpstr>PowerPoint-Präsentation</vt:lpstr>
      <vt:lpstr>PowerPoint-Präsentation</vt:lpstr>
      <vt:lpstr>Mehrere Verantwortlichkeitsangaben </vt:lpstr>
      <vt:lpstr>Mehrere Verantwortlichkeitsangaben</vt:lpstr>
      <vt:lpstr>Bsp. 6M.04.03  Parsifal / Wagner - Silberling</vt:lpstr>
      <vt:lpstr>Bsp. 6M.04.03  Parsifal/Wagner - gesamte Ressource</vt:lpstr>
      <vt:lpstr>Bsp. 6M.04.03 Parsifal/Wagner – gesamte Ressource</vt:lpstr>
      <vt:lpstr>Bsp. 6M.04.03 Parsifal / Wagner – gesamte Ressource</vt:lpstr>
      <vt:lpstr>Beispiel 6M.04.03 - Verantwortlichkeitsangabe</vt:lpstr>
      <vt:lpstr>Rollenangaben</vt:lpstr>
      <vt:lpstr>Rollenangaben</vt:lpstr>
      <vt:lpstr>Rollenangaben</vt:lpstr>
      <vt:lpstr>Rollenangabe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Bsp. 6M.04.02 Ein deutsches Requiem / Brahms - Silberling</vt:lpstr>
      <vt:lpstr>Bsp. 6M.04.02  Ein deutsches Requiem / Brahms - gesamte Ressource</vt:lpstr>
      <vt:lpstr>Bsp. 6M.04.02  Ein deutsches Requiem / Brahms - gesamte Ressource</vt:lpstr>
      <vt:lpstr>Anmerkung zur Verantwortlichkeitsangabe</vt:lpstr>
      <vt:lpstr>Anmerkung zur Verantwortlichkeitsangabe</vt:lpstr>
      <vt:lpstr>Verantwortlichkeitsangabe bei Zusammenstellungen</vt:lpstr>
      <vt:lpstr>Bsp. 6M.04.09  Symphonik und Oper - Schallplatte</vt:lpstr>
      <vt:lpstr>Bsp. 6M.04.09 Symphonik &amp; Oper – Schallplatte</vt:lpstr>
      <vt:lpstr>Bsp. 6M.04.09   Symphonik &amp; Oper - Schallplattenhülle</vt:lpstr>
      <vt:lpstr>Bsp. 6M.04.09 Symphonik &amp; Oper – Schallplattenhülle</vt:lpstr>
      <vt:lpstr>Beispiel 6M.04.09 - Verantwortlichkeitsangabe</vt:lpstr>
      <vt:lpstr>Beispiel 6M.04.09 - Verantwortlichkeitsangabe</vt:lpstr>
      <vt:lpstr>Beispiel Barocke Klangpracht</vt:lpstr>
      <vt:lpstr>Verantwortlichkeitsangabe</vt:lpstr>
      <vt:lpstr>Verantwortlichkeitsangabe und Standardelemente-Set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51</cp:revision>
  <dcterms:created xsi:type="dcterms:W3CDTF">2014-02-18T07:01:40Z</dcterms:created>
  <dcterms:modified xsi:type="dcterms:W3CDTF">2015-11-18T10:32:52Z</dcterms:modified>
</cp:coreProperties>
</file>