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85" r:id="rId2"/>
    <p:sldId id="259" r:id="rId3"/>
    <p:sldId id="287" r:id="rId4"/>
    <p:sldId id="339" r:id="rId5"/>
    <p:sldId id="302" r:id="rId6"/>
    <p:sldId id="307" r:id="rId7"/>
    <p:sldId id="308" r:id="rId8"/>
    <p:sldId id="310" r:id="rId9"/>
    <p:sldId id="311" r:id="rId10"/>
    <p:sldId id="312" r:id="rId11"/>
    <p:sldId id="298" r:id="rId12"/>
    <p:sldId id="306" r:id="rId13"/>
    <p:sldId id="315" r:id="rId14"/>
    <p:sldId id="317" r:id="rId15"/>
    <p:sldId id="318" r:id="rId16"/>
    <p:sldId id="305" r:id="rId17"/>
    <p:sldId id="319" r:id="rId18"/>
    <p:sldId id="338" r:id="rId19"/>
    <p:sldId id="304" r:id="rId20"/>
    <p:sldId id="325" r:id="rId21"/>
    <p:sldId id="329" r:id="rId22"/>
    <p:sldId id="340" r:id="rId23"/>
    <p:sldId id="341" r:id="rId24"/>
    <p:sldId id="342" r:id="rId25"/>
    <p:sldId id="330" r:id="rId26"/>
    <p:sldId id="331" r:id="rId27"/>
    <p:sldId id="303" r:id="rId28"/>
    <p:sldId id="344" r:id="rId29"/>
    <p:sldId id="332" r:id="rId30"/>
    <p:sldId id="333" r:id="rId31"/>
    <p:sldId id="334" r:id="rId32"/>
    <p:sldId id="335" r:id="rId33"/>
    <p:sldId id="326" r:id="rId34"/>
    <p:sldId id="323" r:id="rId35"/>
    <p:sldId id="343" r:id="rId36"/>
    <p:sldId id="324" r:id="rId37"/>
    <p:sldId id="322" r:id="rId38"/>
  </p:sldIdLst>
  <p:sldSz cx="9144000" cy="6858000" type="screen4x3"/>
  <p:notesSz cx="6794500" cy="9931400"/>
  <p:defaultTextStyle>
    <a:defPPr>
      <a:defRPr lang="de-DE"/>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8402" autoAdjust="0"/>
  </p:normalViewPr>
  <p:slideViewPr>
    <p:cSldViewPr>
      <p:cViewPr>
        <p:scale>
          <a:sx n="100" d="100"/>
          <a:sy n="100" d="100"/>
        </p:scale>
        <p:origin x="-1398" y="-7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8"/>
        <p:guide pos="214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2934EBBC-1CF2-4DFF-BA3C-B767B0D16848}" type="datetimeFigureOut">
              <a:rPr lang="de-DE"/>
              <a:pPr>
                <a:defRPr/>
              </a:pPr>
              <a:t>09.03.2016</a:t>
            </a:fld>
            <a:endParaRPr lang="de-DE"/>
          </a:p>
        </p:txBody>
      </p:sp>
      <p:sp>
        <p:nvSpPr>
          <p:cNvPr id="4" name="Fußzeilenplatzhalter 3"/>
          <p:cNvSpPr>
            <a:spLocks noGrp="1"/>
          </p:cNvSpPr>
          <p:nvPr>
            <p:ph type="ftr" sz="quarter" idx="2"/>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232D0C71-6343-40F0-AC53-86A605D04ACE}" type="slidenum">
              <a:rPr lang="de-DE"/>
              <a:pPr>
                <a:defRPr/>
              </a:pPr>
              <a:t>‹Nr.›</a:t>
            </a:fld>
            <a:endParaRPr lang="de-DE"/>
          </a:p>
        </p:txBody>
      </p:sp>
    </p:spTree>
    <p:extLst>
      <p:ext uri="{BB962C8B-B14F-4D97-AF65-F5344CB8AC3E}">
        <p14:creationId xmlns:p14="http://schemas.microsoft.com/office/powerpoint/2010/main" val="104239701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283" cy="49657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3848645" y="0"/>
            <a:ext cx="2944283" cy="49657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9764667F-D928-4E9D-87E0-891ECD286F87}" type="datetimeFigureOut">
              <a:rPr lang="de-DE"/>
              <a:pPr>
                <a:defRPr/>
              </a:pPr>
              <a:t>09.03.2016</a:t>
            </a:fld>
            <a:endParaRPr lang="de-DE"/>
          </a:p>
        </p:txBody>
      </p:sp>
      <p:sp>
        <p:nvSpPr>
          <p:cNvPr id="4" name="Folienbildplatzhalter 3"/>
          <p:cNvSpPr>
            <a:spLocks noGrp="1" noRot="1" noChangeAspect="1"/>
          </p:cNvSpPr>
          <p:nvPr>
            <p:ph type="sldImg" idx="2"/>
          </p:nvPr>
        </p:nvSpPr>
        <p:spPr>
          <a:xfrm>
            <a:off x="914400" y="744538"/>
            <a:ext cx="4965700" cy="3724275"/>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679450" y="4717415"/>
            <a:ext cx="5435600" cy="446913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9433106"/>
            <a:ext cx="2944283" cy="49657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3848645" y="9433106"/>
            <a:ext cx="2944283" cy="49657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128B15A0-984A-436B-9F80-39F61121B752}" type="slidenum">
              <a:rPr lang="de-DE"/>
              <a:pPr>
                <a:defRPr/>
              </a:pPr>
              <a:t>‹Nr.›</a:t>
            </a:fld>
            <a:endParaRPr lang="de-DE"/>
          </a:p>
        </p:txBody>
      </p:sp>
    </p:spTree>
    <p:extLst>
      <p:ext uri="{BB962C8B-B14F-4D97-AF65-F5344CB8AC3E}">
        <p14:creationId xmlns:p14="http://schemas.microsoft.com/office/powerpoint/2010/main" val="3459508679"/>
      </p:ext>
    </p:extLst>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3" Type="http://schemas.openxmlformats.org/officeDocument/2006/relationships/hyperlink" Target="http://d-nb.info/1067412352" TargetMode="External"/><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p>
        </p:txBody>
      </p:sp>
      <p:sp>
        <p:nvSpPr>
          <p:cNvPr id="16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528788F8-18A2-468D-8F6F-3B60720E7757}" type="slidenum">
              <a:rPr lang="de-DE" altLang="de-DE">
                <a:solidFill>
                  <a:srgbClr val="000000"/>
                </a:solidFill>
              </a:rPr>
              <a:pPr fontAlgn="base">
                <a:spcBef>
                  <a:spcPct val="0"/>
                </a:spcBef>
                <a:spcAft>
                  <a:spcPct val="0"/>
                </a:spcAft>
              </a:pPr>
              <a:t>1</a:t>
            </a:fld>
            <a:endParaRPr lang="de-DE" altLang="de-DE">
              <a:solidFill>
                <a:srgbClr val="000000"/>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10</a:t>
            </a:fld>
            <a:endParaRPr lang="de-DE"/>
          </a:p>
        </p:txBody>
      </p:sp>
    </p:spTree>
    <p:extLst>
      <p:ext uri="{BB962C8B-B14F-4D97-AF65-F5344CB8AC3E}">
        <p14:creationId xmlns:p14="http://schemas.microsoft.com/office/powerpoint/2010/main" val="7446722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Die erste Verantwortlichkeitsangabe wurde der Hauptinformationsquelle, dem</a:t>
            </a:r>
          </a:p>
          <a:p>
            <a:r>
              <a:rPr lang="de-DE" sz="1200" kern="1200" dirty="0" smtClean="0">
                <a:solidFill>
                  <a:schemeClr val="tx1"/>
                </a:solidFill>
                <a:effectLst/>
                <a:latin typeface="+mn-lt"/>
                <a:ea typeface="+mn-ea"/>
                <a:cs typeface="+mn-cs"/>
              </a:rPr>
              <a:t>Silberling entnommen. Die  weiteren Verantwortlichkeitsangaben wurden der Darstellung von der Vorderseite der Ressource entnommen (RDA 2.4.2.2). Weitere </a:t>
            </a:r>
            <a:r>
              <a:rPr lang="de-DE" sz="1200" kern="1200" dirty="0" err="1" smtClean="0">
                <a:solidFill>
                  <a:schemeClr val="tx1"/>
                </a:solidFill>
                <a:effectLst/>
                <a:latin typeface="+mn-lt"/>
                <a:ea typeface="+mn-ea"/>
                <a:cs typeface="+mn-cs"/>
              </a:rPr>
              <a:t>Verantwortlichkeits­­angaben</a:t>
            </a:r>
            <a:r>
              <a:rPr lang="de-DE" sz="1200" kern="1200" dirty="0" smtClean="0">
                <a:solidFill>
                  <a:schemeClr val="tx1"/>
                </a:solidFill>
                <a:effectLst/>
                <a:latin typeface="+mn-lt"/>
                <a:ea typeface="+mn-ea"/>
                <a:cs typeface="+mn-cs"/>
              </a:rPr>
              <a:t> wurden weggelassen, ohne dies zu kennzeichnen. Es besteht die Möglichkeit, umfangreiche und weitere Verantwortlichkeitsangaben als Anmerkung RDA 2.17.3 zu erfassen. Das wurde hier nicht genutzt um die Gruppierungen in der Verantwortlichkeitsangabe darzustellen.</a:t>
            </a:r>
          </a:p>
          <a:p>
            <a:r>
              <a:rPr lang="de-DE" sz="1200" kern="1200" dirty="0" smtClean="0">
                <a:solidFill>
                  <a:schemeClr val="tx1"/>
                </a:solidFill>
                <a:effectLst/>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11</a:t>
            </a:fld>
            <a:endParaRPr lang="de-DE"/>
          </a:p>
        </p:txBody>
      </p:sp>
    </p:spTree>
    <p:extLst>
      <p:ext uri="{BB962C8B-B14F-4D97-AF65-F5344CB8AC3E}">
        <p14:creationId xmlns:p14="http://schemas.microsoft.com/office/powerpoint/2010/main" val="12304000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Kein normiertes Vokabular</a:t>
            </a:r>
            <a:r>
              <a:rPr lang="de-DE" baseline="0" dirty="0" smtClean="0"/>
              <a:t> verwenden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12</a:t>
            </a:fld>
            <a:endParaRPr lang="de-DE"/>
          </a:p>
        </p:txBody>
      </p:sp>
    </p:spTree>
    <p:extLst>
      <p:ext uri="{BB962C8B-B14F-4D97-AF65-F5344CB8AC3E}">
        <p14:creationId xmlns:p14="http://schemas.microsoft.com/office/powerpoint/2010/main" val="29470366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r>
              <a:rPr lang="de-DE" baseline="0" dirty="0" smtClean="0"/>
              <a:t>Die Rollenangabe Dirigent wurde außerhalb der Ressource ermittelt.</a:t>
            </a:r>
          </a:p>
          <a:p>
            <a:r>
              <a:rPr lang="de-DE" baseline="0" dirty="0" smtClean="0"/>
              <a:t>Die Rollenangabe Königin der Nacht wurde der Ressource entnommen. Die Ressource (Beispiel fingiert) beinhaltet eine Liste der Darsteller / Künstler mit Ihren Rollen.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Beispiel Parsifal !!!</a:t>
            </a:r>
            <a:endParaRPr lang="de-DE" baseline="0" dirty="0" smtClean="0"/>
          </a:p>
          <a:p>
            <a:endParaRPr lang="de-DE" baseline="0" dirty="0" smtClean="0"/>
          </a:p>
          <a:p>
            <a:r>
              <a:rPr lang="de-DE" baseline="0" dirty="0" smtClean="0"/>
              <a:t>Alternative Möglichkeit der Verantwortlichkeitsangabe mit Rollenangabe. Hier wurde die einleitende Wendung Sänger in […] gesetzt, weil sie ermittelt ist.</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16</a:t>
            </a:fld>
            <a:endParaRPr lang="de-DE"/>
          </a:p>
        </p:txBody>
      </p:sp>
    </p:spTree>
    <p:extLst>
      <p:ext uri="{BB962C8B-B14F-4D97-AF65-F5344CB8AC3E}">
        <p14:creationId xmlns:p14="http://schemas.microsoft.com/office/powerpoint/2010/main" val="15751208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17</a:t>
            </a:fld>
            <a:endParaRPr lang="de-DE"/>
          </a:p>
        </p:txBody>
      </p:sp>
    </p:spTree>
    <p:extLst>
      <p:ext uri="{BB962C8B-B14F-4D97-AF65-F5344CB8AC3E}">
        <p14:creationId xmlns:p14="http://schemas.microsoft.com/office/powerpoint/2010/main" val="1663549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18</a:t>
            </a:fld>
            <a:endParaRPr lang="de-DE"/>
          </a:p>
        </p:txBody>
      </p:sp>
    </p:spTree>
    <p:extLst>
      <p:ext uri="{BB962C8B-B14F-4D97-AF65-F5344CB8AC3E}">
        <p14:creationId xmlns:p14="http://schemas.microsoft.com/office/powerpoint/2010/main" val="957380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19</a:t>
            </a:fld>
            <a:endParaRPr lang="de-DE"/>
          </a:p>
        </p:txBody>
      </p:sp>
    </p:spTree>
    <p:extLst>
      <p:ext uri="{BB962C8B-B14F-4D97-AF65-F5344CB8AC3E}">
        <p14:creationId xmlns:p14="http://schemas.microsoft.com/office/powerpoint/2010/main" val="14890805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BB20EF1C-47A6-422D-973A-11BD2488590F}" type="slidenum">
              <a:rPr lang="de-DE" altLang="de-DE"/>
              <a:pPr fontAlgn="base">
                <a:spcBef>
                  <a:spcPct val="0"/>
                </a:spcBef>
                <a:spcAft>
                  <a:spcPct val="0"/>
                </a:spcAft>
              </a:pPr>
              <a:t>2</a:t>
            </a:fld>
            <a:endParaRPr lang="de-DE" alt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Beispiele:</a:t>
            </a:r>
          </a:p>
          <a:p>
            <a:r>
              <a:rPr lang="de-DE" sz="1200" kern="1200" dirty="0" smtClean="0">
                <a:solidFill>
                  <a:schemeClr val="tx1"/>
                </a:solidFill>
                <a:effectLst/>
                <a:latin typeface="+mn-lt"/>
                <a:ea typeface="+mn-ea"/>
                <a:cs typeface="+mn-cs"/>
              </a:rPr>
              <a:t>Film auf DVD. Auf der DVD selbst als bevorzugter Informationsquelle (RDA 2.2.2.3 D-A-CH zur Alternative) steht nur der Titel. Auf der Vorderseite des Behältnisses: Burt Lancaster, Peter </a:t>
            </a:r>
            <a:r>
              <a:rPr lang="de-DE" sz="1200" kern="1200" dirty="0" err="1" smtClean="0">
                <a:solidFill>
                  <a:schemeClr val="tx1"/>
                </a:solidFill>
                <a:effectLst/>
                <a:latin typeface="+mn-lt"/>
                <a:ea typeface="+mn-ea"/>
                <a:cs typeface="+mn-cs"/>
              </a:rPr>
              <a:t>Riegert</a:t>
            </a:r>
            <a:r>
              <a:rPr lang="de-DE" sz="1200" kern="1200" dirty="0" smtClean="0">
                <a:solidFill>
                  <a:schemeClr val="tx1"/>
                </a:solidFill>
                <a:effectLst/>
                <a:latin typeface="+mn-lt"/>
                <a:ea typeface="+mn-ea"/>
                <a:cs typeface="+mn-cs"/>
              </a:rPr>
              <a:t>. Auf neuer Zeile: </a:t>
            </a:r>
            <a:r>
              <a:rPr lang="de-DE" sz="1200" kern="1200" dirty="0" err="1" smtClean="0">
                <a:solidFill>
                  <a:schemeClr val="tx1"/>
                </a:solidFill>
                <a:effectLst/>
                <a:latin typeface="+mn-lt"/>
                <a:ea typeface="+mn-ea"/>
                <a:cs typeface="+mn-cs"/>
              </a:rPr>
              <a:t>Local</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hero</a:t>
            </a:r>
            <a:r>
              <a:rPr lang="de-DE" sz="1200" kern="1200" dirty="0" smtClean="0">
                <a:solidFill>
                  <a:schemeClr val="tx1"/>
                </a:solidFill>
                <a:effectLst/>
                <a:latin typeface="+mn-lt"/>
                <a:ea typeface="+mn-ea"/>
                <a:cs typeface="+mn-cs"/>
              </a:rPr>
              <a:t>. Auf neuer Zeile: ein Film von Bill Forsyth. Auf der Rückseite des Behältnisses befinden sich Angaben zu weiteren Darstellern, zur Musik und zum Produzenten.</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Ressource</a:t>
            </a:r>
            <a:r>
              <a:rPr lang="de-DE" sz="1200" kern="1200" baseline="0" dirty="0" smtClean="0">
                <a:solidFill>
                  <a:schemeClr val="tx1"/>
                </a:solidFill>
                <a:effectLst/>
                <a:latin typeface="+mn-lt"/>
                <a:ea typeface="+mn-ea"/>
                <a:cs typeface="+mn-cs"/>
              </a:rPr>
              <a:t> auf der nächsten Folie abgebildet</a:t>
            </a:r>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Die Verantwortlichkeitsangaben, die auf der Hauptinformationsquelle, dem Silberling genannt sind, werden als nicht zu umfangreich für die Erfassung nach RDA 2.4.2 angesehen. Die Informationen, die in der Anmerkung erfasst sind, stehen nicht auf der Hauptinformationsquelle.</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23</a:t>
            </a:fld>
            <a:endParaRPr lang="de-DE"/>
          </a:p>
        </p:txBody>
      </p:sp>
    </p:spTree>
    <p:extLst>
      <p:ext uri="{BB962C8B-B14F-4D97-AF65-F5344CB8AC3E}">
        <p14:creationId xmlns:p14="http://schemas.microsoft.com/office/powerpoint/2010/main" val="35949083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Fingiertes Beispiel:</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CD mit dem Titel „</a:t>
            </a:r>
            <a:r>
              <a:rPr lang="de-DE" sz="1200" kern="1200" dirty="0" err="1" smtClean="0">
                <a:solidFill>
                  <a:schemeClr val="tx1"/>
                </a:solidFill>
                <a:effectLst/>
                <a:latin typeface="+mn-lt"/>
                <a:ea typeface="+mn-ea"/>
                <a:cs typeface="+mn-cs"/>
              </a:rPr>
              <a:t>Celebration</a:t>
            </a:r>
            <a:r>
              <a:rPr lang="de-DE" sz="1200" kern="1200" dirty="0" smtClean="0">
                <a:solidFill>
                  <a:schemeClr val="tx1"/>
                </a:solidFill>
                <a:effectLst/>
                <a:latin typeface="+mn-lt"/>
                <a:ea typeface="+mn-ea"/>
                <a:cs typeface="+mn-cs"/>
              </a:rPr>
              <a:t>“ des Interpreten DJ </a:t>
            </a:r>
            <a:r>
              <a:rPr lang="de-DE" sz="1200" kern="1200" dirty="0" err="1" smtClean="0">
                <a:solidFill>
                  <a:schemeClr val="tx1"/>
                </a:solidFill>
                <a:effectLst/>
                <a:latin typeface="+mn-lt"/>
                <a:ea typeface="+mn-ea"/>
                <a:cs typeface="+mn-cs"/>
              </a:rPr>
              <a:t>Bobo</a:t>
            </a:r>
            <a:r>
              <a:rPr lang="de-DE" sz="1200" kern="1200" dirty="0" smtClean="0">
                <a:solidFill>
                  <a:schemeClr val="tx1"/>
                </a:solidFill>
                <a:effectLst/>
                <a:latin typeface="+mn-lt"/>
                <a:ea typeface="+mn-ea"/>
                <a:cs typeface="+mn-cs"/>
              </a:rPr>
              <a:t> führt auf der Hauptinformationsquelle (Silberling) mehrere Gastmusiker auf. Die einleitende Wendung „Mit dabei“ steht im Begleitheft der Ressource.</a:t>
            </a:r>
          </a:p>
          <a:p>
            <a:pPr marL="0" marR="0" indent="0" algn="l" defTabSz="914400" rtl="0" eaLnBrk="1" fontAlgn="base" latinLnBrk="0" hangingPunct="1">
              <a:lnSpc>
                <a:spcPct val="100000"/>
              </a:lnSpc>
              <a:spcBef>
                <a:spcPct val="30000"/>
              </a:spcBef>
              <a:spcAft>
                <a:spcPct val="0"/>
              </a:spcAft>
              <a:buClrTx/>
              <a:buSzTx/>
              <a:buFontTx/>
              <a:buNone/>
              <a:tabLst/>
              <a:defRPr/>
            </a:pPr>
            <a:r>
              <a:rPr lang="de-DE" sz="1200" kern="1200" dirty="0" smtClean="0">
                <a:solidFill>
                  <a:schemeClr val="tx1"/>
                </a:solidFill>
                <a:effectLst/>
                <a:latin typeface="+mn-lt"/>
                <a:ea typeface="+mn-ea"/>
                <a:cs typeface="+mn-cs"/>
              </a:rPr>
              <a:t>Die Zahl der genannten Co-Interpreten, Gastmusiker wird als zu umfangreich angesehen, um in der Verantwortlichkeitsangabe erfasst zu werden.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Lösung eines Beispiels aus der Schulungsunterlage Modul 3. Die zweite Verantwortlichkeitsangabe steht nicht auf der Hauptinformationsquelle, dem Silberling, wurde jedoch trotzdem als Verantwortlichkeitsangabe RDA 2.4.2 und nicht als Anmerkung zur Verantwortlichkeitsangabe erfasst.</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27</a:t>
            </a:fld>
            <a:endParaRPr lang="de-DE"/>
          </a:p>
        </p:txBody>
      </p:sp>
    </p:spTree>
    <p:extLst>
      <p:ext uri="{BB962C8B-B14F-4D97-AF65-F5344CB8AC3E}">
        <p14:creationId xmlns:p14="http://schemas.microsoft.com/office/powerpoint/2010/main" val="185518395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Zitat Skript Februar 2016</a:t>
            </a:r>
          </a:p>
          <a:p>
            <a:endParaRPr lang="de-DE" dirty="0" smtClean="0"/>
          </a:p>
          <a:p>
            <a:r>
              <a:rPr lang="de-DE" sz="1200" kern="1200" dirty="0" smtClean="0">
                <a:solidFill>
                  <a:schemeClr val="tx1"/>
                </a:solidFill>
                <a:effectLst/>
                <a:latin typeface="+mn-lt"/>
                <a:ea typeface="+mn-ea"/>
                <a:cs typeface="+mn-cs"/>
              </a:rPr>
              <a:t>Bei Zusammenstellungen AV-Medien Musik sind verschiedene Personen mit unterschiedlichen Funktionen und unterschiedlicher Beziehung zur Zusammenstellung oder zu den enthaltenen Teilen möglich. Unterschiedliche Layouts und Gestaltungsformen der AV-Medien machen entweder deutlich, dass Personen zur Zusammenstellung gehören oder ihre Funktion nur zu einzelnen Teilen der Zusammenstellung eine Bedeutung hat.</a:t>
            </a:r>
          </a:p>
          <a:p>
            <a:r>
              <a:rPr lang="de-DE" sz="1200" kern="1200" dirty="0" smtClean="0">
                <a:solidFill>
                  <a:schemeClr val="tx1"/>
                </a:solidFill>
                <a:effectLst/>
                <a:latin typeface="+mn-lt"/>
                <a:ea typeface="+mn-ea"/>
                <a:cs typeface="+mn-cs"/>
              </a:rPr>
              <a:t>Bei einer umfassenden Beschreibung einer Zusammenstellung wird nach RDA 2.4.2 die Verantwortlichkeitsangabe zum Haupttitel der Zusammenstellung erfasst. </a:t>
            </a:r>
            <a:br>
              <a:rPr lang="de-DE" sz="1200" kern="1200" dirty="0" smtClean="0">
                <a:solidFill>
                  <a:schemeClr val="tx1"/>
                </a:solidFill>
                <a:effectLst/>
                <a:latin typeface="+mn-lt"/>
                <a:ea typeface="+mn-ea"/>
                <a:cs typeface="+mn-cs"/>
              </a:rPr>
            </a:br>
            <a:r>
              <a:rPr lang="de-DE" sz="1200" kern="1200" dirty="0" smtClean="0">
                <a:solidFill>
                  <a:schemeClr val="tx1"/>
                </a:solidFill>
                <a:effectLst/>
                <a:latin typeface="+mn-lt"/>
                <a:ea typeface="+mn-ea"/>
                <a:cs typeface="+mn-cs"/>
              </a:rPr>
              <a:t>Davon zu unterscheiden sind Verantwortlichkeitsangaben, die sich ausschließlich auf den enthaltenen Titel beziehen. Diese Verantwortlichkeitsangaben, die sich ausschließlich auf den enthaltenen Titel beziehen, können nach RDA 25.1 als unstrukturierte Beschreibung eines in Beziehung stehenden Werkes erfasst werden oder nach RDA 27.1 als Verantwortlichkeitsangabe in der strukturierten Beschreibung der enthaltenen Manifestation erfasst werden.</a:t>
            </a:r>
          </a:p>
          <a:p>
            <a:r>
              <a:rPr lang="de-DE" sz="1200" kern="1200" dirty="0" smtClean="0">
                <a:solidFill>
                  <a:schemeClr val="tx1"/>
                </a:solidFill>
                <a:effectLst/>
                <a:latin typeface="+mn-lt"/>
                <a:ea typeface="+mn-ea"/>
                <a:cs typeface="+mn-cs"/>
              </a:rPr>
              <a:t>Das Layout und die Gesamtdarstellung der Ressource sind entscheidend bei der Erfassung der Verantwortlichkeitsangabe. RDA hat hier das Ziel, die Vorlage abzubilden.</a:t>
            </a:r>
            <a:br>
              <a:rPr lang="de-DE" sz="1200" kern="1200" dirty="0" smtClean="0">
                <a:solidFill>
                  <a:schemeClr val="tx1"/>
                </a:solidFill>
                <a:effectLst/>
                <a:latin typeface="+mn-lt"/>
                <a:ea typeface="+mn-ea"/>
                <a:cs typeface="+mn-cs"/>
              </a:rPr>
            </a:b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Dazu ausführlich Skript Modul 6M.04.06 Zusammenstellung</a:t>
            </a:r>
          </a:p>
          <a:p>
            <a:r>
              <a:rPr lang="de-DE" sz="1200" kern="1200" dirty="0" smtClean="0">
                <a:solidFill>
                  <a:schemeClr val="tx1"/>
                </a:solidFill>
                <a:effectLst/>
                <a:latin typeface="+mn-lt"/>
                <a:ea typeface="+mn-ea"/>
                <a:cs typeface="+mn-cs"/>
              </a:rPr>
              <a:t>In den Beispielen dieser Schulungsunterlage wird nur die Erfassung der Verantwortlichkeitsangabe zum Haupttitel der Zusammenstellung RDA 2.4.2 und die Erfassung der unstrukturierten Beschreibung eines in Beziehung stehenden Werkes RDA 25.1 dokumentiert.</a:t>
            </a:r>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28</a:t>
            </a:fld>
            <a:endParaRPr lang="de-DE"/>
          </a:p>
        </p:txBody>
      </p:sp>
    </p:spTree>
    <p:extLst>
      <p:ext uri="{BB962C8B-B14F-4D97-AF65-F5344CB8AC3E}">
        <p14:creationId xmlns:p14="http://schemas.microsoft.com/office/powerpoint/2010/main" val="18551839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Voraussetzung:</a:t>
            </a:r>
          </a:p>
          <a:p>
            <a:r>
              <a:rPr lang="de-DE" sz="1200" kern="1200" dirty="0" smtClean="0">
                <a:solidFill>
                  <a:schemeClr val="tx1"/>
                </a:solidFill>
                <a:effectLst/>
                <a:latin typeface="+mn-lt"/>
                <a:ea typeface="+mn-ea"/>
                <a:cs typeface="+mn-cs"/>
              </a:rPr>
              <a:t>Die folgenden Themen aus der Schulungsunterlage Verantwortlichkeitsangabe werden für diese spezielle Schulungsunterlage vorausgesetzt:</a:t>
            </a:r>
          </a:p>
          <a:p>
            <a:pPr lvl="0"/>
            <a:r>
              <a:rPr lang="de-DE" sz="1200" kern="1200" dirty="0" smtClean="0">
                <a:solidFill>
                  <a:schemeClr val="tx1"/>
                </a:solidFill>
                <a:effectLst/>
                <a:latin typeface="+mn-lt"/>
                <a:ea typeface="+mn-ea"/>
                <a:cs typeface="+mn-cs"/>
              </a:rPr>
              <a:t>Informationsquellen für die Verantwortlichkeitsangabe (RDA 2.4.1.2)</a:t>
            </a:r>
          </a:p>
          <a:p>
            <a:pPr lvl="0"/>
            <a:r>
              <a:rPr lang="de-DE" sz="1200" kern="1200" dirty="0" smtClean="0">
                <a:solidFill>
                  <a:schemeClr val="tx1"/>
                </a:solidFill>
                <a:effectLst/>
                <a:latin typeface="+mn-lt"/>
                <a:ea typeface="+mn-ea"/>
                <a:cs typeface="+mn-cs"/>
              </a:rPr>
              <a:t>Arten der Verantwortlichkeitsangabe</a:t>
            </a:r>
          </a:p>
          <a:p>
            <a:pPr lvl="0"/>
            <a:r>
              <a:rPr lang="de-DE" sz="1200" kern="1200" dirty="0" smtClean="0">
                <a:solidFill>
                  <a:schemeClr val="tx1"/>
                </a:solidFill>
                <a:effectLst/>
                <a:latin typeface="+mn-lt"/>
                <a:ea typeface="+mn-ea"/>
                <a:cs typeface="+mn-cs"/>
              </a:rPr>
              <a:t>Regeln zum Übertragen der Verantwortlichkeitsangabe (RDA 2.4.1.4) </a:t>
            </a:r>
          </a:p>
          <a:p>
            <a:pPr lvl="0"/>
            <a:r>
              <a:rPr lang="de-DE" sz="1200" kern="1200" dirty="0" smtClean="0">
                <a:solidFill>
                  <a:schemeClr val="tx1"/>
                </a:solidFill>
                <a:effectLst/>
                <a:latin typeface="+mn-lt"/>
                <a:ea typeface="+mn-ea"/>
                <a:cs typeface="+mn-cs"/>
              </a:rPr>
              <a:t>ISBD-Deskriptionszeichen sowie Weglassungen in der Verantwortlichkeitsangabe</a:t>
            </a:r>
          </a:p>
          <a:p>
            <a:pPr lvl="0"/>
            <a:r>
              <a:rPr lang="de-DE" sz="1200" kern="1200" dirty="0" smtClean="0">
                <a:solidFill>
                  <a:schemeClr val="tx1"/>
                </a:solidFill>
                <a:effectLst/>
                <a:latin typeface="+mn-lt"/>
                <a:ea typeface="+mn-ea"/>
                <a:cs typeface="+mn-cs"/>
              </a:rPr>
              <a:t>Verantwortlichkeitsangaben mit mehreren Personen (RDA 2.4.1.5)</a:t>
            </a:r>
          </a:p>
          <a:p>
            <a:pPr lvl="0"/>
            <a:r>
              <a:rPr lang="de-DE" sz="1200" kern="1200" dirty="0" smtClean="0">
                <a:solidFill>
                  <a:schemeClr val="tx1"/>
                </a:solidFill>
                <a:effectLst/>
                <a:latin typeface="+mn-lt"/>
                <a:ea typeface="+mn-ea"/>
                <a:cs typeface="+mn-cs"/>
              </a:rPr>
              <a:t>Mehrere Verantwortlichkeitsangaben (RDA 2.4.1.6)</a:t>
            </a:r>
          </a:p>
          <a:p>
            <a:endParaRPr lang="de-DE" dirty="0" smtClean="0"/>
          </a:p>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30</a:t>
            </a:fld>
            <a:endParaRPr lang="de-DE"/>
          </a:p>
        </p:txBody>
      </p:sp>
    </p:spTree>
    <p:extLst>
      <p:ext uri="{BB962C8B-B14F-4D97-AF65-F5344CB8AC3E}">
        <p14:creationId xmlns:p14="http://schemas.microsoft.com/office/powerpoint/2010/main" val="16005752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32</a:t>
            </a:fld>
            <a:endParaRPr lang="de-DE"/>
          </a:p>
        </p:txBody>
      </p:sp>
    </p:spTree>
    <p:extLst>
      <p:ext uri="{BB962C8B-B14F-4D97-AF65-F5344CB8AC3E}">
        <p14:creationId xmlns:p14="http://schemas.microsoft.com/office/powerpoint/2010/main" val="98919207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Eine Zusammenstellung mit dem übergeordneten Titel </a:t>
            </a:r>
            <a:r>
              <a:rPr lang="de-DE" sz="1200" kern="1200" dirty="0" err="1" smtClean="0">
                <a:solidFill>
                  <a:schemeClr val="tx1"/>
                </a:solidFill>
                <a:effectLst/>
                <a:latin typeface="+mn-lt"/>
                <a:ea typeface="+mn-ea"/>
                <a:cs typeface="+mn-cs"/>
              </a:rPr>
              <a:t>Symphonik</a:t>
            </a:r>
            <a:r>
              <a:rPr lang="de-DE" sz="1200" kern="1200" dirty="0" smtClean="0">
                <a:solidFill>
                  <a:schemeClr val="tx1"/>
                </a:solidFill>
                <a:effectLst/>
                <a:latin typeface="+mn-lt"/>
                <a:ea typeface="+mn-ea"/>
                <a:cs typeface="+mn-cs"/>
              </a:rPr>
              <a:t> &amp; Oper. Die Komponisten werden mit ihren Einzelwerken in der Ressource genannt.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In den</a:t>
            </a:r>
            <a:r>
              <a:rPr lang="de-DE" sz="1200" kern="1200" baseline="0" dirty="0" smtClean="0">
                <a:solidFill>
                  <a:schemeClr val="tx1"/>
                </a:solidFill>
                <a:effectLst/>
                <a:latin typeface="+mn-lt"/>
                <a:ea typeface="+mn-ea"/>
                <a:cs typeface="+mn-cs"/>
              </a:rPr>
              <a:t> Beispielen der </a:t>
            </a:r>
            <a:r>
              <a:rPr lang="de-DE" sz="1200" kern="1200" baseline="0" dirty="0" err="1" smtClean="0">
                <a:solidFill>
                  <a:schemeClr val="tx1"/>
                </a:solidFill>
                <a:effectLst/>
                <a:latin typeface="+mn-lt"/>
                <a:ea typeface="+mn-ea"/>
                <a:cs typeface="+mn-cs"/>
              </a:rPr>
              <a:t>Schulunsgunterlage</a:t>
            </a:r>
            <a:r>
              <a:rPr lang="de-DE" sz="1200" kern="1200" baseline="0" dirty="0" smtClean="0">
                <a:solidFill>
                  <a:schemeClr val="tx1"/>
                </a:solidFill>
                <a:effectLst/>
                <a:latin typeface="+mn-lt"/>
                <a:ea typeface="+mn-ea"/>
                <a:cs typeface="+mn-cs"/>
              </a:rPr>
              <a:t> wurde dafür RDA 25.1 unstrukturierte Beschreibung eines in Beziehung stehenden </a:t>
            </a:r>
            <a:r>
              <a:rPr lang="de-DE" sz="1200" kern="1200" baseline="0" dirty="0" err="1" smtClean="0">
                <a:solidFill>
                  <a:schemeClr val="tx1"/>
                </a:solidFill>
                <a:effectLst/>
                <a:latin typeface="+mn-lt"/>
                <a:ea typeface="+mn-ea"/>
                <a:cs typeface="+mn-cs"/>
              </a:rPr>
              <a:t>werkes</a:t>
            </a:r>
            <a:endParaRPr lang="de-DE" sz="1200" kern="1200" dirty="0" smtClean="0">
              <a:solidFill>
                <a:schemeClr val="tx1"/>
              </a:solidFill>
              <a:effectLst/>
              <a:latin typeface="+mn-lt"/>
              <a:ea typeface="+mn-ea"/>
              <a:cs typeface="+mn-cs"/>
            </a:endParaRPr>
          </a:p>
          <a:p>
            <a:endParaRPr lang="de-DE" baseline="0" dirty="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34</a:t>
            </a:fld>
            <a:endParaRPr lang="de-DE"/>
          </a:p>
        </p:txBody>
      </p:sp>
    </p:spTree>
    <p:extLst>
      <p:ext uri="{BB962C8B-B14F-4D97-AF65-F5344CB8AC3E}">
        <p14:creationId xmlns:p14="http://schemas.microsoft.com/office/powerpoint/2010/main" val="8088800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pl-PL" dirty="0" smtClean="0"/>
              <a:t>im DNB-Portal </a:t>
            </a:r>
            <a:r>
              <a:rPr lang="pl-PL" dirty="0" smtClean="0">
                <a:hlinkClick r:id="rId3" tooltip="http://d-nb.info/1067412352"/>
              </a:rPr>
              <a:t>http://d-nb.info/1067412352</a:t>
            </a:r>
            <a:r>
              <a:rPr lang="pl-PL" dirty="0" smtClean="0"/>
              <a:t> )</a:t>
            </a:r>
            <a:endParaRPr lang="de-DE" altLang="de-DE" dirty="0" smtClean="0">
              <a:latin typeface="Arial" charset="0"/>
              <a:cs typeface="Arial" charset="0"/>
            </a:endParaRPr>
          </a:p>
        </p:txBody>
      </p:sp>
      <p:sp>
        <p:nvSpPr>
          <p:cNvPr id="10244" name="Foliennummernplatzhalt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1D38D3D-3D1F-4B1A-BABB-403D24AB32DF}" type="slidenum">
              <a:rPr lang="de-DE" altLang="de-DE" smtClean="0"/>
              <a:pPr fontAlgn="base">
                <a:spcBef>
                  <a:spcPct val="0"/>
                </a:spcBef>
                <a:spcAft>
                  <a:spcPct val="0"/>
                </a:spcAft>
                <a:defRPr/>
              </a:pPr>
              <a:t>35</a:t>
            </a:fld>
            <a:endParaRPr lang="de-DE" altLang="de-DE"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4622898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Aber: wenn eine Person, Familie, Körperschaft</a:t>
            </a:r>
            <a:r>
              <a:rPr lang="de-DE" baseline="0" dirty="0" smtClean="0"/>
              <a:t> in der Verantwortlichkeitsangabe genannt ist, muss nicht zwingend eine Beziehung erfasst werden.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37</a:t>
            </a:fld>
            <a:endParaRPr lang="de-DE"/>
          </a:p>
        </p:txBody>
      </p:sp>
    </p:spTree>
    <p:extLst>
      <p:ext uri="{BB962C8B-B14F-4D97-AF65-F5344CB8AC3E}">
        <p14:creationId xmlns:p14="http://schemas.microsoft.com/office/powerpoint/2010/main" val="2936648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4</a:t>
            </a:fld>
            <a:endParaRPr lang="de-DE"/>
          </a:p>
        </p:txBody>
      </p:sp>
    </p:spTree>
    <p:extLst>
      <p:ext uri="{BB962C8B-B14F-4D97-AF65-F5344CB8AC3E}">
        <p14:creationId xmlns:p14="http://schemas.microsoft.com/office/powerpoint/2010/main" val="13775336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Verpflichtend ist nur die erste</a:t>
            </a:r>
            <a:r>
              <a:rPr lang="de-DE" baseline="0" dirty="0" smtClean="0"/>
              <a:t> Verantwortlichkeitsangabe – dies ist in der Regel die, die sich auf den geistigen Schöpfer bezieht</a:t>
            </a:r>
          </a:p>
          <a:p>
            <a:endParaRPr lang="de-DE" baseline="0" dirty="0" smtClean="0"/>
          </a:p>
          <a:p>
            <a:r>
              <a:rPr lang="de-DE" baseline="0" dirty="0" smtClean="0"/>
              <a:t>Bitte nicht verwechseln mit mehreren Personen in einer Verantwortlichkeitsangabe (also  mehrere Interpreten)</a:t>
            </a:r>
            <a:endParaRPr lang="de-D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5</a:t>
            </a:fld>
            <a:endParaRPr lang="de-DE"/>
          </a:p>
        </p:txBody>
      </p:sp>
    </p:spTree>
    <p:extLst>
      <p:ext uri="{BB962C8B-B14F-4D97-AF65-F5344CB8AC3E}">
        <p14:creationId xmlns:p14="http://schemas.microsoft.com/office/powerpoint/2010/main" val="2651243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trike="sngStrike" dirty="0" smtClean="0"/>
              <a:t>Die Formulierung einer Erläuterung wird von der UAG Musik geprüft </a:t>
            </a:r>
          </a:p>
          <a:p>
            <a:endParaRPr lang="de-DE" strike="sngStrike" dirty="0" smtClean="0"/>
          </a:p>
          <a:p>
            <a:r>
              <a:rPr lang="de-DE" strike="noStrike" dirty="0" smtClean="0"/>
              <a:t>Die Formulierung einer Erläuterung die aussagt,</a:t>
            </a:r>
            <a:r>
              <a:rPr lang="de-DE" strike="noStrike" baseline="0" dirty="0" smtClean="0"/>
              <a:t> was als sinnvoll angesehen werden kann, wurde von der UAG Musik als nicht notwendig erachtet.</a:t>
            </a:r>
            <a:endParaRPr lang="de-DE" strike="noStrike" dirty="0"/>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6</a:t>
            </a:fld>
            <a:endParaRPr lang="de-DE"/>
          </a:p>
        </p:txBody>
      </p:sp>
    </p:spTree>
    <p:extLst>
      <p:ext uri="{BB962C8B-B14F-4D97-AF65-F5344CB8AC3E}">
        <p14:creationId xmlns:p14="http://schemas.microsoft.com/office/powerpoint/2010/main" val="27907029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pPr>
              <a:defRPr/>
            </a:pPr>
            <a:fld id="{128B15A0-984A-436B-9F80-39F61121B752}" type="slidenum">
              <a:rPr lang="de-DE" smtClean="0"/>
              <a:pPr>
                <a:defRPr/>
              </a:pPr>
              <a:t>9</a:t>
            </a:fld>
            <a:endParaRPr lang="de-DE"/>
          </a:p>
        </p:txBody>
      </p:sp>
    </p:spTree>
    <p:extLst>
      <p:ext uri="{BB962C8B-B14F-4D97-AF65-F5344CB8AC3E}">
        <p14:creationId xmlns:p14="http://schemas.microsoft.com/office/powerpoint/2010/main" val="1417524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119812" cy="365125"/>
          </a:xfrm>
        </p:spPr>
        <p:txBody>
          <a:bodyPr/>
          <a:lstStyle>
            <a:lvl1pPr algn="l">
              <a:defRPr smtClean="0">
                <a:solidFill>
                  <a:schemeClr val="accent1">
                    <a:lumMod val="75000"/>
                  </a:schemeClr>
                </a:solidFill>
              </a:defRPr>
            </a:lvl1pPr>
          </a:lstStyle>
          <a:p>
            <a:pPr>
              <a:defRPr/>
            </a:pPr>
            <a:r>
              <a:rPr lang="de-DE" smtClean="0"/>
              <a:t>AG RDA Schulungsunterlagen – Modul 6M.04.04: Verantwortlichkeitsangabe für AV-Medien | Stand: 05.02.2016 | CC BY-NC-SA</a:t>
            </a:r>
            <a:endParaRPr lang="de-DE" dirty="0"/>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cs typeface="+mn-cs"/>
              </a:defRPr>
            </a:lvl1pPr>
          </a:lstStyle>
          <a:p>
            <a:pPr>
              <a:defRPr/>
            </a:pPr>
            <a:fld id="{0C1C19A0-5D15-48EE-A61B-0410C874E6E0}" type="slidenum">
              <a:rPr lang="de-DE"/>
              <a:pPr>
                <a:defRPr/>
              </a:pPr>
              <a:t>‹Nr.›</a:t>
            </a:fld>
            <a:endParaRPr lang="de-DE"/>
          </a:p>
        </p:txBody>
      </p:sp>
    </p:spTree>
    <p:extLst>
      <p:ext uri="{BB962C8B-B14F-4D97-AF65-F5344CB8AC3E}">
        <p14:creationId xmlns:p14="http://schemas.microsoft.com/office/powerpoint/2010/main" val="1410236624"/>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smtClean="0"/>
              <a:t>Textmasterformat bearbeiten</a:t>
            </a:r>
          </a:p>
          <a:p>
            <a:pPr lvl="1"/>
            <a:r>
              <a:rPr lang="de-DE" altLang="de-DE" smtClean="0"/>
              <a:t>Zweite Ebene</a:t>
            </a:r>
          </a:p>
          <a:p>
            <a:pPr lvl="2"/>
            <a:r>
              <a:rPr lang="de-DE" altLang="de-DE" smtClean="0"/>
              <a:t>Dritte Ebene</a:t>
            </a:r>
          </a:p>
          <a:p>
            <a:pPr lvl="3"/>
            <a:r>
              <a:rPr lang="de-DE" altLang="de-DE" smtClean="0"/>
              <a:t>Vierte Ebene</a:t>
            </a:r>
          </a:p>
        </p:txBody>
      </p:sp>
      <p:sp>
        <p:nvSpPr>
          <p:cNvPr id="7" name="Fußzeilenplatzhalter 6"/>
          <p:cNvSpPr>
            <a:spLocks noGrp="1"/>
          </p:cNvSpPr>
          <p:nvPr>
            <p:ph type="ftr" sz="quarter" idx="3"/>
          </p:nvPr>
        </p:nvSpPr>
        <p:spPr>
          <a:xfrm>
            <a:off x="468313" y="6381750"/>
            <a:ext cx="6264275" cy="365125"/>
          </a:xfrm>
          <a:prstGeom prst="rect">
            <a:avLst/>
          </a:prstGeom>
        </p:spPr>
        <p:txBody>
          <a:bodyPr vert="horz" lIns="91440" tIns="45720" rIns="91440" bIns="45720" rtlCol="0" anchor="ctr"/>
          <a:lstStyle>
            <a:lvl1pPr algn="l" fontAlgn="auto">
              <a:spcBef>
                <a:spcPts val="0"/>
              </a:spcBef>
              <a:spcAft>
                <a:spcPts val="0"/>
              </a:spcAft>
              <a:defRPr sz="1000" baseline="0" smtClean="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6M.04.04: Verantwortlichkeitsangabe für AV-Medien | Stand: 05.02.2016 | CC BY-NC-SA</a:t>
            </a:r>
            <a:endParaRPr lang="de-DE" dirty="0"/>
          </a:p>
        </p:txBody>
      </p:sp>
    </p:spTree>
  </p:cSld>
  <p:clrMap bg1="lt1" tx1="dk1" bg2="lt2" tx2="dk2" accent1="accent1" accent2="accent2" accent3="accent3" accent4="accent4" accent5="accent5" accent6="accent6" hlink="hlink" folHlink="folHlink"/>
  <p:sldLayoutIdLst>
    <p:sldLayoutId id="2147483651" r:id="rId1"/>
  </p:sldLayoutIdLst>
  <p:hf hdr="0" dt="0"/>
  <p:txStyles>
    <p:titleStyle>
      <a:lvl1pPr algn="l" rtl="0" fontAlgn="base">
        <a:spcBef>
          <a:spcPct val="0"/>
        </a:spcBef>
        <a:spcAft>
          <a:spcPct val="0"/>
        </a:spcAft>
        <a:defRPr sz="3200" kern="1200">
          <a:solidFill>
            <a:schemeClr val="tx1"/>
          </a:solidFill>
          <a:latin typeface="Verdana" panose="020B0604030504040204" pitchFamily="34" charset="0"/>
          <a:ea typeface="+mj-ea"/>
          <a:cs typeface="+mj-cs"/>
        </a:defRPr>
      </a:lvl1pPr>
      <a:lvl2pPr algn="l" rtl="0" fontAlgn="base">
        <a:spcBef>
          <a:spcPct val="0"/>
        </a:spcBef>
        <a:spcAft>
          <a:spcPct val="0"/>
        </a:spcAft>
        <a:defRPr sz="3200">
          <a:solidFill>
            <a:schemeClr val="tx1"/>
          </a:solidFill>
          <a:latin typeface="Verdana" pitchFamily="34" charset="0"/>
        </a:defRPr>
      </a:lvl2pPr>
      <a:lvl3pPr algn="l" rtl="0" fontAlgn="base">
        <a:spcBef>
          <a:spcPct val="0"/>
        </a:spcBef>
        <a:spcAft>
          <a:spcPct val="0"/>
        </a:spcAft>
        <a:defRPr sz="3200">
          <a:solidFill>
            <a:schemeClr val="tx1"/>
          </a:solidFill>
          <a:latin typeface="Verdana" pitchFamily="34" charset="0"/>
        </a:defRPr>
      </a:lvl3pPr>
      <a:lvl4pPr algn="l" rtl="0" fontAlgn="base">
        <a:spcBef>
          <a:spcPct val="0"/>
        </a:spcBef>
        <a:spcAft>
          <a:spcPct val="0"/>
        </a:spcAft>
        <a:defRPr sz="3200">
          <a:solidFill>
            <a:schemeClr val="tx1"/>
          </a:solidFill>
          <a:latin typeface="Verdana" pitchFamily="34" charset="0"/>
        </a:defRPr>
      </a:lvl4pPr>
      <a:lvl5pPr algn="l" rtl="0" fontAlgn="base">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fontAlgn="base">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fontAlgn="base">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fontAlgn="base">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3" Type="http://schemas.openxmlformats.org/officeDocument/2006/relationships/image" Target="../media/image23.tmp"/><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4.tmp"/><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notesSlide" Target="../notesSlides/notesSlide29.xml"/><Relationship Id="rId1" Type="http://schemas.openxmlformats.org/officeDocument/2006/relationships/slideLayout" Target="../slideLayouts/slideLayout1.xml"/><Relationship Id="rId4" Type="http://schemas.openxmlformats.org/officeDocument/2006/relationships/image" Target="../media/image26.tmp"/></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7.tmp"/><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30.tmp"/><Relationship Id="rId5" Type="http://schemas.openxmlformats.org/officeDocument/2006/relationships/image" Target="../media/image29.tmp"/><Relationship Id="rId4" Type="http://schemas.openxmlformats.org/officeDocument/2006/relationships/image" Target="../media/image28.tmp"/></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5.tmp"/><Relationship Id="rId2" Type="http://schemas.openxmlformats.org/officeDocument/2006/relationships/notesSlide" Target="../notesSlides/notesSlide31.xml"/><Relationship Id="rId1" Type="http://schemas.openxmlformats.org/officeDocument/2006/relationships/slideLayout" Target="../slideLayouts/slideLayout1.xml"/><Relationship Id="rId6" Type="http://schemas.openxmlformats.org/officeDocument/2006/relationships/image" Target="../media/image33.tmp"/><Relationship Id="rId5" Type="http://schemas.openxmlformats.org/officeDocument/2006/relationships/image" Target="../media/image32.tmp"/><Relationship Id="rId4" Type="http://schemas.openxmlformats.org/officeDocument/2006/relationships/image" Target="../media/image31.tmp"/></Relationships>
</file>

<file path=ppt/slides/_rels/slide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2.xml"/><Relationship Id="rId1" Type="http://schemas.openxmlformats.org/officeDocument/2006/relationships/slideLayout" Target="../slideLayouts/slideLayout1.xml"/><Relationship Id="rId6" Type="http://schemas.openxmlformats.org/officeDocument/2006/relationships/image" Target="../media/image36.tmp"/><Relationship Id="rId5" Type="http://schemas.openxmlformats.org/officeDocument/2006/relationships/image" Target="../media/image35.tmp"/><Relationship Id="rId4" Type="http://schemas.openxmlformats.org/officeDocument/2006/relationships/image" Target="../media/image34.tmp"/></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7.tmp"/><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9.tmp"/></Relationships>
</file>

<file path=ppt/slides/_rels/slide9.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fontAlgn="auto">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0"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2400">
                  <a:solidFill>
                    <a:schemeClr val="tx1"/>
                  </a:solidFill>
                  <a:latin typeface="Verdana" pitchFamily="34" charset="0"/>
                </a:defRPr>
              </a:lvl1pPr>
              <a:lvl2pPr marL="742950" indent="-285750">
                <a:spcBef>
                  <a:spcPct val="20000"/>
                </a:spcBef>
                <a:buFont typeface="Arial" charset="0"/>
                <a:buChar char="–"/>
                <a:defRPr sz="2000">
                  <a:solidFill>
                    <a:schemeClr val="tx1"/>
                  </a:solidFill>
                  <a:latin typeface="Verdana" pitchFamily="34" charset="0"/>
                </a:defRPr>
              </a:lvl2pPr>
              <a:lvl3pPr marL="1143000" indent="-228600">
                <a:spcBef>
                  <a:spcPct val="20000"/>
                </a:spcBef>
                <a:buFont typeface="Arial" charset="0"/>
                <a:buChar char="•"/>
                <a:defRPr sz="1600">
                  <a:solidFill>
                    <a:schemeClr val="tx1"/>
                  </a:solidFill>
                  <a:latin typeface="Verdana" pitchFamily="34" charset="0"/>
                </a:defRPr>
              </a:lvl3pPr>
              <a:lvl4pPr marL="1600200" indent="-228600">
                <a:spcBef>
                  <a:spcPct val="20000"/>
                </a:spcBef>
                <a:buFont typeface="Arial" charset="0"/>
                <a:buChar char="–"/>
                <a:defRPr sz="1200">
                  <a:solidFill>
                    <a:schemeClr val="tx1"/>
                  </a:solidFill>
                  <a:latin typeface="Verdana" pitchFamily="34" charset="0"/>
                </a:defRPr>
              </a:lvl4pPr>
              <a:lvl5pPr marL="2057400" indent="-228600">
                <a:spcBef>
                  <a:spcPct val="20000"/>
                </a:spcBef>
                <a:buFont typeface="Arial" charset="0"/>
                <a:buChar char="»"/>
                <a:defRPr sz="2000">
                  <a:solidFill>
                    <a:schemeClr val="tx1"/>
                  </a:solidFill>
                  <a:latin typeface="Verdana" pitchFamily="34" charset="0"/>
                </a:defRPr>
              </a:lvl5pPr>
              <a:lvl6pPr marL="2514600" indent="-228600" fontAlgn="base">
                <a:spcBef>
                  <a:spcPct val="20000"/>
                </a:spcBef>
                <a:spcAft>
                  <a:spcPct val="0"/>
                </a:spcAft>
                <a:buFont typeface="Arial" charset="0"/>
                <a:buChar char="»"/>
                <a:defRPr sz="2000">
                  <a:solidFill>
                    <a:schemeClr val="tx1"/>
                  </a:solidFill>
                  <a:latin typeface="Verdana" pitchFamily="34" charset="0"/>
                </a:defRPr>
              </a:lvl6pPr>
              <a:lvl7pPr marL="2971800" indent="-228600" fontAlgn="base">
                <a:spcBef>
                  <a:spcPct val="20000"/>
                </a:spcBef>
                <a:spcAft>
                  <a:spcPct val="0"/>
                </a:spcAft>
                <a:buFont typeface="Arial" charset="0"/>
                <a:buChar char="»"/>
                <a:defRPr sz="2000">
                  <a:solidFill>
                    <a:schemeClr val="tx1"/>
                  </a:solidFill>
                  <a:latin typeface="Verdana" pitchFamily="34" charset="0"/>
                </a:defRPr>
              </a:lvl7pPr>
              <a:lvl8pPr marL="3429000" indent="-228600" fontAlgn="base">
                <a:spcBef>
                  <a:spcPct val="20000"/>
                </a:spcBef>
                <a:spcAft>
                  <a:spcPct val="0"/>
                </a:spcAft>
                <a:buFont typeface="Arial" charset="0"/>
                <a:buChar char="»"/>
                <a:defRPr sz="2000">
                  <a:solidFill>
                    <a:schemeClr val="tx1"/>
                  </a:solidFill>
                  <a:latin typeface="Verdana" pitchFamily="34" charset="0"/>
                </a:defRPr>
              </a:lvl8pPr>
              <a:lvl9pPr marL="3886200" indent="-228600" fontAlgn="base">
                <a:spcBef>
                  <a:spcPct val="20000"/>
                </a:spcBef>
                <a:spcAft>
                  <a:spcPct val="0"/>
                </a:spcAft>
                <a:buFont typeface="Arial" charset="0"/>
                <a:buChar char="»"/>
                <a:defRPr sz="2000">
                  <a:solidFill>
                    <a:schemeClr val="tx1"/>
                  </a:solidFill>
                  <a:latin typeface="Verdana" pitchFamily="34" charset="0"/>
                </a:defRPr>
              </a:lvl9pPr>
            </a:lstStyle>
            <a:p>
              <a:pPr>
                <a:spcBef>
                  <a:spcPct val="0"/>
                </a:spcBef>
                <a:buFontTx/>
                <a:buNone/>
              </a:pPr>
              <a:r>
                <a:rPr lang="de-DE" altLang="de-DE" sz="1000" b="1">
                  <a:solidFill>
                    <a:srgbClr val="000000"/>
                  </a:solidFill>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3091" name="Grafik 1"/>
          <p:cNvPicPr>
            <a:picLocks noChangeAspect="1"/>
          </p:cNvPicPr>
          <p:nvPr/>
        </p:nvPicPr>
        <p:blipFill>
          <a:blip r:embed="rId18">
            <a:extLst>
              <a:ext uri="{28A0092B-C50C-407E-A947-70E740481C1C}">
                <a14:useLocalDpi xmlns:a14="http://schemas.microsoft.com/office/drawing/2010/main" val="0"/>
              </a:ext>
            </a:extLst>
          </a:blip>
          <a:srcRect l="5724" t="17175" b="17717"/>
          <a:stretch>
            <a:fillRect/>
          </a:stretch>
        </p:blipFill>
        <p:spPr bwMode="auto">
          <a:xfrm>
            <a:off x="677863" y="2349500"/>
            <a:ext cx="165100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smtClean="0">
                <a:ea typeface="Verdana" panose="020B0604030504040204" pitchFamily="34" charset="0"/>
                <a:cs typeface="Verdana" panose="020B0604030504040204" pitchFamily="34" charset="0"/>
              </a:rPr>
              <a:t>6M.04.03 </a:t>
            </a:r>
            <a:r>
              <a:rPr lang="de-DE" dirty="0" smtClean="0"/>
              <a:t>Parsifal / Wagner – gesamte Ressource</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z="800" dirty="0" smtClean="0"/>
              <a:t>AG RDA Schulungsunterlagen – Modul 6M.04.04: Verantwortlichkeitsangabe für AV-Medien | Stand: 05.02.2016 | CC BY-NC-SA</a:t>
            </a:r>
            <a:endParaRPr lang="de-DE" sz="800" dirty="0"/>
          </a:p>
        </p:txBody>
      </p:sp>
      <p:pic>
        <p:nvPicPr>
          <p:cNvPr id="5" name="Grafik 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484784"/>
            <a:ext cx="3528392" cy="4752528"/>
          </a:xfrm>
          <a:prstGeom prst="rect">
            <a:avLst/>
          </a:prstGeom>
        </p:spPr>
        <p:style>
          <a:lnRef idx="2">
            <a:schemeClr val="accent1"/>
          </a:lnRef>
          <a:fillRef idx="1">
            <a:schemeClr val="lt1"/>
          </a:fillRef>
          <a:effectRef idx="0">
            <a:schemeClr val="accent1"/>
          </a:effectRef>
          <a:fontRef idx="minor">
            <a:schemeClr val="dk1"/>
          </a:fontRef>
        </p:style>
      </p:pic>
      <p:sp>
        <p:nvSpPr>
          <p:cNvPr id="6" name="Textfeld 5"/>
          <p:cNvSpPr txBox="1"/>
          <p:nvPr/>
        </p:nvSpPr>
        <p:spPr>
          <a:xfrm>
            <a:off x="449638" y="980728"/>
            <a:ext cx="352839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Auszug aus dem Beiheft</a:t>
            </a:r>
            <a:endParaRPr lang="de-DE"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10</a:t>
            </a:fld>
            <a:endParaRPr lang="de-DE"/>
          </a:p>
        </p:txBody>
      </p:sp>
    </p:spTree>
    <p:extLst>
      <p:ext uri="{BB962C8B-B14F-4D97-AF65-F5344CB8AC3E}">
        <p14:creationId xmlns:p14="http://schemas.microsoft.com/office/powerpoint/2010/main" val="4276819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5"/>
          </p:nvPr>
        </p:nvSpPr>
        <p:spPr/>
        <p:txBody>
          <a:bodyPr/>
          <a:lstStyle/>
          <a:p>
            <a:pPr>
              <a:defRPr/>
            </a:pPr>
            <a:fld id="{C37E8FE9-F965-4392-AE1D-04ED7C139A5C}" type="slidenum">
              <a:rPr lang="de-DE"/>
              <a:pPr>
                <a:defRPr/>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640481734"/>
              </p:ext>
            </p:extLst>
          </p:nvPr>
        </p:nvGraphicFramePr>
        <p:xfrm>
          <a:off x="395288" y="1268413"/>
          <a:ext cx="8424861" cy="5349354"/>
        </p:xfrm>
        <a:graphic>
          <a:graphicData uri="http://schemas.openxmlformats.org/drawingml/2006/table">
            <a:tbl>
              <a:tblPr firstRow="1" bandRow="1">
                <a:tableStyleId>{5C22544A-7EE6-4342-B048-85BDC9FD1C3A}</a:tableStyleId>
              </a:tblPr>
              <a:tblGrid>
                <a:gridCol w="1465193"/>
                <a:gridCol w="3540883"/>
                <a:gridCol w="3418785"/>
              </a:tblGrid>
              <a:tr h="41949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Richard Wagner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Sächsischer</a:t>
                      </a:r>
                      <a:r>
                        <a:rPr lang="de-DE" sz="1800" baseline="0" dirty="0" smtClean="0">
                          <a:latin typeface="Verdana" panose="020B0604030504040204" pitchFamily="34" charset="0"/>
                          <a:ea typeface="Verdana" panose="020B0604030504040204" pitchFamily="34" charset="0"/>
                          <a:cs typeface="Verdana" panose="020B0604030504040204" pitchFamily="34" charset="0"/>
                        </a:rPr>
                        <a:t> Staatsopernchor, Chor der Bayerischen Staatsoper</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5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Staatskapelle</a:t>
                      </a:r>
                      <a:r>
                        <a:rPr lang="de-DE" sz="1800" baseline="0" dirty="0" smtClean="0">
                          <a:latin typeface="Verdana" panose="020B0604030504040204" pitchFamily="34" charset="0"/>
                          <a:ea typeface="Verdana" panose="020B0604030504040204" pitchFamily="34" charset="0"/>
                          <a:cs typeface="Verdana" panose="020B0604030504040204" pitchFamily="34" charset="0"/>
                        </a:rPr>
                        <a:t> Dresden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19498">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Christian</a:t>
                      </a:r>
                      <a:r>
                        <a:rPr lang="de-DE" sz="1800" baseline="0" dirty="0" smtClean="0">
                          <a:latin typeface="Verdana" panose="020B0604030504040204" pitchFamily="34" charset="0"/>
                          <a:ea typeface="Verdana" panose="020B0604030504040204" pitchFamily="34" charset="0"/>
                          <a:cs typeface="Verdana" panose="020B0604030504040204" pitchFamily="34" charset="0"/>
                        </a:rPr>
                        <a:t> Thielemann [Dirigent]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Beispiel 6M.04.03 - Verantwortlichkeitsangabe</a:t>
            </a:r>
            <a:endParaRPr lang="de-DE" dirty="0"/>
          </a:p>
        </p:txBody>
      </p:sp>
      <p:sp>
        <p:nvSpPr>
          <p:cNvPr id="2" name="Fußzeilenplatzhalter 1"/>
          <p:cNvSpPr>
            <a:spLocks noGrp="1"/>
          </p:cNvSpPr>
          <p:nvPr>
            <p:ph type="ftr" sz="quarter" idx="14"/>
          </p:nvPr>
        </p:nvSpPr>
        <p:spPr>
          <a:xfrm>
            <a:off x="468312" y="6381328"/>
            <a:ext cx="7920111" cy="576064"/>
          </a:xfrm>
        </p:spPr>
        <p:txBody>
          <a:bodyPr/>
          <a:lstStyle/>
          <a:p>
            <a:pPr>
              <a:defRPr/>
            </a:pPr>
            <a:r>
              <a:rPr lang="de-DE" sz="800" dirty="0" smtClean="0"/>
              <a:t>AG RDA Schulungsunterlagen – Modul 6M.04.04: Verantwortlichkeitsangabe für AV-Medien | Stand: 05.02.2016 | CC BY-NC-SA</a:t>
            </a:r>
            <a:endParaRPr lang="de-DE" sz="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Rollenangaben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2.4.1.7</a:t>
            </a:r>
          </a:p>
          <a:p>
            <a:r>
              <a:rPr lang="de-DE" altLang="de-DE" dirty="0" smtClean="0"/>
              <a:t>Die Rolle der Person, Familie oder Körperschaft kann in der Verantwortlichkeitsangabe ergänzt werden. </a:t>
            </a:r>
          </a:p>
          <a:p>
            <a:endParaRPr lang="de-DE" altLang="de-DE" dirty="0"/>
          </a:p>
          <a:p>
            <a:r>
              <a:rPr lang="de-DE" altLang="de-DE" dirty="0" smtClean="0"/>
              <a:t>Rollenangaben:</a:t>
            </a:r>
          </a:p>
          <a:p>
            <a:pPr lvl="1"/>
            <a:r>
              <a:rPr lang="de-DE" altLang="de-DE" dirty="0" smtClean="0"/>
              <a:t>Singstimme</a:t>
            </a:r>
          </a:p>
          <a:p>
            <a:pPr lvl="1"/>
            <a:r>
              <a:rPr lang="de-DE" altLang="de-DE" dirty="0" smtClean="0"/>
              <a:t>Instrumente</a:t>
            </a:r>
          </a:p>
          <a:p>
            <a:pPr lvl="1"/>
            <a:r>
              <a:rPr lang="de-DE" altLang="de-DE" dirty="0" smtClean="0"/>
              <a:t>Funktionen der technischen Mitwirkenden</a:t>
            </a:r>
          </a:p>
          <a:p>
            <a:pPr lvl="1"/>
            <a:r>
              <a:rPr lang="de-DE" altLang="de-DE" dirty="0"/>
              <a:t>d</a:t>
            </a:r>
            <a:r>
              <a:rPr lang="de-DE" altLang="de-DE" dirty="0" smtClean="0"/>
              <a:t>argestellte Rollen </a:t>
            </a:r>
          </a:p>
          <a:p>
            <a:pPr lvl="1"/>
            <a:endParaRPr lang="de-DE" altLang="de-DE" dirty="0"/>
          </a:p>
          <a:p>
            <a:r>
              <a:rPr lang="de-DE" altLang="de-DE" dirty="0" smtClean="0"/>
              <a:t>Rollenangabe entsprechend den Angaben in der Ressource</a:t>
            </a:r>
          </a:p>
          <a:p>
            <a:r>
              <a:rPr lang="de-DE" altLang="de-DE" dirty="0" smtClean="0"/>
              <a:t>Mehrere Rollenangaben möglich</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12</a:t>
            </a:fld>
            <a:endParaRPr lang="de-DE"/>
          </a:p>
        </p:txBody>
      </p:sp>
    </p:spTree>
    <p:extLst>
      <p:ext uri="{BB962C8B-B14F-4D97-AF65-F5344CB8AC3E}">
        <p14:creationId xmlns:p14="http://schemas.microsoft.com/office/powerpoint/2010/main" val="15114888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279234410"/>
              </p:ext>
            </p:extLst>
          </p:nvPr>
        </p:nvGraphicFramePr>
        <p:xfrm>
          <a:off x="395536" y="1268760"/>
          <a:ext cx="8424935" cy="110118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Daniel</a:t>
                      </a:r>
                      <a:r>
                        <a:rPr lang="de-DE" baseline="0" dirty="0" smtClean="0">
                          <a:latin typeface="Verdana" panose="020B0604030504040204" pitchFamily="34" charset="0"/>
                          <a:ea typeface="Verdana" panose="020B0604030504040204" pitchFamily="34" charset="0"/>
                          <a:cs typeface="Verdana" panose="020B0604030504040204" pitchFamily="34" charset="0"/>
                        </a:rPr>
                        <a:t> Harding [Dirigent]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10" name="Fußzeilenplatzhalter 8"/>
          <p:cNvSpPr>
            <a:spLocks noGrp="1"/>
          </p:cNvSpPr>
          <p:nvPr>
            <p:ph type="ftr" sz="quarter" idx="14"/>
          </p:nvPr>
        </p:nvSpPr>
        <p:spPr>
          <a:xfrm>
            <a:off x="467544" y="6237312"/>
            <a:ext cx="7992888" cy="365125"/>
          </a:xfrm>
        </p:spPr>
        <p:txBody>
          <a:bodyPr/>
          <a:lstStyle/>
          <a:p>
            <a:r>
              <a:rPr lang="de-DE" sz="800" dirty="0" smtClean="0"/>
              <a:t>AG RDA Schulungsunterlagen – Modul 6M.04.04: Verantwortlichkeitsangabe für AV-Medien | Stand: 05.02.2016 | CC BY-NC-SA</a:t>
            </a:r>
            <a:endParaRPr lang="de-DE" sz="800" dirty="0"/>
          </a:p>
        </p:txBody>
      </p:sp>
      <p:graphicFrame>
        <p:nvGraphicFramePr>
          <p:cNvPr id="7" name="Tabelle 6"/>
          <p:cNvGraphicFramePr>
            <a:graphicFrameLocks noGrp="1"/>
          </p:cNvGraphicFramePr>
          <p:nvPr>
            <p:extLst>
              <p:ext uri="{D42A27DB-BD31-4B8C-83A1-F6EECF244321}">
                <p14:modId xmlns:p14="http://schemas.microsoft.com/office/powerpoint/2010/main" val="204328881"/>
              </p:ext>
            </p:extLst>
          </p:nvPr>
        </p:nvGraphicFramePr>
        <p:xfrm>
          <a:off x="426432" y="3140968"/>
          <a:ext cx="8424935" cy="2373381"/>
        </p:xfrm>
        <a:graphic>
          <a:graphicData uri="http://schemas.openxmlformats.org/drawingml/2006/table">
            <a:tbl>
              <a:tblPr firstRow="1" bandRow="1">
                <a:tableStyleId>{5C22544A-7EE6-4342-B048-85BDC9FD1C3A}</a:tableStyleId>
              </a:tblPr>
              <a:tblGrid>
                <a:gridCol w="1465206"/>
                <a:gridCol w="3540914"/>
                <a:gridCol w="3418815"/>
              </a:tblGrid>
              <a:tr h="13979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Wolfgang</a:t>
                      </a:r>
                      <a:r>
                        <a:rPr lang="de-DE" baseline="0" dirty="0" smtClean="0">
                          <a:latin typeface="Verdana" panose="020B0604030504040204" pitchFamily="34" charset="0"/>
                          <a:ea typeface="Verdana" panose="020B0604030504040204" pitchFamily="34" charset="0"/>
                          <a:cs typeface="Verdana" panose="020B0604030504040204" pitchFamily="34" charset="0"/>
                        </a:rPr>
                        <a:t> Amadeus Mozart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Simone Schulz (Königin der Nacht), Hannes Müller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Zarastro</a:t>
                      </a:r>
                      <a:r>
                        <a:rPr lang="de-DE" baseline="0"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13</a:t>
            </a:fld>
            <a:endParaRPr lang="de-DE"/>
          </a:p>
        </p:txBody>
      </p:sp>
    </p:spTree>
    <p:extLst>
      <p:ext uri="{BB962C8B-B14F-4D97-AF65-F5344CB8AC3E}">
        <p14:creationId xmlns:p14="http://schemas.microsoft.com/office/powerpoint/2010/main" val="219794782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7226781"/>
              </p:ext>
            </p:extLst>
          </p:nvPr>
        </p:nvGraphicFramePr>
        <p:xfrm>
          <a:off x="395536" y="1268760"/>
          <a:ext cx="8424935" cy="338718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Bob Dylan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2.17.3</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Anmerkung zur 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Bob Dylan (guitar, harmonica, piano and police car), Michael Bloomfield (guitar), Alan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Kooper</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(organ and piano), Paul Griffin (piano and organ), Bobby Gregg (drums), Harvey Goldstein (bass), Charley McCoy (guitar), Frank Owens (piano), Russ </a:t>
                      </a:r>
                      <a:r>
                        <a:rPr lang="en-US" sz="1600" kern="1200" dirty="0" err="1"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Savakus</a:t>
                      </a:r>
                      <a:r>
                        <a:rPr lang="en-US" sz="1600" kern="1200" dirty="0" smtClean="0">
                          <a:solidFill>
                            <a:schemeClr val="dk1"/>
                          </a:solidFill>
                          <a:effectLst/>
                          <a:latin typeface="Verdana" panose="020B0604030504040204" pitchFamily="34" charset="0"/>
                          <a:ea typeface="Verdana" panose="020B0604030504040204" pitchFamily="34" charset="0"/>
                          <a:cs typeface="Verdana" panose="020B0604030504040204" pitchFamily="34" charset="0"/>
                        </a:rPr>
                        <a:t> (bass)</a:t>
                      </a:r>
                      <a:endParaRPr lang="de-DE" sz="160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Rollenangaben</a:t>
            </a:r>
            <a:endParaRPr lang="de-DE" dirty="0"/>
          </a:p>
        </p:txBody>
      </p:sp>
      <p:sp>
        <p:nvSpPr>
          <p:cNvPr id="8" name="Titel 1"/>
          <p:cNvSpPr txBox="1">
            <a:spLocks/>
          </p:cNvSpPr>
          <p:nvPr/>
        </p:nvSpPr>
        <p:spPr>
          <a:xfrm>
            <a:off x="395536" y="5157192"/>
            <a:ext cx="8640960" cy="753695"/>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Umfangreiche Rollenangaben </a:t>
            </a:r>
            <a:br>
              <a:rPr lang="de-DE" sz="1800" dirty="0" smtClean="0">
                <a:solidFill>
                  <a:schemeClr val="tx1"/>
                </a:solidFill>
              </a:rPr>
            </a:br>
            <a:r>
              <a:rPr lang="de-DE" sz="1800" dirty="0" smtClean="0">
                <a:solidFill>
                  <a:schemeClr val="tx1"/>
                </a:solidFill>
              </a:rPr>
              <a:t>RDA 2.17.3 Anmerkung zur  Verantwortlichkeitsangabe </a:t>
            </a:r>
            <a:endParaRPr lang="de-DE" sz="1800" dirty="0">
              <a:solidFill>
                <a:schemeClr val="tx1"/>
              </a:solidFill>
            </a:endParaRPr>
          </a:p>
        </p:txBody>
      </p:sp>
      <p:sp>
        <p:nvSpPr>
          <p:cNvPr id="10" name="Fußzeilenplatzhalter 8"/>
          <p:cNvSpPr>
            <a:spLocks noGrp="1"/>
          </p:cNvSpPr>
          <p:nvPr>
            <p:ph type="ftr" sz="quarter" idx="14"/>
          </p:nvPr>
        </p:nvSpPr>
        <p:spPr>
          <a:xfrm>
            <a:off x="467544" y="6381328"/>
            <a:ext cx="7992888" cy="432048"/>
          </a:xfrm>
        </p:spPr>
        <p:txBody>
          <a:bodyPr/>
          <a:lstStyle/>
          <a:p>
            <a:r>
              <a:rPr lang="de-DE" sz="800" dirty="0" smtClean="0"/>
              <a:t>AG RDA Schulungsunterlagen – Modul 6M.04.04: Verantwortlichkeitsangabe für AV-Medien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14</a:t>
            </a:fld>
            <a:endParaRPr lang="de-DE"/>
          </a:p>
        </p:txBody>
      </p:sp>
    </p:spTree>
    <p:extLst>
      <p:ext uri="{BB962C8B-B14F-4D97-AF65-F5344CB8AC3E}">
        <p14:creationId xmlns:p14="http://schemas.microsoft.com/office/powerpoint/2010/main" val="28254592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468084098"/>
              </p:ext>
            </p:extLst>
          </p:nvPr>
        </p:nvGraphicFramePr>
        <p:xfrm>
          <a:off x="395536" y="1268760"/>
          <a:ext cx="8424935" cy="416442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5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oder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2.4</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50000"/>
                        </a:lnSpc>
                        <a:spcBef>
                          <a:spcPts val="600"/>
                        </a:spcBef>
                        <a:spcAft>
                          <a:spcPts val="600"/>
                        </a:spcAft>
                        <a:buClrTx/>
                        <a:buSzTx/>
                        <a:buFontTx/>
                        <a:buNone/>
                        <a:tabLst/>
                        <a:defRPr/>
                      </a:pPr>
                      <a:r>
                        <a:rPr lang="de-DE" sz="1800" dirty="0" smtClean="0">
                          <a:latin typeface="Verdana" panose="020B0604030504040204" pitchFamily="34" charset="0"/>
                          <a:ea typeface="Verdana" panose="020B0604030504040204" pitchFamily="34" charset="0"/>
                          <a:cs typeface="Verdana" panose="020B0604030504040204" pitchFamily="34" charset="0"/>
                        </a:rPr>
                        <a:t>[Sänger:] Johan Botha, Michaela Schuster, Wolfgang Koch, Stephen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Milling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Rollenangabe</a:t>
            </a:r>
            <a:endParaRPr lang="de-DE" dirty="0"/>
          </a:p>
        </p:txBody>
      </p:sp>
      <p:sp>
        <p:nvSpPr>
          <p:cNvPr id="8" name="Titel 1"/>
          <p:cNvSpPr txBox="1">
            <a:spLocks/>
          </p:cNvSpPr>
          <p:nvPr/>
        </p:nvSpPr>
        <p:spPr>
          <a:xfrm>
            <a:off x="395536" y="564514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Beide Möglichkeiten sind RDA-gerecht.</a:t>
            </a:r>
            <a:endParaRPr lang="de-DE" sz="1800" dirty="0">
              <a:solidFill>
                <a:schemeClr val="tx1"/>
              </a:solidFill>
            </a:endParaRPr>
          </a:p>
        </p:txBody>
      </p:sp>
      <p:sp>
        <p:nvSpPr>
          <p:cNvPr id="10" name="Fußzeilenplatzhalter 8"/>
          <p:cNvSpPr>
            <a:spLocks noGrp="1"/>
          </p:cNvSpPr>
          <p:nvPr>
            <p:ph type="ftr" sz="quarter" idx="14"/>
          </p:nvPr>
        </p:nvSpPr>
        <p:spPr>
          <a:xfrm>
            <a:off x="611560" y="6453336"/>
            <a:ext cx="7992888" cy="404664"/>
          </a:xfrm>
        </p:spPr>
        <p:txBody>
          <a:bodyPr/>
          <a:lstStyle/>
          <a:p>
            <a:r>
              <a:rPr lang="de-DE" sz="800" dirty="0" smtClean="0"/>
              <a:t>AG RDA Schulungsunterlagen – Modul 6M.04.04: Verantwortlichkeitsangabe für AV-Medien | Stand: 05.02.2016 | CC BY-NC-SA</a:t>
            </a:r>
            <a:endParaRPr lang="de-DE" sz="800" dirty="0"/>
          </a:p>
        </p:txBody>
      </p:sp>
      <p:sp>
        <p:nvSpPr>
          <p:cNvPr id="3" name="Foliennummernplatzhalter 2"/>
          <p:cNvSpPr>
            <a:spLocks noGrp="1"/>
          </p:cNvSpPr>
          <p:nvPr>
            <p:ph type="sldNum" sz="quarter" idx="15"/>
          </p:nvPr>
        </p:nvSpPr>
        <p:spPr>
          <a:xfrm>
            <a:off x="7235825" y="6376988"/>
            <a:ext cx="1450975" cy="481012"/>
          </a:xfrm>
        </p:spPr>
        <p:txBody>
          <a:bodyPr/>
          <a:lstStyle/>
          <a:p>
            <a:pPr>
              <a:defRPr/>
            </a:pPr>
            <a:fld id="{0C1C19A0-5D15-48EE-A61B-0410C874E6E0}" type="slidenum">
              <a:rPr lang="de-DE" smtClean="0"/>
              <a:pPr>
                <a:defRPr/>
              </a:pPr>
              <a:t>15</a:t>
            </a:fld>
            <a:endParaRPr lang="de-DE" dirty="0"/>
          </a:p>
        </p:txBody>
      </p:sp>
    </p:spTree>
    <p:extLst>
      <p:ext uri="{BB962C8B-B14F-4D97-AF65-F5344CB8AC3E}">
        <p14:creationId xmlns:p14="http://schemas.microsoft.com/office/powerpoint/2010/main" val="33946693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Informationen, die nicht in der Verantwortlichkeitsangabe untergebracht werden können oder sollen. </a:t>
            </a:r>
          </a:p>
          <a:p>
            <a:endParaRPr lang="de-DE" altLang="de-DE" dirty="0" smtClean="0"/>
          </a:p>
          <a:p>
            <a:r>
              <a:rPr lang="de-DE" altLang="de-DE" dirty="0" smtClean="0"/>
              <a:t>RDA 2.17.3</a:t>
            </a:r>
          </a:p>
          <a:p>
            <a:endParaRPr lang="de-DE" altLang="de-DE" dirty="0" smtClean="0"/>
          </a:p>
          <a:p>
            <a:r>
              <a:rPr lang="de-DE" altLang="de-DE" dirty="0" smtClean="0"/>
              <a:t>Beispiele:</a:t>
            </a:r>
          </a:p>
          <a:p>
            <a:pPr lvl="1"/>
            <a:r>
              <a:rPr lang="de-DE" altLang="de-DE" dirty="0" smtClean="0"/>
              <a:t>abweichende Namensformen</a:t>
            </a:r>
          </a:p>
          <a:p>
            <a:pPr lvl="1"/>
            <a:r>
              <a:rPr lang="de-DE" altLang="de-DE" dirty="0" smtClean="0"/>
              <a:t>Änderungen in Verantwortlichkeitsangaben </a:t>
            </a:r>
          </a:p>
          <a:p>
            <a:pPr lvl="1"/>
            <a:r>
              <a:rPr lang="de-DE" altLang="de-DE" dirty="0" smtClean="0"/>
              <a:t>Sonstige Informationen, die nicht in der Verantwortlichkeitsangabe untergebracht werden können oder sollen.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16</a:t>
            </a:fld>
            <a:endParaRPr lang="de-DE"/>
          </a:p>
        </p:txBody>
      </p:sp>
    </p:spTree>
    <p:extLst>
      <p:ext uri="{BB962C8B-B14F-4D97-AF65-F5344CB8AC3E}">
        <p14:creationId xmlns:p14="http://schemas.microsoft.com/office/powerpoint/2010/main" val="15532942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17</a:t>
            </a:fld>
            <a:endParaRPr lang="de-DE"/>
          </a:p>
        </p:txBody>
      </p:sp>
    </p:spTree>
    <p:extLst>
      <p:ext uri="{BB962C8B-B14F-4D97-AF65-F5344CB8AC3E}">
        <p14:creationId xmlns:p14="http://schemas.microsoft.com/office/powerpoint/2010/main" val="3849001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Beliebige Informationsquelle</a:t>
            </a:r>
          </a:p>
          <a:p>
            <a:r>
              <a:rPr lang="de-DE" altLang="de-DE" dirty="0" smtClean="0"/>
              <a:t>Freie Formulierung der Anmerkung</a:t>
            </a:r>
          </a:p>
          <a:p>
            <a:r>
              <a:rPr lang="de-DE" altLang="de-DE" dirty="0" smtClean="0"/>
              <a:t>Rollenangaben möglich</a:t>
            </a:r>
          </a:p>
          <a:p>
            <a:endParaRPr lang="de-DE" altLang="de-DE" dirty="0"/>
          </a:p>
          <a:p>
            <a:endParaRPr lang="de-DE" altLang="de-DE" dirty="0" smtClean="0"/>
          </a:p>
          <a:p>
            <a:r>
              <a:rPr lang="de-DE" altLang="de-DE" dirty="0" smtClean="0"/>
              <a:t>Für umfangreiche Verantwortlichkeitsangaben</a:t>
            </a:r>
          </a:p>
          <a:p>
            <a:endParaRPr lang="de-DE" altLang="de-DE" dirty="0"/>
          </a:p>
          <a:p>
            <a:pPr>
              <a:spcBef>
                <a:spcPct val="0"/>
              </a:spcBef>
            </a:pP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Hinweis zur Implementierung:</a:t>
            </a:r>
            <a:b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br>
            <a:r>
              <a:rPr kumimoji="0" lang="de-DE" altLang="de-DE" b="0" i="0" u="none" strike="noStrike" cap="none" normalizeH="0" baseline="0" dirty="0" smtClean="0">
                <a:ln>
                  <a:noFill/>
                </a:ln>
                <a:solidFill>
                  <a:srgbClr val="000000"/>
                </a:solidFill>
                <a:effectLst/>
                <a:ea typeface="Verdana" panose="020B0604030504040204" pitchFamily="34" charset="0"/>
                <a:cs typeface="Verdana" panose="020B0604030504040204" pitchFamily="34" charset="0"/>
              </a:rPr>
              <a:t>In einigen Systemumgebungen wird die Anmerkung zur Verantwortlichkeitsangabe thematisch in zwei verschiedenen Feldern erfasst. Achten Sie bei der Erfassung auf die Verwendung der Felder.</a:t>
            </a:r>
            <a:endParaRPr kumimoji="0" lang="de-DE" altLang="de-DE" b="0" i="0" u="none" strike="noStrike" cap="none" normalizeH="0" baseline="0" dirty="0" smtClean="0">
              <a:ln>
                <a:noFill/>
              </a:ln>
              <a:solidFill>
                <a:schemeClr val="tx1"/>
              </a:solidFill>
              <a:effectLst/>
              <a:ea typeface="Verdana" panose="020B0604030504040204" pitchFamily="34" charset="0"/>
              <a:cs typeface="Verdana" panose="020B0604030504040204" pitchFamily="34" charset="0"/>
            </a:endParaRPr>
          </a:p>
          <a:p>
            <a:endParaRPr lang="de-DE" altLang="de-DE"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18</a:t>
            </a:fld>
            <a:endParaRPr lang="de-DE"/>
          </a:p>
        </p:txBody>
      </p:sp>
    </p:spTree>
    <p:extLst>
      <p:ext uri="{BB962C8B-B14F-4D97-AF65-F5344CB8AC3E}">
        <p14:creationId xmlns:p14="http://schemas.microsoft.com/office/powerpoint/2010/main" val="3873568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Anmerkung zur Verantwortlichkeitsangabe</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r>
              <a:rPr lang="de-DE" altLang="de-DE" dirty="0" smtClean="0"/>
              <a:t>RDA 2.4 Verantwortlichkeitsangabe</a:t>
            </a:r>
          </a:p>
          <a:p>
            <a:r>
              <a:rPr lang="de-DE" altLang="de-DE" dirty="0" smtClean="0"/>
              <a:t>RDA 2.17.3 Anmerkung zur Verantwortlichkeitsangabe</a:t>
            </a:r>
          </a:p>
          <a:p>
            <a:endParaRPr lang="de-DE" altLang="de-DE" dirty="0"/>
          </a:p>
          <a:p>
            <a:r>
              <a:rPr lang="de-DE" altLang="de-DE" dirty="0" smtClean="0"/>
              <a:t>Ermessen des Katalogisierenden </a:t>
            </a:r>
          </a:p>
          <a:p>
            <a:endParaRPr lang="de-DE" altLang="de-DE" dirty="0" smtClean="0"/>
          </a:p>
          <a:p>
            <a:endParaRPr lang="de-DE" altLang="de-DE" dirty="0"/>
          </a:p>
          <a:p>
            <a:r>
              <a:rPr lang="de-DE" altLang="de-DE" dirty="0" smtClean="0"/>
              <a:t>Anhaltspunkte:</a:t>
            </a:r>
          </a:p>
          <a:p>
            <a:pPr lvl="1"/>
            <a:r>
              <a:rPr lang="de-DE" altLang="de-DE" dirty="0" smtClean="0"/>
              <a:t>Übersichtlichkeit</a:t>
            </a:r>
          </a:p>
          <a:p>
            <a:pPr lvl="1"/>
            <a:r>
              <a:rPr lang="de-DE" altLang="de-DE" dirty="0" smtClean="0"/>
              <a:t>Informationen der Hauptinformationsquelle</a:t>
            </a:r>
          </a:p>
          <a:p>
            <a:pPr lvl="1"/>
            <a:endParaRPr lang="de-DE" altLang="de-DE" dirty="0" smtClean="0"/>
          </a:p>
          <a:p>
            <a:r>
              <a:rPr lang="de-DE" altLang="de-DE" dirty="0" smtClean="0"/>
              <a:t>RDA 2.4.1.2 Informationsquellen für die Verantwortlichkeitsangabe lässt Ermessen zu</a:t>
            </a:r>
          </a:p>
          <a:p>
            <a:pPr lvl="1"/>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19</a:t>
            </a:fld>
            <a:endParaRPr lang="de-DE" dirty="0"/>
          </a:p>
        </p:txBody>
      </p:sp>
      <p:sp>
        <p:nvSpPr>
          <p:cNvPr id="6" name="Rechteck 5"/>
          <p:cNvSpPr/>
          <p:nvPr/>
        </p:nvSpPr>
        <p:spPr>
          <a:xfrm>
            <a:off x="7067560" y="2185535"/>
            <a:ext cx="410689"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7" name="Rechteck 6"/>
          <p:cNvSpPr/>
          <p:nvPr/>
        </p:nvSpPr>
        <p:spPr>
          <a:xfrm>
            <a:off x="7020273" y="1052736"/>
            <a:ext cx="505267"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17611931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Verantwortlichkeitsangabe für AV-Medien</a:t>
            </a:r>
            <a:br>
              <a:rPr lang="de-DE" dirty="0" smtClean="0"/>
            </a:br>
            <a:endParaRPr lang="de-DE" dirty="0"/>
          </a:p>
        </p:txBody>
      </p:sp>
      <p:sp>
        <p:nvSpPr>
          <p:cNvPr id="3" name="Rechteck 2"/>
          <p:cNvSpPr/>
          <p:nvPr/>
        </p:nvSpPr>
        <p:spPr>
          <a:xfrm>
            <a:off x="409574" y="549274"/>
            <a:ext cx="2578249" cy="719485"/>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6M </a:t>
            </a:r>
          </a:p>
          <a:p>
            <a:pPr algn="ctr" fontAlgn="auto">
              <a:spcBef>
                <a:spcPts val="0"/>
              </a:spcBef>
              <a:spcAft>
                <a:spcPts val="0"/>
              </a:spcAft>
              <a:defRPr/>
            </a:pP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Teil 04.04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15"/>
          </p:nvPr>
        </p:nvSpPr>
        <p:spPr/>
        <p:txBody>
          <a:bodyPr/>
          <a:lstStyle/>
          <a:p>
            <a:pPr>
              <a:defRPr/>
            </a:pPr>
            <a:fld id="{FD5943EF-73ED-4A00-BEE0-D2F4809188B6}" type="slidenum">
              <a:rPr lang="de-DE"/>
              <a:pPr>
                <a:defRPr/>
              </a:pPr>
              <a:t>2</a:t>
            </a:fld>
            <a:endParaRPr lang="de-DE"/>
          </a:p>
        </p:txBody>
      </p:sp>
      <p:sp>
        <p:nvSpPr>
          <p:cNvPr id="9" name="Fußzeilenplatzhalter 8"/>
          <p:cNvSpPr>
            <a:spLocks noGrp="1"/>
          </p:cNvSpPr>
          <p:nvPr>
            <p:ph type="ftr" sz="quarter" idx="14"/>
          </p:nvPr>
        </p:nvSpPr>
        <p:spPr>
          <a:xfrm>
            <a:off x="468313" y="6376988"/>
            <a:ext cx="7775575" cy="365125"/>
          </a:xfrm>
        </p:spPr>
        <p:txBody>
          <a:bodyPr/>
          <a:lstStyle/>
          <a:p>
            <a:pPr>
              <a:defRPr/>
            </a:pPr>
            <a:r>
              <a:rPr lang="de-DE" sz="800" dirty="0" smtClean="0"/>
              <a:t>AG RDA Schulungsunterlagen – Modul 6M.04.04: Verantwortlichkeitsangabe für AV-Medien | Stand: 05.02.2016 | CC BY-NC-SA</a:t>
            </a:r>
            <a:endParaRPr lang="de-DE" sz="8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971149116"/>
              </p:ext>
            </p:extLst>
          </p:nvPr>
        </p:nvGraphicFramePr>
        <p:xfrm>
          <a:off x="323528" y="908720"/>
          <a:ext cx="8424935" cy="590584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7532">
                <a:tc>
                  <a:txBody>
                    <a:bodyPr/>
                    <a:lstStyle/>
                    <a:p>
                      <a:pPr>
                        <a:lnSpc>
                          <a:spcPct val="150000"/>
                        </a:lnSpc>
                        <a:spcAft>
                          <a:spcPts val="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en-US" sz="1600">
                          <a:solidFill>
                            <a:srgbClr val="000000"/>
                          </a:solidFill>
                          <a:effectLst/>
                          <a:latin typeface="Verdana"/>
                          <a:ea typeface="Times New Roman"/>
                          <a:cs typeface="Arial"/>
                        </a:rPr>
                        <a:t>Burt Lancaster, Peter Reigert</a:t>
                      </a:r>
                      <a:endParaRPr lang="de-DE" sz="1600">
                        <a:effectLst/>
                        <a:latin typeface="Verdana"/>
                        <a:ea typeface="Calibri"/>
                        <a:cs typeface="Times New Roman"/>
                      </a:endParaRPr>
                    </a:p>
                  </a:txBody>
                  <a:tcPr marL="68580" marR="68580" marT="0" marB="0"/>
                </a:tc>
              </a:tr>
              <a:tr h="879648">
                <a:tc>
                  <a:txBody>
                    <a:bodyPr/>
                    <a:lstStyle/>
                    <a:p>
                      <a:pPr>
                        <a:lnSpc>
                          <a:spcPct val="150000"/>
                        </a:lnSpc>
                        <a:spcAft>
                          <a:spcPts val="0"/>
                        </a:spcAft>
                      </a:pPr>
                      <a:r>
                        <a:rPr lang="de-DE" sz="1600" dirty="0">
                          <a:solidFill>
                            <a:srgbClr val="000000"/>
                          </a:solidFill>
                          <a:effectLst/>
                          <a:latin typeface="Verdana"/>
                          <a:ea typeface="Times New Roman"/>
                          <a:cs typeface="Arial"/>
                        </a:rPr>
                        <a:t>2.4.2</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Verantwortlichkeitsangabe die sich auf den Haupttitel bezieht</a:t>
                      </a:r>
                      <a:endParaRPr lang="de-DE" sz="1600">
                        <a:effectLst/>
                        <a:latin typeface="Verdana"/>
                        <a:ea typeface="Calibri"/>
                        <a:cs typeface="Times New Roman"/>
                      </a:endParaRPr>
                    </a:p>
                    <a:p>
                      <a:pPr>
                        <a:lnSpc>
                          <a:spcPct val="150000"/>
                        </a:lnSpc>
                        <a:spcAft>
                          <a:spcPts val="0"/>
                        </a:spcAft>
                      </a:pPr>
                      <a:r>
                        <a:rPr lang="de-DE" sz="1600">
                          <a:solidFill>
                            <a:srgbClr val="000000"/>
                          </a:solidFill>
                          <a:effectLst/>
                          <a:latin typeface="Verdana"/>
                          <a:ea typeface="Times New Roman"/>
                          <a:cs typeface="Arial"/>
                        </a:rPr>
                        <a:t> </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ein Film von Bill Forsyth</a:t>
                      </a:r>
                      <a:endParaRPr lang="de-DE" sz="1600">
                        <a:effectLst/>
                        <a:latin typeface="Verdana"/>
                        <a:ea typeface="Calibri"/>
                        <a:cs typeface="Times New Roman"/>
                      </a:endParaRPr>
                    </a:p>
                  </a:txBody>
                  <a:tcPr marL="68580" marR="68580" marT="0" marB="0"/>
                </a:tc>
              </a:tr>
              <a:tr h="911764">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Weitere Darsteller: Denis Lawson, Fulton </a:t>
                      </a:r>
                      <a:r>
                        <a:rPr lang="de-DE" sz="1600" dirty="0" err="1">
                          <a:solidFill>
                            <a:srgbClr val="000000"/>
                          </a:solidFill>
                          <a:effectLst/>
                          <a:latin typeface="Verdana"/>
                          <a:ea typeface="Times New Roman"/>
                          <a:cs typeface="Arial"/>
                        </a:rPr>
                        <a:t>Mackay</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r>
              <a:tr h="871872">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a:solidFill>
                            <a:srgbClr val="000000"/>
                          </a:solidFill>
                          <a:effectLst/>
                          <a:latin typeface="Verdana"/>
                          <a:ea typeface="Times New Roman"/>
                          <a:cs typeface="Arial"/>
                        </a:rPr>
                        <a:t>Musik: Mark Knopfler</a:t>
                      </a:r>
                      <a:endParaRPr lang="de-DE" sz="1600">
                        <a:effectLst/>
                        <a:latin typeface="Verdana"/>
                        <a:ea typeface="Calibri"/>
                        <a:cs typeface="Times New Roman"/>
                      </a:endParaRPr>
                    </a:p>
                    <a:p>
                      <a:pPr>
                        <a:lnSpc>
                          <a:spcPct val="150000"/>
                        </a:lnSpc>
                        <a:spcAft>
                          <a:spcPts val="0"/>
                        </a:spcAft>
                      </a:pPr>
                      <a:r>
                        <a:rPr lang="de-DE" sz="1600">
                          <a:solidFill>
                            <a:srgbClr val="000000"/>
                          </a:solidFill>
                          <a:effectLst/>
                          <a:latin typeface="Verdana"/>
                          <a:ea typeface="Times New Roman"/>
                          <a:cs typeface="Arial"/>
                        </a:rPr>
                        <a:t> </a:t>
                      </a:r>
                      <a:endParaRPr lang="de-DE" sz="1600">
                        <a:effectLst/>
                        <a:latin typeface="Verdana"/>
                        <a:ea typeface="Calibri"/>
                        <a:cs typeface="Times New Roman"/>
                      </a:endParaRPr>
                    </a:p>
                  </a:txBody>
                  <a:tcPr marL="68580" marR="68580" marT="0" marB="0"/>
                </a:tc>
              </a:tr>
              <a:tr h="861148">
                <a:tc>
                  <a:txBody>
                    <a:bodyPr/>
                    <a:lstStyle/>
                    <a:p>
                      <a:pPr>
                        <a:lnSpc>
                          <a:spcPct val="150000"/>
                        </a:lnSpc>
                        <a:spcAft>
                          <a:spcPts val="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600" dirty="0">
                          <a:solidFill>
                            <a:srgbClr val="000000"/>
                          </a:solidFill>
                          <a:effectLst/>
                          <a:latin typeface="Verdana"/>
                          <a:ea typeface="Times New Roman"/>
                          <a:cs typeface="Arial"/>
                        </a:rPr>
                        <a:t>Produzent: David </a:t>
                      </a:r>
                      <a:r>
                        <a:rPr lang="de-DE" sz="1600" dirty="0" err="1">
                          <a:solidFill>
                            <a:srgbClr val="000000"/>
                          </a:solidFill>
                          <a:effectLst/>
                          <a:latin typeface="Verdana"/>
                          <a:ea typeface="Times New Roman"/>
                          <a:cs typeface="Arial"/>
                        </a:rPr>
                        <a:t>Puttnam</a:t>
                      </a:r>
                      <a:endParaRPr lang="de-DE" sz="1600" dirty="0">
                        <a:effectLst/>
                        <a:latin typeface="Verdana"/>
                        <a:ea typeface="Calibri"/>
                        <a:cs typeface="Times New Roman"/>
                      </a:endParaRPr>
                    </a:p>
                    <a:p>
                      <a:pPr>
                        <a:lnSpc>
                          <a:spcPct val="150000"/>
                        </a:lnSpc>
                        <a:spcAft>
                          <a:spcPts val="0"/>
                        </a:spcAft>
                      </a:pPr>
                      <a:r>
                        <a:rPr lang="de-DE" sz="1600" dirty="0">
                          <a:solidFill>
                            <a:srgbClr val="000000"/>
                          </a:solidFill>
                          <a:effectLst/>
                          <a:latin typeface="Verdana"/>
                          <a:ea typeface="Times New Roman"/>
                          <a:cs typeface="Arial"/>
                        </a:rPr>
                        <a:t> </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2" name="Fußzeilenplatzhalter 1"/>
          <p:cNvSpPr>
            <a:spLocks noGrp="1"/>
          </p:cNvSpPr>
          <p:nvPr>
            <p:ph type="ftr" sz="quarter" idx="14"/>
          </p:nvPr>
        </p:nvSpPr>
        <p:spPr>
          <a:xfrm>
            <a:off x="467544" y="6525344"/>
            <a:ext cx="8136904" cy="332656"/>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20</a:t>
            </a:fld>
            <a:endParaRPr lang="de-DE"/>
          </a:p>
        </p:txBody>
      </p:sp>
    </p:spTree>
    <p:extLst>
      <p:ext uri="{BB962C8B-B14F-4D97-AF65-F5344CB8AC3E}">
        <p14:creationId xmlns:p14="http://schemas.microsoft.com/office/powerpoint/2010/main" val="41102416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021015557"/>
              </p:ext>
            </p:extLst>
          </p:nvPr>
        </p:nvGraphicFramePr>
        <p:xfrm>
          <a:off x="323528" y="980728"/>
          <a:ext cx="8424935" cy="5686996"/>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effectLst/>
                          <a:latin typeface="Verdana"/>
                          <a:ea typeface="Times New Roman"/>
                          <a:cs typeface="Arial"/>
                        </a:rPr>
                        <a:t>Johannes Brahms</a:t>
                      </a:r>
                      <a:endParaRPr lang="de-DE" sz="1600">
                        <a:effectLst/>
                        <a:latin typeface="Verdana"/>
                        <a:ea typeface="Calibri"/>
                        <a:cs typeface="Times New Roman"/>
                      </a:endParaRPr>
                    </a:p>
                  </a:txBody>
                  <a:tcPr marL="68580" marR="68580" marT="0" marB="0"/>
                </a:tc>
              </a:tr>
              <a:tr h="864096">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600" dirty="0">
                          <a:effectLst/>
                          <a:latin typeface="Verdana"/>
                          <a:ea typeface="Calibri"/>
                          <a:cs typeface="Times New Roman"/>
                        </a:rPr>
                        <a:t>Christiane Libor, </a:t>
                      </a:r>
                      <a:r>
                        <a:rPr lang="en-US" sz="1600" dirty="0" smtClean="0">
                          <a:effectLst/>
                          <a:latin typeface="Verdana"/>
                          <a:ea typeface="Calibri"/>
                          <a:cs typeface="Times New Roman"/>
                        </a:rPr>
                        <a:t>soprano; </a:t>
                      </a:r>
                      <a:r>
                        <a:rPr lang="en-US" sz="1600" dirty="0">
                          <a:effectLst/>
                          <a:latin typeface="Verdana"/>
                          <a:ea typeface="Calibri"/>
                          <a:cs typeface="Cambria Math"/>
                        </a:rPr>
                        <a:t>Thomas E. Bauer, baritone </a:t>
                      </a:r>
                      <a:endParaRPr lang="de-DE" sz="1600" dirty="0">
                        <a:effectLst/>
                        <a:latin typeface="Verdana"/>
                        <a:ea typeface="Calibri"/>
                        <a:cs typeface="Times New Roman"/>
                      </a:endParaRPr>
                    </a:p>
                  </a:txBody>
                  <a:tcPr marL="68580" marR="68580" marT="0" marB="0"/>
                </a:tc>
              </a:tr>
              <a:tr h="940932">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Verantwortlichkeitsangabe, die sich auf den Haupttitel bezieht</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en-US" sz="1600">
                          <a:effectLst/>
                          <a:latin typeface="Verdana"/>
                          <a:ea typeface="Calibri"/>
                          <a:cs typeface="Cambria Math"/>
                        </a:rPr>
                        <a:t>Warsaw Philharmonic Choir, Warsaw Philharmonic Orchestra</a:t>
                      </a:r>
                      <a:endParaRPr lang="de-DE" sz="1600">
                        <a:effectLst/>
                        <a:latin typeface="Verdana"/>
                        <a:ea typeface="Calibri"/>
                        <a:cs typeface="Times New Roman"/>
                      </a:endParaRPr>
                    </a:p>
                  </a:txBody>
                  <a:tcPr marL="68580" marR="68580" marT="0" marB="0"/>
                </a:tc>
              </a:tr>
              <a:tr h="757024">
                <a:tc>
                  <a:txBody>
                    <a:bodyPr/>
                    <a:lstStyle/>
                    <a:p>
                      <a:pPr>
                        <a:lnSpc>
                          <a:spcPct val="150000"/>
                        </a:lnSpc>
                        <a:spcAft>
                          <a:spcPts val="600"/>
                        </a:spcAft>
                      </a:pPr>
                      <a:r>
                        <a:rPr lang="de-DE" sz="1600">
                          <a:solidFill>
                            <a:srgbClr val="000000"/>
                          </a:solidFill>
                          <a:effectLst/>
                          <a:latin typeface="Verdana"/>
                          <a:ea typeface="Times New Roman"/>
                          <a:cs typeface="Arial"/>
                        </a:rPr>
                        <a:t>2.4.2</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Verantwortlichkeitsangabe, die sich auf den Haupttitel bezieht</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600">
                          <a:effectLst/>
                          <a:latin typeface="Verdana"/>
                          <a:ea typeface="Calibri"/>
                          <a:cs typeface="Cambria Math"/>
                        </a:rPr>
                        <a:t>Antoni Wit [Dirigent]</a:t>
                      </a:r>
                      <a:endParaRPr lang="de-DE" sz="160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solidFill>
                            <a:srgbClr val="000000"/>
                          </a:solidFill>
                          <a:effectLst/>
                          <a:latin typeface="Verdana"/>
                          <a:ea typeface="Times New Roman"/>
                          <a:cs typeface="Arial"/>
                        </a:rPr>
                        <a:t>Anmerkung zur Verantwortlichkeitsangabe</a:t>
                      </a:r>
                      <a:endParaRPr lang="de-DE" sz="1600" dirty="0">
                        <a:effectLst/>
                        <a:latin typeface="Verdana"/>
                        <a:ea typeface="Calibri"/>
                        <a:cs typeface="Times New Roman"/>
                      </a:endParaRPr>
                    </a:p>
                  </a:txBody>
                  <a:tcPr marL="68580" marR="68580" marT="0" marB="0"/>
                </a:tc>
                <a:tc>
                  <a:txBody>
                    <a:bodyPr/>
                    <a:lstStyle/>
                    <a:p>
                      <a:pPr>
                        <a:lnSpc>
                          <a:spcPct val="150000"/>
                        </a:lnSpc>
                        <a:spcAft>
                          <a:spcPts val="600"/>
                        </a:spcAft>
                      </a:pPr>
                      <a:r>
                        <a:rPr lang="en-US" sz="1600" dirty="0">
                          <a:effectLst/>
                          <a:latin typeface="Verdana"/>
                          <a:ea typeface="Calibri"/>
                          <a:cs typeface="Cambria Math"/>
                        </a:rPr>
                        <a:t>Produced, engineered and edited by Andrzej </a:t>
                      </a:r>
                      <a:r>
                        <a:rPr lang="en-US" sz="1600" dirty="0" err="1">
                          <a:effectLst/>
                          <a:latin typeface="Verdana"/>
                          <a:ea typeface="Calibri"/>
                          <a:cs typeface="Cambria Math"/>
                        </a:rPr>
                        <a:t>Sasin</a:t>
                      </a:r>
                      <a:r>
                        <a:rPr lang="en-US" sz="1600" dirty="0">
                          <a:effectLst/>
                          <a:latin typeface="Verdana"/>
                          <a:ea typeface="Calibri"/>
                          <a:cs typeface="Cambria Math"/>
                        </a:rPr>
                        <a:t> and Aleksandra </a:t>
                      </a:r>
                      <a:r>
                        <a:rPr lang="en-US" sz="1600" dirty="0" err="1">
                          <a:effectLst/>
                          <a:latin typeface="Verdana"/>
                          <a:ea typeface="Calibri"/>
                          <a:cs typeface="Cambria Math"/>
                        </a:rPr>
                        <a:t>Nagórko</a:t>
                      </a:r>
                      <a:endParaRPr lang="de-DE" sz="16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600">
                          <a:solidFill>
                            <a:srgbClr val="000000"/>
                          </a:solidFill>
                          <a:effectLst/>
                          <a:latin typeface="Verdana"/>
                          <a:ea typeface="Times New Roman"/>
                          <a:cs typeface="Arial"/>
                        </a:rPr>
                        <a:t>2.17.3</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a:solidFill>
                            <a:srgbClr val="000000"/>
                          </a:solidFill>
                          <a:effectLst/>
                          <a:latin typeface="Verdana"/>
                          <a:ea typeface="Times New Roman"/>
                          <a:cs typeface="Arial"/>
                        </a:rPr>
                        <a:t>Anmerkungen zur Verantwortlichkeitsangabe</a:t>
                      </a:r>
                      <a:endParaRPr lang="de-DE" sz="1600">
                        <a:effectLst/>
                        <a:latin typeface="Verdana"/>
                        <a:ea typeface="Calibri"/>
                        <a:cs typeface="Times New Roman"/>
                      </a:endParaRPr>
                    </a:p>
                  </a:txBody>
                  <a:tcPr marL="68580" marR="68580" marT="0" marB="0"/>
                </a:tc>
                <a:tc>
                  <a:txBody>
                    <a:bodyPr/>
                    <a:lstStyle/>
                    <a:p>
                      <a:pPr>
                        <a:lnSpc>
                          <a:spcPct val="150000"/>
                        </a:lnSpc>
                        <a:spcAft>
                          <a:spcPts val="600"/>
                        </a:spcAft>
                      </a:pPr>
                      <a:r>
                        <a:rPr lang="de-DE" sz="1600" dirty="0">
                          <a:effectLst/>
                          <a:latin typeface="Verdana"/>
                          <a:ea typeface="Calibri"/>
                          <a:cs typeface="Cambria Math"/>
                        </a:rPr>
                        <a:t>Booklet </a:t>
                      </a:r>
                      <a:r>
                        <a:rPr lang="de-DE" sz="1600" dirty="0" err="1">
                          <a:effectLst/>
                          <a:latin typeface="Verdana"/>
                          <a:ea typeface="Calibri"/>
                          <a:cs typeface="Cambria Math"/>
                        </a:rPr>
                        <a:t>notes</a:t>
                      </a:r>
                      <a:r>
                        <a:rPr lang="de-DE" sz="1600" dirty="0">
                          <a:effectLst/>
                          <a:latin typeface="Verdana"/>
                          <a:ea typeface="Calibri"/>
                          <a:cs typeface="Cambria Math"/>
                        </a:rPr>
                        <a:t>: Keith Anderson</a:t>
                      </a:r>
                      <a:endParaRPr lang="de-DE" sz="16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2" name="Fußzeilenplatzhalter 1"/>
          <p:cNvSpPr>
            <a:spLocks noGrp="1"/>
          </p:cNvSpPr>
          <p:nvPr>
            <p:ph type="ftr" sz="quarter" idx="14"/>
          </p:nvPr>
        </p:nvSpPr>
        <p:spPr>
          <a:xfrm>
            <a:off x="468312" y="6525344"/>
            <a:ext cx="8136135" cy="432048"/>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3" name="Foliennummernplatzhalter 2"/>
          <p:cNvSpPr>
            <a:spLocks noGrp="1"/>
          </p:cNvSpPr>
          <p:nvPr>
            <p:ph type="sldNum" sz="quarter" idx="15"/>
          </p:nvPr>
        </p:nvSpPr>
        <p:spPr>
          <a:xfrm>
            <a:off x="7235825" y="6525344"/>
            <a:ext cx="1450975" cy="432048"/>
          </a:xfrm>
        </p:spPr>
        <p:txBody>
          <a:bodyPr/>
          <a:lstStyle/>
          <a:p>
            <a:pPr>
              <a:defRPr/>
            </a:pPr>
            <a:fld id="{0C1C19A0-5D15-48EE-A61B-0410C874E6E0}" type="slidenum">
              <a:rPr lang="de-DE" smtClean="0"/>
              <a:pPr>
                <a:defRPr/>
              </a:pPr>
              <a:t>21</a:t>
            </a:fld>
            <a:endParaRPr lang="de-DE" dirty="0"/>
          </a:p>
        </p:txBody>
      </p:sp>
    </p:spTree>
    <p:extLst>
      <p:ext uri="{BB962C8B-B14F-4D97-AF65-F5344CB8AC3E}">
        <p14:creationId xmlns:p14="http://schemas.microsoft.com/office/powerpoint/2010/main" val="380979010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92888" cy="365125"/>
          </a:xfrm>
        </p:spPr>
        <p:txBody>
          <a:bodyPr/>
          <a:lstStyle/>
          <a:p>
            <a:r>
              <a:rPr lang="de-DE" sz="800" dirty="0" smtClean="0"/>
              <a:t>AG RDA Schulungsunterlagen – Modul 6M.04.04: Verantwortlichkeitsangabe für AV-Medien | Stand: 05.02.2016 | CC BY-NC-SA</a:t>
            </a:r>
            <a:endParaRPr lang="de-DE" sz="800" dirty="0"/>
          </a:p>
        </p:txBody>
      </p:sp>
      <p:sp>
        <p:nvSpPr>
          <p:cNvPr id="5" name="Ellipse 4"/>
          <p:cNvSpPr/>
          <p:nvPr/>
        </p:nvSpPr>
        <p:spPr>
          <a:xfrm>
            <a:off x="467544" y="1412776"/>
            <a:ext cx="4896544" cy="450050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Rechteck 8"/>
          <p:cNvSpPr/>
          <p:nvPr/>
        </p:nvSpPr>
        <p:spPr>
          <a:xfrm>
            <a:off x="1763688" y="1916832"/>
            <a:ext cx="2448272" cy="86409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Titel und Personen</a:t>
            </a:r>
            <a:endParaRPr lang="de-DE" dirty="0">
              <a:solidFill>
                <a:schemeClr val="tx1"/>
              </a:solidFill>
              <a:latin typeface="Verdana"/>
              <a:cs typeface="Verdana"/>
            </a:endParaRPr>
          </a:p>
        </p:txBody>
      </p:sp>
      <p:sp>
        <p:nvSpPr>
          <p:cNvPr id="7" name="Titel 1"/>
          <p:cNvSpPr>
            <a:spLocks noGrp="1"/>
          </p:cNvSpPr>
          <p:nvPr>
            <p:ph type="title"/>
          </p:nvPr>
        </p:nvSpPr>
        <p:spPr>
          <a:xfrm>
            <a:off x="251520" y="183778"/>
            <a:ext cx="8640960" cy="796950"/>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6M.04.02 </a:t>
            </a:r>
            <a:r>
              <a:rPr lang="de-DE" dirty="0" smtClean="0"/>
              <a:t>Ein deutsches Requiem / Brahms - Silberling</a:t>
            </a:r>
            <a:endParaRPr lang="de-DE" dirty="0"/>
          </a:p>
        </p:txBody>
      </p:sp>
      <p:pic>
        <p:nvPicPr>
          <p:cNvPr id="8" name="Grafik 7" descr="Bildschirmausschnitt"/>
          <p:cNvPicPr>
            <a:picLocks noChangeAspect="1"/>
          </p:cNvPicPr>
          <p:nvPr/>
        </p:nvPicPr>
        <p:blipFill>
          <a:blip r:embed="rId3">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a:off x="323528" y="1305458"/>
            <a:ext cx="5112568" cy="462574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22</a:t>
            </a:fld>
            <a:endParaRPr lang="de-DE"/>
          </a:p>
        </p:txBody>
      </p:sp>
    </p:spTree>
    <p:extLst>
      <p:ext uri="{BB962C8B-B14F-4D97-AF65-F5344CB8AC3E}">
        <p14:creationId xmlns:p14="http://schemas.microsoft.com/office/powerpoint/2010/main" val="8974636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6M.04.02 </a:t>
            </a:r>
            <a:r>
              <a:rPr lang="de-DE" dirty="0" smtClean="0"/>
              <a:t> </a:t>
            </a:r>
            <a:r>
              <a:rPr lang="de-DE" dirty="0"/>
              <a:t>Ein deutsches Requiem / Brahms - gesamte Ressource</a:t>
            </a:r>
          </a:p>
        </p:txBody>
      </p:sp>
      <p:sp>
        <p:nvSpPr>
          <p:cNvPr id="4" name="Fußzeilenplatzhalter 3"/>
          <p:cNvSpPr>
            <a:spLocks noGrp="1"/>
          </p:cNvSpPr>
          <p:nvPr>
            <p:ph type="ftr" sz="quarter" idx="14"/>
          </p:nvPr>
        </p:nvSpPr>
        <p:spPr>
          <a:xfrm>
            <a:off x="659149" y="6381328"/>
            <a:ext cx="6984776" cy="365125"/>
          </a:xfrm>
        </p:spPr>
        <p:txBody>
          <a:bodyPr/>
          <a:lstStyle/>
          <a:p>
            <a:r>
              <a:rPr lang="de-DE" sz="800" dirty="0" smtClean="0"/>
              <a:t>AG RDA Schulungsunterlagen – Modul 6M.04.04: Verantwortlichkeitsangabe für AV-Medien | Stand: 05.02.2016 | CC BY-NC-SA</a:t>
            </a:r>
            <a:endParaRPr lang="de-DE" sz="800" dirty="0"/>
          </a:p>
        </p:txBody>
      </p:sp>
      <p:pic>
        <p:nvPicPr>
          <p:cNvPr id="6" name="Grafik 5"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3568" y="2564904"/>
            <a:ext cx="7353938" cy="3744416"/>
          </a:xfrm>
          <a:prstGeom prst="rect">
            <a:avLst/>
          </a:prstGeom>
        </p:spPr>
        <p:style>
          <a:lnRef idx="2">
            <a:schemeClr val="accent1"/>
          </a:lnRef>
          <a:fillRef idx="1">
            <a:schemeClr val="lt1"/>
          </a:fillRef>
          <a:effectRef idx="0">
            <a:schemeClr val="accent1"/>
          </a:effectRef>
          <a:fontRef idx="minor">
            <a:schemeClr val="dk1"/>
          </a:fontRef>
        </p:style>
      </p:pic>
      <p:sp>
        <p:nvSpPr>
          <p:cNvPr id="7" name="Textfeld 6"/>
          <p:cNvSpPr txBox="1"/>
          <p:nvPr/>
        </p:nvSpPr>
        <p:spPr>
          <a:xfrm>
            <a:off x="611560" y="1700808"/>
            <a:ext cx="5228034" cy="369332"/>
          </a:xfrm>
          <a:prstGeom prst="rect">
            <a:avLst/>
          </a:prstGeom>
          <a:noFill/>
        </p:spPr>
        <p:txBody>
          <a:bodyPr wrap="none" rtlCol="0">
            <a:spAutoFit/>
          </a:bodyPr>
          <a:lstStyle/>
          <a:p>
            <a:r>
              <a:rPr lang="de-DE" dirty="0" smtClean="0">
                <a:latin typeface="Verdana" pitchFamily="34" charset="0"/>
                <a:ea typeface="Verdana" pitchFamily="34" charset="0"/>
                <a:cs typeface="Verdana" pitchFamily="34" charset="0"/>
              </a:rPr>
              <a:t>Vergrößerung des Textes von der Rückseite</a:t>
            </a:r>
            <a:endParaRPr lang="de-DE" dirty="0">
              <a:latin typeface="Verdana" pitchFamily="34" charset="0"/>
              <a:ea typeface="Verdana" pitchFamily="34" charset="0"/>
              <a:cs typeface="Verdana" pitchFamily="34" charset="0"/>
            </a:endParaRPr>
          </a:p>
        </p:txBody>
      </p:sp>
      <p:sp>
        <p:nvSpPr>
          <p:cNvPr id="9" name="Rechteck 8"/>
          <p:cNvSpPr/>
          <p:nvPr/>
        </p:nvSpPr>
        <p:spPr>
          <a:xfrm>
            <a:off x="755576" y="5589240"/>
            <a:ext cx="5184576" cy="648072"/>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23</a:t>
            </a:fld>
            <a:endParaRPr lang="de-DE"/>
          </a:p>
        </p:txBody>
      </p:sp>
    </p:spTree>
    <p:extLst>
      <p:ext uri="{BB962C8B-B14F-4D97-AF65-F5344CB8AC3E}">
        <p14:creationId xmlns:p14="http://schemas.microsoft.com/office/powerpoint/2010/main" val="39745534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Stand: 05.02.2016 | CC BY-NC-SA</a:t>
            </a:r>
            <a:endParaRPr lang="de-DE" sz="800" dirty="0"/>
          </a:p>
        </p:txBody>
      </p:sp>
      <p:sp>
        <p:nvSpPr>
          <p:cNvPr id="9" name="Titel 1"/>
          <p:cNvSpPr>
            <a:spLocks noGrp="1"/>
          </p:cNvSpPr>
          <p:nvPr>
            <p:ph type="title"/>
          </p:nvPr>
        </p:nvSpPr>
        <p:spPr>
          <a:xfrm>
            <a:off x="323528" y="188640"/>
            <a:ext cx="8640960" cy="508918"/>
          </a:xfrm>
        </p:spPr>
        <p:txBody>
          <a:bodyPr/>
          <a:lstStyle/>
          <a:p>
            <a:r>
              <a:rPr lang="de-DE" dirty="0">
                <a:ea typeface="Verdana" panose="020B0604030504040204" pitchFamily="34" charset="0"/>
                <a:cs typeface="Verdana" panose="020B0604030504040204" pitchFamily="34" charset="0"/>
              </a:rPr>
              <a:t>Bsp. 6M.04.02 </a:t>
            </a:r>
            <a:r>
              <a:rPr lang="de-DE" dirty="0" smtClean="0">
                <a:ea typeface="Verdana" panose="020B0604030504040204" pitchFamily="34" charset="0"/>
                <a:cs typeface="Verdana" panose="020B0604030504040204" pitchFamily="34" charset="0"/>
              </a:rPr>
              <a:t> </a:t>
            </a:r>
            <a:r>
              <a:rPr lang="de-DE" dirty="0" smtClean="0"/>
              <a:t>Ein deutsches Requiem / Brahms - gesamte Ressource</a:t>
            </a:r>
            <a:endParaRPr lang="de-DE" dirty="0"/>
          </a:p>
        </p:txBody>
      </p:sp>
      <p:pic>
        <p:nvPicPr>
          <p:cNvPr id="10" name="Grafik 9"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700808"/>
            <a:ext cx="8223966" cy="4548758"/>
          </a:xfrm>
          <a:prstGeom prst="rect">
            <a:avLst/>
          </a:prstGeom>
        </p:spPr>
        <p:style>
          <a:lnRef idx="2">
            <a:schemeClr val="accent1"/>
          </a:lnRef>
          <a:fillRef idx="1">
            <a:schemeClr val="lt1"/>
          </a:fillRef>
          <a:effectRef idx="0">
            <a:schemeClr val="accent1"/>
          </a:effectRef>
          <a:fontRef idx="minor">
            <a:schemeClr val="dk1"/>
          </a:fontRef>
        </p:style>
      </p:pic>
      <p:sp>
        <p:nvSpPr>
          <p:cNvPr id="3" name="Textfeld 2"/>
          <p:cNvSpPr txBox="1"/>
          <p:nvPr/>
        </p:nvSpPr>
        <p:spPr>
          <a:xfrm>
            <a:off x="1115616" y="1206319"/>
            <a:ext cx="1298753"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dirty="0" smtClean="0">
                <a:latin typeface="Verdana" pitchFamily="34" charset="0"/>
                <a:ea typeface="Verdana" pitchFamily="34" charset="0"/>
                <a:cs typeface="Verdana" pitchFamily="34" charset="0"/>
              </a:rPr>
              <a:t>Rückseite</a:t>
            </a:r>
            <a:endParaRPr lang="de-DE" dirty="0">
              <a:latin typeface="Verdana" pitchFamily="34" charset="0"/>
              <a:ea typeface="Verdana" pitchFamily="34" charset="0"/>
              <a:cs typeface="Verdana" pitchFamily="34" charset="0"/>
            </a:endParaRPr>
          </a:p>
        </p:txBody>
      </p:sp>
      <p:sp>
        <p:nvSpPr>
          <p:cNvPr id="8" name="Rechteck 7"/>
          <p:cNvSpPr/>
          <p:nvPr/>
        </p:nvSpPr>
        <p:spPr>
          <a:xfrm>
            <a:off x="5940152" y="1206319"/>
            <a:ext cx="1872208" cy="369332"/>
          </a:xfrm>
          <a:prstGeom prst="rect">
            <a:avLst/>
          </a:prstGeom>
        </p:spPr>
        <p:style>
          <a:lnRef idx="2">
            <a:schemeClr val="dk1"/>
          </a:lnRef>
          <a:fillRef idx="1">
            <a:schemeClr val="lt1"/>
          </a:fillRef>
          <a:effectRef idx="0">
            <a:schemeClr val="dk1"/>
          </a:effectRef>
          <a:fontRef idx="minor">
            <a:schemeClr val="dk1"/>
          </a:fontRef>
        </p:style>
        <p:txBody>
          <a:bodyPr wrap="square">
            <a:spAutoFit/>
          </a:bodyPr>
          <a:lstStyle/>
          <a:p>
            <a:pPr lvl="0"/>
            <a:r>
              <a:rPr lang="de-DE" dirty="0">
                <a:solidFill>
                  <a:prstClr val="black"/>
                </a:solidFill>
                <a:latin typeface="Verdana" pitchFamily="34" charset="0"/>
                <a:ea typeface="Verdana" pitchFamily="34" charset="0"/>
                <a:cs typeface="Verdana" pitchFamily="34" charset="0"/>
              </a:rPr>
              <a:t>Vorderseite</a:t>
            </a:r>
          </a:p>
        </p:txBody>
      </p:sp>
      <p:sp>
        <p:nvSpPr>
          <p:cNvPr id="12" name="Textfeld 11"/>
          <p:cNvSpPr txBox="1"/>
          <p:nvPr/>
        </p:nvSpPr>
        <p:spPr>
          <a:xfrm>
            <a:off x="3923928" y="1206319"/>
            <a:ext cx="1080120"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dirty="0" smtClean="0">
                <a:latin typeface="Verdana" pitchFamily="34" charset="0"/>
                <a:ea typeface="Verdana" pitchFamily="34" charset="0"/>
                <a:cs typeface="Verdana" pitchFamily="34" charset="0"/>
              </a:rPr>
              <a:t>Rücken</a:t>
            </a:r>
            <a:endParaRPr lang="de-DE" dirty="0">
              <a:latin typeface="Verdana" pitchFamily="34" charset="0"/>
              <a:ea typeface="Verdana" pitchFamily="34" charset="0"/>
              <a:cs typeface="Verdana" pitchFamily="34" charset="0"/>
            </a:endParaRPr>
          </a:p>
        </p:txBody>
      </p:sp>
      <p:sp>
        <p:nvSpPr>
          <p:cNvPr id="13" name="Rechteck 12"/>
          <p:cNvSpPr/>
          <p:nvPr/>
        </p:nvSpPr>
        <p:spPr>
          <a:xfrm>
            <a:off x="6732240" y="2564904"/>
            <a:ext cx="1656184" cy="266429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Rechteck 14"/>
          <p:cNvSpPr/>
          <p:nvPr/>
        </p:nvSpPr>
        <p:spPr>
          <a:xfrm>
            <a:off x="6228184" y="4149080"/>
            <a:ext cx="504056" cy="108012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24</a:t>
            </a:fld>
            <a:endParaRPr lang="de-DE"/>
          </a:p>
        </p:txBody>
      </p:sp>
    </p:spTree>
    <p:extLst>
      <p:ext uri="{BB962C8B-B14F-4D97-AF65-F5344CB8AC3E}">
        <p14:creationId xmlns:p14="http://schemas.microsoft.com/office/powerpoint/2010/main" val="31982008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293310111"/>
              </p:ext>
            </p:extLst>
          </p:nvPr>
        </p:nvGraphicFramePr>
        <p:xfrm>
          <a:off x="395536" y="1268760"/>
          <a:ext cx="8424935" cy="288832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600"/>
                        </a:spcAft>
                      </a:pPr>
                      <a:r>
                        <a:rPr lang="de-DE" sz="1800" dirty="0">
                          <a:solidFill>
                            <a:srgbClr val="000000"/>
                          </a:solidFill>
                          <a:effectLst/>
                          <a:latin typeface="Verdana"/>
                          <a:ea typeface="Times New Roman"/>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Times New Roman"/>
                          <a:cs typeface="Arial"/>
                        </a:rPr>
                        <a:t>DJ Bobo </a:t>
                      </a:r>
                      <a:endParaRPr lang="de-DE" sz="1800">
                        <a:effectLst/>
                        <a:latin typeface="Verdana"/>
                        <a:ea typeface="Calibri"/>
                        <a:cs typeface="Times New Roman"/>
                      </a:endParaRPr>
                    </a:p>
                  </a:txBody>
                  <a:tcPr marL="68580" marR="68580" marT="0" marB="0"/>
                </a:tc>
              </a:tr>
              <a:tr h="864096">
                <a:tc>
                  <a:txBody>
                    <a:bodyPr/>
                    <a:lstStyle/>
                    <a:p>
                      <a:pPr>
                        <a:lnSpc>
                          <a:spcPct val="150000"/>
                        </a:lnSpc>
                        <a:spcAft>
                          <a:spcPts val="600"/>
                        </a:spcAft>
                      </a:pPr>
                      <a:r>
                        <a:rPr lang="de-DE" sz="1800">
                          <a:solidFill>
                            <a:srgbClr val="000000"/>
                          </a:solidFill>
                          <a:effectLst/>
                          <a:latin typeface="Verdana"/>
                          <a:ea typeface="Times New Roman"/>
                          <a:cs typeface="Arial"/>
                        </a:rPr>
                        <a:t>2.17.3</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Anmerkung zur Verantwortlichkeitsangabe</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Cambria Math"/>
                        </a:rPr>
                        <a:t>Mit dabei: DJ Ötzi, die </a:t>
                      </a:r>
                      <a:r>
                        <a:rPr lang="de-DE" sz="1800" dirty="0" err="1">
                          <a:effectLst/>
                          <a:latin typeface="Verdana"/>
                          <a:ea typeface="Calibri"/>
                          <a:cs typeface="Cambria Math"/>
                        </a:rPr>
                        <a:t>Lollipops</a:t>
                      </a:r>
                      <a:r>
                        <a:rPr lang="de-DE" sz="1800" dirty="0">
                          <a:effectLst/>
                          <a:latin typeface="Verdana"/>
                          <a:ea typeface="Calibri"/>
                          <a:cs typeface="Cambria Math"/>
                        </a:rPr>
                        <a:t>, Tim Toupet, </a:t>
                      </a:r>
                      <a:r>
                        <a:rPr lang="de-DE" sz="1800" dirty="0" err="1">
                          <a:effectLst/>
                          <a:latin typeface="Verdana"/>
                          <a:ea typeface="Calibri"/>
                          <a:cs typeface="Cambria Math"/>
                        </a:rPr>
                        <a:t>Haddaway</a:t>
                      </a:r>
                      <a:r>
                        <a:rPr lang="de-DE" sz="1800" dirty="0">
                          <a:effectLst/>
                          <a:latin typeface="Verdana"/>
                          <a:ea typeface="Calibri"/>
                          <a:cs typeface="Cambria Math"/>
                        </a:rPr>
                        <a:t>, Helene Fischer</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67544" y="6453336"/>
            <a:ext cx="7992888" cy="404664"/>
          </a:xfrm>
        </p:spPr>
        <p:txBody>
          <a:bodyPr/>
          <a:lstStyle/>
          <a:p>
            <a:r>
              <a:rPr lang="de-DE" sz="800" dirty="0" smtClean="0"/>
              <a:t>AG RDA Schulungsunterlagen – Modul 6M.04.04: Verantwortlichkeitsangabe für AV-Medien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25</a:t>
            </a:fld>
            <a:endParaRPr lang="de-DE"/>
          </a:p>
        </p:txBody>
      </p:sp>
    </p:spTree>
    <p:extLst>
      <p:ext uri="{BB962C8B-B14F-4D97-AF65-F5344CB8AC3E}">
        <p14:creationId xmlns:p14="http://schemas.microsoft.com/office/powerpoint/2010/main" val="28293071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833939003"/>
              </p:ext>
            </p:extLst>
          </p:nvPr>
        </p:nvGraphicFramePr>
        <p:xfrm>
          <a:off x="395536" y="1268760"/>
          <a:ext cx="8424935" cy="3711284"/>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6700">
                <a:tc>
                  <a:txBody>
                    <a:bodyPr/>
                    <a:lstStyle/>
                    <a:p>
                      <a:pPr>
                        <a:lnSpc>
                          <a:spcPct val="150000"/>
                        </a:lnSpc>
                        <a:spcAft>
                          <a:spcPts val="0"/>
                        </a:spcAft>
                      </a:pPr>
                      <a:r>
                        <a:rPr lang="de-DE" sz="1800">
                          <a:solidFill>
                            <a:srgbClr val="000000"/>
                          </a:solidFill>
                          <a:effectLst/>
                          <a:latin typeface="Verdana"/>
                          <a:ea typeface="Times New Roman"/>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a:solidFill>
                            <a:srgbClr val="000000"/>
                          </a:solidFill>
                          <a:effectLst/>
                          <a:latin typeface="Verdana"/>
                          <a:ea typeface="Times New Roman"/>
                          <a:cs typeface="Arial"/>
                        </a:rPr>
                        <a:t>Elizabeth George</a:t>
                      </a:r>
                      <a:endParaRPr lang="de-DE" sz="1800">
                        <a:effectLst/>
                        <a:latin typeface="Verdana"/>
                        <a:ea typeface="Calibri"/>
                        <a:cs typeface="Times New Roman"/>
                      </a:endParaRPr>
                    </a:p>
                    <a:p>
                      <a:pPr>
                        <a:lnSpc>
                          <a:spcPct val="150000"/>
                        </a:lnSpc>
                        <a:spcAft>
                          <a:spcPts val="0"/>
                        </a:spcAft>
                      </a:pPr>
                      <a:r>
                        <a:rPr lang="de-DE" sz="1800">
                          <a:solidFill>
                            <a:srgbClr val="000000"/>
                          </a:solidFill>
                          <a:effectLst/>
                          <a:latin typeface="Verdana"/>
                          <a:ea typeface="Times New Roman"/>
                          <a:cs typeface="Arial"/>
                        </a:rPr>
                        <a:t> </a:t>
                      </a:r>
                      <a:endParaRPr lang="de-DE" sz="1800">
                        <a:effectLst/>
                        <a:latin typeface="Verdana"/>
                        <a:ea typeface="Calibri"/>
                        <a:cs typeface="Times New Roman"/>
                      </a:endParaRPr>
                    </a:p>
                  </a:txBody>
                  <a:tcPr marL="68580" marR="68580" marT="0" marB="0"/>
                </a:tc>
              </a:tr>
              <a:tr h="864096">
                <a:tc>
                  <a:txBody>
                    <a:bodyPr/>
                    <a:lstStyle/>
                    <a:p>
                      <a:pPr>
                        <a:lnSpc>
                          <a:spcPct val="150000"/>
                        </a:lnSpc>
                        <a:spcAft>
                          <a:spcPts val="0"/>
                        </a:spcAft>
                      </a:pPr>
                      <a:r>
                        <a:rPr lang="de-DE" sz="1800">
                          <a:solidFill>
                            <a:srgbClr val="000000"/>
                          </a:solidFill>
                          <a:effectLst/>
                          <a:latin typeface="Verdana"/>
                          <a:ea typeface="Times New Roman"/>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c>
                  <a:txBody>
                    <a:bodyPr/>
                    <a:lstStyle/>
                    <a:p>
                      <a:pPr>
                        <a:lnSpc>
                          <a:spcPct val="150000"/>
                        </a:lnSpc>
                        <a:spcAft>
                          <a:spcPts val="0"/>
                        </a:spcAft>
                      </a:pPr>
                      <a:r>
                        <a:rPr lang="de-DE" sz="1800" dirty="0">
                          <a:solidFill>
                            <a:srgbClr val="000000"/>
                          </a:solidFill>
                          <a:effectLst/>
                          <a:latin typeface="Verdana"/>
                          <a:ea typeface="Times New Roman"/>
                          <a:cs typeface="Arial"/>
                        </a:rPr>
                        <a:t>gelesen von Miroslav Nemec</a:t>
                      </a:r>
                      <a:endParaRPr lang="de-DE" sz="1800" dirty="0">
                        <a:effectLst/>
                        <a:latin typeface="Verdana"/>
                        <a:ea typeface="Calibri"/>
                        <a:cs typeface="Times New Roman"/>
                      </a:endParaRPr>
                    </a:p>
                    <a:p>
                      <a:pPr>
                        <a:lnSpc>
                          <a:spcPct val="150000"/>
                        </a:lnSpc>
                        <a:spcAft>
                          <a:spcPts val="0"/>
                        </a:spcAft>
                      </a:pPr>
                      <a:r>
                        <a:rPr lang="de-DE" sz="1800" dirty="0">
                          <a:solidFill>
                            <a:srgbClr val="000000"/>
                          </a:solidFill>
                          <a:effectLst/>
                          <a:latin typeface="Verdana"/>
                          <a:ea typeface="Times New Roman"/>
                          <a:cs typeface="Arial"/>
                        </a:rPr>
                        <a:t> </a:t>
                      </a:r>
                      <a:endParaRPr lang="de-DE" sz="1800" dirty="0">
                        <a:effectLst/>
                        <a:latin typeface="Verdana"/>
                        <a:ea typeface="Calibri"/>
                        <a:cs typeface="Times New Roman"/>
                      </a:endParaRP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Anmerkung zur Verantwortlichkeitsangabe</a:t>
            </a:r>
            <a:endParaRPr lang="de-DE" dirty="0"/>
          </a:p>
        </p:txBody>
      </p:sp>
      <p:sp>
        <p:nvSpPr>
          <p:cNvPr id="10" name="Fußzeilenplatzhalter 8"/>
          <p:cNvSpPr>
            <a:spLocks noGrp="1"/>
          </p:cNvSpPr>
          <p:nvPr>
            <p:ph type="ftr" sz="quarter" idx="14"/>
          </p:nvPr>
        </p:nvSpPr>
        <p:spPr>
          <a:xfrm>
            <a:off x="414968" y="6381328"/>
            <a:ext cx="7992888" cy="476672"/>
          </a:xfrm>
        </p:spPr>
        <p:txBody>
          <a:bodyPr/>
          <a:lstStyle/>
          <a:p>
            <a:r>
              <a:rPr lang="de-DE" sz="800" dirty="0" smtClean="0"/>
              <a:t>AG RDA Schulungsunterlagen – Modul 6M.04.04: Verantwortlichkeitsangabe für AV-Medien | Stand: 05.02.2016 | CC BY-NC-SA</a:t>
            </a:r>
            <a:endParaRPr lang="de-DE" sz="800" dirty="0"/>
          </a:p>
        </p:txBody>
      </p:sp>
      <p:sp>
        <p:nvSpPr>
          <p:cNvPr id="7" name="Titel 1"/>
          <p:cNvSpPr txBox="1">
            <a:spLocks/>
          </p:cNvSpPr>
          <p:nvPr/>
        </p:nvSpPr>
        <p:spPr>
          <a:xfrm>
            <a:off x="397824" y="5301208"/>
            <a:ext cx="8640960" cy="825703"/>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800" dirty="0" smtClean="0">
                <a:solidFill>
                  <a:schemeClr val="tx1"/>
                </a:solidFill>
              </a:rPr>
              <a:t>Beispiel Hörbuch, zweite Verantwortlichkeitsangabe steht nicht auf der Hauptinformationsquelle</a:t>
            </a:r>
          </a:p>
          <a:p>
            <a:r>
              <a:rPr lang="de-DE" sz="1800" dirty="0" smtClean="0">
                <a:solidFill>
                  <a:schemeClr val="tx1"/>
                </a:solidFill>
              </a:rPr>
              <a:t>Schulungsunterlage Modul 3</a:t>
            </a:r>
            <a:endParaRPr lang="de-DE" sz="1800" dirty="0">
              <a:solidFill>
                <a:schemeClr val="tx1"/>
              </a:solidFill>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26</a:t>
            </a:fld>
            <a:endParaRPr lang="de-DE"/>
          </a:p>
        </p:txBody>
      </p:sp>
    </p:spTree>
    <p:extLst>
      <p:ext uri="{BB962C8B-B14F-4D97-AF65-F5344CB8AC3E}">
        <p14:creationId xmlns:p14="http://schemas.microsoft.com/office/powerpoint/2010/main" val="240912546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868586"/>
          </a:xfrm>
        </p:spPr>
        <p:txBody>
          <a:bodyPr rtlCol="0">
            <a:noAutofit/>
          </a:bodyPr>
          <a:lstStyle/>
          <a:p>
            <a:pPr fontAlgn="auto">
              <a:spcAft>
                <a:spcPts val="0"/>
              </a:spcAft>
              <a:defRPr/>
            </a:pPr>
            <a:r>
              <a:rPr lang="de-DE" dirty="0" smtClean="0"/>
              <a:t>Verantwortlichkeitsangabe bei Zusammenstellungen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Verantwortlichkeitsangabe die sich auf den Haupttitel der Zusammenstellung bezieht</a:t>
            </a:r>
          </a:p>
          <a:p>
            <a:endParaRPr lang="de-DE" altLang="de-DE" dirty="0"/>
          </a:p>
          <a:p>
            <a:pPr marL="0" indent="0">
              <a:buNone/>
            </a:pPr>
            <a:endParaRPr lang="de-DE" altLang="de-DE" dirty="0" smtClean="0"/>
          </a:p>
          <a:p>
            <a:endParaRPr lang="de-DE" altLang="de-DE" dirty="0"/>
          </a:p>
          <a:p>
            <a:r>
              <a:rPr lang="de-DE" altLang="de-DE" dirty="0" smtClean="0"/>
              <a:t>Verantwortlichkeitsangabe die sich auf den enthaltenen Titel beziehen</a:t>
            </a:r>
          </a:p>
          <a:p>
            <a:endParaRPr lang="de-DE" altLang="de-DE" dirty="0"/>
          </a:p>
          <a:p>
            <a:r>
              <a:rPr lang="de-DE" altLang="de-DE" dirty="0" smtClean="0"/>
              <a:t>Das Layout und die Gesamtdarstellung der Ressource sind entscheidend bei der Erfassung der Verantwortlichkeitsangabe. RDA hat das Ziel die Vorlage abzubilden.</a:t>
            </a:r>
          </a:p>
          <a:p>
            <a:pPr marL="0" indent="0">
              <a:buNone/>
            </a:pPr>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27</a:t>
            </a:fld>
            <a:endParaRPr lang="de-DE"/>
          </a:p>
        </p:txBody>
      </p:sp>
      <p:sp>
        <p:nvSpPr>
          <p:cNvPr id="7" name="Rechteck 6"/>
          <p:cNvSpPr/>
          <p:nvPr/>
        </p:nvSpPr>
        <p:spPr>
          <a:xfrm>
            <a:off x="2819890" y="2267744"/>
            <a:ext cx="2635658" cy="923330"/>
          </a:xfrm>
          <a:prstGeom prst="rect">
            <a:avLst/>
          </a:prstGeom>
          <a:noFill/>
        </p:spPr>
        <p:txBody>
          <a:bodyPr wrap="none" lIns="91440" tIns="45720" rIns="91440" bIns="45720">
            <a:spAutoFit/>
          </a:bodyPr>
          <a:lstStyle/>
          <a:p>
            <a:pPr algn="ctr"/>
            <a:r>
              <a:rPr lang="de-DE" altLang="de-DE" sz="5400" b="1" cap="none" spc="0"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rPr>
              <a:t>? oder ? </a:t>
            </a:r>
            <a:endParaRPr lang="de-DE" sz="54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Tree>
    <p:extLst>
      <p:ext uri="{BB962C8B-B14F-4D97-AF65-F5344CB8AC3E}">
        <p14:creationId xmlns:p14="http://schemas.microsoft.com/office/powerpoint/2010/main" val="394453932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868586"/>
          </a:xfrm>
        </p:spPr>
        <p:txBody>
          <a:bodyPr rtlCol="0">
            <a:noAutofit/>
          </a:bodyPr>
          <a:lstStyle/>
          <a:p>
            <a:pPr fontAlgn="auto">
              <a:spcAft>
                <a:spcPts val="0"/>
              </a:spcAft>
              <a:defRPr/>
            </a:pPr>
            <a:r>
              <a:rPr lang="de-DE" dirty="0" smtClean="0"/>
              <a:t>Verantwortlichkeitsangabe bei Zusammenstellungen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endParaRPr lang="de-DE" altLang="de-DE" dirty="0"/>
          </a:p>
          <a:p>
            <a:r>
              <a:rPr lang="de-DE" altLang="de-DE" dirty="0" smtClean="0"/>
              <a:t>RDA 2.4.2 Verantwortlichkeitsangabe die sich auf den Haupttitel bezieht</a:t>
            </a:r>
          </a:p>
          <a:p>
            <a:r>
              <a:rPr lang="de-DE" altLang="de-DE" dirty="0" smtClean="0"/>
              <a:t>RDA 25.1 In Beziehung stehendes Werk (unstrukturierte Beschreibung)</a:t>
            </a:r>
          </a:p>
          <a:p>
            <a:r>
              <a:rPr lang="de-DE" altLang="de-DE" dirty="0" smtClean="0"/>
              <a:t>RDA 27.1 In Beziehung stehende Manifestation (strukturierte Beschreibung)</a:t>
            </a:r>
          </a:p>
          <a:p>
            <a:endParaRPr lang="de-DE" altLang="de-DE" dirty="0"/>
          </a:p>
          <a:p>
            <a:r>
              <a:rPr lang="de-DE" altLang="de-DE" dirty="0" smtClean="0"/>
              <a:t>Ausführlich 6M.04.06 Zusammenstellungen</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28</a:t>
            </a:fld>
            <a:endParaRPr lang="de-DE"/>
          </a:p>
        </p:txBody>
      </p:sp>
    </p:spTree>
    <p:extLst>
      <p:ext uri="{BB962C8B-B14F-4D97-AF65-F5344CB8AC3E}">
        <p14:creationId xmlns:p14="http://schemas.microsoft.com/office/powerpoint/2010/main" val="41371153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Stand: 05.02.2016 | CC BY-NC-SA</a:t>
            </a:r>
            <a:endParaRPr lang="de-DE" sz="800" dirty="0"/>
          </a:p>
        </p:txBody>
      </p:sp>
      <p:sp>
        <p:nvSpPr>
          <p:cNvPr id="5" name="Ellipse 4"/>
          <p:cNvSpPr/>
          <p:nvPr/>
        </p:nvSpPr>
        <p:spPr>
          <a:xfrm>
            <a:off x="467544" y="1124744"/>
            <a:ext cx="5328592" cy="4788532"/>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a:spLocks noGrp="1"/>
          </p:cNvSpPr>
          <p:nvPr>
            <p:ph type="title"/>
          </p:nvPr>
        </p:nvSpPr>
        <p:spPr>
          <a:xfrm>
            <a:off x="247709" y="188640"/>
            <a:ext cx="8640960" cy="724942"/>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und Oper - Schallplatte</a:t>
            </a:r>
            <a:endParaRPr lang="de-DE" dirty="0"/>
          </a:p>
        </p:txBody>
      </p:sp>
      <p:pic>
        <p:nvPicPr>
          <p:cNvPr id="9" name="Grafik 8" descr="Bildschirmausschnitt"/>
          <p:cNvPicPr>
            <a:picLocks noChangeAspect="1"/>
          </p:cNvPicPr>
          <p:nvPr/>
        </p:nvPicPr>
        <p:blipFill>
          <a:blip r:embed="rId3"/>
          <a:stretch>
            <a:fillRect/>
          </a:stretch>
        </p:blipFill>
        <p:spPr>
          <a:xfrm>
            <a:off x="4568189" y="3425189"/>
            <a:ext cx="7621" cy="7621"/>
          </a:xfrm>
          <a:prstGeom prst="rect">
            <a:avLst/>
          </a:prstGeom>
        </p:spPr>
      </p:pic>
      <p:pic>
        <p:nvPicPr>
          <p:cNvPr id="10" name="Grafik 9"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06046">
            <a:off x="1474749" y="1801962"/>
            <a:ext cx="3391451" cy="3525642"/>
          </a:xfrm>
          <a:prstGeom prst="rect">
            <a:avLst/>
          </a:prstGeom>
          <a:solidFill>
            <a:schemeClr val="bg1"/>
          </a:solidFill>
        </p:spPr>
      </p:pic>
      <p:sp>
        <p:nvSpPr>
          <p:cNvPr id="8" name="Textfeld 7"/>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1</a:t>
            </a:r>
            <a:r>
              <a:rPr lang="de-DE" sz="1600" dirty="0" smtClean="0"/>
              <a:t> </a:t>
            </a:r>
            <a:endParaRPr lang="de-DE" sz="16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29</a:t>
            </a:fld>
            <a:endParaRPr lang="de-DE"/>
          </a:p>
        </p:txBody>
      </p:sp>
    </p:spTree>
    <p:extLst>
      <p:ext uri="{BB962C8B-B14F-4D97-AF65-F5344CB8AC3E}">
        <p14:creationId xmlns:p14="http://schemas.microsoft.com/office/powerpoint/2010/main" val="31478646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r>
              <a:rPr lang="de-DE" altLang="de-DE" dirty="0" smtClean="0"/>
              <a:t>Voraussetzung:</a:t>
            </a:r>
          </a:p>
          <a:p>
            <a:pPr lvl="1"/>
            <a:r>
              <a:rPr lang="de-DE" altLang="de-DE" dirty="0" smtClean="0"/>
              <a:t>Modul 3 Teil 2.02 Verantwortlichkeitsangabe</a:t>
            </a:r>
          </a:p>
          <a:p>
            <a:endParaRPr lang="de-DE" altLang="de-DE" dirty="0" smtClean="0"/>
          </a:p>
          <a:p>
            <a:endParaRPr lang="de-DE" altLang="de-DE" dirty="0"/>
          </a:p>
          <a:p>
            <a:r>
              <a:rPr lang="de-DE" altLang="de-DE" dirty="0" smtClean="0"/>
              <a:t>Themen:</a:t>
            </a:r>
          </a:p>
          <a:p>
            <a:pPr lvl="1">
              <a:buFont typeface="Symbol" panose="05050102010706020507" pitchFamily="18" charset="2"/>
              <a:buChar char="-"/>
            </a:pPr>
            <a:r>
              <a:rPr lang="de-DE" altLang="de-DE" dirty="0" smtClean="0"/>
              <a:t>Mehrere Verantwortlichkeitsangaben (RDA 2.4.1.6)</a:t>
            </a:r>
          </a:p>
          <a:p>
            <a:pPr lvl="1">
              <a:buFont typeface="Symbol" panose="05050102010706020507" pitchFamily="18" charset="2"/>
              <a:buChar char="-"/>
            </a:pPr>
            <a:r>
              <a:rPr lang="de-DE" altLang="de-DE" dirty="0" smtClean="0"/>
              <a:t>Rollenangaben (RDA 2.4.1.7)</a:t>
            </a:r>
          </a:p>
          <a:p>
            <a:pPr lvl="1">
              <a:buFont typeface="Symbol" panose="05050102010706020507" pitchFamily="18" charset="2"/>
              <a:buChar char="-"/>
            </a:pPr>
            <a:r>
              <a:rPr lang="de-DE" altLang="de-DE" dirty="0" smtClean="0"/>
              <a:t>Anmerkung zur Verantwortlichkeitsangabe (RDA 2.17.3)</a:t>
            </a:r>
          </a:p>
          <a:p>
            <a:pPr lvl="1">
              <a:buFont typeface="Symbol" panose="05050102010706020507" pitchFamily="18" charset="2"/>
              <a:buChar char="-"/>
            </a:pPr>
            <a:r>
              <a:rPr lang="de-DE" altLang="de-DE" dirty="0" smtClean="0"/>
              <a:t>Verantwortlichkeitsangabe bei Zusammenstellungen </a:t>
            </a:r>
          </a:p>
          <a:p>
            <a:pPr lvl="1">
              <a:buFont typeface="Symbol" panose="05050102010706020507" pitchFamily="18" charset="2"/>
              <a:buChar char="-"/>
            </a:pPr>
            <a:r>
              <a:rPr lang="de-DE" altLang="de-DE" dirty="0" smtClean="0"/>
              <a:t>Verantwortlichkeitsangabe und Standardelemente-Set</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a:t>
            </a:fld>
            <a:endParaRPr lang="de-DE"/>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a:t>
            </a:r>
            <a:endParaRPr lang="de-DE" dirty="0"/>
          </a:p>
        </p:txBody>
      </p:sp>
      <p:sp>
        <p:nvSpPr>
          <p:cNvPr id="4" name="Fußzeilenplatzhalter 3"/>
          <p:cNvSpPr>
            <a:spLocks noGrp="1"/>
          </p:cNvSpPr>
          <p:nvPr>
            <p:ph type="ftr" sz="quarter" idx="14"/>
          </p:nvPr>
        </p:nvSpPr>
        <p:spPr>
          <a:xfrm>
            <a:off x="467544" y="6376243"/>
            <a:ext cx="6840760" cy="365125"/>
          </a:xfrm>
        </p:spPr>
        <p:txBody>
          <a:bodyPr/>
          <a:lstStyle/>
          <a:p>
            <a:r>
              <a:rPr lang="de-DE" sz="800" dirty="0" smtClean="0"/>
              <a:t>AG RDA Schulungsunterlagen – Modul 6M.04.04: Verantwortlichkeitsangabe für AV-Medien | Stand: 05.02.2016 | CC BY-NC-SA</a:t>
            </a:r>
            <a:endParaRPr lang="de-DE" sz="800" dirty="0"/>
          </a:p>
        </p:txBody>
      </p:sp>
      <p:sp>
        <p:nvSpPr>
          <p:cNvPr id="5" name="Fußzeilenplatzhalter 5"/>
          <p:cNvSpPr txBox="1">
            <a:spLocks/>
          </p:cNvSpPr>
          <p:nvPr/>
        </p:nvSpPr>
        <p:spPr>
          <a:xfrm>
            <a:off x="467544" y="6376243"/>
            <a:ext cx="6768752" cy="365125"/>
          </a:xfrm>
          <a:prstGeom prst="rect">
            <a:avLst/>
          </a:prstGeom>
        </p:spPr>
        <p:txBody>
          <a:bodyPr vert="horz" lIns="91440" tIns="45720" rIns="91440" bIns="45720" rtlCol="0" anchor="ctr"/>
          <a:lstStyle>
            <a:defPPr>
              <a:defRPr lang="de-DE"/>
            </a:defPPr>
            <a:lvl1pPr marL="0" algn="l" defTabSz="914400" rtl="0" eaLnBrk="1" latinLnBrk="0" hangingPunct="1">
              <a:defRPr sz="1000" kern="1200" baseline="0">
                <a:solidFill>
                  <a:schemeClr val="accent1">
                    <a:lumMod val="75000"/>
                  </a:schemeClr>
                </a:solidFill>
                <a:latin typeface="Verdana" panose="020B0604030504040204" pitchFamily="34"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de-DE" dirty="0"/>
          </a:p>
        </p:txBody>
      </p:sp>
      <p:sp>
        <p:nvSpPr>
          <p:cNvPr id="6" name="Ellipse 5"/>
          <p:cNvSpPr/>
          <p:nvPr/>
        </p:nvSpPr>
        <p:spPr>
          <a:xfrm>
            <a:off x="467544" y="1124744"/>
            <a:ext cx="5904656" cy="4896544"/>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Titel 1"/>
          <p:cNvSpPr txBox="1">
            <a:spLocks/>
          </p:cNvSpPr>
          <p:nvPr/>
        </p:nvSpPr>
        <p:spPr>
          <a:xfrm>
            <a:off x="247709" y="188640"/>
            <a:ext cx="8640960" cy="724942"/>
          </a:xfrm>
          <a:prstGeom prst="rect">
            <a:avLst/>
          </a:prstGeom>
          <a:ln>
            <a:solidFill>
              <a:schemeClr val="bg1"/>
            </a:solidFill>
          </a:ln>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endParaRPr lang="de-DE" dirty="0"/>
          </a:p>
        </p:txBody>
      </p:sp>
      <p:pic>
        <p:nvPicPr>
          <p:cNvPr id="15" name="Grafik 14"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33896" y="3417569"/>
            <a:ext cx="76207" cy="22862"/>
          </a:xfrm>
          <a:prstGeom prst="rect">
            <a:avLst/>
          </a:prstGeom>
        </p:spPr>
      </p:pic>
      <p:pic>
        <p:nvPicPr>
          <p:cNvPr id="16" name="Grafik 15" descr="Bildschirmausschnitt"/>
          <p:cNvPicPr>
            <a:picLocks noChangeAspect="1"/>
          </p:cNvPicPr>
          <p:nvPr/>
        </p:nvPicPr>
        <p:blipFill>
          <a:blip r:embed="rId4"/>
          <a:stretch>
            <a:fillRect/>
          </a:stretch>
        </p:blipFill>
        <p:spPr>
          <a:xfrm>
            <a:off x="4568189" y="3139415"/>
            <a:ext cx="7621" cy="579170"/>
          </a:xfrm>
          <a:prstGeom prst="rect">
            <a:avLst/>
          </a:prstGeom>
        </p:spPr>
      </p:pic>
      <p:pic>
        <p:nvPicPr>
          <p:cNvPr id="17" name="Grafik 16" descr="Bildschirmausschnitt"/>
          <p:cNvPicPr>
            <a:picLocks noChangeAspect="1"/>
          </p:cNvPicPr>
          <p:nvPr/>
        </p:nvPicPr>
        <p:blipFill>
          <a:blip r:embed="rId5"/>
          <a:stretch>
            <a:fillRect/>
          </a:stretch>
        </p:blipFill>
        <p:spPr>
          <a:xfrm>
            <a:off x="4568189" y="3261345"/>
            <a:ext cx="7621" cy="335309"/>
          </a:xfrm>
          <a:prstGeom prst="rect">
            <a:avLst/>
          </a:prstGeom>
        </p:spPr>
      </p:pic>
      <p:pic>
        <p:nvPicPr>
          <p:cNvPr id="18" name="Grafik 17"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92620">
            <a:off x="1633881" y="1795215"/>
            <a:ext cx="3538738" cy="3555778"/>
          </a:xfrm>
          <a:prstGeom prst="rect">
            <a:avLst/>
          </a:prstGeom>
          <a:solidFill>
            <a:schemeClr val="bg1"/>
          </a:solidFill>
          <a:ln>
            <a:solidFill>
              <a:schemeClr val="bg1"/>
            </a:solidFill>
          </a:ln>
        </p:spPr>
      </p:pic>
      <p:sp>
        <p:nvSpPr>
          <p:cNvPr id="12" name="Textfeld 11"/>
          <p:cNvSpPr txBox="1"/>
          <p:nvPr/>
        </p:nvSpPr>
        <p:spPr>
          <a:xfrm>
            <a:off x="5796136" y="1400534"/>
            <a:ext cx="2880320"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Schallplattenseite 2</a:t>
            </a:r>
            <a:r>
              <a:rPr lang="de-DE" sz="1600" dirty="0" smtClean="0"/>
              <a:t> </a:t>
            </a:r>
            <a:endParaRPr lang="de-DE" sz="16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30</a:t>
            </a:fld>
            <a:endParaRPr lang="de-DE"/>
          </a:p>
        </p:txBody>
      </p:sp>
    </p:spTree>
    <p:extLst>
      <p:ext uri="{BB962C8B-B14F-4D97-AF65-F5344CB8AC3E}">
        <p14:creationId xmlns:p14="http://schemas.microsoft.com/office/powerpoint/2010/main" val="1901512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6840760" cy="365125"/>
          </a:xfrm>
        </p:spPr>
        <p:txBody>
          <a:bodyPr/>
          <a:lstStyle/>
          <a:p>
            <a:r>
              <a:rPr lang="de-DE" sz="800" dirty="0" smtClean="0"/>
              <a:t>AG RDA Schulungsunterlagen – Modul 6M.04.04: Verantwortlichkeitsangabe für AV-Medien | Stand: 05.02.2016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62640" y="1700806"/>
            <a:ext cx="3801754"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2663317" y="1220421"/>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12" name="Titel 1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pic>
        <p:nvPicPr>
          <p:cNvPr id="5" name="Grafik 4"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9746" y="1894778"/>
            <a:ext cx="2964437" cy="1562235"/>
          </a:xfrm>
          <a:prstGeom prst="rect">
            <a:avLst/>
          </a:prstGeom>
        </p:spPr>
      </p:pic>
      <p:sp>
        <p:nvSpPr>
          <p:cNvPr id="11" name="Textfeld 10"/>
          <p:cNvSpPr txBox="1"/>
          <p:nvPr/>
        </p:nvSpPr>
        <p:spPr>
          <a:xfrm>
            <a:off x="2663317" y="4077072"/>
            <a:ext cx="3600400" cy="984885"/>
          </a:xfrm>
          <a:prstGeom prst="rect">
            <a:avLst/>
          </a:prstGeom>
          <a:noFill/>
        </p:spPr>
        <p:txBody>
          <a:bodyPr wrap="square" rtlCol="0">
            <a:spAutoFit/>
          </a:bodyPr>
          <a:lstStyle/>
          <a:p>
            <a:pPr marL="228600" indent="-228600">
              <a:buAutoNum type="alphaUcPeriod"/>
            </a:pPr>
            <a:r>
              <a:rPr lang="de-DE" sz="1000" b="1" dirty="0" err="1" smtClean="0">
                <a:latin typeface="Verdana" pitchFamily="34" charset="0"/>
                <a:ea typeface="Verdana" pitchFamily="34" charset="0"/>
                <a:cs typeface="Verdana" pitchFamily="34" charset="0"/>
              </a:rPr>
              <a:t>Lortzing</a:t>
            </a:r>
            <a:r>
              <a:rPr lang="de-DE" sz="1000" b="1" dirty="0" smtClean="0">
                <a:latin typeface="Verdana" pitchFamily="34" charset="0"/>
                <a:ea typeface="Verdana" pitchFamily="34" charset="0"/>
                <a:cs typeface="Verdana" pitchFamily="34" charset="0"/>
              </a:rPr>
              <a:t>	      J. Haydn	           W. A. Mozart</a:t>
            </a:r>
          </a:p>
          <a:p>
            <a:endParaRPr lang="de-DE" sz="800" dirty="0" smtClean="0">
              <a:latin typeface="Verdana" pitchFamily="34" charset="0"/>
              <a:ea typeface="Verdana" pitchFamily="34" charset="0"/>
              <a:cs typeface="Verdana" pitchFamily="34" charset="0"/>
            </a:endParaRPr>
          </a:p>
          <a:p>
            <a:r>
              <a:rPr lang="de-DE" sz="800" dirty="0" smtClean="0">
                <a:latin typeface="Verdana" pitchFamily="34" charset="0"/>
                <a:ea typeface="Verdana" pitchFamily="34" charset="0"/>
                <a:cs typeface="Verdana" pitchFamily="34" charset="0"/>
              </a:rPr>
              <a:t>Ouvertüre                  Konzert für               „Der Schauspieldirektor</a:t>
            </a:r>
          </a:p>
          <a:p>
            <a:r>
              <a:rPr lang="de-DE" sz="800" dirty="0" smtClean="0">
                <a:latin typeface="Verdana" pitchFamily="34" charset="0"/>
                <a:ea typeface="Verdana" pitchFamily="34" charset="0"/>
                <a:cs typeface="Verdana" pitchFamily="34" charset="0"/>
              </a:rPr>
              <a:t>zur Oper                    Trompete                  Oper in einem Akt</a:t>
            </a:r>
          </a:p>
          <a:p>
            <a:r>
              <a:rPr lang="de-DE" sz="800" dirty="0" smtClean="0">
                <a:latin typeface="Verdana" pitchFamily="34" charset="0"/>
                <a:ea typeface="Verdana" pitchFamily="34" charset="0"/>
                <a:cs typeface="Verdana" pitchFamily="34" charset="0"/>
              </a:rPr>
              <a:t>„Die Opernprobe“        und </a:t>
            </a:r>
          </a:p>
          <a:p>
            <a:r>
              <a:rPr lang="de-DE" sz="800" dirty="0">
                <a:latin typeface="Verdana" pitchFamily="34" charset="0"/>
                <a:ea typeface="Verdana" pitchFamily="34" charset="0"/>
                <a:cs typeface="Verdana" pitchFamily="34" charset="0"/>
              </a:rPr>
              <a:t> </a:t>
            </a:r>
            <a:r>
              <a:rPr lang="de-DE" sz="800" dirty="0" smtClean="0">
                <a:latin typeface="Verdana" pitchFamily="34" charset="0"/>
                <a:ea typeface="Verdana" pitchFamily="34" charset="0"/>
                <a:cs typeface="Verdana" pitchFamily="34" charset="0"/>
              </a:rPr>
              <a:t>                                Orchester Es-Dur </a:t>
            </a:r>
            <a:endParaRPr lang="de-DE" sz="800" dirty="0">
              <a:latin typeface="Verdana" pitchFamily="34" charset="0"/>
              <a:ea typeface="Verdana" pitchFamily="34" charset="0"/>
              <a:cs typeface="Verdana" pitchFamily="34" charset="0"/>
            </a:endParaRPr>
          </a:p>
        </p:txBody>
      </p:sp>
      <p:pic>
        <p:nvPicPr>
          <p:cNvPr id="3" name="Grafik 2"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699717" y="5445223"/>
            <a:ext cx="3527599" cy="358171"/>
          </a:xfrm>
          <a:prstGeom prst="rect">
            <a:avLst/>
          </a:prstGeom>
        </p:spPr>
      </p:pic>
      <p:pic>
        <p:nvPicPr>
          <p:cNvPr id="4" name="Grafik 3"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5002" y="1808446"/>
            <a:ext cx="668632" cy="742122"/>
          </a:xfrm>
          <a:prstGeom prst="rect">
            <a:avLst/>
          </a:prstGeom>
        </p:spPr>
      </p:pic>
      <p:pic>
        <p:nvPicPr>
          <p:cNvPr id="15" name="Grafik 14" descr="Bildschirmausschnitt"/>
          <p:cNvPicPr>
            <a:picLocks noChangeAspect="1"/>
          </p:cNvPicPr>
          <p:nvPr/>
        </p:nvPicPr>
        <p:blipFill>
          <a:blip r:embed="rId7"/>
          <a:stretch>
            <a:fillRect/>
          </a:stretch>
        </p:blipFill>
        <p:spPr>
          <a:xfrm>
            <a:off x="4568189" y="3425189"/>
            <a:ext cx="7621" cy="7621"/>
          </a:xfrm>
          <a:prstGeom prst="rect">
            <a:avLst/>
          </a:prstGeom>
        </p:spPr>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31</a:t>
            </a:fld>
            <a:endParaRPr lang="de-DE"/>
          </a:p>
        </p:txBody>
      </p:sp>
    </p:spTree>
    <p:extLst>
      <p:ext uri="{BB962C8B-B14F-4D97-AF65-F5344CB8AC3E}">
        <p14:creationId xmlns:p14="http://schemas.microsoft.com/office/powerpoint/2010/main" val="194304826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712968"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6M.04.09 </a:t>
            </a:r>
            <a:r>
              <a:rPr lang="de-DE" dirty="0" err="1" smtClean="0"/>
              <a:t>Symphonik</a:t>
            </a:r>
            <a:r>
              <a:rPr lang="de-DE" dirty="0" smtClean="0"/>
              <a:t> &amp; Oper – Schallplattenhülle</a:t>
            </a:r>
            <a:endParaRPr lang="de-DE" dirty="0"/>
          </a:p>
        </p:txBody>
      </p:sp>
      <p:sp>
        <p:nvSpPr>
          <p:cNvPr id="4" name="Fußzeilenplatzhalter 3"/>
          <p:cNvSpPr>
            <a:spLocks noGrp="1"/>
          </p:cNvSpPr>
          <p:nvPr>
            <p:ph type="ftr" sz="quarter" idx="14"/>
          </p:nvPr>
        </p:nvSpPr>
        <p:spPr>
          <a:xfrm>
            <a:off x="467544" y="6376243"/>
            <a:ext cx="7920880" cy="365125"/>
          </a:xfrm>
        </p:spPr>
        <p:txBody>
          <a:bodyPr/>
          <a:lstStyle/>
          <a:p>
            <a:r>
              <a:rPr lang="de-DE" sz="800" dirty="0" smtClean="0"/>
              <a:t>AG RDA Schulungsunterlagen – Modul 6M.04.04: Verantwortlichkeitsangabe für AV-Medien | Stand: 05.02.2016 | CC BY-NC-SA</a:t>
            </a:r>
            <a:endParaRPr lang="de-DE" sz="800" dirty="0"/>
          </a:p>
        </p:txBody>
      </p:sp>
      <p:pic>
        <p:nvPicPr>
          <p:cNvPr id="1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2102871" y="209497"/>
            <a:ext cx="4218178" cy="720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hteck 11"/>
          <p:cNvSpPr/>
          <p:nvPr/>
        </p:nvSpPr>
        <p:spPr>
          <a:xfrm>
            <a:off x="2591780" y="1127509"/>
            <a:ext cx="3600400" cy="21602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14" name="Grafik 13"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71600" y="1772816"/>
            <a:ext cx="2469094" cy="3960440"/>
          </a:xfrm>
          <a:prstGeom prst="rect">
            <a:avLst/>
          </a:prstGeom>
        </p:spPr>
      </p:pic>
      <p:pic>
        <p:nvPicPr>
          <p:cNvPr id="15" name="Grafik 14" descr="Bildschirmausschnitt"/>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16016" y="3068960"/>
            <a:ext cx="2453853" cy="1790855"/>
          </a:xfrm>
          <a:prstGeom prst="rect">
            <a:avLst/>
          </a:prstGeom>
        </p:spPr>
      </p:pic>
      <p:pic>
        <p:nvPicPr>
          <p:cNvPr id="17" name="Grafik 16" descr="Bildschirmausschnitt"/>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45991" y="5584653"/>
            <a:ext cx="4823878" cy="297206"/>
          </a:xfrm>
          <a:prstGeom prst="rect">
            <a:avLst/>
          </a:prstGeom>
        </p:spPr>
      </p:pic>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32</a:t>
            </a:fld>
            <a:endParaRPr lang="de-DE"/>
          </a:p>
        </p:txBody>
      </p:sp>
    </p:spTree>
    <p:extLst>
      <p:ext uri="{BB962C8B-B14F-4D97-AF65-F5344CB8AC3E}">
        <p14:creationId xmlns:p14="http://schemas.microsoft.com/office/powerpoint/2010/main" val="139882619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159575781"/>
              </p:ext>
            </p:extLst>
          </p:nvPr>
        </p:nvGraphicFramePr>
        <p:xfrm>
          <a:off x="395536" y="1268760"/>
          <a:ext cx="8424935" cy="480450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Haupttitel</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Symphonik &amp; Oper </a:t>
                      </a:r>
                      <a:endParaRPr lang="de-DE" sz="180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a:effectLst/>
                          <a:latin typeface="Verdana"/>
                          <a:ea typeface="Calibri"/>
                          <a:cs typeface="Arial"/>
                        </a:rPr>
                        <a:t>2.4.2 </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err="1">
                          <a:effectLst/>
                          <a:latin typeface="Verdana"/>
                          <a:ea typeface="Calibri"/>
                          <a:cs typeface="Times New Roman"/>
                        </a:rPr>
                        <a:t>Mörsenbroicher</a:t>
                      </a:r>
                      <a:r>
                        <a:rPr lang="de-DE" sz="1800" dirty="0">
                          <a:effectLst/>
                          <a:latin typeface="Verdana"/>
                          <a:ea typeface="Calibri"/>
                          <a:cs typeface="Times New Roman"/>
                        </a:rPr>
                        <a:t> Symphoniker Düsseldorf</a:t>
                      </a:r>
                    </a:p>
                  </a:txBody>
                  <a:tcPr marL="68580" marR="68580" marT="0" marB="0"/>
                </a:tc>
              </a:tr>
              <a:tr h="681741">
                <a:tc>
                  <a:txBody>
                    <a:bodyPr/>
                    <a:lstStyle/>
                    <a:p>
                      <a:pPr>
                        <a:lnSpc>
                          <a:spcPct val="150000"/>
                        </a:lnSpc>
                        <a:spcAft>
                          <a:spcPts val="600"/>
                        </a:spcAft>
                      </a:pPr>
                      <a:r>
                        <a:rPr lang="de-DE" sz="1800" dirty="0">
                          <a:effectLst/>
                          <a:latin typeface="Verdana"/>
                          <a:ea typeface="Calibri"/>
                          <a:cs typeface="Arial"/>
                        </a:rPr>
                        <a:t>2.4.2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Verantwortlichkeitsangabe, die sich auf den Haupttitel bezieht</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tabLst>
                          <a:tab pos="647700" algn="l"/>
                        </a:tabLst>
                      </a:pPr>
                      <a:r>
                        <a:rPr lang="de-DE" sz="1800" dirty="0">
                          <a:effectLst/>
                          <a:latin typeface="Verdana"/>
                          <a:ea typeface="Calibri"/>
                          <a:cs typeface="Times New Roman"/>
                        </a:rPr>
                        <a:t>Solotrompete und Dirigent Florian Merz-</a:t>
                      </a:r>
                      <a:r>
                        <a:rPr lang="de-DE" sz="1800" dirty="0" err="1">
                          <a:effectLst/>
                          <a:latin typeface="Verdana"/>
                          <a:ea typeface="Calibri"/>
                          <a:cs typeface="Times New Roman"/>
                        </a:rPr>
                        <a:t>Taubenkropp</a:t>
                      </a:r>
                      <a:endParaRPr lang="de-DE" sz="1800" dirty="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dirty="0" smtClean="0">
                          <a:effectLst/>
                          <a:latin typeface="Verdana"/>
                          <a:ea typeface="Calibri"/>
                          <a:cs typeface="Arial"/>
                        </a:rPr>
                        <a:t>25.1</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effectLst/>
                          <a:latin typeface="Verdana"/>
                          <a:ea typeface="Calibri"/>
                          <a:cs typeface="Arial"/>
                        </a:rPr>
                        <a:t>In Beziehung</a:t>
                      </a:r>
                      <a:r>
                        <a:rPr lang="de-DE" sz="1800" baseline="0" dirty="0" smtClean="0">
                          <a:effectLst/>
                          <a:latin typeface="Verdana"/>
                          <a:ea typeface="Calibri"/>
                          <a:cs typeface="Arial"/>
                        </a:rPr>
                        <a:t> stehendes Werk (unstrukturierte Beschreibung)</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smtClean="0">
                          <a:effectLst/>
                          <a:latin typeface="Verdana"/>
                          <a:ea typeface="Calibri"/>
                          <a:cs typeface="Times New Roman"/>
                        </a:rPr>
                        <a:t>Enthält Werke von Albert </a:t>
                      </a:r>
                      <a:r>
                        <a:rPr lang="de-DE" sz="1800" dirty="0" err="1">
                          <a:effectLst/>
                          <a:latin typeface="Verdana"/>
                          <a:ea typeface="Calibri"/>
                          <a:cs typeface="Times New Roman"/>
                        </a:rPr>
                        <a:t>Lortzing</a:t>
                      </a:r>
                      <a:r>
                        <a:rPr lang="de-DE" sz="1800" dirty="0">
                          <a:effectLst/>
                          <a:latin typeface="Verdana"/>
                          <a:ea typeface="Calibri"/>
                          <a:cs typeface="Times New Roman"/>
                        </a:rPr>
                        <a:t>, Joseph Haydn, Wolfgang Amadeus Mozart</a:t>
                      </a: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 6M.04.09 - Verantwortlichkeitsangabe</a:t>
            </a:r>
            <a:endParaRPr lang="de-DE" dirty="0"/>
          </a:p>
        </p:txBody>
      </p:sp>
      <p:sp>
        <p:nvSpPr>
          <p:cNvPr id="10" name="Fußzeilenplatzhalter 8"/>
          <p:cNvSpPr>
            <a:spLocks noGrp="1"/>
          </p:cNvSpPr>
          <p:nvPr>
            <p:ph type="ftr" sz="quarter" idx="14"/>
          </p:nvPr>
        </p:nvSpPr>
        <p:spPr>
          <a:xfrm>
            <a:off x="467544" y="6309320"/>
            <a:ext cx="7992888" cy="365125"/>
          </a:xfrm>
        </p:spPr>
        <p:txBody>
          <a:bodyPr/>
          <a:lstStyle/>
          <a:p>
            <a:r>
              <a:rPr lang="de-DE" sz="800" dirty="0" smtClean="0"/>
              <a:t>AG RDA Schulungsunterlagen – Modul 6M.04.04: Verantwortlichkeitsangabe für AV-Medien | Stand: 05.02.2016 | CC BY-NC-SA</a:t>
            </a:r>
            <a:endParaRPr lang="de-DE" sz="800" dirty="0"/>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33</a:t>
            </a:fld>
            <a:endParaRPr lang="de-DE"/>
          </a:p>
        </p:txBody>
      </p:sp>
    </p:spTree>
    <p:extLst>
      <p:ext uri="{BB962C8B-B14F-4D97-AF65-F5344CB8AC3E}">
        <p14:creationId xmlns:p14="http://schemas.microsoft.com/office/powerpoint/2010/main" val="144411903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a:t>Beispiel 6M.04.09 - Verantwortlichkeitsangabe</a:t>
            </a:r>
          </a:p>
        </p:txBody>
      </p:sp>
      <p:sp>
        <p:nvSpPr>
          <p:cNvPr id="5123" name="Textplatzhalter 2"/>
          <p:cNvSpPr>
            <a:spLocks noGrp="1"/>
          </p:cNvSpPr>
          <p:nvPr>
            <p:ph type="body" sz="quarter" idx="13"/>
          </p:nvPr>
        </p:nvSpPr>
        <p:spPr>
          <a:xfrm>
            <a:off x="250825" y="836613"/>
            <a:ext cx="8642350" cy="5472112"/>
          </a:xfrm>
        </p:spPr>
        <p:txBody>
          <a:bodyPr/>
          <a:lstStyle/>
          <a:p>
            <a:pPr lvl="1"/>
            <a:r>
              <a:rPr lang="de-DE" dirty="0" smtClean="0"/>
              <a:t>Zusammenstellung </a:t>
            </a:r>
            <a:r>
              <a:rPr lang="de-DE" dirty="0"/>
              <a:t>von Werken der Komponisten Albert </a:t>
            </a:r>
            <a:r>
              <a:rPr lang="de-DE" dirty="0" err="1"/>
              <a:t>Lortzing</a:t>
            </a:r>
            <a:r>
              <a:rPr lang="de-DE" dirty="0"/>
              <a:t>, Joseph Haydn, Wolfgang Amadeus Mozart. </a:t>
            </a:r>
            <a:endParaRPr lang="de-DE" dirty="0" smtClean="0"/>
          </a:p>
          <a:p>
            <a:pPr lvl="1"/>
            <a:r>
              <a:rPr lang="de-DE" dirty="0" smtClean="0"/>
              <a:t>Die </a:t>
            </a:r>
            <a:r>
              <a:rPr lang="de-DE" dirty="0"/>
              <a:t>Komponisten gelten nicht als geistige Schöpfer der Zusammenstellung. Die Komponisten sind mit ihren Einzelwerken auf derselben Informationsquelle wie der Haupttitel genannt. </a:t>
            </a:r>
            <a:endParaRPr lang="de-DE" dirty="0" smtClean="0"/>
          </a:p>
          <a:p>
            <a:pPr lvl="1"/>
            <a:r>
              <a:rPr lang="de-DE" dirty="0" smtClean="0"/>
              <a:t>In </a:t>
            </a:r>
            <a:r>
              <a:rPr lang="de-DE" dirty="0"/>
              <a:t>der Verantwortlichkeitsangabe </a:t>
            </a:r>
            <a:r>
              <a:rPr lang="de-DE" dirty="0" smtClean="0"/>
              <a:t>zum Haupttitel für </a:t>
            </a:r>
            <a:r>
              <a:rPr lang="de-DE" dirty="0"/>
              <a:t>die </a:t>
            </a:r>
            <a:r>
              <a:rPr lang="de-DE" dirty="0" smtClean="0"/>
              <a:t>Zusammenstellung </a:t>
            </a:r>
            <a:r>
              <a:rPr lang="de-DE" dirty="0"/>
              <a:t>können die Komponisten also nicht erfasst werden</a:t>
            </a:r>
            <a:r>
              <a:rPr lang="de-DE" dirty="0" smtClean="0"/>
              <a:t>.</a:t>
            </a:r>
          </a:p>
          <a:p>
            <a:pPr lvl="1"/>
            <a:endParaRPr lang="de-DE" dirty="0"/>
          </a:p>
          <a:p>
            <a:pPr lvl="1"/>
            <a:r>
              <a:rPr lang="de-DE" dirty="0" smtClean="0"/>
              <a:t>Für die Erfassung wurde RDA 25.1 unstrukturierte Beschreibung eines in Beziehung stehenden Werkes gewählt.</a:t>
            </a:r>
            <a:endParaRPr 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34</a:t>
            </a:fld>
            <a:endParaRPr lang="de-DE"/>
          </a:p>
        </p:txBody>
      </p:sp>
    </p:spTree>
    <p:extLst>
      <p:ext uri="{BB962C8B-B14F-4D97-AF65-F5344CB8AC3E}">
        <p14:creationId xmlns:p14="http://schemas.microsoft.com/office/powerpoint/2010/main" val="157867260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8312" y="6376988"/>
            <a:ext cx="7992119"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Ellipse 4"/>
          <p:cNvSpPr/>
          <p:nvPr/>
        </p:nvSpPr>
        <p:spPr>
          <a:xfrm>
            <a:off x="468313" y="1412875"/>
            <a:ext cx="4895850" cy="45005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de-DE"/>
          </a:p>
        </p:txBody>
      </p:sp>
      <p:sp>
        <p:nvSpPr>
          <p:cNvPr id="9" name="Rechteck 8"/>
          <p:cNvSpPr/>
          <p:nvPr/>
        </p:nvSpPr>
        <p:spPr>
          <a:xfrm>
            <a:off x="1260054" y="2132856"/>
            <a:ext cx="3312368" cy="57606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dirty="0" smtClean="0">
                <a:solidFill>
                  <a:schemeClr val="tx1"/>
                </a:solidFill>
                <a:effectLst>
                  <a:outerShdw blurRad="38100" dist="38100" dir="2700000" algn="tl">
                    <a:srgbClr val="000000">
                      <a:alpha val="43137"/>
                    </a:srgbClr>
                  </a:outerShdw>
                </a:effectLst>
                <a:latin typeface="Verdana"/>
                <a:cs typeface="Verdana"/>
              </a:rPr>
              <a:t>BAROCKE KLANGPRACHT</a:t>
            </a:r>
            <a:endParaRPr lang="de-DE" dirty="0">
              <a:solidFill>
                <a:schemeClr val="tx1"/>
              </a:solidFill>
              <a:effectLst>
                <a:outerShdw blurRad="38100" dist="38100" dir="2700000" algn="tl">
                  <a:srgbClr val="000000">
                    <a:alpha val="43137"/>
                  </a:srgbClr>
                </a:outerShdw>
              </a:effectLst>
              <a:latin typeface="Verdana"/>
              <a:cs typeface="Verdana"/>
            </a:endParaRPr>
          </a:p>
        </p:txBody>
      </p:sp>
      <p:sp>
        <p:nvSpPr>
          <p:cNvPr id="7"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Beispiel Barocke Klangpracht</a:t>
            </a:r>
            <a:endParaRPr lang="de-DE" dirty="0"/>
          </a:p>
        </p:txBody>
      </p:sp>
      <p:sp>
        <p:nvSpPr>
          <p:cNvPr id="8" name="Rechteck 7"/>
          <p:cNvSpPr/>
          <p:nvPr/>
        </p:nvSpPr>
        <p:spPr>
          <a:xfrm>
            <a:off x="1260054" y="2780928"/>
            <a:ext cx="3312368" cy="1009634"/>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dirty="0" smtClean="0">
                <a:solidFill>
                  <a:schemeClr val="tx1"/>
                </a:solidFill>
                <a:latin typeface="Verdana"/>
                <a:cs typeface="Verdana"/>
              </a:rPr>
              <a:t>Münsterorganist</a:t>
            </a:r>
          </a:p>
          <a:p>
            <a:pPr fontAlgn="auto">
              <a:spcBef>
                <a:spcPts val="0"/>
              </a:spcBef>
              <a:spcAft>
                <a:spcPts val="0"/>
              </a:spcAft>
              <a:defRPr/>
            </a:pPr>
            <a:r>
              <a:rPr lang="de-DE" b="1" dirty="0" smtClean="0">
                <a:solidFill>
                  <a:schemeClr val="tx1"/>
                </a:solidFill>
                <a:latin typeface="Verdana"/>
                <a:cs typeface="Verdana"/>
              </a:rPr>
              <a:t>Friedemann Johann Wieland</a:t>
            </a:r>
            <a:endParaRPr lang="de-DE" b="1" dirty="0">
              <a:solidFill>
                <a:schemeClr val="tx1"/>
              </a:solidFill>
              <a:latin typeface="Verdana"/>
              <a:cs typeface="Verdana"/>
            </a:endParaRPr>
          </a:p>
        </p:txBody>
      </p:sp>
      <p:sp>
        <p:nvSpPr>
          <p:cNvPr id="12" name="Rechteck 11"/>
          <p:cNvSpPr/>
          <p:nvPr/>
        </p:nvSpPr>
        <p:spPr>
          <a:xfrm>
            <a:off x="891616" y="3861048"/>
            <a:ext cx="4184440" cy="1008112"/>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r>
              <a:rPr lang="de-DE" sz="1600" dirty="0" smtClean="0">
                <a:solidFill>
                  <a:schemeClr val="tx1"/>
                </a:solidFill>
                <a:latin typeface="Verdana"/>
                <a:cs typeface="Verdana"/>
              </a:rPr>
              <a:t>Werke von Johann Sebastian Bach und Carl Philipp Emanuel Bach</a:t>
            </a:r>
            <a:endParaRPr lang="de-DE" sz="1600" dirty="0">
              <a:solidFill>
                <a:schemeClr val="tx1"/>
              </a:solidFill>
              <a:latin typeface="Verdana"/>
              <a:cs typeface="Verdana"/>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35</a:t>
            </a:fld>
            <a:endParaRPr lang="de-DE"/>
          </a:p>
        </p:txBody>
      </p:sp>
    </p:spTree>
    <p:extLst>
      <p:ext uri="{BB962C8B-B14F-4D97-AF65-F5344CB8AC3E}">
        <p14:creationId xmlns:p14="http://schemas.microsoft.com/office/powerpoint/2010/main" val="24990109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1676994198"/>
              </p:ext>
            </p:extLst>
          </p:nvPr>
        </p:nvGraphicFramePr>
        <p:xfrm>
          <a:off x="395536" y="1268760"/>
          <a:ext cx="8424935" cy="3570065"/>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ct val="150000"/>
                        </a:lnSpc>
                        <a:spcAft>
                          <a:spcPts val="600"/>
                        </a:spcAft>
                      </a:pPr>
                      <a:r>
                        <a:rPr lang="de-DE" sz="1800" dirty="0">
                          <a:effectLst/>
                          <a:latin typeface="Verdana"/>
                          <a:ea typeface="Calibri"/>
                          <a:cs typeface="Arial"/>
                        </a:rPr>
                        <a:t>2.3.2</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Haupttitel</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effectLst/>
                          <a:latin typeface="Verdana"/>
                          <a:ea typeface="Calibri"/>
                          <a:cs typeface="Arial"/>
                        </a:rPr>
                        <a:t>Barocke Klangpracht</a:t>
                      </a:r>
                      <a:endParaRPr lang="de-DE" sz="1800">
                        <a:effectLst/>
                        <a:latin typeface="Verdana"/>
                        <a:ea typeface="Calibri"/>
                        <a:cs typeface="Times New Roman"/>
                      </a:endParaRPr>
                    </a:p>
                  </a:txBody>
                  <a:tcPr marL="68580" marR="68580" marT="0" marB="0"/>
                </a:tc>
              </a:tr>
              <a:tr h="681741">
                <a:tc>
                  <a:txBody>
                    <a:bodyPr/>
                    <a:lstStyle/>
                    <a:p>
                      <a:pPr>
                        <a:lnSpc>
                          <a:spcPct val="150000"/>
                        </a:lnSpc>
                        <a:spcAft>
                          <a:spcPts val="600"/>
                        </a:spcAft>
                      </a:pPr>
                      <a:r>
                        <a:rPr lang="de-DE" sz="1800" dirty="0">
                          <a:effectLst/>
                          <a:latin typeface="Verdana"/>
                          <a:ea typeface="Calibri"/>
                          <a:cs typeface="Arial"/>
                        </a:rPr>
                        <a:t>2.4.2 </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solidFill>
                            <a:srgbClr val="000000"/>
                          </a:solidFill>
                          <a:effectLst/>
                          <a:latin typeface="Verdana"/>
                          <a:ea typeface="Times New Roman"/>
                          <a:cs typeface="Arial"/>
                        </a:rPr>
                        <a:t>Verantwortlichkeitsangabe, die sich auf den Haupttitel bezieht</a:t>
                      </a:r>
                      <a:endParaRPr lang="de-DE" sz="1800" dirty="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Times New Roman"/>
                        </a:rPr>
                        <a:t>Münsterorganist: Friedemann Johannes Wieland</a:t>
                      </a:r>
                    </a:p>
                  </a:txBody>
                  <a:tcPr marL="68580" marR="68580" marT="0" marB="0"/>
                </a:tc>
              </a:tr>
              <a:tr h="681741">
                <a:tc>
                  <a:txBody>
                    <a:bodyPr/>
                    <a:lstStyle/>
                    <a:p>
                      <a:pPr>
                        <a:lnSpc>
                          <a:spcPct val="150000"/>
                        </a:lnSpc>
                        <a:spcAft>
                          <a:spcPts val="600"/>
                        </a:spcAft>
                      </a:pPr>
                      <a:r>
                        <a:rPr lang="de-DE" sz="1800">
                          <a:effectLst/>
                          <a:latin typeface="Verdana"/>
                          <a:ea typeface="Calibri"/>
                          <a:cs typeface="Arial"/>
                        </a:rPr>
                        <a:t>2.4.2</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a:solidFill>
                            <a:srgbClr val="000000"/>
                          </a:solidFill>
                          <a:effectLst/>
                          <a:latin typeface="Verdana"/>
                          <a:ea typeface="Times New Roman"/>
                          <a:cs typeface="Arial"/>
                        </a:rPr>
                        <a:t>Verantwortlichkeitsangabe, die sich auf den Haupttitel bezieht</a:t>
                      </a:r>
                      <a:endParaRPr lang="de-DE" sz="1800">
                        <a:effectLst/>
                        <a:latin typeface="Verdana"/>
                        <a:ea typeface="Calibri"/>
                        <a:cs typeface="Times New Roman"/>
                      </a:endParaRPr>
                    </a:p>
                  </a:txBody>
                  <a:tcPr marL="68580" marR="68580" marT="0" marB="0"/>
                </a:tc>
                <a:tc>
                  <a:txBody>
                    <a:bodyPr/>
                    <a:lstStyle/>
                    <a:p>
                      <a:pPr>
                        <a:lnSpc>
                          <a:spcPct val="150000"/>
                        </a:lnSpc>
                        <a:spcAft>
                          <a:spcPts val="600"/>
                        </a:spcAft>
                      </a:pPr>
                      <a:r>
                        <a:rPr lang="de-DE" sz="1800" dirty="0">
                          <a:effectLst/>
                          <a:latin typeface="Verdana"/>
                          <a:ea typeface="Calibri"/>
                          <a:cs typeface="Times New Roman"/>
                        </a:rPr>
                        <a:t>Werke von Johann Sebastian Bach und Carl Philip Emanuel Bach</a:t>
                      </a:r>
                    </a:p>
                  </a:txBody>
                  <a:tcPr marL="68580" marR="68580" marT="0" marB="0"/>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Verantwortlichkeitsangabe</a:t>
            </a:r>
            <a:endParaRPr lang="de-DE" dirty="0"/>
          </a:p>
        </p:txBody>
      </p:sp>
      <p:sp>
        <p:nvSpPr>
          <p:cNvPr id="8" name="Titel 1"/>
          <p:cNvSpPr txBox="1">
            <a:spLocks/>
          </p:cNvSpPr>
          <p:nvPr/>
        </p:nvSpPr>
        <p:spPr>
          <a:xfrm>
            <a:off x="395536" y="5401969"/>
            <a:ext cx="8640960" cy="508918"/>
          </a:xfrm>
          <a:prstGeom prst="rect">
            <a:avLst/>
          </a:prstGeom>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sz="1600" dirty="0">
                <a:solidFill>
                  <a:schemeClr val="tx1"/>
                </a:solidFill>
              </a:rPr>
              <a:t>Auf der Hauptinformationsquelle steht hervorgehoben der Organist Wieland und die Formulierung Werke von Johann Sebastian Bach und Carl Philip Emanuel </a:t>
            </a:r>
            <a:r>
              <a:rPr lang="de-DE" sz="1600" dirty="0" smtClean="0">
                <a:solidFill>
                  <a:schemeClr val="tx1"/>
                </a:solidFill>
              </a:rPr>
              <a:t>Bach. Die </a:t>
            </a:r>
            <a:r>
              <a:rPr lang="de-DE" sz="1600" dirty="0">
                <a:solidFill>
                  <a:schemeClr val="tx1"/>
                </a:solidFill>
              </a:rPr>
              <a:t>Formulierung „Werke von …“ weist auf eine Verantwortlichkeitsangabe zum Haupttitel </a:t>
            </a:r>
            <a:r>
              <a:rPr lang="de-DE" sz="1600" dirty="0" smtClean="0">
                <a:solidFill>
                  <a:schemeClr val="tx1"/>
                </a:solidFill>
              </a:rPr>
              <a:t>hin.</a:t>
            </a:r>
            <a:endParaRPr lang="de-DE" sz="1600" dirty="0">
              <a:solidFill>
                <a:schemeClr val="tx1"/>
              </a:solidFill>
            </a:endParaRPr>
          </a:p>
          <a:p>
            <a:endParaRPr lang="de-DE" sz="1800" dirty="0"/>
          </a:p>
        </p:txBody>
      </p:sp>
      <p:sp>
        <p:nvSpPr>
          <p:cNvPr id="10" name="Fußzeilenplatzhalter 8"/>
          <p:cNvSpPr>
            <a:spLocks noGrp="1"/>
          </p:cNvSpPr>
          <p:nvPr>
            <p:ph type="ftr" sz="quarter" idx="14"/>
          </p:nvPr>
        </p:nvSpPr>
        <p:spPr>
          <a:xfrm>
            <a:off x="395536" y="6309320"/>
            <a:ext cx="7992888" cy="365125"/>
          </a:xfrm>
        </p:spPr>
        <p:txBody>
          <a:bodyPr/>
          <a:lstStyle/>
          <a:p>
            <a:r>
              <a:rPr lang="de-DE" sz="800" dirty="0" smtClean="0"/>
              <a:t>AG RDA Schulungsunterlagen – Modul 6M.04.04: Verantwortlichkeitsangabe für AV-Medien | Stand: 05.02.2016 | CC BY-NC-SA</a:t>
            </a:r>
            <a:endParaRPr lang="de-DE" sz="800" dirty="0"/>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36</a:t>
            </a:fld>
            <a:endParaRPr lang="de-DE"/>
          </a:p>
        </p:txBody>
      </p:sp>
    </p:spTree>
    <p:extLst>
      <p:ext uri="{BB962C8B-B14F-4D97-AF65-F5344CB8AC3E}">
        <p14:creationId xmlns:p14="http://schemas.microsoft.com/office/powerpoint/2010/main" val="40912017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Verantwortlichkeitsangabe und Standardelemente-Set</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Kernelement RDA 2.4 und RDA 2.4.2 D-A-CH: </a:t>
            </a:r>
            <a:br>
              <a:rPr lang="de-DE" altLang="de-DE" dirty="0" smtClean="0"/>
            </a:br>
            <a:r>
              <a:rPr lang="de-DE" altLang="de-DE" dirty="0" smtClean="0"/>
              <a:t>eine Verantwortlichkeitsangabe, die sich auf den Haupttitel bezieht</a:t>
            </a:r>
            <a:br>
              <a:rPr lang="de-DE" altLang="de-DE" dirty="0" smtClean="0"/>
            </a:br>
            <a:r>
              <a:rPr lang="de-DE" altLang="de-DE" dirty="0" smtClean="0"/>
              <a:t>Verantwortlichkeitsangabe, die den geistigen Schöpfer benennt</a:t>
            </a:r>
          </a:p>
          <a:p>
            <a:endParaRPr lang="de-DE" altLang="de-DE" dirty="0"/>
          </a:p>
          <a:p>
            <a:r>
              <a:rPr lang="de-DE" altLang="de-DE" dirty="0" smtClean="0"/>
              <a:t>Standardelemente-Set RDA 19.2 und RDA 20.2:</a:t>
            </a:r>
            <a:br>
              <a:rPr lang="de-DE" altLang="de-DE" dirty="0" smtClean="0"/>
            </a:br>
            <a:r>
              <a:rPr lang="de-DE" altLang="de-DE" dirty="0" smtClean="0"/>
              <a:t>Erfassen einer Beziehung zu Person, Familie, Körperschaft </a:t>
            </a:r>
            <a:br>
              <a:rPr lang="de-DE" altLang="de-DE" dirty="0" smtClean="0"/>
            </a:br>
            <a:r>
              <a:rPr lang="de-DE" altLang="de-DE" dirty="0" smtClean="0">
                <a:sym typeface="Wingdings" panose="05000000000000000000" pitchFamily="2" charset="2"/>
              </a:rPr>
              <a:t> dann Erfassung einer Verantwortlichkeitsangabe</a:t>
            </a:r>
            <a:br>
              <a:rPr lang="de-DE" altLang="de-DE" dirty="0" smtClean="0">
                <a:sym typeface="Wingdings" panose="05000000000000000000" pitchFamily="2" charset="2"/>
              </a:rPr>
            </a:br>
            <a:r>
              <a:rPr lang="de-DE" altLang="de-DE" dirty="0" smtClean="0">
                <a:sym typeface="Wingdings" panose="05000000000000000000" pitchFamily="2" charset="2"/>
              </a:rPr>
              <a:t>RDA 2.4.2.3 D-A-CH</a:t>
            </a:r>
            <a:endParaRPr lang="de-DE" altLang="de-DE" dirty="0" smtClean="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37</a:t>
            </a:fld>
            <a:endParaRPr lang="de-DE" dirty="0"/>
          </a:p>
        </p:txBody>
      </p:sp>
    </p:spTree>
    <p:extLst>
      <p:ext uri="{BB962C8B-B14F-4D97-AF65-F5344CB8AC3E}">
        <p14:creationId xmlns:p14="http://schemas.microsoft.com/office/powerpoint/2010/main" val="33087864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platzhalter 2"/>
          <p:cNvSpPr>
            <a:spLocks noGrp="1"/>
          </p:cNvSpPr>
          <p:nvPr>
            <p:ph type="body" sz="quarter" idx="13"/>
          </p:nvPr>
        </p:nvSpPr>
        <p:spPr>
          <a:xfrm>
            <a:off x="250825" y="836613"/>
            <a:ext cx="8642350" cy="5472112"/>
          </a:xfrm>
        </p:spPr>
        <p:txBody>
          <a:bodyPr/>
          <a:lstStyle/>
          <a:p>
            <a:r>
              <a:rPr lang="de-DE" altLang="de-DE" dirty="0" smtClean="0"/>
              <a:t>Erinnerung</a:t>
            </a:r>
          </a:p>
          <a:p>
            <a:endParaRPr lang="de-DE" altLang="de-DE" dirty="0"/>
          </a:p>
          <a:p>
            <a:r>
              <a:rPr lang="de-DE" altLang="de-DE" dirty="0" smtClean="0"/>
              <a:t>Verantwortlichkeitsangabe (RDA 2.4)</a:t>
            </a:r>
          </a:p>
          <a:p>
            <a:r>
              <a:rPr lang="de-DE" altLang="de-DE" dirty="0" smtClean="0"/>
              <a:t>Beschreibung der Manifestation</a:t>
            </a:r>
          </a:p>
          <a:p>
            <a:r>
              <a:rPr lang="de-DE" altLang="de-DE" dirty="0" smtClean="0"/>
              <a:t>Regeln zum Übertragen (RDA 1.7)</a:t>
            </a:r>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4</a:t>
            </a:fld>
            <a:endParaRPr lang="de-DE"/>
          </a:p>
        </p:txBody>
      </p:sp>
    </p:spTree>
    <p:extLst>
      <p:ext uri="{BB962C8B-B14F-4D97-AF65-F5344CB8AC3E}">
        <p14:creationId xmlns:p14="http://schemas.microsoft.com/office/powerpoint/2010/main" val="1904724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 </a:t>
            </a:r>
            <a:endParaRPr lang="de-DE" dirty="0"/>
          </a:p>
        </p:txBody>
      </p:sp>
      <p:sp>
        <p:nvSpPr>
          <p:cNvPr id="5123" name="Textplatzhalter 2"/>
          <p:cNvSpPr>
            <a:spLocks noGrp="1"/>
          </p:cNvSpPr>
          <p:nvPr>
            <p:ph type="body" sz="quarter" idx="13"/>
          </p:nvPr>
        </p:nvSpPr>
        <p:spPr>
          <a:xfrm>
            <a:off x="250825" y="836613"/>
            <a:ext cx="8642350" cy="2160339"/>
          </a:xfrm>
        </p:spPr>
        <p:txBody>
          <a:bodyPr/>
          <a:lstStyle/>
          <a:p>
            <a:endParaRPr lang="de-DE" altLang="de-DE" dirty="0" smtClean="0"/>
          </a:p>
          <a:p>
            <a:r>
              <a:rPr lang="de-DE" altLang="de-DE" dirty="0" smtClean="0"/>
              <a:t>RDA 2.4.1.6 Mehrere Verantwortlichkeitsangaben</a:t>
            </a:r>
          </a:p>
          <a:p>
            <a:r>
              <a:rPr lang="de-DE" altLang="de-DE" dirty="0" smtClean="0"/>
              <a:t>Beispiel: Komponist ; Interpret ; Darsteller</a:t>
            </a:r>
          </a:p>
          <a:p>
            <a:r>
              <a:rPr lang="de-DE" altLang="de-DE" dirty="0" smtClean="0"/>
              <a:t>Mehrere Verantwortlichkeitsangaben können ohne Kennzeichnung weggelassen werden.</a:t>
            </a:r>
          </a:p>
          <a:p>
            <a:endParaRPr lang="de-DE" altLang="de-DE" dirty="0"/>
          </a:p>
          <a:p>
            <a:endParaRPr lang="de-DE" altLang="de-DE" dirty="0"/>
          </a:p>
          <a:p>
            <a:endParaRPr lang="de-DE" altLang="de-DE" dirty="0" smtClean="0"/>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153268084"/>
              </p:ext>
            </p:extLst>
          </p:nvPr>
        </p:nvGraphicFramePr>
        <p:xfrm>
          <a:off x="395536" y="3501008"/>
          <a:ext cx="8424861" cy="2464988"/>
        </p:xfrm>
        <a:graphic>
          <a:graphicData uri="http://schemas.openxmlformats.org/drawingml/2006/table">
            <a:tbl>
              <a:tblPr firstRow="1" bandRow="1">
                <a:tableStyleId>{5C22544A-7EE6-4342-B048-85BDC9FD1C3A}</a:tableStyleId>
              </a:tblPr>
              <a:tblGrid>
                <a:gridCol w="1465193"/>
                <a:gridCol w="3540883"/>
                <a:gridCol w="3418785"/>
              </a:tblGrid>
              <a:tr h="41949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tc>
              </a:tr>
              <a:tr h="681830">
                <a:tc>
                  <a:txBody>
                    <a:bodyPr/>
                    <a:lstStyle/>
                    <a:p>
                      <a:pPr>
                        <a:lnSpc>
                          <a:spcPts val="1600"/>
                        </a:lnSpc>
                        <a:spcBef>
                          <a:spcPts val="600"/>
                        </a:spcBef>
                        <a:spcAft>
                          <a:spcPts val="600"/>
                        </a:spcAft>
                      </a:pPr>
                      <a:r>
                        <a:rPr lang="de-DE" sz="1800" b="0" dirty="0" smtClean="0">
                          <a:latin typeface="Verdana" panose="020B0604030504040204" pitchFamily="34" charset="0"/>
                          <a:ea typeface="Verdana" panose="020B0604030504040204" pitchFamily="34" charset="0"/>
                          <a:cs typeface="Verdana" panose="020B0604030504040204" pitchFamily="34" charset="0"/>
                        </a:rPr>
                        <a:t>2.4</a:t>
                      </a:r>
                      <a:endParaRPr lang="de-DE" sz="1800" b="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Richard </a:t>
                      </a:r>
                      <a:r>
                        <a:rPr lang="de-DE" sz="1800" dirty="0" err="1" smtClean="0">
                          <a:latin typeface="Verdana" panose="020B0604030504040204" pitchFamily="34" charset="0"/>
                          <a:ea typeface="Verdana" panose="020B0604030504040204" pitchFamily="34" charset="0"/>
                          <a:cs typeface="Verdana" panose="020B0604030504040204" pitchFamily="34" charset="0"/>
                        </a:rPr>
                        <a:t>Strauss</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Saito</a:t>
                      </a:r>
                      <a:r>
                        <a:rPr lang="de-DE" sz="1800" baseline="0" dirty="0" smtClean="0">
                          <a:latin typeface="Verdana" panose="020B0604030504040204" pitchFamily="34" charset="0"/>
                          <a:ea typeface="Verdana" panose="020B0604030504040204" pitchFamily="34" charset="0"/>
                          <a:cs typeface="Verdana" panose="020B0604030504040204" pitchFamily="34" charset="0"/>
                        </a:rPr>
                        <a:t> </a:t>
                      </a:r>
                      <a:r>
                        <a:rPr lang="de-DE" sz="1800" baseline="0" dirty="0" err="1" smtClean="0">
                          <a:latin typeface="Verdana" panose="020B0604030504040204" pitchFamily="34" charset="0"/>
                          <a:ea typeface="Verdana" panose="020B0604030504040204" pitchFamily="34" charset="0"/>
                          <a:cs typeface="Verdana" panose="020B0604030504040204" pitchFamily="34" charset="0"/>
                        </a:rPr>
                        <a:t>Kinen</a:t>
                      </a:r>
                      <a:r>
                        <a:rPr lang="de-DE" sz="1800" baseline="0" dirty="0" smtClean="0">
                          <a:latin typeface="Verdana" panose="020B0604030504040204" pitchFamily="34" charset="0"/>
                          <a:ea typeface="Verdana" panose="020B0604030504040204" pitchFamily="34" charset="0"/>
                          <a:cs typeface="Verdana" panose="020B0604030504040204" pitchFamily="34" charset="0"/>
                        </a:rPr>
                        <a:t> Orchestra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681830">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2.4</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ts val="16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Daniel</a:t>
                      </a:r>
                      <a:r>
                        <a:rPr lang="de-DE" sz="1800" baseline="0" dirty="0" smtClean="0">
                          <a:latin typeface="Verdana" panose="020B0604030504040204" pitchFamily="34" charset="0"/>
                          <a:ea typeface="Verdana" panose="020B0604030504040204" pitchFamily="34" charset="0"/>
                          <a:cs typeface="Verdana" panose="020B0604030504040204" pitchFamily="34" charset="0"/>
                        </a:rPr>
                        <a:t> Harding [Dirigent]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Tree>
    <p:extLst>
      <p:ext uri="{BB962C8B-B14F-4D97-AF65-F5344CB8AC3E}">
        <p14:creationId xmlns:p14="http://schemas.microsoft.com/office/powerpoint/2010/main" val="1703801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Mehrere Verantwortlichkeitsangaben</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endParaRPr lang="de-DE" altLang="de-DE" dirty="0" smtClean="0"/>
          </a:p>
          <a:p>
            <a:r>
              <a:rPr lang="de-DE" altLang="de-DE" dirty="0" smtClean="0"/>
              <a:t>Erfassung wie Reihenfolge, Layout, Typografie der Informationsquelle</a:t>
            </a:r>
          </a:p>
          <a:p>
            <a:endParaRPr lang="de-DE" altLang="de-DE" dirty="0" smtClean="0"/>
          </a:p>
          <a:p>
            <a:r>
              <a:rPr lang="de-DE" altLang="de-DE" dirty="0" smtClean="0"/>
              <a:t>Informationsquelle nicht eindeutig?</a:t>
            </a:r>
          </a:p>
          <a:p>
            <a:r>
              <a:rPr lang="de-DE" altLang="de-DE" dirty="0" smtClean="0">
                <a:sym typeface="Wingdings" panose="05000000000000000000" pitchFamily="2" charset="2"/>
              </a:rPr>
              <a:t>sinnvolle Reihenfolge bilden!</a:t>
            </a:r>
            <a:br>
              <a:rPr lang="de-DE" altLang="de-DE" dirty="0" smtClean="0">
                <a:sym typeface="Wingdings" panose="05000000000000000000" pitchFamily="2" charset="2"/>
              </a:rPr>
            </a:br>
            <a:endParaRPr lang="de-DE" altLang="de-DE" dirty="0" smtClean="0"/>
          </a:p>
          <a:p>
            <a:endParaRPr lang="de-DE" altLang="de-DE" dirty="0" smtClean="0"/>
          </a:p>
          <a:p>
            <a:endParaRPr lang="de-DE" altLang="de-DE" dirty="0"/>
          </a:p>
        </p:txBody>
      </p:sp>
      <p:sp>
        <p:nvSpPr>
          <p:cNvPr id="4" name="Fußzeilenplatzhalter 3"/>
          <p:cNvSpPr>
            <a:spLocks noGrp="1"/>
          </p:cNvSpPr>
          <p:nvPr>
            <p:ph type="ftr" sz="quarter" idx="14"/>
          </p:nvPr>
        </p:nvSpPr>
        <p:spPr>
          <a:xfrm>
            <a:off x="468313" y="6376988"/>
            <a:ext cx="7632700" cy="365125"/>
          </a:xfrm>
        </p:spPr>
        <p:txBody>
          <a:bodyPr/>
          <a:lstStyle/>
          <a:p>
            <a:pPr>
              <a:defRPr/>
            </a:pPr>
            <a:r>
              <a:rPr lang="de-DE" sz="800" dirty="0" smtClean="0"/>
              <a:t>AG RDA Schulungsunterlagen – Modul 6M.04.04: Verantwortlichkeitsangabe für AV-Medien | Stand: 05.02.2016 | CC BY-NC-SA</a:t>
            </a:r>
            <a:endParaRPr lang="de-DE" sz="800" dirty="0"/>
          </a:p>
        </p:txBody>
      </p:sp>
      <p:sp>
        <p:nvSpPr>
          <p:cNvPr id="5" name="Foliennummernplatzhalter 4"/>
          <p:cNvSpPr>
            <a:spLocks noGrp="1"/>
          </p:cNvSpPr>
          <p:nvPr>
            <p:ph type="sldNum" sz="quarter" idx="15"/>
          </p:nvPr>
        </p:nvSpPr>
        <p:spPr/>
        <p:txBody>
          <a:bodyPr/>
          <a:lstStyle/>
          <a:p>
            <a:pPr>
              <a:defRPr/>
            </a:pPr>
            <a:fld id="{AFF1F0DA-F4DC-4E9B-8090-AE74C4DA5A18}" type="slidenum">
              <a:rPr lang="de-DE"/>
              <a:pPr>
                <a:defRPr/>
              </a:pPr>
              <a:t>6</a:t>
            </a:fld>
            <a:endParaRPr lang="de-DE"/>
          </a:p>
        </p:txBody>
      </p:sp>
    </p:spTree>
    <p:extLst>
      <p:ext uri="{BB962C8B-B14F-4D97-AF65-F5344CB8AC3E}">
        <p14:creationId xmlns:p14="http://schemas.microsoft.com/office/powerpoint/2010/main" val="42285893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467544" y="6376243"/>
            <a:ext cx="7848872" cy="365125"/>
          </a:xfrm>
        </p:spPr>
        <p:txBody>
          <a:bodyPr/>
          <a:lstStyle/>
          <a:p>
            <a:r>
              <a:rPr lang="de-DE" sz="800" dirty="0" smtClean="0"/>
              <a:t>AG RDA Schulungsunterlagen – Modul 6M.04.04: Verantwortlichkeitsangabe für AV-Medien | Stand: 05.02.2016 | CC BY-NC-SA</a:t>
            </a:r>
            <a:endParaRPr lang="de-DE" sz="800" dirty="0"/>
          </a:p>
        </p:txBody>
      </p:sp>
      <p:sp>
        <p:nvSpPr>
          <p:cNvPr id="7" name="Titel 1"/>
          <p:cNvSpPr>
            <a:spLocks noGrp="1"/>
          </p:cNvSpPr>
          <p:nvPr>
            <p:ph type="title"/>
          </p:nvPr>
        </p:nvSpPr>
        <p:spPr>
          <a:xfrm>
            <a:off x="251520" y="183778"/>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 / Wagner - Silberling</a:t>
            </a:r>
            <a:endParaRPr lang="de-DE" dirty="0"/>
          </a:p>
        </p:txBody>
      </p:sp>
      <p:pic>
        <p:nvPicPr>
          <p:cNvPr id="3" name="Grafik 2"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177" y="1772816"/>
            <a:ext cx="7561191" cy="3744416"/>
          </a:xfrm>
          <a:prstGeom prst="rect">
            <a:avLst/>
          </a:prstGeom>
        </p:spPr>
        <p:style>
          <a:lnRef idx="2">
            <a:schemeClr val="accent1"/>
          </a:lnRef>
          <a:fillRef idx="1">
            <a:schemeClr val="lt1"/>
          </a:fillRef>
          <a:effectRef idx="0">
            <a:schemeClr val="accent1"/>
          </a:effectRef>
          <a:fontRef idx="minor">
            <a:schemeClr val="dk1"/>
          </a:fontRef>
        </p:style>
      </p:pic>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7</a:t>
            </a:fld>
            <a:endParaRPr lang="de-DE"/>
          </a:p>
        </p:txBody>
      </p:sp>
    </p:spTree>
    <p:extLst>
      <p:ext uri="{BB962C8B-B14F-4D97-AF65-F5344CB8AC3E}">
        <p14:creationId xmlns:p14="http://schemas.microsoft.com/office/powerpoint/2010/main" val="7616998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ußzeilenplatzhalter 5"/>
          <p:cNvSpPr>
            <a:spLocks noGrp="1"/>
          </p:cNvSpPr>
          <p:nvPr>
            <p:ph type="ftr" sz="quarter" idx="14"/>
          </p:nvPr>
        </p:nvSpPr>
        <p:spPr>
          <a:xfrm>
            <a:off x="539552" y="6381328"/>
            <a:ext cx="7128793" cy="365125"/>
          </a:xfrm>
        </p:spPr>
        <p:txBody>
          <a:bodyPr/>
          <a:lstStyle/>
          <a:p>
            <a:r>
              <a:rPr lang="de-DE" sz="800" dirty="0" smtClean="0"/>
              <a:t>AG RDA Schulungsunterlagen – Modul 6M.04.04: Verantwortlichkeitsangabe für AV-Medien | Stand: 05.02.2016 | CC BY-NC-SA</a:t>
            </a:r>
            <a:endParaRPr lang="de-DE" sz="800"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608" y="1340768"/>
            <a:ext cx="3694113" cy="434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hteck 13"/>
          <p:cNvSpPr/>
          <p:nvPr/>
        </p:nvSpPr>
        <p:spPr>
          <a:xfrm>
            <a:off x="1021438" y="970242"/>
            <a:ext cx="3600400" cy="216024"/>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Vorderseite</a:t>
            </a:r>
            <a:endParaRPr lang="de-DE" dirty="0">
              <a:solidFill>
                <a:schemeClr val="tx1"/>
              </a:solidFill>
              <a:latin typeface="Verdana"/>
              <a:cs typeface="Verdana"/>
            </a:endParaRPr>
          </a:p>
        </p:txBody>
      </p:sp>
      <p:sp>
        <p:nvSpPr>
          <p:cNvPr id="9" name="Titel 1"/>
          <p:cNvSpPr>
            <a:spLocks noGrp="1"/>
          </p:cNvSpPr>
          <p:nvPr>
            <p:ph type="title"/>
          </p:nvPr>
        </p:nvSpPr>
        <p:spPr>
          <a:xfrm>
            <a:off x="250726" y="188640"/>
            <a:ext cx="8640960" cy="508918"/>
          </a:xfrm>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 Parsifal/Wagner - gesamte Ressource</a:t>
            </a:r>
            <a:endParaRPr lang="de-DE" dirty="0"/>
          </a:p>
        </p:txBody>
      </p:sp>
      <p:pic>
        <p:nvPicPr>
          <p:cNvPr id="3" name="Grafik 2" descr="Bildschirmausschnitt"/>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50504" y="1785863"/>
            <a:ext cx="2880320" cy="3456384"/>
          </a:xfrm>
          <a:prstGeom prst="rect">
            <a:avLst/>
          </a:prstGeom>
        </p:spPr>
      </p:pic>
      <p:sp>
        <p:nvSpPr>
          <p:cNvPr id="16" name="Rechteck 15"/>
          <p:cNvSpPr/>
          <p:nvPr/>
        </p:nvSpPr>
        <p:spPr>
          <a:xfrm>
            <a:off x="5580113" y="934238"/>
            <a:ext cx="2088232" cy="252028"/>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Rücken</a:t>
            </a:r>
            <a:endParaRPr lang="de-DE" dirty="0">
              <a:solidFill>
                <a:schemeClr val="tx1"/>
              </a:solidFill>
              <a:latin typeface="Verdana"/>
              <a:cs typeface="Verdana"/>
            </a:endParaRPr>
          </a:p>
        </p:txBody>
      </p:sp>
      <p:sp>
        <p:nvSpPr>
          <p:cNvPr id="4" name="Textfeld 3"/>
          <p:cNvSpPr txBox="1"/>
          <p:nvPr/>
        </p:nvSpPr>
        <p:spPr>
          <a:xfrm>
            <a:off x="5970886" y="1340769"/>
            <a:ext cx="1477328" cy="4536503"/>
          </a:xfrm>
          <a:prstGeom prst="rect">
            <a:avLst/>
          </a:prstGeom>
        </p:spPr>
        <p:style>
          <a:lnRef idx="2">
            <a:schemeClr val="accent1"/>
          </a:lnRef>
          <a:fillRef idx="1">
            <a:schemeClr val="lt1"/>
          </a:fillRef>
          <a:effectRef idx="0">
            <a:schemeClr val="accent1"/>
          </a:effectRef>
          <a:fontRef idx="minor">
            <a:schemeClr val="dk1"/>
          </a:fontRef>
        </p:style>
        <p:txBody>
          <a:bodyPr vert="vert" wrap="square" rtlCol="0">
            <a:spAutoFit/>
          </a:bodyPr>
          <a:lstStyle/>
          <a:p>
            <a:r>
              <a:rPr lang="de-DE" sz="1200" dirty="0">
                <a:latin typeface="Verdana" pitchFamily="34" charset="0"/>
                <a:ea typeface="Verdana" pitchFamily="34" charset="0"/>
                <a:cs typeface="Verdana" pitchFamily="34" charset="0"/>
              </a:rPr>
              <a:t> </a:t>
            </a:r>
            <a:r>
              <a:rPr lang="de-DE" sz="1000" dirty="0">
                <a:latin typeface="Verdana" pitchFamily="34" charset="0"/>
                <a:ea typeface="Verdana" pitchFamily="34" charset="0"/>
                <a:cs typeface="Verdana" pitchFamily="34" charset="0"/>
              </a:rPr>
              <a:t>Deutsche</a:t>
            </a:r>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WAGNER: PARSIFAL</a:t>
            </a:r>
          </a:p>
          <a:p>
            <a:r>
              <a:rPr lang="de-DE" sz="1200" dirty="0">
                <a:latin typeface="Verdana" pitchFamily="34" charset="0"/>
                <a:ea typeface="Verdana" pitchFamily="34" charset="0"/>
                <a:cs typeface="Verdana" pitchFamily="34" charset="0"/>
              </a:rPr>
              <a:t> </a:t>
            </a:r>
            <a:r>
              <a:rPr lang="de-DE" sz="1000" dirty="0" smtClean="0">
                <a:latin typeface="Verdana" pitchFamily="34" charset="0"/>
                <a:ea typeface="Verdana" pitchFamily="34" charset="0"/>
                <a:cs typeface="Verdana" pitchFamily="34" charset="0"/>
              </a:rPr>
              <a:t>Grammophon</a:t>
            </a:r>
          </a:p>
          <a:p>
            <a:r>
              <a:rPr lang="de-DE" sz="1200" dirty="0" smtClean="0">
                <a:latin typeface="Verdana" pitchFamily="34" charset="0"/>
                <a:ea typeface="Verdana" pitchFamily="34" charset="0"/>
                <a:cs typeface="Verdana" pitchFamily="34" charset="0"/>
              </a:rPr>
              <a:t>                   BOTHA / SCHUSTER / KOCH / </a:t>
            </a:r>
          </a:p>
          <a:p>
            <a:r>
              <a:rPr lang="de-DE" sz="1200" dirty="0">
                <a:latin typeface="Verdana" pitchFamily="34" charset="0"/>
                <a:ea typeface="Verdana" pitchFamily="34" charset="0"/>
                <a:cs typeface="Verdana" pitchFamily="34" charset="0"/>
              </a:rPr>
              <a:t> </a:t>
            </a:r>
            <a:r>
              <a:rPr lang="de-DE" sz="1200" dirty="0" smtClean="0">
                <a:latin typeface="Verdana" pitchFamily="34" charset="0"/>
                <a:ea typeface="Verdana" pitchFamily="34" charset="0"/>
                <a:cs typeface="Verdana" pitchFamily="34" charset="0"/>
              </a:rPr>
              <a:t>                  MILLING / THIELEMANN</a:t>
            </a:r>
          </a:p>
          <a:p>
            <a:r>
              <a:rPr lang="de-DE" sz="1200" dirty="0" smtClean="0">
                <a:latin typeface="Verdana" pitchFamily="34" charset="0"/>
                <a:ea typeface="Verdana" pitchFamily="34" charset="0"/>
                <a:cs typeface="Verdana" pitchFamily="34" charset="0"/>
              </a:rPr>
              <a:t> </a:t>
            </a:r>
          </a:p>
          <a:p>
            <a:r>
              <a:rPr lang="de-DE" sz="1200" dirty="0" smtClean="0">
                <a:latin typeface="Verdana" pitchFamily="34" charset="0"/>
                <a:ea typeface="Verdana" pitchFamily="34" charset="0"/>
                <a:cs typeface="Verdana" pitchFamily="34" charset="0"/>
              </a:rPr>
              <a:t>                                       2 DVD </a:t>
            </a:r>
          </a:p>
          <a:p>
            <a:r>
              <a:rPr lang="de-DE" sz="1200" dirty="0" smtClean="0">
                <a:latin typeface="Verdana" pitchFamily="34" charset="0"/>
                <a:ea typeface="Verdana" pitchFamily="34" charset="0"/>
                <a:cs typeface="Verdana" pitchFamily="34" charset="0"/>
              </a:rPr>
              <a:t>                                        Video    00440 073 49397</a:t>
            </a:r>
            <a:endParaRPr lang="de-DE" sz="1200" dirty="0">
              <a:latin typeface="Verdana" pitchFamily="34" charset="0"/>
              <a:ea typeface="Verdana" pitchFamily="34" charset="0"/>
              <a:cs typeface="Verdana" pitchFamily="34" charset="0"/>
            </a:endParaRPr>
          </a:p>
        </p:txBody>
      </p:sp>
      <p:sp>
        <p:nvSpPr>
          <p:cNvPr id="2" name="Foliennummernplatzhalter 1"/>
          <p:cNvSpPr>
            <a:spLocks noGrp="1"/>
          </p:cNvSpPr>
          <p:nvPr>
            <p:ph type="sldNum" sz="quarter" idx="15"/>
          </p:nvPr>
        </p:nvSpPr>
        <p:spPr/>
        <p:txBody>
          <a:bodyPr/>
          <a:lstStyle/>
          <a:p>
            <a:pPr>
              <a:defRPr/>
            </a:pPr>
            <a:fld id="{0C1C19A0-5D15-48EE-A61B-0410C874E6E0}" type="slidenum">
              <a:rPr lang="de-DE" smtClean="0"/>
              <a:pPr>
                <a:defRPr/>
              </a:pPr>
              <a:t>8</a:t>
            </a:fld>
            <a:endParaRPr lang="de-DE"/>
          </a:p>
        </p:txBody>
      </p:sp>
    </p:spTree>
    <p:extLst>
      <p:ext uri="{BB962C8B-B14F-4D97-AF65-F5344CB8AC3E}">
        <p14:creationId xmlns:p14="http://schemas.microsoft.com/office/powerpoint/2010/main" val="346047536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Bsp. </a:t>
            </a:r>
            <a:r>
              <a:rPr lang="de-DE" dirty="0" smtClean="0">
                <a:ea typeface="Verdana" panose="020B0604030504040204" pitchFamily="34" charset="0"/>
                <a:cs typeface="Verdana" panose="020B0604030504040204" pitchFamily="34" charset="0"/>
              </a:rPr>
              <a:t>6M.04.03 </a:t>
            </a:r>
            <a:r>
              <a:rPr lang="de-DE" dirty="0" smtClean="0"/>
              <a:t>Parsifal/Wagner – gesamte Ressource</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z="800" dirty="0" smtClean="0"/>
              <a:t>AG RDA Schulungsunterlagen – Modul 6M.04.04: Verantwortlichkeitsangabe für AV-Medien | Stand: 05.02.2016 | CC BY-NC-SA</a:t>
            </a:r>
            <a:endParaRPr lang="de-DE" sz="800" dirty="0"/>
          </a:p>
        </p:txBody>
      </p:sp>
      <p:sp>
        <p:nvSpPr>
          <p:cNvPr id="5" name="Rechteck 4"/>
          <p:cNvSpPr/>
          <p:nvPr/>
        </p:nvSpPr>
        <p:spPr>
          <a:xfrm>
            <a:off x="1115616" y="1700808"/>
            <a:ext cx="4680520" cy="43204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Rechteck 5"/>
          <p:cNvSpPr/>
          <p:nvPr/>
        </p:nvSpPr>
        <p:spPr>
          <a:xfrm>
            <a:off x="1115616" y="1052736"/>
            <a:ext cx="4680520" cy="418941"/>
          </a:xfrm>
          <a:prstGeom prst="rect">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de-DE" dirty="0" smtClean="0">
                <a:solidFill>
                  <a:schemeClr val="tx1"/>
                </a:solidFill>
                <a:latin typeface="Verdana"/>
                <a:cs typeface="Verdana"/>
              </a:rPr>
              <a:t>Rückseite</a:t>
            </a:r>
            <a:endParaRPr lang="de-DE" dirty="0">
              <a:solidFill>
                <a:schemeClr val="tx1"/>
              </a:solidFill>
              <a:latin typeface="Verdana"/>
              <a:cs typeface="Verdana"/>
            </a:endParaRPr>
          </a:p>
        </p:txBody>
      </p:sp>
      <p:pic>
        <p:nvPicPr>
          <p:cNvPr id="9" name="Grafik 8" descr="Bildschirmausschnitt"/>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34506" y="1772817"/>
            <a:ext cx="4389622" cy="2292244"/>
          </a:xfrm>
          <a:prstGeom prst="rect">
            <a:avLst/>
          </a:prstGeom>
        </p:spPr>
      </p:pic>
      <p:sp>
        <p:nvSpPr>
          <p:cNvPr id="11" name="Textfeld 10"/>
          <p:cNvSpPr txBox="1"/>
          <p:nvPr/>
        </p:nvSpPr>
        <p:spPr>
          <a:xfrm>
            <a:off x="1334506" y="5294274"/>
            <a:ext cx="4389622" cy="40011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1000" dirty="0" smtClean="0">
                <a:latin typeface="Verdana" pitchFamily="34" charset="0"/>
                <a:ea typeface="Verdana" pitchFamily="34" charset="0"/>
                <a:cs typeface="Verdana" pitchFamily="34" charset="0"/>
              </a:rPr>
              <a:t>SUBTITLES: GERMAN (orig. </a:t>
            </a:r>
            <a:r>
              <a:rPr lang="de-DE" sz="1000" dirty="0" err="1" smtClean="0">
                <a:latin typeface="Verdana" pitchFamily="34" charset="0"/>
                <a:ea typeface="Verdana" pitchFamily="34" charset="0"/>
                <a:cs typeface="Verdana" pitchFamily="34" charset="0"/>
              </a:rPr>
              <a:t>language</a:t>
            </a:r>
            <a:r>
              <a:rPr lang="de-DE" sz="1000" dirty="0" smtClean="0">
                <a:latin typeface="Verdana" pitchFamily="34" charset="0"/>
                <a:ea typeface="Verdana" pitchFamily="34" charset="0"/>
                <a:cs typeface="Verdana" pitchFamily="34" charset="0"/>
              </a:rPr>
              <a:t>)-</a:t>
            </a:r>
          </a:p>
          <a:p>
            <a:r>
              <a:rPr lang="de-DE" sz="1000" dirty="0" smtClean="0">
                <a:latin typeface="Verdana" pitchFamily="34" charset="0"/>
                <a:ea typeface="Verdana" pitchFamily="34" charset="0"/>
                <a:cs typeface="Verdana" pitchFamily="34" charset="0"/>
              </a:rPr>
              <a:t>ENGLISH-FRENCH-SPANISH-CHINESE-KOREAN-JAPANESE</a:t>
            </a:r>
            <a:endParaRPr lang="de-DE" sz="1000" dirty="0">
              <a:latin typeface="Verdana" pitchFamily="34" charset="0"/>
              <a:ea typeface="Verdana" pitchFamily="34" charset="0"/>
              <a:cs typeface="Verdana" pitchFamily="34" charset="0"/>
            </a:endParaRPr>
          </a:p>
        </p:txBody>
      </p:sp>
      <p:sp>
        <p:nvSpPr>
          <p:cNvPr id="12" name="Textfeld 11"/>
          <p:cNvSpPr txBox="1"/>
          <p:nvPr/>
        </p:nvSpPr>
        <p:spPr>
          <a:xfrm>
            <a:off x="1334506" y="4222807"/>
            <a:ext cx="137249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PICTURE FORMAT </a:t>
            </a:r>
            <a:endParaRPr lang="de-DE" sz="900" dirty="0" smtClean="0">
              <a:latin typeface="Verdana" pitchFamily="34" charset="0"/>
              <a:ea typeface="Verdana" pitchFamily="34" charset="0"/>
              <a:cs typeface="Verdana" pitchFamily="34" charset="0"/>
            </a:endParaRPr>
          </a:p>
          <a:p>
            <a:r>
              <a:rPr lang="de-DE" sz="900" dirty="0" smtClean="0">
                <a:latin typeface="Verdana" pitchFamily="34" charset="0"/>
                <a:ea typeface="Verdana" pitchFamily="34" charset="0"/>
                <a:cs typeface="Verdana" pitchFamily="34" charset="0"/>
              </a:rPr>
              <a:t>NTSC|COLOUR|16:9</a:t>
            </a:r>
            <a:endParaRPr lang="de-DE" sz="900" dirty="0">
              <a:latin typeface="Verdana" pitchFamily="34" charset="0"/>
              <a:ea typeface="Verdana" pitchFamily="34" charset="0"/>
              <a:cs typeface="Verdana" pitchFamily="34" charset="0"/>
            </a:endParaRPr>
          </a:p>
        </p:txBody>
      </p:sp>
      <p:sp>
        <p:nvSpPr>
          <p:cNvPr id="17" name="Textfeld 16"/>
          <p:cNvSpPr txBox="1"/>
          <p:nvPr/>
        </p:nvSpPr>
        <p:spPr>
          <a:xfrm>
            <a:off x="2882862" y="4222807"/>
            <a:ext cx="1257098"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de-DE" sz="900" dirty="0" smtClean="0">
                <a:latin typeface="Verdana" pitchFamily="34" charset="0"/>
                <a:ea typeface="Verdana" pitchFamily="34" charset="0"/>
                <a:cs typeface="Verdana" pitchFamily="34" charset="0"/>
              </a:rPr>
              <a:t>REGION CODE</a:t>
            </a:r>
          </a:p>
          <a:p>
            <a:r>
              <a:rPr lang="de-DE" sz="900" dirty="0" smtClean="0">
                <a:latin typeface="Verdana" pitchFamily="34" charset="0"/>
                <a:ea typeface="Verdana" pitchFamily="34" charset="0"/>
                <a:cs typeface="Verdana" pitchFamily="34" charset="0"/>
              </a:rPr>
              <a:t>0 (</a:t>
            </a:r>
            <a:r>
              <a:rPr lang="de-DE" sz="900" dirty="0" err="1" smtClean="0">
                <a:latin typeface="Verdana" pitchFamily="34" charset="0"/>
                <a:ea typeface="Verdana" pitchFamily="34" charset="0"/>
                <a:cs typeface="Verdana" pitchFamily="34" charset="0"/>
              </a:rPr>
              <a:t>worldwide</a:t>
            </a:r>
            <a:r>
              <a:rPr lang="de-DE" sz="900" dirty="0" smtClean="0">
                <a:latin typeface="Verdana" pitchFamily="34" charset="0"/>
                <a:ea typeface="Verdana" pitchFamily="34" charset="0"/>
                <a:cs typeface="Verdana" pitchFamily="34" charset="0"/>
              </a:rPr>
              <a:t>)</a:t>
            </a:r>
            <a:endParaRPr lang="de-DE" sz="900" dirty="0">
              <a:latin typeface="Verdana" pitchFamily="34" charset="0"/>
              <a:ea typeface="Verdana" pitchFamily="34" charset="0"/>
              <a:cs typeface="Verdana" pitchFamily="34" charset="0"/>
            </a:endParaRPr>
          </a:p>
        </p:txBody>
      </p:sp>
      <p:sp>
        <p:nvSpPr>
          <p:cNvPr id="19" name="Textfeld 18"/>
          <p:cNvSpPr txBox="1"/>
          <p:nvPr/>
        </p:nvSpPr>
        <p:spPr>
          <a:xfrm>
            <a:off x="4251432" y="4223810"/>
            <a:ext cx="1459054"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a:latin typeface="Verdana" pitchFamily="34" charset="0"/>
                <a:ea typeface="Verdana" pitchFamily="34" charset="0"/>
                <a:cs typeface="Verdana" pitchFamily="34" charset="0"/>
              </a:rPr>
              <a:t>SOUND </a:t>
            </a:r>
            <a:r>
              <a:rPr lang="de-DE" sz="900" dirty="0" smtClean="0">
                <a:latin typeface="Verdana" pitchFamily="34" charset="0"/>
                <a:ea typeface="Verdana" pitchFamily="34" charset="0"/>
                <a:cs typeface="Verdana" pitchFamily="34" charset="0"/>
              </a:rPr>
              <a:t>FORMAT</a:t>
            </a:r>
          </a:p>
          <a:p>
            <a:r>
              <a:rPr lang="de-DE" sz="900" dirty="0" smtClean="0">
                <a:latin typeface="Verdana" pitchFamily="34" charset="0"/>
                <a:ea typeface="Verdana" pitchFamily="34" charset="0"/>
                <a:cs typeface="Verdana" pitchFamily="34" charset="0"/>
              </a:rPr>
              <a:t>PCM STEREO|DTS 5.0</a:t>
            </a:r>
            <a:endParaRPr lang="de-DE" sz="900" dirty="0">
              <a:latin typeface="Verdana" pitchFamily="34" charset="0"/>
              <a:ea typeface="Verdana" pitchFamily="34" charset="0"/>
              <a:cs typeface="Verdana" pitchFamily="34" charset="0"/>
            </a:endParaRPr>
          </a:p>
        </p:txBody>
      </p:sp>
      <p:sp>
        <p:nvSpPr>
          <p:cNvPr id="20" name="Textfeld 19"/>
          <p:cNvSpPr txBox="1"/>
          <p:nvPr/>
        </p:nvSpPr>
        <p:spPr>
          <a:xfrm>
            <a:off x="2123728" y="4716037"/>
            <a:ext cx="1287532"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MENUE LANGUAGE</a:t>
            </a:r>
          </a:p>
          <a:p>
            <a:r>
              <a:rPr lang="de-DE" sz="900" dirty="0" smtClean="0">
                <a:latin typeface="Verdana" pitchFamily="34" charset="0"/>
                <a:ea typeface="Verdana" pitchFamily="34" charset="0"/>
                <a:cs typeface="Verdana" pitchFamily="34" charset="0"/>
              </a:rPr>
              <a:t>ENGLISH</a:t>
            </a:r>
            <a:endParaRPr lang="de-DE" sz="900" dirty="0">
              <a:latin typeface="Verdana" pitchFamily="34" charset="0"/>
              <a:ea typeface="Verdana" pitchFamily="34" charset="0"/>
              <a:cs typeface="Verdana" pitchFamily="34" charset="0"/>
            </a:endParaRPr>
          </a:p>
        </p:txBody>
      </p:sp>
      <p:sp>
        <p:nvSpPr>
          <p:cNvPr id="21" name="Textfeld 20"/>
          <p:cNvSpPr txBox="1"/>
          <p:nvPr/>
        </p:nvSpPr>
        <p:spPr>
          <a:xfrm>
            <a:off x="3926270" y="4710068"/>
            <a:ext cx="889987" cy="369332"/>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de-DE" sz="900" dirty="0" smtClean="0">
                <a:latin typeface="Verdana" pitchFamily="34" charset="0"/>
                <a:ea typeface="Verdana" pitchFamily="34" charset="0"/>
                <a:cs typeface="Verdana" pitchFamily="34" charset="0"/>
              </a:rPr>
              <a:t>TOTAL TIME</a:t>
            </a:r>
          </a:p>
          <a:p>
            <a:r>
              <a:rPr lang="de-DE" sz="900" dirty="0" smtClean="0">
                <a:latin typeface="Verdana" pitchFamily="34" charset="0"/>
                <a:ea typeface="Verdana" pitchFamily="34" charset="0"/>
                <a:cs typeface="Verdana" pitchFamily="34" charset="0"/>
              </a:rPr>
              <a:t>242 MIN.</a:t>
            </a:r>
            <a:endParaRPr lang="de-DE" sz="900" dirty="0">
              <a:latin typeface="Verdana" pitchFamily="34" charset="0"/>
              <a:ea typeface="Verdana" pitchFamily="34" charset="0"/>
              <a:cs typeface="Verdana" pitchFamily="34" charset="0"/>
            </a:endParaRPr>
          </a:p>
        </p:txBody>
      </p:sp>
      <p:sp>
        <p:nvSpPr>
          <p:cNvPr id="3" name="Foliennummernplatzhalter 2"/>
          <p:cNvSpPr>
            <a:spLocks noGrp="1"/>
          </p:cNvSpPr>
          <p:nvPr>
            <p:ph type="sldNum" sz="quarter" idx="15"/>
          </p:nvPr>
        </p:nvSpPr>
        <p:spPr/>
        <p:txBody>
          <a:bodyPr/>
          <a:lstStyle/>
          <a:p>
            <a:pPr>
              <a:defRPr/>
            </a:pPr>
            <a:fld id="{0C1C19A0-5D15-48EE-A61B-0410C874E6E0}" type="slidenum">
              <a:rPr lang="de-DE" smtClean="0"/>
              <a:pPr>
                <a:defRPr/>
              </a:pPr>
              <a:t>9</a:t>
            </a:fld>
            <a:endParaRPr lang="de-DE"/>
          </a:p>
        </p:txBody>
      </p:sp>
    </p:spTree>
    <p:extLst>
      <p:ext uri="{BB962C8B-B14F-4D97-AF65-F5344CB8AC3E}">
        <p14:creationId xmlns:p14="http://schemas.microsoft.com/office/powerpoint/2010/main" val="2832625482"/>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2478</Words>
  <Application>Microsoft Office PowerPoint</Application>
  <PresentationFormat>Bildschirmpräsentation (4:3)</PresentationFormat>
  <Paragraphs>496</Paragraphs>
  <Slides>37</Slides>
  <Notes>37</Notes>
  <HiddenSlides>0</HiddenSlides>
  <MMClips>0</MMClips>
  <ScaleCrop>false</ScaleCrop>
  <HeadingPairs>
    <vt:vector size="4" baseType="variant">
      <vt:variant>
        <vt:lpstr>Design</vt:lpstr>
      </vt:variant>
      <vt:variant>
        <vt:i4>1</vt:i4>
      </vt:variant>
      <vt:variant>
        <vt:lpstr>Folientitel</vt:lpstr>
      </vt:variant>
      <vt:variant>
        <vt:i4>37</vt:i4>
      </vt:variant>
    </vt:vector>
  </HeadingPairs>
  <TitlesOfParts>
    <vt:vector size="38" baseType="lpstr">
      <vt:lpstr>Larissa</vt:lpstr>
      <vt:lpstr>Schulungsunterlagen der AG RDA</vt:lpstr>
      <vt:lpstr>Verantwortlichkeitsangabe für AV-Medien </vt:lpstr>
      <vt:lpstr>PowerPoint-Präsentation</vt:lpstr>
      <vt:lpstr>PowerPoint-Präsentation</vt:lpstr>
      <vt:lpstr>Mehrere Verantwortlichkeitsangaben </vt:lpstr>
      <vt:lpstr>Mehrere Verantwortlichkeitsangaben</vt:lpstr>
      <vt:lpstr>Bsp. 6M.04.03  Parsifal / Wagner - Silberling</vt:lpstr>
      <vt:lpstr>Bsp. 6M.04.03  Parsifal/Wagner - gesamte Ressource</vt:lpstr>
      <vt:lpstr>Bsp. 6M.04.03 Parsifal/Wagner – gesamte Ressource</vt:lpstr>
      <vt:lpstr>Bsp. 6M.04.03 Parsifal / Wagner – gesamte Ressource</vt:lpstr>
      <vt:lpstr>Beispiel 6M.04.03 - Verantwortlichkeitsangabe</vt:lpstr>
      <vt:lpstr>Rollenangaben</vt:lpstr>
      <vt:lpstr>Rollenangaben</vt:lpstr>
      <vt:lpstr>Rollenangaben</vt:lpstr>
      <vt:lpstr>Rollenangabe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Anmerkung zur Verantwortlichkeitsangabe</vt:lpstr>
      <vt:lpstr>Bsp. 6M.04.02 Ein deutsches Requiem / Brahms - Silberling</vt:lpstr>
      <vt:lpstr>Bsp. 6M.04.02  Ein deutsches Requiem / Brahms - gesamte Ressource</vt:lpstr>
      <vt:lpstr>Bsp. 6M.04.02  Ein deutsches Requiem / Brahms - gesamte Ressource</vt:lpstr>
      <vt:lpstr>Anmerkung zur Verantwortlichkeitsangabe</vt:lpstr>
      <vt:lpstr>Anmerkung zur Verantwortlichkeitsangabe</vt:lpstr>
      <vt:lpstr>Verantwortlichkeitsangabe bei Zusammenstellungen</vt:lpstr>
      <vt:lpstr>Verantwortlichkeitsangabe bei Zusammenstellungen</vt:lpstr>
      <vt:lpstr>Bsp. 6M.04.09  Symphonik und Oper - Schallplatte</vt:lpstr>
      <vt:lpstr>Bsp. 6M.04.09 Symphonik &amp; Oper – Schallplatte</vt:lpstr>
      <vt:lpstr>Bsp. 6M.04.09   Symphonik &amp; Oper - Schallplattenhülle</vt:lpstr>
      <vt:lpstr>Bsp. 6M.04.09 Symphonik &amp; Oper – Schallplattenhülle</vt:lpstr>
      <vt:lpstr>Beispiel 6M.04.09 - Verantwortlichkeitsangabe</vt:lpstr>
      <vt:lpstr>Beispiel 6M.04.09 - Verantwortlichkeitsangabe</vt:lpstr>
      <vt:lpstr>Beispiel Barocke Klangpracht</vt:lpstr>
      <vt:lpstr>Verantwortlichkeitsangabe</vt:lpstr>
      <vt:lpstr>Verantwortlichkeitsangabe und Standardelemente-Set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60</cp:revision>
  <cp:lastPrinted>2016-02-05T14:52:29Z</cp:lastPrinted>
  <dcterms:created xsi:type="dcterms:W3CDTF">2014-02-18T07:01:40Z</dcterms:created>
  <dcterms:modified xsi:type="dcterms:W3CDTF">2016-03-09T07:41:05Z</dcterms:modified>
</cp:coreProperties>
</file>