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85" r:id="rId2"/>
    <p:sldId id="324" r:id="rId3"/>
    <p:sldId id="325" r:id="rId4"/>
    <p:sldId id="320" r:id="rId5"/>
    <p:sldId id="321" r:id="rId6"/>
    <p:sldId id="302" r:id="rId7"/>
    <p:sldId id="298" r:id="rId8"/>
    <p:sldId id="306" r:id="rId9"/>
    <p:sldId id="305" r:id="rId10"/>
    <p:sldId id="308" r:id="rId11"/>
    <p:sldId id="307" r:id="rId12"/>
    <p:sldId id="311" r:id="rId13"/>
    <p:sldId id="310" r:id="rId14"/>
    <p:sldId id="322" r:id="rId15"/>
    <p:sldId id="309" r:id="rId16"/>
    <p:sldId id="314" r:id="rId17"/>
    <p:sldId id="313" r:id="rId18"/>
    <p:sldId id="300" r:id="rId19"/>
    <p:sldId id="327" r:id="rId20"/>
    <p:sldId id="323" r:id="rId2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eigand, Wibke" initials="W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6568" autoAdjust="0"/>
  </p:normalViewPr>
  <p:slideViewPr>
    <p:cSldViewPr>
      <p:cViewPr>
        <p:scale>
          <a:sx n="100" d="100"/>
          <a:sy n="100" d="100"/>
        </p:scale>
        <p:origin x="-1398" y="-2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19.11.2015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19.11.2015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2749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Herleitung</a:t>
            </a:r>
            <a:r>
              <a:rPr lang="de-DE" baseline="0" dirty="0" smtClean="0"/>
              <a:t> prüfen, warum werden die Angaben nach 7.11 zitiert?</a:t>
            </a:r>
          </a:p>
          <a:p>
            <a:endParaRPr lang="de-DE" baseline="0" dirty="0" smtClean="0"/>
          </a:p>
          <a:p>
            <a:r>
              <a:rPr lang="de-DE" baseline="0" dirty="0" smtClean="0"/>
              <a:t>PICA 4202 nicht wiederholbar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51551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RDA 20.2</a:t>
            </a:r>
            <a:r>
              <a:rPr lang="de-DE" baseline="0" dirty="0" smtClean="0"/>
              <a:t> D-A-CH</a:t>
            </a:r>
          </a:p>
          <a:p>
            <a:r>
              <a:rPr lang="de-DE" baseline="0" dirty="0" smtClean="0"/>
              <a:t>Mitwirkende, die auf der Hauptinformationsquelle (hier Silberling) genannt sind, werden als Bestandteil des Standardelementes gesehen.</a:t>
            </a:r>
          </a:p>
          <a:p>
            <a:endParaRPr lang="de-DE" baseline="0" dirty="0" smtClean="0"/>
          </a:p>
          <a:p>
            <a:r>
              <a:rPr lang="de-DE" baseline="0" dirty="0" smtClean="0"/>
              <a:t>RDA 2.4.2.3 D-A-CH „</a:t>
            </a:r>
            <a:r>
              <a:rPr lang="de-DE" dirty="0" smtClean="0"/>
              <a:t>Darüber hinaus wird empfohlen, immer dann, wenn eine Beziehung angelegt wird, auch die zugehörige Verantwortlichkeitsangabe zu erfassen. Fakultativ können Sie auch Verantwortlichkeitsangaben erfassen, ohne dass eine entsprechende Beziehung angelegt wird. </a:t>
            </a:r>
            <a:r>
              <a:rPr lang="de-DE" baseline="0" dirty="0" smtClean="0"/>
              <a:t>“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382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dirty="0" smtClean="0">
              <a:latin typeface="Arial" charset="0"/>
              <a:cs typeface="Arial" charset="0"/>
            </a:endParaRPr>
          </a:p>
        </p:txBody>
      </p:sp>
      <p:sp>
        <p:nvSpPr>
          <p:cNvPr id="12292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44908E-676C-49E2-82BA-B9AC3E258FC3}" type="slidenum">
              <a:rPr lang="de-DE" alt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de-DE" alt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Op</a:t>
            </a:r>
            <a:r>
              <a:rPr lang="de-DE" dirty="0" smtClean="0"/>
              <a:t> 64 ist kein Titelzusatz</a:t>
            </a:r>
            <a:r>
              <a:rPr lang="de-DE" baseline="0" dirty="0" smtClean="0"/>
              <a:t>, weil die Information nicht auf der gleichen Stelle wie der Haupttitel ist. Op. 64 steht auf der Rückseite.</a:t>
            </a:r>
          </a:p>
          <a:p>
            <a:r>
              <a:rPr lang="de-DE" baseline="0" dirty="0" smtClean="0"/>
              <a:t>RDA 2.3.4.2 DACH ! Entscheidung ob als Abweichender Titel oder als Anmerkung zum Titel</a:t>
            </a:r>
          </a:p>
          <a:p>
            <a:r>
              <a:rPr lang="de-DE" baseline="0" dirty="0" smtClean="0"/>
              <a:t>Verweis auf Schulungsunterlage Modul 3.02.01 Titel</a:t>
            </a:r>
          </a:p>
          <a:p>
            <a:r>
              <a:rPr lang="de-DE" baseline="0" dirty="0" smtClean="0"/>
              <a:t>Es wird als nicht notwendig angesehen, dass die Anmerkung zum Titel zitiert wird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164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Auf (Dirigent)</a:t>
            </a:r>
            <a:r>
              <a:rPr lang="de-DE" baseline="0" dirty="0" smtClean="0"/>
              <a:t> eingehen , Rollenangabe gemäß RDA 2.4.1.7</a:t>
            </a:r>
          </a:p>
          <a:p>
            <a:r>
              <a:rPr lang="de-DE" baseline="0" dirty="0" smtClean="0"/>
              <a:t>Wird im Skript 6M.04 Verantwortlichkeitsangaben noch einmal darauf eingegangen</a:t>
            </a:r>
          </a:p>
          <a:p>
            <a:r>
              <a:rPr lang="de-DE" baseline="0" dirty="0" smtClean="0"/>
              <a:t>2.4.2 D-A-CH nur erste Verantwortlichkeitsangabe ist Pflicht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336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Erläuterung bei RDA 2.8.4.1 – ggf. Skript 6M.04 Verlagsangaben</a:t>
            </a:r>
          </a:p>
          <a:p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Wenn das passende Symbol nicht dargestellt werden kann, schreibt man vor das Datum „Copyright“ oder „Phonogramm-Copyright“.</a:t>
            </a:r>
          </a:p>
          <a:p>
            <a:endParaRPr lang="de-DE" dirty="0" smtClean="0"/>
          </a:p>
          <a:p>
            <a:r>
              <a:rPr lang="de-DE" dirty="0" smtClean="0"/>
              <a:t>RDA</a:t>
            </a:r>
            <a:r>
              <a:rPr lang="de-DE" baseline="0" dirty="0" smtClean="0"/>
              <a:t> 2.11 Copyright-Datum wurde im Modul 6M.03 Musikdrucke erwähnt</a:t>
            </a:r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0515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2749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Doppelpunkt hinter UPC ist in der Regel ein Anzeigeprinzip und kein Erfassungsprinzip.</a:t>
            </a:r>
          </a:p>
          <a:p>
            <a:endParaRPr lang="de-DE" dirty="0" smtClean="0"/>
          </a:p>
          <a:p>
            <a:r>
              <a:rPr lang="de-DE" dirty="0" smtClean="0"/>
              <a:t>Die Angabe 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Decca 4786422 wird als zusammenhängend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angesehen</a:t>
            </a:r>
          </a:p>
          <a:p>
            <a:endParaRPr lang="de-DE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RDA 2.15.1.4 D-A-CH „</a:t>
            </a:r>
            <a:r>
              <a:rPr lang="de-DE" dirty="0" smtClean="0"/>
              <a:t>Für Musiktonträger können Sie Bestellnummern eines Labels oder einer Vertriebsfirma angeben. Stellen Sie dabei immer den Bezug zum Namen des Labels oder der Vertriebsfirma her.“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4595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Angaben zu Toneigenschaften</a:t>
            </a:r>
            <a:r>
              <a:rPr lang="de-DE" baseline="0" dirty="0" smtClean="0"/>
              <a:t> hier nur in Ausschnitten dargestellt, keine Schulungsunterlagen zum Thema vorhanden</a:t>
            </a:r>
          </a:p>
          <a:p>
            <a:r>
              <a:rPr lang="de-DE" baseline="0" dirty="0" smtClean="0"/>
              <a:t>RDA 3.16 schreibt feste Begriffe zur Erfassung von technischen Sachverhalten vor</a:t>
            </a:r>
          </a:p>
          <a:p>
            <a:endParaRPr lang="de-DE" baseline="0" dirty="0" smtClean="0"/>
          </a:p>
          <a:p>
            <a:r>
              <a:rPr lang="de-DE" baseline="0" dirty="0" smtClean="0"/>
              <a:t>Zum Thema Begleitmaterial Schulungsunterlage Modul 5A</a:t>
            </a:r>
          </a:p>
          <a:p>
            <a:endParaRPr lang="de-DE" baseline="0" dirty="0" smtClean="0"/>
          </a:p>
          <a:p>
            <a:r>
              <a:rPr lang="de-DE" baseline="0" dirty="0" smtClean="0"/>
              <a:t>Für die Umfangsangabe des Begleitmaterials kann ein frei wählbares Wort genutzt werden.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2289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6M.04.01: Zusammengesetzte Beschreibung | PICA DNB/ZDB | Stand: 09.10.2015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6M.04.01: Zusammengesetzte Beschreibung | PICA DNB/ZDB | Stand: 09.10.2015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pica3://cbs.dnb.de.appr:1035,1,1445812/?\zoe+\12+390057827" TargetMode="External"/><Relationship Id="rId2" Type="http://schemas.openxmlformats.org/officeDocument/2006/relationships/hyperlink" Target="pica3://cbs.dnb.de.appr:1035,1,1445812/?\zoe+\12+955174880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pica3://cbs.dnb.de.appr:1035,1,1445812/?\zoe+\12+124509916" TargetMode="External"/><Relationship Id="rId2" Type="http://schemas.openxmlformats.org/officeDocument/2006/relationships/hyperlink" Target="pica3://cbs.dnb.de.appr:1035,1,1445812/?\zoe+\12+11861911X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pica3://cbs.dnb.de.appr:1035,1,1445812/?\zoe+\12+33015477X" TargetMode="External"/><Relationship Id="rId5" Type="http://schemas.openxmlformats.org/officeDocument/2006/relationships/hyperlink" Target="pica3://cbs.dnb.de.appr:1035,1,1445812/?\zoe+\12+300156235" TargetMode="External"/><Relationship Id="rId4" Type="http://schemas.openxmlformats.org/officeDocument/2006/relationships/hyperlink" Target="pica3://cbs.dnb.de.appr:1035,1,1445812/?\zoe+\12+945769555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336784"/>
              </p:ext>
            </p:extLst>
          </p:nvPr>
        </p:nvGraphicFramePr>
        <p:xfrm>
          <a:off x="395536" y="1268760"/>
          <a:ext cx="8424934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Erscheinungsweise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Einzelne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Einheit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*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Erscheinungsweise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09.10.2015 | CC BY-NC-SA</a:t>
            </a:r>
            <a:endParaRPr lang="de-DE" sz="800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3717032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Wird in der Regel nicht verbal erfasst.</a:t>
            </a:r>
            <a:endParaRPr lang="de-DE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69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752150"/>
              </p:ext>
            </p:extLst>
          </p:nvPr>
        </p:nvGraphicFramePr>
        <p:xfrm>
          <a:off x="395536" y="1268760"/>
          <a:ext cx="8424934" cy="1782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2041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2.15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028947864226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2300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Decca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(LC 00171)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4786422*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</a:t>
            </a:r>
            <a:r>
              <a:rPr lang="de-DE" dirty="0" err="1" smtClean="0"/>
              <a:t>Identifikatoren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09.10.2015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8625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343000"/>
              </p:ext>
            </p:extLst>
          </p:nvPr>
        </p:nvGraphicFramePr>
        <p:xfrm>
          <a:off x="395536" y="1268760"/>
          <a:ext cx="8424934" cy="2464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aufgeführte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Musik</a:t>
                      </a:r>
                      <a:r>
                        <a:rPr lang="de-DE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prm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Audiodisk</a:t>
                      </a:r>
                      <a:r>
                        <a:rPr lang="de-DE" sz="1800" b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IMD-Elemente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09.10.2015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86318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175122"/>
              </p:ext>
            </p:extLst>
          </p:nvPr>
        </p:nvGraphicFramePr>
        <p:xfrm>
          <a:off x="395536" y="1268760"/>
          <a:ext cx="8424934" cy="3845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38075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 (Hauptkomponente)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CD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3.16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Toneigenschaften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Stereo, digital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 (Begleitmaterial)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Booklet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des Datenträgers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09.10.2015 | CC BY-NC-SA</a:t>
            </a:r>
            <a:endParaRPr lang="de-DE" sz="800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401969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RDA 3.1.4 D-A-CH relevant für Erfassen des Begleitmaterials</a:t>
            </a:r>
            <a:endParaRPr lang="de-DE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8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948558"/>
              </p:ext>
            </p:extLst>
          </p:nvPr>
        </p:nvGraphicFramePr>
        <p:xfrm>
          <a:off x="395536" y="1268760"/>
          <a:ext cx="8424934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1500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der Expression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/1zxx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Erfassen von Elementen der Expressionsebene</a:t>
            </a:r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09.10.2015 | CC BY-NC-SA</a:t>
            </a:r>
            <a:endParaRPr lang="de-DE" sz="800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3717032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Hier</a:t>
            </a:r>
            <a:r>
              <a:rPr lang="de-DE" sz="1800" dirty="0">
                <a:solidFill>
                  <a:schemeClr val="tx1"/>
                </a:solidFill>
              </a:rPr>
              <a:t>: nicht textiertes musikalisches Werk</a:t>
            </a:r>
          </a:p>
        </p:txBody>
      </p:sp>
    </p:spTree>
    <p:extLst>
      <p:ext uri="{BB962C8B-B14F-4D97-AF65-F5344CB8AC3E}">
        <p14:creationId xmlns:p14="http://schemas.microsoft.com/office/powerpoint/2010/main" val="45447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520416"/>
              </p:ext>
            </p:extLst>
          </p:nvPr>
        </p:nvGraphicFramePr>
        <p:xfrm>
          <a:off x="395536" y="1268760"/>
          <a:ext cx="8424934" cy="315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740796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und -datum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Recording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location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b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Kissei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Bunka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Hall, Matsumoto, Japan, 23 &amp; 25 August 2012“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Live</a:t>
                      </a:r>
                    </a:p>
                  </a:txBody>
                  <a:tcPr anchor="ctr"/>
                </a:tc>
              </a:tr>
              <a:tr h="419444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 und -datum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Wiedergabe,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Laufzeit usw.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1CD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51:59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Beschreibung des Inhalts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09.10.2015 | CC BY-NC-SA</a:t>
            </a:r>
            <a:endParaRPr lang="de-DE" sz="800" dirty="0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5157192"/>
            <a:ext cx="8640960" cy="115212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1800" dirty="0" smtClean="0"/>
              <a:t>Die Angaben wurden von der Vorlage zitiert.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460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916458"/>
              </p:ext>
            </p:extLst>
          </p:nvPr>
        </p:nvGraphicFramePr>
        <p:xfrm>
          <a:off x="395536" y="1268760"/>
          <a:ext cx="8424934" cy="2697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3210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6.14.2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Titel des Musikwerks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Eine @Alpensymphonie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gridSpan="4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oder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91503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3210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17.8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Manifestation verkörpertes Werk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Strauss</a:t>
                      </a: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Richard.  Eine @Alpensymphonie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Werkebene und Primärbeziehungen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09.10.2015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67996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579984"/>
              </p:ext>
            </p:extLst>
          </p:nvPr>
        </p:nvGraphicFramePr>
        <p:xfrm>
          <a:off x="395536" y="1196752"/>
          <a:ext cx="8424934" cy="4063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Strauss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Richard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Komponist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cmp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Beziehungs-kennzeichnung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3110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Saitō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Kinen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Ōkesutora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Instrumentalmusiker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Beziehungs-kennzeichnung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3010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Daniel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Harding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Dirigent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Beziehungs-kennzeichnung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Beziehung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09.10.2015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73026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Vollständige Titelaufnahme im Format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/>
          <a:lstStyle/>
          <a:p>
            <a:pPr marL="0" indent="0">
              <a:buNone/>
            </a:pPr>
            <a:r>
              <a:rPr lang="de-DE" sz="1400" b="1" dirty="0"/>
              <a:t>0500</a:t>
            </a:r>
            <a:r>
              <a:rPr lang="de-DE" sz="1400" dirty="0"/>
              <a:t> </a:t>
            </a:r>
            <a:r>
              <a:rPr lang="de-DE" sz="1400" dirty="0" err="1"/>
              <a:t>Gaxm</a:t>
            </a:r>
            <a:endParaRPr lang="de-DE" sz="1400" dirty="0"/>
          </a:p>
          <a:p>
            <a:pPr marL="0" indent="0">
              <a:buNone/>
            </a:pPr>
            <a:r>
              <a:rPr lang="de-DE" sz="1400" b="1" dirty="0"/>
              <a:t>0501</a:t>
            </a:r>
            <a:r>
              <a:rPr lang="de-DE" sz="1400" dirty="0"/>
              <a:t> aufgeführte </a:t>
            </a:r>
            <a:r>
              <a:rPr lang="de-DE" sz="1400" dirty="0" err="1"/>
              <a:t>Musik</a:t>
            </a:r>
            <a:r>
              <a:rPr lang="de-DE" sz="1400" b="1" dirty="0" err="1"/>
              <a:t>$b</a:t>
            </a:r>
            <a:r>
              <a:rPr lang="de-DE" sz="1400" dirty="0" err="1"/>
              <a:t>prm</a:t>
            </a:r>
            <a:endParaRPr lang="de-DE" sz="1400" dirty="0"/>
          </a:p>
          <a:p>
            <a:pPr marL="0" indent="0">
              <a:buNone/>
            </a:pPr>
            <a:r>
              <a:rPr lang="de-DE" sz="1400" b="1" dirty="0"/>
              <a:t>0502</a:t>
            </a:r>
            <a:r>
              <a:rPr lang="de-DE" sz="1400" dirty="0"/>
              <a:t> </a:t>
            </a:r>
            <a:r>
              <a:rPr lang="de-DE" sz="1400" dirty="0" err="1"/>
              <a:t>audio</a:t>
            </a:r>
            <a:r>
              <a:rPr lang="de-DE" sz="1400" b="1" dirty="0" err="1"/>
              <a:t>$b</a:t>
            </a:r>
            <a:r>
              <a:rPr lang="de-DE" sz="1400" dirty="0" err="1"/>
              <a:t>s</a:t>
            </a:r>
            <a:endParaRPr lang="de-DE" sz="1400" dirty="0"/>
          </a:p>
          <a:p>
            <a:pPr marL="0" indent="0">
              <a:buNone/>
            </a:pPr>
            <a:r>
              <a:rPr lang="de-DE" sz="1400" b="1" dirty="0"/>
              <a:t>0503</a:t>
            </a:r>
            <a:r>
              <a:rPr lang="de-DE" sz="1400" dirty="0"/>
              <a:t> </a:t>
            </a:r>
            <a:r>
              <a:rPr lang="de-DE" sz="1400" dirty="0" err="1"/>
              <a:t>Audiodisk</a:t>
            </a:r>
            <a:r>
              <a:rPr lang="de-DE" sz="1400" b="1" dirty="0" err="1"/>
              <a:t>$b</a:t>
            </a:r>
            <a:r>
              <a:rPr lang="de-DE" sz="1400" dirty="0" err="1"/>
              <a:t>sd</a:t>
            </a:r>
            <a:endParaRPr lang="de-DE" sz="1400" dirty="0"/>
          </a:p>
          <a:p>
            <a:pPr marL="0" indent="0">
              <a:buNone/>
            </a:pPr>
            <a:r>
              <a:rPr lang="de-DE" sz="1400" b="1" dirty="0"/>
              <a:t>0551</a:t>
            </a:r>
            <a:r>
              <a:rPr lang="de-DE" sz="1400" dirty="0"/>
              <a:t> 1</a:t>
            </a:r>
            <a:r>
              <a:rPr lang="de-DE" sz="1400" b="1" dirty="0"/>
              <a:t>$b</a:t>
            </a:r>
            <a:r>
              <a:rPr lang="de-DE" sz="1400" dirty="0"/>
              <a:t>i</a:t>
            </a:r>
          </a:p>
          <a:p>
            <a:pPr marL="0" indent="0">
              <a:buNone/>
            </a:pPr>
            <a:r>
              <a:rPr lang="de-DE" sz="1400" b="1" dirty="0"/>
              <a:t>0599</a:t>
            </a:r>
            <a:r>
              <a:rPr lang="de-DE" sz="1400" dirty="0"/>
              <a:t> 15-09-16 : a</a:t>
            </a:r>
          </a:p>
          <a:p>
            <a:pPr marL="0" indent="0">
              <a:buNone/>
            </a:pPr>
            <a:r>
              <a:rPr lang="de-DE" sz="1400" b="1" dirty="0"/>
              <a:t>0600</a:t>
            </a:r>
            <a:r>
              <a:rPr lang="de-DE" sz="1400" dirty="0"/>
              <a:t> </a:t>
            </a:r>
            <a:r>
              <a:rPr lang="de-DE" sz="1400" dirty="0" err="1"/>
              <a:t>rt</a:t>
            </a:r>
            <a:endParaRPr lang="de-DE" sz="1400" dirty="0"/>
          </a:p>
          <a:p>
            <a:pPr marL="0" indent="0">
              <a:buNone/>
            </a:pPr>
            <a:r>
              <a:rPr lang="de-DE" sz="1400" b="1" dirty="0"/>
              <a:t>0603</a:t>
            </a:r>
            <a:r>
              <a:rPr lang="de-DE" sz="1400" dirty="0"/>
              <a:t> cd</a:t>
            </a:r>
          </a:p>
          <a:p>
            <a:pPr marL="0" indent="0">
              <a:buNone/>
            </a:pPr>
            <a:r>
              <a:rPr lang="de-DE" sz="1400" b="1" dirty="0"/>
              <a:t>1100</a:t>
            </a:r>
            <a:r>
              <a:rPr lang="de-DE" sz="1400" dirty="0"/>
              <a:t> 2014</a:t>
            </a:r>
            <a:r>
              <a:rPr lang="de-DE" sz="1400" b="1" dirty="0"/>
              <a:t>$n</a:t>
            </a:r>
            <a:r>
              <a:rPr lang="de-DE" sz="1400" dirty="0"/>
              <a:t>[2014]</a:t>
            </a:r>
          </a:p>
          <a:p>
            <a:pPr marL="0" indent="0">
              <a:buNone/>
            </a:pPr>
            <a:r>
              <a:rPr lang="de-DE" sz="1400" b="1" dirty="0"/>
              <a:t>1108</a:t>
            </a:r>
            <a:r>
              <a:rPr lang="de-DE" sz="1400" dirty="0"/>
              <a:t> 2014</a:t>
            </a:r>
            <a:r>
              <a:rPr lang="de-DE" sz="1400" b="1" dirty="0"/>
              <a:t>$n</a:t>
            </a:r>
            <a:r>
              <a:rPr lang="de-DE" sz="1400" dirty="0"/>
              <a:t>© 2014</a:t>
            </a:r>
          </a:p>
          <a:p>
            <a:pPr marL="0" indent="0">
              <a:buNone/>
            </a:pPr>
            <a:r>
              <a:rPr lang="de-DE" sz="1400" b="1" dirty="0"/>
              <a:t>1130</a:t>
            </a:r>
            <a:r>
              <a:rPr lang="de-DE" sz="1400" dirty="0"/>
              <a:t> </a:t>
            </a:r>
            <a:r>
              <a:rPr lang="de-DE" sz="1400" dirty="0">
                <a:hlinkClick r:id="rId2"/>
              </a:rPr>
              <a:t>!955174880!</a:t>
            </a:r>
            <a:r>
              <a:rPr lang="de-DE" sz="1400" dirty="0"/>
              <a:t>CD</a:t>
            </a:r>
          </a:p>
          <a:p>
            <a:pPr marL="0" indent="0">
              <a:buNone/>
            </a:pPr>
            <a:r>
              <a:rPr lang="de-DE" sz="1400" b="1" dirty="0"/>
              <a:t>1500</a:t>
            </a:r>
            <a:r>
              <a:rPr lang="de-DE" sz="1400" dirty="0"/>
              <a:t> /1zxx</a:t>
            </a:r>
          </a:p>
          <a:p>
            <a:pPr marL="0" indent="0">
              <a:buNone/>
            </a:pPr>
            <a:r>
              <a:rPr lang="de-DE" sz="1400" b="1" dirty="0"/>
              <a:t>1505</a:t>
            </a:r>
            <a:r>
              <a:rPr lang="de-DE" sz="1400" dirty="0"/>
              <a:t> </a:t>
            </a:r>
            <a:r>
              <a:rPr lang="de-DE" sz="1400" b="1" dirty="0"/>
              <a:t>$</a:t>
            </a:r>
            <a:r>
              <a:rPr lang="de-DE" sz="1400" b="1" dirty="0" err="1"/>
              <a:t>e</a:t>
            </a:r>
            <a:r>
              <a:rPr lang="de-DE" sz="1400" dirty="0" err="1"/>
              <a:t>rda</a:t>
            </a:r>
            <a:endParaRPr lang="de-DE" sz="1400" dirty="0"/>
          </a:p>
          <a:p>
            <a:pPr marL="0" indent="0">
              <a:buNone/>
            </a:pPr>
            <a:r>
              <a:rPr lang="de-DE" sz="1400" b="1" dirty="0"/>
              <a:t>2041</a:t>
            </a:r>
            <a:r>
              <a:rPr lang="de-DE" sz="1400" dirty="0"/>
              <a:t> 028947864226</a:t>
            </a:r>
          </a:p>
          <a:p>
            <a:pPr marL="0" indent="0">
              <a:buNone/>
            </a:pPr>
            <a:r>
              <a:rPr lang="de-DE" sz="1400" b="1" dirty="0"/>
              <a:t>2240</a:t>
            </a:r>
            <a:r>
              <a:rPr lang="de-DE" sz="1400" dirty="0"/>
              <a:t> DNB:1250475287</a:t>
            </a:r>
          </a:p>
          <a:p>
            <a:pPr marL="0" indent="0">
              <a:buNone/>
            </a:pPr>
            <a:r>
              <a:rPr lang="de-DE" sz="1400" b="1" dirty="0"/>
              <a:t>2300</a:t>
            </a:r>
            <a:r>
              <a:rPr lang="de-DE" sz="1400" dirty="0"/>
              <a:t> </a:t>
            </a:r>
            <a:r>
              <a:rPr lang="de-DE" sz="1400" dirty="0">
                <a:hlinkClick r:id="rId3"/>
              </a:rPr>
              <a:t>!390057827!</a:t>
            </a:r>
            <a:r>
              <a:rPr lang="de-DE" sz="1400" dirty="0"/>
              <a:t>Decca (LC 00171)4786422*</a:t>
            </a:r>
          </a:p>
          <a:p>
            <a:pPr marL="0" indent="0">
              <a:buNone/>
            </a:pPr>
            <a:endParaRPr lang="de-DE" sz="14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09.10.2015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17134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Vollständige Titelaufnahme im Format -2-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/>
          <a:lstStyle/>
          <a:p>
            <a:pPr marL="0" indent="0">
              <a:buNone/>
            </a:pPr>
            <a:r>
              <a:rPr lang="de-DE" sz="1400" b="1" dirty="0"/>
              <a:t>3000</a:t>
            </a:r>
            <a:r>
              <a:rPr lang="de-DE" sz="1400" dirty="0"/>
              <a:t> </a:t>
            </a:r>
            <a:r>
              <a:rPr lang="de-DE" sz="1400" dirty="0">
                <a:hlinkClick r:id="rId2"/>
              </a:rPr>
              <a:t>!11861911X!</a:t>
            </a:r>
            <a:r>
              <a:rPr lang="de-DE" sz="1400" dirty="0"/>
              <a:t>Strauss, Richard</a:t>
            </a:r>
            <a:r>
              <a:rPr lang="de-DE" sz="1400" b="1" dirty="0"/>
              <a:t>$B</a:t>
            </a:r>
            <a:r>
              <a:rPr lang="de-DE" sz="1400" dirty="0"/>
              <a:t>Komponist</a:t>
            </a:r>
            <a:r>
              <a:rPr lang="de-DE" sz="1400" b="1" dirty="0"/>
              <a:t>$4</a:t>
            </a:r>
            <a:r>
              <a:rPr lang="de-DE" sz="1400" dirty="0"/>
              <a:t>cmp</a:t>
            </a:r>
          </a:p>
          <a:p>
            <a:pPr marL="0" indent="0">
              <a:buNone/>
            </a:pPr>
            <a:r>
              <a:rPr lang="de-DE" sz="1400" b="1" dirty="0"/>
              <a:t>3010</a:t>
            </a:r>
            <a:r>
              <a:rPr lang="de-DE" sz="1400" dirty="0"/>
              <a:t> </a:t>
            </a:r>
            <a:r>
              <a:rPr lang="de-DE" sz="1400" dirty="0">
                <a:hlinkClick r:id="rId3"/>
              </a:rPr>
              <a:t>!124509916!</a:t>
            </a:r>
            <a:r>
              <a:rPr lang="de-DE" sz="1400" dirty="0"/>
              <a:t>Harding, Daniel</a:t>
            </a:r>
            <a:r>
              <a:rPr lang="de-DE" sz="1400" b="1" dirty="0"/>
              <a:t>$B</a:t>
            </a:r>
            <a:r>
              <a:rPr lang="de-DE" sz="1400" dirty="0"/>
              <a:t>Dirigent</a:t>
            </a:r>
            <a:r>
              <a:rPr lang="de-DE" sz="1400" b="1" dirty="0"/>
              <a:t>$4</a:t>
            </a:r>
            <a:r>
              <a:rPr lang="de-DE" sz="1400" dirty="0"/>
              <a:t>cnd</a:t>
            </a:r>
          </a:p>
          <a:p>
            <a:pPr marL="0" indent="0">
              <a:buNone/>
            </a:pPr>
            <a:r>
              <a:rPr lang="de-DE" sz="1400" b="1" dirty="0"/>
              <a:t>3110</a:t>
            </a:r>
            <a:r>
              <a:rPr lang="de-DE" sz="1400" dirty="0"/>
              <a:t> </a:t>
            </a:r>
            <a:r>
              <a:rPr lang="de-DE" sz="1400" dirty="0">
                <a:hlinkClick r:id="rId4"/>
              </a:rPr>
              <a:t>!945769555!</a:t>
            </a:r>
            <a:r>
              <a:rPr lang="de-DE" sz="1400" dirty="0"/>
              <a:t>Saitō-Kinen-Ōkesutora</a:t>
            </a:r>
            <a:r>
              <a:rPr lang="de-DE" sz="1400" b="1" dirty="0"/>
              <a:t>$B</a:t>
            </a:r>
            <a:r>
              <a:rPr lang="de-DE" sz="1400" dirty="0"/>
              <a:t>Instrumentalmusiker</a:t>
            </a:r>
            <a:r>
              <a:rPr lang="de-DE" sz="1400" b="1" dirty="0"/>
              <a:t>$4</a:t>
            </a:r>
            <a:r>
              <a:rPr lang="de-DE" sz="1400" dirty="0"/>
              <a:t>itr</a:t>
            </a:r>
          </a:p>
          <a:p>
            <a:pPr marL="0" indent="0">
              <a:buNone/>
            </a:pPr>
            <a:r>
              <a:rPr lang="de-DE" sz="1400" b="1" dirty="0"/>
              <a:t>3210</a:t>
            </a:r>
            <a:r>
              <a:rPr lang="de-DE" sz="1400" dirty="0"/>
              <a:t> </a:t>
            </a:r>
            <a:r>
              <a:rPr lang="de-DE" sz="1400" dirty="0">
                <a:hlinkClick r:id="rId5"/>
              </a:rPr>
              <a:t>!300156235!</a:t>
            </a:r>
            <a:r>
              <a:rPr lang="de-DE" sz="1400" dirty="0"/>
              <a:t>Strauss, </a:t>
            </a:r>
            <a:r>
              <a:rPr lang="de-DE" sz="1400" dirty="0" err="1"/>
              <a:t>Richard</a:t>
            </a:r>
            <a:r>
              <a:rPr lang="de-DE" sz="1400" b="1" dirty="0" err="1"/>
              <a:t>$a</a:t>
            </a:r>
            <a:r>
              <a:rPr lang="de-DE" sz="1400" dirty="0" err="1"/>
              <a:t>Eine</a:t>
            </a:r>
            <a:r>
              <a:rPr lang="de-DE" sz="1400" dirty="0"/>
              <a:t> @Alpensymphonie</a:t>
            </a:r>
          </a:p>
          <a:p>
            <a:pPr marL="0" indent="0">
              <a:buNone/>
            </a:pPr>
            <a:r>
              <a:rPr lang="de-DE" sz="1400" b="1" dirty="0"/>
              <a:t>4000</a:t>
            </a:r>
            <a:r>
              <a:rPr lang="de-DE" sz="1400" dirty="0"/>
              <a:t> Alpine </a:t>
            </a:r>
            <a:r>
              <a:rPr lang="de-DE" sz="1400" dirty="0" err="1"/>
              <a:t>symphony</a:t>
            </a:r>
            <a:r>
              <a:rPr lang="de-DE" sz="1400" dirty="0"/>
              <a:t> = Eine Alpensinfonie = </a:t>
            </a:r>
            <a:r>
              <a:rPr lang="de-DE" sz="1400" dirty="0" err="1"/>
              <a:t>Une</a:t>
            </a:r>
            <a:r>
              <a:rPr lang="de-DE" sz="1400" dirty="0"/>
              <a:t> </a:t>
            </a:r>
            <a:r>
              <a:rPr lang="de-DE" sz="1400" dirty="0" err="1"/>
              <a:t>symphonie</a:t>
            </a:r>
            <a:r>
              <a:rPr lang="de-DE" sz="1400" dirty="0"/>
              <a:t> </a:t>
            </a:r>
            <a:r>
              <a:rPr lang="de-DE" sz="1400" dirty="0" err="1"/>
              <a:t>alpestre</a:t>
            </a:r>
            <a:r>
              <a:rPr lang="de-DE" sz="1400" dirty="0"/>
              <a:t> / Richard </a:t>
            </a:r>
            <a:r>
              <a:rPr lang="de-DE" sz="1400" dirty="0" err="1"/>
              <a:t>Strauss</a:t>
            </a:r>
            <a:r>
              <a:rPr lang="de-DE" sz="1400" dirty="0"/>
              <a:t> ; Saito </a:t>
            </a:r>
            <a:r>
              <a:rPr lang="de-DE" sz="1400" dirty="0" err="1"/>
              <a:t>Kinen</a:t>
            </a:r>
            <a:r>
              <a:rPr lang="de-DE" sz="1400" dirty="0"/>
              <a:t> Orchestra ; Daniel Harding [Dirigent]</a:t>
            </a:r>
          </a:p>
          <a:p>
            <a:pPr marL="0" indent="0">
              <a:buNone/>
            </a:pPr>
            <a:r>
              <a:rPr lang="de-DE" sz="1400" b="1" dirty="0"/>
              <a:t>4030</a:t>
            </a:r>
            <a:r>
              <a:rPr lang="de-DE" sz="1400" dirty="0"/>
              <a:t> London : Decca Music Group Limited</a:t>
            </a:r>
          </a:p>
          <a:p>
            <a:pPr marL="0" indent="0">
              <a:buNone/>
            </a:pPr>
            <a:r>
              <a:rPr lang="de-DE" sz="1400" b="1" dirty="0"/>
              <a:t>4034</a:t>
            </a:r>
            <a:r>
              <a:rPr lang="de-DE" sz="1400" dirty="0"/>
              <a:t> </a:t>
            </a:r>
            <a:r>
              <a:rPr lang="de-DE" sz="1400" dirty="0">
                <a:hlinkClick r:id="rId6"/>
              </a:rPr>
              <a:t>!33015477X!</a:t>
            </a:r>
            <a:r>
              <a:rPr lang="de-DE" sz="1400" dirty="0"/>
              <a:t>Berlin</a:t>
            </a:r>
            <a:r>
              <a:rPr lang="de-DE" sz="1400" b="1" dirty="0"/>
              <a:t>$a</a:t>
            </a:r>
            <a:r>
              <a:rPr lang="de-DE" sz="1400" dirty="0"/>
              <a:t>Universal Music Entertainment</a:t>
            </a:r>
          </a:p>
          <a:p>
            <a:pPr marL="0" indent="0">
              <a:buNone/>
            </a:pPr>
            <a:r>
              <a:rPr lang="de-DE" sz="1400" b="1" dirty="0"/>
              <a:t>4040</a:t>
            </a:r>
            <a:r>
              <a:rPr lang="de-DE" sz="1400" dirty="0"/>
              <a:t> </a:t>
            </a:r>
            <a:r>
              <a:rPr lang="de-DE" sz="1400" dirty="0">
                <a:hlinkClick r:id="rId6"/>
              </a:rPr>
              <a:t>!33015477X!</a:t>
            </a:r>
            <a:r>
              <a:rPr lang="de-DE" sz="1400" dirty="0"/>
              <a:t>Berlin</a:t>
            </a:r>
            <a:r>
              <a:rPr lang="de-DE" sz="1400" b="1" dirty="0"/>
              <a:t>$a</a:t>
            </a:r>
            <a:r>
              <a:rPr lang="de-DE" sz="1400" dirty="0"/>
              <a:t>Universal Music Entertainment</a:t>
            </a:r>
          </a:p>
          <a:p>
            <a:pPr marL="0" indent="0">
              <a:buNone/>
            </a:pPr>
            <a:r>
              <a:rPr lang="de-DE" sz="1400" b="1" dirty="0"/>
              <a:t>4060</a:t>
            </a:r>
            <a:r>
              <a:rPr lang="de-DE" sz="1400" dirty="0"/>
              <a:t> 1 CD</a:t>
            </a:r>
            <a:r>
              <a:rPr lang="de-DE" sz="1400" b="1" dirty="0"/>
              <a:t>$d</a:t>
            </a:r>
            <a:r>
              <a:rPr lang="de-DE" sz="1400" dirty="0"/>
              <a:t>51:59</a:t>
            </a:r>
          </a:p>
          <a:p>
            <a:pPr marL="0" indent="0">
              <a:buNone/>
            </a:pPr>
            <a:r>
              <a:rPr lang="de-DE" sz="1400" b="1" dirty="0"/>
              <a:t>4061</a:t>
            </a:r>
            <a:r>
              <a:rPr lang="de-DE" sz="1400" dirty="0"/>
              <a:t> Stereo, digital</a:t>
            </a:r>
          </a:p>
          <a:p>
            <a:pPr marL="0" indent="0">
              <a:buNone/>
            </a:pPr>
            <a:r>
              <a:rPr lang="de-DE" sz="1400" b="1" dirty="0"/>
              <a:t>4062</a:t>
            </a:r>
            <a:r>
              <a:rPr lang="de-DE" sz="1400" dirty="0"/>
              <a:t> 12 cm</a:t>
            </a:r>
          </a:p>
          <a:p>
            <a:pPr marL="0" indent="0">
              <a:buNone/>
            </a:pPr>
            <a:r>
              <a:rPr lang="de-DE" sz="1400" b="1" dirty="0"/>
              <a:t>4063</a:t>
            </a:r>
            <a:r>
              <a:rPr lang="de-DE" sz="1400" dirty="0"/>
              <a:t> </a:t>
            </a:r>
            <a:r>
              <a:rPr lang="de-DE" sz="1400"/>
              <a:t>1 </a:t>
            </a:r>
            <a:r>
              <a:rPr lang="de-DE" sz="1400" smtClean="0"/>
              <a:t>Booklet (12 Seiten)</a:t>
            </a:r>
            <a:endParaRPr lang="de-DE" sz="1400" dirty="0"/>
          </a:p>
          <a:p>
            <a:pPr marL="0" indent="0">
              <a:buNone/>
            </a:pPr>
            <a:r>
              <a:rPr lang="de-DE" sz="1400" b="1" dirty="0"/>
              <a:t>4201</a:t>
            </a:r>
            <a:r>
              <a:rPr lang="de-DE" sz="1400" dirty="0"/>
              <a:t> op.64</a:t>
            </a:r>
          </a:p>
          <a:p>
            <a:pPr marL="0" indent="0">
              <a:buNone/>
            </a:pPr>
            <a:r>
              <a:rPr lang="de-DE" sz="1400" b="1" dirty="0"/>
              <a:t>4201</a:t>
            </a:r>
            <a:r>
              <a:rPr lang="de-DE" sz="1400" dirty="0"/>
              <a:t> Paralleltitel vom Cover</a:t>
            </a:r>
          </a:p>
          <a:p>
            <a:pPr marL="0" indent="0">
              <a:buNone/>
            </a:pPr>
            <a:r>
              <a:rPr lang="de-DE" sz="1400" b="1" dirty="0"/>
              <a:t>4202</a:t>
            </a:r>
            <a:r>
              <a:rPr lang="de-DE" sz="1400" dirty="0"/>
              <a:t> "Recording </a:t>
            </a:r>
            <a:r>
              <a:rPr lang="de-DE" sz="1400" dirty="0" err="1"/>
              <a:t>location</a:t>
            </a:r>
            <a:r>
              <a:rPr lang="de-DE" sz="1400" dirty="0"/>
              <a:t>: </a:t>
            </a:r>
            <a:r>
              <a:rPr lang="de-DE" sz="1400" dirty="0" err="1"/>
              <a:t>Kissei</a:t>
            </a:r>
            <a:r>
              <a:rPr lang="de-DE" sz="1400" dirty="0"/>
              <a:t> </a:t>
            </a:r>
            <a:r>
              <a:rPr lang="de-DE" sz="1400" dirty="0" err="1"/>
              <a:t>Bunka</a:t>
            </a:r>
            <a:r>
              <a:rPr lang="de-DE" sz="1400" dirty="0"/>
              <a:t> Hall, Matsumoto, Japan, 23 &amp; 25 August 2012", Live</a:t>
            </a:r>
          </a:p>
          <a:p>
            <a:pPr marL="0" indent="0">
              <a:buNone/>
            </a:pPr>
            <a:r>
              <a:rPr lang="de-DE" sz="1400" b="1" dirty="0"/>
              <a:t>4700</a:t>
            </a:r>
            <a:r>
              <a:rPr lang="de-DE" sz="1400" dirty="0"/>
              <a:t> |RDA Test 1.1 | Level 1 | </a:t>
            </a:r>
            <a:r>
              <a:rPr lang="de-DE" sz="1400" dirty="0" err="1"/>
              <a:t>ww</a:t>
            </a:r>
            <a:r>
              <a:rPr lang="de-DE" sz="1400" dirty="0"/>
              <a:t> | Beispiel UAG Musik</a:t>
            </a:r>
          </a:p>
          <a:p>
            <a:pPr marL="0" indent="0">
              <a:buNone/>
            </a:pPr>
            <a:r>
              <a:rPr lang="de-DE" sz="1400" b="1" dirty="0"/>
              <a:t>4700</a:t>
            </a:r>
            <a:r>
              <a:rPr lang="de-DE" sz="1400" dirty="0"/>
              <a:t> |DMA| </a:t>
            </a:r>
            <a:r>
              <a:rPr lang="de-DE" sz="1400" dirty="0" err="1"/>
              <a:t>ww</a:t>
            </a:r>
            <a:endParaRPr lang="de-DE" sz="1400" dirty="0"/>
          </a:p>
          <a:p>
            <a:pPr marL="0" indent="0">
              <a:buNone/>
            </a:pPr>
            <a:r>
              <a:rPr lang="de-DE" sz="1400" b="1" dirty="0"/>
              <a:t>4710</a:t>
            </a:r>
            <a:r>
              <a:rPr lang="de-DE" sz="1400" dirty="0"/>
              <a:t> 0001</a:t>
            </a:r>
          </a:p>
          <a:p>
            <a:pPr marL="0" indent="0">
              <a:buNone/>
            </a:pPr>
            <a:r>
              <a:rPr lang="de-DE" sz="1400" b="1" dirty="0"/>
              <a:t>5050</a:t>
            </a:r>
            <a:r>
              <a:rPr lang="de-DE" sz="1400" dirty="0"/>
              <a:t> 784.2</a:t>
            </a:r>
          </a:p>
          <a:p>
            <a:pPr marL="0" indent="0">
              <a:buNone/>
            </a:pPr>
            <a:endParaRPr lang="de-DE" sz="14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09.10.2015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76695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Eine zusammengesetzte </a:t>
            </a:r>
            <a:r>
              <a:rPr lang="de-DE" dirty="0" smtClean="0"/>
              <a:t>Be</a:t>
            </a:r>
            <a:r>
              <a:rPr lang="de-DE" sz="2800" dirty="0" smtClean="0"/>
              <a:t>schreibung </a:t>
            </a:r>
            <a:br>
              <a:rPr lang="de-DE" sz="2800" dirty="0" smtClean="0"/>
            </a:br>
            <a:r>
              <a:rPr lang="de-DE" sz="2800" dirty="0" smtClean="0"/>
              <a:t>nach RDA </a:t>
            </a:r>
            <a:br>
              <a:rPr lang="de-DE" sz="2800" dirty="0" smtClean="0"/>
            </a:br>
            <a:r>
              <a:rPr lang="de-DE" sz="2800" dirty="0" smtClean="0"/>
              <a:t>für eine einteilige Einheit einer Musik-CD</a:t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6M.04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09.10.2015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15893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Weitere Beispiele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Beispielsammlung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6M.04.01 Alpine </a:t>
            </a:r>
            <a:r>
              <a:rPr lang="de-DE" dirty="0" err="1" smtClean="0"/>
              <a:t>symphony</a:t>
            </a:r>
            <a:r>
              <a:rPr lang="de-DE" dirty="0" smtClean="0"/>
              <a:t> / Richard </a:t>
            </a:r>
            <a:r>
              <a:rPr lang="de-DE" dirty="0" err="1" smtClean="0"/>
              <a:t>Strauss</a:t>
            </a:r>
            <a:r>
              <a:rPr lang="de-DE" dirty="0" smtClean="0"/>
              <a:t> 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6M.04.02 Ein deutsches Requiem / Johannes Brahms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6M.04.05 </a:t>
            </a:r>
            <a:r>
              <a:rPr lang="de-DE" dirty="0" err="1" smtClean="0"/>
              <a:t>Shy</a:t>
            </a:r>
            <a:r>
              <a:rPr lang="de-DE" dirty="0" smtClean="0"/>
              <a:t> Guy at </a:t>
            </a:r>
            <a:r>
              <a:rPr lang="de-DE" dirty="0" err="1" smtClean="0"/>
              <a:t>the</a:t>
            </a:r>
            <a:r>
              <a:rPr lang="de-DE" dirty="0" smtClean="0"/>
              <a:t> Show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6M.04.06 Highway 61 </a:t>
            </a:r>
            <a:r>
              <a:rPr lang="de-DE" dirty="0" err="1" smtClean="0"/>
              <a:t>revisited</a:t>
            </a:r>
            <a:r>
              <a:rPr lang="de-DE" dirty="0" smtClean="0"/>
              <a:t> / Bob Dylan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09.10.2015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76239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Musik-CD – zusammengesetzte Beschreibung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Es wird eine einfache Titelaufnahme für eine </a:t>
            </a:r>
            <a:br>
              <a:rPr lang="de-DE" dirty="0" smtClean="0"/>
            </a:br>
            <a:r>
              <a:rPr lang="de-DE" dirty="0" smtClean="0"/>
              <a:t>Musik-CD nach RDA erstellt.</a:t>
            </a:r>
            <a:endParaRPr lang="de-DE" sz="1800" dirty="0"/>
          </a:p>
          <a:p>
            <a:r>
              <a:rPr lang="de-DE" dirty="0" smtClean="0"/>
              <a:t>Die Schulungsthemen Modul 3 werden vorausgesetzt.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Abbildung der Elemente Werk, Expression, Manifestation in der zusammengesetzten Beschreibung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09.10.2015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56009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Bsp. 6M.04.01  Alpine 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symphony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Strauss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de-DE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75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788024" y="1412776"/>
            <a:ext cx="2846010" cy="1336329"/>
          </a:xfr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eaLnBrk="1" hangingPunct="1">
              <a:buNone/>
            </a:pPr>
            <a:endParaRPr lang="de-DE" alt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6M.04.01: Zusammengesetzte Beschreibung | PICA DNB/ZDB | Stand: 09.10.2015 | CC BY-NC-SA</a:t>
            </a:r>
            <a:endParaRPr lang="de-DE" sz="800" dirty="0"/>
          </a:p>
        </p:txBody>
      </p:sp>
      <p:pic>
        <p:nvPicPr>
          <p:cNvPr id="3077" name="Grafik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764704"/>
            <a:ext cx="5638800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838"/>
            <a:ext cx="38862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4716463" y="5013325"/>
            <a:ext cx="3816350" cy="107997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Decca Music Group Limited</a:t>
            </a:r>
            <a:br>
              <a:rPr lang="de-DE" dirty="0">
                <a:solidFill>
                  <a:schemeClr val="tx1"/>
                </a:solidFill>
                <a:latin typeface="Verdana"/>
                <a:cs typeface="Verdana"/>
              </a:rPr>
            </a:br>
            <a:r>
              <a:rPr lang="de-DE" dirty="0"/>
              <a:t>℗</a:t>
            </a: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 </a:t>
            </a: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2013 Saito </a:t>
            </a:r>
            <a:r>
              <a:rPr lang="de-DE" dirty="0" err="1">
                <a:solidFill>
                  <a:schemeClr val="tx1"/>
                </a:solidFill>
                <a:latin typeface="Verdana"/>
                <a:cs typeface="Verdana"/>
              </a:rPr>
              <a:t>Kinen</a:t>
            </a: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 Festival </a:t>
            </a: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mtClean="0">
                <a:solidFill>
                  <a:schemeClr val="tx1"/>
                </a:solidFill>
                <a:latin typeface="Verdana"/>
                <a:cs typeface="Verdana"/>
              </a:rPr>
              <a:t>Stereo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716463" y="4494213"/>
            <a:ext cx="3816350" cy="37465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auf dem Rand </a:t>
            </a:r>
            <a:r>
              <a:rPr lang="de-DE">
                <a:solidFill>
                  <a:schemeClr val="tx1"/>
                </a:solidFill>
                <a:latin typeface="Verdana"/>
                <a:cs typeface="Verdana"/>
              </a:rPr>
              <a:t>des </a:t>
            </a:r>
            <a:r>
              <a:rPr lang="de-DE" smtClean="0">
                <a:solidFill>
                  <a:schemeClr val="tx1"/>
                </a:solidFill>
                <a:latin typeface="Verdana"/>
                <a:cs typeface="Verdana"/>
              </a:rPr>
              <a:t>Silberlings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962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pPr>
              <a:defRPr/>
            </a:pPr>
            <a:r>
              <a:rPr lang="de-DE" sz="800" dirty="0" smtClean="0"/>
              <a:t>AG RDA Schulungsunterlagen – Modul 6M.04.01: Zusammengesetzte Beschreibung | PICA DNB/ZDB | Stand: 09.10.2015 | CC BY-NC-SA</a:t>
            </a:r>
            <a:endParaRPr lang="de-DE" sz="800" dirty="0"/>
          </a:p>
        </p:txBody>
      </p:sp>
      <p:sp>
        <p:nvSpPr>
          <p:cNvPr id="5" name="Rechteck 4"/>
          <p:cNvSpPr/>
          <p:nvPr/>
        </p:nvSpPr>
        <p:spPr>
          <a:xfrm>
            <a:off x="539750" y="1700213"/>
            <a:ext cx="3671888" cy="43211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72816"/>
            <a:ext cx="3407668" cy="4259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539791" y="1378588"/>
            <a:ext cx="360045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Rückseite</a:t>
            </a:r>
          </a:p>
        </p:txBody>
      </p:sp>
      <p:sp>
        <p:nvSpPr>
          <p:cNvPr id="14" name="Rechteck 13"/>
          <p:cNvSpPr/>
          <p:nvPr/>
        </p:nvSpPr>
        <p:spPr>
          <a:xfrm>
            <a:off x="5436096" y="1378588"/>
            <a:ext cx="330517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Vorderseite</a:t>
            </a:r>
          </a:p>
        </p:txBody>
      </p:sp>
      <p:sp>
        <p:nvSpPr>
          <p:cNvPr id="4104" name="Textfeld 1"/>
          <p:cNvSpPr txBox="1">
            <a:spLocks noChangeArrowheads="1"/>
          </p:cNvSpPr>
          <p:nvPr/>
        </p:nvSpPr>
        <p:spPr bwMode="auto">
          <a:xfrm>
            <a:off x="5436096" y="2283330"/>
            <a:ext cx="271818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Richard </a:t>
            </a:r>
            <a:r>
              <a:rPr lang="de-DE" altLang="de-DE" sz="1800" dirty="0" err="1" smtClean="0">
                <a:ea typeface="Verdana" pitchFamily="34" charset="0"/>
                <a:cs typeface="Verdana" pitchFamily="34" charset="0"/>
              </a:rPr>
              <a:t>Strauss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Alpine 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 err="1" smtClean="0">
                <a:ea typeface="Verdana" pitchFamily="34" charset="0"/>
                <a:cs typeface="Verdana" pitchFamily="34" charset="0"/>
              </a:rPr>
              <a:t>Symphony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Saito </a:t>
            </a:r>
            <a:r>
              <a:rPr lang="de-DE" altLang="de-DE" sz="1800" dirty="0" err="1">
                <a:ea typeface="Verdana" pitchFamily="34" charset="0"/>
                <a:cs typeface="Verdana" pitchFamily="34" charset="0"/>
              </a:rPr>
              <a:t>Kinen</a:t>
            </a:r>
            <a:r>
              <a:rPr lang="de-DE" altLang="de-DE" sz="1800" dirty="0">
                <a:ea typeface="Verdana" pitchFamily="34" charset="0"/>
                <a:cs typeface="Verdana" pitchFamily="34" charset="0"/>
              </a:rPr>
              <a:t> Orchestra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Daniel Harding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47468" y="4797152"/>
            <a:ext cx="1525076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 </a:t>
            </a:r>
            <a:r>
              <a:rPr lang="de-DE" sz="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Regd</a:t>
            </a:r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Trade Mark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 MUSIC GROUP LIMITED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London, England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UNIVERSAL MUSIC COMPANY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www.deccaclassics.com</a:t>
            </a:r>
            <a:endParaRPr lang="de-DE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225197" y="4797152"/>
            <a:ext cx="1915003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℗2013 Saito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Kinen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Festival</a:t>
            </a:r>
          </a:p>
          <a:p>
            <a:r>
              <a:rPr lang="de-DE" sz="8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©2014 Decca Music Group Limited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Made in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EU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Booklet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enclosed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</a:t>
            </a:r>
          </a:p>
          <a:p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Brochure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incluse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Mit Beiheft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timing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51.50 DDD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771801" y="4536232"/>
            <a:ext cx="1368400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478 6422</a:t>
            </a:r>
            <a:endParaRPr lang="de-DE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37744" y="1905976"/>
            <a:ext cx="3502456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</a:t>
            </a:r>
            <a:r>
              <a:rPr lang="de-DE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RICHARD STRAUSS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1864-1949</a:t>
            </a:r>
          </a:p>
          <a:p>
            <a:endParaRPr lang="de-DE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1-22 </a:t>
            </a:r>
            <a:r>
              <a:rPr lang="de-DE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 Alpensinfonie, op. 64   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51.59</a:t>
            </a:r>
          </a:p>
          <a:p>
            <a:r>
              <a:rPr lang="de-DE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 Alpine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Symphony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–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Une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symphonie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alpestre</a:t>
            </a:r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SAITO KINEN ORCHESTRA</a:t>
            </a:r>
          </a:p>
          <a:p>
            <a:r>
              <a:rPr lang="de-DE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DANIEL HARDING</a:t>
            </a:r>
            <a:endParaRPr lang="de-DE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de-DE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Bsp. 6M.04.01</a:t>
            </a:r>
            <a:r>
              <a:rPr lang="de-DE" dirty="0" smtClean="0">
                <a:solidFill>
                  <a:schemeClr val="tx1"/>
                </a:solidFill>
              </a:rPr>
              <a:t>   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Alpine </a:t>
            </a:r>
            <a:r>
              <a:rPr lang="de-DE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ymphony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 </a:t>
            </a:r>
            <a:r>
              <a:rPr lang="de-DE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Strauss</a:t>
            </a:r>
            <a:endParaRPr lang="de-DE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 rot="5400000">
            <a:off x="2620764" y="3498149"/>
            <a:ext cx="429957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</a:t>
            </a:r>
          </a:p>
          <a:p>
            <a:endParaRPr lang="de-DE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R. STRAUSS:ALPINE SYMPHONY                       478 6422</a:t>
            </a:r>
          </a:p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SAI</a:t>
            </a:r>
            <a:r>
              <a:rPr lang="de-DE" sz="11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KINEN ORCHESTRA / DANIEL HARDING</a:t>
            </a:r>
            <a:endParaRPr lang="de-DE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4283968" y="1393196"/>
            <a:ext cx="108012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Rücken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535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Informationsquelle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gsw-FR" dirty="0" smtClean="0"/>
              <a:t>RDA 2.2.2.4</a:t>
            </a:r>
          </a:p>
          <a:p>
            <a:r>
              <a:rPr lang="gsw-FR" dirty="0" smtClean="0"/>
              <a:t>Die Hauptinformationsquelle für dieses Beispiel ist der `Silberling`.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09.10.2015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78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227369"/>
              </p:ext>
            </p:extLst>
          </p:nvPr>
        </p:nvGraphicFramePr>
        <p:xfrm>
          <a:off x="395536" y="1268760"/>
          <a:ext cx="8424934" cy="3828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 row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Alpine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symphony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=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Eine Alpensinfonie =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symphonie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alpestre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ralleltitel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zum 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op. 64</a:t>
                      </a: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2.17.2.3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Quelle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des Titels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Paralleltitel vom Cover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des Titels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09.10.2015 | CC BY-NC-SA</a:t>
            </a:r>
            <a:endParaRPr lang="de-DE" sz="800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445224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Die Angabe „op. 64“ ist kein Titelzusatz.</a:t>
            </a:r>
            <a:endParaRPr lang="de-DE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666012"/>
              </p:ext>
            </p:extLst>
          </p:nvPr>
        </p:nvGraphicFramePr>
        <p:xfrm>
          <a:off x="395536" y="1268760"/>
          <a:ext cx="8424934" cy="4129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367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… / Richard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Strauss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; 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Saito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Kinen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Orchestra ;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Daniel Harding [Dirigent]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2367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 </a:t>
                      </a:r>
                      <a:r>
                        <a:rPr lang="de-DE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2367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Verantwortlichkeits-angabe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Verantwortlichkeitsangabe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09.10.2015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46098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999402"/>
              </p:ext>
            </p:extLst>
          </p:nvPr>
        </p:nvGraphicFramePr>
        <p:xfrm>
          <a:off x="395536" y="1268760"/>
          <a:ext cx="8424934" cy="3146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 rowSpan="2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London : Decca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Music Group Limited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2014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[2014]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1108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Copyright-Datum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2014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©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Veröffentlichungsangabe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6M.04.01: Zusammengesetzte Beschreibung | PICA DNB/ZDB | Stand: 09.10.2015 | CC BY-NC-SA</a:t>
            </a:r>
            <a:endParaRPr lang="de-DE" sz="800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013176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RDA 2.8.4.1 D-A-CH beachten</a:t>
            </a:r>
            <a:endParaRPr lang="de-DE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71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1413</Words>
  <Application>Microsoft Office PowerPoint</Application>
  <PresentationFormat>Bildschirmpräsentation (4:3)</PresentationFormat>
  <Paragraphs>369</Paragraphs>
  <Slides>20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1" baseType="lpstr">
      <vt:lpstr>Larissa</vt:lpstr>
      <vt:lpstr>Schulungsunterlagen der AG RDA</vt:lpstr>
      <vt:lpstr>Eine zusammengesetzte Beschreibung  nach RDA  für eine einteilige Einheit einer Musik-CD </vt:lpstr>
      <vt:lpstr>Musik-CD – zusammengesetzte Beschreibung</vt:lpstr>
      <vt:lpstr>Bsp. 6M.04.01  Alpine symphony / Strauss </vt:lpstr>
      <vt:lpstr>Bsp. 6M.04.01   Alpine symphony / Strauss</vt:lpstr>
      <vt:lpstr>Informationsquelle</vt:lpstr>
      <vt:lpstr>Erfassen des Titels</vt:lpstr>
      <vt:lpstr>Erfassen der Verantwortlichkeitsangabe</vt:lpstr>
      <vt:lpstr>Erfassen der Veröffentlichungsangabe</vt:lpstr>
      <vt:lpstr>Erscheinungsweise</vt:lpstr>
      <vt:lpstr>Erfassen der Identifikatoren</vt:lpstr>
      <vt:lpstr>Erfassen der IMD-Elemente</vt:lpstr>
      <vt:lpstr>Erfassen des Datenträgers</vt:lpstr>
      <vt:lpstr>Erfassen von Elementen der Expressionsebene</vt:lpstr>
      <vt:lpstr>Beschreibung des Inhalts</vt:lpstr>
      <vt:lpstr>Erfassen der Werkebene und Primärbeziehungen</vt:lpstr>
      <vt:lpstr>Erfassen der Beziehung</vt:lpstr>
      <vt:lpstr>Vollständige Titelaufnahme im Format -1-</vt:lpstr>
      <vt:lpstr>Vollständige Titelaufnahme im Format -2-</vt:lpstr>
      <vt:lpstr>Weitere Beispiele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58</cp:revision>
  <dcterms:created xsi:type="dcterms:W3CDTF">2014-02-18T07:01:40Z</dcterms:created>
  <dcterms:modified xsi:type="dcterms:W3CDTF">2015-11-19T07:18:33Z</dcterms:modified>
</cp:coreProperties>
</file>