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5" r:id="rId2"/>
    <p:sldId id="259" r:id="rId3"/>
    <p:sldId id="287" r:id="rId4"/>
    <p:sldId id="320" r:id="rId5"/>
    <p:sldId id="321" r:id="rId6"/>
    <p:sldId id="302" r:id="rId7"/>
    <p:sldId id="298" r:id="rId8"/>
    <p:sldId id="306" r:id="rId9"/>
    <p:sldId id="324" r:id="rId10"/>
    <p:sldId id="305" r:id="rId11"/>
    <p:sldId id="308" r:id="rId12"/>
    <p:sldId id="307" r:id="rId13"/>
    <p:sldId id="311" r:id="rId14"/>
    <p:sldId id="310" r:id="rId15"/>
    <p:sldId id="322" r:id="rId16"/>
    <p:sldId id="309" r:id="rId17"/>
    <p:sldId id="314" r:id="rId18"/>
    <p:sldId id="313" r:id="rId19"/>
    <p:sldId id="325" r:id="rId20"/>
    <p:sldId id="326" r:id="rId21"/>
    <p:sldId id="323" r:id="rId22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gand, Wibke" initials="W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7" autoAdjust="0"/>
    <p:restoredTop sz="89586" autoAdjust="0"/>
  </p:normalViewPr>
  <p:slideViewPr>
    <p:cSldViewPr>
      <p:cViewPr>
        <p:scale>
          <a:sx n="100" d="100"/>
          <a:sy n="10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24.03.2016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24.03.2016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Angaben zu Toneigenschaften</a:t>
            </a:r>
            <a:r>
              <a:rPr lang="de-DE" baseline="0" dirty="0" smtClean="0"/>
              <a:t> hier nur in Ausschnitten dargestellt, keine Schulungsunterlagen zum Thema vorhanden</a:t>
            </a:r>
          </a:p>
          <a:p>
            <a:r>
              <a:rPr lang="de-DE" baseline="0" dirty="0" smtClean="0"/>
              <a:t>RDA 3.16 schreibt feste Begriffe zur Erfassung von technischen Sachverhalten vor</a:t>
            </a:r>
          </a:p>
          <a:p>
            <a:endParaRPr lang="de-DE" baseline="0" dirty="0" smtClean="0"/>
          </a:p>
          <a:p>
            <a:r>
              <a:rPr lang="de-DE" baseline="0" dirty="0" smtClean="0"/>
              <a:t>Zum Thema Begleitmaterial Schulungsunterlage Modul 5A und ERL zu RDA 3.1.4</a:t>
            </a:r>
          </a:p>
          <a:p>
            <a:endParaRPr lang="de-DE" baseline="0" dirty="0" smtClean="0"/>
          </a:p>
          <a:p>
            <a:r>
              <a:rPr lang="de-DE" baseline="0" dirty="0" smtClean="0"/>
              <a:t>Für die Umfangsangabe des Begleitmaterials kann ein frei wählbares Wort genutzt werden.</a:t>
            </a:r>
          </a:p>
          <a:p>
            <a:r>
              <a:rPr lang="de-DE" baseline="0" dirty="0" smtClean="0"/>
              <a:t>Die Umfangsangabe für Begleitmaterial ist Teil der Umfangsangabe und damit als Standardelement verpflichtend zu erfassen.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289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Herleitung</a:t>
            </a:r>
            <a:r>
              <a:rPr lang="de-DE" baseline="0" dirty="0" smtClean="0"/>
              <a:t> prüfen, warum werden die Angaben nach 7.11 zitiert?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155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RDA 20.2</a:t>
            </a:r>
            <a:r>
              <a:rPr lang="de-DE" baseline="0" dirty="0" smtClean="0"/>
              <a:t> D-A-CH</a:t>
            </a:r>
          </a:p>
          <a:p>
            <a:r>
              <a:rPr lang="de-DE" baseline="0" dirty="0" smtClean="0"/>
              <a:t>Mitwirkende, die auf der Hauptinformationsquelle (hier Silberling) genannt sind, werden als Bestandteil des Standardelementes gesehen.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RDA 2.4.2.3 D-A-CH „</a:t>
            </a:r>
            <a:r>
              <a:rPr lang="de-DE" dirty="0" smtClean="0"/>
              <a:t>Darüber hinaus wird empfohlen, immer dann, wenn eine Beziehung angelegt wird, auch die zugehörige Verantwortlichkeitsangabe zu erfassen. Fakultativ können Sie auch Verantwortlichkeitsangaben erfassen, ohne dass eine entsprechende Beziehung angelegt wird. </a:t>
            </a:r>
            <a:r>
              <a:rPr lang="de-DE" baseline="0" dirty="0" smtClean="0"/>
              <a:t>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382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>
              <a:latin typeface="Arial" charset="0"/>
              <a:cs typeface="Arial" charset="0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44908E-676C-49E2-82BA-B9AC3E258FC3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Op</a:t>
            </a:r>
            <a:r>
              <a:rPr lang="de-DE" dirty="0" smtClean="0"/>
              <a:t> 64 ist kein Titelzusatz</a:t>
            </a:r>
            <a:r>
              <a:rPr lang="de-DE" baseline="0" dirty="0" smtClean="0"/>
              <a:t>, weil die Information nicht auf der gleichen Stelle wie der Haupttitel ist. Op. 64 steht auf der Rückseite.</a:t>
            </a:r>
          </a:p>
          <a:p>
            <a:r>
              <a:rPr lang="de-DE" baseline="0" dirty="0" smtClean="0"/>
              <a:t>RDA 2.3.4.2 DACH ! Entscheidung ob als Abweichender Titel oder als Anmerkung zum Titel</a:t>
            </a:r>
          </a:p>
          <a:p>
            <a:r>
              <a:rPr lang="de-DE" baseline="0" dirty="0" smtClean="0"/>
              <a:t>Verweis auf Schulungsunterlage Modul 3.02.01 Titel</a:t>
            </a:r>
          </a:p>
          <a:p>
            <a:r>
              <a:rPr lang="de-DE" baseline="0" dirty="0" smtClean="0"/>
              <a:t>Es wird als nicht notwendig angesehen, dass die Anmerkung zum Titel zitiert wird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164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Auf (Dirigent)</a:t>
            </a:r>
            <a:r>
              <a:rPr lang="de-DE" baseline="0" dirty="0" smtClean="0"/>
              <a:t> eingehen , Rollenangabe gemäß RDA 2.4.1.7</a:t>
            </a:r>
          </a:p>
          <a:p>
            <a:r>
              <a:rPr lang="de-DE" baseline="0" dirty="0" smtClean="0"/>
              <a:t>Wird im Skript 6M.04 Verantwortlichkeitsangaben noch einmal darauf eingegangen</a:t>
            </a:r>
          </a:p>
          <a:p>
            <a:r>
              <a:rPr lang="de-DE" baseline="0" dirty="0" smtClean="0"/>
              <a:t>2.4.2 D-A-CH nur erste Verantwortlichkeitsangabe ist Pflicht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36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Folie neu ab Version Februar 2016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222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Erläuterung bei RDA 2.8.4.1 – ggf. Skript 6M.04 Verlagsangaben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das passende Symbol nicht dargestellt werden kann, schreibt man vor das Datum „Copyright“ oder „Phonogramm-Copyright“.</a:t>
            </a:r>
          </a:p>
          <a:p>
            <a:endParaRPr lang="de-DE" dirty="0" smtClean="0"/>
          </a:p>
          <a:p>
            <a:r>
              <a:rPr lang="de-DE" dirty="0" smtClean="0"/>
              <a:t>RDA</a:t>
            </a:r>
            <a:r>
              <a:rPr lang="de-DE" baseline="0" dirty="0" smtClean="0"/>
              <a:t> 2.11 Copyright-Datum wurde im Modul 6M.03 Musikdrucke erwähnt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515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Doppelpunkt hinter UPC ist in der Regel ein Anzeigeprinzip und kein Erfassungsprinzip.</a:t>
            </a:r>
          </a:p>
          <a:p>
            <a:endParaRPr lang="de-DE" dirty="0" smtClean="0"/>
          </a:p>
          <a:p>
            <a:r>
              <a:rPr lang="de-DE" dirty="0" smtClean="0"/>
              <a:t>Die Angabe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Decca 4786422 wird als zusammenhängend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angesehen</a:t>
            </a: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RDA 2.15.1.4 D-A-CH „</a:t>
            </a:r>
            <a:r>
              <a:rPr lang="de-DE" dirty="0" smtClean="0"/>
              <a:t>Für Musiktonträger können Sie Bestellnummern eines Labels oder einer Vertriebsfirma angeben. Stellen Sie dabei immer den Bezug zum Namen des Labels oder der Vertriebsfirma her.“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595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6M.04.01: Zusammengesetzte Beschreibung | PICA DNB/ZDB | Stand: 29.01.2016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6M.04.01: Zusammengesetzte Beschreibung | PICA DNB/ZDB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pica3://cbs.dnb.de.appr:1035,1,1445812/?\zoe+\12+390057827" TargetMode="External"/><Relationship Id="rId2" Type="http://schemas.openxmlformats.org/officeDocument/2006/relationships/hyperlink" Target="pica3://cbs.dnb.de.appr:1035,1,1445812/?\zoe+\12+95517488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pica3://cbs.dnb.de.appr:1035,1,1445812/?\zoe+\12+124509916" TargetMode="External"/><Relationship Id="rId2" Type="http://schemas.openxmlformats.org/officeDocument/2006/relationships/hyperlink" Target="pica3://cbs.dnb.de.appr:1035,1,1445812/?\zoe+\12+11861911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pica3://cbs.dnb.de.appr:1035,1,1445812/?\zoe+\12+33015477X" TargetMode="External"/><Relationship Id="rId5" Type="http://schemas.openxmlformats.org/officeDocument/2006/relationships/hyperlink" Target="pica3://cbs.dnb.de.appr:1035,1,1445812/?\zoe+\12+300156235" TargetMode="External"/><Relationship Id="rId4" Type="http://schemas.openxmlformats.org/officeDocument/2006/relationships/hyperlink" Target="pica3://cbs.dnb.de.appr:1035,1,1445812/?\zoe+\12+945769555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929157"/>
              </p:ext>
            </p:extLst>
          </p:nvPr>
        </p:nvGraphicFramePr>
        <p:xfrm>
          <a:off x="395536" y="1268760"/>
          <a:ext cx="8424934" cy="31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London : 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Music Group Limited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[2014]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©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Veröffentlichungsangabe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013176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2.8.4.1 D-A-CH beachten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14171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181836"/>
              </p:ext>
            </p:extLst>
          </p:nvPr>
        </p:nvGraphicFramePr>
        <p:xfrm>
          <a:off x="395536" y="1268760"/>
          <a:ext cx="8424934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 Einheit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Erscheinungsweise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Wird in der Regel nicht verbal erfasst.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1806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753774"/>
              </p:ext>
            </p:extLst>
          </p:nvPr>
        </p:nvGraphicFramePr>
        <p:xfrm>
          <a:off x="395536" y="1268760"/>
          <a:ext cx="8424934" cy="178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2041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028947864226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(LC 00171) 4786422*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</a:t>
            </a:r>
            <a:r>
              <a:rPr lang="de-DE" dirty="0" err="1" smtClean="0"/>
              <a:t>Identifikatoren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862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756814"/>
              </p:ext>
            </p:extLst>
          </p:nvPr>
        </p:nvGraphicFramePr>
        <p:xfrm>
          <a:off x="395536" y="1268760"/>
          <a:ext cx="8424934" cy="2464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2688300"/>
                <a:gridCol w="3240358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0501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6.9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Inhaltstyp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i="1">
                          <a:effectLst/>
                          <a:latin typeface="Verdana"/>
                          <a:ea typeface="Calibri"/>
                          <a:cs typeface="Arial"/>
                        </a:rPr>
                        <a:t>aufgeführte Musik</a:t>
                      </a: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$b</a:t>
                      </a: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prm 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174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0502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3.2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Medientyp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i="1">
                          <a:effectLst/>
                          <a:latin typeface="Verdana"/>
                          <a:ea typeface="Calibri"/>
                          <a:cs typeface="Arial"/>
                        </a:rPr>
                        <a:t>Audio</a:t>
                      </a: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$b</a:t>
                      </a: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s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174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0503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3.3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Datenträgertyp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>
                          <a:effectLst/>
                          <a:latin typeface="Verdana"/>
                          <a:ea typeface="Calibri"/>
                          <a:cs typeface="Arial"/>
                        </a:rPr>
                        <a:t>Audiodisk</a:t>
                      </a:r>
                      <a:r>
                        <a:rPr lang="de-DE" sz="1800" b="1" dirty="0" err="1">
                          <a:effectLst/>
                          <a:latin typeface="Verdana"/>
                          <a:ea typeface="Calibri"/>
                          <a:cs typeface="Arial"/>
                        </a:rPr>
                        <a:t>$b</a:t>
                      </a: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Arial"/>
                        </a:rPr>
                        <a:t>sd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IMD-Elemente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631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80961"/>
              </p:ext>
            </p:extLst>
          </p:nvPr>
        </p:nvGraphicFramePr>
        <p:xfrm>
          <a:off x="395536" y="1268760"/>
          <a:ext cx="8424934" cy="3986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3807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4060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3.4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Umfang </a:t>
                      </a:r>
                      <a:b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</a:b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(Hauptkomponente)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1 CD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4061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3.16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Toneigenschaften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Cambria Math"/>
                        </a:rPr>
                        <a:t>Stereo, digital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4062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3.5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Maße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12 cm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4063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3.4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Umfang (Begleitmaterial)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Arial"/>
                        </a:rPr>
                        <a:t>1 Booklet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Datenträgers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01969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3.1.4 D-A-CH relevant für Erfassen des Begleitmaterials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0996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735460"/>
              </p:ext>
            </p:extLst>
          </p:nvPr>
        </p:nvGraphicFramePr>
        <p:xfrm>
          <a:off x="395536" y="1268760"/>
          <a:ext cx="8424934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/1zxx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Erfassen von Elementen der Expressionsebene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endParaRPr lang="de-DE" sz="1800" dirty="0" smtClean="0">
              <a:solidFill>
                <a:schemeClr val="tx1"/>
              </a:solidFill>
            </a:endParaRPr>
          </a:p>
          <a:p>
            <a:r>
              <a:rPr lang="de-DE" sz="1800" dirty="0" smtClean="0">
                <a:solidFill>
                  <a:schemeClr val="tx1"/>
                </a:solidFill>
              </a:rPr>
              <a:t>RDA 6.11.1.3 D-A-CH relevant für Erfassen Sprache der Expression</a:t>
            </a:r>
            <a:br>
              <a:rPr lang="de-DE" sz="1800" dirty="0" smtClean="0">
                <a:solidFill>
                  <a:schemeClr val="tx1"/>
                </a:solidFill>
              </a:rPr>
            </a:br>
            <a:endParaRPr lang="de-DE" sz="1800" dirty="0" smtClean="0">
              <a:solidFill>
                <a:schemeClr val="tx1"/>
              </a:solidFill>
            </a:endParaRPr>
          </a:p>
          <a:p>
            <a:r>
              <a:rPr lang="de-DE" sz="1800" dirty="0" smtClean="0">
                <a:solidFill>
                  <a:schemeClr val="tx1"/>
                </a:solidFill>
              </a:rPr>
              <a:t>Hier</a:t>
            </a:r>
            <a:r>
              <a:rPr lang="de-DE" sz="1800" dirty="0">
                <a:solidFill>
                  <a:schemeClr val="tx1"/>
                </a:solidFill>
              </a:rPr>
              <a:t>: nicht textiertes musikalisches Werk</a:t>
            </a: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544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444807"/>
              </p:ext>
            </p:extLst>
          </p:nvPr>
        </p:nvGraphicFramePr>
        <p:xfrm>
          <a:off x="395536" y="1268760"/>
          <a:ext cx="8424934" cy="398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740796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-datum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2012.“,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Live</a:t>
                      </a:r>
                    </a:p>
                  </a:txBody>
                  <a:tcPr anchor="ctr"/>
                </a:tc>
              </a:tr>
              <a:tr h="419444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 und -datum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Wiedergabe,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Laufzeit usw.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51:59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Beschreibung des Inhalts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5157192"/>
            <a:ext cx="8640960" cy="1152128"/>
          </a:xfrm>
        </p:spPr>
        <p:txBody>
          <a:bodyPr wrap="square"/>
          <a:lstStyle/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r>
              <a:rPr lang="de-DE" sz="1800" dirty="0" smtClean="0"/>
              <a:t>Die Angaben wurden von der Vorlage zitiert.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0346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214238"/>
              </p:ext>
            </p:extLst>
          </p:nvPr>
        </p:nvGraphicFramePr>
        <p:xfrm>
          <a:off x="395536" y="1268760"/>
          <a:ext cx="8424934" cy="3148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3210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6.2.2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6.14.2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Bevorzugter Titel des Musikwerks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Eine @Alpensymphonie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5039"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Arial"/>
                        </a:rPr>
                        <a:t>oder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9150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3210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17.8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 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In der Manifestation verkörpertes Werk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Arial"/>
                        </a:rPr>
                        <a:t>!</a:t>
                      </a: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Arial"/>
                        </a:rPr>
                        <a:t>IDN!</a:t>
                      </a:r>
                      <a:r>
                        <a:rPr lang="de-DE" sz="1800" i="1" dirty="0" err="1">
                          <a:effectLst/>
                          <a:latin typeface="Verdana"/>
                          <a:ea typeface="Calibri"/>
                          <a:cs typeface="Arial"/>
                        </a:rPr>
                        <a:t>Strauss</a:t>
                      </a:r>
                      <a:r>
                        <a:rPr lang="de-DE" sz="1800" i="1" dirty="0">
                          <a:effectLst/>
                          <a:latin typeface="Verdana"/>
                          <a:ea typeface="Calibri"/>
                          <a:cs typeface="Arial"/>
                        </a:rPr>
                        <a:t>, Richard. Eine @Alpensymphonie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Werkebene und Primärbeziehungen</a:t>
            </a:r>
            <a:endParaRPr lang="de-DE" dirty="0"/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6799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79427"/>
              </p:ext>
            </p:extLst>
          </p:nvPr>
        </p:nvGraphicFramePr>
        <p:xfrm>
          <a:off x="395536" y="1196752"/>
          <a:ext cx="8424934" cy="4671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3000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Arial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!IDN!</a:t>
                      </a:r>
                      <a:r>
                        <a:rPr lang="de-DE" sz="1800" i="1">
                          <a:effectLst/>
                          <a:latin typeface="Verdana"/>
                          <a:ea typeface="Calibri"/>
                          <a:cs typeface="Arial"/>
                        </a:rPr>
                        <a:t>Strauss, Richard</a:t>
                      </a: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$B</a:t>
                      </a: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Komponist</a:t>
                      </a: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$4</a:t>
                      </a: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cmp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174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Arial"/>
                        </a:rPr>
                        <a:t>18.5 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Arial"/>
                        </a:rPr>
                        <a:t>Beziehungs-kennzeichnung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3110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!IDN!</a:t>
                      </a:r>
                      <a:r>
                        <a:rPr lang="de-DE" sz="1800" i="1">
                          <a:effectLst/>
                          <a:latin typeface="Verdana"/>
                          <a:ea typeface="Calibri"/>
                          <a:cs typeface="Arial"/>
                        </a:rPr>
                        <a:t>Saitō Kinen Ōkesutora</a:t>
                      </a: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$B</a:t>
                      </a: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Instrumentalmusiker</a:t>
                      </a: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$4</a:t>
                      </a:r>
                      <a:r>
                        <a:rPr lang="de-DE" sz="1800">
                          <a:effectLst/>
                          <a:latin typeface="Verdana"/>
                          <a:ea typeface="Calibri"/>
                          <a:cs typeface="Arial"/>
                        </a:rPr>
                        <a:t>itr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174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Arial"/>
                        </a:rPr>
                        <a:t>18.5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Arial"/>
                        </a:rPr>
                        <a:t>Beziehungs-kennzeichnung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419444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Arial"/>
                        </a:rPr>
                        <a:t>3010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Arial"/>
                        </a:rPr>
                        <a:t>!</a:t>
                      </a: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Arial"/>
                        </a:rPr>
                        <a:t>IDN!</a:t>
                      </a:r>
                      <a:r>
                        <a:rPr lang="de-DE" sz="1800" i="1" dirty="0" err="1">
                          <a:effectLst/>
                          <a:latin typeface="Verdana"/>
                          <a:ea typeface="Calibri"/>
                          <a:cs typeface="Arial"/>
                        </a:rPr>
                        <a:t>Harding</a:t>
                      </a:r>
                      <a:r>
                        <a:rPr lang="de-DE" sz="1800" i="1" dirty="0">
                          <a:effectLst/>
                          <a:latin typeface="Verdana"/>
                          <a:ea typeface="Calibri"/>
                          <a:cs typeface="Arial"/>
                        </a:rPr>
                        <a:t>, Daniel</a:t>
                      </a: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$B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Arial"/>
                        </a:rPr>
                        <a:t>Dirigent</a:t>
                      </a: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Arial"/>
                        </a:rPr>
                        <a:t>$4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Arial"/>
                        </a:rPr>
                        <a:t>cnd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44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Arial"/>
                        </a:rPr>
                        <a:t>18.5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Arial"/>
                        </a:rPr>
                        <a:t>Beziehungs-kennzeichnung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Beziehung</a:t>
            </a:r>
            <a:endParaRPr lang="de-DE" dirty="0"/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7302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Vollständige Titelaufnahme im Format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sz="1400" b="1" dirty="0"/>
              <a:t>0500</a:t>
            </a:r>
            <a:r>
              <a:rPr lang="de-DE" sz="1400" dirty="0"/>
              <a:t> </a:t>
            </a:r>
            <a:r>
              <a:rPr lang="de-DE" sz="1400" dirty="0" err="1"/>
              <a:t>Gaxm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0501</a:t>
            </a:r>
            <a:r>
              <a:rPr lang="de-DE" sz="1400" dirty="0"/>
              <a:t> aufgeführte </a:t>
            </a:r>
            <a:r>
              <a:rPr lang="de-DE" sz="1400" dirty="0" err="1"/>
              <a:t>Musik</a:t>
            </a:r>
            <a:r>
              <a:rPr lang="de-DE" sz="1400" b="1" dirty="0" err="1"/>
              <a:t>$b</a:t>
            </a:r>
            <a:r>
              <a:rPr lang="de-DE" sz="1400" dirty="0" err="1"/>
              <a:t>prm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0502</a:t>
            </a:r>
            <a:r>
              <a:rPr lang="de-DE" sz="1400" dirty="0"/>
              <a:t> </a:t>
            </a:r>
            <a:r>
              <a:rPr lang="de-DE" sz="1400" dirty="0" err="1"/>
              <a:t>audio</a:t>
            </a:r>
            <a:r>
              <a:rPr lang="de-DE" sz="1400" b="1" dirty="0" err="1"/>
              <a:t>$b</a:t>
            </a:r>
            <a:r>
              <a:rPr lang="de-DE" sz="1400" dirty="0" err="1"/>
              <a:t>s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0503</a:t>
            </a:r>
            <a:r>
              <a:rPr lang="de-DE" sz="1400" dirty="0"/>
              <a:t> </a:t>
            </a:r>
            <a:r>
              <a:rPr lang="de-DE" sz="1400" dirty="0" err="1"/>
              <a:t>Audiodisk</a:t>
            </a:r>
            <a:r>
              <a:rPr lang="de-DE" sz="1400" b="1" dirty="0" err="1"/>
              <a:t>$b</a:t>
            </a:r>
            <a:r>
              <a:rPr lang="de-DE" sz="1400" dirty="0" err="1"/>
              <a:t>sd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0551</a:t>
            </a:r>
            <a:r>
              <a:rPr lang="de-DE" sz="1400" dirty="0"/>
              <a:t> 1</a:t>
            </a:r>
            <a:r>
              <a:rPr lang="de-DE" sz="1400" b="1" dirty="0"/>
              <a:t>$b</a:t>
            </a:r>
            <a:r>
              <a:rPr lang="de-DE" sz="1400" dirty="0"/>
              <a:t>i</a:t>
            </a:r>
          </a:p>
          <a:p>
            <a:pPr marL="0" indent="0">
              <a:buNone/>
            </a:pPr>
            <a:r>
              <a:rPr lang="de-DE" sz="1400" b="1" dirty="0"/>
              <a:t>0599</a:t>
            </a:r>
            <a:r>
              <a:rPr lang="de-DE" sz="1400" dirty="0"/>
              <a:t> 15-09-16 : a</a:t>
            </a:r>
          </a:p>
          <a:p>
            <a:pPr marL="0" indent="0">
              <a:buNone/>
            </a:pPr>
            <a:r>
              <a:rPr lang="de-DE" sz="1400" b="1" dirty="0"/>
              <a:t>0600</a:t>
            </a:r>
            <a:r>
              <a:rPr lang="de-DE" sz="1400" dirty="0"/>
              <a:t> </a:t>
            </a:r>
            <a:r>
              <a:rPr lang="de-DE" sz="1400" dirty="0" err="1"/>
              <a:t>rt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0603</a:t>
            </a:r>
            <a:r>
              <a:rPr lang="de-DE" sz="1400" dirty="0"/>
              <a:t> cd</a:t>
            </a:r>
          </a:p>
          <a:p>
            <a:pPr marL="0" indent="0">
              <a:buNone/>
            </a:pPr>
            <a:r>
              <a:rPr lang="de-DE" sz="1400" b="1" dirty="0"/>
              <a:t>1100</a:t>
            </a:r>
            <a:r>
              <a:rPr lang="de-DE" sz="1400" dirty="0"/>
              <a:t> 2014</a:t>
            </a:r>
            <a:r>
              <a:rPr lang="de-DE" sz="1400" b="1" dirty="0"/>
              <a:t>$n</a:t>
            </a:r>
            <a:r>
              <a:rPr lang="de-DE" sz="1400" dirty="0"/>
              <a:t>[2014]</a:t>
            </a:r>
          </a:p>
          <a:p>
            <a:pPr marL="0" indent="0">
              <a:buNone/>
            </a:pPr>
            <a:r>
              <a:rPr lang="de-DE" sz="1400" b="1" dirty="0"/>
              <a:t>1108</a:t>
            </a:r>
            <a:r>
              <a:rPr lang="de-DE" sz="1400" dirty="0"/>
              <a:t> 2014</a:t>
            </a:r>
            <a:r>
              <a:rPr lang="de-DE" sz="1400" b="1" dirty="0"/>
              <a:t>$n</a:t>
            </a:r>
            <a:r>
              <a:rPr lang="de-DE" sz="1400" dirty="0"/>
              <a:t>© 2014</a:t>
            </a:r>
          </a:p>
          <a:p>
            <a:pPr marL="0" indent="0">
              <a:buNone/>
            </a:pPr>
            <a:r>
              <a:rPr lang="de-DE" sz="1400" b="1" dirty="0"/>
              <a:t>1130</a:t>
            </a:r>
            <a:r>
              <a:rPr lang="de-DE" sz="1400" dirty="0"/>
              <a:t> </a:t>
            </a:r>
            <a:r>
              <a:rPr lang="de-DE" sz="1400" dirty="0">
                <a:hlinkClick r:id="rId2"/>
              </a:rPr>
              <a:t>!955174880!</a:t>
            </a:r>
            <a:r>
              <a:rPr lang="de-DE" sz="1400" dirty="0"/>
              <a:t>CD</a:t>
            </a:r>
          </a:p>
          <a:p>
            <a:pPr marL="0" indent="0">
              <a:buNone/>
            </a:pPr>
            <a:r>
              <a:rPr lang="de-DE" sz="1400" b="1" dirty="0"/>
              <a:t>1500</a:t>
            </a:r>
            <a:r>
              <a:rPr lang="de-DE" sz="1400" dirty="0"/>
              <a:t> /1zxx</a:t>
            </a:r>
          </a:p>
          <a:p>
            <a:pPr marL="0" indent="0">
              <a:buNone/>
            </a:pPr>
            <a:r>
              <a:rPr lang="de-DE" sz="1400" b="1" dirty="0"/>
              <a:t>1505</a:t>
            </a:r>
            <a:r>
              <a:rPr lang="de-DE" sz="1400" dirty="0"/>
              <a:t> </a:t>
            </a:r>
            <a:r>
              <a:rPr lang="de-DE" sz="1400" b="1" dirty="0"/>
              <a:t>$</a:t>
            </a:r>
            <a:r>
              <a:rPr lang="de-DE" sz="1400" b="1" dirty="0" err="1"/>
              <a:t>e</a:t>
            </a:r>
            <a:r>
              <a:rPr lang="de-DE" sz="1400" dirty="0" err="1"/>
              <a:t>rda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2041</a:t>
            </a:r>
            <a:r>
              <a:rPr lang="de-DE" sz="1400" dirty="0"/>
              <a:t> 028947864226</a:t>
            </a:r>
          </a:p>
          <a:p>
            <a:pPr marL="0" indent="0">
              <a:buNone/>
            </a:pPr>
            <a:r>
              <a:rPr lang="de-DE" sz="1400" b="1" dirty="0"/>
              <a:t>2240</a:t>
            </a:r>
            <a:r>
              <a:rPr lang="de-DE" sz="1400" dirty="0"/>
              <a:t> DNB:1250475287</a:t>
            </a:r>
          </a:p>
          <a:p>
            <a:pPr marL="0" indent="0">
              <a:buNone/>
            </a:pPr>
            <a:r>
              <a:rPr lang="de-DE" sz="1400" b="1" dirty="0"/>
              <a:t>2300</a:t>
            </a:r>
            <a:r>
              <a:rPr lang="de-DE" sz="1400" dirty="0"/>
              <a:t> </a:t>
            </a:r>
            <a:r>
              <a:rPr lang="de-DE" sz="1400" dirty="0">
                <a:hlinkClick r:id="rId3"/>
              </a:rPr>
              <a:t>!390057827!</a:t>
            </a:r>
            <a:r>
              <a:rPr lang="de-DE" sz="1400" dirty="0"/>
              <a:t>Decca (LC 00171)4786422*</a:t>
            </a:r>
          </a:p>
          <a:p>
            <a:pPr marL="0" indent="0">
              <a:buNone/>
            </a:pPr>
            <a:endParaRPr lang="de-DE" sz="14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3980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Eine zusammengesetzte </a:t>
            </a:r>
            <a:r>
              <a:rPr lang="de-DE" dirty="0" smtClean="0"/>
              <a:t>Be</a:t>
            </a:r>
            <a:r>
              <a:rPr lang="de-DE" sz="2800" dirty="0" smtClean="0"/>
              <a:t>schreibung </a:t>
            </a:r>
            <a:br>
              <a:rPr lang="de-DE" sz="2800" dirty="0" smtClean="0"/>
            </a:br>
            <a:r>
              <a:rPr lang="de-DE" sz="2800" dirty="0" smtClean="0"/>
              <a:t>nach RDA </a:t>
            </a:r>
            <a:br>
              <a:rPr lang="de-DE" sz="2800" dirty="0" smtClean="0"/>
            </a:br>
            <a:r>
              <a:rPr lang="de-DE" sz="2800" dirty="0" smtClean="0"/>
              <a:t>für eine einteilige Einheit einer Musik-CD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6M.04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Vollständige Titelaufnahme im Format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sz="1400" b="1" dirty="0"/>
              <a:t>3000</a:t>
            </a:r>
            <a:r>
              <a:rPr lang="de-DE" sz="1400" dirty="0"/>
              <a:t> </a:t>
            </a:r>
            <a:r>
              <a:rPr lang="de-DE" sz="1400" dirty="0">
                <a:hlinkClick r:id="rId2"/>
              </a:rPr>
              <a:t>!11861911X!</a:t>
            </a:r>
            <a:r>
              <a:rPr lang="de-DE" sz="1400" dirty="0"/>
              <a:t>Strauss, Richard</a:t>
            </a:r>
            <a:r>
              <a:rPr lang="de-DE" sz="1400" b="1" dirty="0"/>
              <a:t>$B</a:t>
            </a:r>
            <a:r>
              <a:rPr lang="de-DE" sz="1400" dirty="0"/>
              <a:t>Komponist</a:t>
            </a:r>
            <a:r>
              <a:rPr lang="de-DE" sz="1400" b="1" dirty="0"/>
              <a:t>$4</a:t>
            </a:r>
            <a:r>
              <a:rPr lang="de-DE" sz="1400" dirty="0"/>
              <a:t>cmp</a:t>
            </a:r>
          </a:p>
          <a:p>
            <a:pPr marL="0" indent="0">
              <a:buNone/>
            </a:pPr>
            <a:r>
              <a:rPr lang="de-DE" sz="1400" b="1" dirty="0"/>
              <a:t>3010</a:t>
            </a:r>
            <a:r>
              <a:rPr lang="de-DE" sz="1400" dirty="0"/>
              <a:t> </a:t>
            </a:r>
            <a:r>
              <a:rPr lang="de-DE" sz="1400" dirty="0">
                <a:hlinkClick r:id="rId3"/>
              </a:rPr>
              <a:t>!124509916!</a:t>
            </a:r>
            <a:r>
              <a:rPr lang="de-DE" sz="1400" dirty="0"/>
              <a:t>Harding, Daniel</a:t>
            </a:r>
            <a:r>
              <a:rPr lang="de-DE" sz="1400" b="1" dirty="0"/>
              <a:t>$B</a:t>
            </a:r>
            <a:r>
              <a:rPr lang="de-DE" sz="1400" dirty="0"/>
              <a:t>Dirigent</a:t>
            </a:r>
            <a:r>
              <a:rPr lang="de-DE" sz="1400" b="1" dirty="0"/>
              <a:t>$4</a:t>
            </a:r>
            <a:r>
              <a:rPr lang="de-DE" sz="1400" dirty="0"/>
              <a:t>cnd</a:t>
            </a:r>
          </a:p>
          <a:p>
            <a:pPr marL="0" indent="0">
              <a:buNone/>
            </a:pPr>
            <a:r>
              <a:rPr lang="de-DE" sz="1400" b="1" dirty="0"/>
              <a:t>3110</a:t>
            </a:r>
            <a:r>
              <a:rPr lang="de-DE" sz="1400" dirty="0"/>
              <a:t> </a:t>
            </a:r>
            <a:r>
              <a:rPr lang="de-DE" sz="1400" dirty="0">
                <a:hlinkClick r:id="rId4"/>
              </a:rPr>
              <a:t>!945769555!</a:t>
            </a:r>
            <a:r>
              <a:rPr lang="de-DE" sz="1400" dirty="0"/>
              <a:t>Saitō-Kinen-Ōkesutora</a:t>
            </a:r>
            <a:r>
              <a:rPr lang="de-DE" sz="1400" b="1" dirty="0"/>
              <a:t>$B</a:t>
            </a:r>
            <a:r>
              <a:rPr lang="de-DE" sz="1400" dirty="0"/>
              <a:t>Instrumentalmusiker</a:t>
            </a:r>
            <a:r>
              <a:rPr lang="de-DE" sz="1400" b="1" dirty="0"/>
              <a:t>$4</a:t>
            </a:r>
            <a:r>
              <a:rPr lang="de-DE" sz="1400" dirty="0"/>
              <a:t>itr</a:t>
            </a:r>
          </a:p>
          <a:p>
            <a:pPr marL="0" indent="0">
              <a:buNone/>
            </a:pPr>
            <a:r>
              <a:rPr lang="de-DE" sz="1400" b="1" dirty="0"/>
              <a:t>3210</a:t>
            </a:r>
            <a:r>
              <a:rPr lang="de-DE" sz="1400" dirty="0"/>
              <a:t> </a:t>
            </a:r>
            <a:r>
              <a:rPr lang="de-DE" sz="1400" dirty="0">
                <a:hlinkClick r:id="rId5"/>
              </a:rPr>
              <a:t>!300156235!</a:t>
            </a:r>
            <a:r>
              <a:rPr lang="de-DE" sz="1400" dirty="0"/>
              <a:t>Strauss, </a:t>
            </a:r>
            <a:r>
              <a:rPr lang="de-DE" sz="1400" dirty="0" err="1"/>
              <a:t>Richard</a:t>
            </a:r>
            <a:r>
              <a:rPr lang="de-DE" sz="1400" b="1" dirty="0" err="1"/>
              <a:t>$a</a:t>
            </a:r>
            <a:r>
              <a:rPr lang="de-DE" sz="1400" dirty="0" err="1"/>
              <a:t>Eine</a:t>
            </a:r>
            <a:r>
              <a:rPr lang="de-DE" sz="1400" dirty="0"/>
              <a:t> @Alpensymphonie</a:t>
            </a:r>
          </a:p>
          <a:p>
            <a:pPr marL="0" indent="0">
              <a:buNone/>
            </a:pPr>
            <a:r>
              <a:rPr lang="de-DE" sz="1400" b="1" dirty="0"/>
              <a:t>4000</a:t>
            </a:r>
            <a:r>
              <a:rPr lang="de-DE" sz="1400" dirty="0"/>
              <a:t> Alpine </a:t>
            </a:r>
            <a:r>
              <a:rPr lang="de-DE" sz="1400" dirty="0" err="1"/>
              <a:t>symphony</a:t>
            </a:r>
            <a:r>
              <a:rPr lang="de-DE" sz="1400" dirty="0"/>
              <a:t> = Eine Alpensinfonie = </a:t>
            </a:r>
            <a:r>
              <a:rPr lang="de-DE" sz="1400" dirty="0" err="1"/>
              <a:t>Une</a:t>
            </a:r>
            <a:r>
              <a:rPr lang="de-DE" sz="1400" dirty="0"/>
              <a:t> </a:t>
            </a:r>
            <a:r>
              <a:rPr lang="de-DE" sz="1400" dirty="0" err="1"/>
              <a:t>symphonie</a:t>
            </a:r>
            <a:r>
              <a:rPr lang="de-DE" sz="1400" dirty="0"/>
              <a:t> </a:t>
            </a:r>
            <a:r>
              <a:rPr lang="de-DE" sz="1400" dirty="0" err="1"/>
              <a:t>alpestre</a:t>
            </a:r>
            <a:r>
              <a:rPr lang="de-DE" sz="1400" dirty="0"/>
              <a:t> / Richard </a:t>
            </a:r>
            <a:r>
              <a:rPr lang="de-DE" sz="1400" dirty="0" err="1"/>
              <a:t>Strauss</a:t>
            </a:r>
            <a:r>
              <a:rPr lang="de-DE" sz="1400" dirty="0"/>
              <a:t> ; Saito </a:t>
            </a:r>
            <a:r>
              <a:rPr lang="de-DE" sz="1400" dirty="0" err="1"/>
              <a:t>Kinen</a:t>
            </a:r>
            <a:r>
              <a:rPr lang="de-DE" sz="1400" dirty="0"/>
              <a:t> Orchestra ; Daniel Harding [Dirigent]</a:t>
            </a:r>
          </a:p>
          <a:p>
            <a:pPr marL="0" indent="0">
              <a:buNone/>
            </a:pPr>
            <a:r>
              <a:rPr lang="de-DE" sz="1400" b="1" dirty="0"/>
              <a:t>4030</a:t>
            </a:r>
            <a:r>
              <a:rPr lang="de-DE" sz="1400" dirty="0"/>
              <a:t> London : Decca Music Group Limited</a:t>
            </a:r>
          </a:p>
          <a:p>
            <a:pPr marL="0" indent="0">
              <a:buNone/>
            </a:pPr>
            <a:r>
              <a:rPr lang="de-DE" sz="1400" b="1" dirty="0"/>
              <a:t>4034</a:t>
            </a:r>
            <a:r>
              <a:rPr lang="de-DE" sz="1400" dirty="0"/>
              <a:t> </a:t>
            </a:r>
            <a:r>
              <a:rPr lang="de-DE" sz="1400" dirty="0">
                <a:hlinkClick r:id="rId6"/>
              </a:rPr>
              <a:t>!33015477X!</a:t>
            </a:r>
            <a:r>
              <a:rPr lang="de-DE" sz="1400" dirty="0"/>
              <a:t>Berlin</a:t>
            </a:r>
            <a:r>
              <a:rPr lang="de-DE" sz="1400" b="1" dirty="0"/>
              <a:t>$a</a:t>
            </a:r>
            <a:r>
              <a:rPr lang="de-DE" sz="1400" dirty="0"/>
              <a:t>Universal Music Entertainment</a:t>
            </a:r>
          </a:p>
          <a:p>
            <a:pPr marL="0" indent="0">
              <a:buNone/>
            </a:pPr>
            <a:r>
              <a:rPr lang="de-DE" sz="1400" b="1" dirty="0"/>
              <a:t>4040</a:t>
            </a:r>
            <a:r>
              <a:rPr lang="de-DE" sz="1400" dirty="0"/>
              <a:t> </a:t>
            </a:r>
            <a:r>
              <a:rPr lang="de-DE" sz="1400" dirty="0">
                <a:hlinkClick r:id="rId6"/>
              </a:rPr>
              <a:t>!33015477X!</a:t>
            </a:r>
            <a:r>
              <a:rPr lang="de-DE" sz="1400" dirty="0"/>
              <a:t>Berlin</a:t>
            </a:r>
            <a:r>
              <a:rPr lang="de-DE" sz="1400" b="1" dirty="0"/>
              <a:t>$a</a:t>
            </a:r>
            <a:r>
              <a:rPr lang="de-DE" sz="1400" dirty="0"/>
              <a:t>Universal Music Entertainment</a:t>
            </a:r>
          </a:p>
          <a:p>
            <a:pPr marL="0" indent="0">
              <a:buNone/>
            </a:pPr>
            <a:r>
              <a:rPr lang="de-DE" sz="1400" b="1" dirty="0"/>
              <a:t>4060</a:t>
            </a:r>
            <a:r>
              <a:rPr lang="de-DE" sz="1400" dirty="0"/>
              <a:t> 1 CD</a:t>
            </a:r>
            <a:r>
              <a:rPr lang="de-DE" sz="1400" b="1" dirty="0"/>
              <a:t>$d</a:t>
            </a:r>
            <a:r>
              <a:rPr lang="de-DE" sz="1400" dirty="0"/>
              <a:t>51:59</a:t>
            </a:r>
          </a:p>
          <a:p>
            <a:pPr marL="0" indent="0">
              <a:buNone/>
            </a:pPr>
            <a:r>
              <a:rPr lang="de-DE" sz="1400" b="1" dirty="0"/>
              <a:t>4061</a:t>
            </a:r>
            <a:r>
              <a:rPr lang="de-DE" sz="1400" dirty="0"/>
              <a:t> Stereo, digital</a:t>
            </a:r>
          </a:p>
          <a:p>
            <a:pPr marL="0" indent="0">
              <a:buNone/>
            </a:pPr>
            <a:r>
              <a:rPr lang="de-DE" sz="1400" b="1" dirty="0"/>
              <a:t>4062</a:t>
            </a:r>
            <a:r>
              <a:rPr lang="de-DE" sz="1400" dirty="0"/>
              <a:t> 12 cm</a:t>
            </a:r>
          </a:p>
          <a:p>
            <a:pPr marL="0" indent="0">
              <a:buNone/>
            </a:pPr>
            <a:r>
              <a:rPr lang="de-DE" sz="1400" b="1" dirty="0"/>
              <a:t>4063</a:t>
            </a:r>
            <a:r>
              <a:rPr lang="de-DE" sz="1400" dirty="0"/>
              <a:t> 1 </a:t>
            </a:r>
            <a:r>
              <a:rPr lang="de-DE" sz="1400" dirty="0" smtClean="0"/>
              <a:t>Booklet (12 Seiten)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4201</a:t>
            </a:r>
            <a:r>
              <a:rPr lang="de-DE" sz="1400" dirty="0"/>
              <a:t> </a:t>
            </a:r>
            <a:r>
              <a:rPr lang="de-DE" sz="1400" dirty="0" smtClean="0"/>
              <a:t>Paralleltitel vom Cover: op.64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 smtClean="0"/>
              <a:t>4202</a:t>
            </a:r>
            <a:r>
              <a:rPr lang="de-DE" sz="1400" dirty="0" smtClean="0"/>
              <a:t> </a:t>
            </a:r>
            <a:r>
              <a:rPr lang="de-DE" sz="1400" dirty="0"/>
              <a:t>"Recording </a:t>
            </a:r>
            <a:r>
              <a:rPr lang="de-DE" sz="1400" dirty="0" err="1"/>
              <a:t>location</a:t>
            </a:r>
            <a:r>
              <a:rPr lang="de-DE" sz="1400" dirty="0"/>
              <a:t>: </a:t>
            </a:r>
            <a:r>
              <a:rPr lang="de-DE" sz="1400" dirty="0" err="1"/>
              <a:t>Kissei</a:t>
            </a:r>
            <a:r>
              <a:rPr lang="de-DE" sz="1400" dirty="0"/>
              <a:t> </a:t>
            </a:r>
            <a:r>
              <a:rPr lang="de-DE" sz="1400" dirty="0" err="1"/>
              <a:t>Bunka</a:t>
            </a:r>
            <a:r>
              <a:rPr lang="de-DE" sz="1400" dirty="0"/>
              <a:t> Hall, Matsumoto, Japan, 23 &amp; 25 August </a:t>
            </a:r>
            <a:r>
              <a:rPr lang="de-DE" sz="1400" dirty="0" smtClean="0"/>
              <a:t>2012.", </a:t>
            </a:r>
            <a:r>
              <a:rPr lang="de-DE" sz="1400" dirty="0"/>
              <a:t>Live</a:t>
            </a:r>
          </a:p>
          <a:p>
            <a:pPr marL="0" indent="0">
              <a:buNone/>
            </a:pPr>
            <a:r>
              <a:rPr lang="de-DE" sz="1400" b="1" dirty="0"/>
              <a:t>4700</a:t>
            </a:r>
            <a:r>
              <a:rPr lang="de-DE" sz="1400" dirty="0"/>
              <a:t> |RDA Test 1.1 | Level 1 | </a:t>
            </a:r>
            <a:r>
              <a:rPr lang="de-DE" sz="1400" dirty="0" err="1"/>
              <a:t>ww</a:t>
            </a:r>
            <a:r>
              <a:rPr lang="de-DE" sz="1400" dirty="0"/>
              <a:t> | Beispiel UAG Musik</a:t>
            </a:r>
          </a:p>
          <a:p>
            <a:pPr marL="0" indent="0">
              <a:buNone/>
            </a:pPr>
            <a:r>
              <a:rPr lang="de-DE" sz="1400" b="1" dirty="0"/>
              <a:t>4700</a:t>
            </a:r>
            <a:r>
              <a:rPr lang="de-DE" sz="1400" dirty="0"/>
              <a:t> |DMA| </a:t>
            </a:r>
            <a:r>
              <a:rPr lang="de-DE" sz="1400" dirty="0" err="1"/>
              <a:t>ww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4710</a:t>
            </a:r>
            <a:r>
              <a:rPr lang="de-DE" sz="1400" dirty="0"/>
              <a:t> 0001</a:t>
            </a:r>
          </a:p>
          <a:p>
            <a:pPr marL="0" indent="0">
              <a:buNone/>
            </a:pPr>
            <a:r>
              <a:rPr lang="de-DE" sz="1400" b="1" dirty="0"/>
              <a:t>5050</a:t>
            </a:r>
            <a:r>
              <a:rPr lang="de-DE" sz="1400" dirty="0"/>
              <a:t> 784.2</a:t>
            </a:r>
          </a:p>
          <a:p>
            <a:pPr marL="0" indent="0">
              <a:buNone/>
            </a:pPr>
            <a:endParaRPr lang="de-DE" sz="14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63839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Beispiele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Beispielsammlung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6M.04.01 Alpine </a:t>
            </a:r>
            <a:r>
              <a:rPr lang="de-DE" dirty="0" err="1" smtClean="0"/>
              <a:t>symphony</a:t>
            </a:r>
            <a:r>
              <a:rPr lang="de-DE" dirty="0" smtClean="0"/>
              <a:t> / Richard </a:t>
            </a:r>
            <a:r>
              <a:rPr lang="de-DE" dirty="0" err="1" smtClean="0"/>
              <a:t>Strauss</a:t>
            </a:r>
            <a:r>
              <a:rPr lang="de-DE" dirty="0" smtClean="0"/>
              <a:t> 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6M.04.02 Ein deutsches Requiem / Johannes Brahms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6M.04.05 </a:t>
            </a:r>
            <a:r>
              <a:rPr lang="de-DE" dirty="0" err="1" smtClean="0"/>
              <a:t>Shy</a:t>
            </a:r>
            <a:r>
              <a:rPr lang="de-DE" dirty="0" smtClean="0"/>
              <a:t> Guy at </a:t>
            </a:r>
            <a:r>
              <a:rPr lang="de-DE" dirty="0" err="1" smtClean="0"/>
              <a:t>the</a:t>
            </a:r>
            <a:r>
              <a:rPr lang="de-DE" dirty="0" smtClean="0"/>
              <a:t> Show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6M.04.06 Highway 61 </a:t>
            </a:r>
            <a:r>
              <a:rPr lang="de-DE" dirty="0" err="1" smtClean="0"/>
              <a:t>revisited</a:t>
            </a:r>
            <a:r>
              <a:rPr lang="de-DE" dirty="0" smtClean="0"/>
              <a:t> / Bob Dylan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7623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Musik-CD – zusammengesetzte Beschreibung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Es wird eine einfache Beschreibung für eine </a:t>
            </a:r>
            <a:br>
              <a:rPr lang="de-DE" dirty="0" smtClean="0"/>
            </a:br>
            <a:r>
              <a:rPr lang="de-DE" dirty="0" smtClean="0"/>
              <a:t>Musik-CD nach RDA erstellt.</a:t>
            </a:r>
            <a:endParaRPr lang="de-DE" sz="1800" dirty="0"/>
          </a:p>
          <a:p>
            <a:r>
              <a:rPr lang="de-DE" dirty="0" smtClean="0"/>
              <a:t>Die Schulungsthemen Modul 3 werden vorausgesetzt.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Abbildung der Elemente Werk, Expression, Manifestation in der zusammengesetzten Beschreibung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  Alpine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788024" y="1412776"/>
            <a:ext cx="2846010" cy="1336329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None/>
            </a:pPr>
            <a:endParaRPr lang="de-DE" altLang="de-DE" dirty="0" smtClean="0"/>
          </a:p>
        </p:txBody>
      </p:sp>
      <p:pic>
        <p:nvPicPr>
          <p:cNvPr id="3077" name="Grafik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64704"/>
            <a:ext cx="56388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838"/>
            <a:ext cx="38862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4716463" y="5013325"/>
            <a:ext cx="3816350" cy="107997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Decca Music Group Limited</a:t>
            </a:r>
            <a:br>
              <a:rPr lang="de-DE" dirty="0">
                <a:solidFill>
                  <a:schemeClr val="tx1"/>
                </a:solidFill>
                <a:latin typeface="Verdana"/>
                <a:cs typeface="Verdana"/>
              </a:rPr>
            </a:br>
            <a:r>
              <a:rPr lang="de-DE" dirty="0"/>
              <a:t>℗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2013 Saito </a:t>
            </a:r>
            <a:r>
              <a:rPr lang="de-DE" dirty="0" err="1">
                <a:solidFill>
                  <a:schemeClr val="tx1"/>
                </a:solidFill>
                <a:latin typeface="Verdana"/>
                <a:cs typeface="Verdana"/>
              </a:rPr>
              <a:t>Kinen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 Festival 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Stereo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716463" y="4494213"/>
            <a:ext cx="3816350" cy="3746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auf dem Rand </a:t>
            </a:r>
            <a:r>
              <a:rPr lang="de-DE">
                <a:solidFill>
                  <a:schemeClr val="tx1"/>
                </a:solidFill>
                <a:latin typeface="Verdana"/>
                <a:cs typeface="Verdana"/>
              </a:rPr>
              <a:t>des </a:t>
            </a: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Silberlings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899620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539750" y="1700213"/>
            <a:ext cx="3671888" cy="4321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407668" cy="425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539791" y="1378588"/>
            <a:ext cx="360045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Rückseite</a:t>
            </a:r>
          </a:p>
        </p:txBody>
      </p:sp>
      <p:sp>
        <p:nvSpPr>
          <p:cNvPr id="14" name="Rechteck 13"/>
          <p:cNvSpPr/>
          <p:nvPr/>
        </p:nvSpPr>
        <p:spPr>
          <a:xfrm>
            <a:off x="5436096" y="1378588"/>
            <a:ext cx="330517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Vorderseite</a:t>
            </a:r>
          </a:p>
        </p:txBody>
      </p:sp>
      <p:sp>
        <p:nvSpPr>
          <p:cNvPr id="4104" name="Textfeld 1"/>
          <p:cNvSpPr txBox="1">
            <a:spLocks noChangeArrowheads="1"/>
          </p:cNvSpPr>
          <p:nvPr/>
        </p:nvSpPr>
        <p:spPr bwMode="auto">
          <a:xfrm>
            <a:off x="5436096" y="2283330"/>
            <a:ext cx="27181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Richard </a:t>
            </a: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Strauss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Alpine 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Symphony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Saito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Kinen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Orchestra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Daniel Harding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47468" y="4797152"/>
            <a:ext cx="152507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</a:t>
            </a:r>
            <a:r>
              <a:rPr lang="de-DE" sz="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Regd</a:t>
            </a:r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Trade Mark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MUSIC GROUP LIMITED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London, England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UNIVERSAL MUSIC COMPANY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www.deccaclassics.com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225197" y="4797152"/>
            <a:ext cx="1915003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℗2013 Saito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Kinen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Festival</a:t>
            </a:r>
          </a:p>
          <a:p>
            <a:r>
              <a:rPr lang="de-DE" sz="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©2014 Decca Music Group Limited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in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Booklet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enclosed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</a:t>
            </a:r>
          </a:p>
          <a:p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Brochure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Mit Beiheft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51.50 DDD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771801" y="4536232"/>
            <a:ext cx="136840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478 6422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37744" y="1905976"/>
            <a:ext cx="350245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RICHARD STRAUSS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1864-1949</a:t>
            </a:r>
          </a:p>
          <a:p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1-22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Alpensinfonie, op. 64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51.59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Alpine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Symphony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–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symphonie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alpestre</a:t>
            </a:r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SAITO KINEN ORCHESTRA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DANIEL HARDING</a:t>
            </a:r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</a:t>
            </a:r>
            <a:r>
              <a:rPr lang="de-DE" dirty="0" smtClean="0">
                <a:solidFill>
                  <a:schemeClr val="tx1"/>
                </a:solidFill>
              </a:rPr>
              <a:t>   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Alpine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 rot="5400000">
            <a:off x="2620764" y="3498149"/>
            <a:ext cx="429957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</a:t>
            </a:r>
          </a:p>
          <a:p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R. STRAUSS:ALPINE SYMPHONY                       478 6422</a:t>
            </a: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</a:t>
            </a:r>
            <a:r>
              <a:rPr lang="de-DE" sz="11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KINEN ORCHESTRA / DANIEL HARDING</a:t>
            </a:r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283968" y="1393196"/>
            <a:ext cx="108012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Rücken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7353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gsw-FR" dirty="0" smtClean="0"/>
              <a:t>RDA 2.2.2.4</a:t>
            </a:r>
          </a:p>
          <a:p>
            <a:r>
              <a:rPr lang="gsw-FR" dirty="0" smtClean="0"/>
              <a:t>Die Hauptinformationsquelle für dieses Beispiel ist der `Silberling`.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07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101510"/>
              </p:ext>
            </p:extLst>
          </p:nvPr>
        </p:nvGraphicFramePr>
        <p:xfrm>
          <a:off x="395536" y="1268760"/>
          <a:ext cx="8424934" cy="3828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Alpine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= Eine Alpensinfonie =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symphonie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alpestre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ralleltitel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 vom Cover:  op. 64</a:t>
                      </a: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Quelle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Titels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Titels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45224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Die Angabe „op. 64“ ist kein Titelzusatz.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654947"/>
              </p:ext>
            </p:extLst>
          </p:nvPr>
        </p:nvGraphicFramePr>
        <p:xfrm>
          <a:off x="395536" y="1268760"/>
          <a:ext cx="8424934" cy="41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6740"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/ Richard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; Saito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Orchestra ; Daniel Harding [Dirigent]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Verantwortlichkeitsangabe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4609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Erfassen des Ausgabevermerks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gsw-FR" dirty="0" smtClean="0"/>
              <a:t>RDA 2.5</a:t>
            </a:r>
          </a:p>
          <a:p>
            <a:r>
              <a:rPr lang="gsw-FR" dirty="0" smtClean="0"/>
              <a:t>Kernelement</a:t>
            </a:r>
            <a:br>
              <a:rPr lang="gsw-FR" dirty="0" smtClean="0"/>
            </a:br>
            <a:r>
              <a:rPr lang="gsw-FR" dirty="0" smtClean="0"/>
              <a:t>Ausgabevermerk bzw. Ausgabebezeichnung liegt für das Beispiel nicht vor.</a:t>
            </a:r>
          </a:p>
          <a:p>
            <a:endParaRPr lang="gsw-FR" dirty="0"/>
          </a:p>
          <a:p>
            <a:r>
              <a:rPr lang="gsw-FR" dirty="0" smtClean="0"/>
              <a:t>Beispiele für Ausgabebezeichnungen </a:t>
            </a:r>
            <a:br>
              <a:rPr lang="gsw-FR" dirty="0" smtClean="0"/>
            </a:br>
            <a:r>
              <a:rPr lang="gsw-FR" dirty="0" smtClean="0"/>
              <a:t>Special version</a:t>
            </a:r>
            <a:br>
              <a:rPr lang="gsw-FR" dirty="0" smtClean="0"/>
            </a:br>
            <a:r>
              <a:rPr lang="gsw-FR" dirty="0" smtClean="0"/>
              <a:t>Limited edition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6M.04.01: Zusammengesetzte Beschreibung | PICA DNB/ZDB | Stand: 29.01.2016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1919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1465</Words>
  <Application>Microsoft Office PowerPoint</Application>
  <PresentationFormat>Bildschirmpräsentation (4:3)</PresentationFormat>
  <Paragraphs>375</Paragraphs>
  <Slides>21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Larissa</vt:lpstr>
      <vt:lpstr>Schulungsunterlagen der AG RDA</vt:lpstr>
      <vt:lpstr>Eine zusammengesetzte Beschreibung  nach RDA  für eine einteilige Einheit einer Musik-CD </vt:lpstr>
      <vt:lpstr>Musik-CD – zusammengesetzte Beschreibung</vt:lpstr>
      <vt:lpstr>Bsp. 6M.04.01  Alpine symphony / Strauss </vt:lpstr>
      <vt:lpstr>Bsp. 6M.04.01   Alpine symphony / Strauss</vt:lpstr>
      <vt:lpstr>Informationsquelle</vt:lpstr>
      <vt:lpstr>Erfassen des Titels</vt:lpstr>
      <vt:lpstr>Erfassen der Verantwortlichkeitsangabe</vt:lpstr>
      <vt:lpstr>Erfassen des Ausgabevermerks</vt:lpstr>
      <vt:lpstr>Erfassen der Veröffentlichungsangabe</vt:lpstr>
      <vt:lpstr>Erscheinungsweise</vt:lpstr>
      <vt:lpstr>Erfassen der Identifikatoren</vt:lpstr>
      <vt:lpstr>Erfassen der IMD-Elemente</vt:lpstr>
      <vt:lpstr>Erfassen des Datenträgers</vt:lpstr>
      <vt:lpstr>Erfassen von Elementen der Expressionsebene</vt:lpstr>
      <vt:lpstr>Beschreibung des Inhalts</vt:lpstr>
      <vt:lpstr>Erfassen der Werkebene und Primärbeziehungen</vt:lpstr>
      <vt:lpstr>Erfassen der Beziehung</vt:lpstr>
      <vt:lpstr>Vollständige Titelaufnahme im Format -1-</vt:lpstr>
      <vt:lpstr>Vollständige Titelaufnahme im Format -2-</vt:lpstr>
      <vt:lpstr>Weitere Beispiele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73</cp:revision>
  <cp:lastPrinted>2016-03-14T14:29:34Z</cp:lastPrinted>
  <dcterms:created xsi:type="dcterms:W3CDTF">2014-02-18T07:01:40Z</dcterms:created>
  <dcterms:modified xsi:type="dcterms:W3CDTF">2016-03-24T10:07:08Z</dcterms:modified>
</cp:coreProperties>
</file>