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5" r:id="rId2"/>
    <p:sldId id="407" r:id="rId3"/>
    <p:sldId id="405" r:id="rId4"/>
    <p:sldId id="389" r:id="rId5"/>
    <p:sldId id="390" r:id="rId6"/>
    <p:sldId id="391" r:id="rId7"/>
    <p:sldId id="392" r:id="rId8"/>
    <p:sldId id="401" r:id="rId9"/>
    <p:sldId id="395" r:id="rId10"/>
    <p:sldId id="396" r:id="rId11"/>
    <p:sldId id="397" r:id="rId12"/>
    <p:sldId id="393" r:id="rId13"/>
    <p:sldId id="400" r:id="rId14"/>
    <p:sldId id="394" r:id="rId15"/>
    <p:sldId id="398" r:id="rId16"/>
    <p:sldId id="399" r:id="rId17"/>
  </p:sldIdLst>
  <p:sldSz cx="9144000" cy="6858000" type="screen4x3"/>
  <p:notesSz cx="6819900" cy="99187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edlich" initials="BR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7396" autoAdjust="0"/>
  </p:normalViewPr>
  <p:slideViewPr>
    <p:cSldViewPr>
      <p:cViewPr>
        <p:scale>
          <a:sx n="100" d="100"/>
          <a:sy n="100" d="100"/>
        </p:scale>
        <p:origin x="-1398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-1092" y="3702"/>
      </p:cViewPr>
      <p:guideLst>
        <p:guide orient="horz" pos="3124"/>
        <p:guide pos="21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07.03.2016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63032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07.03.2016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1990" y="4711384"/>
            <a:ext cx="545592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63032" y="9421045"/>
            <a:ext cx="2955290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d.loc.gov/authorities/performanceMediums.html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brary.yale.edu/cataloging/music/typesrda.htm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id.loc.gov/authorities/genreForms/gf2014026952.html" TargetMode="Externa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/>
              <a:t>D: Besetzungsangabe nach RDA 6.15: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ist erweiterter Arbeitsauftrag und wurde teilweise in Zusammenhang mit der </a:t>
            </a:r>
            <a:r>
              <a:rPr lang="de-DE" sz="1200" dirty="0" smtClean="0"/>
              <a:t>Verwendung im normierten Sucheinstieg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mitbehandelt, wenn dies sinnvoll war.</a:t>
            </a:r>
          </a:p>
          <a:p>
            <a:endParaRPr lang="de-DE" dirty="0" smtClean="0"/>
          </a:p>
          <a:p>
            <a:r>
              <a:rPr lang="de-DE" dirty="0" smtClean="0"/>
              <a:t>Library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Congress</a:t>
            </a:r>
            <a:r>
              <a:rPr lang="de-DE" baseline="0" dirty="0" smtClean="0"/>
              <a:t> Medium </a:t>
            </a:r>
            <a:r>
              <a:rPr lang="de-DE" baseline="0" dirty="0" err="1" smtClean="0"/>
              <a:t>of</a:t>
            </a:r>
            <a:r>
              <a:rPr lang="de-DE" baseline="0" dirty="0" smtClean="0"/>
              <a:t> Performance Thesaurus </a:t>
            </a:r>
            <a:r>
              <a:rPr lang="de-DE" baseline="0" dirty="0" err="1" smtClean="0"/>
              <a:t>for</a:t>
            </a:r>
            <a:r>
              <a:rPr lang="de-DE" baseline="0" dirty="0" smtClean="0"/>
              <a:t> Music (</a:t>
            </a:r>
            <a:r>
              <a:rPr lang="de-DE" dirty="0" smtClean="0"/>
              <a:t>LCMPT):</a:t>
            </a:r>
          </a:p>
          <a:p>
            <a:r>
              <a:rPr lang="de-DE" dirty="0" err="1" smtClean="0"/>
              <a:t>LoC</a:t>
            </a:r>
            <a:r>
              <a:rPr lang="de-DE" dirty="0" smtClean="0"/>
              <a:t> </a:t>
            </a:r>
            <a:r>
              <a:rPr lang="de-DE" dirty="0" err="1" smtClean="0"/>
              <a:t>Linked</a:t>
            </a:r>
            <a:r>
              <a:rPr lang="de-DE" dirty="0" smtClean="0"/>
              <a:t> Data Service </a:t>
            </a:r>
            <a:r>
              <a:rPr lang="de-DE" dirty="0" smtClean="0">
                <a:hlinkClick r:id="rId3"/>
              </a:rPr>
              <a:t>http://id.loc.gov/authorities/performanceMediums.html</a:t>
            </a:r>
            <a:endParaRPr lang="de-DE" dirty="0" smtClean="0"/>
          </a:p>
          <a:p>
            <a:r>
              <a:rPr lang="de-DE" dirty="0" smtClean="0"/>
              <a:t>Zweck:</a:t>
            </a:r>
            <a:br>
              <a:rPr lang="de-DE" dirty="0" smtClean="0"/>
            </a:br>
            <a:r>
              <a:rPr lang="de-DE" dirty="0" smtClean="0"/>
              <a:t>- Recherche von Musik in Bibliothekskatalogen nach Besetzung</a:t>
            </a:r>
          </a:p>
          <a:p>
            <a:r>
              <a:rPr lang="de-DE" dirty="0" smtClean="0"/>
              <a:t>- Erfassung der Besetzung musikalischer Werke gemäß dem Katalogisierungsstandard RDA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40429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9554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dirty="0" smtClean="0"/>
              <a:t>Buchstabe B</a:t>
            </a:r>
            <a:r>
              <a:rPr lang="de-DE" baseline="0" dirty="0" smtClean="0"/>
              <a:t> – Z noch in Bearbeitung und noch nicht vollständig ausgearbeitet.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483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75048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947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45353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8819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78222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D: Form des Werks (mit Lücken):</a:t>
            </a:r>
          </a:p>
          <a:p>
            <a:r>
              <a:rPr lang="de-DE" dirty="0" smtClean="0"/>
              <a:t>ist erweiterter Arbeitsauftrag und wurde teilweise in Zusammenhang mit der Kompositionsart mitbehandelt, wenn dies sinnvoll war.</a:t>
            </a:r>
          </a:p>
          <a:p>
            <a:endParaRPr lang="de-DE" dirty="0" smtClean="0"/>
          </a:p>
          <a:p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Liste der maßgeblichen Begriffe für die Kompositionsart enthält nur fünf Spalten, da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fehlen. Für den bevorzugten Titel gibt es die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Types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of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composition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for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Use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in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Authorized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Acces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Points </a:t>
            </a:r>
            <a:r>
              <a:rPr lang="de-DE" sz="1200" u="sng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for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Music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(März 2014) (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ohne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), für die Form des Werks seit Frühjahr 2015 das First Release von Library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Congress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Genre/Form Terms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Library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Archival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Materials (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LCGFT) (</a:t>
            </a:r>
            <a:r>
              <a:rPr lang="de-D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http://id.loc.gov/authorities/genreForms/gf2014026952.html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(</a:t>
            </a:r>
            <a:r>
              <a:rPr lang="de-D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mit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Identnummern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Ob die beiden Listen irgendwann vereinigt werden sollen, ist unbekannt.</a:t>
            </a:r>
          </a:p>
          <a:p>
            <a:endParaRPr lang="de-DE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249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5844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13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21427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254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id.loc.gov/authorities/performanceMediums/mp2013015001" TargetMode="External"/><Relationship Id="rId13" Type="http://schemas.openxmlformats.org/officeDocument/2006/relationships/hyperlink" Target="http://id.loc.gov/authorities/performanceMediums/mp2013015154" TargetMode="External"/><Relationship Id="rId3" Type="http://schemas.openxmlformats.org/officeDocument/2006/relationships/hyperlink" Target="http://id.loc.gov/authorities/performanceMediums/mp2013015544" TargetMode="External"/><Relationship Id="rId7" Type="http://schemas.openxmlformats.org/officeDocument/2006/relationships/hyperlink" Target="http://id.loc.gov/authorities/performanceMediums/mp2013015007" TargetMode="External"/><Relationship Id="rId12" Type="http://schemas.openxmlformats.org/officeDocument/2006/relationships/hyperlink" Target="http://id.loc.gov/authorities/performanceMediums/mp2013015333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d.loc.gov/authorities/performanceMediums/mp2013015748" TargetMode="External"/><Relationship Id="rId11" Type="http://schemas.openxmlformats.org/officeDocument/2006/relationships/hyperlink" Target="http://id.loc.gov/authorities/performanceMediums/mp2013015122" TargetMode="External"/><Relationship Id="rId5" Type="http://schemas.openxmlformats.org/officeDocument/2006/relationships/hyperlink" Target="http://id.loc.gov/authorities/performanceMediums/mp2013015079" TargetMode="External"/><Relationship Id="rId15" Type="http://schemas.openxmlformats.org/officeDocument/2006/relationships/hyperlink" Target="http://id.loc.gov/authorities/performanceMediums/mp2013015599" TargetMode="External"/><Relationship Id="rId10" Type="http://schemas.openxmlformats.org/officeDocument/2006/relationships/hyperlink" Target="http://id.loc.gov/authorities/performanceMediums/mp2013015216" TargetMode="External"/><Relationship Id="rId4" Type="http://schemas.openxmlformats.org/officeDocument/2006/relationships/hyperlink" Target="http://id.loc.gov/authorities/performanceMediums/mp2013015593" TargetMode="External"/><Relationship Id="rId9" Type="http://schemas.openxmlformats.org/officeDocument/2006/relationships/hyperlink" Target="http://id.loc.gov/authorities/performanceMediums/mp2013015824" TargetMode="External"/><Relationship Id="rId14" Type="http://schemas.openxmlformats.org/officeDocument/2006/relationships/hyperlink" Target="http://id.loc.gov/authorities/performanceMediums/mp2013015125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640960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Ansetzungen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72816"/>
            <a:ext cx="8208912" cy="2304256"/>
          </a:xfrm>
        </p:spPr>
        <p:txBody>
          <a:bodyPr/>
          <a:lstStyle/>
          <a:p>
            <a:r>
              <a:rPr lang="de-DE" sz="2800" dirty="0" smtClean="0"/>
              <a:t>nach </a:t>
            </a:r>
            <a:r>
              <a:rPr lang="de-DE" sz="2800" dirty="0"/>
              <a:t>Duden, neue Rechtschreibung (auch für Pluralform; bei mehreren möglichen Optionen Bevorzugung der Mehrzahlbildung mit </a:t>
            </a:r>
            <a:r>
              <a:rPr lang="de-DE" sz="2800" dirty="0" smtClean="0"/>
              <a:t>Plural-S)</a:t>
            </a:r>
          </a:p>
          <a:p>
            <a:r>
              <a:rPr lang="de-DE" sz="2800" dirty="0" smtClean="0"/>
              <a:t>nach GND</a:t>
            </a:r>
          </a:p>
          <a:p>
            <a:r>
              <a:rPr lang="de-DE" sz="2800" dirty="0" smtClean="0"/>
              <a:t>nach </a:t>
            </a:r>
            <a:r>
              <a:rPr lang="de-DE" sz="2800" dirty="0"/>
              <a:t>Grammatik der Originalsprache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98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8640960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Kompositionsart: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besondere Termini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568952" cy="3744416"/>
          </a:xfrm>
        </p:spPr>
        <p:txBody>
          <a:bodyPr/>
          <a:lstStyle/>
          <a:p>
            <a:r>
              <a:rPr lang="de-DE" sz="2800" dirty="0" smtClean="0"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800" dirty="0"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800" dirty="0" smtClean="0">
                <a:ea typeface="Verdana" panose="020B0604030504040204" pitchFamily="34" charset="0"/>
                <a:cs typeface="Verdana" panose="020B0604030504040204" pitchFamily="34" charset="0"/>
              </a:rPr>
              <a:t>Zusammenstellungen: Verwendungshinweis, </a:t>
            </a:r>
            <a:r>
              <a:rPr lang="de-DE" sz="2800" dirty="0"/>
              <a:t>Spalte C </a:t>
            </a:r>
            <a:r>
              <a:rPr lang="de-DE" sz="2800" dirty="0" smtClean="0"/>
              <a:t>(Singularform) leer</a:t>
            </a:r>
            <a:endParaRPr lang="de-DE" sz="28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800" dirty="0" smtClean="0"/>
              <a:t>Spezifische Titel, keine Kompositionsarten: </a:t>
            </a:r>
            <a:r>
              <a:rPr lang="de-DE" sz="2800" dirty="0">
                <a:ea typeface="Verdana" panose="020B0604030504040204" pitchFamily="34" charset="0"/>
                <a:cs typeface="Verdana" panose="020B0604030504040204" pitchFamily="34" charset="0"/>
              </a:rPr>
              <a:t>Verwendungshinweis, </a:t>
            </a:r>
            <a:r>
              <a:rPr lang="de-DE" sz="2800" dirty="0" smtClean="0"/>
              <a:t>nur </a:t>
            </a:r>
            <a:r>
              <a:rPr lang="de-DE" sz="2800" dirty="0"/>
              <a:t>in Spalte A eingetragen.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074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615826"/>
            <a:ext cx="9145016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Besetzungsangaben: </a:t>
            </a:r>
            <a:b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de-DE" sz="3200" dirty="0"/>
              <a:t>Tabellenspalten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136904" cy="3600400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 smtClean="0"/>
              <a:t>A: Besetzung nach Informationsquelle</a:t>
            </a:r>
          </a:p>
          <a:p>
            <a:pPr marL="0" indent="0">
              <a:buNone/>
            </a:pPr>
            <a:r>
              <a:rPr lang="de-DE" sz="2800" dirty="0" smtClean="0"/>
              <a:t>B</a:t>
            </a:r>
            <a:r>
              <a:rPr lang="de-DE" sz="2800" dirty="0"/>
              <a:t>: Verwendung im normierten Sucheinstieg</a:t>
            </a:r>
          </a:p>
          <a:p>
            <a:pPr marL="0" indent="0">
              <a:buNone/>
            </a:pPr>
            <a:r>
              <a:rPr lang="de-DE" sz="2800" dirty="0"/>
              <a:t>C: 1. LCMPT-ID-Nr</a:t>
            </a:r>
            <a:r>
              <a:rPr lang="de-DE" sz="2800" dirty="0" smtClean="0"/>
              <a:t>.</a:t>
            </a:r>
          </a:p>
          <a:p>
            <a:pPr marL="0" indent="0">
              <a:buNone/>
            </a:pPr>
            <a:r>
              <a:rPr lang="de-DE" sz="2800" dirty="0" smtClean="0"/>
              <a:t>D</a:t>
            </a:r>
            <a:r>
              <a:rPr lang="de-DE" sz="2800" dirty="0"/>
              <a:t>: Besetzungsangabe nach RDA </a:t>
            </a:r>
            <a:r>
              <a:rPr lang="de-DE" sz="2800" dirty="0" smtClean="0"/>
              <a:t>6.15</a:t>
            </a:r>
          </a:p>
          <a:p>
            <a:pPr marL="0" indent="0">
              <a:buNone/>
            </a:pPr>
            <a:r>
              <a:rPr lang="de-DE" sz="2800" dirty="0" smtClean="0"/>
              <a:t>E: </a:t>
            </a:r>
            <a:r>
              <a:rPr lang="de-DE" sz="2800" dirty="0"/>
              <a:t>2. LCMPT-ID-Nr.</a:t>
            </a:r>
          </a:p>
          <a:p>
            <a:pPr marL="0" indent="0">
              <a:buNone/>
            </a:pPr>
            <a:r>
              <a:rPr lang="de-DE" sz="2800" dirty="0" smtClean="0"/>
              <a:t>F: </a:t>
            </a:r>
            <a:r>
              <a:rPr lang="de-DE" sz="2800" dirty="0"/>
              <a:t>Verwendungshinweise</a:t>
            </a:r>
          </a:p>
          <a:p>
            <a:endParaRPr lang="de-DE" sz="2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2989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7794"/>
            <a:ext cx="8784976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232619"/>
              </p:ext>
            </p:extLst>
          </p:nvPr>
        </p:nvGraphicFramePr>
        <p:xfrm>
          <a:off x="251520" y="1251344"/>
          <a:ext cx="8568952" cy="30356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57808"/>
                <a:gridCol w="1385392"/>
                <a:gridCol w="1710952"/>
              </a:tblGrid>
              <a:tr h="755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</a:rPr>
                        <a:t>Besetzung nach Informationsquelle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 im normierten Sucheinstieg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1. LCMPT-ID-Nr.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Besetzungsangabe nach RDA 6.15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2. LCMPT-ID-Nr.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Verwendungshinweise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Affentrommel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Schlaginstrument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3"/>
                        </a:rPr>
                        <a:t>mp2013015544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Affentrommel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nicht in LCMPT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1236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Afochê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Schlaginstrument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3"/>
                        </a:rPr>
                        <a:t>mp2013015544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Rassel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4"/>
                        </a:rPr>
                        <a:t>mp2013015593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Agogo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Schlaginstrument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3"/>
                        </a:rPr>
                        <a:t>mp2013015544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Glocke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5"/>
                        </a:rPr>
                        <a:t>mp2013015079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Aida-Trompete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6"/>
                        </a:rPr>
                        <a:t>mp2013015748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Trompete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6"/>
                        </a:rPr>
                        <a:t>mp2013015748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7"/>
                        </a:rPr>
                        <a:t>mp2013015007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Ajaeng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7"/>
                        </a:rPr>
                        <a:t>mp2013015007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Akkordeon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8"/>
                        </a:rPr>
                        <a:t>mp2013015001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Akkordeon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8"/>
                        </a:rPr>
                        <a:t>mp2013015001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81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Akkordzither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Zither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9"/>
                        </a:rPr>
                        <a:t>mp2013015824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Zither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9"/>
                        </a:rPr>
                        <a:t>mp2013015824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055978"/>
              </p:ext>
            </p:extLst>
          </p:nvPr>
        </p:nvGraphicFramePr>
        <p:xfrm>
          <a:off x="251520" y="4392400"/>
          <a:ext cx="8572224" cy="18805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714224"/>
              </a:tblGrid>
              <a:tr h="3254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Cellone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solidFill>
                            <a:schemeClr val="tx1"/>
                          </a:solidFill>
                          <a:effectLst/>
                        </a:rPr>
                        <a:t>Kontrabass</a:t>
                      </a:r>
                      <a:endParaRPr lang="de-DE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solidFill>
                            <a:schemeClr val="bg1"/>
                          </a:solidFill>
                          <a:effectLst/>
                          <a:hlinkClick r:id="rId10"/>
                        </a:rPr>
                        <a:t>mp2013015216</a:t>
                      </a:r>
                      <a:endParaRPr lang="de-DE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solidFill>
                            <a:schemeClr val="tx1"/>
                          </a:solidFill>
                          <a:effectLst/>
                        </a:rPr>
                        <a:t>Cellone</a:t>
                      </a:r>
                      <a:endParaRPr lang="de-DE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solidFill>
                            <a:schemeClr val="bg1"/>
                          </a:solidFill>
                          <a:effectLst/>
                          <a:hlinkClick r:id="rId11"/>
                        </a:rPr>
                        <a:t>mp2013015122</a:t>
                      </a:r>
                      <a:endParaRPr lang="de-DE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endParaRPr lang="de-DE" sz="11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Cembalo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Cembalo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12"/>
                        </a:rPr>
                        <a:t>mp2013015333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Cembalo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 dirty="0">
                          <a:effectLst/>
                          <a:hlinkClick r:id="rId12"/>
                        </a:rPr>
                        <a:t>mp2013015333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Verwenden Sie den Oberbegriff „Tasteninstrument“, wenn das spezifische Instrument nicht identifizierbar ist.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Chalumeau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Klarinette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3"/>
                        </a:rPr>
                        <a:t>mp2013015154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Chalumeau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4"/>
                        </a:rPr>
                        <a:t>mp2013015125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180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Chor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-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Siehe Tabellenblatt Chöre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5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Chromelodeon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Harmonium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5"/>
                        </a:rPr>
                        <a:t>mp2013015599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Harmonium 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u="sng">
                          <a:effectLst/>
                          <a:hlinkClick r:id="rId15"/>
                        </a:rPr>
                        <a:t>mp2013015599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53091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9145016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6 </a:t>
            </a:r>
            <a:r>
              <a:rPr lang="de-DE" sz="3200" dirty="0" smtClean="0"/>
              <a:t>Tabellen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892480" cy="3960440"/>
          </a:xfrm>
        </p:spPr>
        <p:txBody>
          <a:bodyPr/>
          <a:lstStyle/>
          <a:p>
            <a:pPr lvl="0"/>
            <a:r>
              <a:rPr lang="de-DE" dirty="0"/>
              <a:t>Tabelle </a:t>
            </a:r>
            <a:r>
              <a:rPr lang="de-DE" dirty="0" smtClean="0"/>
              <a:t>1: Instrumente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Klassische </a:t>
            </a:r>
            <a:r>
              <a:rPr lang="de-DE" dirty="0"/>
              <a:t>Instrumente (A - Z) und </a:t>
            </a:r>
            <a:r>
              <a:rPr lang="de-DE" dirty="0" smtClean="0"/>
              <a:t>Buchstabe </a:t>
            </a:r>
            <a:r>
              <a:rPr lang="de-DE" dirty="0"/>
              <a:t>A </a:t>
            </a:r>
            <a:r>
              <a:rPr lang="de-DE" dirty="0" smtClean="0"/>
              <a:t>vollständig ausgearbeitet</a:t>
            </a:r>
            <a:endParaRPr lang="de-DE" dirty="0"/>
          </a:p>
          <a:p>
            <a:pPr lvl="0"/>
            <a:r>
              <a:rPr lang="de-DE" dirty="0"/>
              <a:t>Tabelle </a:t>
            </a:r>
            <a:r>
              <a:rPr lang="de-DE" dirty="0" smtClean="0"/>
              <a:t>2: 6.15.1.4+6.15.1.6</a:t>
            </a:r>
            <a:r>
              <a:rPr lang="de-DE" dirty="0"/>
              <a:t>.+</a:t>
            </a:r>
            <a:r>
              <a:rPr lang="de-DE" dirty="0" smtClean="0"/>
              <a:t>6.15.1.8 - (</a:t>
            </a:r>
            <a:r>
              <a:rPr lang="de-DE" dirty="0" err="1" smtClean="0"/>
              <a:t>Begleit</a:t>
            </a:r>
            <a:r>
              <a:rPr lang="de-DE" dirty="0" smtClean="0"/>
              <a:t>)Ensembles</a:t>
            </a:r>
            <a:endParaRPr lang="de-DE" dirty="0"/>
          </a:p>
          <a:p>
            <a:pPr lvl="0"/>
            <a:r>
              <a:rPr lang="de-DE" dirty="0"/>
              <a:t>Tabelle </a:t>
            </a:r>
            <a:r>
              <a:rPr lang="de-DE" dirty="0" smtClean="0"/>
              <a:t>3: 6.15.1.7</a:t>
            </a:r>
            <a:r>
              <a:rPr lang="de-DE" dirty="0"/>
              <a:t>. - Orchester</a:t>
            </a:r>
          </a:p>
          <a:p>
            <a:pPr lvl="0"/>
            <a:r>
              <a:rPr lang="de-DE" dirty="0"/>
              <a:t>Tabelle </a:t>
            </a:r>
            <a:r>
              <a:rPr lang="de-DE" dirty="0" smtClean="0"/>
              <a:t>4: 6.15.1.9</a:t>
            </a:r>
            <a:r>
              <a:rPr lang="de-DE" dirty="0"/>
              <a:t>. - Singstimme</a:t>
            </a:r>
          </a:p>
          <a:p>
            <a:r>
              <a:rPr lang="de-DE" dirty="0"/>
              <a:t>Tabelle </a:t>
            </a:r>
            <a:r>
              <a:rPr lang="de-DE" dirty="0" smtClean="0"/>
              <a:t>5: 6.15.1.10</a:t>
            </a:r>
            <a:r>
              <a:rPr lang="de-DE" dirty="0"/>
              <a:t>. </a:t>
            </a:r>
            <a:r>
              <a:rPr lang="de-DE" dirty="0" smtClean="0"/>
              <a:t>- Chöre</a:t>
            </a:r>
          </a:p>
          <a:p>
            <a:pPr lvl="0"/>
            <a:r>
              <a:rPr lang="de-DE" dirty="0" smtClean="0"/>
              <a:t>Tabelle 6: 6.15.1.11</a:t>
            </a:r>
            <a:r>
              <a:rPr lang="de-DE" dirty="0"/>
              <a:t>.  - Unbestimmte Besetzung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0370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19" y="471810"/>
            <a:ext cx="9397447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Ansetzungen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72816"/>
            <a:ext cx="8568952" cy="223224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sz="3200" dirty="0" smtClean="0"/>
              <a:t>Singularform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3200" dirty="0" smtClean="0"/>
              <a:t>moderne Rechtschreibung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3200" dirty="0" smtClean="0"/>
              <a:t>Ansetzung </a:t>
            </a:r>
            <a:r>
              <a:rPr lang="de-DE" sz="3200" dirty="0"/>
              <a:t>nach GND (</a:t>
            </a:r>
            <a:r>
              <a:rPr lang="de-DE" sz="3200" dirty="0" smtClean="0"/>
              <a:t>nicht, </a:t>
            </a:r>
            <a:r>
              <a:rPr lang="de-DE" sz="3200" dirty="0"/>
              <a:t>wenn hier dem Grundsatz Singular/Moderne Rechtschreibung widersprochen wird)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0358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71810"/>
            <a:ext cx="9217024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Besetzungsangaben: </a:t>
            </a:r>
            <a:b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Ansetzungen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424936" cy="2808312"/>
          </a:xfrm>
        </p:spPr>
        <p:txBody>
          <a:bodyPr/>
          <a:lstStyle/>
          <a:p>
            <a:r>
              <a:rPr lang="de-DE" sz="2800" b="1" dirty="0" smtClean="0"/>
              <a:t>Über LCMPT-</a:t>
            </a:r>
            <a:r>
              <a:rPr lang="de-DE" sz="2800" b="1" dirty="0" err="1" smtClean="0"/>
              <a:t>Identnummern</a:t>
            </a:r>
            <a:r>
              <a:rPr lang="de-DE" sz="2800" b="1" dirty="0" smtClean="0"/>
              <a:t> Zugriff </a:t>
            </a:r>
            <a:r>
              <a:rPr lang="de-DE" sz="2800" dirty="0" smtClean="0"/>
              <a:t>auf Datensatz </a:t>
            </a:r>
            <a:r>
              <a:rPr lang="de-DE" sz="2800" dirty="0"/>
              <a:t>im LC </a:t>
            </a:r>
            <a:r>
              <a:rPr lang="de-DE" sz="2800" dirty="0" err="1"/>
              <a:t>Linked</a:t>
            </a:r>
            <a:r>
              <a:rPr lang="de-DE" sz="2800" dirty="0"/>
              <a:t> Data Service oder auf </a:t>
            </a:r>
            <a:r>
              <a:rPr lang="de-DE" sz="2800" dirty="0" smtClean="0"/>
              <a:t>hierarchischen Thesaurus, </a:t>
            </a:r>
            <a:r>
              <a:rPr lang="de-DE" sz="2800" dirty="0"/>
              <a:t>der auch Synonyme, Oberbegriffe, Quellen, Erläuterungen, Marc-Datensätze u. ä. </a:t>
            </a:r>
            <a:r>
              <a:rPr lang="de-DE" sz="2800" dirty="0" smtClean="0"/>
              <a:t>enthält</a:t>
            </a:r>
            <a:endParaRPr lang="de-DE" sz="2800" dirty="0"/>
          </a:p>
          <a:p>
            <a:r>
              <a:rPr lang="de-DE" sz="2800" dirty="0" smtClean="0"/>
              <a:t>Die </a:t>
            </a:r>
            <a:r>
              <a:rPr lang="de-DE" sz="2800" dirty="0"/>
              <a:t>Besetzungsangabe nach RDA 6.15 dient der </a:t>
            </a:r>
            <a:r>
              <a:rPr lang="de-DE" sz="2800" dirty="0" smtClean="0"/>
              <a:t>Besetzungsrecherche</a:t>
            </a:r>
            <a:endParaRPr lang="de-DE" sz="2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0395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z="3600" dirty="0"/>
              <a:t>Modul </a:t>
            </a:r>
            <a:r>
              <a:rPr lang="de-DE" sz="3600" dirty="0" smtClean="0"/>
              <a:t>6M.02.01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de-DE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Liste </a:t>
            </a: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der maßgeblichen Begriffe für die Kompositionsart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>
                <a:solidFill>
                  <a:schemeClr val="accent1">
                    <a:lumMod val="75000"/>
                  </a:schemeClr>
                </a:solidFill>
              </a:rPr>
              <a:t>Liste der normierten Besetzungsangaben</a:t>
            </a:r>
            <a:br>
              <a:rPr lang="de-DE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0406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sz="3600" dirty="0"/>
              <a:t>Modul </a:t>
            </a:r>
            <a:r>
              <a:rPr lang="de-DE" sz="3600" dirty="0" smtClean="0"/>
              <a:t>6M.02.01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sz="3200" dirty="0" smtClean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Liste </a:t>
            </a:r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der maßgeblichen Begriffe für die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</a:t>
            </a:r>
          </a:p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normierten Besetzungsangaben</a:t>
            </a:r>
          </a:p>
          <a:p>
            <a:endParaRPr lang="de-DE" sz="3200" dirty="0"/>
          </a:p>
          <a:p>
            <a:pPr marL="0" indent="0">
              <a:buNone/>
            </a:pPr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Im Toolkit an den einschlägigen RDA-Stellen verlinkt.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71296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40960" cy="508918"/>
          </a:xfrm>
        </p:spPr>
        <p:txBody>
          <a:bodyPr/>
          <a:lstStyle/>
          <a:p>
            <a:r>
              <a:rPr lang="de-DE" sz="3600" dirty="0" smtClean="0"/>
              <a:t>Ausgangsbasis: bestehende Listen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7992888" cy="3168352"/>
          </a:xfrm>
        </p:spPr>
        <p:txBody>
          <a:bodyPr/>
          <a:lstStyle/>
          <a:p>
            <a:r>
              <a:rPr lang="de-DE" sz="3200" dirty="0" smtClean="0"/>
              <a:t>RAK-Musik Anlagen M 4 und M 10</a:t>
            </a:r>
          </a:p>
          <a:p>
            <a:r>
              <a:rPr lang="de-DE" sz="3200" dirty="0" smtClean="0"/>
              <a:t>BSZ-Listen</a:t>
            </a:r>
          </a:p>
          <a:p>
            <a:r>
              <a:rPr lang="de-DE" sz="3200" dirty="0" smtClean="0"/>
              <a:t>IDS-Listen</a:t>
            </a:r>
          </a:p>
          <a:p>
            <a:r>
              <a:rPr lang="de-DE" sz="3200" dirty="0" smtClean="0"/>
              <a:t>DNB-Listen (RAK-Musik-Anlagen + RSWK)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06928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55786"/>
            <a:ext cx="8784976" cy="796950"/>
          </a:xfrm>
        </p:spPr>
        <p:txBody>
          <a:bodyPr/>
          <a:lstStyle/>
          <a:p>
            <a:r>
              <a:rPr lang="de-DE" sz="3600" dirty="0" smtClean="0"/>
              <a:t>Themengruppe Besetzung – Form/Gattung</a:t>
            </a:r>
            <a:endParaRPr lang="de-DE" sz="36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208912" cy="4248472"/>
          </a:xfrm>
        </p:spPr>
        <p:txBody>
          <a:bodyPr/>
          <a:lstStyle/>
          <a:p>
            <a:pPr marL="0" indent="0">
              <a:buNone/>
            </a:pPr>
            <a:r>
              <a:rPr lang="de-DE" sz="3200" dirty="0" smtClean="0"/>
              <a:t>Erarbeitung in zwei Schritten:</a:t>
            </a:r>
          </a:p>
          <a:p>
            <a:r>
              <a:rPr lang="de-DE" sz="3200" dirty="0" smtClean="0"/>
              <a:t>Derzeit: Termini für den bevorzugten Titel des Werks und den normierten Sucheinstieg</a:t>
            </a:r>
          </a:p>
          <a:p>
            <a:r>
              <a:rPr lang="de-DE" sz="3200" dirty="0" smtClean="0"/>
              <a:t>Erweiterter Arbeitsauftrag (später): Termini für Form des Werks und Besetzungsangabe nach RDA 6.15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10224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7794"/>
            <a:ext cx="8640960" cy="508918"/>
          </a:xfrm>
        </p:spPr>
        <p:txBody>
          <a:bodyPr/>
          <a:lstStyle/>
          <a:p>
            <a:r>
              <a:rPr lang="de-DE" sz="4800" dirty="0" smtClean="0"/>
              <a:t>Zeitplanung</a:t>
            </a:r>
            <a:endParaRPr lang="de-DE" sz="48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2276872"/>
            <a:ext cx="8784976" cy="1800200"/>
          </a:xfrm>
        </p:spPr>
        <p:txBody>
          <a:bodyPr/>
          <a:lstStyle/>
          <a:p>
            <a:r>
              <a:rPr lang="de-DE" sz="3600" dirty="0" smtClean="0"/>
              <a:t>Derzeit: Version 5</a:t>
            </a:r>
          </a:p>
          <a:p>
            <a:r>
              <a:rPr lang="de-DE" sz="3600" dirty="0" smtClean="0"/>
              <a:t>Februar-Release: Version 6</a:t>
            </a:r>
            <a:endParaRPr lang="de-DE" sz="3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3793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5 </a:t>
            </a:r>
            <a:r>
              <a:rPr lang="de-DE" sz="3200" dirty="0" smtClean="0"/>
              <a:t>Tabellenspalten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424936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800" dirty="0" smtClean="0"/>
              <a:t>A: Kompositionsart </a:t>
            </a:r>
          </a:p>
          <a:p>
            <a:pPr marL="0" indent="0">
              <a:buNone/>
            </a:pPr>
            <a:r>
              <a:rPr lang="de-DE" sz="2800" dirty="0" smtClean="0"/>
              <a:t>B: </a:t>
            </a:r>
            <a:r>
              <a:rPr lang="de-DE" sz="2800" dirty="0"/>
              <a:t>Bevorzugter Titel des Werks (Pluralform</a:t>
            </a:r>
            <a:r>
              <a:rPr lang="de-DE" sz="2800" dirty="0" smtClean="0"/>
              <a:t>)</a:t>
            </a:r>
          </a:p>
          <a:p>
            <a:pPr marL="531813" indent="-531813">
              <a:buNone/>
            </a:pPr>
            <a:r>
              <a:rPr lang="de-DE" sz="2800" dirty="0" smtClean="0"/>
              <a:t>C: Bevorzugter </a:t>
            </a:r>
            <a:r>
              <a:rPr lang="de-DE" sz="2800" dirty="0"/>
              <a:t>Titel des Werks </a:t>
            </a:r>
            <a:r>
              <a:rPr lang="de-DE" sz="2800" dirty="0" smtClean="0"/>
              <a:t>(</a:t>
            </a:r>
            <a:r>
              <a:rPr lang="de-DE" sz="2800" dirty="0"/>
              <a:t>Singularform</a:t>
            </a:r>
            <a:r>
              <a:rPr lang="de-DE" sz="2800" dirty="0" smtClean="0"/>
              <a:t>)</a:t>
            </a:r>
          </a:p>
          <a:p>
            <a:pPr marL="0" indent="0">
              <a:buNone/>
            </a:pPr>
            <a:r>
              <a:rPr lang="de-DE" sz="2800" dirty="0" smtClean="0"/>
              <a:t>D: Form </a:t>
            </a:r>
            <a:r>
              <a:rPr lang="de-DE" sz="2800" dirty="0"/>
              <a:t>des </a:t>
            </a:r>
            <a:r>
              <a:rPr lang="de-DE" sz="2800" dirty="0" smtClean="0"/>
              <a:t>Werks (mit Lücken)</a:t>
            </a:r>
          </a:p>
          <a:p>
            <a:pPr marL="531813" indent="0">
              <a:buNone/>
            </a:pPr>
            <a:r>
              <a:rPr lang="de-DE" sz="2800" dirty="0" smtClean="0"/>
              <a:t>(dient </a:t>
            </a:r>
            <a:r>
              <a:rPr lang="de-DE" sz="2800" dirty="0"/>
              <a:t>der Recherche nach </a:t>
            </a:r>
            <a:r>
              <a:rPr lang="de-DE" sz="2800" dirty="0" smtClean="0"/>
              <a:t>musikalischen Formen </a:t>
            </a:r>
            <a:r>
              <a:rPr lang="de-DE" sz="2800" dirty="0"/>
              <a:t>und Gattungen</a:t>
            </a:r>
            <a:r>
              <a:rPr lang="de-DE" sz="2800" dirty="0" smtClean="0"/>
              <a:t>)</a:t>
            </a:r>
          </a:p>
          <a:p>
            <a:pPr marL="0" indent="0">
              <a:buNone/>
            </a:pPr>
            <a:r>
              <a:rPr lang="de-DE" sz="2800" dirty="0" smtClean="0"/>
              <a:t>E: </a:t>
            </a:r>
            <a:r>
              <a:rPr lang="de-DE" sz="2800" dirty="0"/>
              <a:t>Verwendungshinweise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6340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7794"/>
            <a:ext cx="8640960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Kompositionsart: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3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0844086"/>
              </p:ext>
            </p:extLst>
          </p:nvPr>
        </p:nvGraphicFramePr>
        <p:xfrm>
          <a:off x="457200" y="1454113"/>
          <a:ext cx="8229600" cy="45290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950725"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Bevorzugter Titel des Werks (Pluralform)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Bevorzugter Titel des Werks (Singularform)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Form des Werks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Verwendungshinweise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Adagietto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Adagio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Agnus Dei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Agnus Dei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 dirty="0" err="1">
                          <a:effectLst/>
                        </a:rPr>
                        <a:t>Agnus</a:t>
                      </a:r>
                      <a:r>
                        <a:rPr lang="de-DE" sz="1100" dirty="0">
                          <a:effectLst/>
                        </a:rPr>
                        <a:t> </a:t>
                      </a:r>
                      <a:r>
                        <a:rPr lang="de-DE" sz="1100" dirty="0" err="1">
                          <a:effectLst/>
                        </a:rPr>
                        <a:t>Dei</a:t>
                      </a:r>
                      <a:endParaRPr lang="de-DE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Implizierte Besetzung: vokal. Besetzungsangabe nur bei davon abweichender Besetzung. - Singularbegriff, da aus Textanfang hervorgegangen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Air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Nur für Zusammenstellungen von Musikwerken (RDA 6.14.2.8 )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Albumblatt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Spezifischer Titel, keine Kompositionsart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Alegría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  <a:tr h="2720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Allegrettos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Allegretto</a:t>
                      </a:r>
                      <a:endParaRPr lang="de-DE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de-DE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4523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40960" cy="508918"/>
          </a:xfrm>
        </p:spPr>
        <p:txBody>
          <a:bodyPr/>
          <a:lstStyle/>
          <a:p>
            <a:r>
              <a:rPr lang="de-DE" sz="3200" dirty="0">
                <a:ea typeface="Verdana" panose="020B0604030504040204" pitchFamily="34" charset="0"/>
                <a:cs typeface="Verdana" panose="020B0604030504040204" pitchFamily="34" charset="0"/>
              </a:rPr>
              <a:t>Liste der maßgeblichen Begriffe für die </a:t>
            </a:r>
            <a:r>
              <a:rPr lang="de-DE" sz="3200" dirty="0" smtClean="0">
                <a:ea typeface="Verdana" panose="020B0604030504040204" pitchFamily="34" charset="0"/>
                <a:cs typeface="Verdana" panose="020B0604030504040204" pitchFamily="34" charset="0"/>
              </a:rPr>
              <a:t>Kompositionsart: Termini</a:t>
            </a:r>
            <a:endParaRPr lang="de-DE" sz="32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4968552"/>
          </a:xfrm>
        </p:spPr>
        <p:txBody>
          <a:bodyPr/>
          <a:lstStyle/>
          <a:p>
            <a:r>
              <a:rPr lang="de-DE" dirty="0" smtClean="0"/>
              <a:t>Termini </a:t>
            </a:r>
            <a:r>
              <a:rPr lang="de-DE" dirty="0"/>
              <a:t>im Singular und </a:t>
            </a:r>
            <a:r>
              <a:rPr lang="de-DE" dirty="0" smtClean="0"/>
              <a:t>Plural wegen RDA 6.14.2.5.2</a:t>
            </a:r>
          </a:p>
          <a:p>
            <a:r>
              <a:rPr lang="de-DE" dirty="0" smtClean="0"/>
              <a:t>Aus </a:t>
            </a:r>
            <a:r>
              <a:rPr lang="de-DE" dirty="0"/>
              <a:t>Textanfängen hervorgegangene Bezeichnungen </a:t>
            </a:r>
            <a:r>
              <a:rPr lang="de-DE" dirty="0" smtClean="0"/>
              <a:t>immer </a:t>
            </a:r>
            <a:r>
              <a:rPr lang="de-DE" dirty="0"/>
              <a:t>im </a:t>
            </a:r>
            <a:r>
              <a:rPr lang="de-DE" dirty="0" smtClean="0"/>
              <a:t>Singular</a:t>
            </a:r>
          </a:p>
          <a:p>
            <a:r>
              <a:rPr lang="de-DE" dirty="0" smtClean="0"/>
              <a:t>Tempobezeichnungen im Singular, </a:t>
            </a:r>
            <a:r>
              <a:rPr lang="de-DE" dirty="0"/>
              <a:t>wenn sprachlich keine Pluralbildung möglich </a:t>
            </a:r>
            <a:r>
              <a:rPr lang="de-DE" dirty="0" smtClean="0"/>
              <a:t>ist </a:t>
            </a:r>
          </a:p>
          <a:p>
            <a:r>
              <a:rPr lang="de-DE" dirty="0" smtClean="0"/>
              <a:t>Verwendungshinweise bei zu </a:t>
            </a:r>
            <a:r>
              <a:rPr lang="de-DE" dirty="0"/>
              <a:t>verwendenden Termini </a:t>
            </a:r>
            <a:r>
              <a:rPr lang="de-DE" dirty="0" smtClean="0"/>
              <a:t>und bei Verweisungen</a:t>
            </a:r>
          </a:p>
          <a:p>
            <a:r>
              <a:rPr lang="de-DE" dirty="0" smtClean="0"/>
              <a:t>Verweisungen </a:t>
            </a:r>
            <a:r>
              <a:rPr lang="de-DE" dirty="0"/>
              <a:t>in Spalte A </a:t>
            </a:r>
            <a:r>
              <a:rPr lang="de-DE" dirty="0" smtClean="0"/>
              <a:t>fett </a:t>
            </a:r>
            <a:r>
              <a:rPr lang="de-DE" dirty="0"/>
              <a:t>gedruckt, wenn sie gleichlautend sind mit dem bevorzugten Titel des Werks in Spalte B und </a:t>
            </a:r>
            <a:r>
              <a:rPr lang="de-DE" dirty="0" smtClean="0"/>
              <a:t>C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6M.02.01: Listen | Stand: 02.03.2016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373223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1018</Words>
  <Application>Microsoft Office PowerPoint</Application>
  <PresentationFormat>Bildschirmpräsentation (4:3)</PresentationFormat>
  <Paragraphs>224</Paragraphs>
  <Slides>16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Larissa</vt:lpstr>
      <vt:lpstr>Schulungsunterlagen der AG RDA</vt:lpstr>
      <vt:lpstr>Modul 6M.02.01</vt:lpstr>
      <vt:lpstr>Modul 6M.02.01</vt:lpstr>
      <vt:lpstr>Ausgangsbasis: bestehende Listen</vt:lpstr>
      <vt:lpstr>Themengruppe Besetzung – Form/Gattung</vt:lpstr>
      <vt:lpstr>Zeitplanung</vt:lpstr>
      <vt:lpstr>Liste der maßgeblichen Begriffe für die Kompositionsart: 5 Tabellenspalten</vt:lpstr>
      <vt:lpstr>Liste der maßgeblichen Begriffe für die Kompositionsart: Beispiel</vt:lpstr>
      <vt:lpstr>Liste der maßgeblichen Begriffe für die Kompositionsart: Termini</vt:lpstr>
      <vt:lpstr>Liste der maßgeblichen Begriffe für die Kompositionsart: Ansetzungen</vt:lpstr>
      <vt:lpstr>Liste der maßgeblichen Begriffe für die Kompositionsart: besondere Termini</vt:lpstr>
      <vt:lpstr>Liste der normierten Besetzungsangaben:  6 Tabellenspalten</vt:lpstr>
      <vt:lpstr>Liste der normierten Besetzungsangaben:  Beispiel</vt:lpstr>
      <vt:lpstr>Liste der normierten Besetzungsangaben:  6 Tabellen</vt:lpstr>
      <vt:lpstr>Liste der normierten Besetzungsangaben:  Ansetzungen</vt:lpstr>
      <vt:lpstr>Liste der normierten Besetzungsangaben:  Ansetzungen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244</cp:revision>
  <cp:lastPrinted>2015-07-03T14:12:39Z</cp:lastPrinted>
  <dcterms:created xsi:type="dcterms:W3CDTF">2014-02-18T07:01:40Z</dcterms:created>
  <dcterms:modified xsi:type="dcterms:W3CDTF">2016-03-07T11:21:49Z</dcterms:modified>
</cp:coreProperties>
</file>