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85" r:id="rId2"/>
    <p:sldId id="259" r:id="rId3"/>
    <p:sldId id="287" r:id="rId4"/>
    <p:sldId id="306" r:id="rId5"/>
    <p:sldId id="305" r:id="rId6"/>
    <p:sldId id="304" r:id="rId7"/>
    <p:sldId id="303" r:id="rId8"/>
    <p:sldId id="310" r:id="rId9"/>
    <p:sldId id="298" r:id="rId10"/>
    <p:sldId id="302" r:id="rId11"/>
  </p:sldIdLst>
  <p:sldSz cx="9144000" cy="6858000" type="screen4x3"/>
  <p:notesSz cx="9931400" cy="67945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189" autoAdjust="0"/>
  </p:normalViewPr>
  <p:slideViewPr>
    <p:cSldViewPr>
      <p:cViewPr varScale="1">
        <p:scale>
          <a:sx n="104" d="100"/>
          <a:sy n="104" d="100"/>
        </p:scale>
        <p:origin x="-12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140"/>
        <p:guide pos="31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5495" y="0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18.11.2015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53596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5495" y="6453596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5495" y="0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18.11.2015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397250" cy="2547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3140" y="3227388"/>
            <a:ext cx="7945120" cy="3057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453596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5495" y="6453596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nb.de/display/RDAINFO/Regelwerk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6M.05.01</a:t>
            </a:r>
            <a:r>
              <a:rPr lang="de-DE" baseline="0" dirty="0" smtClean="0"/>
              <a:t> Aufführungsmaterial in Planung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6115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gsw-FR" dirty="0" smtClean="0"/>
              <a:t>Arbeitshilfe muss noch von AG RDA abgesegnet werden und dann als Link zur Verfuegung</a:t>
            </a:r>
            <a:r>
              <a:rPr lang="gsw-FR" baseline="0" dirty="0" smtClean="0"/>
              <a:t> gestellt werden</a:t>
            </a:r>
          </a:p>
          <a:p>
            <a:endParaRPr lang="gsw-FR" baseline="0" dirty="0" smtClean="0"/>
          </a:p>
          <a:p>
            <a:r>
              <a:rPr lang="gsw-FR" baseline="0" dirty="0" smtClean="0"/>
              <a:t>Link führt zum RDA Info Wiki https://wiki.dnb.de/display/RDAINFO/Regelwerk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74336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>
                <a:hlinkClick r:id="rId3"/>
              </a:rPr>
              <a:t>Link</a:t>
            </a:r>
            <a:r>
              <a:rPr lang="de-DE" dirty="0" smtClean="0"/>
              <a:t> zum RDA Info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wiki</a:t>
            </a:r>
            <a:r>
              <a:rPr lang="de-DE" baseline="0" dirty="0" smtClean="0"/>
              <a:t> mit Standardelemente-Set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4555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6M.01: Einführung | Stand: 15.11.2015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6M.01: Einführung | Stand: 15.11.2015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nb.de/display/RDAINFO/Regelwerk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96950"/>
          </a:xfrm>
        </p:spPr>
        <p:txBody>
          <a:bodyPr/>
          <a:lstStyle/>
          <a:p>
            <a:r>
              <a:rPr lang="gsw-FR" dirty="0" smtClean="0"/>
              <a:t>Weitere RDA Regelwerksstellen für Musikressourcen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/>
              <a:t>In den weiterführenden Unterlagen zu Modul 6M wird </a:t>
            </a:r>
            <a:r>
              <a:rPr lang="de-DE" dirty="0" smtClean="0"/>
              <a:t>auf relevante Regelwerksstellen näher </a:t>
            </a:r>
            <a:r>
              <a:rPr lang="de-DE" dirty="0"/>
              <a:t>eingegangen</a:t>
            </a:r>
            <a:r>
              <a:rPr lang="de-DE" dirty="0" smtClean="0"/>
              <a:t>.</a:t>
            </a:r>
          </a:p>
          <a:p>
            <a:endParaRPr lang="gsw-FR" dirty="0"/>
          </a:p>
          <a:p>
            <a:endParaRPr lang="gsw-FR" dirty="0" smtClean="0"/>
          </a:p>
          <a:p>
            <a:endParaRPr lang="gsw-FR" dirty="0"/>
          </a:p>
          <a:p>
            <a:r>
              <a:rPr lang="gsw-FR" dirty="0" smtClean="0"/>
              <a:t>Welche Regelwerksstellen können Sie benennen, die für die Musikerschließung wichtig sind ?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smtClean="0"/>
              <a:t>AG RDA Schulungsunterlagen – Modul 6M.01: Einführung | Stand: 15.11.2015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920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Einführung</a:t>
            </a:r>
            <a:br>
              <a:rPr lang="de-DE" sz="2800" dirty="0" smtClean="0"/>
            </a:br>
            <a:r>
              <a:rPr lang="de-DE" sz="2800" dirty="0" smtClean="0"/>
              <a:t>Musikressourcen </a:t>
            </a:r>
            <a:r>
              <a:rPr lang="de-DE" dirty="0" smtClean="0"/>
              <a:t>nach RDA </a:t>
            </a: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6M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dirty="0" smtClean="0"/>
              <a:t>AG RDA Schulungsunterlagen – Modul 6M.01: Einführung | Stand: </a:t>
            </a:r>
            <a:r>
              <a:rPr lang="de-DE" dirty="0" smtClean="0"/>
              <a:t>15.11.2015 </a:t>
            </a:r>
            <a:r>
              <a:rPr lang="de-DE" dirty="0" smtClean="0"/>
              <a:t>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388424" y="6376243"/>
            <a:ext cx="298376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sw-FR" dirty="0" smtClean="0"/>
              <a:t>Inhalt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Schulungsmodul 6M Musik</a:t>
            </a:r>
          </a:p>
          <a:p>
            <a:r>
              <a:rPr lang="de-DE" dirty="0" smtClean="0"/>
              <a:t>Was sind Musikressourcen</a:t>
            </a:r>
          </a:p>
          <a:p>
            <a:r>
              <a:rPr lang="de-DE" dirty="0" smtClean="0"/>
              <a:t>Erinnerung Werk – Expression – Manifestation</a:t>
            </a:r>
          </a:p>
          <a:p>
            <a:r>
              <a:rPr lang="de-DE" dirty="0" smtClean="0"/>
              <a:t>Musikressourcen und Standardelemente-Set</a:t>
            </a:r>
          </a:p>
          <a:p>
            <a:r>
              <a:rPr lang="de-DE" dirty="0" smtClean="0"/>
              <a:t>Weitere RDA-Regelwerksstellen für Musikressourcen </a:t>
            </a:r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smtClean="0"/>
              <a:t>AG RDA Schulungsunterlagen – Modul 6M.01: Einführung | Stand: 15.11.2015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sw-FR" dirty="0" smtClean="0"/>
              <a:t>Schulungsmodul 6M Musik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/>
              <a:t>Das Regelwerk RDA ist ein umfassendes Regelwerk für alle Materialarten und Inhalte. Musikspezifische Regelungen finden sich an allen Stellen des </a:t>
            </a:r>
            <a:r>
              <a:rPr lang="de-DE" dirty="0" smtClean="0"/>
              <a:t>Regelwerkes. </a:t>
            </a:r>
          </a:p>
          <a:p>
            <a:endParaRPr lang="de-DE" dirty="0"/>
          </a:p>
          <a:p>
            <a:r>
              <a:rPr lang="de-DE" dirty="0"/>
              <a:t>Bei der Erfassung von Musikressourcen nach RDA sind umfassende Kenntnisse des Regelwerkes RDA notwendig. Die allgemeinen Regelungen haben in der Regel </a:t>
            </a:r>
            <a:r>
              <a:rPr lang="de-DE" dirty="0" smtClean="0"/>
              <a:t>auch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smtClean="0"/>
              <a:t>Gültigkeit </a:t>
            </a:r>
            <a:r>
              <a:rPr lang="de-DE" dirty="0"/>
              <a:t>für Spezialmaterial.</a:t>
            </a:r>
            <a:br>
              <a:rPr lang="de-DE" dirty="0"/>
            </a:br>
            <a:endParaRPr lang="de-DE" sz="1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smtClean="0"/>
              <a:t>AG RDA Schulungsunterlagen – Modul 6M.01: Einführung | Stand: 15.11.2015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96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sw-FR" dirty="0" smtClean="0"/>
              <a:t>Schulungsmodul 6M Musik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lvl="0"/>
            <a:r>
              <a:rPr lang="de-DE" dirty="0" smtClean="0"/>
              <a:t>6M.01 Einführung</a:t>
            </a:r>
            <a:endParaRPr lang="de-DE" dirty="0"/>
          </a:p>
          <a:p>
            <a:pPr lvl="0"/>
            <a:r>
              <a:rPr lang="de-DE" dirty="0" smtClean="0"/>
              <a:t>6M.02 Werktitel </a:t>
            </a:r>
            <a:r>
              <a:rPr lang="de-DE" dirty="0"/>
              <a:t>Musik</a:t>
            </a:r>
          </a:p>
          <a:p>
            <a:pPr lvl="0"/>
            <a:r>
              <a:rPr lang="de-DE" dirty="0" smtClean="0"/>
              <a:t>6M.03 Musikdrucke</a:t>
            </a:r>
            <a:endParaRPr lang="de-DE" dirty="0"/>
          </a:p>
          <a:p>
            <a:pPr lvl="0"/>
            <a:r>
              <a:rPr lang="de-DE" dirty="0" smtClean="0"/>
              <a:t>6M.04 AV-Medien Musik</a:t>
            </a:r>
          </a:p>
          <a:p>
            <a:pPr lvl="0"/>
            <a:r>
              <a:rPr lang="de-DE" dirty="0" smtClean="0"/>
              <a:t>6M.05 Selbstlerneinheiten</a:t>
            </a:r>
          </a:p>
          <a:p>
            <a:pPr lvl="0"/>
            <a:endParaRPr lang="de-DE" dirty="0"/>
          </a:p>
          <a:p>
            <a:r>
              <a:rPr lang="de-DE" dirty="0" smtClean="0"/>
              <a:t>Voraussetzung sind vorhergehende Module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smtClean="0"/>
              <a:t>AG RDA Schulungsunterlagen – Modul 6M.01: Einführung | Stand: 15.11.2015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75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sw-FR" dirty="0" smtClean="0"/>
              <a:t>Was sind Musikressourcen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Arbeitshilfe AH-020 „Definition und Abgrenzungshilfe für Musikressourcen“ [</a:t>
            </a:r>
            <a:r>
              <a:rPr lang="de-DE" dirty="0" smtClean="0">
                <a:hlinkClick r:id="rId3"/>
              </a:rPr>
              <a:t>Link</a:t>
            </a:r>
            <a:r>
              <a:rPr lang="de-DE" dirty="0" smtClean="0"/>
              <a:t>]</a:t>
            </a:r>
          </a:p>
          <a:p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smtClean="0"/>
              <a:t>Musik als Ton- und/oder Bilddarstellung</a:t>
            </a:r>
          </a:p>
          <a:p>
            <a:r>
              <a:rPr lang="de-DE" dirty="0" smtClean="0"/>
              <a:t>Musik als Noten </a:t>
            </a:r>
          </a:p>
          <a:p>
            <a:endParaRPr lang="gsw-FR" dirty="0" smtClean="0"/>
          </a:p>
          <a:p>
            <a:r>
              <a:rPr lang="gsw-FR" dirty="0" smtClean="0"/>
              <a:t>Materialart spielt keine Rolle </a:t>
            </a:r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smtClean="0"/>
              <a:t>AG RDA Schulungsunterlagen – Modul 6M.01: Einführung | Stand: 15.11.2015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46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sw-FR" dirty="0" smtClean="0"/>
              <a:t>Erinnerung Werk – Expression - Manifestation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Modul 1 </a:t>
            </a:r>
          </a:p>
          <a:p>
            <a:endParaRPr lang="de-DE" dirty="0"/>
          </a:p>
          <a:p>
            <a:r>
              <a:rPr lang="de-DE" dirty="0"/>
              <a:t>Für </a:t>
            </a:r>
            <a:r>
              <a:rPr lang="de-DE" dirty="0" smtClean="0"/>
              <a:t>Benutzer sind </a:t>
            </a:r>
            <a:r>
              <a:rPr lang="de-DE" dirty="0"/>
              <a:t>Elemente der Expression zum Teil </a:t>
            </a:r>
            <a:r>
              <a:rPr lang="de-DE" dirty="0" smtClean="0"/>
              <a:t>wichtige Suchkriterien für Musik – </a:t>
            </a:r>
            <a:r>
              <a:rPr lang="de-DE" dirty="0" err="1"/>
              <a:t>Interpretenangaben</a:t>
            </a:r>
            <a:r>
              <a:rPr lang="de-DE" dirty="0"/>
              <a:t>, Aufnahmeorte und –</a:t>
            </a:r>
            <a:r>
              <a:rPr lang="de-DE" dirty="0" err="1"/>
              <a:t>daten</a:t>
            </a:r>
            <a:r>
              <a:rPr lang="de-DE" dirty="0"/>
              <a:t>. </a:t>
            </a:r>
            <a:endParaRPr lang="de-DE" dirty="0" smtClean="0"/>
          </a:p>
          <a:p>
            <a:r>
              <a:rPr lang="de-DE" dirty="0" smtClean="0"/>
              <a:t>Die </a:t>
            </a:r>
            <a:r>
              <a:rPr lang="de-DE" dirty="0"/>
              <a:t>Unterscheidung von Werk und Expression kann eine Herausforderung sein. </a:t>
            </a:r>
            <a:endParaRPr lang="de-DE" dirty="0" smtClean="0"/>
          </a:p>
          <a:p>
            <a:r>
              <a:rPr lang="de-DE" dirty="0" smtClean="0"/>
              <a:t>Die </a:t>
            </a:r>
            <a:r>
              <a:rPr lang="de-DE" dirty="0"/>
              <a:t>Bestimmung eines Werkes der Musik und dessen bevorzugten </a:t>
            </a:r>
            <a:r>
              <a:rPr lang="de-DE" dirty="0" smtClean="0"/>
              <a:t>Titels </a:t>
            </a:r>
            <a:r>
              <a:rPr lang="de-DE" dirty="0"/>
              <a:t>und normierten </a:t>
            </a:r>
            <a:r>
              <a:rPr lang="de-DE" dirty="0" smtClean="0"/>
              <a:t>Sucheinstiegs wird </a:t>
            </a:r>
            <a:r>
              <a:rPr lang="de-DE" dirty="0"/>
              <a:t>ausführlich im Modul 6M.02 besprochen.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smtClean="0"/>
              <a:t>AG RDA Schulungsunterlagen – Modul 6M.01: Einführung | Stand: 15.11.2015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17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sw-FR" dirty="0" smtClean="0"/>
              <a:t>Musikressourcen und Standardelemente-Set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Modul 2, Teil 1 Standardelemente-Set</a:t>
            </a:r>
          </a:p>
          <a:p>
            <a:r>
              <a:rPr lang="de-DE" dirty="0" smtClean="0"/>
              <a:t>Standardelemente-Set für Titeldaten</a:t>
            </a:r>
          </a:p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Standardelemente-Set für Normdaten</a:t>
            </a:r>
            <a:endParaRPr lang="de-DE" dirty="0" smtClean="0"/>
          </a:p>
          <a:p>
            <a:r>
              <a:rPr lang="gsw-FR" dirty="0" smtClean="0"/>
              <a:t>Mindeststandard</a:t>
            </a:r>
          </a:p>
          <a:p>
            <a:endParaRPr lang="gsw-FR" dirty="0"/>
          </a:p>
          <a:p>
            <a:endParaRPr lang="gsw-FR" dirty="0" smtClean="0"/>
          </a:p>
          <a:p>
            <a:endParaRPr lang="gsw-FR" dirty="0"/>
          </a:p>
          <a:p>
            <a:endParaRPr lang="gsw-FR" dirty="0" smtClean="0"/>
          </a:p>
          <a:p>
            <a:endParaRPr lang="gsw-FR" dirty="0"/>
          </a:p>
          <a:p>
            <a:r>
              <a:rPr lang="de-DE" dirty="0"/>
              <a:t>In den weiterführenden Unterlagen zu Modul 6M wird auf die </a:t>
            </a:r>
            <a:r>
              <a:rPr lang="de-DE" dirty="0" smtClean="0"/>
              <a:t>musikspezifischen Standardelemente und die jeweiligen </a:t>
            </a:r>
            <a:r>
              <a:rPr lang="de-DE" dirty="0"/>
              <a:t>Bedingungen näher eingegangen.</a:t>
            </a:r>
            <a:endParaRPr lang="gsw-FR" dirty="0" smtClean="0"/>
          </a:p>
          <a:p>
            <a:endParaRPr lang="gsw-FR" dirty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smtClean="0"/>
              <a:t>AG RDA Schulungsunterlagen – Modul 6M.01: Einführung | Stand: 15.11.2015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844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444032"/>
              </p:ext>
            </p:extLst>
          </p:nvPr>
        </p:nvGraphicFramePr>
        <p:xfrm>
          <a:off x="395536" y="1268760"/>
          <a:ext cx="8424935" cy="4895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Copyright-Datum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Musikressourcen generell verpflichtend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Bese</a:t>
                      </a:r>
                      <a:r>
                        <a:rPr lang="gsw-FR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</a:t>
                      </a: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Zur Identifizierung von unspezifischen Titeln (normierter Sucheinstieg) und wenn zur Unterscheidung von anderen Werken (normierter Sucheinstieg) notwendig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Numerische Bezeichnung</a:t>
                      </a:r>
                      <a:r>
                        <a:rPr lang="gsw-FR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eines Musikwerks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Wie 6.15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6.17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Tonart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Wie</a:t>
                      </a:r>
                      <a:r>
                        <a:rPr lang="gsw-FR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6.15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944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7.20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Musikalische Ausgabeform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944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Im durch Anwendungsregeln festgelegten Umfang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gsw-FR" dirty="0" smtClean="0"/>
              <a:t>Musikressourcen und Standardelemente-Set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smtClean="0"/>
              <a:t>AG RDA Schulungsunterlagen – Modul 6M.01: Einführung | Stand: 15.11.2015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030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495</Words>
  <Application>Microsoft Office PowerPoint</Application>
  <PresentationFormat>Bildschirmpräsentation (4:3)</PresentationFormat>
  <Paragraphs>104</Paragraphs>
  <Slides>10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Larissa</vt:lpstr>
      <vt:lpstr>Schulungsunterlagen der AG RDA</vt:lpstr>
      <vt:lpstr>Einführung Musikressourcen nach RDA  </vt:lpstr>
      <vt:lpstr>Inhalt</vt:lpstr>
      <vt:lpstr>Schulungsmodul 6M Musik</vt:lpstr>
      <vt:lpstr>Schulungsmodul 6M Musik</vt:lpstr>
      <vt:lpstr>Was sind Musikressourcen</vt:lpstr>
      <vt:lpstr>Erinnerung Werk – Expression - Manifestation</vt:lpstr>
      <vt:lpstr>Musikressourcen und Standardelemente-Set</vt:lpstr>
      <vt:lpstr>Musikressourcen und Standardelemente-Set</vt:lpstr>
      <vt:lpstr>Weitere RDA Regelwerksstellen für Musikressourcen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30</cp:revision>
  <cp:lastPrinted>2015-07-31T08:04:15Z</cp:lastPrinted>
  <dcterms:created xsi:type="dcterms:W3CDTF">2014-02-18T07:01:40Z</dcterms:created>
  <dcterms:modified xsi:type="dcterms:W3CDTF">2015-11-18T07:16:59Z</dcterms:modified>
</cp:coreProperties>
</file>