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18"/>
  </p:notesMasterIdLst>
  <p:handoutMasterIdLst>
    <p:handoutMasterId r:id="rId19"/>
  </p:handoutMasterIdLst>
  <p:sldIdLst>
    <p:sldId id="285" r:id="rId3"/>
    <p:sldId id="259" r:id="rId4"/>
    <p:sldId id="287" r:id="rId5"/>
    <p:sldId id="314" r:id="rId6"/>
    <p:sldId id="312" r:id="rId7"/>
    <p:sldId id="303" r:id="rId8"/>
    <p:sldId id="315" r:id="rId9"/>
    <p:sldId id="319" r:id="rId10"/>
    <p:sldId id="320" r:id="rId11"/>
    <p:sldId id="316" r:id="rId12"/>
    <p:sldId id="321" r:id="rId13"/>
    <p:sldId id="317" r:id="rId14"/>
    <p:sldId id="323" r:id="rId15"/>
    <p:sldId id="324" r:id="rId16"/>
    <p:sldId id="325" r:id="rId17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>
        <p:scale>
          <a:sx n="107" d="100"/>
          <a:sy n="107" d="100"/>
        </p:scale>
        <p:origin x="-118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18FDB8F-0336-49A4-9BCF-6DA8548D5854}" type="datetimeFigureOut">
              <a:rPr lang="de-DE"/>
              <a:pPr>
                <a:defRPr/>
              </a:pPr>
              <a:t>11.09.2015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963257C-3B97-4883-845B-48AC647C806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777404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20B8701-0EC6-4CF0-9C34-4D5B36359C0B}" type="datetimeFigureOut">
              <a:rPr lang="de-DE"/>
              <a:pPr>
                <a:defRPr/>
              </a:pPr>
              <a:t>11.09.2015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E88777A-8948-4E92-84FE-AA7866B942D9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954855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1638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663854DA-8367-4A2D-A5E4-5C0CECC02273}" type="slidenum">
              <a:rPr lang="de-DE" altLang="de-DE">
                <a:solidFill>
                  <a:srgbClr val="000000"/>
                </a:solidFill>
              </a:rPr>
              <a:pPr/>
              <a:t>1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221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AB175426-3B1E-4EA7-85BC-B15147B24921}" type="slidenum">
              <a:rPr lang="de-DE" altLang="de-DE"/>
              <a:pPr/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82106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6119812" cy="365125"/>
          </a:xfrm>
        </p:spPr>
        <p:txBody>
          <a:bodyPr/>
          <a:lstStyle>
            <a:lvl1pPr algn="l">
              <a:defRPr smtClean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AG RDA Schulungsunterlagen – Modul 5A.09: Werk-zu-Werk-Beziehungen | Aleph | Stand: 31.07.2015 | CC BY-NC-SA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5"/>
          </p:nvPr>
        </p:nvSpPr>
        <p:spPr>
          <a:xfrm>
            <a:off x="7235825" y="6376988"/>
            <a:ext cx="14509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AA5AABF1-B78F-4BEE-8BD7-55374FA27783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56317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5A.09: Werk-zu-Werk-Beziehungen | Aleph | Stand: 31.07.2015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44062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8313" y="6381750"/>
            <a:ext cx="6264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AG RDA Schulungsunterlagen – Modul 5A.09: Werk-zu-Werk-Beziehungen | Aleph | Stand: 31.07.2015 | CC BY-NC-SA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5A.09: Werk-zu-Werk-Beziehungen | Aleph | Stand: 31.07.2015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529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de-DE" altLang="de-DE" sz="3200" b="1" dirty="0" smtClean="0"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0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de-DE" altLang="de-DE" sz="1000" b="1">
                  <a:solidFill>
                    <a:srgbClr val="000000"/>
                  </a:solidFill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91" name="Grafik 1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4" t="17175" b="17717"/>
          <a:stretch>
            <a:fillRect/>
          </a:stretch>
        </p:blipFill>
        <p:spPr bwMode="auto">
          <a:xfrm>
            <a:off x="677863" y="2349500"/>
            <a:ext cx="16510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Definition:</a:t>
            </a:r>
          </a:p>
          <a:p>
            <a:pPr lvl="1"/>
            <a:r>
              <a:rPr lang="de-DE" dirty="0"/>
              <a:t>i</a:t>
            </a:r>
            <a:r>
              <a:rPr lang="de-DE" dirty="0" smtClean="0"/>
              <a:t>n umfassenden Beschreibungen wird auf enthaltene Komponenten von Werken hingewiesen</a:t>
            </a:r>
          </a:p>
          <a:p>
            <a:pPr lvl="1"/>
            <a:r>
              <a:rPr lang="de-DE" dirty="0" smtClean="0"/>
              <a:t>in analytischen Beschreibungen wird auf Gesamtwerke hingewiesen</a:t>
            </a:r>
            <a:endParaRPr lang="de-DE" dirty="0"/>
          </a:p>
          <a:p>
            <a:endParaRPr lang="de-DE" dirty="0" smtClean="0"/>
          </a:p>
          <a:p>
            <a:r>
              <a:rPr lang="de-DE" dirty="0" smtClean="0"/>
              <a:t>Beispiele: </a:t>
            </a:r>
          </a:p>
          <a:p>
            <a:pPr lvl="1"/>
            <a:r>
              <a:rPr lang="de-DE" dirty="0" smtClean="0"/>
              <a:t>Teil-Ganzes-Beziehungen bei umfassenden Beschreibungen von mehrteiligen Monografien (s. Modul 5A.01), Zusammenstellungen (s. 5A.02.01) und fortlaufenden Ressourcen (s. Modul 5B.05)</a:t>
            </a:r>
          </a:p>
          <a:p>
            <a:pPr marL="0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Teil-Ganzes-Beziehungen (RDA J.2.4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920111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10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2032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de-DE" dirty="0" smtClean="0"/>
              <a:t>Beziehung </a:t>
            </a:r>
            <a:r>
              <a:rPr lang="de-DE" dirty="0"/>
              <a:t>des </a:t>
            </a:r>
            <a:r>
              <a:rPr lang="de-DE" dirty="0" smtClean="0"/>
              <a:t>Werks The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towers</a:t>
            </a:r>
            <a:r>
              <a:rPr lang="de-DE" dirty="0" smtClean="0"/>
              <a:t> von J.R.R. Tolkien zum Gesamtwerk The Lord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rings erfasst </a:t>
            </a:r>
            <a:endParaRPr lang="de-DE" dirty="0"/>
          </a:p>
          <a:p>
            <a:pPr>
              <a:spcBef>
                <a:spcPts val="1200"/>
              </a:spcBef>
            </a:pPr>
            <a:r>
              <a:rPr lang="de-DE" sz="2000" dirty="0"/>
              <a:t>mittels </a:t>
            </a:r>
            <a:r>
              <a:rPr lang="de-DE" sz="2000" dirty="0" err="1" smtClean="0"/>
              <a:t>Identifikator</a:t>
            </a:r>
            <a:endParaRPr lang="de-DE" sz="2000" dirty="0" smtClean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Teil-Ganzes-Beziehungen (RDA J.2.4</a:t>
            </a:r>
            <a:r>
              <a:rPr lang="de-DE" dirty="0" smtClean="0"/>
              <a:t>) - Beispiel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778439"/>
              </p:ext>
            </p:extLst>
          </p:nvPr>
        </p:nvGraphicFramePr>
        <p:xfrm>
          <a:off x="359569" y="2636912"/>
          <a:ext cx="8424861" cy="1698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8986"/>
                <a:gridCol w="978986"/>
                <a:gridCol w="3571279"/>
                <a:gridCol w="2895610"/>
              </a:tblGrid>
              <a:tr h="126974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30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453m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Kat. 453m (</a:t>
                      </a: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Enthalten in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IDN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920111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11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2987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Definition:</a:t>
            </a:r>
          </a:p>
          <a:p>
            <a:pPr lvl="1"/>
            <a:r>
              <a:rPr lang="de-DE" dirty="0" smtClean="0"/>
              <a:t>es werden Zusammenhänge zwischen Werken, die andere Werke erweitern oder vervollständigen hergestellt </a:t>
            </a:r>
          </a:p>
          <a:p>
            <a:endParaRPr lang="de-DE" dirty="0" smtClean="0"/>
          </a:p>
          <a:p>
            <a:r>
              <a:rPr lang="de-DE" dirty="0" smtClean="0"/>
              <a:t>Beispiele: </a:t>
            </a:r>
          </a:p>
          <a:p>
            <a:pPr lvl="1"/>
            <a:r>
              <a:rPr lang="de-DE" dirty="0" smtClean="0"/>
              <a:t>Supplemente als Erweiterungen, Drehbücher und Musik, die bestimmte Werke komplettieren, aber nicht gleichzeitig deren Komponenten sind</a:t>
            </a:r>
          </a:p>
          <a:p>
            <a:pPr lvl="1"/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Begleitende Beziehungen (RDA J.2.5)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848103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12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0300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de-DE" dirty="0" smtClean="0"/>
              <a:t>Beziehung der Oper Elektra von Richard </a:t>
            </a:r>
            <a:r>
              <a:rPr lang="de-DE" dirty="0" err="1" smtClean="0"/>
              <a:t>Strauss</a:t>
            </a:r>
            <a:r>
              <a:rPr lang="de-DE" dirty="0" smtClean="0"/>
              <a:t> zum Libretto von Hugo von </a:t>
            </a:r>
            <a:r>
              <a:rPr lang="de-DE" dirty="0"/>
              <a:t>Hofmannsthal erfasst </a:t>
            </a:r>
          </a:p>
          <a:p>
            <a:pPr>
              <a:spcBef>
                <a:spcPts val="1200"/>
              </a:spcBef>
            </a:pPr>
            <a:r>
              <a:rPr lang="de-DE" sz="2000" dirty="0"/>
              <a:t>mittels </a:t>
            </a:r>
            <a:r>
              <a:rPr lang="de-DE" sz="2000" dirty="0" smtClean="0"/>
              <a:t>strukturierter Beschreibung</a:t>
            </a:r>
            <a:endParaRPr lang="de-DE" sz="2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Begleitende Beziehungen </a:t>
            </a:r>
            <a:r>
              <a:rPr lang="de-DE" dirty="0"/>
              <a:t>(RDA </a:t>
            </a:r>
            <a:r>
              <a:rPr lang="de-DE" dirty="0" smtClean="0"/>
              <a:t>J.2.5) - Beispiel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867359"/>
              </p:ext>
            </p:extLst>
          </p:nvPr>
        </p:nvGraphicFramePr>
        <p:xfrm>
          <a:off x="359569" y="2636912"/>
          <a:ext cx="8424861" cy="1066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8986"/>
                <a:gridCol w="978986"/>
                <a:gridCol w="3571279"/>
                <a:gridCol w="2895610"/>
              </a:tblGrid>
              <a:tr h="126974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3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529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AT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AT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Libretto</a:t>
                      </a:r>
                      <a:br>
                        <a:rPr lang="de-AT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AT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AT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Elektra / Hugo von Hofmannsthal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920111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13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5389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Definition:</a:t>
            </a:r>
          </a:p>
          <a:p>
            <a:pPr lvl="1"/>
            <a:r>
              <a:rPr lang="de-DE" dirty="0" smtClean="0"/>
              <a:t>deuten Abfolgen von Werken an</a:t>
            </a:r>
          </a:p>
          <a:p>
            <a:pPr lvl="1"/>
            <a:r>
              <a:rPr lang="de-DE" dirty="0" smtClean="0"/>
              <a:t>insbesondere für fortlaufende Ressourcen relevant</a:t>
            </a:r>
          </a:p>
          <a:p>
            <a:endParaRPr lang="de-DE" dirty="0" smtClean="0"/>
          </a:p>
          <a:p>
            <a:r>
              <a:rPr lang="de-DE" dirty="0" smtClean="0"/>
              <a:t>Beispiele: </a:t>
            </a:r>
          </a:p>
          <a:p>
            <a:pPr lvl="1"/>
            <a:r>
              <a:rPr lang="de-DE" dirty="0" smtClean="0"/>
              <a:t>Ersetzungen, Prequels, Vorgänger</a:t>
            </a:r>
          </a:p>
          <a:p>
            <a:pPr lvl="1"/>
            <a:r>
              <a:rPr lang="de-DE" dirty="0" smtClean="0"/>
              <a:t>neue Auflagen o. ä. erfüllen </a:t>
            </a:r>
            <a:r>
              <a:rPr lang="de-DE" b="1" dirty="0" smtClean="0"/>
              <a:t>nicht</a:t>
            </a:r>
            <a:r>
              <a:rPr lang="de-DE" dirty="0" smtClean="0"/>
              <a:t> die Kriterien neuer Werke, d. h. in diesem Fall liegen Nachfolge-Beziehungen auf Expressionsebene vor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Nachfolge-Beziehungen (RDA </a:t>
            </a:r>
            <a:r>
              <a:rPr lang="de-DE" dirty="0" smtClean="0"/>
              <a:t>J.2.6)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848103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14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0093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de-DE" dirty="0" smtClean="0"/>
              <a:t>Beziehung des Romans Jane </a:t>
            </a:r>
            <a:r>
              <a:rPr lang="de-DE" dirty="0" err="1" smtClean="0"/>
              <a:t>Eyre</a:t>
            </a:r>
            <a:r>
              <a:rPr lang="de-DE" dirty="0" smtClean="0"/>
              <a:t> von Charlotte </a:t>
            </a:r>
            <a:r>
              <a:rPr lang="de-DE" dirty="0" err="1" smtClean="0"/>
              <a:t>Bront</a:t>
            </a:r>
            <a:r>
              <a:rPr lang="de-DE" dirty="0" err="1"/>
              <a:t>ë</a:t>
            </a:r>
            <a:r>
              <a:rPr lang="de-DE" dirty="0" smtClean="0"/>
              <a:t> zum Prequel Wide </a:t>
            </a:r>
            <a:r>
              <a:rPr lang="de-DE" dirty="0" err="1" smtClean="0"/>
              <a:t>Sargasso</a:t>
            </a:r>
            <a:r>
              <a:rPr lang="de-DE" dirty="0" smtClean="0"/>
              <a:t> </a:t>
            </a:r>
            <a:r>
              <a:rPr lang="de-DE" dirty="0" err="1" smtClean="0"/>
              <a:t>Sea</a:t>
            </a:r>
            <a:r>
              <a:rPr lang="de-DE" dirty="0" smtClean="0"/>
              <a:t> von Jean Rhys </a:t>
            </a:r>
            <a:r>
              <a:rPr lang="de-DE" dirty="0"/>
              <a:t>erfasst </a:t>
            </a:r>
          </a:p>
          <a:p>
            <a:pPr>
              <a:spcBef>
                <a:spcPts val="1200"/>
              </a:spcBef>
            </a:pPr>
            <a:r>
              <a:rPr lang="de-DE" sz="2000" dirty="0" smtClean="0"/>
              <a:t>mittels unstrukturierter Beschreibung</a:t>
            </a:r>
            <a:endParaRPr lang="de-DE" sz="2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Nachfolge-Beziehungen (RDA J.2.6)</a:t>
            </a:r>
            <a:r>
              <a:rPr lang="de-DE" dirty="0" smtClean="0"/>
              <a:t> - Beispiel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555321"/>
              </p:ext>
            </p:extLst>
          </p:nvPr>
        </p:nvGraphicFramePr>
        <p:xfrm>
          <a:off x="359569" y="3068960"/>
          <a:ext cx="8424861" cy="1473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8986"/>
                <a:gridCol w="978986"/>
                <a:gridCol w="3571279"/>
                <a:gridCol w="2895610"/>
              </a:tblGrid>
              <a:tr h="126974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3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AT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AT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Jean Rhys schrieb 1966 ein Prequel zum Roman unter dem Namen Wide </a:t>
                      </a:r>
                      <a:r>
                        <a:rPr lang="de-AT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Sargasso</a:t>
                      </a:r>
                      <a:r>
                        <a:rPr lang="de-AT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AT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920111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15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7113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8" y="2565400"/>
            <a:ext cx="8229600" cy="11430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de-DE" dirty="0" smtClean="0"/>
              <a:t>Werk-zu-Werk-Beziehungen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09575" y="549275"/>
            <a:ext cx="2362200" cy="431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</a:t>
            </a:r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5A.09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</a:t>
            </a:r>
            <a:r>
              <a:rPr lang="de-DE" sz="800" dirty="0" smtClean="0"/>
              <a:t>: 31.07.2015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2</a:t>
            </a:fld>
            <a:endParaRPr lang="de-DE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Grundsätzliches</a:t>
            </a:r>
            <a:endParaRPr lang="de-DE" dirty="0"/>
          </a:p>
        </p:txBody>
      </p:sp>
      <p:sp>
        <p:nvSpPr>
          <p:cNvPr id="512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r>
              <a:rPr lang="de-DE" altLang="de-DE" dirty="0" smtClean="0"/>
              <a:t>Beziehungen zwischen Entitäten der FRBR Gruppe 1</a:t>
            </a:r>
          </a:p>
          <a:p>
            <a:pPr lvl="1"/>
            <a:r>
              <a:rPr lang="de-DE" dirty="0"/>
              <a:t>Primärbeziehungen zwischen Werk, Expression, Manifestation und Exemplar (RDA 17)</a:t>
            </a:r>
          </a:p>
          <a:p>
            <a:pPr lvl="1"/>
            <a:r>
              <a:rPr lang="de-DE" b="1" dirty="0"/>
              <a:t>Beziehungen zwischen Werken</a:t>
            </a:r>
            <a:r>
              <a:rPr lang="de-DE" dirty="0"/>
              <a:t>, Expressionen, Manifestationen oder Exemplaren (RDA 24-28)</a:t>
            </a:r>
          </a:p>
          <a:p>
            <a:pPr lvl="1"/>
            <a:r>
              <a:rPr lang="de-DE" altLang="de-DE" dirty="0" smtClean="0"/>
              <a:t>s. Modul 2.07</a:t>
            </a:r>
          </a:p>
          <a:p>
            <a:endParaRPr lang="de-DE" altLang="de-DE" dirty="0" smtClean="0"/>
          </a:p>
          <a:p>
            <a:endParaRPr lang="de-DE" altLang="de-DE" dirty="0"/>
          </a:p>
          <a:p>
            <a:endParaRPr lang="de-DE" altLang="de-DE" dirty="0" smtClean="0"/>
          </a:p>
          <a:p>
            <a:endParaRPr lang="de-DE" altLang="de-DE" dirty="0" smtClean="0"/>
          </a:p>
          <a:p>
            <a:endParaRPr lang="de-DE" altLang="de-DE" dirty="0"/>
          </a:p>
          <a:p>
            <a:endParaRPr lang="de-DE" altLang="de-DE" dirty="0" smtClean="0"/>
          </a:p>
          <a:p>
            <a:r>
              <a:rPr lang="de-DE" altLang="de-DE" dirty="0" smtClean="0"/>
              <a:t>zur Abbildung der Beziehungen zwischen Werken in Normdatensätzen s. Modul 4 Werke Normdaten</a:t>
            </a:r>
          </a:p>
          <a:p>
            <a:endParaRPr lang="de-DE" altLang="de-DE" dirty="0"/>
          </a:p>
          <a:p>
            <a:endParaRPr lang="de-DE" altLang="de-DE" dirty="0" smtClean="0"/>
          </a:p>
        </p:txBody>
      </p:sp>
      <p:pic>
        <p:nvPicPr>
          <p:cNvPr id="5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4" t="34427" r="27273" b="27047"/>
          <a:stretch/>
        </p:blipFill>
        <p:spPr bwMode="auto">
          <a:xfrm>
            <a:off x="2771800" y="2996952"/>
            <a:ext cx="3439607" cy="26358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3</a:t>
            </a:fld>
            <a:endParaRPr lang="de-DE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Erfassen von Beziehungen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/>
              <a:t>Beziehungen bestehen </a:t>
            </a:r>
            <a:r>
              <a:rPr lang="de-DE" dirty="0" smtClean="0"/>
              <a:t>aus …</a:t>
            </a:r>
          </a:p>
          <a:p>
            <a:pPr lvl="1"/>
            <a:r>
              <a:rPr lang="de-DE" dirty="0"/>
              <a:t>den in Beziehung stehendenden Entitäten</a:t>
            </a:r>
          </a:p>
          <a:p>
            <a:pPr lvl="1"/>
            <a:r>
              <a:rPr lang="de-DE" dirty="0"/>
              <a:t>Beziehungskennzeichnungen, die die Art der Beziehung zwischen den Entitäten spezifizieren</a:t>
            </a:r>
          </a:p>
          <a:p>
            <a:pPr lvl="1"/>
            <a:endParaRPr lang="de-DE" dirty="0"/>
          </a:p>
          <a:p>
            <a:r>
              <a:rPr lang="de-DE" dirty="0" smtClean="0"/>
              <a:t>Erfassen der Beziehung</a:t>
            </a:r>
          </a:p>
          <a:p>
            <a:pPr lvl="1"/>
            <a:r>
              <a:rPr lang="de-DE" dirty="0" smtClean="0"/>
              <a:t>mittels normiertem Sucheinstieg</a:t>
            </a:r>
          </a:p>
          <a:p>
            <a:pPr lvl="1"/>
            <a:r>
              <a:rPr lang="de-DE" dirty="0" smtClean="0"/>
              <a:t>mittels </a:t>
            </a:r>
            <a:r>
              <a:rPr lang="de-DE" dirty="0" err="1" smtClean="0"/>
              <a:t>Identifikator</a:t>
            </a:r>
            <a:r>
              <a:rPr lang="de-DE" dirty="0" smtClean="0"/>
              <a:t> </a:t>
            </a:r>
          </a:p>
          <a:p>
            <a:pPr lvl="1"/>
            <a:r>
              <a:rPr lang="de-DE" dirty="0" smtClean="0"/>
              <a:t>mittels strukturierter oder unstrukturierter Beschreibung</a:t>
            </a:r>
          </a:p>
          <a:p>
            <a:endParaRPr lang="de-DE" dirty="0" smtClean="0"/>
          </a:p>
          <a:p>
            <a:r>
              <a:rPr lang="de-DE" dirty="0"/>
              <a:t>Erfassen der </a:t>
            </a:r>
            <a:r>
              <a:rPr lang="de-DE" dirty="0" smtClean="0"/>
              <a:t>Beziehungskennzeichnung</a:t>
            </a:r>
          </a:p>
          <a:p>
            <a:pPr lvl="1"/>
            <a:r>
              <a:rPr lang="de-DE" dirty="0" smtClean="0"/>
              <a:t>als Textstring</a:t>
            </a:r>
          </a:p>
          <a:p>
            <a:pPr lvl="1"/>
            <a:r>
              <a:rPr lang="de-DE" dirty="0" smtClean="0"/>
              <a:t>s. RDA Anhang J und RDA 24.5.1.3</a:t>
            </a:r>
            <a:r>
              <a:rPr lang="de-DE" dirty="0"/>
              <a:t> </a:t>
            </a:r>
            <a:r>
              <a:rPr lang="de-DE" dirty="0" smtClean="0"/>
              <a:t>D-A-CH</a:t>
            </a:r>
          </a:p>
          <a:p>
            <a:pPr marL="0" indent="0">
              <a:buNone/>
            </a:pPr>
            <a:endParaRPr lang="de-DE" dirty="0" smtClean="0"/>
          </a:p>
          <a:p>
            <a:endParaRPr lang="de-DE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de-DE" dirty="0" smtClean="0"/>
          </a:p>
          <a:p>
            <a:pPr lvl="1"/>
            <a:endParaRPr lang="de-DE" sz="18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5A.09: Werk-zu-Werk-Beziehungen | </a:t>
            </a:r>
            <a:r>
              <a:rPr lang="de-DE" sz="800" dirty="0" err="1" smtClean="0">
                <a:solidFill>
                  <a:srgbClr val="4F81BD">
                    <a:lumMod val="75000"/>
                  </a:srgbClr>
                </a:solidFill>
              </a:rPr>
              <a:t>Aleph</a:t>
            </a:r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 | Stand: 31.07.2015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77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Standardelemente</a:t>
            </a:r>
            <a:endParaRPr lang="de-DE" dirty="0"/>
          </a:p>
        </p:txBody>
      </p:sp>
      <p:sp>
        <p:nvSpPr>
          <p:cNvPr id="512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>
              <a:buNone/>
            </a:pPr>
            <a:r>
              <a:rPr lang="de-DE" dirty="0"/>
              <a:t>RDA 24.3 </a:t>
            </a:r>
          </a:p>
          <a:p>
            <a:r>
              <a:rPr lang="de-DE" dirty="0"/>
              <a:t>Das Erfassen von </a:t>
            </a:r>
            <a:r>
              <a:rPr lang="de-DE" b="1" dirty="0"/>
              <a:t>Beziehungen</a:t>
            </a:r>
            <a:r>
              <a:rPr lang="de-DE" dirty="0"/>
              <a:t> zwischen miteinander in Beziehung stehenden </a:t>
            </a:r>
            <a:r>
              <a:rPr lang="de-DE" b="1" dirty="0" smtClean="0"/>
              <a:t>Werken (…) </a:t>
            </a:r>
            <a:r>
              <a:rPr lang="de-DE" dirty="0" smtClean="0"/>
              <a:t>ist </a:t>
            </a:r>
            <a:r>
              <a:rPr lang="de-DE" b="1" dirty="0"/>
              <a:t>nicht</a:t>
            </a:r>
            <a:r>
              <a:rPr lang="de-DE" dirty="0"/>
              <a:t> erforderlich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pPr>
              <a:buNone/>
            </a:pPr>
            <a:r>
              <a:rPr lang="de-DE" dirty="0"/>
              <a:t>RDA 24.5 D-A-CH</a:t>
            </a:r>
          </a:p>
          <a:p>
            <a:r>
              <a:rPr lang="de-DE" dirty="0" smtClean="0"/>
              <a:t>Wird eine Beziehung hergestellt, ist die </a:t>
            </a:r>
            <a:r>
              <a:rPr lang="de-DE" b="1" dirty="0" smtClean="0"/>
              <a:t>Beziehungskennzeichnung</a:t>
            </a:r>
            <a:r>
              <a:rPr lang="de-DE" dirty="0" smtClean="0"/>
              <a:t> </a:t>
            </a:r>
            <a:r>
              <a:rPr lang="de-DE" b="1" dirty="0" smtClean="0"/>
              <a:t>Zusatzelement</a:t>
            </a:r>
            <a:r>
              <a:rPr lang="de-DE" dirty="0" smtClean="0"/>
              <a:t>.</a:t>
            </a:r>
            <a:endParaRPr lang="de-DE" dirty="0"/>
          </a:p>
          <a:p>
            <a:r>
              <a:rPr lang="de-DE" dirty="0"/>
              <a:t>Wird die Beziehung in unstrukturierter Form angegeben oder wenn das jeweilige Feld es ausdrückt, kann auf das Erfassen der Beziehungskennzeichnung verzichtet </a:t>
            </a:r>
            <a:r>
              <a:rPr lang="de-DE" dirty="0" smtClean="0"/>
              <a:t>werden.</a:t>
            </a:r>
            <a:endParaRPr lang="de-DE" dirty="0"/>
          </a:p>
          <a:p>
            <a:endParaRPr lang="de-DE" dirty="0"/>
          </a:p>
          <a:p>
            <a:endParaRPr lang="de-DE" altLang="de-DE" dirty="0"/>
          </a:p>
          <a:p>
            <a:pPr marL="0" indent="0">
              <a:buNone/>
            </a:pPr>
            <a:endParaRPr lang="de-DE" altLang="de-DE" dirty="0" smtClean="0"/>
          </a:p>
          <a:p>
            <a:endParaRPr lang="de-DE" altLang="de-DE" dirty="0"/>
          </a:p>
          <a:p>
            <a:endParaRPr lang="de-DE" altLang="de-DE" dirty="0" smtClean="0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8867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Abgeleitete Beziehungen 	(RDA J.2.2)</a:t>
            </a:r>
          </a:p>
          <a:p>
            <a:r>
              <a:rPr lang="de-DE" dirty="0" smtClean="0"/>
              <a:t>Teil-Ganzes-Beziehungen 	(RDA J.2.4)</a:t>
            </a:r>
          </a:p>
          <a:p>
            <a:r>
              <a:rPr lang="de-DE" dirty="0" smtClean="0"/>
              <a:t>Begleitende Beziehungen 	(RDA J.2.5)</a:t>
            </a:r>
          </a:p>
          <a:p>
            <a:r>
              <a:rPr lang="de-DE" dirty="0" smtClean="0"/>
              <a:t>Nachfolge-Beziehungen 	(RDA J.2.6)</a:t>
            </a:r>
          </a:p>
          <a:p>
            <a:pPr marL="0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Typen von Beziehungen zwischen Werken</a:t>
            </a:r>
            <a:endParaRPr lang="de-DE" dirty="0"/>
          </a:p>
        </p:txBody>
      </p:sp>
      <p:sp>
        <p:nvSpPr>
          <p:cNvPr id="8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0348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Definition: </a:t>
            </a:r>
          </a:p>
          <a:p>
            <a:pPr lvl="1"/>
            <a:r>
              <a:rPr lang="de-DE" dirty="0" smtClean="0"/>
              <a:t>bei der Ableitung eines Werks entsteht ein eigenständiges, neues, wenngleich verwandtes Werk </a:t>
            </a:r>
          </a:p>
          <a:p>
            <a:pPr lvl="1"/>
            <a:r>
              <a:rPr lang="de-DE" dirty="0"/>
              <a:t>ein Werk stellt </a:t>
            </a:r>
            <a:r>
              <a:rPr lang="de-DE" dirty="0" smtClean="0"/>
              <a:t>also eine </a:t>
            </a:r>
            <a:r>
              <a:rPr lang="de-DE" dirty="0"/>
              <a:t>Variante eines anderen Werks dar</a:t>
            </a:r>
          </a:p>
          <a:p>
            <a:endParaRPr lang="de-DE" dirty="0" smtClean="0"/>
          </a:p>
          <a:p>
            <a:r>
              <a:rPr lang="de-DE" dirty="0" smtClean="0"/>
              <a:t>Beispiele:</a:t>
            </a:r>
          </a:p>
          <a:p>
            <a:pPr lvl="1"/>
            <a:r>
              <a:rPr lang="de-DE" dirty="0" smtClean="0"/>
              <a:t>Verfilmungen, Bühnenbearbeitungen, Opern oder Romane, die auf bestimmten Werken basieren, Musikvertonungen</a:t>
            </a:r>
          </a:p>
          <a:p>
            <a:pPr lvl="1"/>
            <a:r>
              <a:rPr lang="de-DE" dirty="0" smtClean="0"/>
              <a:t>können die Ableitungen </a:t>
            </a:r>
            <a:r>
              <a:rPr lang="de-DE" b="1" dirty="0" smtClean="0"/>
              <a:t>nicht</a:t>
            </a:r>
            <a:r>
              <a:rPr lang="de-DE" dirty="0" smtClean="0"/>
              <a:t> als eigenständige Werke gelten (z. B. vollständige Lesungen oder gekürzte Fassungen eines Textes), handelt es sich stattdessen um abgeleitete Beziehungen auf Expressionsebene</a:t>
            </a:r>
          </a:p>
          <a:p>
            <a:pPr marL="0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Abgeleitete Beziehungen (RDA J.2.2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6639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Beziehung des Films </a:t>
            </a:r>
            <a:r>
              <a:rPr lang="de-DE" dirty="0" err="1" smtClean="0"/>
              <a:t>Buddenbrooks</a:t>
            </a:r>
            <a:r>
              <a:rPr lang="de-DE" dirty="0" smtClean="0"/>
              <a:t> von Heinrich Breloer zum Roman von Thomas Mann</a:t>
            </a:r>
          </a:p>
          <a:p>
            <a:pPr>
              <a:spcBef>
                <a:spcPts val="1200"/>
              </a:spcBef>
            </a:pPr>
            <a:r>
              <a:rPr lang="de-DE" sz="2000" dirty="0" smtClean="0"/>
              <a:t>mittels </a:t>
            </a:r>
            <a:r>
              <a:rPr lang="de-DE" sz="2000" dirty="0" err="1" smtClean="0"/>
              <a:t>Identifikator</a:t>
            </a:r>
            <a:r>
              <a:rPr lang="de-DE" sz="2000" dirty="0" smtClean="0"/>
              <a:t>: </a:t>
            </a:r>
            <a:r>
              <a:rPr lang="de-DE" sz="2000" dirty="0"/>
              <a:t>Zwar sieht das Regelwerk diese Möglichkeit explizit vor, im Format ist sie allerdings derzeit nicht umgesetzt.</a:t>
            </a:r>
            <a:endParaRPr lang="de-DE" sz="2000" dirty="0" smtClean="0"/>
          </a:p>
          <a:p>
            <a:pPr>
              <a:spcBef>
                <a:spcPts val="600"/>
              </a:spcBef>
            </a:pPr>
            <a:endParaRPr lang="de-DE" sz="2000" dirty="0" smtClean="0"/>
          </a:p>
          <a:p>
            <a:pPr>
              <a:spcBef>
                <a:spcPts val="600"/>
              </a:spcBef>
            </a:pPr>
            <a:r>
              <a:rPr lang="de-DE" sz="2000" dirty="0" smtClean="0"/>
              <a:t>mittels </a:t>
            </a:r>
            <a:r>
              <a:rPr lang="de-DE" sz="2000" dirty="0"/>
              <a:t>normiertem Sucheinstieg</a:t>
            </a:r>
            <a:br>
              <a:rPr lang="de-DE" sz="2000" dirty="0"/>
            </a:br>
            <a:endParaRPr lang="de-DE" sz="2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Abgeleitete Beziehungen (RDA J.2.2</a:t>
            </a:r>
            <a:r>
              <a:rPr lang="de-DE" dirty="0" smtClean="0"/>
              <a:t>) – Beispiel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398507"/>
              </p:ext>
            </p:extLst>
          </p:nvPr>
        </p:nvGraphicFramePr>
        <p:xfrm>
          <a:off x="359569" y="3789040"/>
          <a:ext cx="8424862" cy="1698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5529"/>
                <a:gridCol w="985529"/>
                <a:gridCol w="3560738"/>
                <a:gridCol w="2893066"/>
              </a:tblGrid>
              <a:tr h="126974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30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534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Filmbearbeitung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Mann, Thomas,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1875-1955. </a:t>
                      </a:r>
                      <a:r>
                        <a:rPr lang="de-DE" sz="16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Buddenbrooks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7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1176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pPr>
              <a:spcBef>
                <a:spcPts val="1200"/>
              </a:spcBef>
            </a:pPr>
            <a:r>
              <a:rPr lang="de-DE" sz="2000" dirty="0"/>
              <a:t>mittels strukturierter Beschreibung</a:t>
            </a:r>
          </a:p>
          <a:p>
            <a:pPr>
              <a:spcBef>
                <a:spcPts val="1200"/>
              </a:spcBef>
            </a:pPr>
            <a:endParaRPr lang="de-DE" sz="2000" dirty="0"/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pPr>
              <a:spcBef>
                <a:spcPts val="1200"/>
              </a:spcBef>
            </a:pPr>
            <a:r>
              <a:rPr lang="de-DE" sz="2000" dirty="0"/>
              <a:t>mittels unstrukturierter Beschreibung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Abgeleitete Beziehungen (RDA J.2.2</a:t>
            </a:r>
            <a:r>
              <a:rPr lang="de-DE" dirty="0" smtClean="0"/>
              <a:t>) – Beispiel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411554"/>
              </p:ext>
            </p:extLst>
          </p:nvPr>
        </p:nvGraphicFramePr>
        <p:xfrm>
          <a:off x="359569" y="4077072"/>
          <a:ext cx="8424862" cy="1270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5529"/>
                <a:gridCol w="985529"/>
                <a:gridCol w="3560738"/>
                <a:gridCol w="2893066"/>
              </a:tblGrid>
              <a:tr h="126974">
                <a:tc>
                  <a:txBody>
                    <a:bodyPr/>
                    <a:lstStyle/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3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534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Verfilmung des Romans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Buddenbrooks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(1901) von Thomas Mann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668786"/>
              </p:ext>
            </p:extLst>
          </p:nvPr>
        </p:nvGraphicFramePr>
        <p:xfrm>
          <a:off x="359569" y="1772816"/>
          <a:ext cx="8424861" cy="1270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8986"/>
                <a:gridCol w="978986"/>
                <a:gridCol w="3571279"/>
                <a:gridCol w="2895610"/>
              </a:tblGrid>
              <a:tr h="126974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3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534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Filmbearbeitung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</a:t>
                      </a:r>
                      <a:b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aseline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Buddenbrooks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Thomas Mann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7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6897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2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908</Words>
  <Application>Microsoft Office PowerPoint</Application>
  <PresentationFormat>Bildschirmpräsentation (4:3)</PresentationFormat>
  <Paragraphs>191</Paragraphs>
  <Slides>15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15</vt:i4>
      </vt:variant>
    </vt:vector>
  </HeadingPairs>
  <TitlesOfParts>
    <vt:vector size="17" baseType="lpstr">
      <vt:lpstr>Larissa</vt:lpstr>
      <vt:lpstr>2_Larissa</vt:lpstr>
      <vt:lpstr>Schulungsunterlagen der AG RDA</vt:lpstr>
      <vt:lpstr>Werk-zu-Werk-Beziehungen </vt:lpstr>
      <vt:lpstr>Grundsätzliches</vt:lpstr>
      <vt:lpstr>Erfassen von Beziehungen</vt:lpstr>
      <vt:lpstr>Standardelemente</vt:lpstr>
      <vt:lpstr>Typen von Beziehungen zwischen Werken</vt:lpstr>
      <vt:lpstr>Abgeleitete Beziehungen (RDA J.2.2)</vt:lpstr>
      <vt:lpstr>Abgeleitete Beziehungen (RDA J.2.2) – Beispiel</vt:lpstr>
      <vt:lpstr>Abgeleitete Beziehungen (RDA J.2.2) – Beispiel</vt:lpstr>
      <vt:lpstr>Teil-Ganzes-Beziehungen (RDA J.2.4)</vt:lpstr>
      <vt:lpstr>Teil-Ganzes-Beziehungen (RDA J.2.4) - Beispiel</vt:lpstr>
      <vt:lpstr>Begleitende Beziehungen (RDA J.2.5)</vt:lpstr>
      <vt:lpstr>Begleitende Beziehungen (RDA J.2.5) - Beispiel</vt:lpstr>
      <vt:lpstr>Nachfolge-Beziehungen (RDA J.2.6)</vt:lpstr>
      <vt:lpstr>Nachfolge-Beziehungen (RDA J.2.6) - Beispiel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102</cp:revision>
  <dcterms:created xsi:type="dcterms:W3CDTF">2014-02-18T07:01:40Z</dcterms:created>
  <dcterms:modified xsi:type="dcterms:W3CDTF">2015-09-11T08:52:11Z</dcterms:modified>
</cp:coreProperties>
</file>