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8"/>
  </p:notesMasterIdLst>
  <p:handoutMasterIdLst>
    <p:handoutMasterId r:id="rId19"/>
  </p:handoutMasterIdLst>
  <p:sldIdLst>
    <p:sldId id="285" r:id="rId3"/>
    <p:sldId id="259" r:id="rId4"/>
    <p:sldId id="287" r:id="rId5"/>
    <p:sldId id="314" r:id="rId6"/>
    <p:sldId id="312" r:id="rId7"/>
    <p:sldId id="303" r:id="rId8"/>
    <p:sldId id="315" r:id="rId9"/>
    <p:sldId id="319" r:id="rId10"/>
    <p:sldId id="320" r:id="rId11"/>
    <p:sldId id="316" r:id="rId12"/>
    <p:sldId id="321" r:id="rId13"/>
    <p:sldId id="317" r:id="rId14"/>
    <p:sldId id="323" r:id="rId15"/>
    <p:sldId id="324" r:id="rId16"/>
    <p:sldId id="325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90" d="100"/>
          <a:sy n="90" d="100"/>
        </p:scale>
        <p:origin x="-1698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8FDB8F-0336-49A4-9BCF-6DA8548D5854}" type="datetimeFigureOut">
              <a:rPr lang="de-DE"/>
              <a:pPr>
                <a:defRPr/>
              </a:pPr>
              <a:t>10.09.2015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63257C-3B97-4883-845B-48AC647C806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77404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0B8701-0EC6-4CF0-9C34-4D5B36359C0B}" type="datetimeFigureOut">
              <a:rPr lang="de-DE"/>
              <a:pPr>
                <a:defRPr/>
              </a:pPr>
              <a:t>10.09.2015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88777A-8948-4E92-84FE-AA7866B942D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95485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63854DA-8367-4A2D-A5E4-5C0CECC02273}" type="slidenum">
              <a:rPr lang="de-DE" altLang="de-DE">
                <a:solidFill>
                  <a:srgbClr val="000000"/>
                </a:solidFill>
              </a:rPr>
              <a:pPr/>
              <a:t>1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21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B175426-3B1E-4EA7-85BC-B15147B24921}" type="slidenum">
              <a:rPr lang="de-DE" altLang="de-DE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82106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5A.09: Werk-zu-Werk-Beziehungen | PICA DNB/ZDB | Stand: 31.07.2015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A5AABF1-B78F-4BEE-8BD7-55374FA2778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5631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5A.09: Werk-zu-Werk-Beziehungen | PICA DNB/ZDB | Stand: 31.07.2015 | CC BY-NC-SA</a:t>
            </a:r>
            <a:endParaRPr lang="de-DE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406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5A.09: Werk-zu-Werk-Beziehungen | PICA DNB/ZDB | Stand: 31.07.2015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 RDA Schulungsunterlagen – Modul 5A.09: Werk-zu-Werk-Beziehungen | PICA DNB/ZDB | Stand: 31.07.2015 | CC BY-NC-SA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2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/>
              <a:t>i</a:t>
            </a:r>
            <a:r>
              <a:rPr lang="de-DE" dirty="0" smtClean="0"/>
              <a:t>n umfassenden Beschreibungen wird auf enthaltene Komponenten von Werken hingewiesen</a:t>
            </a:r>
          </a:p>
          <a:p>
            <a:pPr lvl="1"/>
            <a:r>
              <a:rPr lang="de-DE" dirty="0" smtClean="0"/>
              <a:t>in analytischen Beschreibungen wird auf Gesamtwerke hingewiesen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Teil-Ganzes-Beziehungen bei umfassenden Beschreibungen von mehrteiligen Monografien (s. Modul 5A.01), Zusammenstellungen (s. 5A.02.01) und fortlaufenden Ressourcen (s. Modul 5B.05)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Teil-Ganzes-Beziehungen (RDA J.2.4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10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32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</a:t>
            </a:r>
            <a:r>
              <a:rPr lang="de-DE" dirty="0"/>
              <a:t>des </a:t>
            </a:r>
            <a:r>
              <a:rPr lang="de-DE" dirty="0" smtClean="0"/>
              <a:t>Werks The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towers</a:t>
            </a:r>
            <a:r>
              <a:rPr lang="de-DE" dirty="0" smtClean="0"/>
              <a:t> von J.R.R. Tolkien zum Gesamtwerk The Lord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rings erfasst 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sz="2000" dirty="0"/>
              <a:t>mittels </a:t>
            </a:r>
            <a:r>
              <a:rPr lang="de-DE" sz="2000" dirty="0" err="1" smtClean="0"/>
              <a:t>Identifikator</a:t>
            </a:r>
            <a:endParaRPr lang="de-DE" sz="2000" dirty="0" smtClean="0"/>
          </a:p>
          <a:p>
            <a:pPr>
              <a:spcBef>
                <a:spcPts val="1200"/>
              </a:spcBef>
            </a:pPr>
            <a:endParaRPr lang="de-DE" sz="2000" dirty="0"/>
          </a:p>
          <a:p>
            <a:pPr>
              <a:spcBef>
                <a:spcPts val="1200"/>
              </a:spcBef>
            </a:pPr>
            <a:endParaRPr lang="de-DE" sz="2000" dirty="0" smtClean="0"/>
          </a:p>
          <a:p>
            <a:pPr>
              <a:spcBef>
                <a:spcPts val="1200"/>
              </a:spcBef>
            </a:pPr>
            <a:endParaRPr lang="de-DE" sz="2000" dirty="0"/>
          </a:p>
          <a:p>
            <a:pPr>
              <a:spcBef>
                <a:spcPts val="1200"/>
              </a:spcBef>
            </a:pPr>
            <a:endParaRPr lang="de-DE" sz="2000" dirty="0" smtClean="0"/>
          </a:p>
          <a:p>
            <a:pPr>
              <a:spcBef>
                <a:spcPts val="1200"/>
              </a:spcBef>
            </a:pPr>
            <a:endParaRPr lang="de-DE" sz="2000" dirty="0"/>
          </a:p>
          <a:p>
            <a:pPr marL="0" indent="0">
              <a:spcBef>
                <a:spcPts val="1200"/>
              </a:spcBef>
              <a:buNone/>
            </a:pPr>
            <a:r>
              <a:rPr lang="de-DE" sz="1800" dirty="0"/>
              <a:t>(Anmerkung: Werk-zu-Werk-Beziehungen </a:t>
            </a:r>
            <a:r>
              <a:rPr lang="de-DE" sz="1800" dirty="0" smtClean="0"/>
              <a:t>im </a:t>
            </a:r>
            <a:r>
              <a:rPr lang="de-DE" sz="1800" dirty="0"/>
              <a:t>PICA-Format nur jeweils auf Normdatenebene oder zwischen zwei </a:t>
            </a:r>
            <a:r>
              <a:rPr lang="de-DE" sz="1800" dirty="0" smtClean="0"/>
              <a:t>Titeldatensätzen möglich. Hier Verlinkung </a:t>
            </a:r>
            <a:r>
              <a:rPr lang="de-DE" sz="1800" dirty="0"/>
              <a:t>zu einem anderen - das In Beziehung stehende Werk enthaltenden </a:t>
            </a:r>
            <a:r>
              <a:rPr lang="de-DE" sz="1800" dirty="0" smtClean="0"/>
              <a:t>– Titeldatensatz (übergeordnete </a:t>
            </a:r>
            <a:r>
              <a:rPr lang="de-DE" sz="1800" dirty="0"/>
              <a:t>Aufnahme für eine </a:t>
            </a:r>
            <a:r>
              <a:rPr lang="de-DE" sz="1800" dirty="0" smtClean="0"/>
              <a:t>Zusammenstellung).</a:t>
            </a:r>
            <a:endParaRPr lang="de-DE" sz="1800" dirty="0"/>
          </a:p>
          <a:p>
            <a:pPr>
              <a:spcBef>
                <a:spcPts val="1200"/>
              </a:spcBef>
            </a:pPr>
            <a:endParaRPr lang="de-DE" sz="2000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Teil-Ganzes-Beziehungen (RDA J.2.4</a:t>
            </a:r>
            <a:r>
              <a:rPr lang="de-DE" dirty="0" smtClean="0"/>
              <a:t>)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945898"/>
              </p:ext>
            </p:extLst>
          </p:nvPr>
        </p:nvGraphicFramePr>
        <p:xfrm>
          <a:off x="359569" y="2636912"/>
          <a:ext cx="8604919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909"/>
                <a:gridCol w="999909"/>
                <a:gridCol w="3647605"/>
                <a:gridCol w="2957496"/>
              </a:tblGrid>
              <a:tr h="42642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794898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Enthalten</a:t>
                      </a:r>
                      <a:r>
                        <a:rPr lang="en-US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in!5544332211!</a:t>
                      </a:r>
                      <a:r>
                        <a:rPr lang="en-US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Tolkien, J. R. R.: The @lord of the rings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794898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11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 smtClean="0"/>
              <a:t>es werden Zusammenhänge zwischen Werken, die andere Werke erweitern oder vervollständigen hergestellt </a:t>
            </a:r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Supplemente als Erweiterungen, Drehbücher und Musik, die bestimmte Werke komplettieren, aber nicht gleichzeitig deren Komponenten sind</a:t>
            </a:r>
          </a:p>
          <a:p>
            <a:pPr lvl="1"/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Begleitende Beziehungen (RDA J.2.5)</a:t>
            </a: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12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0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der Oper Elektra von Richard </a:t>
            </a:r>
            <a:r>
              <a:rPr lang="de-DE" dirty="0" err="1" smtClean="0"/>
              <a:t>Strauss</a:t>
            </a:r>
            <a:r>
              <a:rPr lang="de-DE" dirty="0" smtClean="0"/>
              <a:t> zum Libretto von Hugo von </a:t>
            </a:r>
            <a:r>
              <a:rPr lang="de-DE" dirty="0"/>
              <a:t>Hofmannsthal erfasst 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mittels </a:t>
            </a:r>
            <a:r>
              <a:rPr lang="de-DE" sz="2000" dirty="0" smtClean="0"/>
              <a:t>strukturierter Beschreibung</a:t>
            </a: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Begleitende Beziehungen </a:t>
            </a:r>
            <a:r>
              <a:rPr lang="de-DE" dirty="0"/>
              <a:t>(RDA </a:t>
            </a:r>
            <a:r>
              <a:rPr lang="de-DE" dirty="0" smtClean="0"/>
              <a:t>J.2.5)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053475"/>
              </p:ext>
            </p:extLst>
          </p:nvPr>
        </p:nvGraphicFramePr>
        <p:xfrm>
          <a:off x="359569" y="2636912"/>
          <a:ext cx="8424861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118555"/>
                <a:gridCol w="3348334"/>
              </a:tblGrid>
              <a:tr h="62854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117165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4249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Libretto</a:t>
                      </a:r>
                      <a:r>
                        <a:rPr lang="de-AT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$l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Hofmannsthal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Hugo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AT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13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</a:t>
            </a:r>
          </a:p>
          <a:p>
            <a:pPr lvl="1"/>
            <a:r>
              <a:rPr lang="de-DE" dirty="0" smtClean="0"/>
              <a:t>deuten Abfolgen von Werken an</a:t>
            </a:r>
          </a:p>
          <a:p>
            <a:pPr lvl="1"/>
            <a:r>
              <a:rPr lang="de-DE" dirty="0" smtClean="0"/>
              <a:t>insbesondere für fortlaufende Ressourcen relevant</a:t>
            </a:r>
          </a:p>
          <a:p>
            <a:endParaRPr lang="de-DE" dirty="0" smtClean="0"/>
          </a:p>
          <a:p>
            <a:r>
              <a:rPr lang="de-DE" dirty="0" smtClean="0"/>
              <a:t>Beispiele: </a:t>
            </a:r>
          </a:p>
          <a:p>
            <a:pPr lvl="1"/>
            <a:r>
              <a:rPr lang="de-DE" dirty="0" smtClean="0"/>
              <a:t>Ersetzungen, Prequels, Vorgänger</a:t>
            </a:r>
          </a:p>
          <a:p>
            <a:pPr lvl="1"/>
            <a:r>
              <a:rPr lang="de-DE" dirty="0" smtClean="0"/>
              <a:t>neue Auflagen o. ä. erfüllen </a:t>
            </a:r>
            <a:r>
              <a:rPr lang="de-DE" b="1" dirty="0" smtClean="0"/>
              <a:t>nicht</a:t>
            </a:r>
            <a:r>
              <a:rPr lang="de-DE" dirty="0" smtClean="0"/>
              <a:t> die Kriterien neuer Werke, d. h. in diesem Fall liegen Nachfolge-Beziehungen auf Expressionsebene vor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Nachfolge-Beziehungen (RDA </a:t>
            </a:r>
            <a:r>
              <a:rPr lang="de-DE" dirty="0" smtClean="0"/>
              <a:t>J.2.6)</a:t>
            </a:r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14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de-DE" dirty="0" smtClean="0"/>
              <a:t>Beziehung des Romans Jane </a:t>
            </a:r>
            <a:r>
              <a:rPr lang="de-DE" dirty="0" err="1" smtClean="0"/>
              <a:t>Eyre</a:t>
            </a:r>
            <a:r>
              <a:rPr lang="de-DE" dirty="0" smtClean="0"/>
              <a:t> von Charlotte </a:t>
            </a:r>
            <a:r>
              <a:rPr lang="de-DE" dirty="0" err="1" smtClean="0"/>
              <a:t>Bront</a:t>
            </a:r>
            <a:r>
              <a:rPr lang="de-DE" dirty="0" err="1"/>
              <a:t>ë</a:t>
            </a:r>
            <a:r>
              <a:rPr lang="de-DE" dirty="0" smtClean="0"/>
              <a:t> zum Prequel Wide </a:t>
            </a:r>
            <a:r>
              <a:rPr lang="de-DE" dirty="0" err="1" smtClean="0"/>
              <a:t>Sargasso</a:t>
            </a:r>
            <a:r>
              <a:rPr lang="de-DE" dirty="0" smtClean="0"/>
              <a:t> </a:t>
            </a:r>
            <a:r>
              <a:rPr lang="de-DE" dirty="0" err="1" smtClean="0"/>
              <a:t>Sea</a:t>
            </a:r>
            <a:r>
              <a:rPr lang="de-DE" dirty="0" smtClean="0"/>
              <a:t> von Jean Rhys </a:t>
            </a:r>
            <a:r>
              <a:rPr lang="de-DE" dirty="0"/>
              <a:t>erfasst 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mittels unstrukturierter Beschreibung</a:t>
            </a: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Nachfolge-Beziehungen (RDA J.2.6)</a:t>
            </a:r>
            <a:r>
              <a:rPr lang="de-DE" dirty="0" smtClean="0"/>
              <a:t> -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83690"/>
              </p:ext>
            </p:extLst>
          </p:nvPr>
        </p:nvGraphicFramePr>
        <p:xfrm>
          <a:off x="359569" y="3068960"/>
          <a:ext cx="8424861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57210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173215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Jean Rhys schrieb 1966 ein Prequel zum Roman unter dem Namen Wide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Sargasso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15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1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de-DE" dirty="0" smtClean="0"/>
              <a:t>Werk-zu-Werk-Beziehungen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5A.09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2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Grundsätzliches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r>
              <a:rPr lang="de-DE" altLang="de-DE" dirty="0" smtClean="0"/>
              <a:t>Beziehungen zwischen Entitäten der FRBR Gruppe 1</a:t>
            </a:r>
          </a:p>
          <a:p>
            <a:pPr lvl="1"/>
            <a:r>
              <a:rPr lang="de-DE" dirty="0"/>
              <a:t>Primärbeziehungen zwischen Werk, Expression, Manifestation und Exemplar (RDA 17)</a:t>
            </a:r>
          </a:p>
          <a:p>
            <a:pPr lvl="1"/>
            <a:r>
              <a:rPr lang="de-DE" b="1" dirty="0"/>
              <a:t>Beziehungen zwischen Werken</a:t>
            </a:r>
            <a:r>
              <a:rPr lang="de-DE" dirty="0"/>
              <a:t>, Expressionen, Manifestationen oder Exemplaren (RDA 24-28)</a:t>
            </a:r>
          </a:p>
          <a:p>
            <a:pPr lvl="1"/>
            <a:r>
              <a:rPr lang="de-DE" altLang="de-DE" dirty="0" smtClean="0"/>
              <a:t>s. Modul 2.07</a:t>
            </a:r>
          </a:p>
          <a:p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  <a:p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  <a:p>
            <a:r>
              <a:rPr lang="de-DE" altLang="de-DE" dirty="0" smtClean="0"/>
              <a:t>zur Abbildung der Beziehungen zwischen Werken in Normdatensätzen s. Modul 4 Werke Normdaten</a:t>
            </a:r>
          </a:p>
          <a:p>
            <a:endParaRPr lang="de-DE" altLang="de-DE" dirty="0"/>
          </a:p>
          <a:p>
            <a:endParaRPr lang="de-DE" altLang="de-DE" dirty="0" smtClean="0"/>
          </a:p>
        </p:txBody>
      </p:sp>
      <p:pic>
        <p:nvPicPr>
          <p:cNvPr id="5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4" t="34427" r="27273" b="27047"/>
          <a:stretch/>
        </p:blipFill>
        <p:spPr bwMode="auto">
          <a:xfrm>
            <a:off x="2771800" y="2996952"/>
            <a:ext cx="3439607" cy="26358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3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Erfassen von Beziehungen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Beziehungen bestehen </a:t>
            </a:r>
            <a:r>
              <a:rPr lang="de-DE" dirty="0" smtClean="0"/>
              <a:t>aus …</a:t>
            </a:r>
          </a:p>
          <a:p>
            <a:pPr lvl="1"/>
            <a:r>
              <a:rPr lang="de-DE" dirty="0"/>
              <a:t>den in Beziehung stehendenden Entitäten</a:t>
            </a:r>
          </a:p>
          <a:p>
            <a:pPr lvl="1"/>
            <a:r>
              <a:rPr lang="de-DE" dirty="0"/>
              <a:t>Beziehungskennzeichnungen, die die Art der Beziehung zwischen den Entitäten spezifizieren</a:t>
            </a:r>
          </a:p>
          <a:p>
            <a:pPr lvl="1"/>
            <a:endParaRPr lang="de-DE" dirty="0"/>
          </a:p>
          <a:p>
            <a:r>
              <a:rPr lang="de-DE" dirty="0" smtClean="0"/>
              <a:t>Erfassen der Beziehung</a:t>
            </a:r>
          </a:p>
          <a:p>
            <a:pPr lvl="1"/>
            <a:r>
              <a:rPr lang="de-DE" dirty="0" smtClean="0"/>
              <a:t>mittels normiertem Sucheinstieg</a:t>
            </a:r>
          </a:p>
          <a:p>
            <a:pPr lvl="1"/>
            <a:r>
              <a:rPr lang="de-DE" dirty="0" smtClean="0"/>
              <a:t>mittels </a:t>
            </a:r>
            <a:r>
              <a:rPr lang="de-DE" dirty="0" err="1" smtClean="0"/>
              <a:t>Identifikator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mittels strukturierter oder unstrukturierter Beschreibung</a:t>
            </a:r>
          </a:p>
          <a:p>
            <a:endParaRPr lang="de-DE" dirty="0" smtClean="0"/>
          </a:p>
          <a:p>
            <a:r>
              <a:rPr lang="de-DE" dirty="0"/>
              <a:t>Erfassen der </a:t>
            </a:r>
            <a:r>
              <a:rPr lang="de-DE" dirty="0" smtClean="0"/>
              <a:t>Beziehungskennzeichnung</a:t>
            </a:r>
          </a:p>
          <a:p>
            <a:pPr lvl="1"/>
            <a:r>
              <a:rPr lang="de-DE" dirty="0" smtClean="0"/>
              <a:t>als Textstring</a:t>
            </a:r>
          </a:p>
          <a:p>
            <a:pPr lvl="1"/>
            <a:r>
              <a:rPr lang="de-DE" dirty="0" smtClean="0"/>
              <a:t>s. RDA Anhang J und RDA 24.5.1.3</a:t>
            </a:r>
            <a:r>
              <a:rPr lang="de-DE" dirty="0"/>
              <a:t> </a:t>
            </a:r>
            <a:r>
              <a:rPr lang="de-DE" dirty="0" smtClean="0"/>
              <a:t>D-A-CH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de-DE" dirty="0" smtClean="0"/>
          </a:p>
          <a:p>
            <a:pPr lvl="1"/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5A.09: Werk-zu-Werk-Beziehungen | PICA DNB/ZDB | Stand: 31.07.2015 | CC BY-NC-SA</a:t>
            </a:r>
            <a:endParaRPr lang="de-DE" sz="8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4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7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Standardelemente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buNone/>
            </a:pPr>
            <a:r>
              <a:rPr lang="de-DE" dirty="0"/>
              <a:t>RDA 24.3 </a:t>
            </a:r>
          </a:p>
          <a:p>
            <a:r>
              <a:rPr lang="de-DE" dirty="0"/>
              <a:t>Das Erfassen von </a:t>
            </a:r>
            <a:r>
              <a:rPr lang="de-DE" b="1" dirty="0"/>
              <a:t>Beziehungen</a:t>
            </a:r>
            <a:r>
              <a:rPr lang="de-DE" dirty="0"/>
              <a:t> zwischen miteinander in Beziehung stehenden </a:t>
            </a:r>
            <a:r>
              <a:rPr lang="de-DE" b="1" dirty="0" smtClean="0"/>
              <a:t>Werken (…) </a:t>
            </a:r>
            <a:r>
              <a:rPr lang="de-DE" dirty="0" smtClean="0"/>
              <a:t>ist </a:t>
            </a:r>
            <a:r>
              <a:rPr lang="de-DE" b="1" dirty="0"/>
              <a:t>nicht</a:t>
            </a:r>
            <a:r>
              <a:rPr lang="de-DE" dirty="0"/>
              <a:t> erforderlich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pPr>
              <a:buNone/>
            </a:pPr>
            <a:r>
              <a:rPr lang="de-DE" dirty="0"/>
              <a:t>RDA 24.5 D-A-CH</a:t>
            </a:r>
          </a:p>
          <a:p>
            <a:r>
              <a:rPr lang="de-DE" dirty="0" smtClean="0"/>
              <a:t>Wird eine Beziehung hergestellt, ist die </a:t>
            </a:r>
            <a:r>
              <a:rPr lang="de-DE" b="1" dirty="0" smtClean="0"/>
              <a:t>Beziehungskennzeichnung</a:t>
            </a:r>
            <a:r>
              <a:rPr lang="de-DE" dirty="0" smtClean="0"/>
              <a:t> </a:t>
            </a:r>
            <a:r>
              <a:rPr lang="de-DE" b="1" dirty="0" smtClean="0"/>
              <a:t>Zusatzelement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/>
              <a:t>Wird die Beziehung in unstrukturierter Form angegeben oder wenn das jeweilige Feld es ausdrückt, kann auf das Erfassen der Beziehungskennzeichnung verzichtet </a:t>
            </a:r>
            <a:r>
              <a:rPr lang="de-DE" dirty="0" smtClean="0"/>
              <a:t>werden.</a:t>
            </a:r>
            <a:endParaRPr lang="de-DE" dirty="0"/>
          </a:p>
          <a:p>
            <a:endParaRPr lang="de-DE" dirty="0"/>
          </a:p>
          <a:p>
            <a:endParaRPr lang="de-DE" altLang="de-DE" dirty="0"/>
          </a:p>
          <a:p>
            <a:pPr marL="0" indent="0">
              <a:buNone/>
            </a:pPr>
            <a:endParaRPr lang="de-DE" altLang="de-DE" dirty="0" smtClean="0"/>
          </a:p>
          <a:p>
            <a:endParaRPr lang="de-DE" altLang="de-DE" dirty="0"/>
          </a:p>
          <a:p>
            <a:endParaRPr lang="de-DE" altLang="de-DE" dirty="0" smtClean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5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6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Abgeleitete Beziehungen 	(RDA J.2.2)</a:t>
            </a:r>
          </a:p>
          <a:p>
            <a:r>
              <a:rPr lang="de-DE" dirty="0" smtClean="0"/>
              <a:t>Teil-Ganzes-Beziehungen 	(RDA J.2.4)</a:t>
            </a:r>
          </a:p>
          <a:p>
            <a:r>
              <a:rPr lang="de-DE" dirty="0" smtClean="0"/>
              <a:t>Begleitende Beziehungen 	(RDA J.2.5)</a:t>
            </a:r>
          </a:p>
          <a:p>
            <a:r>
              <a:rPr lang="de-DE" dirty="0" smtClean="0"/>
              <a:t>Nachfolge-Beziehungen 	(RDA J.2.6)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Typen von Beziehungen zwischen Werken</a:t>
            </a:r>
            <a:endParaRPr lang="de-DE" dirty="0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6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48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Definition: </a:t>
            </a:r>
          </a:p>
          <a:p>
            <a:pPr lvl="1"/>
            <a:r>
              <a:rPr lang="de-DE" dirty="0" smtClean="0"/>
              <a:t>bei der Ableitung eines Werks entsteht ein eigenständiges, neues, wenngleich verwandtes Werk </a:t>
            </a:r>
          </a:p>
          <a:p>
            <a:pPr lvl="1"/>
            <a:r>
              <a:rPr lang="de-DE" dirty="0"/>
              <a:t>ein Werk stellt </a:t>
            </a:r>
            <a:r>
              <a:rPr lang="de-DE" dirty="0" smtClean="0"/>
              <a:t>also eine </a:t>
            </a:r>
            <a:r>
              <a:rPr lang="de-DE" dirty="0"/>
              <a:t>Variante eines anderen Werks dar</a:t>
            </a:r>
          </a:p>
          <a:p>
            <a:endParaRPr lang="de-DE" dirty="0" smtClean="0"/>
          </a:p>
          <a:p>
            <a:r>
              <a:rPr lang="de-DE" dirty="0" smtClean="0"/>
              <a:t>Beispiele:</a:t>
            </a:r>
          </a:p>
          <a:p>
            <a:pPr lvl="1"/>
            <a:r>
              <a:rPr lang="de-DE" dirty="0" smtClean="0"/>
              <a:t>Verfilmungen, Bühnenbearbeitungen, Opern oder Romane, die auf bestimmten Werken basieren, Musikvertonungen</a:t>
            </a:r>
          </a:p>
          <a:p>
            <a:pPr lvl="1"/>
            <a:r>
              <a:rPr lang="de-DE" dirty="0" smtClean="0"/>
              <a:t>können die Ableitungen </a:t>
            </a:r>
            <a:r>
              <a:rPr lang="de-DE" b="1" dirty="0" smtClean="0"/>
              <a:t>nicht</a:t>
            </a:r>
            <a:r>
              <a:rPr lang="de-DE" dirty="0" smtClean="0"/>
              <a:t> als eigenständige Werke gelten (z. B. vollständige Lesungen oder gekürzte Fassungen eines Textes), handelt es sich stattdessen um abgeleitete Beziehungen auf Expressionsebene</a:t>
            </a:r>
          </a:p>
          <a:p>
            <a:pPr marL="0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7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Beziehung des Films </a:t>
            </a:r>
            <a:r>
              <a:rPr lang="de-DE" dirty="0" err="1" smtClean="0"/>
              <a:t>Buddenbrooks</a:t>
            </a:r>
            <a:r>
              <a:rPr lang="de-DE" dirty="0" smtClean="0"/>
              <a:t> von Heinrich Breloer zum Roman von Thomas Mann</a:t>
            </a:r>
          </a:p>
          <a:p>
            <a:pPr>
              <a:spcBef>
                <a:spcPts val="1200"/>
              </a:spcBef>
            </a:pPr>
            <a:r>
              <a:rPr lang="de-DE" sz="2000" dirty="0" smtClean="0"/>
              <a:t>mittels </a:t>
            </a:r>
            <a:r>
              <a:rPr lang="de-DE" sz="2000" dirty="0" err="1" smtClean="0"/>
              <a:t>Identifikator</a:t>
            </a:r>
            <a:endParaRPr lang="de-DE" sz="2000" dirty="0" smtClean="0"/>
          </a:p>
          <a:p>
            <a:pPr>
              <a:spcBef>
                <a:spcPts val="1200"/>
              </a:spcBef>
            </a:pPr>
            <a:endParaRPr lang="de-DE" sz="2000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>
              <a:spcBef>
                <a:spcPts val="600"/>
              </a:spcBef>
            </a:pPr>
            <a:endParaRPr lang="de-DE" sz="2000" dirty="0" smtClean="0"/>
          </a:p>
          <a:p>
            <a:pPr>
              <a:spcBef>
                <a:spcPts val="600"/>
              </a:spcBef>
            </a:pPr>
            <a:r>
              <a:rPr lang="de-DE" sz="2000" dirty="0" smtClean="0"/>
              <a:t>mittels </a:t>
            </a:r>
            <a:r>
              <a:rPr lang="de-DE" sz="2000" dirty="0"/>
              <a:t>normiertem </a:t>
            </a:r>
            <a:r>
              <a:rPr lang="de-DE" sz="2000" dirty="0" smtClean="0"/>
              <a:t>Sucheinstieg (nicht in PICA)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 –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456370"/>
              </p:ext>
            </p:extLst>
          </p:nvPr>
        </p:nvGraphicFramePr>
        <p:xfrm>
          <a:off x="359569" y="4725144"/>
          <a:ext cx="8424861" cy="1729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87"/>
                <a:gridCol w="4032448"/>
                <a:gridCol w="3276326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Filmbearbeitung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Mann, Thomas,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1875-1955.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55864"/>
              </p:ext>
            </p:extLst>
          </p:nvPr>
        </p:nvGraphicFramePr>
        <p:xfrm>
          <a:off x="359569" y="2276872"/>
          <a:ext cx="8604919" cy="1729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909"/>
                <a:gridCol w="999909"/>
                <a:gridCol w="3647605"/>
                <a:gridCol w="2957496"/>
              </a:tblGrid>
              <a:tr h="126974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0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Filmbearbeitung von!580647757!</a:t>
                      </a: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Mann, Thomas: </a:t>
                      </a: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0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8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7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sz="2000" dirty="0"/>
              <a:t>mittels strukturierter Beschreibung</a:t>
            </a:r>
          </a:p>
          <a:p>
            <a:pPr>
              <a:spcBef>
                <a:spcPts val="1200"/>
              </a:spcBef>
            </a:pPr>
            <a:endParaRPr lang="de-DE" sz="2000" dirty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sz="2000" dirty="0"/>
              <a:t>mittels unstrukturierter Beschreibung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Abgeleitete Beziehungen (RDA J.2.2</a:t>
            </a:r>
            <a:r>
              <a:rPr lang="de-DE" dirty="0" smtClean="0"/>
              <a:t>) – Beispiel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293308"/>
              </p:ext>
            </p:extLst>
          </p:nvPr>
        </p:nvGraphicFramePr>
        <p:xfrm>
          <a:off x="359569" y="4077072"/>
          <a:ext cx="8424862" cy="1644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529"/>
                <a:gridCol w="985529"/>
                <a:gridCol w="3560738"/>
                <a:gridCol w="2893066"/>
              </a:tblGrid>
              <a:tr h="45624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11279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Verfilmung des Romans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(1901) von Thomas Mann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954235"/>
              </p:ext>
            </p:extLst>
          </p:nvPr>
        </p:nvGraphicFramePr>
        <p:xfrm>
          <a:off x="359569" y="1772816"/>
          <a:ext cx="8424861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8986"/>
                <a:gridCol w="978986"/>
                <a:gridCol w="3571279"/>
                <a:gridCol w="2895610"/>
              </a:tblGrid>
              <a:tr h="45624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11279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4249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Filmbearbeitung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$l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Thomas</a:t>
                      </a: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Buddenbrooks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5A.09: Werk-zu-Werk-Beziehungen | PICA DNB/ZDB | Stand: 31.07.2015 | CC BY-NC-SA</a:t>
            </a:r>
            <a:endParaRPr lang="de-DE" sz="800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/>
          <a:lstStyle/>
          <a:p>
            <a:pPr algn="r"/>
            <a:fld id="{8A6690F1-7CA1-4166-A522-500460961984}" type="slidenum">
              <a:rPr lang="de-DE" sz="8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9</a:t>
            </a:fld>
            <a:endParaRPr lang="de-DE" sz="8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97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960</Words>
  <Application>Microsoft Office PowerPoint</Application>
  <PresentationFormat>Bildschirmpräsentation (4:3)</PresentationFormat>
  <Paragraphs>209</Paragraphs>
  <Slides>15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17" baseType="lpstr">
      <vt:lpstr>Larissa</vt:lpstr>
      <vt:lpstr>2_Larissa</vt:lpstr>
      <vt:lpstr>Schulungsunterlagen der AG RDA</vt:lpstr>
      <vt:lpstr>Werk-zu-Werk-Beziehungen </vt:lpstr>
      <vt:lpstr>Grundsätzliches</vt:lpstr>
      <vt:lpstr>Erfassen von Beziehungen</vt:lpstr>
      <vt:lpstr>Standardelemente</vt:lpstr>
      <vt:lpstr>Typen von Beziehungen zwischen Werken</vt:lpstr>
      <vt:lpstr>Abgeleitete Beziehungen (RDA J.2.2)</vt:lpstr>
      <vt:lpstr>Abgeleitete Beziehungen (RDA J.2.2) – Beispiel</vt:lpstr>
      <vt:lpstr>Abgeleitete Beziehungen (RDA J.2.2) – Beispiel</vt:lpstr>
      <vt:lpstr>Teil-Ganzes-Beziehungen (RDA J.2.4)</vt:lpstr>
      <vt:lpstr>Teil-Ganzes-Beziehungen (RDA J.2.4) - Beispiel</vt:lpstr>
      <vt:lpstr>Begleitende Beziehungen (RDA J.2.5)</vt:lpstr>
      <vt:lpstr>Begleitende Beziehungen (RDA J.2.5) - Beispiel</vt:lpstr>
      <vt:lpstr>Nachfolge-Beziehungen (RDA J.2.6)</vt:lpstr>
      <vt:lpstr>Nachfolge-Beziehungen (RDA J.2.6) - Beispiel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99</cp:revision>
  <dcterms:created xsi:type="dcterms:W3CDTF">2014-02-18T07:01:40Z</dcterms:created>
  <dcterms:modified xsi:type="dcterms:W3CDTF">2015-09-10T07:13:02Z</dcterms:modified>
</cp:coreProperties>
</file>