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6"/>
  </p:notesMasterIdLst>
  <p:handoutMasterIdLst>
    <p:handoutMasterId r:id="rId47"/>
  </p:handoutMasterIdLst>
  <p:sldIdLst>
    <p:sldId id="343" r:id="rId2"/>
    <p:sldId id="259" r:id="rId3"/>
    <p:sldId id="359" r:id="rId4"/>
    <p:sldId id="315" r:id="rId5"/>
    <p:sldId id="335" r:id="rId6"/>
    <p:sldId id="345" r:id="rId7"/>
    <p:sldId id="370" r:id="rId8"/>
    <p:sldId id="336" r:id="rId9"/>
    <p:sldId id="373" r:id="rId10"/>
    <p:sldId id="347" r:id="rId11"/>
    <p:sldId id="389" r:id="rId12"/>
    <p:sldId id="372" r:id="rId13"/>
    <p:sldId id="390" r:id="rId14"/>
    <p:sldId id="349" r:id="rId15"/>
    <p:sldId id="371" r:id="rId16"/>
    <p:sldId id="338" r:id="rId17"/>
    <p:sldId id="339" r:id="rId18"/>
    <p:sldId id="317" r:id="rId19"/>
    <p:sldId id="344" r:id="rId20"/>
    <p:sldId id="340" r:id="rId21"/>
    <p:sldId id="374" r:id="rId22"/>
    <p:sldId id="352" r:id="rId23"/>
    <p:sldId id="353" r:id="rId24"/>
    <p:sldId id="391" r:id="rId25"/>
    <p:sldId id="392" r:id="rId26"/>
    <p:sldId id="358" r:id="rId27"/>
    <p:sldId id="342" r:id="rId28"/>
    <p:sldId id="393" r:id="rId29"/>
    <p:sldId id="377" r:id="rId30"/>
    <p:sldId id="356" r:id="rId31"/>
    <p:sldId id="378" r:id="rId32"/>
    <p:sldId id="323" r:id="rId33"/>
    <p:sldId id="388" r:id="rId34"/>
    <p:sldId id="360" r:id="rId35"/>
    <p:sldId id="379" r:id="rId36"/>
    <p:sldId id="380" r:id="rId37"/>
    <p:sldId id="381" r:id="rId38"/>
    <p:sldId id="382" r:id="rId39"/>
    <p:sldId id="385" r:id="rId40"/>
    <p:sldId id="386" r:id="rId41"/>
    <p:sldId id="387" r:id="rId42"/>
    <p:sldId id="383" r:id="rId43"/>
    <p:sldId id="384" r:id="rId44"/>
    <p:sldId id="395" r:id="rId45"/>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975" autoAdjust="0"/>
  </p:normalViewPr>
  <p:slideViewPr>
    <p:cSldViewPr>
      <p:cViewPr varScale="1">
        <p:scale>
          <a:sx n="102" d="100"/>
          <a:sy n="102" d="100"/>
        </p:scale>
        <p:origin x="-133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21.03.2016</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21.03.2016</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a:t>
            </a:r>
            <a:r>
              <a:rPr lang="de-DE" dirty="0" err="1" smtClean="0"/>
              <a:t>Tyen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5A.08: Körperschaften als geistige Schöpfer | PICA DNB/ZDB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PICA DNB/ZDB | Stand: 29.02.2016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5A.08: Körperschaften als geistige Schöpfer | PICA DNB/ZDB | Stand: 29.02.2016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397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Textfeld 7"/>
          <p:cNvSpPr txBox="1"/>
          <p:nvPr/>
        </p:nvSpPr>
        <p:spPr>
          <a:xfrm>
            <a:off x="4067944" y="2235777"/>
            <a:ext cx="4464496" cy="193899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Westdeutschen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ist als Heraus­geber 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a:t>
            </a:r>
            <a:r>
              <a:rPr lang="de-DE" sz="2000" dirty="0" smtClean="0">
                <a:latin typeface="Verdana" panose="020B0604030504040204" pitchFamily="34" charset="0"/>
                <a:ea typeface="Verdana" panose="020B0604030504040204" pitchFamily="34" charset="0"/>
                <a:cs typeface="Verdana" panose="020B0604030504040204" pitchFamily="34" charset="0"/>
              </a:rPr>
              <a:t>vom Netzwerk Recherche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27"/>
          <p:cNvGrpSpPr>
            <a:grpSpLocks/>
          </p:cNvGrpSpPr>
          <p:nvPr/>
        </p:nvGrpSpPr>
        <p:grpSpPr bwMode="auto">
          <a:xfrm>
            <a:off x="500063" y="1737320"/>
            <a:ext cx="3257550" cy="4572000"/>
            <a:chOff x="336" y="240"/>
            <a:chExt cx="2736" cy="3840"/>
          </a:xfrm>
        </p:grpSpPr>
        <p:pic>
          <p:nvPicPr>
            <p:cNvPr id="10" name="Picture 28" descr="C:\Daten\HdM\Formalerschließung\RAK\RAK-Vertiefung\Titelblätter\fkb006-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 y="295"/>
              <a:ext cx="17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9" descr="C:\Daten\HdM\Formalerschließung\RAK\RAK-Vertiefung\Titelblätter\fkb006-1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 y="685"/>
              <a:ext cx="2540" cy="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descr="C:\Daten\HdM\Formalerschließung\RAK\RAK-Vertiefung\Titelblätter\fkb006-1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 y="3715"/>
              <a:ext cx="124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1"/>
            <p:cNvSpPr>
              <a:spLocks noChangeArrowheads="1"/>
            </p:cNvSpPr>
            <p:nvPr/>
          </p:nvSpPr>
          <p:spPr bwMode="auto">
            <a:xfrm>
              <a:off x="336" y="240"/>
              <a:ext cx="2736" cy="38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grpSp>
    </p:spTree>
    <p:extLst>
      <p:ext uri="{BB962C8B-B14F-4D97-AF65-F5344CB8AC3E}">
        <p14:creationId xmlns:p14="http://schemas.microsoft.com/office/powerpoint/2010/main" val="925312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75" y="1628800"/>
            <a:ext cx="3193736" cy="4778687"/>
          </a:xfrm>
          <a:prstGeom prst="rect">
            <a:avLst/>
          </a:prstGeom>
        </p:spPr>
      </p:pic>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Verlag Dr. Otto </a:t>
            </a:r>
            <a:r>
              <a:rPr lang="de-DE" sz="2000" dirty="0" smtClean="0">
                <a:latin typeface="Verdana" panose="020B0604030504040204" pitchFamily="34" charset="0"/>
                <a:ea typeface="Verdana" panose="020B0604030504040204" pitchFamily="34" charset="0"/>
                <a:cs typeface="Verdana" panose="020B0604030504040204" pitchFamily="34" charset="0"/>
              </a:rPr>
              <a:t>Schmidt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hat den menschlichen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beauftragt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Steuerjuristischen </a:t>
            </a:r>
            <a:r>
              <a:rPr lang="de-DE" sz="2000" dirty="0" smtClean="0">
                <a:latin typeface="Verdana" panose="020B0604030504040204" pitchFamily="34" charset="0"/>
                <a:ea typeface="Verdana" panose="020B0604030504040204" pitchFamily="34" charset="0"/>
                <a:cs typeface="Verdana" panose="020B0604030504040204" pitchFamily="34" charset="0"/>
              </a:rPr>
              <a:t>Gesellschaft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01925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Georg Thieme </a:t>
            </a:r>
            <a:r>
              <a:rPr lang="de-DE" sz="2000" dirty="0" smtClean="0">
                <a:latin typeface="Verdana" panose="020B0604030504040204" pitchFamily="34" charset="0"/>
                <a:ea typeface="Verdana" panose="020B0604030504040204" pitchFamily="34" charset="0"/>
                <a:cs typeface="Verdana" panose="020B0604030504040204" pitchFamily="34" charset="0"/>
              </a:rPr>
              <a:t>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ist als aussagendes Subjekt im Titelzusatz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Pneumologie</a:t>
            </a:r>
          </a:p>
        </p:txBody>
      </p:sp>
      <p:grpSp>
        <p:nvGrpSpPr>
          <p:cNvPr id="18" name="Gruppieren 17"/>
          <p:cNvGrpSpPr/>
          <p:nvPr/>
        </p:nvGrpSpPr>
        <p:grpSpPr>
          <a:xfrm>
            <a:off x="642410" y="1798762"/>
            <a:ext cx="3067551" cy="4358813"/>
            <a:chOff x="539750" y="428625"/>
            <a:chExt cx="4173538" cy="5929313"/>
          </a:xfrm>
        </p:grpSpPr>
        <p:grpSp>
          <p:nvGrpSpPr>
            <p:cNvPr id="19" name="Gruppieren 14"/>
            <p:cNvGrpSpPr>
              <a:grpSpLocks noChangeAspect="1"/>
            </p:cNvGrpSpPr>
            <p:nvPr/>
          </p:nvGrpSpPr>
          <p:grpSpPr bwMode="auto">
            <a:xfrm>
              <a:off x="539750" y="428625"/>
              <a:ext cx="4173538" cy="5929313"/>
              <a:chOff x="683568" y="428625"/>
              <a:chExt cx="4174182" cy="5929313"/>
            </a:xfrm>
          </p:grpSpPr>
          <p:sp>
            <p:nvSpPr>
              <p:cNvPr id="22" name="Rechteck 3"/>
              <p:cNvSpPr>
                <a:spLocks noChangeArrowheads="1"/>
              </p:cNvSpPr>
              <p:nvPr/>
            </p:nvSpPr>
            <p:spPr bwMode="auto">
              <a:xfrm>
                <a:off x="683568" y="428625"/>
                <a:ext cx="4174182" cy="5929313"/>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3" name="Grafik 12" descr="neu245_0001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6352" y="5517233"/>
                <a:ext cx="1935328" cy="72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2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7688" y="4005263"/>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2450" y="869950"/>
              <a:ext cx="250983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44082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4067944" y="2235777"/>
            <a:ext cx="4464496" cy="286232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Springer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Auch wenn es kein explizites Indiz gibt, ist davon auszugehen, dass die KS die Veröffentlichung veranlasst hat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Anästhesiologie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13" name="Gruppieren 17"/>
          <p:cNvGrpSpPr>
            <a:grpSpLocks/>
          </p:cNvGrpSpPr>
          <p:nvPr/>
        </p:nvGrpSpPr>
        <p:grpSpPr bwMode="auto">
          <a:xfrm>
            <a:off x="553954" y="1817206"/>
            <a:ext cx="3225958" cy="4276090"/>
            <a:chOff x="395288" y="273050"/>
            <a:chExt cx="4608512" cy="6108700"/>
          </a:xfrm>
        </p:grpSpPr>
        <p:grpSp>
          <p:nvGrpSpPr>
            <p:cNvPr id="14" name="Gruppieren 11"/>
            <p:cNvGrpSpPr>
              <a:grpSpLocks/>
            </p:cNvGrpSpPr>
            <p:nvPr/>
          </p:nvGrpSpPr>
          <p:grpSpPr bwMode="auto">
            <a:xfrm>
              <a:off x="395288" y="273050"/>
              <a:ext cx="4608512" cy="6108700"/>
              <a:chOff x="395288" y="273722"/>
              <a:chExt cx="4608760" cy="6107606"/>
            </a:xfrm>
          </p:grpSpPr>
          <p:sp>
            <p:nvSpPr>
              <p:cNvPr id="17" name="Rechteck 1"/>
              <p:cNvSpPr>
                <a:spLocks noChangeArrowheads="1"/>
              </p:cNvSpPr>
              <p:nvPr/>
            </p:nvSpPr>
            <p:spPr bwMode="auto">
              <a:xfrm>
                <a:off x="395288" y="273722"/>
                <a:ext cx="4608760" cy="610760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4" name="Grafik 9" descr="hwscan02001 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034" y="3045607"/>
                <a:ext cx="4511497" cy="305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Grafik 15" descr="hwscan02001 a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9028" y="2294288"/>
              <a:ext cx="4509364" cy="75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16" descr="hwscan02001 a1.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952" y="404664"/>
              <a:ext cx="4509364" cy="182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3664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892480" cy="5472608"/>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Inhalt des Werkes ist </a:t>
            </a:r>
            <a:r>
              <a:rPr lang="de-DE" sz="2400" b="1" dirty="0">
                <a:latin typeface="Verdana" pitchFamily="34" charset="0"/>
                <a:ea typeface="Verdana" pitchFamily="34" charset="0"/>
                <a:cs typeface="Verdana" pitchFamily="34" charset="0"/>
              </a:rPr>
              <a:t>bei der KS </a:t>
            </a:r>
            <a:r>
              <a:rPr lang="de-DE" sz="2400" b="1" dirty="0" smtClean="0">
                <a:latin typeface="Verdana" pitchFamily="34" charset="0"/>
                <a:ea typeface="Verdana" pitchFamily="34" charset="0"/>
                <a:cs typeface="Verdana" pitchFamily="34" charset="0"/>
              </a:rPr>
              <a:t>entstanden</a:t>
            </a:r>
          </a:p>
          <a:p>
            <a:endParaRPr lang="de-DE" sz="24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KS hat das Werk weder selbst veröffentlicht noch dessen Veröffentlichung veranlasst, jedoch ist der Inhalt des</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Werks bei der KS entstanden</a:t>
            </a:r>
          </a:p>
          <a:p>
            <a:pPr lvl="1"/>
            <a:r>
              <a:rPr lang="de-DE" sz="2000" dirty="0" smtClean="0">
                <a:latin typeface="Verdana" pitchFamily="34" charset="0"/>
                <a:ea typeface="Verdana" pitchFamily="34" charset="0"/>
                <a:cs typeface="Verdana" pitchFamily="34" charset="0"/>
              </a:rPr>
              <a:t>Z. B.: eine KS ist für eine andere KS beratend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tätig geworden und hat im Auftrag ein Gutachten erstellt; diese wird von der beauftragenden KS veröffentlicht</a:t>
            </a:r>
          </a:p>
          <a:p>
            <a:pPr lvl="1"/>
            <a:r>
              <a:rPr lang="de-DE" sz="2000" dirty="0" smtClean="0">
                <a:latin typeface="Verdana" pitchFamily="34" charset="0"/>
                <a:ea typeface="Verdana" pitchFamily="34" charset="0"/>
                <a:cs typeface="Verdana" pitchFamily="34" charset="0"/>
              </a:rPr>
              <a:t>Dieser Fall kommt relativ selten vor</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35218566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a:t>
            </a:r>
            <a:r>
              <a:rPr lang="de-DE" sz="2400" b="1" dirty="0">
                <a:latin typeface="Verdana" pitchFamily="34" charset="0"/>
                <a:ea typeface="Verdana" pitchFamily="34" charset="0"/>
                <a:cs typeface="Verdana" pitchFamily="34" charset="0"/>
              </a:rPr>
              <a:t>Inhalt des Werkes ist bei der </a:t>
            </a:r>
            <a:r>
              <a:rPr lang="de-DE" sz="2400" b="1" dirty="0" smtClean="0">
                <a:latin typeface="Verdana" pitchFamily="34" charset="0"/>
                <a:ea typeface="Verdana" pitchFamily="34" charset="0"/>
                <a:cs typeface="Verdana" pitchFamily="34" charset="0"/>
              </a:rPr>
              <a:t>KS entstanden</a:t>
            </a:r>
            <a:endParaRPr lang="de-DE" sz="2400" b="1" dirty="0">
              <a:latin typeface="Verdana" pitchFamily="34" charset="0"/>
              <a:ea typeface="Verdana" pitchFamily="34" charset="0"/>
              <a:cs typeface="Verdana" pitchFamily="34" charset="0"/>
            </a:endParaRP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Das Werk wurde von Greenpeace veröffentlicht, jedoch vom Deutschen Institut für Wirt­schaftsforschung </a:t>
            </a:r>
            <a:r>
              <a:rPr lang="de-DE" sz="2000" dirty="0" smtClean="0">
                <a:latin typeface="Verdana" panose="020B0604030504040204" pitchFamily="34" charset="0"/>
                <a:ea typeface="Verdana" panose="020B0604030504040204" pitchFamily="34" charset="0"/>
                <a:cs typeface="Verdana" panose="020B0604030504040204" pitchFamily="34" charset="0"/>
              </a:rPr>
              <a:t>erarbeitet</a:t>
            </a:r>
          </a:p>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t>
            </a:r>
            <a:r>
              <a:rPr lang="de-DE" sz="2000" dirty="0" smtClean="0">
                <a:latin typeface="Verdana" panose="020B0604030504040204" pitchFamily="34" charset="0"/>
                <a:ea typeface="Verdana" panose="020B0604030504040204" pitchFamily="34" charset="0"/>
                <a:cs typeface="Verdana" panose="020B0604030504040204" pitchFamily="34" charset="0"/>
              </a:rPr>
              <a:t>as </a:t>
            </a:r>
            <a:r>
              <a:rPr lang="de-DE" sz="2000" dirty="0">
                <a:latin typeface="Verdana" panose="020B0604030504040204" pitchFamily="34" charset="0"/>
                <a:ea typeface="Verdana" panose="020B0604030504040204" pitchFamily="34" charset="0"/>
                <a:cs typeface="Verdana" panose="020B0604030504040204" pitchFamily="34" charset="0"/>
              </a:rPr>
              <a:t>Werk stammt deshalb nicht nur von Greenpeace, sondern auch vom Institut</a:t>
            </a:r>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799"/>
            <a:ext cx="3277361" cy="4778687"/>
          </a:xfrm>
          <a:prstGeom prst="rect">
            <a:avLst/>
          </a:prstGeom>
          <a:ln>
            <a:solidFill>
              <a:schemeClr val="tx1"/>
            </a:solidFill>
          </a:ln>
        </p:spPr>
      </p:pic>
    </p:spTree>
    <p:extLst>
      <p:ext uri="{BB962C8B-B14F-4D97-AF65-F5344CB8AC3E}">
        <p14:creationId xmlns:p14="http://schemas.microsoft.com/office/powerpoint/2010/main" val="3134021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457200" indent="-457200">
              <a:buFont typeface="+mj-lt"/>
              <a:buAutoNum type="arabicPeriod" startAt="4"/>
            </a:pPr>
            <a:r>
              <a:rPr lang="de-DE" sz="2400" b="1" dirty="0" smtClean="0">
                <a:latin typeface="Verdana" pitchFamily="34" charset="0"/>
                <a:ea typeface="Verdana" pitchFamily="34" charset="0"/>
                <a:cs typeface="Verdana" pitchFamily="34" charset="0"/>
              </a:rPr>
              <a:t>Das Werk stammt </a:t>
            </a:r>
            <a:r>
              <a:rPr lang="de-DE" sz="2400" b="1" u="sng" dirty="0" smtClean="0">
                <a:latin typeface="Verdana" pitchFamily="34" charset="0"/>
                <a:ea typeface="Verdana" pitchFamily="34" charset="0"/>
                <a:cs typeface="Verdana" pitchFamily="34" charset="0"/>
              </a:rPr>
              <a:t>nicht</a:t>
            </a:r>
            <a:r>
              <a:rPr lang="de-DE" sz="2400" b="1" dirty="0" smtClean="0">
                <a:latin typeface="Verdana" pitchFamily="34" charset="0"/>
                <a:ea typeface="Verdana" pitchFamily="34" charset="0"/>
                <a:cs typeface="Verdana" pitchFamily="34" charset="0"/>
              </a:rPr>
              <a:t> von der KS </a:t>
            </a:r>
            <a:endParaRPr lang="de-DE" sz="2400" b="1" dirty="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Die KS ist nur als Sponsor, Förderer o</a:t>
            </a:r>
            <a:r>
              <a:rPr lang="de-DE" sz="2000" dirty="0" smtClean="0">
                <a:latin typeface="Verdana" pitchFamily="34" charset="0"/>
                <a:ea typeface="Verdana" pitchFamily="34" charset="0"/>
                <a:cs typeface="Verdana" pitchFamily="34" charset="0"/>
              </a:rPr>
              <a:t>. ä</a:t>
            </a:r>
            <a:r>
              <a:rPr lang="de-DE" sz="2000" dirty="0" smtClean="0">
                <a:latin typeface="Verdana" pitchFamily="34" charset="0"/>
                <a:ea typeface="Verdana" pitchFamily="34" charset="0"/>
                <a:cs typeface="Verdana" pitchFamily="34" charset="0"/>
              </a:rPr>
              <a:t>. genannt</a:t>
            </a:r>
          </a:p>
          <a:p>
            <a:pPr lvl="1"/>
            <a:r>
              <a:rPr lang="de-DE" sz="2000" dirty="0" smtClean="0">
                <a:latin typeface="Verdana" pitchFamily="34" charset="0"/>
                <a:ea typeface="Verdana" pitchFamily="34" charset="0"/>
                <a:cs typeface="Verdana" pitchFamily="34" charset="0"/>
              </a:rPr>
              <a:t>Hinweise können auch Formulierungen sein wie: “in Verbindung mit“ oder „in Zusammenarbeit mit“</a:t>
            </a:r>
          </a:p>
          <a:p>
            <a:pPr lvl="1"/>
            <a:r>
              <a:rPr lang="de-DE" sz="2000" dirty="0">
                <a:latin typeface="Verdana" panose="020B0604030504040204" pitchFamily="34" charset="0"/>
                <a:ea typeface="Verdana" panose="020B0604030504040204" pitchFamily="34" charset="0"/>
                <a:cs typeface="Verdana" panose="020B0604030504040204" pitchFamily="34" charset="0"/>
              </a:rPr>
              <a:t>Auch ein Werk, das sich nur inhaltlich mit der Körperschaft beschäftigt, stammt nicht von der Körperschaft, sofern nicht ein Indiz darauf hinweist, dass einer der </a:t>
            </a:r>
            <a:r>
              <a:rPr lang="de-DE" sz="2000" dirty="0" smtClean="0">
                <a:latin typeface="Verdana" panose="020B0604030504040204" pitchFamily="34" charset="0"/>
                <a:ea typeface="Verdana" panose="020B0604030504040204" pitchFamily="34" charset="0"/>
                <a:cs typeface="Verdana" panose="020B0604030504040204" pitchFamily="34" charset="0"/>
              </a:rPr>
              <a:t>Fälle 1 </a:t>
            </a:r>
            <a:r>
              <a:rPr lang="de-DE" sz="2000" dirty="0">
                <a:latin typeface="Verdana" panose="020B0604030504040204" pitchFamily="34" charset="0"/>
                <a:ea typeface="Verdana" panose="020B0604030504040204" pitchFamily="34" charset="0"/>
                <a:cs typeface="Verdana" panose="020B0604030504040204" pitchFamily="34" charset="0"/>
              </a:rPr>
              <a:t>bis </a:t>
            </a:r>
            <a:r>
              <a:rPr lang="de-DE" sz="2000" dirty="0" smtClean="0">
                <a:latin typeface="Verdana" panose="020B0604030504040204" pitchFamily="34" charset="0"/>
                <a:ea typeface="Verdana" panose="020B0604030504040204" pitchFamily="34" charset="0"/>
                <a:cs typeface="Verdana" panose="020B0604030504040204" pitchFamily="34" charset="0"/>
              </a:rPr>
              <a:t>3 vorliegt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itchFamily="34" charset="0"/>
              <a:ea typeface="Verdana" pitchFamily="34" charset="0"/>
              <a:cs typeface="Verdana" pitchFamily="34" charset="0"/>
            </a:endParaRPr>
          </a:p>
          <a:p>
            <a:pPr marL="400050">
              <a:buFont typeface="Wingdings" panose="05000000000000000000" pitchFamily="2" charset="2"/>
              <a:buChar char="Ø"/>
            </a:pPr>
            <a:r>
              <a:rPr lang="de-DE" sz="2000" dirty="0" smtClean="0">
                <a:latin typeface="Verdana" pitchFamily="34" charset="0"/>
                <a:ea typeface="Verdana" pitchFamily="34" charset="0"/>
                <a:cs typeface="Verdana" pitchFamily="34" charset="0"/>
              </a:rPr>
              <a:t>Im </a:t>
            </a:r>
            <a:r>
              <a:rPr lang="de-DE" sz="2000" dirty="0" smtClean="0">
                <a:solidFill>
                  <a:srgbClr val="FF0000"/>
                </a:solidFill>
                <a:latin typeface="Verdana" pitchFamily="34" charset="0"/>
                <a:ea typeface="Verdana" pitchFamily="34" charset="0"/>
                <a:cs typeface="Verdana" pitchFamily="34" charset="0"/>
              </a:rPr>
              <a:t>Zweifel</a:t>
            </a:r>
            <a:r>
              <a:rPr lang="de-DE" sz="2000" dirty="0" smtClean="0">
                <a:latin typeface="Verdana" pitchFamily="34" charset="0"/>
                <a:ea typeface="Verdana" pitchFamily="34" charset="0"/>
                <a:cs typeface="Verdana" pitchFamily="34" charset="0"/>
              </a:rPr>
              <a:t> sollte man davon ausgehen, dass das Werk von der Körperschaft stammt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740012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Typen, bei denen 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970517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000" dirty="0">
              <a:latin typeface="Verdana" pitchFamily="34" charset="0"/>
              <a:ea typeface="Verdana" pitchFamily="34" charset="0"/>
              <a:cs typeface="Verdana" pitchFamily="34" charset="0"/>
            </a:endParaRPr>
          </a:p>
          <a:p>
            <a:pPr marL="171450" indent="0">
              <a:buNone/>
            </a:pPr>
            <a:endParaRPr lang="de-DE" sz="2400" dirty="0" smtClean="0">
              <a:latin typeface="Verdana" pitchFamily="34" charset="0"/>
              <a:ea typeface="Verdana" pitchFamily="34" charset="0"/>
              <a:cs typeface="Verdana" pitchFamily="34" charset="0"/>
            </a:endParaRPr>
          </a:p>
          <a:p>
            <a:pPr marL="628650" indent="-457200">
              <a:buFont typeface="Wingdings" panose="05000000000000000000" pitchFamily="2" charset="2"/>
              <a:buChar char="Ø"/>
            </a:pPr>
            <a:endParaRPr lang="de-DE" dirty="0" smtClean="0">
              <a:latin typeface="Verdana" pitchFamily="34" charset="0"/>
              <a:ea typeface="Verdana" pitchFamily="34" charset="0"/>
              <a:cs typeface="Verdana" pitchFamily="34" charset="0"/>
            </a:endParaRPr>
          </a:p>
          <a:p>
            <a:pPr marL="1028700" lvl="1" indent="-457200">
              <a:buFont typeface="+mj-lt"/>
              <a:buAutoNum type="alphaLcPeriod"/>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278014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Entwicklungspläne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itchFamily="34" charset="0"/>
              <a:ea typeface="Verdana" pitchFamily="34" charset="0"/>
              <a:cs typeface="Verdana" pitchFamily="34" charset="0"/>
            </a:endParaRPr>
          </a:p>
          <a:p>
            <a:pPr marL="571500" lvl="1" indent="0">
              <a:buNone/>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65446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t>
            </a:r>
            <a:r>
              <a:rPr lang="de-DE" sz="800" dirty="0" smtClean="0">
                <a:latin typeface="Verdana" panose="020B0604030504040204" pitchFamily="34" charset="0"/>
                <a:ea typeface="Verdana" panose="020B0604030504040204" pitchFamily="34" charset="0"/>
                <a:cs typeface="Verdana" panose="020B0604030504040204" pitchFamily="34" charset="0"/>
              </a:rPr>
              <a:t>PICA DNB/ZDB | Stand</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smtClean="0">
                <a:latin typeface="Verdana" panose="020B0604030504040204" pitchFamily="34" charset="0"/>
                <a:ea typeface="Verdana" panose="020B0604030504040204" pitchFamily="34" charset="0"/>
                <a:cs typeface="Verdana" panose="020B0604030504040204" pitchFamily="34" charset="0"/>
              </a:rPr>
              <a:t>29.02.2016  </a:t>
            </a:r>
            <a:r>
              <a:rPr lang="de-DE" sz="800" dirty="0" smtClean="0">
                <a:latin typeface="Verdana" panose="020B0604030504040204" pitchFamily="34" charset="0"/>
                <a:ea typeface="Verdana" panose="020B0604030504040204" pitchFamily="34" charset="0"/>
                <a:cs typeface="Verdana" panose="020B0604030504040204" pitchFamily="34" charset="0"/>
              </a:rPr>
              <a:t>|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Zugehen auf den anderen : Grundlagenpapier zur Förderung der interkulturellen Kom­petenz / Caritasverband der Diözese Rottenburg-Stuttgart ; Herausgeber: Herbert </a:t>
            </a:r>
            <a:r>
              <a:rPr lang="de-DE" sz="2000" dirty="0" smtClean="0">
                <a:latin typeface="Verdana" panose="020B0604030504040204" pitchFamily="34" charset="0"/>
                <a:ea typeface="Verdana" panose="020B0604030504040204" pitchFamily="34" charset="0"/>
                <a:cs typeface="Verdana" panose="020B0604030504040204" pitchFamily="34" charset="0"/>
              </a:rPr>
              <a:t>Jansen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werden Handlungsleitlinien für die Mitarbeiter des Caritasverbands aufgestellt. Dies fällt unter interne Richtlinien; die Körperschaft ist geistiger Schöpfer. Davon unbenom­men ist, dass mit der Publikation auch eine gewisse Außenwirkung erzielt werden </a:t>
            </a:r>
            <a:r>
              <a:rPr lang="de-DE" sz="2000" i="1" dirty="0" smtClean="0">
                <a:latin typeface="Verdana" panose="020B0604030504040204" pitchFamily="34" charset="0"/>
                <a:ea typeface="Verdana" panose="020B0604030504040204" pitchFamily="34" charset="0"/>
                <a:cs typeface="Verdana" panose="020B0604030504040204" pitchFamily="34" charset="0"/>
              </a:rPr>
              <a:t>soll</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7145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2158346232"/>
              </p:ext>
            </p:extLst>
          </p:nvPr>
        </p:nvGraphicFramePr>
        <p:xfrm>
          <a:off x="323528" y="2204864"/>
          <a:ext cx="8568951" cy="2397864"/>
        </p:xfrm>
        <a:graphic>
          <a:graphicData uri="http://schemas.openxmlformats.org/drawingml/2006/table">
            <a:tbl>
              <a:tblPr firstRow="1" bandRow="1">
                <a:tableStyleId>{5C22544A-7EE6-4342-B048-85BDC9FD1C3A}</a:tableStyleId>
              </a:tblPr>
              <a:tblGrid>
                <a:gridCol w="864096"/>
                <a:gridCol w="792088"/>
                <a:gridCol w="3312368"/>
                <a:gridCol w="3600399"/>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08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Caritasverband</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der Diözese Rottenburg-Stuttgart</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Jansen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Herbert</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036265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Integration, Planung, Bildung : hessische Landtagsdebatten 1951-1970 : eine Doku­mentation / bearbeitet von Helmut </a:t>
            </a:r>
            <a:r>
              <a:rPr lang="de-DE" sz="2000" dirty="0" err="1">
                <a:latin typeface="Verdana" panose="020B0604030504040204" pitchFamily="34" charset="0"/>
                <a:ea typeface="Verdana" panose="020B0604030504040204" pitchFamily="34" charset="0"/>
                <a:cs typeface="Verdana" panose="020B0604030504040204" pitchFamily="34" charset="0"/>
              </a:rPr>
              <a:t>Berding</a:t>
            </a:r>
            <a:r>
              <a:rPr lang="de-DE" sz="2000" dirty="0">
                <a:latin typeface="Verdana" panose="020B0604030504040204" pitchFamily="34" charset="0"/>
                <a:ea typeface="Verdana" panose="020B0604030504040204" pitchFamily="34" charset="0"/>
                <a:cs typeface="Verdana" panose="020B0604030504040204" pitchFamily="34" charset="0"/>
              </a:rPr>
              <a:t> und Johann Zilien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Der Band ist in einer im Auftrag des Hessischen Landtags herausgegebenen monogra­fischen Reihe erschienen. Es handelt sich um Wortprotokolle, mit denen die Debatten – also Aktivitäten der Körperschaft – dokumentiert werden; die Körperschaft ist geistiger Schöpfer</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922246285"/>
              </p:ext>
            </p:extLst>
          </p:nvPr>
        </p:nvGraphicFramePr>
        <p:xfrm>
          <a:off x="323528" y="1988840"/>
          <a:ext cx="8568951" cy="2658784"/>
        </p:xfrm>
        <a:graphic>
          <a:graphicData uri="http://schemas.openxmlformats.org/drawingml/2006/table">
            <a:tbl>
              <a:tblPr firstRow="1" bandRow="1">
                <a:tableStyleId>{5C22544A-7EE6-4342-B048-85BDC9FD1C3A}</a:tableStyleId>
              </a:tblPr>
              <a:tblGrid>
                <a:gridCol w="864096"/>
                <a:gridCol w="792088"/>
                <a:gridCol w="3250704"/>
                <a:gridCol w="3662063"/>
              </a:tblGrid>
              <a:tr h="381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Hessischer Landtag</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Berding</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Helmut</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76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Zilien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Johann</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5936">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520955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graphicFrame>
        <p:nvGraphicFramePr>
          <p:cNvPr id="2" name="Tabelle 1"/>
          <p:cNvGraphicFramePr>
            <a:graphicFrameLocks noGrp="1"/>
          </p:cNvGraphicFramePr>
          <p:nvPr>
            <p:extLst>
              <p:ext uri="{D42A27DB-BD31-4B8C-83A1-F6EECF244321}">
                <p14:modId xmlns:p14="http://schemas.microsoft.com/office/powerpoint/2010/main" val="334767690"/>
              </p:ext>
            </p:extLst>
          </p:nvPr>
        </p:nvGraphicFramePr>
        <p:xfrm>
          <a:off x="251520" y="4509120"/>
          <a:ext cx="8496944" cy="1554480"/>
        </p:xfrm>
        <a:graphic>
          <a:graphicData uri="http://schemas.openxmlformats.org/drawingml/2006/table">
            <a:tbl>
              <a:tblPr firstRow="1" bandRow="1">
                <a:tableStyleId>{5C22544A-7EE6-4342-B048-85BDC9FD1C3A}</a:tableStyleId>
              </a:tblPr>
              <a:tblGrid>
                <a:gridCol w="864096"/>
                <a:gridCol w="792088"/>
                <a:gridCol w="324036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Corps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Silesia</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Breslau zu Frankfurt (Oder)</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36419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Ressourcen ist der Besitz von Körperschaften gemeint</a:t>
            </a:r>
          </a:p>
          <a:p>
            <a:r>
              <a:rPr lang="de-DE" sz="2000" dirty="0" smtClean="0">
                <a:latin typeface="Verdana" panose="020B0604030504040204" pitchFamily="34" charset="0"/>
                <a:ea typeface="Verdana" panose="020B0604030504040204" pitchFamily="34" charset="0"/>
                <a:cs typeface="Verdana" panose="020B0604030504040204" pitchFamily="34" charset="0"/>
              </a:rPr>
              <a:t>Z. B. Inventare und Bestandskataloge</a:t>
            </a:r>
          </a:p>
          <a:p>
            <a:r>
              <a:rPr lang="de-DE" sz="2000" dirty="0">
                <a:latin typeface="Verdana" panose="020B0604030504040204" pitchFamily="34" charset="0"/>
                <a:ea typeface="Verdana" panose="020B0604030504040204" pitchFamily="34" charset="0"/>
                <a:cs typeface="Verdana" panose="020B0604030504040204" pitchFamily="34" charset="0"/>
              </a:rPr>
              <a:t>Ausstellungskataloge fallen nur dann unter diesen Typ, wenn an prominenter Stelle </a:t>
            </a:r>
            <a:r>
              <a:rPr lang="de-DE" sz="2000" dirty="0" smtClean="0">
                <a:latin typeface="Verdana" panose="020B0604030504040204" pitchFamily="34" charset="0"/>
                <a:ea typeface="Verdana" panose="020B0604030504040204" pitchFamily="34" charset="0"/>
                <a:cs typeface="Verdana" panose="020B0604030504040204" pitchFamily="34" charset="0"/>
              </a:rPr>
              <a:t>darauf </a:t>
            </a:r>
            <a:r>
              <a:rPr lang="de-DE" sz="2000" dirty="0">
                <a:latin typeface="Verdana" panose="020B0604030504040204" pitchFamily="34" charset="0"/>
                <a:ea typeface="Verdana" panose="020B0604030504040204" pitchFamily="34" charset="0"/>
                <a:cs typeface="Verdana" panose="020B0604030504040204" pitchFamily="34" charset="0"/>
              </a:rPr>
              <a:t>hingewiesen wird, dass es sich um Stücke aus einem bestimmten Museum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handelt</a:t>
            </a:r>
          </a:p>
          <a:p>
            <a:r>
              <a:rPr lang="de-DE" sz="2000" dirty="0">
                <a:latin typeface="Verdana" panose="020B0604030504040204" pitchFamily="34" charset="0"/>
                <a:ea typeface="Verdana" panose="020B0604030504040204" pitchFamily="34" charset="0"/>
                <a:cs typeface="Verdana" panose="020B0604030504040204" pitchFamily="34" charset="0"/>
              </a:rPr>
              <a:t>Nicht als Bestandskatalog angesehen wird außerdem eine Publikation, in der nur ein einziges Objekt beschrieben wird</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02409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2532479807"/>
              </p:ext>
            </p:extLst>
          </p:nvPr>
        </p:nvGraphicFramePr>
        <p:xfrm>
          <a:off x="251520" y="2060848"/>
          <a:ext cx="8568951" cy="2468880"/>
        </p:xfrm>
        <a:graphic>
          <a:graphicData uri="http://schemas.openxmlformats.org/drawingml/2006/table">
            <a:tbl>
              <a:tblPr firstRow="1" bandRow="1">
                <a:tableStyleId>{5C22544A-7EE6-4342-B048-85BDC9FD1C3A}</a:tableStyleId>
              </a:tblPr>
              <a:tblGrid>
                <a:gridCol w="864096"/>
                <a:gridCol w="792088"/>
                <a:gridCol w="3240360"/>
                <a:gridCol w="367240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en-US"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Jewish</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Theological Seminary of America.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Library</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Moreen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Vera Basch</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Zusammenstellender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035388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Brueghel, Rubens, Ruisdael : die Graphische Sammlung der Staatsgalerie zeigt ihre </a:t>
            </a:r>
            <a:r>
              <a:rPr lang="de-DE" sz="2000" dirty="0" smtClean="0">
                <a:latin typeface="Verdana" panose="020B0604030504040204" pitchFamily="34" charset="0"/>
                <a:ea typeface="Verdana" panose="020B0604030504040204" pitchFamily="34" charset="0"/>
                <a:cs typeface="Verdana" panose="020B0604030504040204" pitchFamily="34" charset="0"/>
              </a:rPr>
              <a:t>Schätze</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handelt sich um einen Ausstellungskatalog. Da im Titel </a:t>
            </a:r>
            <a:r>
              <a:rPr lang="de-DE" sz="2000" i="1" dirty="0" smtClean="0">
                <a:latin typeface="Verdana" panose="020B0604030504040204" pitchFamily="34" charset="0"/>
                <a:ea typeface="Verdana" panose="020B0604030504040204" pitchFamily="34" charset="0"/>
                <a:cs typeface="Verdana" panose="020B0604030504040204" pitchFamily="34" charset="0"/>
              </a:rPr>
              <a:t>(also </a:t>
            </a:r>
            <a:r>
              <a:rPr lang="de-DE" sz="2000" i="1" dirty="0">
                <a:latin typeface="Verdana" panose="020B0604030504040204" pitchFamily="34" charset="0"/>
                <a:ea typeface="Verdana" panose="020B0604030504040204" pitchFamily="34" charset="0"/>
                <a:cs typeface="Verdana" panose="020B0604030504040204" pitchFamily="34" charset="0"/>
              </a:rPr>
              <a:t>an prominenter </a:t>
            </a:r>
            <a:r>
              <a:rPr lang="de-DE" sz="2000" i="1" dirty="0" smtClean="0">
                <a:latin typeface="Verdana" panose="020B0604030504040204" pitchFamily="34" charset="0"/>
                <a:ea typeface="Verdana" panose="020B0604030504040204" pitchFamily="34" charset="0"/>
                <a:cs typeface="Verdana" panose="020B0604030504040204" pitchFamily="34" charset="0"/>
              </a:rPr>
              <a:t>Stelle) darauf </a:t>
            </a:r>
            <a:r>
              <a:rPr lang="de-DE" sz="2000" i="1" dirty="0">
                <a:latin typeface="Verdana" panose="020B0604030504040204" pitchFamily="34" charset="0"/>
                <a:ea typeface="Verdana" panose="020B0604030504040204" pitchFamily="34" charset="0"/>
                <a:cs typeface="Verdana" panose="020B0604030504040204" pitchFamily="34" charset="0"/>
              </a:rPr>
              <a:t>hingewiesen wird, dass die gezeigten Stücke aus der Graphischen Sammlung der Staatsgalerie stammen, ist diese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971003464"/>
              </p:ext>
            </p:extLst>
          </p:nvPr>
        </p:nvGraphicFramePr>
        <p:xfrm>
          <a:off x="251520" y="2348880"/>
          <a:ext cx="8568951" cy="1285240"/>
        </p:xfrm>
        <a:graphic>
          <a:graphicData uri="http://schemas.openxmlformats.org/drawingml/2006/table">
            <a:tbl>
              <a:tblPr firstRow="1" bandRow="1">
                <a:tableStyleId>{5C22544A-7EE6-4342-B048-85BDC9FD1C3A}</a:tableStyleId>
              </a:tblPr>
              <a:tblGrid>
                <a:gridCol w="864096"/>
                <a:gridCol w="864096"/>
                <a:gridCol w="3312368"/>
                <a:gridCol w="3528391"/>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Staatsgalerie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Stuttgart. Graphische Sammlung</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41783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smtClean="0">
                <a:latin typeface="Verdana" panose="020B0604030504040204" pitchFamily="34" charset="0"/>
                <a:ea typeface="Verdana" panose="020B0604030504040204" pitchFamily="34" charset="0"/>
                <a:cs typeface="Verdana" panose="020B0604030504040204" pitchFamily="34" charset="0"/>
              </a:rPr>
              <a:t>Offizielle Stellungnahmen</a:t>
            </a:r>
          </a:p>
          <a:p>
            <a:r>
              <a:rPr lang="de-DE" sz="2000" dirty="0" smtClean="0">
                <a:latin typeface="Verdana" panose="020B0604030504040204" pitchFamily="34" charset="0"/>
                <a:ea typeface="Verdana" panose="020B0604030504040204" pitchFamily="34" charset="0"/>
                <a:cs typeface="Verdana" panose="020B0604030504040204" pitchFamily="34" charset="0"/>
              </a:rPr>
              <a:t>Gutachten, offene Briefe, Denkschriften</a:t>
            </a:r>
          </a:p>
          <a:p>
            <a:r>
              <a:rPr lang="de-DE" sz="2000" dirty="0" smtClean="0">
                <a:latin typeface="Verdana" panose="020B0604030504040204" pitchFamily="34" charset="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anose="020B0604030504040204" pitchFamily="34" charset="0"/>
                <a:ea typeface="Verdana" panose="020B0604030504040204" pitchFamily="34" charset="0"/>
                <a:cs typeface="Verdana" panose="020B0604030504040204" pitchFamily="34" charset="0"/>
              </a:rPr>
              <a:t>sich dagegen entscheiden, dass ein Werk vom Typ „Kollektives Gedankengut“ vorliegt</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26722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DOSB-Leitfaden für den Umgang mit Werbung und PR : Olympische Spiele London 2012 / Deutscher Olympischer Sportbund</a:t>
            </a: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Vorgaben, an die sich die deutschen Sportler halten sollen;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790083"/>
              </p:ext>
            </p:extLst>
          </p:nvPr>
        </p:nvGraphicFramePr>
        <p:xfrm>
          <a:off x="323528" y="2636912"/>
          <a:ext cx="8568951" cy="1285240"/>
        </p:xfrm>
        <a:graphic>
          <a:graphicData uri="http://schemas.openxmlformats.org/drawingml/2006/table">
            <a:tbl>
              <a:tblPr firstRow="1" bandRow="1">
                <a:tableStyleId>{5C22544A-7EE6-4342-B048-85BDC9FD1C3A}</a:tableStyleId>
              </a:tblPr>
              <a:tblGrid>
                <a:gridCol w="901995"/>
                <a:gridCol w="901995"/>
                <a:gridCol w="3236570"/>
                <a:gridCol w="3528391"/>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Olympischer Sportbund</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8293009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92082561"/>
              </p:ext>
            </p:extLst>
          </p:nvPr>
        </p:nvGraphicFramePr>
        <p:xfrm>
          <a:off x="323528" y="2636912"/>
          <a:ext cx="8568951" cy="1285240"/>
        </p:xfrm>
        <a:graphic>
          <a:graphicData uri="http://schemas.openxmlformats.org/drawingml/2006/table">
            <a:tbl>
              <a:tblPr firstRow="1" bandRow="1">
                <a:tableStyleId>{5C22544A-7EE6-4342-B048-85BDC9FD1C3A}</a:tableStyleId>
              </a:tblPr>
              <a:tblGrid>
                <a:gridCol w="901995"/>
                <a:gridCol w="901995"/>
                <a:gridCol w="3236570"/>
                <a:gridCol w="3528391"/>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Ethikrat</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60396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916832"/>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1556792"/>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41874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einen Typen, bei denen 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p>
          <a:p>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368381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B. 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6588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487591473"/>
              </p:ext>
            </p:extLst>
          </p:nvPr>
        </p:nvGraphicFramePr>
        <p:xfrm>
          <a:off x="337160" y="1916832"/>
          <a:ext cx="8579296" cy="3519512"/>
        </p:xfrm>
        <a:graphic>
          <a:graphicData uri="http://schemas.openxmlformats.org/drawingml/2006/table">
            <a:tbl>
              <a:tblPr firstRow="1" bandRow="1">
                <a:tableStyleId>{5C22544A-7EE6-4342-B048-85BDC9FD1C3A}</a:tableStyleId>
              </a:tblPr>
              <a:tblGrid>
                <a:gridCol w="901995"/>
                <a:gridCol w="764533"/>
                <a:gridCol w="3312368"/>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Leipziger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Hochschultage für Medien und Kommunikation</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8</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1998</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Leipzig</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Kerlen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Dietrich</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578192">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Kirste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Inka</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3146039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 gilt in diesem Fall als </a:t>
            </a:r>
            <a:r>
              <a:rPr lang="de-DE" sz="2000" dirty="0">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 d</a:t>
            </a:r>
            <a:r>
              <a:rPr lang="de-DE" sz="2000" dirty="0" smtClean="0">
                <a:latin typeface="Verdana" panose="020B0604030504040204" pitchFamily="34" charset="0"/>
                <a:ea typeface="Verdana" panose="020B0604030504040204" pitchFamily="34" charset="0"/>
                <a:cs typeface="Verdana" panose="020B0604030504040204" pitchFamily="34" charset="0"/>
              </a:rPr>
              <a:t>. h</a:t>
            </a:r>
            <a:r>
              <a:rPr lang="de-DE" sz="2000" dirty="0">
                <a:latin typeface="Verdana" panose="020B0604030504040204" pitchFamily="34" charset="0"/>
                <a:ea typeface="Verdana" panose="020B0604030504040204" pitchFamily="34" charset="0"/>
                <a:cs typeface="Verdana" panose="020B0604030504040204" pitchFamily="34" charset="0"/>
              </a:rPr>
              <a:t>. es kann eine Beziehung gemäß RDA 19.3 angelegt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84629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a:t>
            </a:r>
          </a:p>
          <a:p>
            <a:pPr marL="0" indent="0">
              <a:buNone/>
            </a:pPr>
            <a:endParaRPr lang="de-DE" sz="2000" b="1" dirty="0" smtClean="0">
              <a:latin typeface="Verdana" pitchFamily="34" charset="0"/>
              <a:ea typeface="Verdana" pitchFamily="34" charset="0"/>
              <a:cs typeface="Verdana"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Die </a:t>
            </a:r>
            <a:r>
              <a:rPr lang="de-DE" sz="2000" dirty="0">
                <a:latin typeface="Verdana" panose="020B0604030504040204" pitchFamily="34" charset="0"/>
                <a:ea typeface="Verdana" panose="020B0604030504040204" pitchFamily="34" charset="0"/>
                <a:cs typeface="Verdana" panose="020B0604030504040204" pitchFamily="34" charset="0"/>
              </a:rPr>
              <a:t>Beziehungskennzeichnung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wird normalerweise </a:t>
            </a:r>
            <a:r>
              <a:rPr lang="de-DE" sz="2000" dirty="0">
                <a:latin typeface="Verdana" panose="020B0604030504040204" pitchFamily="34" charset="0"/>
                <a:ea typeface="Verdana" panose="020B0604030504040204" pitchFamily="34" charset="0"/>
                <a:cs typeface="Verdana" panose="020B0604030504040204" pitchFamily="34" charset="0"/>
              </a:rPr>
              <a:t>nur für Personen </a:t>
            </a:r>
            <a:r>
              <a:rPr lang="de-DE" sz="2000" dirty="0" smtClean="0">
                <a:latin typeface="Verdana" panose="020B0604030504040204" pitchFamily="34" charset="0"/>
                <a:ea typeface="Verdana" panose="020B0604030504040204" pitchFamily="34" charset="0"/>
                <a:cs typeface="Verdana" panose="020B0604030504040204" pitchFamily="34" charset="0"/>
              </a:rPr>
              <a:t>verwendet, </a:t>
            </a:r>
            <a:r>
              <a:rPr lang="de-DE" sz="2000" dirty="0">
                <a:latin typeface="Verdana" panose="020B0604030504040204" pitchFamily="34" charset="0"/>
                <a:ea typeface="Verdana" panose="020B0604030504040204" pitchFamily="34" charset="0"/>
                <a:cs typeface="Verdana" panose="020B0604030504040204" pitchFamily="34" charset="0"/>
              </a:rPr>
              <a:t>nicht </a:t>
            </a:r>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Körperschaften. Denn bei der herausgebenden Körperschaft geht es um eine Beziehung auf Werkebene und nicht auf </a:t>
            </a:r>
            <a:r>
              <a:rPr lang="de-DE" sz="2000" dirty="0" smtClean="0">
                <a:latin typeface="Verdana" panose="020B0604030504040204" pitchFamily="34" charset="0"/>
                <a:ea typeface="Verdana" panose="020B0604030504040204" pitchFamily="34" charset="0"/>
                <a:cs typeface="Verdana" panose="020B0604030504040204" pitchFamily="34" charset="0"/>
              </a:rPr>
              <a:t>Expressionsebene. „</a:t>
            </a:r>
            <a:r>
              <a:rPr lang="de-DE" sz="2000" dirty="0">
                <a:latin typeface="Verdana" panose="020B0604030504040204" pitchFamily="34" charset="0"/>
                <a:ea typeface="Verdana" panose="020B0604030504040204" pitchFamily="34" charset="0"/>
                <a:cs typeface="Verdana" panose="020B0604030504040204" pitchFamily="34" charset="0"/>
              </a:rPr>
              <a:t>Herausgebendes Organ“ kann deshalb auch als zusätzliche Beziehungskennzeichnung für eine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 vergeben werden, die geistiger Schöpfer ist.</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Ist der </a:t>
            </a:r>
            <a:r>
              <a:rPr lang="de-DE" sz="2000" dirty="0">
                <a:latin typeface="Verdana" panose="020B0604030504040204" pitchFamily="34" charset="0"/>
                <a:ea typeface="Verdana" panose="020B0604030504040204" pitchFamily="34" charset="0"/>
                <a:cs typeface="Verdana" panose="020B0604030504040204" pitchFamily="34" charset="0"/>
              </a:rPr>
              <a:t>einzige Bezug zur Körperschaft, von der das Werk stammt, die </a:t>
            </a:r>
            <a:r>
              <a:rPr lang="de-DE" sz="2000" dirty="0" smtClean="0">
                <a:latin typeface="Verdana" panose="020B0604030504040204" pitchFamily="34" charset="0"/>
                <a:ea typeface="Verdana" panose="020B0604030504040204" pitchFamily="34" charset="0"/>
                <a:cs typeface="Verdana" panose="020B0604030504040204" pitchFamily="34" charset="0"/>
              </a:rPr>
              <a:t>Tat­sache, </a:t>
            </a:r>
            <a:r>
              <a:rPr lang="de-DE" sz="2000" dirty="0">
                <a:latin typeface="Verdana" panose="020B0604030504040204" pitchFamily="34" charset="0"/>
                <a:ea typeface="Verdana" panose="020B0604030504040204" pitchFamily="34" charset="0"/>
                <a:cs typeface="Verdana" panose="020B0604030504040204" pitchFamily="34" charset="0"/>
              </a:rPr>
              <a:t>dass es in einer </a:t>
            </a:r>
            <a:r>
              <a:rPr lang="de-DE" sz="2000" dirty="0" smtClean="0">
                <a:latin typeface="Verdana" panose="020B0604030504040204" pitchFamily="34" charset="0"/>
                <a:ea typeface="Verdana" panose="020B0604030504040204" pitchFamily="34" charset="0"/>
                <a:cs typeface="Verdana" panose="020B0604030504040204" pitchFamily="34" charset="0"/>
              </a:rPr>
              <a:t>mono-grafischen </a:t>
            </a:r>
            <a:r>
              <a:rPr lang="de-DE" sz="2000" dirty="0">
                <a:latin typeface="Verdana" panose="020B0604030504040204" pitchFamily="34" charset="0"/>
                <a:ea typeface="Verdana" panose="020B0604030504040204" pitchFamily="34" charset="0"/>
                <a:cs typeface="Verdana" panose="020B0604030504040204" pitchFamily="34" charset="0"/>
              </a:rPr>
              <a:t>Reihe der Körperschaft erschienen ist, und </a:t>
            </a:r>
            <a:r>
              <a:rPr lang="de-DE" sz="2000" dirty="0" smtClean="0">
                <a:latin typeface="Verdana" panose="020B0604030504040204" pitchFamily="34" charset="0"/>
                <a:ea typeface="Verdana" panose="020B0604030504040204" pitchFamily="34" charset="0"/>
                <a:cs typeface="Verdana" panose="020B0604030504040204" pitchFamily="34" charset="0"/>
              </a:rPr>
              <a:t>wird für diese Reihe </a:t>
            </a:r>
            <a:r>
              <a:rPr lang="de-DE" sz="2000" dirty="0">
                <a:latin typeface="Verdana" panose="020B0604030504040204" pitchFamily="34" charset="0"/>
                <a:ea typeface="Verdana" panose="020B0604030504040204" pitchFamily="34" charset="0"/>
                <a:cs typeface="Verdana" panose="020B0604030504040204" pitchFamily="34" charset="0"/>
              </a:rPr>
              <a:t>eine eigene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angelegt, </a:t>
            </a:r>
            <a:r>
              <a:rPr lang="de-DE" sz="2000" dirty="0">
                <a:latin typeface="Verdana" panose="020B0604030504040204" pitchFamily="34" charset="0"/>
                <a:ea typeface="Verdana" panose="020B0604030504040204" pitchFamily="34" charset="0"/>
                <a:cs typeface="Verdana" panose="020B0604030504040204" pitchFamily="34" charset="0"/>
              </a:rPr>
              <a:t>so wird die Beziehung zur Körperschaft nach RDA 19.3 in der Regel nur in der Beschreibung der monografischen </a:t>
            </a:r>
            <a:r>
              <a:rPr lang="de-DE" sz="2000" dirty="0" smtClean="0">
                <a:latin typeface="Verdana" panose="020B0604030504040204" pitchFamily="34" charset="0"/>
                <a:ea typeface="Verdana" panose="020B0604030504040204" pitchFamily="34" charset="0"/>
                <a:cs typeface="Verdana" panose="020B0604030504040204" pitchFamily="34" charset="0"/>
              </a:rPr>
              <a:t>Reihe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2710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Steuern auf Erbschaft und Vermögen / herausgegeben im Auftrag der Deutschen Steuerjuristischen Gesellschaft e.V. von Prof. Dr. Dieter Birk, Universität Münster</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Das Werk stammt von der Deutschen Steuerjuristischen Gesellschaft, diese ist jedoch nicht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80229370"/>
              </p:ext>
            </p:extLst>
          </p:nvPr>
        </p:nvGraphicFramePr>
        <p:xfrm>
          <a:off x="251520" y="2132856"/>
          <a:ext cx="8604956" cy="3215640"/>
        </p:xfrm>
        <a:graphic>
          <a:graphicData uri="http://schemas.openxmlformats.org/drawingml/2006/table">
            <a:tbl>
              <a:tblPr firstRow="1" bandRow="1">
                <a:tableStyleId>{5C22544A-7EE6-4342-B048-85BDC9FD1C3A}</a:tableStyleId>
              </a:tblPr>
              <a:tblGrid>
                <a:gridCol w="901995"/>
                <a:gridCol w="901995"/>
                <a:gridCol w="3272574"/>
                <a:gridCol w="352839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Steuerjuristische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Gesellschaft</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Birk</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Dieter</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364040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Erziehungsziel </a:t>
            </a:r>
            <a:r>
              <a:rPr lang="de-DE" sz="2000" dirty="0">
                <a:latin typeface="Verdana" panose="020B0604030504040204" pitchFamily="34" charset="0"/>
                <a:ea typeface="Verdana" panose="020B0604030504040204" pitchFamily="34" charset="0"/>
                <a:cs typeface="Verdana" panose="020B0604030504040204" pitchFamily="34" charset="0"/>
              </a:rPr>
              <a:t>Geschlechterdemokratie : Interaktionsstudie über Reformansätze im Un­terricht / Wiltrud Thies, Charlotte </a:t>
            </a:r>
            <a:r>
              <a:rPr lang="de-DE" sz="2000" dirty="0" err="1" smtClean="0">
                <a:latin typeface="Verdana" panose="020B0604030504040204" pitchFamily="34" charset="0"/>
                <a:ea typeface="Verdana" panose="020B0604030504040204" pitchFamily="34" charset="0"/>
                <a:cs typeface="Verdana" panose="020B0604030504040204" pitchFamily="34" charset="0"/>
              </a:rPr>
              <a:t>Röhner</a:t>
            </a:r>
            <a:r>
              <a:rPr lang="de-DE" sz="2000" dirty="0" smtClean="0">
                <a:latin typeface="Verdana" panose="020B0604030504040204" pitchFamily="34" charset="0"/>
                <a:ea typeface="Verdana" panose="020B0604030504040204" pitchFamily="34" charset="0"/>
                <a:cs typeface="Verdana" panose="020B0604030504040204" pitchFamily="34" charset="0"/>
              </a:rPr>
              <a:t>. Band 31 der Veröffentlichungen der Max-</a:t>
            </a:r>
            <a:r>
              <a:rPr lang="de-DE" sz="2000" dirty="0" err="1" smtClean="0">
                <a:latin typeface="Verdana" panose="020B0604030504040204" pitchFamily="34" charset="0"/>
                <a:ea typeface="Verdana" panose="020B0604030504040204" pitchFamily="34" charset="0"/>
                <a:cs typeface="Verdana" panose="020B0604030504040204" pitchFamily="34" charset="0"/>
              </a:rPr>
              <a:t>Traeger</a:t>
            </a:r>
            <a:r>
              <a:rPr lang="de-DE" sz="2000" dirty="0" smtClean="0">
                <a:latin typeface="Verdana" panose="020B0604030504040204" pitchFamily="34" charset="0"/>
                <a:ea typeface="Verdana" panose="020B0604030504040204" pitchFamily="34" charset="0"/>
                <a:cs typeface="Verdana" panose="020B0604030504040204" pitchFamily="34" charset="0"/>
              </a:rPr>
              <a:t>-Stiftung</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Beschreibung für den Band:</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517666441"/>
              </p:ext>
            </p:extLst>
          </p:nvPr>
        </p:nvGraphicFramePr>
        <p:xfrm>
          <a:off x="323529" y="2924944"/>
          <a:ext cx="8568951" cy="2763520"/>
        </p:xfrm>
        <a:graphic>
          <a:graphicData uri="http://schemas.openxmlformats.org/drawingml/2006/table">
            <a:tbl>
              <a:tblPr firstRow="1" bandRow="1">
                <a:tableStyleId>{5C22544A-7EE6-4342-B048-85BDC9FD1C3A}</a:tableStyleId>
              </a:tblPr>
              <a:tblGrid>
                <a:gridCol w="901995"/>
                <a:gridCol w="901995"/>
                <a:gridCol w="3236569"/>
                <a:gridCol w="352839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Erziehungsziel Geschlechterdemokratie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Thies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Wiltrud</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Röhner</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Charlotte</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432398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Beschreibung für die monografische Reihe:</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Werk ist als Band 31 in den „Veröffentlichungen der Max-</a:t>
            </a:r>
            <a:r>
              <a:rPr lang="de-DE" sz="2000" i="1" dirty="0" err="1">
                <a:latin typeface="Verdana" panose="020B0604030504040204" pitchFamily="34" charset="0"/>
                <a:ea typeface="Verdana" panose="020B0604030504040204" pitchFamily="34" charset="0"/>
                <a:cs typeface="Verdana" panose="020B0604030504040204" pitchFamily="34" charset="0"/>
              </a:rPr>
              <a:t>Traeger</a:t>
            </a:r>
            <a:r>
              <a:rPr lang="de-DE" sz="2000" i="1" dirty="0">
                <a:latin typeface="Verdana" panose="020B0604030504040204" pitchFamily="34" charset="0"/>
                <a:ea typeface="Verdana" panose="020B0604030504040204" pitchFamily="34" charset="0"/>
                <a:cs typeface="Verdana" panose="020B0604030504040204" pitchFamily="34" charset="0"/>
              </a:rPr>
              <a:t>-Stiftung“ erschie­nen und stammt deshalb von dieser Körperschaft. Die Beziehung gemäß RDA 19.3 wird nur in der Beschreibung für die monografische Reihe </a:t>
            </a:r>
            <a:r>
              <a:rPr lang="de-DE" sz="2000" i="1" dirty="0" smtClean="0">
                <a:latin typeface="Verdana" panose="020B0604030504040204" pitchFamily="34" charset="0"/>
                <a:ea typeface="Verdana" panose="020B0604030504040204" pitchFamily="34" charset="0"/>
                <a:cs typeface="Verdana" panose="020B0604030504040204" pitchFamily="34" charset="0"/>
              </a:rPr>
              <a:t>erfasst</a:t>
            </a: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702590296"/>
              </p:ext>
            </p:extLst>
          </p:nvPr>
        </p:nvGraphicFramePr>
        <p:xfrm>
          <a:off x="457200" y="1600200"/>
          <a:ext cx="8568951" cy="2839720"/>
        </p:xfrm>
        <a:graphic>
          <a:graphicData uri="http://schemas.openxmlformats.org/drawingml/2006/table">
            <a:tbl>
              <a:tblPr firstRow="1" bandRow="1">
                <a:tableStyleId>{5C22544A-7EE6-4342-B048-85BDC9FD1C3A}</a:tableStyleId>
              </a:tblPr>
              <a:tblGrid>
                <a:gridCol w="874440"/>
                <a:gridCol w="864096"/>
                <a:gridCol w="3240360"/>
                <a:gridCol w="3590055"/>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b="1" i="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Veröffentlichungen der Max-</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3110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Max-Traeger-Stiftung</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23218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a:pPr>
            <a:r>
              <a:rPr lang="de-DE" sz="2000" b="1" dirty="0" smtClean="0">
                <a:latin typeface="Verdana" pitchFamily="34" charset="0"/>
                <a:ea typeface="Verdana" pitchFamily="34" charset="0"/>
                <a:cs typeface="Verdana" pitchFamily="34" charset="0"/>
              </a:rPr>
              <a:t>Festschriften für Körperschaften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Diese Werke stammen </a:t>
            </a:r>
            <a:r>
              <a:rPr lang="de-DE" sz="2000" dirty="0">
                <a:latin typeface="Verdana" panose="020B0604030504040204" pitchFamily="34" charset="0"/>
                <a:ea typeface="Verdana" panose="020B0604030504040204" pitchFamily="34" charset="0"/>
                <a:cs typeface="Verdana" panose="020B0604030504040204" pitchFamily="34" charset="0"/>
              </a:rPr>
              <a:t>in der Regel von der gefeierten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gefeierte Körperschaft ist jedoch nur in seltenen Fällen auch geistiger Schöpfer – nämlich dann, wenn die Festschrift den Kriterien für ein administratives Werk über die Körperschaft (vgl. Kap. 3.1) </a:t>
            </a:r>
            <a:r>
              <a:rPr lang="de-DE" sz="2000" dirty="0" smtClean="0">
                <a:latin typeface="Verdana" panose="020B0604030504040204" pitchFamily="34" charset="0"/>
                <a:ea typeface="Verdana" panose="020B0604030504040204" pitchFamily="34" charset="0"/>
                <a:cs typeface="Verdana" panose="020B0604030504040204" pitchFamily="34" charset="0"/>
              </a:rPr>
              <a:t>genügt</a:t>
            </a:r>
          </a:p>
          <a:p>
            <a:r>
              <a:rPr lang="de-DE" sz="2000" dirty="0" smtClean="0">
                <a:latin typeface="Verdana" panose="020B0604030504040204" pitchFamily="34" charset="0"/>
                <a:ea typeface="Verdana" panose="020B0604030504040204" pitchFamily="34" charset="0"/>
                <a:cs typeface="Verdana" panose="020B0604030504040204" pitchFamily="34" charset="0"/>
              </a:rPr>
              <a:t>Ist die gefeierte Körperschaft nicht geistiger Schöpfer, so wird empfohlen</a:t>
            </a:r>
            <a:r>
              <a:rPr lang="de-DE" sz="2000" dirty="0">
                <a:latin typeface="Verdana" panose="020B0604030504040204" pitchFamily="34" charset="0"/>
                <a:ea typeface="Verdana" panose="020B0604030504040204" pitchFamily="34" charset="0"/>
                <a:cs typeface="Verdana" panose="020B0604030504040204" pitchFamily="34" charset="0"/>
              </a:rPr>
              <a:t>, eine Beziehung gemäß RDA 19.3 mit der </a:t>
            </a:r>
            <a:r>
              <a:rPr lang="de-DE" sz="2000" dirty="0" err="1">
                <a:latin typeface="Verdana" panose="020B0604030504040204" pitchFamily="34" charset="0"/>
                <a:ea typeface="Verdana" panose="020B0604030504040204" pitchFamily="34" charset="0"/>
                <a:cs typeface="Verdana" panose="020B0604030504040204" pitchFamily="34" charset="0"/>
              </a:rPr>
              <a:t>Beziehungs­kennzeichnung</a:t>
            </a:r>
            <a:r>
              <a:rPr lang="de-DE" sz="2000" dirty="0">
                <a:latin typeface="Verdana" panose="020B0604030504040204" pitchFamily="34" charset="0"/>
                <a:ea typeface="Verdana" panose="020B0604030504040204" pitchFamily="34" charset="0"/>
                <a:cs typeface="Verdana" panose="020B0604030504040204" pitchFamily="34" charset="0"/>
              </a:rPr>
              <a:t> „Gefeierter“ zu erfassen. Die Beziehungskennzeichnung „Herausgebendes Organ“ kann zusätzlich vergeben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In den seltenen Fällen, in denen die gefeierte Körperschaft geistiger Schöpfer ist, </a:t>
            </a:r>
            <a:r>
              <a:rPr lang="de-DE" sz="2000" dirty="0">
                <a:latin typeface="Verdana" panose="020B0604030504040204" pitchFamily="34" charset="0"/>
                <a:ea typeface="Verdana" panose="020B0604030504040204" pitchFamily="34" charset="0"/>
                <a:cs typeface="Verdana" panose="020B0604030504040204" pitchFamily="34" charset="0"/>
              </a:rPr>
              <a:t>sollte „Gefeierter“ als zusätzliche </a:t>
            </a:r>
            <a:r>
              <a:rPr lang="de-DE" sz="2000" dirty="0" smtClean="0">
                <a:latin typeface="Verdana" panose="020B0604030504040204" pitchFamily="34" charset="0"/>
                <a:ea typeface="Verdana" panose="020B0604030504040204" pitchFamily="34" charset="0"/>
                <a:cs typeface="Verdana" panose="020B0604030504040204" pitchFamily="34" charset="0"/>
              </a:rPr>
              <a:t>Beziehungskennzeichnung </a:t>
            </a:r>
            <a:r>
              <a:rPr lang="de-DE" sz="2000" dirty="0">
                <a:latin typeface="Verdana" panose="020B0604030504040204" pitchFamily="34" charset="0"/>
                <a:ea typeface="Verdana" panose="020B0604030504040204" pitchFamily="34" charset="0"/>
                <a:cs typeface="Verdana" panose="020B0604030504040204" pitchFamily="34" charset="0"/>
              </a:rPr>
              <a:t>angegeben werden </a:t>
            </a:r>
          </a:p>
          <a:p>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991483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100 Jahre Turn- und Sportverein 1912 Roda e.V. : Chronik 1912-2012 / Herausgeber: Turn- und Sportverein 1912 Roda e.V. ; Redaktion, Layout, Satz: Berthold </a:t>
            </a:r>
            <a:r>
              <a:rPr lang="de-DE" sz="2000" dirty="0" smtClean="0">
                <a:latin typeface="Verdana" panose="020B0604030504040204" pitchFamily="34" charset="0"/>
                <a:ea typeface="Verdana" panose="020B0604030504040204" pitchFamily="34" charset="0"/>
                <a:cs typeface="Verdana" panose="020B0604030504040204" pitchFamily="34" charset="0"/>
              </a:rPr>
              <a:t>Naumann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2527262131"/>
              </p:ext>
            </p:extLst>
          </p:nvPr>
        </p:nvGraphicFramePr>
        <p:xfrm>
          <a:off x="323528" y="2276872"/>
          <a:ext cx="8568952" cy="3215640"/>
        </p:xfrm>
        <a:graphic>
          <a:graphicData uri="http://schemas.openxmlformats.org/drawingml/2006/table">
            <a:tbl>
              <a:tblPr firstRow="1" bandRow="1">
                <a:tableStyleId>{5C22544A-7EE6-4342-B048-85BDC9FD1C3A}</a:tableStyleId>
              </a:tblPr>
              <a:tblGrid>
                <a:gridCol w="900100"/>
                <a:gridCol w="756084"/>
                <a:gridCol w="3240360"/>
                <a:gridCol w="3672408"/>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Turn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Sportverein 1912 Roda</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Gefeierter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hnr</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ls zweite Beziehungskennzeichnung könnte noch „Herausgebendes Organ“ vergeben werden)</a:t>
                      </a: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3010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Naumann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Berthold</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985280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2"/>
            </a:pPr>
            <a:r>
              <a:rPr lang="de-DE" sz="2000" b="1" dirty="0" smtClean="0">
                <a:latin typeface="Verdana" pitchFamily="34" charset="0"/>
                <a:ea typeface="Verdana" pitchFamily="34" charset="0"/>
                <a:cs typeface="Verdana" pitchFamily="34" charset="0"/>
              </a:rPr>
              <a:t>Mehrere Körperschaften, die in hierarchischer Beziehung stehen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Sind </a:t>
            </a:r>
            <a:r>
              <a:rPr lang="de-DE" sz="2000" dirty="0">
                <a:latin typeface="Verdana" panose="020B0604030504040204" pitchFamily="34" charset="0"/>
                <a:ea typeface="Verdana" panose="020B0604030504040204" pitchFamily="34" charset="0"/>
                <a:cs typeface="Verdana" panose="020B0604030504040204" pitchFamily="34" charset="0"/>
              </a:rPr>
              <a:t>zwei oder mehr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r>
              <a:rPr lang="de-DE" sz="2000" dirty="0">
                <a:latin typeface="Verdana" panose="020B0604030504040204" pitchFamily="34" charset="0"/>
                <a:ea typeface="Verdana" panose="020B0604030504040204" pitchFamily="34" charset="0"/>
                <a:cs typeface="Verdana" panose="020B0604030504040204" pitchFamily="34" charset="0"/>
              </a:rPr>
              <a:t>, die in einer hierarchi­schen Beziehung zueinander stehen, so hat in der Regel die Körperschaft auf der untersten Hierarchiestufe das Werk im Auftrag der ihr unmittelbar übergeordneten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ausgeführt</a:t>
            </a:r>
          </a:p>
          <a:p>
            <a:r>
              <a:rPr lang="de-DE" sz="2000" dirty="0">
                <a:latin typeface="Verdana" panose="020B0604030504040204" pitchFamily="34" charset="0"/>
                <a:ea typeface="Verdana" panose="020B0604030504040204" pitchFamily="34" charset="0"/>
                <a:cs typeface="Verdana" panose="020B0604030504040204" pitchFamily="34" charset="0"/>
              </a:rPr>
              <a:t>Geistiger Schöpfer ist dann diese übergeordnete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die untergeordnete Körperschaft kann eine Beziehung nach RDA 19.3 erfasst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Befindet </a:t>
            </a:r>
            <a:r>
              <a:rPr lang="de-DE" sz="2000" dirty="0">
                <a:latin typeface="Verdana" panose="020B0604030504040204" pitchFamily="34" charset="0"/>
                <a:ea typeface="Verdana" panose="020B0604030504040204" pitchFamily="34" charset="0"/>
                <a:cs typeface="Verdana" panose="020B0604030504040204" pitchFamily="34" charset="0"/>
              </a:rPr>
              <a:t>sich auf der Ressource das Logo einer Körperschaft, so ist im Einzelfall </a:t>
            </a:r>
            <a:r>
              <a:rPr lang="de-DE" sz="2000" dirty="0" smtClean="0">
                <a:latin typeface="Verdana" panose="020B0604030504040204" pitchFamily="34" charset="0"/>
                <a:ea typeface="Verdana" panose="020B0604030504040204" pitchFamily="34" charset="0"/>
                <a:cs typeface="Verdana" panose="020B0604030504040204" pitchFamily="34" charset="0"/>
              </a:rPr>
              <a:t>zu </a:t>
            </a:r>
            <a:r>
              <a:rPr lang="de-DE" sz="2000" dirty="0">
                <a:latin typeface="Verdana" panose="020B0604030504040204" pitchFamily="34" charset="0"/>
                <a:ea typeface="Verdana" panose="020B0604030504040204" pitchFamily="34" charset="0"/>
                <a:cs typeface="Verdana" panose="020B0604030504040204" pitchFamily="34" charset="0"/>
              </a:rPr>
              <a:t>entscheiden, ob dieses </a:t>
            </a:r>
            <a:r>
              <a:rPr lang="de-DE" sz="2000" dirty="0" smtClean="0">
                <a:latin typeface="Verdana" panose="020B0604030504040204" pitchFamily="34" charset="0"/>
                <a:ea typeface="Verdana" panose="020B0604030504040204" pitchFamily="34" charset="0"/>
                <a:cs typeface="Verdana" panose="020B0604030504040204" pitchFamily="34" charset="0"/>
              </a:rPr>
              <a:t>konkret </a:t>
            </a:r>
            <a:r>
              <a:rPr lang="de-DE" sz="2000" dirty="0">
                <a:latin typeface="Verdana" panose="020B0604030504040204" pitchFamily="34" charset="0"/>
                <a:ea typeface="Verdana" panose="020B0604030504040204" pitchFamily="34" charset="0"/>
                <a:cs typeface="Verdana" panose="020B0604030504040204" pitchFamily="34" charset="0"/>
              </a:rPr>
              <a:t>für eine verantwortliche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steht</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428336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Gegenbeispiele: Das Werk stammt </a:t>
            </a:r>
            <a:r>
              <a:rPr lang="de-DE" sz="2400" u="sng" dirty="0" smtClean="0">
                <a:latin typeface="Verdana" pitchFamily="34" charset="0"/>
                <a:ea typeface="Verdana" pitchFamily="34" charset="0"/>
                <a:cs typeface="Verdana" pitchFamily="34" charset="0"/>
              </a:rPr>
              <a:t>nicht</a:t>
            </a:r>
            <a:r>
              <a:rPr lang="de-DE" sz="2400" dirty="0" smtClean="0">
                <a:latin typeface="Verdana" pitchFamily="34" charset="0"/>
                <a:ea typeface="Verdana" pitchFamily="34" charset="0"/>
                <a:cs typeface="Verdana" pitchFamily="34" charset="0"/>
              </a:rPr>
              <a:t> von KS</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457200" lvl="1" indent="0">
              <a:buNone/>
            </a:pPr>
            <a:endParaRPr lang="de-DE" sz="2400" dirty="0">
              <a:latin typeface="Verdana" pitchFamily="34" charset="0"/>
              <a:ea typeface="Verdana" pitchFamily="34" charset="0"/>
              <a:cs typeface="Verdana" pitchFamily="34" charset="0"/>
            </a:endParaRPr>
          </a:p>
          <a:p>
            <a:pPr marL="914400" lvl="1" indent="-457200">
              <a:buFont typeface="+mj-lt"/>
              <a:buAutoNum type="alphaLcPeriod"/>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05064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Richtlinie für die Bewirtschaftung des hessischen Staatswaldes : </a:t>
            </a:r>
            <a:r>
              <a:rPr lang="de-DE" sz="2000" dirty="0" err="1">
                <a:latin typeface="Verdana" panose="020B0604030504040204" pitchFamily="34" charset="0"/>
                <a:ea typeface="Verdana" panose="020B0604030504040204" pitchFamily="34" charset="0"/>
                <a:cs typeface="Verdana" panose="020B0604030504040204" pitchFamily="34" charset="0"/>
              </a:rPr>
              <a:t>RiBeS</a:t>
            </a:r>
            <a:r>
              <a:rPr lang="de-DE" sz="2000" dirty="0">
                <a:latin typeface="Verdana" panose="020B0604030504040204" pitchFamily="34" charset="0"/>
                <a:ea typeface="Verdana" panose="020B0604030504040204" pitchFamily="34" charset="0"/>
                <a:cs typeface="Verdana" panose="020B0604030504040204" pitchFamily="34" charset="0"/>
              </a:rPr>
              <a:t> 2012 / Hessisches Ministerium für Umwelt, Energie, Landwirtschaft und Verbraucherschutz ; Herausgeber: Hessisches Ministerium für Umwelt, Energie, Landwirtschaft und Verbraucherschutz, Ab­teilung Forsten und Naturschutz</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Ministerium steht auf der bevorzugten Informationsquelle, die Abteilung im Impres­sum, das Hessen-Logo auf der bevorzugten Informationsquelle. Das Ministerium ist der geistige Schöpfer; es hat das Werk durch seine Abteilung ausführen lassen. Das Logo gibt nur ganz allgemein die Zugehörigkeit zu Hessen an und wird </a:t>
            </a:r>
            <a:r>
              <a:rPr lang="de-DE" sz="2000" i="1" dirty="0" smtClean="0">
                <a:latin typeface="Verdana" panose="020B0604030504040204" pitchFamily="34" charset="0"/>
                <a:ea typeface="Verdana" panose="020B0604030504040204" pitchFamily="34" charset="0"/>
                <a:cs typeface="Verdana" panose="020B0604030504040204" pitchFamily="34" charset="0"/>
              </a:rPr>
              <a:t>ignoriert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916136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47628984"/>
              </p:ext>
            </p:extLst>
          </p:nvPr>
        </p:nvGraphicFramePr>
        <p:xfrm>
          <a:off x="251520" y="1052736"/>
          <a:ext cx="8568952" cy="4340184"/>
        </p:xfrm>
        <a:graphic>
          <a:graphicData uri="http://schemas.openxmlformats.org/drawingml/2006/table">
            <a:tbl>
              <a:tblPr firstRow="1" bandRow="1">
                <a:tableStyleId>{5C22544A-7EE6-4342-B048-85BDC9FD1C3A}</a:tableStyleId>
              </a:tblPr>
              <a:tblGrid>
                <a:gridCol w="864095"/>
                <a:gridCol w="792089"/>
                <a:gridCol w="3240360"/>
                <a:gridCol w="3672408"/>
              </a:tblGrid>
              <a:tr h="4043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96144">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Hessisches Ministerium für Umwelt, Energie, Landwirtschaft und Verbraucherschutz</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1595254">
                <a:tc rowSpan="2">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3110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Abteilung Forsten und </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Naturschutz</a:t>
                      </a:r>
                      <a:r>
                        <a:rPr lang="de-DE" sz="1800" b="1"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b="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eraus-gebendes</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247126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3"/>
            </a:pPr>
            <a:r>
              <a:rPr lang="de-DE" sz="2000" b="1" dirty="0" smtClean="0">
                <a:latin typeface="Verdana" pitchFamily="34" charset="0"/>
                <a:ea typeface="Verdana" pitchFamily="34" charset="0"/>
                <a:cs typeface="Verdana" pitchFamily="34" charset="0"/>
              </a:rPr>
              <a:t>Person und Körperschaften als geistige Schöpfer</a:t>
            </a:r>
          </a:p>
          <a:p>
            <a:pPr marL="0" indent="0">
              <a:buNone/>
            </a:pPr>
            <a:endParaRPr lang="de-DE" sz="2000" b="1" dirty="0">
              <a:latin typeface="Verdana" pitchFamily="34" charset="0"/>
              <a:ea typeface="Verdana" pitchFamily="34" charset="0"/>
              <a:cs typeface="Verdana"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Mitunter hat ein Werk sowohl eine oder mehrere Personen als auch eine oder mehrere Körperschaften als geistige Schöpfer. Typische Beispiele dafür sind </a:t>
            </a:r>
            <a:r>
              <a:rPr lang="de-DE" sz="2000" dirty="0" smtClean="0">
                <a:latin typeface="Verdana" panose="020B0604030504040204" pitchFamily="34" charset="0"/>
                <a:ea typeface="Verdana" panose="020B0604030504040204" pitchFamily="34" charset="0"/>
                <a:cs typeface="Verdana" panose="020B0604030504040204" pitchFamily="34" charset="0"/>
              </a:rPr>
              <a:t>Bestandskataloge</a:t>
            </a: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Körperschaften haben Vorrang </a:t>
            </a:r>
            <a:r>
              <a:rPr lang="de-DE" sz="2000" dirty="0">
                <a:latin typeface="Verdana" panose="020B0604030504040204" pitchFamily="34" charset="0"/>
                <a:ea typeface="Verdana" panose="020B0604030504040204" pitchFamily="34" charset="0"/>
                <a:cs typeface="Verdana" panose="020B0604030504040204" pitchFamily="34" charset="0"/>
              </a:rPr>
              <a:t>vor Personen: Als erster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gilt </a:t>
            </a:r>
            <a:r>
              <a:rPr lang="de-DE" sz="2000" dirty="0">
                <a:latin typeface="Verdana" panose="020B0604030504040204" pitchFamily="34" charset="0"/>
                <a:ea typeface="Verdana" panose="020B0604030504040204" pitchFamily="34" charset="0"/>
                <a:cs typeface="Verdana" panose="020B0604030504040204" pitchFamily="34" charset="0"/>
              </a:rPr>
              <a:t>die hauptverantwortliche bzw. erste Körperschaft. Entsprechend wird der normierte Sucheinstieg für das Werk als Kombina­tion aus dem normierten Sucheinstieg für diese Körperschaft und dem bevorzugten Titel des Werks gebildet (RDA 6.27.1.3, Ausnahme</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Um den Benutzerinteressen gerecht zu werden, wird empfohlen, in einem solchen Fall unbedingt auch die Personen zu erfassen, die als geistige Schöpfer auftreten (vgl. RDA 19.2 D-A-CH</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95234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Die Gemälde der Herzog August Bibliothek Wolfenbüttel : Bestandskatalog / von Michael Wenzel ; unter Mitarbeit von Bärbel Matthey</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971371699"/>
              </p:ext>
            </p:extLst>
          </p:nvPr>
        </p:nvGraphicFramePr>
        <p:xfrm>
          <a:off x="237808" y="1988840"/>
          <a:ext cx="8568951" cy="3413760"/>
        </p:xfrm>
        <a:graphic>
          <a:graphicData uri="http://schemas.openxmlformats.org/drawingml/2006/table">
            <a:tbl>
              <a:tblPr firstRow="1" bandRow="1">
                <a:tableStyleId>{5C22544A-7EE6-4342-B048-85BDC9FD1C3A}</a:tableStyleId>
              </a:tblPr>
              <a:tblGrid>
                <a:gridCol w="900100"/>
                <a:gridCol w="864096"/>
                <a:gridCol w="2952328"/>
                <a:gridCol w="3852427"/>
              </a:tblGrid>
              <a:tr h="35706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Gemälde der Herzog August Bibliothek Wolfenbüttel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726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Nur</a:t>
                      </a:r>
                      <a:r>
                        <a:rPr lang="de-DE" sz="1400" i="1"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im Werk-Norm-satz: </a:t>
                      </a:r>
                      <a:endParaRPr lang="de-DE" sz="1400" b="1"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i="1" dirty="0" smtClean="0">
                        <a:latin typeface="Verdana" panose="020B0604030504040204" pitchFamily="34" charset="0"/>
                        <a:ea typeface="Verdana" panose="020B0604030504040204" pitchFamily="34" charset="0"/>
                        <a:cs typeface="Verdana" panose="020B0604030504040204" pitchFamily="34" charset="0"/>
                      </a:endParaRPr>
                    </a:p>
                    <a:p>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Gemälde der Herzog August Bibliothek Wolfenbüttel</a:t>
                      </a:r>
                    </a:p>
                  </a:txBody>
                  <a:tcPr/>
                </a:tc>
              </a:tr>
              <a:tr h="803395">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3210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latin typeface="Verdana" panose="020B0604030504040204" pitchFamily="34" charset="0"/>
                          <a:ea typeface="Verdana" panose="020B0604030504040204" pitchFamily="34" charset="0"/>
                          <a:cs typeface="Verdana" panose="020B0604030504040204" pitchFamily="34" charset="0"/>
                        </a:rPr>
                        <a:t>17.8</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Aft>
                          <a:spcPts val="6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a:t>
                      </a:r>
                      <a:r>
                        <a:rPr lang="de-DE" sz="1800" dirty="0" err="1" smtClean="0">
                          <a:effectLst/>
                          <a:latin typeface="Verdana" panose="020B0604030504040204" pitchFamily="34" charset="0"/>
                          <a:ea typeface="Verdana" panose="020B0604030504040204" pitchFamily="34" charset="0"/>
                          <a:cs typeface="Verdana" panose="020B0604030504040204" pitchFamily="34" charset="0"/>
                        </a:rPr>
                        <a:t>IDN!</a:t>
                      </a:r>
                      <a:r>
                        <a:rPr lang="de-DE" sz="1800" i="1" dirty="0" err="1" smtClean="0">
                          <a:effectLst/>
                          <a:latin typeface="Verdana" panose="020B0604030504040204" pitchFamily="34" charset="0"/>
                          <a:ea typeface="Verdana" panose="020B0604030504040204" pitchFamily="34" charset="0"/>
                          <a:cs typeface="Verdana" panose="020B0604030504040204" pitchFamily="34" charset="0"/>
                        </a:rPr>
                        <a:t>Herzog</a:t>
                      </a:r>
                      <a:r>
                        <a:rPr lang="de-DE" sz="1800" i="1" dirty="0" smtClean="0">
                          <a:effectLst/>
                          <a:latin typeface="Verdana" panose="020B0604030504040204" pitchFamily="34" charset="0"/>
                          <a:ea typeface="Verdana" panose="020B0604030504040204" pitchFamily="34" charset="0"/>
                          <a:cs typeface="Verdana" panose="020B0604030504040204" pitchFamily="34" charset="0"/>
                        </a:rPr>
                        <a:t> August Bibliothek. Die Gemälde der Herzog August Bibliothek Wolfenbüttel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957352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3215547852"/>
              </p:ext>
            </p:extLst>
          </p:nvPr>
        </p:nvGraphicFramePr>
        <p:xfrm>
          <a:off x="251520" y="980728"/>
          <a:ext cx="8568952" cy="3390096"/>
        </p:xfrm>
        <a:graphic>
          <a:graphicData uri="http://schemas.openxmlformats.org/drawingml/2006/table">
            <a:tbl>
              <a:tblPr firstRow="1" bandRow="1">
                <a:tableStyleId>{5C22544A-7EE6-4342-B048-85BDC9FD1C3A}</a:tableStyleId>
              </a:tblPr>
              <a:tblGrid>
                <a:gridCol w="864095"/>
                <a:gridCol w="792089"/>
                <a:gridCol w="3240360"/>
                <a:gridCol w="3672408"/>
              </a:tblGrid>
              <a:tr h="4043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2088">
                <a:tc rowSpan="2">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3100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Herzog</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August Bibliothek</a:t>
                      </a:r>
                      <a:r>
                        <a:rPr lang="de-DE" sz="18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p>
                    <a:p>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1107815">
                <a:tc rowSpan="2">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3010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20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a:t>
                      </a:r>
                      <a:r>
                        <a:rPr lang="de-DE" sz="2000" i="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Wenzel</a:t>
                      </a:r>
                      <a:r>
                        <a:rPr lang="de-DE" sz="20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Michael</a:t>
                      </a:r>
                      <a:r>
                        <a:rPr lang="de-DE" sz="2000" b="1"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t>
                      </a:r>
                      <a:r>
                        <a:rPr lang="de-DE" sz="20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Zusammenstellende</a:t>
                      </a:r>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a:t>
                      </a:r>
                      <a:r>
                        <a:rPr lang="de-DE" sz="20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$4</a:t>
                      </a:r>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144016">
                <a:tc vMerge="1">
                  <a:txBody>
                    <a:bodyPr/>
                    <a:lstStyle/>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extfeld 5"/>
          <p:cNvSpPr txBox="1"/>
          <p:nvPr/>
        </p:nvSpPr>
        <p:spPr>
          <a:xfrm>
            <a:off x="683568" y="5085184"/>
            <a:ext cx="7776864" cy="923330"/>
          </a:xfrm>
          <a:prstGeom prst="rect">
            <a:avLst/>
          </a:prstGeom>
          <a:noFill/>
        </p:spPr>
        <p:txBody>
          <a:bodyPr wrap="square" rtlCol="0">
            <a:spAutoFit/>
          </a:bodyPr>
          <a:lstStyle/>
          <a:p>
            <a:r>
              <a:rPr lang="de-DE" i="1" dirty="0">
                <a:latin typeface="Verdana" panose="020B0604030504040204" pitchFamily="34" charset="0"/>
                <a:ea typeface="Verdana" panose="020B0604030504040204" pitchFamily="34" charset="0"/>
                <a:cs typeface="Verdana" panose="020B0604030504040204" pitchFamily="34" charset="0"/>
              </a:rPr>
              <a:t>Sowohl die Herzog August Bibliothek als auch Michael Wenzel sind geistige Schöpfer; die Körperschaft ist erster geistiger Schöpfer</a:t>
            </a:r>
          </a:p>
        </p:txBody>
      </p:sp>
    </p:spTree>
    <p:extLst>
      <p:ext uri="{BB962C8B-B14F-4D97-AF65-F5344CB8AC3E}">
        <p14:creationId xmlns:p14="http://schemas.microsoft.com/office/powerpoint/2010/main" val="27612722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endParaRPr lang="de-DE" sz="2400" b="1" dirty="0">
              <a:latin typeface="Verdana" pitchFamily="34" charset="0"/>
              <a:ea typeface="Verdana" pitchFamily="34" charset="0"/>
              <a:cs typeface="Verdana" pitchFamily="34" charset="0"/>
            </a:endParaRPr>
          </a:p>
          <a:p>
            <a:pPr lvl="1"/>
            <a:endParaRPr lang="de-DE" sz="24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Es ist kein kommerzieller Verlag oder eine andere Körperschaft, die als Verlag agiert, genannt</a:t>
            </a:r>
          </a:p>
          <a:p>
            <a:pPr lvl="1"/>
            <a:r>
              <a:rPr lang="de-DE" sz="2000" dirty="0" smtClean="0">
                <a:latin typeface="Verdana" pitchFamily="34" charset="0"/>
                <a:ea typeface="Verdana" pitchFamily="34" charset="0"/>
                <a:cs typeface="Verdana" pitchFamily="34" charset="0"/>
              </a:rPr>
              <a:t>Die Körperschaft hat die Funktion des Verlags selbst übernommen oder das Werk ist im Selbstverlag der Körperschaft erschienen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a:latin typeface="Verdana" panose="020B0604030504040204" pitchFamily="34" charset="0"/>
                <a:ea typeface="Verdana" panose="020B0604030504040204" pitchFamily="34" charset="0"/>
                <a:cs typeface="Verdana" panose="020B0604030504040204" pitchFamily="34" charset="0"/>
              </a:rPr>
              <a:t>Die Körperschaft steht in der Regel im Impressum und/oder Copyright-Vermerk bzw. sie ist zumindest als Herausgeber genannt oder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52458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556792"/>
            <a:ext cx="3309485" cy="4675130"/>
          </a:xfrm>
          <a:prstGeom prst="rect">
            <a:avLst/>
          </a:prstGeom>
        </p:spPr>
      </p:pic>
      <p:sp>
        <p:nvSpPr>
          <p:cNvPr id="7" name="Textfeld 6"/>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ist kein kommerzieller Verlag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vom Bayerischen </a:t>
            </a:r>
            <a:r>
              <a:rPr lang="de-DE" sz="2000" dirty="0" smtClean="0">
                <a:latin typeface="Verdana" panose="020B0604030504040204" pitchFamily="34" charset="0"/>
                <a:ea typeface="Verdana" panose="020B0604030504040204" pitchFamily="34" charset="0"/>
                <a:cs typeface="Verdana" panose="020B0604030504040204" pitchFamily="34" charset="0"/>
              </a:rPr>
              <a:t>Handwerkstag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35407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feld 6"/>
          <p:cNvSpPr txBox="1"/>
          <p:nvPr/>
        </p:nvSpPr>
        <p:spPr>
          <a:xfrm>
            <a:off x="4067944" y="2235777"/>
            <a:ext cx="4464496" cy="1631216"/>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Schifffahrt-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Marine-geschichte, </a:t>
            </a:r>
            <a:r>
              <a:rPr lang="de-DE" sz="2000" dirty="0">
                <a:latin typeface="Verdana" panose="020B0604030504040204" pitchFamily="34" charset="0"/>
                <a:ea typeface="Verdana" panose="020B0604030504040204" pitchFamily="34" charset="0"/>
                <a:cs typeface="Verdana" panose="020B0604030504040204" pitchFamily="34" charset="0"/>
              </a:rPr>
              <a:t>in dessen </a:t>
            </a:r>
            <a:r>
              <a:rPr lang="de-DE" sz="2000" dirty="0" smtClean="0">
                <a:latin typeface="Verdana" panose="020B0604030504040204" pitchFamily="34" charset="0"/>
                <a:ea typeface="Verdana" panose="020B0604030504040204" pitchFamily="34" charset="0"/>
                <a:cs typeface="Verdana" panose="020B0604030504040204" pitchFamily="34" charset="0"/>
              </a:rPr>
              <a:t>Selbst-verlag </a:t>
            </a:r>
            <a:r>
              <a:rPr lang="de-DE" sz="2000" dirty="0">
                <a:latin typeface="Verdana" panose="020B0604030504040204" pitchFamily="34" charset="0"/>
                <a:ea typeface="Verdana" panose="020B0604030504040204" pitchFamily="34" charset="0"/>
                <a:cs typeface="Verdana" panose="020B0604030504040204" pitchFamily="34" charset="0"/>
              </a:rPr>
              <a:t>es erschienen ist</a:t>
            </a:r>
          </a:p>
        </p:txBody>
      </p:sp>
      <p:sp>
        <p:nvSpPr>
          <p:cNvPr id="10"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11" y="1484784"/>
            <a:ext cx="3164443" cy="4644000"/>
          </a:xfrm>
          <a:prstGeom prst="rect">
            <a:avLst/>
          </a:prstGeom>
          <a:ln>
            <a:solidFill>
              <a:schemeClr val="tx1"/>
            </a:solidFill>
          </a:ln>
        </p:spPr>
      </p:pic>
    </p:spTree>
    <p:extLst>
      <p:ext uri="{BB962C8B-B14F-4D97-AF65-F5344CB8AC3E}">
        <p14:creationId xmlns:p14="http://schemas.microsoft.com/office/powerpoint/2010/main" val="440235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a:t>
            </a:r>
            <a:r>
              <a:rPr lang="de-DE" sz="2400" b="1" dirty="0">
                <a:latin typeface="Verdana" pitchFamily="34" charset="0"/>
                <a:ea typeface="Verdana" pitchFamily="34" charset="0"/>
                <a:cs typeface="Verdana" pitchFamily="34" charset="0"/>
              </a:rPr>
              <a:t>KS hat die Veröffentlichung des Werkes </a:t>
            </a:r>
            <a:r>
              <a:rPr lang="de-DE" sz="2400" b="1" dirty="0" smtClean="0">
                <a:latin typeface="Verdana" pitchFamily="34" charset="0"/>
                <a:ea typeface="Verdana" pitchFamily="34" charset="0"/>
                <a:cs typeface="Verdana" pitchFamily="34" charset="0"/>
              </a:rPr>
              <a:t>veranlasst</a:t>
            </a:r>
          </a:p>
          <a:p>
            <a:pPr marL="0" indent="0">
              <a:buNone/>
            </a:pPr>
            <a:endParaRPr lang="de-DE" sz="2400" b="1"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Ein Verlag oder eine andere KS agiert als Verlag</a:t>
            </a:r>
          </a:p>
          <a:p>
            <a:pPr lvl="1"/>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smtClean="0">
                <a:latin typeface="Verdana" pitchFamily="34" charset="0"/>
                <a:ea typeface="Verdana" pitchFamily="34" charset="0"/>
                <a:cs typeface="Verdana" pitchFamily="34" charset="0"/>
              </a:rPr>
              <a:t>KS wird als Herausgeberin oder Auftraggeberin bezeichnet </a:t>
            </a:r>
          </a:p>
          <a:p>
            <a:pPr lvl="1"/>
            <a:r>
              <a:rPr lang="de-DE" sz="2000" dirty="0" smtClean="0">
                <a:latin typeface="Verdana" pitchFamily="34" charset="0"/>
                <a:ea typeface="Verdana" pitchFamily="34" charset="0"/>
                <a:cs typeface="Verdana" pitchFamily="34" charset="0"/>
              </a:rPr>
              <a:t>KS steht prominent auf der bevorzugten Informationsquelle oder als aussagendes Subjekt im Titel. KS ist im Impressum und/oder Copyright-Vermerk genannt</a:t>
            </a:r>
          </a:p>
          <a:p>
            <a:pPr lvl="1"/>
            <a:r>
              <a:rPr lang="de-DE" sz="2000" dirty="0" smtClean="0">
                <a:latin typeface="Verdana" pitchFamily="34" charset="0"/>
                <a:ea typeface="Verdana" pitchFamily="34" charset="0"/>
                <a:cs typeface="Verdana" pitchFamily="34" charset="0"/>
              </a:rPr>
              <a:t>Das Werk ist in einer monografischen Reihe der KS veröffentlicht worden</a:t>
            </a:r>
          </a:p>
          <a:p>
            <a:pPr lvl="1"/>
            <a:r>
              <a:rPr lang="de-DE" sz="2000" dirty="0" smtClean="0">
                <a:latin typeface="Verdana" pitchFamily="34" charset="0"/>
                <a:ea typeface="Verdana" pitchFamily="34" charset="0"/>
                <a:cs typeface="Verdana" pitchFamily="34" charset="0"/>
              </a:rPr>
              <a:t>In manchen Fällen gibt es kein explizites Indiz, aber der Sachzusammenhang legt es nahe (z</a:t>
            </a:r>
            <a:r>
              <a:rPr lang="de-DE" sz="2000" dirty="0" smtClean="0">
                <a:latin typeface="Verdana" pitchFamily="34" charset="0"/>
                <a:ea typeface="Verdana" pitchFamily="34" charset="0"/>
                <a:cs typeface="Verdana" pitchFamily="34" charset="0"/>
              </a:rPr>
              <a:t>. B</a:t>
            </a:r>
            <a:r>
              <a:rPr lang="de-DE" sz="2000" dirty="0" smtClean="0">
                <a:latin typeface="Verdana" pitchFamily="34" charset="0"/>
                <a:ea typeface="Verdana" pitchFamily="34" charset="0"/>
                <a:cs typeface="Verdana" pitchFamily="34" charset="0"/>
              </a:rPr>
              <a:t>. Festschrift für KS)</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50390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Körperschaften als geistige Schöpfer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anose="020B0604030504040204" pitchFamily="34" charset="0"/>
                <a:ea typeface="Verdana" panose="020B0604030504040204" pitchFamily="34" charset="0"/>
                <a:cs typeface="Verdana" panose="020B0604030504040204" pitchFamily="34" charset="0"/>
              </a:rPr>
              <a:t>Die </a:t>
            </a:r>
            <a:r>
              <a:rPr lang="de-DE" sz="2400" b="1" dirty="0">
                <a:latin typeface="Verdana" panose="020B0604030504040204" pitchFamily="34" charset="0"/>
                <a:ea typeface="Verdana" panose="020B0604030504040204" pitchFamily="34" charset="0"/>
                <a:cs typeface="Verdana" panose="020B0604030504040204" pitchFamily="34" charset="0"/>
              </a:rPr>
              <a:t>KS hat die Veröffentlichung des Werkes </a:t>
            </a:r>
            <a:r>
              <a:rPr lang="de-DE" sz="2400" b="1" dirty="0" smtClean="0">
                <a:latin typeface="Verdana" panose="020B0604030504040204" pitchFamily="34" charset="0"/>
                <a:ea typeface="Verdana" panose="020B0604030504040204" pitchFamily="34" charset="0"/>
                <a:cs typeface="Verdana" panose="020B0604030504040204" pitchFamily="34" charset="0"/>
              </a:rPr>
              <a:t>veranlasst</a:t>
            </a:r>
          </a:p>
          <a:p>
            <a:pPr marL="457200" indent="-457200">
              <a:buFont typeface="+mj-lt"/>
              <a:buAutoNum type="arabicPeriod" startAt="2"/>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dass bei einem</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Bestandskatalog in </a:t>
            </a:r>
            <a:r>
              <a:rPr lang="de-DE" sz="2000" dirty="0">
                <a:latin typeface="Verdana" panose="020B0604030504040204" pitchFamily="34" charset="0"/>
                <a:ea typeface="Verdana" panose="020B0604030504040204" pitchFamily="34" charset="0"/>
                <a:cs typeface="Verdana" panose="020B0604030504040204" pitchFamily="34" charset="0"/>
              </a:rPr>
              <a:t>der Regel davon </a:t>
            </a:r>
            <a:r>
              <a:rPr lang="de-DE" sz="2000" dirty="0" smtClean="0">
                <a:latin typeface="Verdana" panose="020B0604030504040204" pitchFamily="34" charset="0"/>
                <a:ea typeface="Verdana" panose="020B0604030504040204" pitchFamily="34" charset="0"/>
                <a:cs typeface="Verdana" panose="020B0604030504040204" pitchFamily="34" charset="0"/>
              </a:rPr>
              <a:t>auszugehen ist, </a:t>
            </a:r>
            <a:r>
              <a:rPr lang="de-DE" sz="2000" dirty="0">
                <a:latin typeface="Verdana" panose="020B0604030504040204" pitchFamily="34" charset="0"/>
                <a:ea typeface="Verdana" panose="020B0604030504040204" pitchFamily="34" charset="0"/>
                <a:cs typeface="Verdana" panose="020B0604030504040204" pitchFamily="34" charset="0"/>
              </a:rPr>
              <a:t>dass die Körperschaft, deren Bestand enthalten ist, die Veröffentlichung veranlasst </a:t>
            </a:r>
            <a:r>
              <a:rPr lang="de-DE" sz="2000" dirty="0" smtClean="0">
                <a:latin typeface="Verdana" panose="020B0604030504040204" pitchFamily="34" charset="0"/>
                <a:ea typeface="Verdana" panose="020B0604030504040204" pitchFamily="34" charset="0"/>
                <a:cs typeface="Verdana" panose="020B0604030504040204" pitchFamily="34" charset="0"/>
              </a:rPr>
              <a:t>hat</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Werk</a:t>
            </a:r>
            <a:r>
              <a:rPr lang="de-DE" sz="2000" dirty="0">
                <a:latin typeface="Verdana" panose="020B0604030504040204" pitchFamily="34" charset="0"/>
                <a:ea typeface="Verdana" panose="020B0604030504040204" pitchFamily="34" charset="0"/>
                <a:cs typeface="Verdana" panose="020B0604030504040204" pitchFamily="34" charset="0"/>
              </a:rPr>
              <a:t>, das im Zusammenhang mit einer Konferenz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entstanden </a:t>
            </a:r>
            <a:r>
              <a:rPr lang="de-DE" sz="2000" dirty="0" smtClean="0">
                <a:latin typeface="Verdana" panose="020B0604030504040204" pitchFamily="34" charset="0"/>
                <a:ea typeface="Verdana" panose="020B0604030504040204" pitchFamily="34" charset="0"/>
                <a:cs typeface="Verdana" panose="020B0604030504040204" pitchFamily="34" charset="0"/>
              </a:rPr>
              <a:t>ist, </a:t>
            </a:r>
            <a:r>
              <a:rPr lang="de-DE" sz="2000" dirty="0">
                <a:latin typeface="Verdana" panose="020B0604030504040204" pitchFamily="34" charset="0"/>
                <a:ea typeface="Verdana" panose="020B0604030504040204" pitchFamily="34" charset="0"/>
                <a:cs typeface="Verdana" panose="020B0604030504040204" pitchFamily="34" charset="0"/>
              </a:rPr>
              <a:t>in der Regel davon auszugehen, dass die Konferenz die Veröffentlichung veranlasst hat. Dies gilt unabhängig davon, ob noch eine weitere Körperschaft genannt </a:t>
            </a:r>
            <a:r>
              <a:rPr 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PICA DNB/ZDB | Stand: 29.02.2016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latin typeface="Verdana" panose="020B0604030504040204" pitchFamily="34" charset="0"/>
                <a:ea typeface="Verdana" panose="020B0604030504040204" pitchFamily="34" charset="0"/>
                <a:cs typeface="Verdana" panose="020B0604030504040204" pitchFamily="34" charset="0"/>
              </a:rPr>
              <a:pPr/>
              <a:t>9</a:t>
            </a:fld>
            <a:endParaRPr lang="de-DE">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3178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3805</Words>
  <Application>Microsoft Office PowerPoint</Application>
  <PresentationFormat>Bildschirmpräsentation (4:3)</PresentationFormat>
  <Paragraphs>794</Paragraphs>
  <Slides>44</Slides>
  <Notes>44</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Larissa-Design</vt:lpstr>
      <vt:lpstr>Schulungsunterlagen der AG RDA</vt:lpstr>
      <vt:lpstr> Körperschaften als geistige Schöpfer </vt:lpstr>
      <vt:lpstr>Körperschaften als geistige Schöpfer</vt:lpstr>
      <vt:lpstr>Körperschaften als geistige Schöpfer</vt:lpstr>
      <vt:lpstr>Körperschaften als geistige Schöpfer</vt:lpstr>
      <vt:lpstr>Beispiel</vt:lpstr>
      <vt:lpstr>Beispiel</vt:lpstr>
      <vt:lpstr>Körperschaften als geistige Schöpfer</vt:lpstr>
      <vt:lpstr>Körperschaften als geistige Schöpfer</vt:lpstr>
      <vt:lpstr>Beispiel</vt:lpstr>
      <vt:lpstr>Beispiel</vt:lpstr>
      <vt:lpstr>Beispiel</vt:lpstr>
      <vt:lpstr>Beispiel</vt:lpstr>
      <vt:lpstr>Körperschaften als geistige Schöpfer</vt:lpstr>
      <vt:lpstr>Beispiel</vt:lpstr>
      <vt:lpstr>Körperschaften als geistige Schöpfer</vt:lpstr>
      <vt:lpstr>Körperschaften als geistige Schöpfer</vt:lpstr>
      <vt:lpstr>Typen von Werken, bei denen die Körperschaft als geistiger Schöpfer gilt </vt:lpstr>
      <vt:lpstr>PowerPoint-Präsentation</vt:lpstr>
      <vt:lpstr>Beispiel zu 1.i</vt:lpstr>
      <vt:lpstr>Beispiel zu 1.i</vt:lpstr>
      <vt:lpstr>Typen von Werken, bei denen die Körperschaft als geistiger Schöpfer gilt </vt:lpstr>
      <vt:lpstr>PowerPoint-Präsentation</vt:lpstr>
      <vt:lpstr>Beispiel zu 1.iii</vt:lpstr>
      <vt:lpstr>Beispiel zu 1.iii</vt:lpstr>
      <vt:lpstr>PowerPoint-Präsentation</vt:lpstr>
      <vt:lpstr>Beispiel zu 2</vt:lpstr>
      <vt:lpstr>Beispiel zu 2</vt:lpstr>
      <vt:lpstr>Gegenbeispiel zu 2</vt:lpstr>
      <vt:lpstr>PowerPoint-Präsentation</vt:lpstr>
      <vt:lpstr>PowerPoint-Präsentation</vt:lpstr>
      <vt:lpstr>Die Körperschaft ist nicht geistiger Schöpfer</vt:lpstr>
      <vt:lpstr>Die Körperschaft ist nicht geistiger Schöpfer</vt:lpstr>
      <vt:lpstr>PowerPoint-Präsentation</vt:lpstr>
      <vt:lpstr>PowerPoint-Präsentation</vt:lpstr>
      <vt:lpstr>PowerPoint-Präsentation</vt:lpstr>
      <vt:lpstr>Spezielle Fälle und Besonderheiten</vt:lpstr>
      <vt:lpstr>PowerPoint-Präsentation</vt:lpstr>
      <vt:lpstr>Spezielle Fälle und Besonderheiten</vt:lpstr>
      <vt:lpstr>PowerPoint-Präsentation</vt:lpstr>
      <vt:lpstr>PowerPoint-Präsentation</vt:lpstr>
      <vt:lpstr>Spezielle Fälle und Besonderheiten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169</cp:revision>
  <cp:lastPrinted>2015-06-09T13:25:49Z</cp:lastPrinted>
  <dcterms:created xsi:type="dcterms:W3CDTF">2014-02-18T07:01:40Z</dcterms:created>
  <dcterms:modified xsi:type="dcterms:W3CDTF">2016-03-21T07:04:43Z</dcterms:modified>
</cp:coreProperties>
</file>