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5"/>
  </p:notesMasterIdLst>
  <p:handoutMasterIdLst>
    <p:handoutMasterId r:id="rId46"/>
  </p:handoutMasterIdLst>
  <p:sldIdLst>
    <p:sldId id="343" r:id="rId2"/>
    <p:sldId id="259" r:id="rId3"/>
    <p:sldId id="359" r:id="rId4"/>
    <p:sldId id="315" r:id="rId5"/>
    <p:sldId id="335" r:id="rId6"/>
    <p:sldId id="345" r:id="rId7"/>
    <p:sldId id="370" r:id="rId8"/>
    <p:sldId id="336" r:id="rId9"/>
    <p:sldId id="373" r:id="rId10"/>
    <p:sldId id="347" r:id="rId11"/>
    <p:sldId id="389" r:id="rId12"/>
    <p:sldId id="372" r:id="rId13"/>
    <p:sldId id="390" r:id="rId14"/>
    <p:sldId id="349" r:id="rId15"/>
    <p:sldId id="371" r:id="rId16"/>
    <p:sldId id="338" r:id="rId17"/>
    <p:sldId id="339" r:id="rId18"/>
    <p:sldId id="317" r:id="rId19"/>
    <p:sldId id="344" r:id="rId20"/>
    <p:sldId id="340" r:id="rId21"/>
    <p:sldId id="374" r:id="rId22"/>
    <p:sldId id="352" r:id="rId23"/>
    <p:sldId id="353" r:id="rId24"/>
    <p:sldId id="391" r:id="rId25"/>
    <p:sldId id="392" r:id="rId26"/>
    <p:sldId id="358" r:id="rId27"/>
    <p:sldId id="342" r:id="rId28"/>
    <p:sldId id="393" r:id="rId29"/>
    <p:sldId id="377" r:id="rId30"/>
    <p:sldId id="356" r:id="rId31"/>
    <p:sldId id="378" r:id="rId32"/>
    <p:sldId id="323" r:id="rId33"/>
    <p:sldId id="388" r:id="rId34"/>
    <p:sldId id="360" r:id="rId35"/>
    <p:sldId id="379" r:id="rId36"/>
    <p:sldId id="380" r:id="rId37"/>
    <p:sldId id="381" r:id="rId38"/>
    <p:sldId id="382" r:id="rId39"/>
    <p:sldId id="385" r:id="rId40"/>
    <p:sldId id="386" r:id="rId41"/>
    <p:sldId id="387" r:id="rId42"/>
    <p:sldId id="383" r:id="rId43"/>
    <p:sldId id="384" r:id="rId44"/>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0975" autoAdjust="0"/>
  </p:normalViewPr>
  <p:slideViewPr>
    <p:cSldViewPr>
      <p:cViewPr varScale="1">
        <p:scale>
          <a:sx n="102" d="100"/>
          <a:sy n="102" d="100"/>
        </p:scale>
        <p:origin x="-1338"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05.08.2015</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05.08.2015</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Die </a:t>
            </a:r>
            <a:r>
              <a:rPr lang="de-DE" dirty="0" err="1" smtClean="0"/>
              <a:t>Tyen</a:t>
            </a:r>
            <a:r>
              <a:rPr lang="de-DE" baseline="0" dirty="0" smtClean="0"/>
              <a:t> 4 bis 8 werden nicht in der Folienversion vorgestellt. In der Textfassung der Schulungsunterlage gibt es jedoch kurze Hinweise dazu.</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5A.08: Körperschaften als geistige Schöpfer | Stand: 28.07.2015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5A.08: Körperschaften als geistige Schöpfer | Stand: 28.07.2015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5A.08: Körperschaften als geistige Schöpfer | Stand: 28.07.2015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3976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
        <p:nvSpPr>
          <p:cNvPr id="8" name="Textfeld 7"/>
          <p:cNvSpPr txBox="1"/>
          <p:nvPr/>
        </p:nvSpPr>
        <p:spPr>
          <a:xfrm>
            <a:off x="4067944" y="2235777"/>
            <a:ext cx="4464496" cy="193899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Westdeutschen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ist als Heraus­geber 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a:t>
            </a:r>
            <a:r>
              <a:rPr lang="de-DE" sz="2000" dirty="0" smtClean="0">
                <a:latin typeface="Verdana" panose="020B0604030504040204" pitchFamily="34" charset="0"/>
                <a:ea typeface="Verdana" panose="020B0604030504040204" pitchFamily="34" charset="0"/>
                <a:cs typeface="Verdana" panose="020B0604030504040204" pitchFamily="34" charset="0"/>
              </a:rPr>
              <a:t>vom Netzwerk Recherche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9" name="Group 27"/>
          <p:cNvGrpSpPr>
            <a:grpSpLocks/>
          </p:cNvGrpSpPr>
          <p:nvPr/>
        </p:nvGrpSpPr>
        <p:grpSpPr bwMode="auto">
          <a:xfrm>
            <a:off x="500063" y="1737320"/>
            <a:ext cx="3257550" cy="4572000"/>
            <a:chOff x="336" y="240"/>
            <a:chExt cx="2736" cy="3840"/>
          </a:xfrm>
        </p:grpSpPr>
        <p:pic>
          <p:nvPicPr>
            <p:cNvPr id="10" name="Picture 28" descr="C:\Daten\HdM\Formalerschließung\RAK\RAK-Vertiefung\Titelblätter\fkb006-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 y="295"/>
              <a:ext cx="170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9" descr="C:\Daten\HdM\Formalerschließung\RAK\RAK-Vertiefung\Titelblätter\fkb006-1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 y="685"/>
              <a:ext cx="2540" cy="2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descr="C:\Daten\HdM\Formalerschließung\RAK\RAK-Vertiefung\Titelblätter\fkb006-1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 y="3715"/>
              <a:ext cx="1248"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1"/>
            <p:cNvSpPr>
              <a:spLocks noChangeArrowheads="1"/>
            </p:cNvSpPr>
            <p:nvPr/>
          </p:nvSpPr>
          <p:spPr bwMode="auto">
            <a:xfrm>
              <a:off x="336" y="240"/>
              <a:ext cx="2736" cy="38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grpSp>
    </p:spTree>
    <p:extLst>
      <p:ext uri="{BB962C8B-B14F-4D97-AF65-F5344CB8AC3E}">
        <p14:creationId xmlns:p14="http://schemas.microsoft.com/office/powerpoint/2010/main" val="925312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75" y="1628800"/>
            <a:ext cx="3193736" cy="4778687"/>
          </a:xfrm>
          <a:prstGeom prst="rect">
            <a:avLst/>
          </a:prstGeom>
        </p:spPr>
      </p:pic>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Verlag Dr. Otto </a:t>
            </a:r>
            <a:r>
              <a:rPr lang="de-DE" sz="2000" dirty="0" smtClean="0">
                <a:latin typeface="Verdana" panose="020B0604030504040204" pitchFamily="34" charset="0"/>
                <a:ea typeface="Verdana" panose="020B0604030504040204" pitchFamily="34" charset="0"/>
                <a:cs typeface="Verdana" panose="020B0604030504040204" pitchFamily="34" charset="0"/>
              </a:rPr>
              <a:t>Schmidt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hat den menschlichen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beauftragt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Steuerjuristischen </a:t>
            </a:r>
            <a:r>
              <a:rPr lang="de-DE" sz="2000" dirty="0" smtClean="0">
                <a:latin typeface="Verdana" panose="020B0604030504040204" pitchFamily="34" charset="0"/>
                <a:ea typeface="Verdana" panose="020B0604030504040204" pitchFamily="34" charset="0"/>
                <a:cs typeface="Verdana" panose="020B0604030504040204" pitchFamily="34" charset="0"/>
              </a:rPr>
              <a:t>Gesellschaft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01925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Georg Thieme </a:t>
            </a:r>
            <a:r>
              <a:rPr lang="de-DE" sz="2000" dirty="0" smtClean="0">
                <a:latin typeface="Verdana" panose="020B0604030504040204" pitchFamily="34" charset="0"/>
                <a:ea typeface="Verdana" panose="020B0604030504040204" pitchFamily="34" charset="0"/>
                <a:cs typeface="Verdana" panose="020B0604030504040204" pitchFamily="34" charset="0"/>
              </a:rPr>
              <a:t>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ist als aussagendes Subjekt im Titelzusatz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Pneumologie</a:t>
            </a:r>
          </a:p>
        </p:txBody>
      </p:sp>
      <p:grpSp>
        <p:nvGrpSpPr>
          <p:cNvPr id="18" name="Gruppieren 17"/>
          <p:cNvGrpSpPr/>
          <p:nvPr/>
        </p:nvGrpSpPr>
        <p:grpSpPr>
          <a:xfrm>
            <a:off x="642410" y="1798762"/>
            <a:ext cx="3067551" cy="4358813"/>
            <a:chOff x="539750" y="428625"/>
            <a:chExt cx="4173538" cy="5929313"/>
          </a:xfrm>
        </p:grpSpPr>
        <p:grpSp>
          <p:nvGrpSpPr>
            <p:cNvPr id="19" name="Gruppieren 14"/>
            <p:cNvGrpSpPr>
              <a:grpSpLocks noChangeAspect="1"/>
            </p:cNvGrpSpPr>
            <p:nvPr/>
          </p:nvGrpSpPr>
          <p:grpSpPr bwMode="auto">
            <a:xfrm>
              <a:off x="539750" y="428625"/>
              <a:ext cx="4173538" cy="5929313"/>
              <a:chOff x="683568" y="428625"/>
              <a:chExt cx="4174182" cy="5929313"/>
            </a:xfrm>
          </p:grpSpPr>
          <p:sp>
            <p:nvSpPr>
              <p:cNvPr id="22" name="Rechteck 3"/>
              <p:cNvSpPr>
                <a:spLocks noChangeArrowheads="1"/>
              </p:cNvSpPr>
              <p:nvPr/>
            </p:nvSpPr>
            <p:spPr bwMode="auto">
              <a:xfrm>
                <a:off x="683568" y="428625"/>
                <a:ext cx="4174182" cy="5929313"/>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3" name="Grafik 12" descr="neu245_0001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6352" y="5517233"/>
                <a:ext cx="1935328" cy="729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2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7688" y="4005263"/>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2450" y="869950"/>
              <a:ext cx="250983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44082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4067944" y="2235777"/>
            <a:ext cx="4464496" cy="286232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Springer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Auch wenn es kein explizites Indiz gibt, ist davon auszugehen, dass die KS die Veröffentlichung veranlasst hat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Anästhesiologie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13" name="Gruppieren 17"/>
          <p:cNvGrpSpPr>
            <a:grpSpLocks/>
          </p:cNvGrpSpPr>
          <p:nvPr/>
        </p:nvGrpSpPr>
        <p:grpSpPr bwMode="auto">
          <a:xfrm>
            <a:off x="553954" y="1817206"/>
            <a:ext cx="3225958" cy="4276090"/>
            <a:chOff x="395288" y="273050"/>
            <a:chExt cx="4608512" cy="6108700"/>
          </a:xfrm>
        </p:grpSpPr>
        <p:grpSp>
          <p:nvGrpSpPr>
            <p:cNvPr id="14" name="Gruppieren 11"/>
            <p:cNvGrpSpPr>
              <a:grpSpLocks/>
            </p:cNvGrpSpPr>
            <p:nvPr/>
          </p:nvGrpSpPr>
          <p:grpSpPr bwMode="auto">
            <a:xfrm>
              <a:off x="395288" y="273050"/>
              <a:ext cx="4608512" cy="6108700"/>
              <a:chOff x="395288" y="273722"/>
              <a:chExt cx="4608760" cy="6107606"/>
            </a:xfrm>
          </p:grpSpPr>
          <p:sp>
            <p:nvSpPr>
              <p:cNvPr id="17" name="Rechteck 1"/>
              <p:cNvSpPr>
                <a:spLocks noChangeArrowheads="1"/>
              </p:cNvSpPr>
              <p:nvPr/>
            </p:nvSpPr>
            <p:spPr bwMode="auto">
              <a:xfrm>
                <a:off x="395288" y="273722"/>
                <a:ext cx="4608760" cy="610760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4" name="Grafik 9" descr="hwscan02001 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034" y="3045607"/>
                <a:ext cx="4511497" cy="305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 name="Grafik 15" descr="hwscan02001 a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9028" y="2294288"/>
              <a:ext cx="4509364" cy="75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16" descr="hwscan02001 a1.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952" y="404664"/>
              <a:ext cx="4509364" cy="1823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53664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892480" cy="5472608"/>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Inhalt des Werkes ist </a:t>
            </a:r>
            <a:r>
              <a:rPr lang="de-DE" sz="2400" b="1" dirty="0">
                <a:latin typeface="Verdana" pitchFamily="34" charset="0"/>
                <a:ea typeface="Verdana" pitchFamily="34" charset="0"/>
                <a:cs typeface="Verdana" pitchFamily="34" charset="0"/>
              </a:rPr>
              <a:t>bei der KS </a:t>
            </a:r>
            <a:r>
              <a:rPr lang="de-DE" sz="2400" b="1" dirty="0" smtClean="0">
                <a:latin typeface="Verdana" pitchFamily="34" charset="0"/>
                <a:ea typeface="Verdana" pitchFamily="34" charset="0"/>
                <a:cs typeface="Verdana" pitchFamily="34" charset="0"/>
              </a:rPr>
              <a:t>entstanden</a:t>
            </a:r>
          </a:p>
          <a:p>
            <a:endParaRPr lang="de-DE" sz="2400"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KS hat das Werk weder selbst veröffentlicht noch dessen Veröffentlichung veranlasst, jedoch ist der Inhalt des</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Werks bei der KS entstanden</a:t>
            </a:r>
          </a:p>
          <a:p>
            <a:pPr lvl="1"/>
            <a:r>
              <a:rPr lang="de-DE" sz="2000" dirty="0" smtClean="0">
                <a:latin typeface="Verdana" pitchFamily="34" charset="0"/>
                <a:ea typeface="Verdana" pitchFamily="34" charset="0"/>
                <a:cs typeface="Verdana" pitchFamily="34" charset="0"/>
              </a:rPr>
              <a:t>Z. B.: eine KS ist für eine andere KS beratend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tätig geworden und hat im Auftrag ein Gutachten erstellt; diese wird von der beauftragenden KS veröffentlicht</a:t>
            </a:r>
          </a:p>
          <a:p>
            <a:pPr lvl="1"/>
            <a:r>
              <a:rPr lang="de-DE" sz="2000" dirty="0" smtClean="0">
                <a:latin typeface="Verdana" pitchFamily="34" charset="0"/>
                <a:ea typeface="Verdana" pitchFamily="34" charset="0"/>
                <a:cs typeface="Verdana" pitchFamily="34" charset="0"/>
              </a:rPr>
              <a:t>Dieser Fall kommt relativ selten vor</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35218566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a:t>
            </a:r>
            <a:r>
              <a:rPr lang="de-DE" sz="2400" b="1" dirty="0">
                <a:latin typeface="Verdana" pitchFamily="34" charset="0"/>
                <a:ea typeface="Verdana" pitchFamily="34" charset="0"/>
                <a:cs typeface="Verdana" pitchFamily="34" charset="0"/>
              </a:rPr>
              <a:t>Inhalt des Werkes ist bei der </a:t>
            </a:r>
            <a:r>
              <a:rPr lang="de-DE" sz="2400" b="1" dirty="0" smtClean="0">
                <a:latin typeface="Verdana" pitchFamily="34" charset="0"/>
                <a:ea typeface="Verdana" pitchFamily="34" charset="0"/>
                <a:cs typeface="Verdana" pitchFamily="34" charset="0"/>
              </a:rPr>
              <a:t>KS entstanden</a:t>
            </a:r>
            <a:endParaRPr lang="de-DE" sz="2400" b="1" dirty="0">
              <a:latin typeface="Verdana" pitchFamily="34" charset="0"/>
              <a:ea typeface="Verdana" pitchFamily="34" charset="0"/>
              <a:cs typeface="Verdana" pitchFamily="34" charset="0"/>
            </a:endParaRP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Das Werk wurde von Greenpeace veröffentlicht, jedoch vom Deutschen Institut für Wirt­schaftsforschung </a:t>
            </a:r>
            <a:r>
              <a:rPr lang="de-DE" sz="2000" dirty="0" smtClean="0">
                <a:latin typeface="Verdana" panose="020B0604030504040204" pitchFamily="34" charset="0"/>
                <a:ea typeface="Verdana" panose="020B0604030504040204" pitchFamily="34" charset="0"/>
                <a:cs typeface="Verdana" panose="020B0604030504040204" pitchFamily="34" charset="0"/>
              </a:rPr>
              <a:t>erarbeitet</a:t>
            </a:r>
          </a:p>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t>
            </a:r>
            <a:r>
              <a:rPr lang="de-DE" sz="2000" dirty="0" smtClean="0">
                <a:latin typeface="Verdana" panose="020B0604030504040204" pitchFamily="34" charset="0"/>
                <a:ea typeface="Verdana" panose="020B0604030504040204" pitchFamily="34" charset="0"/>
                <a:cs typeface="Verdana" panose="020B0604030504040204" pitchFamily="34" charset="0"/>
              </a:rPr>
              <a:t>as </a:t>
            </a:r>
            <a:r>
              <a:rPr lang="de-DE" sz="2000" dirty="0">
                <a:latin typeface="Verdana" panose="020B0604030504040204" pitchFamily="34" charset="0"/>
                <a:ea typeface="Verdana" panose="020B0604030504040204" pitchFamily="34" charset="0"/>
                <a:cs typeface="Verdana" panose="020B0604030504040204" pitchFamily="34" charset="0"/>
              </a:rPr>
              <a:t>Werk stammt deshalb nicht nur von Greenpeace, sondern auch vom Institut</a:t>
            </a:r>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628799"/>
            <a:ext cx="3277361" cy="4778687"/>
          </a:xfrm>
          <a:prstGeom prst="rect">
            <a:avLst/>
          </a:prstGeom>
          <a:ln>
            <a:solidFill>
              <a:schemeClr val="tx1"/>
            </a:solidFill>
          </a:ln>
        </p:spPr>
      </p:pic>
    </p:spTree>
    <p:extLst>
      <p:ext uri="{BB962C8B-B14F-4D97-AF65-F5344CB8AC3E}">
        <p14:creationId xmlns:p14="http://schemas.microsoft.com/office/powerpoint/2010/main" val="3134021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457200" indent="-457200">
              <a:buFont typeface="+mj-lt"/>
              <a:buAutoNum type="arabicPeriod" startAt="4"/>
            </a:pPr>
            <a:r>
              <a:rPr lang="de-DE" sz="2400" b="1" dirty="0" smtClean="0">
                <a:latin typeface="Verdana" pitchFamily="34" charset="0"/>
                <a:ea typeface="Verdana" pitchFamily="34" charset="0"/>
                <a:cs typeface="Verdana" pitchFamily="34" charset="0"/>
              </a:rPr>
              <a:t>Das Werk stammt </a:t>
            </a:r>
            <a:r>
              <a:rPr lang="de-DE" sz="2400" b="1" u="sng" dirty="0" smtClean="0">
                <a:latin typeface="Verdana" pitchFamily="34" charset="0"/>
                <a:ea typeface="Verdana" pitchFamily="34" charset="0"/>
                <a:cs typeface="Verdana" pitchFamily="34" charset="0"/>
              </a:rPr>
              <a:t>nicht</a:t>
            </a:r>
            <a:r>
              <a:rPr lang="de-DE" sz="2400" b="1" dirty="0" smtClean="0">
                <a:latin typeface="Verdana" pitchFamily="34" charset="0"/>
                <a:ea typeface="Verdana" pitchFamily="34" charset="0"/>
                <a:cs typeface="Verdana" pitchFamily="34" charset="0"/>
              </a:rPr>
              <a:t> von der KS </a:t>
            </a:r>
            <a:endParaRPr lang="de-DE" sz="2400" b="1" dirty="0">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Die KS ist nur als Sponsor, Förderer o.ä. genannt</a:t>
            </a:r>
          </a:p>
          <a:p>
            <a:pPr lvl="1"/>
            <a:r>
              <a:rPr lang="de-DE" sz="2000" dirty="0" smtClean="0">
                <a:latin typeface="Verdana" pitchFamily="34" charset="0"/>
                <a:ea typeface="Verdana" pitchFamily="34" charset="0"/>
                <a:cs typeface="Verdana" pitchFamily="34" charset="0"/>
              </a:rPr>
              <a:t>Hinweise können auch Formulierungen sein wie: “in Verbindung mit“ oder „in Zusammenarbeit mit“</a:t>
            </a:r>
          </a:p>
          <a:p>
            <a:pPr lvl="1"/>
            <a:r>
              <a:rPr lang="de-DE" sz="2000" dirty="0">
                <a:latin typeface="Verdana" panose="020B0604030504040204" pitchFamily="34" charset="0"/>
                <a:ea typeface="Verdana" panose="020B0604030504040204" pitchFamily="34" charset="0"/>
                <a:cs typeface="Verdana" panose="020B0604030504040204" pitchFamily="34" charset="0"/>
              </a:rPr>
              <a:t>Auch ein Werk, das sich nur inhaltlich mit der Körperschaft beschäftigt, stammt nicht von der Körperschaft, sofern nicht ein Indiz darauf hinweist, dass einer der </a:t>
            </a:r>
            <a:r>
              <a:rPr lang="de-DE" sz="2000" dirty="0" smtClean="0">
                <a:latin typeface="Verdana" panose="020B0604030504040204" pitchFamily="34" charset="0"/>
                <a:ea typeface="Verdana" panose="020B0604030504040204" pitchFamily="34" charset="0"/>
                <a:cs typeface="Verdana" panose="020B0604030504040204" pitchFamily="34" charset="0"/>
              </a:rPr>
              <a:t>Fälle 1 </a:t>
            </a:r>
            <a:r>
              <a:rPr lang="de-DE" sz="2000" dirty="0">
                <a:latin typeface="Verdana" panose="020B0604030504040204" pitchFamily="34" charset="0"/>
                <a:ea typeface="Verdana" panose="020B0604030504040204" pitchFamily="34" charset="0"/>
                <a:cs typeface="Verdana" panose="020B0604030504040204" pitchFamily="34" charset="0"/>
              </a:rPr>
              <a:t>bis </a:t>
            </a:r>
            <a:r>
              <a:rPr lang="de-DE" sz="2000" dirty="0" smtClean="0">
                <a:latin typeface="Verdana" panose="020B0604030504040204" pitchFamily="34" charset="0"/>
                <a:ea typeface="Verdana" panose="020B0604030504040204" pitchFamily="34" charset="0"/>
                <a:cs typeface="Verdana" panose="020B0604030504040204" pitchFamily="34" charset="0"/>
              </a:rPr>
              <a:t>3 vorliegt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smtClean="0">
              <a:latin typeface="Verdana" pitchFamily="34" charset="0"/>
              <a:ea typeface="Verdana" pitchFamily="34" charset="0"/>
              <a:cs typeface="Verdana" pitchFamily="34" charset="0"/>
            </a:endParaRPr>
          </a:p>
          <a:p>
            <a:pPr marL="400050">
              <a:buFont typeface="Wingdings" panose="05000000000000000000" pitchFamily="2" charset="2"/>
              <a:buChar char="Ø"/>
            </a:pPr>
            <a:r>
              <a:rPr lang="de-DE" sz="2000" dirty="0" smtClean="0">
                <a:latin typeface="Verdana" pitchFamily="34" charset="0"/>
                <a:ea typeface="Verdana" pitchFamily="34" charset="0"/>
                <a:cs typeface="Verdana" pitchFamily="34" charset="0"/>
              </a:rPr>
              <a:t>Im </a:t>
            </a:r>
            <a:r>
              <a:rPr lang="de-DE" sz="2000" dirty="0" smtClean="0">
                <a:solidFill>
                  <a:srgbClr val="FF0000"/>
                </a:solidFill>
                <a:latin typeface="Verdana" pitchFamily="34" charset="0"/>
                <a:ea typeface="Verdana" pitchFamily="34" charset="0"/>
                <a:cs typeface="Verdana" pitchFamily="34" charset="0"/>
              </a:rPr>
              <a:t>Zweifel</a:t>
            </a:r>
            <a:r>
              <a:rPr lang="de-DE" sz="2000" dirty="0" smtClean="0">
                <a:latin typeface="Verdana" pitchFamily="34" charset="0"/>
                <a:ea typeface="Verdana" pitchFamily="34" charset="0"/>
                <a:cs typeface="Verdana" pitchFamily="34" charset="0"/>
              </a:rPr>
              <a:t> sollte man davon ausgehen, dass das Werk von der Körperschaft stammt</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740012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712968" cy="5472608"/>
          </a:xfrm>
        </p:spPr>
        <p:txBody>
          <a:bodyPr wrap="square"/>
          <a:lstStyle/>
          <a:p>
            <a:pPr marL="0" indent="0">
              <a:buNone/>
            </a:pPr>
            <a:r>
              <a:rPr lang="de-DE" sz="2400" b="1" dirty="0">
                <a:latin typeface="Verdana" pitchFamily="34" charset="0"/>
                <a:ea typeface="Verdana" pitchFamily="34" charset="0"/>
                <a:cs typeface="Verdana" pitchFamily="34" charset="0"/>
              </a:rPr>
              <a:t>Schritt </a:t>
            </a:r>
            <a:r>
              <a:rPr lang="de-DE" sz="2400" b="1" dirty="0" smtClean="0">
                <a:latin typeface="Verdana" pitchFamily="34" charset="0"/>
                <a:ea typeface="Verdana" pitchFamily="34" charset="0"/>
                <a:cs typeface="Verdana" pitchFamily="34" charset="0"/>
              </a:rPr>
              <a:t>2</a:t>
            </a:r>
          </a:p>
          <a:p>
            <a:pPr marL="0" indent="0">
              <a:buNone/>
            </a:pPr>
            <a:r>
              <a:rPr lang="de-DE" sz="2400" dirty="0" smtClean="0">
                <a:latin typeface="Verdana" pitchFamily="34" charset="0"/>
                <a:ea typeface="Verdana" pitchFamily="34" charset="0"/>
                <a:cs typeface="Verdana" pitchFamily="34" charset="0"/>
              </a:rPr>
              <a:t>Fällt </a:t>
            </a:r>
            <a:r>
              <a:rPr lang="de-DE" sz="2400" dirty="0">
                <a:latin typeface="Verdana" pitchFamily="34" charset="0"/>
                <a:ea typeface="Verdana" pitchFamily="34" charset="0"/>
                <a:cs typeface="Verdana" pitchFamily="34" charset="0"/>
              </a:rPr>
              <a:t>das Werk unter mindestens einen Typen, bei denen die Körperschaft als geistiger Schöpfer gilt?</a:t>
            </a:r>
          </a:p>
          <a:p>
            <a:pPr marL="0" indent="0">
              <a:buNone/>
            </a:pPr>
            <a:endParaRPr lang="de-DE" sz="2400" dirty="0">
              <a:latin typeface="Verdana" pitchFamily="34" charset="0"/>
              <a:ea typeface="Verdana" pitchFamily="34" charset="0"/>
              <a:cs typeface="Verdana" pitchFamily="34" charset="0"/>
            </a:endParaRPr>
          </a:p>
          <a:p>
            <a:pPr marL="0" indent="0">
              <a:buNone/>
            </a:pPr>
            <a:r>
              <a:rPr lang="de-DE" sz="2400" b="1" dirty="0" smtClean="0">
                <a:latin typeface="Verdana" pitchFamily="34" charset="0"/>
                <a:ea typeface="Verdana" pitchFamily="34" charset="0"/>
                <a:cs typeface="Verdana" pitchFamily="34" charset="0"/>
              </a:rPr>
              <a:t>Typen von Werken, bei denen die Körperschaft als geistiger Schöpfer gilt (RDA 19.2.1.1.1)</a:t>
            </a:r>
            <a:endParaRPr lang="de-DE" sz="2400" b="1" dirty="0">
              <a:latin typeface="Verdana" pitchFamily="34" charset="0"/>
              <a:ea typeface="Verdana" pitchFamily="34" charset="0"/>
              <a:cs typeface="Verdana" pitchFamily="34" charset="0"/>
            </a:endParaRPr>
          </a:p>
          <a:p>
            <a:pPr marL="914400" lvl="1" indent="-457200">
              <a:buFont typeface="+mj-lt"/>
              <a:buAutoNum type="arabicPeriod"/>
            </a:pPr>
            <a:r>
              <a:rPr lang="de-DE" sz="2000" dirty="0" smtClean="0">
                <a:latin typeface="Verdana" pitchFamily="34" charset="0"/>
                <a:ea typeface="Verdana" pitchFamily="34" charset="0"/>
                <a:cs typeface="Verdana" pitchFamily="34" charset="0"/>
              </a:rPr>
              <a:t>Administratives Werk über die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Kollektives Gedankengut der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 Aktivität der Körperschaft</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Berichte über Anhörungen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Kollektive Aktivität einer darstellenden Gruppe</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Kartografische Werke, die von einer Körperschaft stammen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Bestimmte Arten von juristischen Werken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Kunstwerke von mehreren Künstlern, die als KS handeln</a:t>
            </a:r>
            <a:endParaRPr lang="de-DE" sz="2000" dirty="0">
              <a:solidFill>
                <a:schemeClr val="bg1">
                  <a:lumMod val="65000"/>
                </a:schemeClr>
              </a:solidFill>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970517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3" name="Textplatzhalter 2"/>
          <p:cNvSpPr>
            <a:spLocks noGrp="1"/>
          </p:cNvSpPr>
          <p:nvPr>
            <p:ph type="body" sz="quarter" idx="13"/>
          </p:nvPr>
        </p:nvSpPr>
        <p:spPr>
          <a:xfrm>
            <a:off x="251520" y="1196752"/>
            <a:ext cx="8784976" cy="5112568"/>
          </a:xfrm>
        </p:spPr>
        <p:txBody>
          <a:bodyPr wrap="square"/>
          <a:lstStyle/>
          <a:p>
            <a:pPr marL="457200" lvl="1" indent="-457200">
              <a:buAutoNum type="arabicPeriod"/>
            </a:pPr>
            <a:r>
              <a:rPr lang="de-DE" sz="2000" b="1" dirty="0" smtClean="0">
                <a:latin typeface="Verdana" pitchFamily="34" charset="0"/>
                <a:ea typeface="Verdana" pitchFamily="34" charset="0"/>
                <a:cs typeface="Verdana" pitchFamily="34" charset="0"/>
              </a:rPr>
              <a:t>Administratives Werk über die </a:t>
            </a:r>
            <a:r>
              <a:rPr lang="de-DE" sz="2000" b="1" dirty="0">
                <a:latin typeface="Verdana" pitchFamily="34" charset="0"/>
                <a:ea typeface="Verdana" pitchFamily="34" charset="0"/>
                <a:cs typeface="Verdana" pitchFamily="34" charset="0"/>
              </a:rPr>
              <a:t>Körperschaft </a:t>
            </a:r>
            <a:br>
              <a:rPr lang="de-DE" sz="2000" b="1"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a</a:t>
            </a:r>
          </a:p>
          <a:p>
            <a:pPr marL="0" lvl="1" indent="0">
              <a:buNone/>
            </a:pPr>
            <a:endParaRPr lang="de-DE" sz="2000" dirty="0" smtClean="0">
              <a:latin typeface="Verdana" pitchFamily="34" charset="0"/>
              <a:ea typeface="Verdana" pitchFamily="34" charset="0"/>
              <a:cs typeface="Verdana" pitchFamily="34" charset="0"/>
            </a:endParaRPr>
          </a:p>
          <a:p>
            <a:r>
              <a:rPr lang="de-DE" sz="2000" dirty="0" smtClean="0">
                <a:latin typeface="Verdana" pitchFamily="34" charset="0"/>
                <a:ea typeface="Verdana" pitchFamily="34" charset="0"/>
                <a:cs typeface="Verdana" pitchFamily="34" charset="0"/>
              </a:rPr>
              <a:t>Das Werk ist in erster Linie für den Gebrauch der Körperschaft selbst, ihrer Träger, Aufsichtsgremien etc. bestimmt</a:t>
            </a:r>
          </a:p>
          <a:p>
            <a:r>
              <a:rPr lang="de-DE" sz="2000" dirty="0" smtClean="0">
                <a:latin typeface="Verdana" pitchFamily="34" charset="0"/>
                <a:ea typeface="Verdana" pitchFamily="34" charset="0"/>
                <a:cs typeface="Verdana" pitchFamily="34" charset="0"/>
              </a:rPr>
              <a:t>Diese Werke sind häufig fortlaufende Ressourcen</a:t>
            </a:r>
          </a:p>
          <a:p>
            <a:r>
              <a:rPr lang="de-DE" sz="2000" dirty="0" smtClean="0">
                <a:latin typeface="Verdana" pitchFamily="34" charset="0"/>
                <a:ea typeface="Verdana" pitchFamily="34" charset="0"/>
                <a:cs typeface="Verdana" pitchFamily="34" charset="0"/>
              </a:rPr>
              <a:t>Es werden Aspekte der Körperschaft selbst behandelt, in den folgenden drei Gruppen von Aspekten</a:t>
            </a:r>
            <a:endParaRPr lang="de-DE" sz="2000" dirty="0">
              <a:latin typeface="Verdana" pitchFamily="34" charset="0"/>
              <a:ea typeface="Verdana" pitchFamily="34" charset="0"/>
              <a:cs typeface="Verdana" pitchFamily="34" charset="0"/>
            </a:endParaRPr>
          </a:p>
          <a:p>
            <a:pPr marL="1085850" lvl="1" indent="-514350">
              <a:buFont typeface="+mj-lt"/>
              <a:buAutoNum type="romanLcPeriod"/>
            </a:pPr>
            <a:r>
              <a:rPr lang="de-DE" sz="2000" dirty="0" smtClean="0">
                <a:latin typeface="Verdana" pitchFamily="34" charset="0"/>
                <a:ea typeface="Verdana" pitchFamily="34" charset="0"/>
                <a:cs typeface="Verdana" pitchFamily="34" charset="0"/>
              </a:rPr>
              <a:t>Interne Richtlinien, Verfahrensweisen, Finanzen und/oder Aktivitäten</a:t>
            </a:r>
          </a:p>
          <a:p>
            <a:pPr marL="1085850" lvl="1" indent="-514350">
              <a:buFont typeface="+mj-lt"/>
              <a:buAutoNum type="romanLcPeriod"/>
            </a:pPr>
            <a:r>
              <a:rPr lang="de-DE" sz="2000" dirty="0">
                <a:latin typeface="Verdana" pitchFamily="34" charset="0"/>
                <a:ea typeface="Verdana" pitchFamily="34" charset="0"/>
                <a:cs typeface="Verdana" pitchFamily="34" charset="0"/>
              </a:rPr>
              <a:t>Führungsebene, Personal, Mitgliedschaft</a:t>
            </a:r>
          </a:p>
          <a:p>
            <a:pPr marL="1085850" lvl="1" indent="-514350">
              <a:buFont typeface="+mj-lt"/>
              <a:buAutoNum type="romanLcPeriod"/>
            </a:pPr>
            <a:r>
              <a:rPr lang="de-DE" sz="2000" dirty="0" smtClean="0">
                <a:latin typeface="Verdana" pitchFamily="34" charset="0"/>
                <a:ea typeface="Verdana" pitchFamily="34" charset="0"/>
                <a:cs typeface="Verdana" pitchFamily="34" charset="0"/>
              </a:rPr>
              <a:t>Ressourcen der Körperschaft</a:t>
            </a:r>
          </a:p>
          <a:p>
            <a:pPr marL="1085850" lvl="1" indent="-514350">
              <a:buFont typeface="+mj-lt"/>
              <a:buAutoNum type="romanLcPeriod"/>
            </a:pPr>
            <a:endParaRPr lang="de-DE" sz="2000" dirty="0" smtClean="0">
              <a:latin typeface="Verdana" pitchFamily="34" charset="0"/>
              <a:ea typeface="Verdana" pitchFamily="34" charset="0"/>
              <a:cs typeface="Verdana" pitchFamily="34" charset="0"/>
            </a:endParaRPr>
          </a:p>
          <a:p>
            <a:pPr marL="514350">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itchFamily="34" charset="0"/>
                <a:ea typeface="Verdana" pitchFamily="34" charset="0"/>
                <a:cs typeface="Verdana" pitchFamily="34" charset="0"/>
              </a:rPr>
              <a:t>sich gegen das Vorliegen eines solchen administrativen Werks entscheiden</a:t>
            </a:r>
            <a:endParaRPr lang="de-DE" sz="2000" dirty="0">
              <a:latin typeface="Verdana" pitchFamily="34" charset="0"/>
              <a:ea typeface="Verdana" pitchFamily="34" charset="0"/>
              <a:cs typeface="Verdana" pitchFamily="34" charset="0"/>
            </a:endParaRPr>
          </a:p>
          <a:p>
            <a:pPr marL="171450" indent="0">
              <a:buNone/>
            </a:pPr>
            <a:endParaRPr lang="de-DE" sz="2400" dirty="0" smtClean="0">
              <a:latin typeface="Verdana" pitchFamily="34" charset="0"/>
              <a:ea typeface="Verdana" pitchFamily="34" charset="0"/>
              <a:cs typeface="Verdana" pitchFamily="34" charset="0"/>
            </a:endParaRPr>
          </a:p>
          <a:p>
            <a:pPr marL="628650" indent="-457200">
              <a:buFont typeface="Wingdings" panose="05000000000000000000" pitchFamily="2" charset="2"/>
              <a:buChar char="Ø"/>
            </a:pPr>
            <a:endParaRPr lang="de-DE" dirty="0" smtClean="0">
              <a:latin typeface="Verdana" pitchFamily="34" charset="0"/>
              <a:ea typeface="Verdana" pitchFamily="34" charset="0"/>
              <a:cs typeface="Verdana" pitchFamily="34" charset="0"/>
            </a:endParaRPr>
          </a:p>
          <a:p>
            <a:pPr marL="1028700" lvl="1" indent="-457200">
              <a:buFont typeface="+mj-lt"/>
              <a:buAutoNum type="alphaLcPeriod"/>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278014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784976" cy="5112568"/>
          </a:xfrm>
        </p:spPr>
        <p:txBody>
          <a:bodyPr wrap="square"/>
          <a:lstStyle/>
          <a:p>
            <a:pPr marL="628650" indent="-457200">
              <a:buFont typeface="+mj-lt"/>
              <a:buAutoNum type="arabicPeriod"/>
            </a:pPr>
            <a:r>
              <a:rPr lang="de-DE" sz="2000" dirty="0">
                <a:latin typeface="Verdana" pitchFamily="34" charset="0"/>
                <a:ea typeface="Verdana" pitchFamily="34" charset="0"/>
                <a:cs typeface="Verdana" pitchFamily="34" charset="0"/>
              </a:rPr>
              <a:t>Administratives Werk über die </a:t>
            </a:r>
            <a:r>
              <a:rPr lang="de-DE" sz="2000" dirty="0" smtClean="0">
                <a:latin typeface="Verdana" pitchFamily="34" charset="0"/>
                <a:ea typeface="Verdana" pitchFamily="34" charset="0"/>
                <a:cs typeface="Verdana" pitchFamily="34" charset="0"/>
              </a:rPr>
              <a:t>Körperschaft</a:t>
            </a:r>
          </a:p>
          <a:p>
            <a:pPr marL="685800" indent="-514350">
              <a:buFont typeface="+mj-lt"/>
              <a:buAutoNum type="romanLcPeriod"/>
            </a:pPr>
            <a:r>
              <a:rPr lang="de-DE" sz="2000" b="1" dirty="0" smtClean="0">
                <a:latin typeface="Verdana" pitchFamily="34" charset="0"/>
                <a:ea typeface="Verdana" pitchFamily="34" charset="0"/>
                <a:cs typeface="Verdana" pitchFamily="34" charset="0"/>
              </a:rPr>
              <a:t>Interne Richtlinien, Verfahrensweisen, Finanzen und/oder Aktivitäten</a:t>
            </a:r>
          </a:p>
          <a:p>
            <a:pPr marL="685800" indent="-514350">
              <a:buFont typeface="+mj-lt"/>
              <a:buAutoNum type="romanLcPeriod"/>
            </a:pPr>
            <a:endParaRPr lang="de-DE" sz="2000" b="1" dirty="0">
              <a:latin typeface="Verdana" pitchFamily="34" charset="0"/>
              <a:ea typeface="Verdana" pitchFamily="34" charset="0"/>
              <a:cs typeface="Verdana" pitchFamily="34" charset="0"/>
            </a:endParaRPr>
          </a:p>
          <a:p>
            <a:pPr marL="685800" indent="-514350">
              <a:buFont typeface="+mj-lt"/>
              <a:buAutoNum type="romanLcPeriod"/>
            </a:pPr>
            <a:endParaRPr lang="de-DE" sz="2000" dirty="0" smtClean="0">
              <a:latin typeface="Verdana" pitchFamily="34" charset="0"/>
              <a:ea typeface="Verdana" pitchFamily="34" charset="0"/>
              <a:cs typeface="Verdana" pitchFamily="34" charset="0"/>
            </a:endParaRPr>
          </a:p>
          <a:p>
            <a:pPr marL="0" lvl="1" indent="0">
              <a:buNone/>
            </a:pPr>
            <a:r>
              <a:rPr lang="de-DE" sz="2000" b="1" dirty="0" smtClean="0">
                <a:latin typeface="Verdana" pitchFamily="34" charset="0"/>
                <a:ea typeface="Verdana" pitchFamily="34" charset="0"/>
                <a:cs typeface="Verdana"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Organisations-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err="1" smtClean="0">
                <a:latin typeface="Verdana" panose="020B0604030504040204" pitchFamily="34" charset="0"/>
                <a:ea typeface="Verdana" panose="020B0604030504040204" pitchFamily="34" charset="0"/>
                <a:cs typeface="Verdana" panose="020B0604030504040204" pitchFamily="34" charset="0"/>
              </a:rPr>
              <a:t>Prozesshand­bücher</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r>
              <a:rPr lang="de-DE" sz="2000" dirty="0" smtClean="0">
                <a:latin typeface="Verdana" panose="020B0604030504040204" pitchFamily="34" charset="0"/>
                <a:ea typeface="Verdana" panose="020B0604030504040204" pitchFamily="34" charset="0"/>
                <a:cs typeface="Verdana" panose="020B0604030504040204" pitchFamily="34" charset="0"/>
              </a:rPr>
              <a:t>Bilanzen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Geschäftsberichte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Jahresberichte</a:t>
            </a:r>
          </a:p>
          <a:p>
            <a:r>
              <a:rPr lang="de-DE" sz="2000" dirty="0" smtClean="0">
                <a:latin typeface="Verdana" panose="020B0604030504040204" pitchFamily="34" charset="0"/>
                <a:ea typeface="Verdana" panose="020B0604030504040204" pitchFamily="34" charset="0"/>
                <a:cs typeface="Verdana" panose="020B0604030504040204" pitchFamily="34" charset="0"/>
              </a:rPr>
              <a:t>Sitzungsprotokolle</a:t>
            </a:r>
          </a:p>
          <a:p>
            <a:r>
              <a:rPr lang="de-DE" sz="2000" dirty="0" err="1" smtClean="0">
                <a:latin typeface="Verdana" panose="020B0604030504040204" pitchFamily="34" charset="0"/>
                <a:ea typeface="Verdana" panose="020B0604030504040204" pitchFamily="34" charset="0"/>
                <a:cs typeface="Verdana" panose="020B0604030504040204" pitchFamily="34" charset="0"/>
              </a:rPr>
              <a:t>Publikationsver­zeichnisse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Struktur- </a:t>
            </a:r>
            <a:r>
              <a:rPr lang="de-DE" sz="2000" dirty="0">
                <a:latin typeface="Verdana" panose="020B0604030504040204" pitchFamily="34" charset="0"/>
                <a:ea typeface="Verdana" panose="020B0604030504040204" pitchFamily="34" charset="0"/>
                <a:cs typeface="Verdana" panose="020B0604030504040204" pitchFamily="34" charset="0"/>
              </a:rPr>
              <a:t>und Entwicklungspläne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itchFamily="34" charset="0"/>
              <a:ea typeface="Verdana" pitchFamily="34" charset="0"/>
              <a:cs typeface="Verdana" pitchFamily="34" charset="0"/>
            </a:endParaRPr>
          </a:p>
          <a:p>
            <a:pPr marL="571500" lvl="1" indent="0">
              <a:buNone/>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65446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als geistige Schöpfer</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Zugehen auf den anderen : Grundlagenpapier zur Förderung der interkulturellen Kom­petenz / Caritasverband der Diözese Rottenburg-Stuttgart ; Herausgeber: Herbert </a:t>
            </a:r>
            <a:r>
              <a:rPr lang="de-DE" sz="2000" dirty="0" smtClean="0">
                <a:latin typeface="Verdana" panose="020B0604030504040204" pitchFamily="34" charset="0"/>
                <a:ea typeface="Verdana" panose="020B0604030504040204" pitchFamily="34" charset="0"/>
                <a:cs typeface="Verdana" panose="020B0604030504040204" pitchFamily="34" charset="0"/>
              </a:rPr>
              <a:t>Jansen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Es </a:t>
            </a:r>
            <a:r>
              <a:rPr lang="de-DE" sz="2000" i="1" dirty="0">
                <a:latin typeface="Verdana" panose="020B0604030504040204" pitchFamily="34" charset="0"/>
                <a:ea typeface="Verdana" panose="020B0604030504040204" pitchFamily="34" charset="0"/>
                <a:cs typeface="Verdana" panose="020B0604030504040204" pitchFamily="34" charset="0"/>
              </a:rPr>
              <a:t>werden Handlungsleitlinien für die Mitarbeiter des Caritasverbands aufgestellt. Dies fällt unter interne Richtlinien; die Körperschaft ist geistiger Schöpfer. Davon unbenom­men ist, dass mit der Publikation auch eine gewisse Außenwirkung erzielt werden </a:t>
            </a:r>
            <a:r>
              <a:rPr lang="de-DE" sz="2000" i="1" dirty="0" smtClean="0">
                <a:latin typeface="Verdana" panose="020B0604030504040204" pitchFamily="34" charset="0"/>
                <a:ea typeface="Verdana" panose="020B0604030504040204" pitchFamily="34" charset="0"/>
                <a:cs typeface="Verdana" panose="020B0604030504040204" pitchFamily="34" charset="0"/>
              </a:rPr>
              <a:t>soll</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7145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2471115212"/>
              </p:ext>
            </p:extLst>
          </p:nvPr>
        </p:nvGraphicFramePr>
        <p:xfrm>
          <a:off x="251520" y="2204864"/>
          <a:ext cx="8568951" cy="212344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Caritasverband der Diözese Rottenburg-Stutt­gart</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Jansen, Herbert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036265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Integration, Planung, Bildung : hessische Landtagsdebatten 1951-1970 : eine Doku­mentation / bearbeitet von Helmut </a:t>
            </a:r>
            <a:r>
              <a:rPr lang="de-DE" sz="2000" dirty="0" err="1">
                <a:latin typeface="Verdana" panose="020B0604030504040204" pitchFamily="34" charset="0"/>
                <a:ea typeface="Verdana" panose="020B0604030504040204" pitchFamily="34" charset="0"/>
                <a:cs typeface="Verdana" panose="020B0604030504040204" pitchFamily="34" charset="0"/>
              </a:rPr>
              <a:t>Berding</a:t>
            </a:r>
            <a:r>
              <a:rPr lang="de-DE" sz="2000" dirty="0">
                <a:latin typeface="Verdana" panose="020B0604030504040204" pitchFamily="34" charset="0"/>
                <a:ea typeface="Verdana" panose="020B0604030504040204" pitchFamily="34" charset="0"/>
                <a:cs typeface="Verdana" panose="020B0604030504040204" pitchFamily="34" charset="0"/>
              </a:rPr>
              <a:t> und Johann Zilien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Der Band ist in einer im Auftrag des Hessischen Landtags herausgegebenen monogra­fischen Reihe erschienen. Es handelt sich um Wortprotokolle, mit denen die Debatten – also Aktivitäten der Körperschaft – dokumentiert werden; die Körperschaft ist geistiger Schöpfer</a:t>
            </a: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597428494"/>
              </p:ext>
            </p:extLst>
          </p:nvPr>
        </p:nvGraphicFramePr>
        <p:xfrm>
          <a:off x="251520" y="1988840"/>
          <a:ext cx="8568951" cy="259588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Hessen. Hessischer</a:t>
                      </a:r>
                      <a:r>
                        <a:rPr lang="de-DE" sz="18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Landtag</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Jansen, Herbert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Zilien, Johann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20955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itchFamily="34" charset="0"/>
                <a:ea typeface="Verdana" pitchFamily="34" charset="0"/>
                <a:cs typeface="Verdana" pitchFamily="34" charset="0"/>
              </a:rPr>
              <a:t>Administratives Werk über die Körperschaft</a:t>
            </a:r>
          </a:p>
          <a:p>
            <a:pPr marL="514350" indent="-514350">
              <a:buFont typeface="+mj-lt"/>
              <a:buAutoNum type="romanL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Führungsebene, Personal, Mitgliedschaft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Personal- oder Mitgliederverzeichnisse</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Breslauer Schlesier : Mitgliederverzeichnis des Corps </a:t>
            </a:r>
            <a:r>
              <a:rPr lang="de-DE" sz="2000" dirty="0" err="1" smtClean="0">
                <a:latin typeface="Verdana" panose="020B0604030504040204" pitchFamily="34" charset="0"/>
                <a:ea typeface="Verdana" panose="020B0604030504040204" pitchFamily="34" charset="0"/>
                <a:cs typeface="Verdana" panose="020B0604030504040204" pitchFamily="34" charset="0"/>
              </a:rPr>
              <a:t>Silesia</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1821-2011</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31153991"/>
              </p:ext>
            </p:extLst>
          </p:nvPr>
        </p:nvGraphicFramePr>
        <p:xfrm>
          <a:off x="179512" y="4581128"/>
          <a:ext cx="8856983" cy="1112520"/>
        </p:xfrm>
        <a:graphic>
          <a:graphicData uri="http://schemas.openxmlformats.org/drawingml/2006/table">
            <a:tbl>
              <a:tblPr firstRow="1" bandRow="1">
                <a:tableStyleId>{5C22544A-7EE6-4342-B048-85BDC9FD1C3A}</a:tableStyleId>
              </a:tblPr>
              <a:tblGrid>
                <a:gridCol w="792087"/>
                <a:gridCol w="3240360"/>
                <a:gridCol w="4824536"/>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Corps </a:t>
                      </a:r>
                      <a:r>
                        <a:rPr lang="de-DE" dirty="0" err="1" smtClean="0">
                          <a:latin typeface="Verdana" panose="020B0604030504040204" pitchFamily="34" charset="0"/>
                          <a:ea typeface="Verdana" panose="020B0604030504040204" pitchFamily="34" charset="0"/>
                          <a:cs typeface="Verdana" panose="020B0604030504040204" pitchFamily="34" charset="0"/>
                        </a:rPr>
                        <a:t>Silesia</a:t>
                      </a:r>
                      <a:r>
                        <a:rPr lang="de-DE" baseline="0" dirty="0" smtClean="0">
                          <a:latin typeface="Verdana" panose="020B0604030504040204" pitchFamily="34" charset="0"/>
                          <a:ea typeface="Verdana" panose="020B0604030504040204" pitchFamily="34" charset="0"/>
                          <a:cs typeface="Verdana" panose="020B0604030504040204" pitchFamily="34" charset="0"/>
                        </a:rPr>
                        <a:t> Breslau zu Frankfurt 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Tree>
    <p:extLst>
      <p:ext uri="{BB962C8B-B14F-4D97-AF65-F5344CB8AC3E}">
        <p14:creationId xmlns:p14="http://schemas.microsoft.com/office/powerpoint/2010/main" val="2836419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Administratives Werk über die Körperschaft</a:t>
            </a:r>
          </a:p>
          <a:p>
            <a:pPr marL="514350" indent="-514350">
              <a:buFont typeface="+mj-lt"/>
              <a:buAutoNum type="romanL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Ressourcen von Körperschaften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Ressourcen ist der Besitz von Körperschaften gemeint</a:t>
            </a:r>
          </a:p>
          <a:p>
            <a:r>
              <a:rPr lang="de-DE" sz="2000" dirty="0" smtClean="0">
                <a:latin typeface="Verdana" panose="020B0604030504040204" pitchFamily="34" charset="0"/>
                <a:ea typeface="Verdana" panose="020B0604030504040204" pitchFamily="34" charset="0"/>
                <a:cs typeface="Verdana" panose="020B0604030504040204" pitchFamily="34" charset="0"/>
              </a:rPr>
              <a:t>Z. B. Inventare und Bestandskataloge</a:t>
            </a:r>
          </a:p>
          <a:p>
            <a:r>
              <a:rPr lang="de-DE" sz="2000" dirty="0">
                <a:latin typeface="Verdana" panose="020B0604030504040204" pitchFamily="34" charset="0"/>
                <a:ea typeface="Verdana" panose="020B0604030504040204" pitchFamily="34" charset="0"/>
                <a:cs typeface="Verdana" panose="020B0604030504040204" pitchFamily="34" charset="0"/>
              </a:rPr>
              <a:t>Ausstellungskataloge fallen nur dann unter diesen Typ, wenn an prominenter Stelle </a:t>
            </a:r>
            <a:r>
              <a:rPr lang="de-DE" sz="2000" dirty="0" smtClean="0">
                <a:latin typeface="Verdana" panose="020B0604030504040204" pitchFamily="34" charset="0"/>
                <a:ea typeface="Verdana" panose="020B0604030504040204" pitchFamily="34" charset="0"/>
                <a:cs typeface="Verdana" panose="020B0604030504040204" pitchFamily="34" charset="0"/>
              </a:rPr>
              <a:t>darauf </a:t>
            </a:r>
            <a:r>
              <a:rPr lang="de-DE" sz="2000" dirty="0">
                <a:latin typeface="Verdana" panose="020B0604030504040204" pitchFamily="34" charset="0"/>
                <a:ea typeface="Verdana" panose="020B0604030504040204" pitchFamily="34" charset="0"/>
                <a:cs typeface="Verdana" panose="020B0604030504040204" pitchFamily="34" charset="0"/>
              </a:rPr>
              <a:t>hingewiesen wird, dass es sich um Stücke aus einem bestimmten Museum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handelt</a:t>
            </a:r>
          </a:p>
          <a:p>
            <a:r>
              <a:rPr lang="de-DE" sz="2000" dirty="0">
                <a:latin typeface="Verdana" panose="020B0604030504040204" pitchFamily="34" charset="0"/>
                <a:ea typeface="Verdana" panose="020B0604030504040204" pitchFamily="34" charset="0"/>
                <a:cs typeface="Verdana" panose="020B0604030504040204" pitchFamily="34" charset="0"/>
              </a:rPr>
              <a:t>Nicht als Bestandskatalog angesehen wird außerdem eine Publikation, in der nur ein einziges Objekt beschrieben wird</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602409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en-US" sz="2000" dirty="0">
                <a:latin typeface="Verdana" panose="020B0604030504040204" pitchFamily="34" charset="0"/>
                <a:ea typeface="Verdana" panose="020B0604030504040204" pitchFamily="34" charset="0"/>
                <a:cs typeface="Verdana" panose="020B0604030504040204" pitchFamily="34" charset="0"/>
              </a:rPr>
              <a:t>Catalogue of Judeo-Persian manuscripts in the Library of the Jewish Theological Seminary of America / by Vera </a:t>
            </a:r>
            <a:r>
              <a:rPr lang="en-US" sz="2000" dirty="0" err="1">
                <a:latin typeface="Verdana" panose="020B0604030504040204" pitchFamily="34" charset="0"/>
                <a:ea typeface="Verdana" panose="020B0604030504040204" pitchFamily="34" charset="0"/>
                <a:cs typeface="Verdana" panose="020B0604030504040204" pitchFamily="34" charset="0"/>
              </a:rPr>
              <a:t>Basch</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Moreen</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Die </a:t>
            </a:r>
            <a:r>
              <a:rPr lang="de-DE" sz="2000" i="1" dirty="0">
                <a:latin typeface="Verdana" panose="020B0604030504040204" pitchFamily="34" charset="0"/>
                <a:ea typeface="Verdana" panose="020B0604030504040204" pitchFamily="34" charset="0"/>
                <a:cs typeface="Verdana" panose="020B0604030504040204" pitchFamily="34" charset="0"/>
              </a:rPr>
              <a:t>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970433498"/>
              </p:ext>
            </p:extLst>
          </p:nvPr>
        </p:nvGraphicFramePr>
        <p:xfrm>
          <a:off x="251520" y="2348880"/>
          <a:ext cx="8568951" cy="212344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en-US"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Jewish Theological Seminary of America. </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Library</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Geistiger</a:t>
                      </a:r>
                      <a:r>
                        <a:rPr lang="de-DE"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Moreen</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Vera </a:t>
                      </a:r>
                      <a:r>
                        <a:rPr lang="de-DE" sz="18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Basch</a:t>
                      </a: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1950-</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Zusammenstellender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035388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Brueghel, Rubens, Ruisdael : die Graphische Sammlung der Staatsgalerie zeigt ihre </a:t>
            </a:r>
            <a:r>
              <a:rPr lang="de-DE" sz="2000" dirty="0" smtClean="0">
                <a:latin typeface="Verdana" panose="020B0604030504040204" pitchFamily="34" charset="0"/>
                <a:ea typeface="Verdana" panose="020B0604030504040204" pitchFamily="34" charset="0"/>
                <a:cs typeface="Verdana" panose="020B0604030504040204" pitchFamily="34" charset="0"/>
              </a:rPr>
              <a:t>Schätze</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einen Ausstellungskatalog. Da im Titel </a:t>
            </a:r>
            <a:r>
              <a:rPr lang="de-DE" sz="2000" i="1" dirty="0" smtClean="0">
                <a:latin typeface="Verdana" panose="020B0604030504040204" pitchFamily="34" charset="0"/>
                <a:ea typeface="Verdana" panose="020B0604030504040204" pitchFamily="34" charset="0"/>
                <a:cs typeface="Verdana" panose="020B0604030504040204" pitchFamily="34" charset="0"/>
              </a:rPr>
              <a:t>(also </a:t>
            </a:r>
            <a:r>
              <a:rPr lang="de-DE" sz="2000" i="1" dirty="0">
                <a:latin typeface="Verdana" panose="020B0604030504040204" pitchFamily="34" charset="0"/>
                <a:ea typeface="Verdana" panose="020B0604030504040204" pitchFamily="34" charset="0"/>
                <a:cs typeface="Verdana" panose="020B0604030504040204" pitchFamily="34" charset="0"/>
              </a:rPr>
              <a:t>an prominenter </a:t>
            </a:r>
            <a:r>
              <a:rPr lang="de-DE" sz="2000" i="1" dirty="0" smtClean="0">
                <a:latin typeface="Verdana" panose="020B0604030504040204" pitchFamily="34" charset="0"/>
                <a:ea typeface="Verdana" panose="020B0604030504040204" pitchFamily="34" charset="0"/>
                <a:cs typeface="Verdana" panose="020B0604030504040204" pitchFamily="34" charset="0"/>
              </a:rPr>
              <a:t>Stelle) darauf </a:t>
            </a:r>
            <a:r>
              <a:rPr lang="de-DE" sz="2000" i="1" dirty="0">
                <a:latin typeface="Verdana" panose="020B0604030504040204" pitchFamily="34" charset="0"/>
                <a:ea typeface="Verdana" panose="020B0604030504040204" pitchFamily="34" charset="0"/>
                <a:cs typeface="Verdana" panose="020B0604030504040204" pitchFamily="34" charset="0"/>
              </a:rPr>
              <a:t>hingewiesen wird, dass die gezeigten Stücke aus der Graphischen Sammlung der Staatsgalerie stammen, ist diese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671921673"/>
              </p:ext>
            </p:extLst>
          </p:nvPr>
        </p:nvGraphicFramePr>
        <p:xfrm>
          <a:off x="251520" y="2348880"/>
          <a:ext cx="8568951" cy="1381760"/>
        </p:xfrm>
        <a:graphic>
          <a:graphicData uri="http://schemas.openxmlformats.org/drawingml/2006/table">
            <a:tbl>
              <a:tblPr firstRow="1" bandRow="1">
                <a:tableStyleId>{5C22544A-7EE6-4342-B048-85BDC9FD1C3A}</a:tableStyleId>
              </a:tblPr>
              <a:tblGrid>
                <a:gridCol w="864096"/>
                <a:gridCol w="3312368"/>
                <a:gridCol w="439248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Staatsgalerie</a:t>
                      </a:r>
                      <a:r>
                        <a:rPr lang="de-DE" sz="18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Stuttgart. Graphische Sammlung</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41783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Kollektives Gedankengut der Körperschaft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b</a:t>
            </a:r>
            <a:endParaRPr lang="de-DE" sz="2000" dirty="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dem Werk muss eine offizielle Haltung der Körperschaft ausgedrückt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Empfehlungen (z. B. Richtlinien, Leitlinien, Standards), die sich nicht an die Körperschaft selbst, sondern an andere richten</a:t>
            </a:r>
          </a:p>
          <a:p>
            <a:r>
              <a:rPr lang="de-DE" sz="2000" dirty="0" smtClean="0">
                <a:latin typeface="Verdana" panose="020B0604030504040204" pitchFamily="34" charset="0"/>
                <a:ea typeface="Verdana" panose="020B0604030504040204" pitchFamily="34" charset="0"/>
                <a:cs typeface="Verdana" panose="020B0604030504040204" pitchFamily="34" charset="0"/>
              </a:rPr>
              <a:t>Offizielle Stellungnahmen</a:t>
            </a:r>
          </a:p>
          <a:p>
            <a:r>
              <a:rPr lang="de-DE" sz="2000" dirty="0" smtClean="0">
                <a:latin typeface="Verdana" panose="020B0604030504040204" pitchFamily="34" charset="0"/>
                <a:ea typeface="Verdana" panose="020B0604030504040204" pitchFamily="34" charset="0"/>
                <a:cs typeface="Verdana" panose="020B0604030504040204" pitchFamily="34" charset="0"/>
              </a:rPr>
              <a:t>Gutachten, offene Briefe, Denkschriften</a:t>
            </a:r>
          </a:p>
          <a:p>
            <a:r>
              <a:rPr lang="de-DE" sz="2000" dirty="0" smtClean="0">
                <a:latin typeface="Verdana" panose="020B0604030504040204" pitchFamily="34" charset="0"/>
                <a:ea typeface="Verdana" panose="020B0604030504040204" pitchFamily="34" charset="0"/>
                <a:cs typeface="Verdana" panose="020B0604030504040204" pitchFamily="34" charset="0"/>
              </a:rPr>
              <a:t>Parteiprogramme</a:t>
            </a:r>
          </a:p>
          <a:p>
            <a:pPr>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anose="020B0604030504040204" pitchFamily="34" charset="0"/>
                <a:ea typeface="Verdana" panose="020B0604030504040204" pitchFamily="34" charset="0"/>
                <a:cs typeface="Verdana" panose="020B0604030504040204" pitchFamily="34" charset="0"/>
              </a:rPr>
              <a:t>sich dagegen entscheiden, dass ein Werk vom Typ „Kollektives Gedankengut“ vorliegt</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26722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DOSB-Leitfaden für den Umgang mit Werbung und PR : Olympische Spiele London 2012 / Deutscher Olympischer Sportbund</a:t>
            </a: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Vorgaben, an die sich die deutschen Sportler halten sollen;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75615603"/>
              </p:ext>
            </p:extLst>
          </p:nvPr>
        </p:nvGraphicFramePr>
        <p:xfrm>
          <a:off x="323528" y="2636912"/>
          <a:ext cx="8568951" cy="111252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 Olympischer Sportbund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8293009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Hirntod und Entscheidung zur Organspende : Stellungnahme / Deutscher </a:t>
            </a:r>
            <a:r>
              <a:rPr lang="de-DE" sz="2000" dirty="0" smtClean="0">
                <a:latin typeface="Verdana" panose="020B0604030504040204" pitchFamily="34" charset="0"/>
                <a:ea typeface="Verdana" panose="020B0604030504040204" pitchFamily="34" charset="0"/>
                <a:cs typeface="Verdana" panose="020B0604030504040204" pitchFamily="34" charset="0"/>
              </a:rPr>
              <a:t>Ethikrat</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 offizielle Stellungnahme;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38307736"/>
              </p:ext>
            </p:extLst>
          </p:nvPr>
        </p:nvGraphicFramePr>
        <p:xfrm>
          <a:off x="323528" y="2636912"/>
          <a:ext cx="8568951" cy="111252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 Ethikrat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60396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9" name="Textplatzhalter 2"/>
          <p:cNvSpPr>
            <a:spLocks noGrp="1"/>
          </p:cNvSpPr>
          <p:nvPr>
            <p:ph type="body" sz="quarter" idx="13"/>
          </p:nvPr>
        </p:nvSpPr>
        <p:spPr>
          <a:xfrm>
            <a:off x="251520" y="1052736"/>
            <a:ext cx="8640960" cy="5112568"/>
          </a:xfrm>
        </p:spPr>
        <p:txBody>
          <a:bodyPr wrap="square"/>
          <a:lstStyle/>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067944" y="1916832"/>
            <a:ext cx="4680520" cy="4093428"/>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Routen für Kanu-Fahrer beschrieben, inkl. Sehenswürdigkeiten an der </a:t>
            </a:r>
            <a:r>
              <a:rPr lang="de-DE" sz="2000" dirty="0" smtClean="0">
                <a:latin typeface="Verdana" panose="020B0604030504040204" pitchFamily="34" charset="0"/>
                <a:ea typeface="Verdana" panose="020B0604030504040204" pitchFamily="34" charset="0"/>
                <a:cs typeface="Verdana" panose="020B0604030504040204" pitchFamily="34" charset="0"/>
              </a:rPr>
              <a:t>Stre­cke, Übernachtungs-möglichkeiten </a:t>
            </a:r>
            <a:r>
              <a:rPr lang="de-DE" sz="2000" dirty="0">
                <a:latin typeface="Verdana" panose="020B0604030504040204" pitchFamily="34" charset="0"/>
                <a:ea typeface="Verdana" panose="020B0604030504040204" pitchFamily="34" charset="0"/>
                <a:cs typeface="Verdana" panose="020B0604030504040204" pitchFamily="34" charset="0"/>
              </a:rPr>
              <a:t>etc.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Das </a:t>
            </a:r>
            <a:r>
              <a:rPr lang="de-DE" sz="2000" dirty="0">
                <a:latin typeface="Verdana" panose="020B0604030504040204" pitchFamily="34" charset="0"/>
                <a:ea typeface="Verdana" panose="020B0604030504040204" pitchFamily="34" charset="0"/>
                <a:cs typeface="Verdana" panose="020B0604030504040204" pitchFamily="34" charset="0"/>
              </a:rPr>
              <a:t>Werk informiert nur über ein Thema, mit dem sich die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beschäftigt</a:t>
            </a: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Der </a:t>
            </a:r>
            <a:r>
              <a:rPr lang="de-DE" sz="2000" dirty="0">
                <a:latin typeface="Verdana" panose="020B0604030504040204" pitchFamily="34" charset="0"/>
                <a:ea typeface="Verdana" panose="020B0604030504040204" pitchFamily="34" charset="0"/>
                <a:cs typeface="Verdana" panose="020B0604030504040204" pitchFamily="34" charset="0"/>
              </a:rPr>
              <a:t>Charakter des kollektiven Gedankenguts </a:t>
            </a:r>
            <a:r>
              <a:rPr lang="de-DE" sz="2000" dirty="0" smtClean="0">
                <a:latin typeface="Verdana" panose="020B0604030504040204" pitchFamily="34" charset="0"/>
                <a:ea typeface="Verdana" panose="020B0604030504040204" pitchFamily="34" charset="0"/>
                <a:cs typeface="Verdana" panose="020B0604030504040204" pitchFamily="34" charset="0"/>
              </a:rPr>
              <a:t>fehlt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a:latin typeface="Verdana" panose="020B0604030504040204" pitchFamily="34" charset="0"/>
                <a:ea typeface="Verdana" panose="020B0604030504040204" pitchFamily="34" charset="0"/>
                <a:cs typeface="Verdana" panose="020B0604030504040204" pitchFamily="34" charset="0"/>
              </a:rPr>
              <a:t>Deutsche Kanu-Verband ist deshalb </a:t>
            </a:r>
            <a:r>
              <a:rPr lang="de-DE" sz="2000" b="1" u="sng" dirty="0">
                <a:latin typeface="Verdana" panose="020B0604030504040204" pitchFamily="34" charset="0"/>
                <a:ea typeface="Verdana" panose="020B0604030504040204" pitchFamily="34" charset="0"/>
                <a:cs typeface="Verdana" panose="020B0604030504040204" pitchFamily="34" charset="0"/>
              </a:rPr>
              <a:t>nicht</a:t>
            </a:r>
            <a:r>
              <a:rPr lang="de-DE" sz="2000" dirty="0">
                <a:latin typeface="Verdana" panose="020B0604030504040204" pitchFamily="34" charset="0"/>
                <a:ea typeface="Verdana" panose="020B0604030504040204" pitchFamily="34" charset="0"/>
                <a:cs typeface="Verdana" panose="020B0604030504040204" pitchFamily="34" charset="0"/>
              </a:rPr>
              <a:t> geistiger </a:t>
            </a:r>
            <a:r>
              <a:rPr lang="de-DE" sz="2000"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Grafik 2" descr="Bildschirmausschnitt"/>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95536" y="1556792"/>
            <a:ext cx="2880320" cy="4777116"/>
          </a:xfrm>
          <a:prstGeom prst="rect">
            <a:avLst/>
          </a:prstGeom>
          <a:ln>
            <a:solidFill>
              <a:schemeClr val="tx1"/>
            </a:solidFill>
          </a:ln>
        </p:spPr>
      </p:pic>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Gegenbeispiel zu 2</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41874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Entscheidung in 2 Schritten</a:t>
            </a:r>
          </a:p>
          <a:p>
            <a:endParaRPr lang="de-DE" sz="2400"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1</a:t>
            </a:r>
          </a:p>
          <a:p>
            <a:pPr marL="914400" lvl="2" indent="0">
              <a:buNone/>
            </a:pPr>
            <a:r>
              <a:rPr lang="de-DE" sz="2000" dirty="0" smtClean="0">
                <a:latin typeface="Verdana" pitchFamily="34" charset="0"/>
                <a:ea typeface="Verdana" pitchFamily="34" charset="0"/>
                <a:cs typeface="Verdana" pitchFamily="34" charset="0"/>
              </a:rPr>
              <a:t>Stammt das Werk von einer Körperschaft? </a:t>
            </a:r>
          </a:p>
          <a:p>
            <a:pPr marL="457200" lvl="1" indent="0">
              <a:buNone/>
            </a:pPr>
            <a:endParaRPr lang="de-DE" sz="1600" dirty="0">
              <a:latin typeface="Verdana" pitchFamily="34" charset="0"/>
              <a:ea typeface="Verdana" pitchFamily="34" charset="0"/>
              <a:cs typeface="Verdana" pitchFamily="34" charset="0"/>
            </a:endParaRPr>
          </a:p>
          <a:p>
            <a:pPr marL="57150" indent="0">
              <a:buNone/>
            </a:pPr>
            <a:r>
              <a:rPr lang="de-DE" sz="2000" b="1" dirty="0" smtClean="0">
                <a:latin typeface="Verdana" pitchFamily="34" charset="0"/>
                <a:ea typeface="Verdana" pitchFamily="34" charset="0"/>
                <a:cs typeface="Verdana" pitchFamily="34" charset="0"/>
              </a:rPr>
              <a:t>wenn ja, folgt: </a:t>
            </a:r>
          </a:p>
          <a:p>
            <a:pPr marL="457200" lvl="1" indent="0">
              <a:buNone/>
            </a:pPr>
            <a:endParaRPr lang="de-DE" sz="1600" b="1"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2</a:t>
            </a:r>
          </a:p>
          <a:p>
            <a:pPr marL="914400" lvl="2" indent="0">
              <a:buNone/>
            </a:pPr>
            <a:r>
              <a:rPr lang="de-DE" sz="2000" dirty="0" smtClean="0">
                <a:latin typeface="Verdana" pitchFamily="34" charset="0"/>
                <a:ea typeface="Verdana" pitchFamily="34" charset="0"/>
                <a:cs typeface="Verdana" pitchFamily="34" charset="0"/>
              </a:rPr>
              <a:t>Fällt das Werk unter mindestens einen Typen, bei denen die Körperschaft als geistiger Schöpfer gilt?</a:t>
            </a:r>
          </a:p>
          <a:p>
            <a:pPr lvl="2"/>
            <a:endParaRPr lang="de-DE" sz="20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marL="0" indent="0">
              <a:buNone/>
            </a:pPr>
            <a:r>
              <a:rPr lang="de-DE" sz="2000" i="1" dirty="0" smtClean="0">
                <a:latin typeface="Verdana" pitchFamily="34" charset="0"/>
                <a:ea typeface="Verdana" pitchFamily="34" charset="0"/>
                <a:cs typeface="Verdana" pitchFamily="34" charset="0"/>
              </a:rPr>
              <a:t>Ergibt die Prüfung im 2. Schritt, dass die Körperschaft nicht als geistiger Schöpfer zu betrachten ist, so handelt es sich um eine sonstige Körperschaft in Verbindung mit dem Werk (RDA 19.3).</a:t>
            </a:r>
          </a:p>
          <a:p>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368381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8" name="Textplatzhalter 2"/>
          <p:cNvSpPr txBox="1">
            <a:spLocks/>
          </p:cNvSpPr>
          <p:nvPr/>
        </p:nvSpPr>
        <p:spPr>
          <a:xfrm>
            <a:off x="251520" y="1196752"/>
            <a:ext cx="8640960" cy="51125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 Aktivität der Körperschaft</a:t>
            </a: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d</a:t>
            </a:r>
            <a:endParaRPr lang="de-DE" sz="2000" dirty="0">
              <a:latin typeface="Verdana" pitchFamily="34" charset="0"/>
              <a:ea typeface="Verdana" pitchFamily="34" charset="0"/>
              <a:cs typeface="Verdana" pitchFamily="34" charset="0"/>
            </a:endParaRPr>
          </a:p>
          <a:p>
            <a:pPr>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In diesen Werken wird die Aktivität derjenigen dokumentiert, die an Konferenzen, Expeditionen, Messen etc. beteiligt sind </a:t>
            </a:r>
          </a:p>
          <a:p>
            <a:r>
              <a:rPr lang="de-DE" sz="2000" dirty="0">
                <a:latin typeface="Verdana" panose="020B0604030504040204" pitchFamily="34" charset="0"/>
                <a:ea typeface="Verdana" panose="020B0604030504040204" pitchFamily="34" charset="0"/>
                <a:cs typeface="Verdana" panose="020B0604030504040204" pitchFamily="34" charset="0"/>
              </a:rPr>
              <a:t>Kataloge und andere Publikationen, die im Zusammenhang mit einer Ausstellung er­scheinen, fallen nur dann unter diesen Typ, wenn es sich um eine Ausstellung handelt, die regelmäßig unter demselben Namen wiederkehrt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Tagungsbände (z. </a:t>
            </a:r>
            <a:r>
              <a:rPr lang="de-DE" sz="2000" dirty="0" smtClean="0">
                <a:latin typeface="Verdana" panose="020B0604030504040204" pitchFamily="34" charset="0"/>
                <a:ea typeface="Verdana" panose="020B0604030504040204" pitchFamily="34" charset="0"/>
                <a:cs typeface="Verdana" panose="020B0604030504040204" pitchFamily="34" charset="0"/>
              </a:rPr>
              <a:t>B. </a:t>
            </a:r>
            <a:r>
              <a:rPr lang="de-DE" sz="2000" dirty="0" smtClean="0">
                <a:latin typeface="Verdana" panose="020B0604030504040204" pitchFamily="34" charset="0"/>
                <a:ea typeface="Verdana" panose="020B0604030504040204" pitchFamily="34" charset="0"/>
                <a:cs typeface="Verdana" panose="020B0604030504040204" pitchFamily="34" charset="0"/>
              </a:rPr>
              <a:t>Vorträge einer Konferenz)</a:t>
            </a:r>
          </a:p>
          <a:p>
            <a:r>
              <a:rPr lang="de-DE" sz="2000" dirty="0" smtClean="0">
                <a:latin typeface="Verdana" panose="020B0604030504040204" pitchFamily="34" charset="0"/>
                <a:ea typeface="Verdana" panose="020B0604030504040204" pitchFamily="34" charset="0"/>
                <a:cs typeface="Verdana" panose="020B0604030504040204" pitchFamily="34" charset="0"/>
              </a:rPr>
              <a:t>Ausstellungsverzeichnisse von Messen</a:t>
            </a:r>
          </a:p>
          <a:p>
            <a:r>
              <a:rPr lang="de-DE" sz="2000" dirty="0" smtClean="0">
                <a:latin typeface="Verdana" panose="020B0604030504040204" pitchFamily="34" charset="0"/>
                <a:ea typeface="Verdana" panose="020B0604030504040204" pitchFamily="34" charset="0"/>
                <a:cs typeface="Verdana" panose="020B0604030504040204" pitchFamily="34" charset="0"/>
              </a:rPr>
              <a:t>Programmhefte von Festivals</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6588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 zu 3</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Buchwissenschaft und Buchwirkungsforschung : VIII. Leipziger Hochschultage für Medien und Kommunikation / herausgegeben von Dietrich Kerlen und Inka </a:t>
            </a:r>
            <a:r>
              <a:rPr lang="de-DE" sz="2000" dirty="0" smtClean="0">
                <a:latin typeface="Verdana" panose="020B0604030504040204" pitchFamily="34" charset="0"/>
                <a:ea typeface="Verdana" panose="020B0604030504040204" pitchFamily="34" charset="0"/>
                <a:cs typeface="Verdana" panose="020B0604030504040204" pitchFamily="34" charset="0"/>
              </a:rPr>
              <a:t>Kirste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die Beiträge der Tagung; die Konferenz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2500235432"/>
              </p:ext>
            </p:extLst>
          </p:nvPr>
        </p:nvGraphicFramePr>
        <p:xfrm>
          <a:off x="279394" y="2060848"/>
          <a:ext cx="8568951" cy="3266440"/>
        </p:xfrm>
        <a:graphic>
          <a:graphicData uri="http://schemas.openxmlformats.org/drawingml/2006/table">
            <a:tbl>
              <a:tblPr firstRow="1" bandRow="1">
                <a:tableStyleId>{5C22544A-7EE6-4342-B048-85BDC9FD1C3A}</a:tableStyleId>
              </a:tblPr>
              <a:tblGrid>
                <a:gridCol w="1008112"/>
                <a:gridCol w="3384376"/>
                <a:gridCol w="417646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Leipziger Hochschultage für Medien und Kom­munikation </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(8. : 1998 : Leipzig)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Kerlen, Dietrich, 1943-2004</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Kirste, Inka</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20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3146039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 gemäß Schritt 1</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 gilt in diesem Fall als </a:t>
            </a:r>
            <a:r>
              <a:rPr lang="de-DE" sz="2000" dirty="0">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 d</a:t>
            </a:r>
            <a:r>
              <a:rPr lang="de-DE" sz="2000" dirty="0" smtClean="0">
                <a:latin typeface="Verdana" panose="020B0604030504040204" pitchFamily="34" charset="0"/>
                <a:ea typeface="Verdana" panose="020B0604030504040204" pitchFamily="34" charset="0"/>
                <a:cs typeface="Verdana" panose="020B0604030504040204" pitchFamily="34" charset="0"/>
              </a:rPr>
              <a:t>. h</a:t>
            </a:r>
            <a:r>
              <a:rPr lang="de-DE" sz="2000" dirty="0">
                <a:latin typeface="Verdana" panose="020B0604030504040204" pitchFamily="34" charset="0"/>
                <a:ea typeface="Verdana" panose="020B0604030504040204" pitchFamily="34" charset="0"/>
                <a:cs typeface="Verdana" panose="020B0604030504040204" pitchFamily="34" charset="0"/>
              </a:rPr>
              <a:t>. es kann eine Beziehung gemäß RDA 19.3 angelegt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Die Tatsache, dass das Werk von der Körperschaft stammt, wird in der Regel durch die Beziehungskennzeichnung „Herausgebendes Organ“ ausgedrückt. Dies gilt auch, wenn die Körperschaft nicht explizit als Herausgeberin bezeichnet wird. Sofern zutreffend, kann alternativ oder zusätzlich auch eine andere Beziehungskennzeichnung aus RDA Anhang I.2.1 vergeben werden, insbesondere „Gefeierter</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846299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a:t>
            </a:r>
          </a:p>
          <a:p>
            <a:pPr marL="0" indent="0">
              <a:buNone/>
            </a:pPr>
            <a:endParaRPr lang="de-DE" sz="2000" b="1" dirty="0" smtClean="0">
              <a:latin typeface="Verdana" pitchFamily="34" charset="0"/>
              <a:ea typeface="Verdana" pitchFamily="34" charset="0"/>
              <a:cs typeface="Verdana"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Die </a:t>
            </a:r>
            <a:r>
              <a:rPr lang="de-DE" sz="2000" dirty="0">
                <a:latin typeface="Verdana" panose="020B0604030504040204" pitchFamily="34" charset="0"/>
                <a:ea typeface="Verdana" panose="020B0604030504040204" pitchFamily="34" charset="0"/>
                <a:cs typeface="Verdana" panose="020B0604030504040204" pitchFamily="34" charset="0"/>
              </a:rPr>
              <a:t>Beziehungskennzeichnung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wird normalerweise </a:t>
            </a:r>
            <a:r>
              <a:rPr lang="de-DE" sz="2000" dirty="0">
                <a:latin typeface="Verdana" panose="020B0604030504040204" pitchFamily="34" charset="0"/>
                <a:ea typeface="Verdana" panose="020B0604030504040204" pitchFamily="34" charset="0"/>
                <a:cs typeface="Verdana" panose="020B0604030504040204" pitchFamily="34" charset="0"/>
              </a:rPr>
              <a:t>nur für Personen </a:t>
            </a:r>
            <a:r>
              <a:rPr lang="de-DE" sz="2000" dirty="0" smtClean="0">
                <a:latin typeface="Verdana" panose="020B0604030504040204" pitchFamily="34" charset="0"/>
                <a:ea typeface="Verdana" panose="020B0604030504040204" pitchFamily="34" charset="0"/>
                <a:cs typeface="Verdana" panose="020B0604030504040204" pitchFamily="34" charset="0"/>
              </a:rPr>
              <a:t>verwendet, </a:t>
            </a:r>
            <a:r>
              <a:rPr lang="de-DE" sz="2000" dirty="0">
                <a:latin typeface="Verdana" panose="020B0604030504040204" pitchFamily="34" charset="0"/>
                <a:ea typeface="Verdana" panose="020B0604030504040204" pitchFamily="34" charset="0"/>
                <a:cs typeface="Verdana" panose="020B0604030504040204" pitchFamily="34" charset="0"/>
              </a:rPr>
              <a:t>nicht </a:t>
            </a:r>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Körperschaften. Denn bei der herausgebenden Körperschaft geht es um eine Beziehung auf Werkebene und nicht auf </a:t>
            </a:r>
            <a:r>
              <a:rPr lang="de-DE" sz="2000" dirty="0" smtClean="0">
                <a:latin typeface="Verdana" panose="020B0604030504040204" pitchFamily="34" charset="0"/>
                <a:ea typeface="Verdana" panose="020B0604030504040204" pitchFamily="34" charset="0"/>
                <a:cs typeface="Verdana" panose="020B0604030504040204" pitchFamily="34" charset="0"/>
              </a:rPr>
              <a:t>Expressionsebene. „</a:t>
            </a:r>
            <a:r>
              <a:rPr lang="de-DE" sz="2000" dirty="0">
                <a:latin typeface="Verdana" panose="020B0604030504040204" pitchFamily="34" charset="0"/>
                <a:ea typeface="Verdana" panose="020B0604030504040204" pitchFamily="34" charset="0"/>
                <a:cs typeface="Verdana" panose="020B0604030504040204" pitchFamily="34" charset="0"/>
              </a:rPr>
              <a:t>Herausgebendes Organ“ kann deshalb auch als zusätzliche Beziehungskennzeichnung für eine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 vergeben werden, die geistiger Schöpfer ist.</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Ist der </a:t>
            </a:r>
            <a:r>
              <a:rPr lang="de-DE" sz="2000" dirty="0">
                <a:latin typeface="Verdana" panose="020B0604030504040204" pitchFamily="34" charset="0"/>
                <a:ea typeface="Verdana" panose="020B0604030504040204" pitchFamily="34" charset="0"/>
                <a:cs typeface="Verdana" panose="020B0604030504040204" pitchFamily="34" charset="0"/>
              </a:rPr>
              <a:t>einzige Bezug zur Körperschaft, von der das Werk stammt, die </a:t>
            </a:r>
            <a:r>
              <a:rPr lang="de-DE" sz="2000" dirty="0" smtClean="0">
                <a:latin typeface="Verdana" panose="020B0604030504040204" pitchFamily="34" charset="0"/>
                <a:ea typeface="Verdana" panose="020B0604030504040204" pitchFamily="34" charset="0"/>
                <a:cs typeface="Verdana" panose="020B0604030504040204" pitchFamily="34" charset="0"/>
              </a:rPr>
              <a:t>Tat­sache, </a:t>
            </a:r>
            <a:r>
              <a:rPr lang="de-DE" sz="2000" dirty="0">
                <a:latin typeface="Verdana" panose="020B0604030504040204" pitchFamily="34" charset="0"/>
                <a:ea typeface="Verdana" panose="020B0604030504040204" pitchFamily="34" charset="0"/>
                <a:cs typeface="Verdana" panose="020B0604030504040204" pitchFamily="34" charset="0"/>
              </a:rPr>
              <a:t>dass es in einer </a:t>
            </a:r>
            <a:r>
              <a:rPr lang="de-DE" sz="2000" dirty="0" smtClean="0">
                <a:latin typeface="Verdana" panose="020B0604030504040204" pitchFamily="34" charset="0"/>
                <a:ea typeface="Verdana" panose="020B0604030504040204" pitchFamily="34" charset="0"/>
                <a:cs typeface="Verdana" panose="020B0604030504040204" pitchFamily="34" charset="0"/>
              </a:rPr>
              <a:t>mono-grafischen </a:t>
            </a:r>
            <a:r>
              <a:rPr lang="de-DE" sz="2000" dirty="0">
                <a:latin typeface="Verdana" panose="020B0604030504040204" pitchFamily="34" charset="0"/>
                <a:ea typeface="Verdana" panose="020B0604030504040204" pitchFamily="34" charset="0"/>
                <a:cs typeface="Verdana" panose="020B0604030504040204" pitchFamily="34" charset="0"/>
              </a:rPr>
              <a:t>Reihe der Körperschaft erschienen ist, und </a:t>
            </a:r>
            <a:r>
              <a:rPr lang="de-DE" sz="2000" dirty="0" smtClean="0">
                <a:latin typeface="Verdana" panose="020B0604030504040204" pitchFamily="34" charset="0"/>
                <a:ea typeface="Verdana" panose="020B0604030504040204" pitchFamily="34" charset="0"/>
                <a:cs typeface="Verdana" panose="020B0604030504040204" pitchFamily="34" charset="0"/>
              </a:rPr>
              <a:t>wird für diese Reihe </a:t>
            </a:r>
            <a:r>
              <a:rPr lang="de-DE" sz="2000" dirty="0">
                <a:latin typeface="Verdana" panose="020B0604030504040204" pitchFamily="34" charset="0"/>
                <a:ea typeface="Verdana" panose="020B0604030504040204" pitchFamily="34" charset="0"/>
                <a:cs typeface="Verdana" panose="020B0604030504040204" pitchFamily="34" charset="0"/>
              </a:rPr>
              <a:t>eine eigene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angelegt, </a:t>
            </a:r>
            <a:r>
              <a:rPr lang="de-DE" sz="2000" dirty="0">
                <a:latin typeface="Verdana" panose="020B0604030504040204" pitchFamily="34" charset="0"/>
                <a:ea typeface="Verdana" panose="020B0604030504040204" pitchFamily="34" charset="0"/>
                <a:cs typeface="Verdana" panose="020B0604030504040204" pitchFamily="34" charset="0"/>
              </a:rPr>
              <a:t>so wird die Beziehung zur Körperschaft nach RDA 19.3 in der Regel nur in der Beschreibung der monografischen </a:t>
            </a:r>
            <a:r>
              <a:rPr lang="de-DE" sz="2000" dirty="0" smtClean="0">
                <a:latin typeface="Verdana" panose="020B0604030504040204" pitchFamily="34" charset="0"/>
                <a:ea typeface="Verdana" panose="020B0604030504040204" pitchFamily="34" charset="0"/>
                <a:cs typeface="Verdana" panose="020B0604030504040204" pitchFamily="34" charset="0"/>
              </a:rPr>
              <a:t>Reihe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2710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Steuern auf Erbschaft und Vermögen / herausgegeben im Auftrag der Deutschen Steuerjuristischen Gesellschaft e.V. von Prof. Dr. Dieter Birk, Universität Münster</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Das Werk stammt von der Deutschen Steuerjuristischen Gesellschaft, diese ist jedoch nicht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582649924"/>
              </p:ext>
            </p:extLst>
          </p:nvPr>
        </p:nvGraphicFramePr>
        <p:xfrm>
          <a:off x="279394" y="2420888"/>
          <a:ext cx="8568951" cy="2397760"/>
        </p:xfrm>
        <a:graphic>
          <a:graphicData uri="http://schemas.openxmlformats.org/drawingml/2006/table">
            <a:tbl>
              <a:tblPr firstRow="1" bandRow="1">
                <a:tableStyleId>{5C22544A-7EE6-4342-B048-85BDC9FD1C3A}</a:tableStyleId>
              </a:tblPr>
              <a:tblGrid>
                <a:gridCol w="1008112"/>
                <a:gridCol w="3932566"/>
                <a:gridCol w="3628273"/>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Deutsche Steuerjuristische Gesellschaft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18.5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Birk, Dieter, 1946-</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18.5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364040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Erziehungsziel </a:t>
            </a:r>
            <a:r>
              <a:rPr lang="de-DE" sz="2000" dirty="0">
                <a:latin typeface="Verdana" panose="020B0604030504040204" pitchFamily="34" charset="0"/>
                <a:ea typeface="Verdana" panose="020B0604030504040204" pitchFamily="34" charset="0"/>
                <a:cs typeface="Verdana" panose="020B0604030504040204" pitchFamily="34" charset="0"/>
              </a:rPr>
              <a:t>Geschlechterdemokratie : Interaktionsstudie über Reformansätze im Un­terricht / Wiltrud Thies, Charlotte </a:t>
            </a:r>
            <a:r>
              <a:rPr lang="de-DE" sz="2000" dirty="0" err="1" smtClean="0">
                <a:latin typeface="Verdana" panose="020B0604030504040204" pitchFamily="34" charset="0"/>
                <a:ea typeface="Verdana" panose="020B0604030504040204" pitchFamily="34" charset="0"/>
                <a:cs typeface="Verdana" panose="020B0604030504040204" pitchFamily="34" charset="0"/>
              </a:rPr>
              <a:t>Röhner</a:t>
            </a:r>
            <a:r>
              <a:rPr lang="de-DE" sz="2000" dirty="0" smtClean="0">
                <a:latin typeface="Verdana" panose="020B0604030504040204" pitchFamily="34" charset="0"/>
                <a:ea typeface="Verdana" panose="020B0604030504040204" pitchFamily="34" charset="0"/>
                <a:cs typeface="Verdana" panose="020B0604030504040204" pitchFamily="34" charset="0"/>
              </a:rPr>
              <a:t>. Band 31 der Veröffentlichungen der Max-</a:t>
            </a:r>
            <a:r>
              <a:rPr lang="de-DE" sz="2000" dirty="0" err="1" smtClean="0">
                <a:latin typeface="Verdana" panose="020B0604030504040204" pitchFamily="34" charset="0"/>
                <a:ea typeface="Verdana" panose="020B0604030504040204" pitchFamily="34" charset="0"/>
                <a:cs typeface="Verdana" panose="020B0604030504040204" pitchFamily="34" charset="0"/>
              </a:rPr>
              <a:t>Traeger</a:t>
            </a:r>
            <a:r>
              <a:rPr lang="de-DE" sz="2000" dirty="0" smtClean="0">
                <a:latin typeface="Verdana" panose="020B0604030504040204" pitchFamily="34" charset="0"/>
                <a:ea typeface="Verdana" panose="020B0604030504040204" pitchFamily="34" charset="0"/>
                <a:cs typeface="Verdana" panose="020B0604030504040204" pitchFamily="34" charset="0"/>
              </a:rPr>
              <a:t>-Stiftung</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a:latin typeface="Verdana" panose="020B0604030504040204" pitchFamily="34" charset="0"/>
                <a:ea typeface="Verdana" panose="020B0604030504040204" pitchFamily="34" charset="0"/>
                <a:cs typeface="Verdana" panose="020B0604030504040204" pitchFamily="34" charset="0"/>
              </a:rPr>
              <a:t>Beschreibung für den Band:</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886262"/>
              </p:ext>
            </p:extLst>
          </p:nvPr>
        </p:nvGraphicFramePr>
        <p:xfrm>
          <a:off x="323529" y="2708920"/>
          <a:ext cx="8568951" cy="2494280"/>
        </p:xfrm>
        <a:graphic>
          <a:graphicData uri="http://schemas.openxmlformats.org/drawingml/2006/table">
            <a:tbl>
              <a:tblPr firstRow="1" bandRow="1">
                <a:tableStyleId>{5C22544A-7EE6-4342-B048-85BDC9FD1C3A}</a:tableStyleId>
              </a:tblPr>
              <a:tblGrid>
                <a:gridCol w="1008112"/>
                <a:gridCol w="3348372"/>
                <a:gridCol w="421246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Erziehungsziel Geschlechterdemokratie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a:t>
                      </a:r>
                      <a:r>
                        <a:rPr lang="de-DE"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Thies, Wiltrud</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Geistiger</a:t>
                      </a:r>
                      <a:r>
                        <a:rPr lang="de-DE"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Röhner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Charlotte, 1948-</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432398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Beschreibung für die monografische Reihe:</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Werk ist als Band 31 in den „Veröffentlichungen der Max-</a:t>
            </a:r>
            <a:r>
              <a:rPr lang="de-DE" sz="2000" i="1" dirty="0" err="1">
                <a:latin typeface="Verdana" panose="020B0604030504040204" pitchFamily="34" charset="0"/>
                <a:ea typeface="Verdana" panose="020B0604030504040204" pitchFamily="34" charset="0"/>
                <a:cs typeface="Verdana" panose="020B0604030504040204" pitchFamily="34" charset="0"/>
              </a:rPr>
              <a:t>Traeger</a:t>
            </a:r>
            <a:r>
              <a:rPr lang="de-DE" sz="2000" i="1" dirty="0">
                <a:latin typeface="Verdana" panose="020B0604030504040204" pitchFamily="34" charset="0"/>
                <a:ea typeface="Verdana" panose="020B0604030504040204" pitchFamily="34" charset="0"/>
                <a:cs typeface="Verdana" panose="020B0604030504040204" pitchFamily="34" charset="0"/>
              </a:rPr>
              <a:t>-Stiftung“ erschie­nen und stammt deshalb von dieser Körperschaft. Die Beziehung gemäß RDA 19.3 wird nur in der Beschreibung für die monografische Reihe </a:t>
            </a:r>
            <a:r>
              <a:rPr lang="de-DE" sz="2000" i="1" dirty="0" smtClean="0">
                <a:latin typeface="Verdana" panose="020B0604030504040204" pitchFamily="34" charset="0"/>
                <a:ea typeface="Verdana" panose="020B0604030504040204" pitchFamily="34" charset="0"/>
                <a:cs typeface="Verdana" panose="020B0604030504040204" pitchFamily="34" charset="0"/>
              </a:rPr>
              <a:t>erfasst</a:t>
            </a: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798571350"/>
              </p:ext>
            </p:extLst>
          </p:nvPr>
        </p:nvGraphicFramePr>
        <p:xfrm>
          <a:off x="319089" y="1556792"/>
          <a:ext cx="8568951" cy="2570480"/>
        </p:xfrm>
        <a:graphic>
          <a:graphicData uri="http://schemas.openxmlformats.org/drawingml/2006/table">
            <a:tbl>
              <a:tblPr firstRow="1" bandRow="1">
                <a:tableStyleId>{5C22544A-7EE6-4342-B048-85BDC9FD1C3A}</a:tableStyleId>
              </a:tblPr>
              <a:tblGrid>
                <a:gridCol w="1008112"/>
                <a:gridCol w="3348372"/>
                <a:gridCol w="421246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b="1" i="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Veröffentlichungen der Max-</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Max-</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4232185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a:pPr>
            <a:r>
              <a:rPr lang="de-DE" sz="2000" b="1" dirty="0" smtClean="0">
                <a:latin typeface="Verdana" pitchFamily="34" charset="0"/>
                <a:ea typeface="Verdana" pitchFamily="34" charset="0"/>
                <a:cs typeface="Verdana" pitchFamily="34" charset="0"/>
              </a:rPr>
              <a:t>Festschriften für Körperschaften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Diese Werke stammen </a:t>
            </a:r>
            <a:r>
              <a:rPr lang="de-DE" sz="2000" dirty="0">
                <a:latin typeface="Verdana" panose="020B0604030504040204" pitchFamily="34" charset="0"/>
                <a:ea typeface="Verdana" panose="020B0604030504040204" pitchFamily="34" charset="0"/>
                <a:cs typeface="Verdana" panose="020B0604030504040204" pitchFamily="34" charset="0"/>
              </a:rPr>
              <a:t>in der Regel von der gefeierten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gefeierte Körperschaft ist jedoch nur in seltenen Fällen auch geistiger Schöpfer – nämlich dann, wenn die Festschrift den Kriterien für ein administratives Werk über die Körperschaft (vgl. Kap. 3.1) </a:t>
            </a:r>
            <a:r>
              <a:rPr lang="de-DE" sz="2000" dirty="0" smtClean="0">
                <a:latin typeface="Verdana" panose="020B0604030504040204" pitchFamily="34" charset="0"/>
                <a:ea typeface="Verdana" panose="020B0604030504040204" pitchFamily="34" charset="0"/>
                <a:cs typeface="Verdana" panose="020B0604030504040204" pitchFamily="34" charset="0"/>
              </a:rPr>
              <a:t>genügt</a:t>
            </a:r>
          </a:p>
          <a:p>
            <a:r>
              <a:rPr lang="de-DE" sz="2000" dirty="0" smtClean="0">
                <a:latin typeface="Verdana" panose="020B0604030504040204" pitchFamily="34" charset="0"/>
                <a:ea typeface="Verdana" panose="020B0604030504040204" pitchFamily="34" charset="0"/>
                <a:cs typeface="Verdana" panose="020B0604030504040204" pitchFamily="34" charset="0"/>
              </a:rPr>
              <a:t>Ist die gefeierte Körperschaft nicht geistiger Schöpfer, so wird empfohlen</a:t>
            </a:r>
            <a:r>
              <a:rPr lang="de-DE" sz="2000" dirty="0">
                <a:latin typeface="Verdana" panose="020B0604030504040204" pitchFamily="34" charset="0"/>
                <a:ea typeface="Verdana" panose="020B0604030504040204" pitchFamily="34" charset="0"/>
                <a:cs typeface="Verdana" panose="020B0604030504040204" pitchFamily="34" charset="0"/>
              </a:rPr>
              <a:t>, eine Beziehung gemäß RDA 19.3 mit der </a:t>
            </a:r>
            <a:r>
              <a:rPr lang="de-DE" sz="2000" dirty="0" err="1">
                <a:latin typeface="Verdana" panose="020B0604030504040204" pitchFamily="34" charset="0"/>
                <a:ea typeface="Verdana" panose="020B0604030504040204" pitchFamily="34" charset="0"/>
                <a:cs typeface="Verdana" panose="020B0604030504040204" pitchFamily="34" charset="0"/>
              </a:rPr>
              <a:t>Beziehungs­kennzeichnung</a:t>
            </a:r>
            <a:r>
              <a:rPr lang="de-DE" sz="2000" dirty="0">
                <a:latin typeface="Verdana" panose="020B0604030504040204" pitchFamily="34" charset="0"/>
                <a:ea typeface="Verdana" panose="020B0604030504040204" pitchFamily="34" charset="0"/>
                <a:cs typeface="Verdana" panose="020B0604030504040204" pitchFamily="34" charset="0"/>
              </a:rPr>
              <a:t> „Gefeierter“ zu erfassen. Die Beziehungskennzeichnung „Herausgebendes Organ“ kann zusätzlich vergeben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In den seltenen Fällen, in denen die gefeierte Körperschaft geistiger Schöpfer ist, </a:t>
            </a:r>
            <a:r>
              <a:rPr lang="de-DE" sz="2000" dirty="0">
                <a:latin typeface="Verdana" panose="020B0604030504040204" pitchFamily="34" charset="0"/>
                <a:ea typeface="Verdana" panose="020B0604030504040204" pitchFamily="34" charset="0"/>
                <a:cs typeface="Verdana" panose="020B0604030504040204" pitchFamily="34" charset="0"/>
              </a:rPr>
              <a:t>sollte „Gefeierter“ als zusätzliche </a:t>
            </a:r>
            <a:r>
              <a:rPr lang="de-DE" sz="2000" dirty="0" smtClean="0">
                <a:latin typeface="Verdana" panose="020B0604030504040204" pitchFamily="34" charset="0"/>
                <a:ea typeface="Verdana" panose="020B0604030504040204" pitchFamily="34" charset="0"/>
                <a:cs typeface="Verdana" panose="020B0604030504040204" pitchFamily="34" charset="0"/>
              </a:rPr>
              <a:t>Beziehungskennzeichnung </a:t>
            </a:r>
            <a:r>
              <a:rPr lang="de-DE" sz="2000" dirty="0">
                <a:latin typeface="Verdana" panose="020B0604030504040204" pitchFamily="34" charset="0"/>
                <a:ea typeface="Verdana" panose="020B0604030504040204" pitchFamily="34" charset="0"/>
                <a:cs typeface="Verdana" panose="020B0604030504040204" pitchFamily="34" charset="0"/>
              </a:rPr>
              <a:t>angegeben werden </a:t>
            </a:r>
          </a:p>
          <a:p>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991483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100 Jahre Turn- und Sportverein 1912 Roda e.V. : Chronik 1912-2012 / Herausgeber: Turn- und Sportverein 1912 Roda e.V. ; Redaktion, Layout, Satz: Berthold </a:t>
            </a:r>
            <a:r>
              <a:rPr lang="de-DE" sz="2000" dirty="0" smtClean="0">
                <a:latin typeface="Verdana" panose="020B0604030504040204" pitchFamily="34" charset="0"/>
                <a:ea typeface="Verdana" panose="020B0604030504040204" pitchFamily="34" charset="0"/>
                <a:cs typeface="Verdana" panose="020B0604030504040204" pitchFamily="34" charset="0"/>
              </a:rPr>
              <a:t>Naumann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823132777"/>
              </p:ext>
            </p:extLst>
          </p:nvPr>
        </p:nvGraphicFramePr>
        <p:xfrm>
          <a:off x="287524" y="2024360"/>
          <a:ext cx="8568951" cy="2819400"/>
        </p:xfrm>
        <a:graphic>
          <a:graphicData uri="http://schemas.openxmlformats.org/drawingml/2006/table">
            <a:tbl>
              <a:tblPr firstRow="1" bandRow="1">
                <a:tableStyleId>{5C22544A-7EE6-4342-B048-85BDC9FD1C3A}</a:tableStyleId>
              </a:tblPr>
              <a:tblGrid>
                <a:gridCol w="756084"/>
                <a:gridCol w="3600400"/>
                <a:gridCol w="4212467"/>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Turn- und Sportverein 1912 Roda</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Gefeierter</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ls zweite Beziehungskennzeichnung könnte noch „Herausgebendes Organ“ vergeben werden)</a:t>
                      </a:r>
                    </a:p>
                  </a:txBody>
                  <a:tcP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Naumann, Berthold</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985280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2"/>
            </a:pPr>
            <a:r>
              <a:rPr lang="de-DE" sz="2000" b="1" dirty="0" smtClean="0">
                <a:latin typeface="Verdana" pitchFamily="34" charset="0"/>
                <a:ea typeface="Verdana" pitchFamily="34" charset="0"/>
                <a:cs typeface="Verdana" pitchFamily="34" charset="0"/>
              </a:rPr>
              <a:t>Mehrere Körperschaften, die in hierarchischer Beziehung stehen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Sind </a:t>
            </a:r>
            <a:r>
              <a:rPr lang="de-DE" sz="2000" dirty="0">
                <a:latin typeface="Verdana" panose="020B0604030504040204" pitchFamily="34" charset="0"/>
                <a:ea typeface="Verdana" panose="020B0604030504040204" pitchFamily="34" charset="0"/>
                <a:cs typeface="Verdana" panose="020B0604030504040204" pitchFamily="34" charset="0"/>
              </a:rPr>
              <a:t>zwei oder mehr Körperschaften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r>
              <a:rPr lang="de-DE" sz="2000" dirty="0">
                <a:latin typeface="Verdana" panose="020B0604030504040204" pitchFamily="34" charset="0"/>
                <a:ea typeface="Verdana" panose="020B0604030504040204" pitchFamily="34" charset="0"/>
                <a:cs typeface="Verdana" panose="020B0604030504040204" pitchFamily="34" charset="0"/>
              </a:rPr>
              <a:t>, die in einer hierarchi­schen Beziehung zueinander stehen, so hat in der Regel die Körperschaft auf der untersten Hierarchiestufe das Werk im Auftrag der ihr unmittelbar übergeordneten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ausgeführt</a:t>
            </a:r>
          </a:p>
          <a:p>
            <a:r>
              <a:rPr lang="de-DE" sz="2000" dirty="0">
                <a:latin typeface="Verdana" panose="020B0604030504040204" pitchFamily="34" charset="0"/>
                <a:ea typeface="Verdana" panose="020B0604030504040204" pitchFamily="34" charset="0"/>
                <a:cs typeface="Verdana" panose="020B0604030504040204" pitchFamily="34" charset="0"/>
              </a:rPr>
              <a:t>Geistiger Schöpfer ist dann diese übergeordnete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die untergeordnete Körperschaft kann eine Beziehung nach RDA 19.3 erfasst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Befindet </a:t>
            </a:r>
            <a:r>
              <a:rPr lang="de-DE" sz="2000" dirty="0">
                <a:latin typeface="Verdana" panose="020B0604030504040204" pitchFamily="34" charset="0"/>
                <a:ea typeface="Verdana" panose="020B0604030504040204" pitchFamily="34" charset="0"/>
                <a:cs typeface="Verdana" panose="020B0604030504040204" pitchFamily="34" charset="0"/>
              </a:rPr>
              <a:t>sich auf der Ressource das Logo einer Körperschaft, so ist im Einzelfall </a:t>
            </a:r>
            <a:r>
              <a:rPr lang="de-DE" sz="2000" dirty="0" smtClean="0">
                <a:latin typeface="Verdana" panose="020B0604030504040204" pitchFamily="34" charset="0"/>
                <a:ea typeface="Verdana" panose="020B0604030504040204" pitchFamily="34" charset="0"/>
                <a:cs typeface="Verdana" panose="020B0604030504040204" pitchFamily="34" charset="0"/>
              </a:rPr>
              <a:t>zu </a:t>
            </a:r>
            <a:r>
              <a:rPr lang="de-DE" sz="2000" dirty="0">
                <a:latin typeface="Verdana" panose="020B0604030504040204" pitchFamily="34" charset="0"/>
                <a:ea typeface="Verdana" panose="020B0604030504040204" pitchFamily="34" charset="0"/>
                <a:cs typeface="Verdana" panose="020B0604030504040204" pitchFamily="34" charset="0"/>
              </a:rPr>
              <a:t>entscheiden, ob dieses </a:t>
            </a:r>
            <a:r>
              <a:rPr lang="de-DE" sz="2000" dirty="0" smtClean="0">
                <a:latin typeface="Verdana" panose="020B0604030504040204" pitchFamily="34" charset="0"/>
                <a:ea typeface="Verdana" panose="020B0604030504040204" pitchFamily="34" charset="0"/>
                <a:cs typeface="Verdana" panose="020B0604030504040204" pitchFamily="34" charset="0"/>
              </a:rPr>
              <a:t>konkret </a:t>
            </a:r>
            <a:r>
              <a:rPr lang="de-DE" sz="2000" dirty="0">
                <a:latin typeface="Verdana" panose="020B0604030504040204" pitchFamily="34" charset="0"/>
                <a:ea typeface="Verdana" panose="020B0604030504040204" pitchFamily="34" charset="0"/>
                <a:cs typeface="Verdana" panose="020B0604030504040204" pitchFamily="34" charset="0"/>
              </a:rPr>
              <a:t>für eine verantwortliche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steht</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Tree>
    <p:extLst>
      <p:ext uri="{BB962C8B-B14F-4D97-AF65-F5344CB8AC3E}">
        <p14:creationId xmlns:p14="http://schemas.microsoft.com/office/powerpoint/2010/main" val="4283361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Schritt 1</a:t>
            </a:r>
            <a:r>
              <a:rPr lang="de-DE" sz="2400" dirty="0" smtClean="0">
                <a:latin typeface="Verdana" pitchFamily="34" charset="0"/>
                <a:ea typeface="Verdana" pitchFamily="34" charset="0"/>
                <a:cs typeface="Verdana" pitchFamily="34" charset="0"/>
              </a:rPr>
              <a:t> </a:t>
            </a:r>
          </a:p>
          <a:p>
            <a:pPr marL="0" indent="0">
              <a:buNone/>
            </a:pPr>
            <a:r>
              <a:rPr lang="de-DE" sz="2400" dirty="0" smtClean="0">
                <a:latin typeface="Verdana" pitchFamily="34" charset="0"/>
                <a:ea typeface="Verdana" pitchFamily="34" charset="0"/>
                <a:cs typeface="Verdana" pitchFamily="34" charset="0"/>
              </a:rPr>
              <a:t>Stammt </a:t>
            </a:r>
            <a:r>
              <a:rPr lang="de-DE" sz="2400" dirty="0">
                <a:latin typeface="Verdana" pitchFamily="34" charset="0"/>
                <a:ea typeface="Verdana" pitchFamily="34" charset="0"/>
                <a:cs typeface="Verdana" pitchFamily="34" charset="0"/>
              </a:rPr>
              <a:t>das Werk von einer Körperschaft? </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das Werk selbst veröffentlicht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die Veröffentlichung des Werkes veranlasst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Der Inhalt des Werkes ist bei der KS entstanden</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Gegenbeispiele: Das Werk stammt </a:t>
            </a:r>
            <a:r>
              <a:rPr lang="de-DE" sz="2400" u="sng" dirty="0" smtClean="0">
                <a:latin typeface="Verdana" pitchFamily="34" charset="0"/>
                <a:ea typeface="Verdana" pitchFamily="34" charset="0"/>
                <a:cs typeface="Verdana" pitchFamily="34" charset="0"/>
              </a:rPr>
              <a:t>nicht</a:t>
            </a:r>
            <a:r>
              <a:rPr lang="de-DE" sz="2400" dirty="0" smtClean="0">
                <a:latin typeface="Verdana" pitchFamily="34" charset="0"/>
                <a:ea typeface="Verdana" pitchFamily="34" charset="0"/>
                <a:cs typeface="Verdana" pitchFamily="34" charset="0"/>
              </a:rPr>
              <a:t> von KS</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457200" lvl="1" indent="0">
              <a:buNone/>
            </a:pPr>
            <a:endParaRPr lang="de-DE" sz="2400" dirty="0">
              <a:latin typeface="Verdana" pitchFamily="34" charset="0"/>
              <a:ea typeface="Verdana" pitchFamily="34" charset="0"/>
              <a:cs typeface="Verdana" pitchFamily="34" charset="0"/>
            </a:endParaRPr>
          </a:p>
          <a:p>
            <a:pPr marL="914400" lvl="1" indent="-457200">
              <a:buFont typeface="+mj-lt"/>
              <a:buAutoNum type="alphaLcPeriod"/>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05064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Richtlinie für die Bewirtschaftung des hessischen Staatswaldes : </a:t>
            </a:r>
            <a:r>
              <a:rPr lang="de-DE" sz="2000" dirty="0" err="1">
                <a:latin typeface="Verdana" panose="020B0604030504040204" pitchFamily="34" charset="0"/>
                <a:ea typeface="Verdana" panose="020B0604030504040204" pitchFamily="34" charset="0"/>
                <a:cs typeface="Verdana" panose="020B0604030504040204" pitchFamily="34" charset="0"/>
              </a:rPr>
              <a:t>RiBeS</a:t>
            </a:r>
            <a:r>
              <a:rPr lang="de-DE" sz="2000" dirty="0">
                <a:latin typeface="Verdana" panose="020B0604030504040204" pitchFamily="34" charset="0"/>
                <a:ea typeface="Verdana" panose="020B0604030504040204" pitchFamily="34" charset="0"/>
                <a:cs typeface="Verdana" panose="020B0604030504040204" pitchFamily="34" charset="0"/>
              </a:rPr>
              <a:t> 2012 / Hessisches Ministerium für Umwelt, Energie, Landwirtschaft und Verbraucherschutz ; Herausgeber: Hessisches Ministerium für Umwelt, Energie, Landwirtschaft und Verbraucherschutz, Ab­teilung Forsten und Naturschutz</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Ministerium steht auf der bevorzugten Informationsquelle, die Abteilung im Impres­sum, das Hessen-Logo auf der bevorzugten Informationsquelle. Das Ministerium ist der geistige Schöpfer; es hat das Werk durch seine Abteilung ausführen lassen. Das Logo gibt nur ganz allgemein die Zugehörigkeit zu Hessen an und wird </a:t>
            </a:r>
            <a:r>
              <a:rPr lang="de-DE" sz="2000" i="1" dirty="0" smtClean="0">
                <a:latin typeface="Verdana" panose="020B0604030504040204" pitchFamily="34" charset="0"/>
                <a:ea typeface="Verdana" panose="020B0604030504040204" pitchFamily="34" charset="0"/>
                <a:cs typeface="Verdana" panose="020B0604030504040204" pitchFamily="34" charset="0"/>
              </a:rPr>
              <a:t>ignoriert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916136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847559184"/>
              </p:ext>
            </p:extLst>
          </p:nvPr>
        </p:nvGraphicFramePr>
        <p:xfrm>
          <a:off x="323529" y="908720"/>
          <a:ext cx="8568951" cy="4104457"/>
        </p:xfrm>
        <a:graphic>
          <a:graphicData uri="http://schemas.openxmlformats.org/drawingml/2006/table">
            <a:tbl>
              <a:tblPr firstRow="1" bandRow="1">
                <a:tableStyleId>{5C22544A-7EE6-4342-B048-85BDC9FD1C3A}</a:tableStyleId>
              </a:tblPr>
              <a:tblGrid>
                <a:gridCol w="756084"/>
                <a:gridCol w="3600400"/>
                <a:gridCol w="4212467"/>
              </a:tblGrid>
              <a:tr h="4043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961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 Hessisches Ministerium für Umwelt, Energie, Landwirtschaft und Verbraucherschutz</a:t>
                      </a:r>
                      <a:endParaRPr lang="de-DE" sz="2000" dirty="0">
                        <a:latin typeface="Verdana" panose="020B0604030504040204" pitchFamily="34" charset="0"/>
                        <a:ea typeface="Verdana" panose="020B0604030504040204" pitchFamily="34" charset="0"/>
                        <a:cs typeface="Verdana" panose="020B0604030504040204" pitchFamily="34" charset="0"/>
                      </a:endParaRPr>
                    </a:p>
                  </a:txBody>
                  <a:tcPr/>
                </a:tc>
              </a:tr>
              <a:tr h="404353">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a:tc>
              </a:tr>
              <a:tr h="1595254">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 Abteilung Forsten und Naturschutz</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r h="404353">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endParaRPr lang="de-DE" sz="20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2471266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3"/>
            </a:pPr>
            <a:r>
              <a:rPr lang="de-DE" sz="2000" b="1" dirty="0" smtClean="0">
                <a:latin typeface="Verdana" pitchFamily="34" charset="0"/>
                <a:ea typeface="Verdana" pitchFamily="34" charset="0"/>
                <a:cs typeface="Verdana" pitchFamily="34" charset="0"/>
              </a:rPr>
              <a:t>Person und Körperschaften als geistige Schöpfer</a:t>
            </a:r>
          </a:p>
          <a:p>
            <a:pPr marL="0" indent="0">
              <a:buNone/>
            </a:pPr>
            <a:endParaRPr lang="de-DE" sz="2000" b="1" dirty="0">
              <a:latin typeface="Verdana" pitchFamily="34" charset="0"/>
              <a:ea typeface="Verdana" pitchFamily="34" charset="0"/>
              <a:cs typeface="Verdana"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Mitunter hat ein Werk sowohl eine oder mehrere Personen als auch eine oder mehrere Körperschaften als geistige Schöpfer. Typische Beispiele dafür sind </a:t>
            </a:r>
            <a:r>
              <a:rPr lang="de-DE" sz="2000" dirty="0" smtClean="0">
                <a:latin typeface="Verdana" panose="020B0604030504040204" pitchFamily="34" charset="0"/>
                <a:ea typeface="Verdana" panose="020B0604030504040204" pitchFamily="34" charset="0"/>
                <a:cs typeface="Verdana" panose="020B0604030504040204" pitchFamily="34" charset="0"/>
              </a:rPr>
              <a:t>Bestandskataloge</a:t>
            </a: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Körperschaften haben Vorrang </a:t>
            </a:r>
            <a:r>
              <a:rPr lang="de-DE" sz="2000" dirty="0">
                <a:latin typeface="Verdana" panose="020B0604030504040204" pitchFamily="34" charset="0"/>
                <a:ea typeface="Verdana" panose="020B0604030504040204" pitchFamily="34" charset="0"/>
                <a:cs typeface="Verdana" panose="020B0604030504040204" pitchFamily="34" charset="0"/>
              </a:rPr>
              <a:t>vor Personen: Als erster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gilt </a:t>
            </a:r>
            <a:r>
              <a:rPr lang="de-DE" sz="2000" dirty="0">
                <a:latin typeface="Verdana" panose="020B0604030504040204" pitchFamily="34" charset="0"/>
                <a:ea typeface="Verdana" panose="020B0604030504040204" pitchFamily="34" charset="0"/>
                <a:cs typeface="Verdana" panose="020B0604030504040204" pitchFamily="34" charset="0"/>
              </a:rPr>
              <a:t>die hauptverantwortliche bzw. erste Körperschaft. Entsprechend wird der normierte Sucheinstieg für das Werk als Kombina­tion aus dem normierten Sucheinstieg für diese Körperschaft und dem bevorzugten Titel des Werks gebildet (RDA 6.27.1.3, Ausnahme</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Um den Benutzerinteressen gerecht zu werden, wird empfohlen, in einem solchen Fall unbedingt auch die Personen zu erfassen, die als geistige Schöpfer auftreten (vgl. RDA 19.2 D-A-CH</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95234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Die Gemälde der Herzog August Bibliothek Wolfenbüttel : Bestandskatalog / von Michael Wenzel ; unter Mitarbeit von Bärbel Matthey</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Sowohl die Herzog August Bibliothek als auch Michael Wenzel sind geistige Schöpfer; die Körperschaft ist erster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2526729342"/>
              </p:ext>
            </p:extLst>
          </p:nvPr>
        </p:nvGraphicFramePr>
        <p:xfrm>
          <a:off x="287524" y="1829152"/>
          <a:ext cx="8568951" cy="3688080"/>
        </p:xfrm>
        <a:graphic>
          <a:graphicData uri="http://schemas.openxmlformats.org/drawingml/2006/table">
            <a:tbl>
              <a:tblPr firstRow="1" bandRow="1">
                <a:tableStyleId>{5C22544A-7EE6-4342-B048-85BDC9FD1C3A}</a:tableStyleId>
              </a:tblPr>
              <a:tblGrid>
                <a:gridCol w="900100"/>
                <a:gridCol w="3240360"/>
                <a:gridCol w="4428491"/>
              </a:tblGrid>
              <a:tr h="357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Gemälde der Herzog August Bibliothek Wolfenbüttel</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Gemälde der Herzog August Bibliothek Wolfenbüttel</a:t>
                      </a:r>
                    </a:p>
                  </a:txBody>
                  <a:tcPr/>
                </a:tc>
              </a:tr>
              <a:tr h="803395">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17.8</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Herzog August Bibliothek. Die Gemälde der Herzog August Bibliothek Wolfenbüttel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Herzog August Bibliothek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Wenzel, Michael, 1968-</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Zusammenstellender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95735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endParaRPr lang="de-DE" sz="2400" b="1" dirty="0">
              <a:latin typeface="Verdana" pitchFamily="34" charset="0"/>
              <a:ea typeface="Verdana" pitchFamily="34" charset="0"/>
              <a:cs typeface="Verdana" pitchFamily="34" charset="0"/>
            </a:endParaRPr>
          </a:p>
          <a:p>
            <a:pPr lvl="1"/>
            <a:endParaRPr lang="de-DE" sz="24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Es ist kein kommerzieller Verlag oder eine andere Körperschaft, die als Verlag agiert, genannt</a:t>
            </a:r>
          </a:p>
          <a:p>
            <a:pPr lvl="1"/>
            <a:r>
              <a:rPr lang="de-DE" sz="2000" dirty="0" smtClean="0">
                <a:latin typeface="Verdana" pitchFamily="34" charset="0"/>
                <a:ea typeface="Verdana" pitchFamily="34" charset="0"/>
                <a:cs typeface="Verdana" pitchFamily="34" charset="0"/>
              </a:rPr>
              <a:t>Die Körperschaft hat die Funktion des Verlags selbst übernommen oder das Werk ist im Selbstverlag der Körperschaft erschienen</a:t>
            </a:r>
          </a:p>
          <a:p>
            <a:pPr marL="457200" lvl="1" indent="0">
              <a:buNone/>
            </a:pPr>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a:latin typeface="Verdana" panose="020B0604030504040204" pitchFamily="34" charset="0"/>
                <a:ea typeface="Verdana" panose="020B0604030504040204" pitchFamily="34" charset="0"/>
                <a:cs typeface="Verdana" panose="020B0604030504040204" pitchFamily="34" charset="0"/>
              </a:rPr>
              <a:t>Die Körperschaft steht in der Regel im Impressum und/oder Copyright-Vermerk bzw. sie ist zumindest als Herausgeber genannt oder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52458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556792"/>
            <a:ext cx="3309485" cy="4675130"/>
          </a:xfrm>
          <a:prstGeom prst="rect">
            <a:avLst/>
          </a:prstGeom>
        </p:spPr>
      </p:pic>
      <p:sp>
        <p:nvSpPr>
          <p:cNvPr id="7" name="Textfeld 6"/>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ist kein kommerzieller Verlag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vom Bayerischen </a:t>
            </a:r>
            <a:r>
              <a:rPr lang="de-DE" sz="2000" dirty="0" smtClean="0">
                <a:latin typeface="Verdana" panose="020B0604030504040204" pitchFamily="34" charset="0"/>
                <a:ea typeface="Verdana" panose="020B0604030504040204" pitchFamily="34" charset="0"/>
                <a:cs typeface="Verdana" panose="020B0604030504040204" pitchFamily="34" charset="0"/>
              </a:rPr>
              <a:t>Handwerkstag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35407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feld 6"/>
          <p:cNvSpPr txBox="1"/>
          <p:nvPr/>
        </p:nvSpPr>
        <p:spPr>
          <a:xfrm>
            <a:off x="4067944" y="2235777"/>
            <a:ext cx="4464496" cy="1631216"/>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Schifffahrt-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Marine-geschichte, </a:t>
            </a:r>
            <a:r>
              <a:rPr lang="de-DE" sz="2000" dirty="0">
                <a:latin typeface="Verdana" panose="020B0604030504040204" pitchFamily="34" charset="0"/>
                <a:ea typeface="Verdana" panose="020B0604030504040204" pitchFamily="34" charset="0"/>
                <a:cs typeface="Verdana" panose="020B0604030504040204" pitchFamily="34" charset="0"/>
              </a:rPr>
              <a:t>in dessen </a:t>
            </a:r>
            <a:r>
              <a:rPr lang="de-DE" sz="2000" dirty="0" smtClean="0">
                <a:latin typeface="Verdana" panose="020B0604030504040204" pitchFamily="34" charset="0"/>
                <a:ea typeface="Verdana" panose="020B0604030504040204" pitchFamily="34" charset="0"/>
                <a:cs typeface="Verdana" panose="020B0604030504040204" pitchFamily="34" charset="0"/>
              </a:rPr>
              <a:t>Selbst-verlag </a:t>
            </a:r>
            <a:r>
              <a:rPr lang="de-DE" sz="2000" dirty="0">
                <a:latin typeface="Verdana" panose="020B0604030504040204" pitchFamily="34" charset="0"/>
                <a:ea typeface="Verdana" panose="020B0604030504040204" pitchFamily="34" charset="0"/>
                <a:cs typeface="Verdana" panose="020B0604030504040204" pitchFamily="34" charset="0"/>
              </a:rPr>
              <a:t>es erschienen ist</a:t>
            </a:r>
          </a:p>
        </p:txBody>
      </p:sp>
      <p:sp>
        <p:nvSpPr>
          <p:cNvPr id="10"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811" y="1484784"/>
            <a:ext cx="3164443" cy="4644000"/>
          </a:xfrm>
          <a:prstGeom prst="rect">
            <a:avLst/>
          </a:prstGeom>
          <a:ln>
            <a:solidFill>
              <a:schemeClr val="tx1"/>
            </a:solidFill>
          </a:ln>
        </p:spPr>
      </p:pic>
    </p:spTree>
    <p:extLst>
      <p:ext uri="{BB962C8B-B14F-4D97-AF65-F5344CB8AC3E}">
        <p14:creationId xmlns:p14="http://schemas.microsoft.com/office/powerpoint/2010/main" val="440235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a:t>
            </a:r>
            <a:r>
              <a:rPr lang="de-DE" sz="2400" b="1" dirty="0">
                <a:latin typeface="Verdana" pitchFamily="34" charset="0"/>
                <a:ea typeface="Verdana" pitchFamily="34" charset="0"/>
                <a:cs typeface="Verdana" pitchFamily="34" charset="0"/>
              </a:rPr>
              <a:t>KS hat die Veröffentlichung des Werkes </a:t>
            </a:r>
            <a:r>
              <a:rPr lang="de-DE" sz="2400" b="1" dirty="0" smtClean="0">
                <a:latin typeface="Verdana" pitchFamily="34" charset="0"/>
                <a:ea typeface="Verdana" pitchFamily="34" charset="0"/>
                <a:cs typeface="Verdana" pitchFamily="34" charset="0"/>
              </a:rPr>
              <a:t>veranlasst</a:t>
            </a:r>
          </a:p>
          <a:p>
            <a:pPr marL="0" indent="0">
              <a:buNone/>
            </a:pPr>
            <a:endParaRPr lang="de-DE" sz="2400" b="1"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Ein Verlag oder eine andere KS agiert als Verlag</a:t>
            </a:r>
          </a:p>
          <a:p>
            <a:pPr lvl="1"/>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smtClean="0">
                <a:latin typeface="Verdana" pitchFamily="34" charset="0"/>
                <a:ea typeface="Verdana" pitchFamily="34" charset="0"/>
                <a:cs typeface="Verdana" pitchFamily="34" charset="0"/>
              </a:rPr>
              <a:t>KS wird als Herausgeberin oder Auftraggeberin bezeichnet </a:t>
            </a:r>
          </a:p>
          <a:p>
            <a:pPr lvl="1"/>
            <a:r>
              <a:rPr lang="de-DE" sz="2000" dirty="0" smtClean="0">
                <a:latin typeface="Verdana" pitchFamily="34" charset="0"/>
                <a:ea typeface="Verdana" pitchFamily="34" charset="0"/>
                <a:cs typeface="Verdana" pitchFamily="34" charset="0"/>
              </a:rPr>
              <a:t>KS steht prominent auf der bevorzugten Informationsquelle oder als aussagendes Subjekt im Titel. KS ist im Impressum und/oder Copyright-Vermerk genannt</a:t>
            </a:r>
          </a:p>
          <a:p>
            <a:pPr lvl="1"/>
            <a:r>
              <a:rPr lang="de-DE" sz="2000" dirty="0" smtClean="0">
                <a:latin typeface="Verdana" pitchFamily="34" charset="0"/>
                <a:ea typeface="Verdana" pitchFamily="34" charset="0"/>
                <a:cs typeface="Verdana" pitchFamily="34" charset="0"/>
              </a:rPr>
              <a:t>Das Werk ist in einer monografischen Reihe der KS veröffentlicht worden</a:t>
            </a:r>
          </a:p>
          <a:p>
            <a:pPr lvl="1"/>
            <a:r>
              <a:rPr lang="de-DE" sz="2000" dirty="0" smtClean="0">
                <a:latin typeface="Verdana" pitchFamily="34" charset="0"/>
                <a:ea typeface="Verdana" pitchFamily="34" charset="0"/>
                <a:cs typeface="Verdana" pitchFamily="34" charset="0"/>
              </a:rPr>
              <a:t>In manchen Fällen gibt es kein explizites Indiz, aber der Sachzusammenhang legt es nahe (z.B. Festschrift für KS)</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50390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Körperschaften als geistige Schöpfer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anose="020B0604030504040204" pitchFamily="34" charset="0"/>
                <a:ea typeface="Verdana" panose="020B0604030504040204" pitchFamily="34" charset="0"/>
                <a:cs typeface="Verdana" panose="020B0604030504040204" pitchFamily="34" charset="0"/>
              </a:rPr>
              <a:t>Die </a:t>
            </a:r>
            <a:r>
              <a:rPr lang="de-DE" sz="2400" b="1" dirty="0">
                <a:latin typeface="Verdana" panose="020B0604030504040204" pitchFamily="34" charset="0"/>
                <a:ea typeface="Verdana" panose="020B0604030504040204" pitchFamily="34" charset="0"/>
                <a:cs typeface="Verdana" panose="020B0604030504040204" pitchFamily="34" charset="0"/>
              </a:rPr>
              <a:t>KS hat die Veröffentlichung des Werkes </a:t>
            </a:r>
            <a:r>
              <a:rPr lang="de-DE" sz="2400" b="1" dirty="0" smtClean="0">
                <a:latin typeface="Verdana" panose="020B0604030504040204" pitchFamily="34" charset="0"/>
                <a:ea typeface="Verdana" panose="020B0604030504040204" pitchFamily="34" charset="0"/>
                <a:cs typeface="Verdana" panose="020B0604030504040204" pitchFamily="34" charset="0"/>
              </a:rPr>
              <a:t>veranlasst</a:t>
            </a:r>
          </a:p>
          <a:p>
            <a:pPr marL="457200" indent="-457200">
              <a:buFont typeface="+mj-lt"/>
              <a:buAutoNum type="arabicPeriod" startAt="2"/>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dass bei einem</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Bestandskatalog in </a:t>
            </a:r>
            <a:r>
              <a:rPr lang="de-DE" sz="2000" dirty="0">
                <a:latin typeface="Verdana" panose="020B0604030504040204" pitchFamily="34" charset="0"/>
                <a:ea typeface="Verdana" panose="020B0604030504040204" pitchFamily="34" charset="0"/>
                <a:cs typeface="Verdana" panose="020B0604030504040204" pitchFamily="34" charset="0"/>
              </a:rPr>
              <a:t>der Regel davon </a:t>
            </a:r>
            <a:r>
              <a:rPr lang="de-DE" sz="2000" dirty="0" smtClean="0">
                <a:latin typeface="Verdana" panose="020B0604030504040204" pitchFamily="34" charset="0"/>
                <a:ea typeface="Verdana" panose="020B0604030504040204" pitchFamily="34" charset="0"/>
                <a:cs typeface="Verdana" panose="020B0604030504040204" pitchFamily="34" charset="0"/>
              </a:rPr>
              <a:t>auszugehen ist, </a:t>
            </a:r>
            <a:r>
              <a:rPr lang="de-DE" sz="2000" dirty="0">
                <a:latin typeface="Verdana" panose="020B0604030504040204" pitchFamily="34" charset="0"/>
                <a:ea typeface="Verdana" panose="020B0604030504040204" pitchFamily="34" charset="0"/>
                <a:cs typeface="Verdana" panose="020B0604030504040204" pitchFamily="34" charset="0"/>
              </a:rPr>
              <a:t>dass die Körperschaft, deren Bestand enthalten ist, die Veröffentlichung veranlasst </a:t>
            </a:r>
            <a:r>
              <a:rPr lang="de-DE" sz="2000" dirty="0" smtClean="0">
                <a:latin typeface="Verdana" panose="020B0604030504040204" pitchFamily="34" charset="0"/>
                <a:ea typeface="Verdana" panose="020B0604030504040204" pitchFamily="34" charset="0"/>
                <a:cs typeface="Verdana" panose="020B0604030504040204" pitchFamily="34" charset="0"/>
              </a:rPr>
              <a:t>hat</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Werk</a:t>
            </a:r>
            <a:r>
              <a:rPr lang="de-DE" sz="2000" dirty="0">
                <a:latin typeface="Verdana" panose="020B0604030504040204" pitchFamily="34" charset="0"/>
                <a:ea typeface="Verdana" panose="020B0604030504040204" pitchFamily="34" charset="0"/>
                <a:cs typeface="Verdana" panose="020B0604030504040204" pitchFamily="34" charset="0"/>
              </a:rPr>
              <a:t>, das im Zusammenhang mit einer Konferenz o.ä. entstanden </a:t>
            </a:r>
            <a:r>
              <a:rPr lang="de-DE" sz="2000" dirty="0" smtClean="0">
                <a:latin typeface="Verdana" panose="020B0604030504040204" pitchFamily="34" charset="0"/>
                <a:ea typeface="Verdana" panose="020B0604030504040204" pitchFamily="34" charset="0"/>
                <a:cs typeface="Verdana" panose="020B0604030504040204" pitchFamily="34" charset="0"/>
              </a:rPr>
              <a:t>ist, </a:t>
            </a:r>
            <a:r>
              <a:rPr lang="de-DE" sz="2000" dirty="0">
                <a:latin typeface="Verdana" panose="020B0604030504040204" pitchFamily="34" charset="0"/>
                <a:ea typeface="Verdana" panose="020B0604030504040204" pitchFamily="34" charset="0"/>
                <a:cs typeface="Verdana" panose="020B0604030504040204" pitchFamily="34" charset="0"/>
              </a:rPr>
              <a:t>in der Regel davon auszugehen, dass die Konferenz die Veröffentlichung veranlasst hat. Dies gilt unabhängig davon, ob noch eine weitere Körperschaft genannt </a:t>
            </a:r>
            <a:r>
              <a:rPr lang="de-DE" sz="2000" dirty="0" smtClean="0">
                <a:latin typeface="Verdana" panose="020B0604030504040204" pitchFamily="34" charset="0"/>
                <a:ea typeface="Verdana" panose="020B0604030504040204" pitchFamily="34" charset="0"/>
                <a:cs typeface="Verdana" panose="020B0604030504040204" pitchFamily="34" charset="0"/>
              </a:rPr>
              <a:t>ist.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pPr lvl="1"/>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Stand: 28.07.2015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latin typeface="Verdana" panose="020B0604030504040204" pitchFamily="34" charset="0"/>
                <a:ea typeface="Verdana" panose="020B0604030504040204" pitchFamily="34" charset="0"/>
                <a:cs typeface="Verdana" panose="020B0604030504040204" pitchFamily="34" charset="0"/>
              </a:rPr>
              <a:pPr/>
              <a:t>9</a:t>
            </a:fld>
            <a:endParaRPr lang="de-DE">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53178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3601</Words>
  <Application>Microsoft Office PowerPoint</Application>
  <PresentationFormat>Bildschirmpräsentation (4:3)</PresentationFormat>
  <Paragraphs>763</Paragraphs>
  <Slides>43</Slides>
  <Notes>43</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Larissa-Design</vt:lpstr>
      <vt:lpstr>Schulungsunterlagen der AG RDA</vt:lpstr>
      <vt:lpstr> Körperschaften als geistige Schöpfer </vt:lpstr>
      <vt:lpstr>Körperschaften als geistige Schöpfer</vt:lpstr>
      <vt:lpstr>Körperschaften als geistige Schöpfer</vt:lpstr>
      <vt:lpstr>Körperschaften als geistige Schöpfer</vt:lpstr>
      <vt:lpstr>Beispiel</vt:lpstr>
      <vt:lpstr>Beispiel</vt:lpstr>
      <vt:lpstr>Körperschaften als geistige Schöpfer</vt:lpstr>
      <vt:lpstr>Körperschaften als geistige Schöpfer</vt:lpstr>
      <vt:lpstr>Beispiel</vt:lpstr>
      <vt:lpstr>Beispiel</vt:lpstr>
      <vt:lpstr>Beispiel</vt:lpstr>
      <vt:lpstr>Beispiel</vt:lpstr>
      <vt:lpstr>Körperschaften als geistige Schöpfer</vt:lpstr>
      <vt:lpstr>Beispiel</vt:lpstr>
      <vt:lpstr>Körperschaften als geistige Schöpfer</vt:lpstr>
      <vt:lpstr>Körperschaften als geistige Schöpfer</vt:lpstr>
      <vt:lpstr>Typen von Werken, bei denen die Körperschaft als geistiger Schöpfer gilt </vt:lpstr>
      <vt:lpstr>PowerPoint-Präsentation</vt:lpstr>
      <vt:lpstr>Beispiel zu 1.i</vt:lpstr>
      <vt:lpstr>Beispiel zu 1.i</vt:lpstr>
      <vt:lpstr>Typen von Werken, bei denen die Körperschaft als geistiger Schöpfer gilt </vt:lpstr>
      <vt:lpstr>PowerPoint-Präsentation</vt:lpstr>
      <vt:lpstr>Beispiel zu 1.iii</vt:lpstr>
      <vt:lpstr>Beispiel zu 1.iii</vt:lpstr>
      <vt:lpstr>PowerPoint-Präsentation</vt:lpstr>
      <vt:lpstr>Beispiel zu 2</vt:lpstr>
      <vt:lpstr>Beispiel zu 2</vt:lpstr>
      <vt:lpstr>Gegenbeispiel zu 2</vt:lpstr>
      <vt:lpstr>PowerPoint-Präsentation</vt:lpstr>
      <vt:lpstr>PowerPoint-Präsentation</vt:lpstr>
      <vt:lpstr>Die Körperschaft ist nicht geistiger Schöpfer</vt:lpstr>
      <vt:lpstr>Die Körperschaft ist nicht geistiger Schöpfer</vt:lpstr>
      <vt:lpstr>PowerPoint-Präsentation</vt:lpstr>
      <vt:lpstr>PowerPoint-Präsentation</vt:lpstr>
      <vt:lpstr>PowerPoint-Präsentation</vt:lpstr>
      <vt:lpstr>Spezielle Fälle und Besonderheiten</vt:lpstr>
      <vt:lpstr>PowerPoint-Präsentation</vt:lpstr>
      <vt:lpstr>Spezielle Fälle und Besonderheiten</vt:lpstr>
      <vt:lpstr>PowerPoint-Präsentation</vt:lpstr>
      <vt:lpstr>PowerPoint-Präsentation</vt:lpstr>
      <vt:lpstr>Spezielle Fälle und Besonderheiten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166</cp:revision>
  <cp:lastPrinted>2015-06-09T13:25:49Z</cp:lastPrinted>
  <dcterms:created xsi:type="dcterms:W3CDTF">2014-02-18T07:01:40Z</dcterms:created>
  <dcterms:modified xsi:type="dcterms:W3CDTF">2015-08-05T06:57:32Z</dcterms:modified>
</cp:coreProperties>
</file>