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85" r:id="rId2"/>
    <p:sldId id="259" r:id="rId3"/>
    <p:sldId id="287" r:id="rId4"/>
    <p:sldId id="302" r:id="rId5"/>
    <p:sldId id="303" r:id="rId6"/>
    <p:sldId id="304" r:id="rId7"/>
    <p:sldId id="29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5" r:id="rId18"/>
    <p:sldId id="316" r:id="rId19"/>
    <p:sldId id="342" r:id="rId20"/>
    <p:sldId id="314" r:id="rId21"/>
    <p:sldId id="289" r:id="rId22"/>
    <p:sldId id="317" r:id="rId23"/>
    <p:sldId id="320" r:id="rId24"/>
    <p:sldId id="326" r:id="rId25"/>
    <p:sldId id="321" r:id="rId26"/>
    <p:sldId id="328" r:id="rId27"/>
    <p:sldId id="322" r:id="rId28"/>
    <p:sldId id="333" r:id="rId29"/>
    <p:sldId id="340" r:id="rId30"/>
    <p:sldId id="325" r:id="rId31"/>
    <p:sldId id="338" r:id="rId32"/>
    <p:sldId id="335" r:id="rId33"/>
    <p:sldId id="339" r:id="rId34"/>
    <p:sldId id="331" r:id="rId35"/>
    <p:sldId id="337" r:id="rId36"/>
    <p:sldId id="332" r:id="rId37"/>
    <p:sldId id="341" r:id="rId3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1613" autoAdjust="0"/>
  </p:normalViewPr>
  <p:slideViewPr>
    <p:cSldViewPr>
      <p:cViewPr>
        <p:scale>
          <a:sx n="100" d="100"/>
          <a:sy n="100" d="100"/>
        </p:scale>
        <p:origin x="-1422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837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F539D0-157D-4DFC-B045-DEE9A0CAD12F}" type="datetimeFigureOut">
              <a:rPr lang="de-DE"/>
              <a:pPr>
                <a:defRPr/>
              </a:pPr>
              <a:t>25.11.2015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D41D77-C1A5-4F81-85BE-FD3064D8F81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531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6A2D27-4AAC-4513-AB30-D0CC2BA1FF35}" type="datetimeFigureOut">
              <a:rPr lang="de-DE"/>
              <a:pPr>
                <a:defRPr/>
              </a:pPr>
              <a:t>25.11.2015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F1305D-3738-458D-B22D-2BB6373490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8897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036296-CB9A-45A5-A3C1-66A095E84188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 altLang="de-DE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>
              <a:latin typeface="Arial" charset="0"/>
              <a:cs typeface="Arial" charset="0"/>
            </a:endParaRPr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B00FDB-733B-4947-893D-1401C70349AC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F28394-3D8F-4D35-96FA-34EEB3DD24F9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Aber: Bei Vorlage: DGK-DVG-Jahreskongress würde selbstständig angesetzt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C98C2-09BB-4B03-85CA-150180342E0C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Ausnahme: Wenn die Ressourcen Eigenschaften von fortlaufenden Ressourcen aufweisen, werden sie z.B. bei Newslettern zu Ereignissen fortlaufend behandelt.</a:t>
            </a:r>
          </a:p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EB73BF-6003-41CC-BBE0-EDA528F5E528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27A8E42-601F-428C-B9E8-542AA9B05440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Nach eigenem Ermessen kann man auch Mitwirkende berücksichtigen, die nicht der bevorzugten Informationsquelle</a:t>
            </a:r>
            <a:r>
              <a:rPr lang="de-DE" baseline="0" dirty="0" smtClean="0"/>
              <a:t> entnommen wurden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472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Keine Beziehung zu den drei Körperschaften, die aufgeführt sind, aber Angabe in der Verantwortlichkeitsangabe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819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6119812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7235825" y="6376988"/>
            <a:ext cx="1450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EBC90A-5DF3-4089-AD35-649710BFA61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97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8313" y="6381750"/>
            <a:ext cx="6264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0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b="1">
                  <a:solidFill>
                    <a:srgbClr val="000000"/>
                  </a:solidFill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91" name="Grafik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17175" b="17717"/>
          <a:stretch>
            <a:fillRect/>
          </a:stretch>
        </p:blipFill>
        <p:spPr bwMode="auto">
          <a:xfrm>
            <a:off x="677863" y="2349500"/>
            <a:ext cx="16510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AA9DD59-E4BC-4DDC-9547-D9EF267F36D6}" type="slidenum">
              <a:rPr lang="de-DE"/>
              <a:pPr>
                <a:defRPr/>
              </a:pPr>
              <a:t>10</a:t>
            </a:fld>
            <a:endParaRPr lang="de-DE"/>
          </a:p>
        </p:txBody>
      </p:sp>
      <p:sp>
        <p:nvSpPr>
          <p:cNvPr id="12317" name="Textfeld 6"/>
          <p:cNvSpPr txBox="1">
            <a:spLocks noChangeArrowheads="1"/>
          </p:cNvSpPr>
          <p:nvPr/>
        </p:nvSpPr>
        <p:spPr bwMode="auto">
          <a:xfrm>
            <a:off x="342900" y="1412776"/>
            <a:ext cx="2479675" cy="34163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Konferenz untergeordnet erfasst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pic>
        <p:nvPicPr>
          <p:cNvPr id="123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3" b="-19833"/>
          <a:stretch>
            <a:fillRect/>
          </a:stretch>
        </p:blipFill>
        <p:spPr bwMode="auto">
          <a:xfrm>
            <a:off x="387335" y="1685249"/>
            <a:ext cx="2435240" cy="717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6" y="2780928"/>
            <a:ext cx="22860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041504"/>
              </p:ext>
            </p:extLst>
          </p:nvPr>
        </p:nvGraphicFramePr>
        <p:xfrm>
          <a:off x="2987675" y="908720"/>
          <a:ext cx="5904000" cy="502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237"/>
                <a:gridCol w="1080120"/>
                <a:gridCol w="1584176"/>
                <a:gridCol w="2447467"/>
              </a:tblGrid>
              <a:tr h="288000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</a:tr>
              <a:tr h="864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111</a:t>
                      </a:r>
                      <a:endParaRPr lang="de-DE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11.2.2.4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Deutsche Gesellschaft für Kleintiermedizin</a:t>
                      </a:r>
                      <a:b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Jahreskongress</a:t>
                      </a:r>
                      <a:b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59.</a:t>
                      </a:r>
                      <a:b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2013</a:t>
                      </a:r>
                      <a:b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Berlin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84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$g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Berlin</a:t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ortv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(Veranstaltungsort)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548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2013</a:t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datv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(Veranstaltungsdatum)</a:t>
                      </a:r>
                      <a:endParaRPr lang="de-DE" sz="14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111</a:t>
                      </a:r>
                      <a:endParaRPr lang="de-DE" sz="14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11.6.1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einer Konferenz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 59.</a:t>
                      </a:r>
                      <a:br>
                        <a:rPr lang="de-DE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[Erfassung s. 111 oben</a:t>
                      </a:r>
                      <a:r>
                        <a:rPr lang="de-DE" sz="14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8400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510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32.1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Deutsche Gesellschaft für Kleintiermedizin</a:t>
                      </a:r>
                      <a:b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adue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(Administrative Überordnung)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46800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29.5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</a:t>
                      </a:r>
                      <a:r>
                        <a:rPr lang="de-DE" sz="14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kennzeichnung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Abgrenzung / Art des Inhalts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de-DE" b="1" dirty="0" smtClean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Abgrenzung (</a:t>
            </a:r>
            <a:r>
              <a:rPr lang="de-DE" b="1" smtClean="0"/>
              <a:t>RDA 0.0 </a:t>
            </a:r>
            <a:r>
              <a:rPr lang="de-DE" b="1" dirty="0" smtClean="0"/>
              <a:t>D-A-CH, 5)</a:t>
            </a:r>
          </a:p>
          <a:p>
            <a:pPr>
              <a:defRPr/>
            </a:pPr>
            <a:r>
              <a:rPr lang="de-DE" dirty="0" smtClean="0"/>
              <a:t>Konferenzen werden grundsätzlich monografisch angesetzt.</a:t>
            </a:r>
          </a:p>
          <a:p>
            <a:pPr>
              <a:defRPr/>
            </a:pPr>
            <a:r>
              <a:rPr lang="de-DE" dirty="0" smtClean="0"/>
              <a:t>Je nach Sachverhalt als einzelne Einheit oder mehrteilige Monografie.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Art des Inhalts (RDA 7.2.1.3)</a:t>
            </a:r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Für Konferenzen usw. wird als Art des Inhalts erfasst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„Konferenzschrift“ (RDA 7.2.1.3 D-A-CH).</a:t>
            </a:r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  <a:p>
            <a:pPr marL="0" indent="0">
              <a:buFont typeface="Arial" charset="0"/>
              <a:buNone/>
              <a:defRPr/>
            </a:pPr>
            <a:endParaRPr lang="de-DE" b="1" dirty="0" smtClean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7C459AD-9136-4262-B142-226B404BADF9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geistige Schöpfer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Geistiger Schöpfer </a:t>
            </a:r>
            <a:r>
              <a:rPr lang="de-DE" dirty="0" smtClean="0"/>
              <a:t>ist eine Konferenz, die für die Schaffung eines Werkes verantwortlich ist (19.2.1.1 Punkt d) = Kernelement.</a:t>
            </a:r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Voraussetzungen:</a:t>
            </a:r>
          </a:p>
          <a:p>
            <a:pPr>
              <a:defRPr/>
            </a:pPr>
            <a:r>
              <a:rPr lang="de-DE" dirty="0" smtClean="0"/>
              <a:t>Über kollektive Aktivität der Konferenz oder Expedition, oder des Ereignisses wird berichtet.</a:t>
            </a:r>
          </a:p>
          <a:p>
            <a:pPr>
              <a:defRPr/>
            </a:pPr>
            <a:r>
              <a:rPr lang="de-DE" dirty="0" smtClean="0"/>
              <a:t>Konferenz usw. muss in der Ressource benannt sein. Gesamte Ressource ist Quelle.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Trifft eine der Voraussetzungen nicht zu, ist die Konferenz usw. kein geistiger Schöpfer, z.B. bei Einzelbeiträgen einer Konferenz oder Berichten von Personen über Konferenzen.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E47C65E-3B0F-4BF5-89EE-4121D7A910D3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Sonstige </a:t>
            </a:r>
            <a:r>
              <a:rPr lang="de-DE" dirty="0"/>
              <a:t>Körperschaften und Personen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de-DE" dirty="0" smtClean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Werkebene: Nach </a:t>
            </a:r>
            <a:r>
              <a:rPr lang="de-DE" b="1" dirty="0" smtClean="0"/>
              <a:t>RDA 19.3.1.1 </a:t>
            </a:r>
            <a:r>
              <a:rPr lang="de-DE" dirty="0" smtClean="0"/>
              <a:t>sind</a:t>
            </a:r>
            <a:r>
              <a:rPr lang="de-DE" b="1" dirty="0" smtClean="0"/>
              <a:t> </a:t>
            </a:r>
            <a:r>
              <a:rPr lang="de-DE" dirty="0" smtClean="0"/>
              <a:t>zu erfassen, wenn sie als wichtig angesehen werden: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Sponsoren, Veranstalter, gastgebende Institutionen.</a:t>
            </a:r>
          </a:p>
          <a:p>
            <a:pPr marL="0" indent="0">
              <a:buNone/>
              <a:defRPr/>
            </a:pPr>
            <a:r>
              <a:rPr lang="de-DE" dirty="0" smtClean="0"/>
              <a:t>   - Beziehungskennzeichnung: </a:t>
            </a:r>
          </a:p>
          <a:p>
            <a:pPr marL="0" indent="0">
              <a:buNone/>
              <a:defRPr/>
            </a:pPr>
            <a:r>
              <a:rPr lang="de-DE" dirty="0" smtClean="0"/>
              <a:t>      „Veranstalter“</a:t>
            </a:r>
          </a:p>
          <a:p>
            <a:pPr marL="0" indent="0">
              <a:buNone/>
              <a:defRPr/>
            </a:pPr>
            <a:r>
              <a:rPr lang="de-DE" dirty="0" smtClean="0"/>
              <a:t>      „Sponsor“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   „Gastgebende Institution“ 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  (RDA 18.5.1.3 und Anhang I).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F8934DB-FACC-49D9-949B-0CECA9DFC563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Sonstige Körperschaften und Personen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Expressionsebene</a:t>
            </a:r>
            <a:r>
              <a:rPr lang="de-DE" dirty="0"/>
              <a:t>: Nach </a:t>
            </a:r>
            <a:r>
              <a:rPr lang="de-DE" b="1" dirty="0"/>
              <a:t>RDA </a:t>
            </a:r>
            <a:r>
              <a:rPr lang="de-DE" b="1" dirty="0" smtClean="0"/>
              <a:t>20.2.1.3</a:t>
            </a:r>
            <a:r>
              <a:rPr lang="de-DE" dirty="0" smtClean="0"/>
              <a:t> und </a:t>
            </a:r>
            <a:r>
              <a:rPr lang="de-DE" dirty="0"/>
              <a:t>RDA </a:t>
            </a:r>
            <a:r>
              <a:rPr lang="de-DE" b="1" dirty="0"/>
              <a:t>20.2.1.3 D-A-CH </a:t>
            </a:r>
            <a:r>
              <a:rPr lang="de-DE" dirty="0" smtClean="0"/>
              <a:t>sind Mitwirkende zu erfassen</a:t>
            </a:r>
          </a:p>
          <a:p>
            <a:pPr>
              <a:defRPr/>
            </a:pPr>
            <a:r>
              <a:rPr lang="de-DE" dirty="0"/>
              <a:t>w</a:t>
            </a:r>
            <a:r>
              <a:rPr lang="de-DE" dirty="0" smtClean="0"/>
              <a:t>enn sie in der bevorzugten Informationsquelle genannt sind</a:t>
            </a:r>
          </a:p>
          <a:p>
            <a:pPr>
              <a:defRPr/>
            </a:pPr>
            <a:r>
              <a:rPr lang="de-DE" dirty="0"/>
              <a:t>w</a:t>
            </a:r>
            <a:r>
              <a:rPr lang="de-DE" dirty="0" smtClean="0"/>
              <a:t>enn sie einen bedeutenden Teil beigetragen haben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 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Für Konferenzen usw.:</a:t>
            </a:r>
            <a:endParaRPr lang="de-DE" dirty="0"/>
          </a:p>
          <a:p>
            <a:pPr>
              <a:defRPr/>
            </a:pPr>
            <a:r>
              <a:rPr lang="de-DE" dirty="0"/>
              <a:t>Herausgeber (Beziehungskennzeichnung „Herausgeber“).</a:t>
            </a:r>
          </a:p>
          <a:p>
            <a:pPr>
              <a:defRPr/>
            </a:pPr>
            <a:r>
              <a:rPr lang="de-DE" dirty="0" smtClean="0"/>
              <a:t>Weitere nach Ermessen, </a:t>
            </a:r>
            <a:r>
              <a:rPr lang="de-DE" dirty="0"/>
              <a:t>wenn sie als wichtig angesehen werden</a:t>
            </a:r>
            <a:r>
              <a:rPr lang="de-DE" dirty="0" smtClean="0"/>
              <a:t>.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6DF80D0-6462-448E-933A-E9EE3D877F1B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965BA12-FC7E-42BE-8D45-0DDA4F9E150D}" type="slidenum">
              <a:rPr lang="de-DE"/>
              <a:pPr>
                <a:defRPr/>
              </a:pPr>
              <a:t>15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Veranstalter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95536" y="908050"/>
          <a:ext cx="8280000" cy="2503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1188000"/>
                <a:gridCol w="3240000"/>
                <a:gridCol w="2880000"/>
              </a:tblGrid>
              <a:tr h="419507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</a:tr>
              <a:tr h="70106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Verantwortlichkeitsan-gabe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organized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Vietnam National University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701068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Đại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Học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Quốc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Gia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Thành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phố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Hồ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Chí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Minh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orm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(Veranstalter)</a:t>
                      </a:r>
                      <a:b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681845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395288" y="3716338"/>
          <a:ext cx="8280000" cy="2503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1188000"/>
                <a:gridCol w="3240000"/>
                <a:gridCol w="2880000"/>
              </a:tblGrid>
              <a:tr h="419507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</a:tr>
              <a:tr h="70106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event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701067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orm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(Veranstalter)</a:t>
                      </a:r>
                      <a:b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681845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17297C7-C44C-4948-B229-9039FCC716DB}" type="slidenum">
              <a:rPr lang="de-DE"/>
              <a:pPr>
                <a:defRPr/>
              </a:pPr>
              <a:t>16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für Herausgeber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96456" y="836613"/>
          <a:ext cx="8280000" cy="5028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1188000"/>
                <a:gridCol w="3240000"/>
                <a:gridCol w="2880000"/>
              </a:tblGrid>
              <a:tr h="365825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</a:tr>
              <a:tr h="121845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Prof. Dr.-Ing. D. Drummer, Dr.-Ing. L. Hoffmann, Dipl.-Ing. C. Gröschel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431762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100b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Drummer, Dietmar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(Herausgeber)</a:t>
                      </a:r>
                      <a:b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411488">
                <a:tc rowSpan="2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104b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 rowSpan="2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Hoffmann, Leo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(Herausgeber)</a:t>
                      </a:r>
                      <a:b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Gröschel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Christian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(Herausgeber)</a:t>
                      </a:r>
                      <a:b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4358" cy="508000"/>
          </a:xfrm>
        </p:spPr>
        <p:txBody>
          <a:bodyPr/>
          <a:lstStyle/>
          <a:p>
            <a:pPr>
              <a:defRPr/>
            </a:pPr>
            <a:r>
              <a:rPr lang="de-DE" dirty="0"/>
              <a:t>Erfassen des Titels und </a:t>
            </a:r>
            <a:r>
              <a:rPr lang="de-DE" dirty="0" smtClean="0"/>
              <a:t>Titelzusatzes (RDA 2.3)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Eine </a:t>
            </a:r>
            <a:r>
              <a:rPr lang="de-DE" b="1" dirty="0" smtClean="0"/>
              <a:t>Jahres- oder Datumsangabe </a:t>
            </a:r>
            <a:r>
              <a:rPr lang="de-DE" dirty="0" smtClean="0"/>
              <a:t>wird als Teil des Haupttitels erfasst (RDA 2.3.4.3 D-A-CH, 3)</a:t>
            </a:r>
          </a:p>
          <a:p>
            <a:pPr lvl="1" eaLnBrk="1" hangingPunct="1">
              <a:defRPr/>
            </a:pPr>
            <a:r>
              <a:rPr lang="de-DE" altLang="de-DE" dirty="0" smtClean="0"/>
              <a:t>unabhängig davon, ob sie vor oder nach dem Haupttitel steht.</a:t>
            </a:r>
          </a:p>
          <a:p>
            <a:pPr lvl="1" eaLnBrk="1" hangingPunct="1">
              <a:defRPr/>
            </a:pPr>
            <a:r>
              <a:rPr lang="de-DE" dirty="0"/>
              <a:t>Bei entsprechender graphischer Gestaltung in Ausnahmefällen </a:t>
            </a:r>
            <a:r>
              <a:rPr lang="de-DE" dirty="0" smtClean="0"/>
              <a:t>bei einer am Ende stehenden Datumsangabe auch </a:t>
            </a:r>
            <a:r>
              <a:rPr lang="de-DE" dirty="0"/>
              <a:t>im </a:t>
            </a:r>
            <a:r>
              <a:rPr lang="de-DE" dirty="0" smtClean="0"/>
              <a:t>Titelzusatz. Ermessensfrage!</a:t>
            </a:r>
          </a:p>
          <a:p>
            <a:pPr lvl="1" eaLnBrk="1" hangingPunct="1">
              <a:defRPr/>
            </a:pPr>
            <a:endParaRPr lang="de-DE" altLang="de-DE" dirty="0" smtClean="0"/>
          </a:p>
          <a:p>
            <a:pPr>
              <a:defRPr/>
            </a:pPr>
            <a:r>
              <a:rPr lang="de-DE" dirty="0" smtClean="0"/>
              <a:t>Festlegung für Konferenzen bei Vorliegen von </a:t>
            </a:r>
            <a:r>
              <a:rPr lang="de-DE" b="1" dirty="0" smtClean="0"/>
              <a:t>Thema und Namen der Konferenz </a:t>
            </a:r>
            <a:r>
              <a:rPr lang="de-DE" dirty="0"/>
              <a:t>(RDA 2.3.4.3 D-A-CH, </a:t>
            </a:r>
            <a:r>
              <a:rPr lang="de-DE" dirty="0" smtClean="0"/>
              <a:t>5)</a:t>
            </a:r>
            <a:endParaRPr lang="de-DE" dirty="0"/>
          </a:p>
          <a:p>
            <a:pPr lvl="1" eaLnBrk="1" hangingPunct="1">
              <a:defRPr/>
            </a:pPr>
            <a:r>
              <a:rPr lang="de-DE" altLang="de-DE" dirty="0" smtClean="0"/>
              <a:t>Thema wird Haupttitel. </a:t>
            </a:r>
          </a:p>
          <a:p>
            <a:pPr lvl="1" eaLnBrk="1" hangingPunct="1">
              <a:defRPr/>
            </a:pPr>
            <a:r>
              <a:rPr lang="de-DE" dirty="0" smtClean="0"/>
              <a:t>Konferenz wird Titelzusatz.</a:t>
            </a:r>
            <a:endParaRPr lang="de-DE" altLang="de-DE" dirty="0"/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B74048D-9977-437C-8504-A83CDB1F18FA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5C760D-F422-4D64-891B-F684A8EC74FF}" type="slidenum">
              <a:rPr lang="de-DE"/>
              <a:pPr>
                <a:defRPr/>
              </a:pPr>
              <a:t>18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Titelzusatz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374412"/>
              </p:ext>
            </p:extLst>
          </p:nvPr>
        </p:nvGraphicFramePr>
        <p:xfrm>
          <a:off x="323528" y="3542989"/>
          <a:ext cx="8280000" cy="2579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1188000"/>
                <a:gridCol w="2880000"/>
                <a:gridCol w="3240000"/>
              </a:tblGrid>
              <a:tr h="421200">
                <a:tc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</a:tr>
              <a:tr h="150793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„Thermoplastische Faserverbundwerkstoffe“,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inklusive Abschluss-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veranstaltung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  <a:tr h="612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5.-6. November 2014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323528" y="3028310"/>
            <a:ext cx="259228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Oder: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323850" y="908050"/>
          <a:ext cx="8280000" cy="1933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1188000"/>
                <a:gridCol w="2880000"/>
                <a:gridCol w="3240000"/>
              </a:tblGrid>
              <a:tr h="419569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</a:tr>
              <a:tr h="90440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Fachtagung „Thermoplastische Faserverbundwerkstoffe“,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inklusive Abschluss-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veranstaltung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-O-Sheet”,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5.-6. November 2014</a:t>
                      </a:r>
                    </a:p>
                  </a:txBody>
                  <a:tcPr marL="91439" marR="91439" marT="45734" marB="45734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5C760D-F422-4D64-891B-F684A8EC74FF}" type="slidenum">
              <a:rPr lang="de-DE"/>
              <a:pPr>
                <a:defRPr/>
              </a:pPr>
              <a:t>19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Titelzusatz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23603" y="980728"/>
          <a:ext cx="8280000" cy="1636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1188000"/>
                <a:gridCol w="2880000"/>
                <a:gridCol w="3240000"/>
              </a:tblGrid>
              <a:tr h="419398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</a:tr>
              <a:tr h="51629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EUROCORR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</a:tr>
              <a:tr h="70102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Congress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8-12 September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323601" y="3660874"/>
          <a:ext cx="8280000" cy="1784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1188000"/>
                <a:gridCol w="2880000"/>
                <a:gridCol w="3240000"/>
              </a:tblGrid>
              <a:tr h="419778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68228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Bridging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sciences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–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crossing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borders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68228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Conference, 22-24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September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64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2565400"/>
            <a:ext cx="822960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de-DE" dirty="0" smtClean="0"/>
              <a:t>Konferenzen</a:t>
            </a:r>
            <a:br>
              <a:rPr lang="de-DE" dirty="0" smtClean="0"/>
            </a:b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sz="2000" dirty="0" smtClean="0">
                <a:solidFill>
                  <a:schemeClr val="tx1"/>
                </a:solidFill>
              </a:rPr>
              <a:t>Formatneutral, 11.09.2015, </a:t>
            </a:r>
            <a:r>
              <a:rPr lang="de-DE" sz="2000" dirty="0" err="1" smtClean="0">
                <a:solidFill>
                  <a:schemeClr val="tx1"/>
                </a:solidFill>
              </a:rPr>
              <a:t>Aleph</a:t>
            </a:r>
            <a:r>
              <a:rPr lang="de-DE" sz="2000" dirty="0" smtClean="0">
                <a:solidFill>
                  <a:schemeClr val="tx1"/>
                </a:solidFill>
              </a:rPr>
              <a:t> (ASEQ), 30.09.2015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575" y="549275"/>
            <a:ext cx="2362200" cy="43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5A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737A6A3-19BE-426C-B54C-8A8AA068D630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775575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Verantwortlichkeitsangabe (RDA 2.4)</a:t>
            </a:r>
            <a:endParaRPr lang="de-DE" dirty="0"/>
          </a:p>
        </p:txBody>
      </p:sp>
      <p:sp>
        <p:nvSpPr>
          <p:cNvPr id="2150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endParaRPr lang="de-DE" altLang="de-DE" dirty="0" smtClean="0"/>
          </a:p>
          <a:p>
            <a:r>
              <a:rPr lang="de-DE" altLang="de-DE" smtClean="0"/>
              <a:t>Verantwortlichkeitsangaben werden so übertragen, wie sie vorliegen (RDA 2.4.2.1).</a:t>
            </a:r>
          </a:p>
          <a:p>
            <a:r>
              <a:rPr lang="de-DE" altLang="de-DE" dirty="0" smtClean="0"/>
              <a:t>Bei mehreren Verantwortlichkeitsangaben werden aufgeführt (RDA 2.4.2.3 D-A-CH):</a:t>
            </a:r>
          </a:p>
          <a:p>
            <a:pPr lvl="1" eaLnBrk="1" hangingPunct="1"/>
            <a:r>
              <a:rPr lang="de-DE" altLang="de-DE" dirty="0" smtClean="0"/>
              <a:t>Konferenz als geistiger Schöpfer.</a:t>
            </a:r>
          </a:p>
          <a:p>
            <a:pPr lvl="1" eaLnBrk="1" hangingPunct="1"/>
            <a:r>
              <a:rPr lang="de-DE" altLang="de-DE" dirty="0" smtClean="0"/>
              <a:t>Sonstige Körperschaften und Personen, für die eine Beziehung angelegt wird.</a:t>
            </a:r>
          </a:p>
          <a:p>
            <a:pPr lvl="1" eaLnBrk="1" hangingPunct="1"/>
            <a:r>
              <a:rPr lang="de-DE" altLang="de-DE" dirty="0" smtClean="0"/>
              <a:t>Fakultativ auch Körperschaften und Personen, für die keine Beziehung angelegt wird, die aber als wichtig angesehen werden.</a:t>
            </a:r>
          </a:p>
          <a:p>
            <a:endParaRPr lang="de-DE" alt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42E5FBC-8D34-4177-86E3-60EE8DF39A53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A15B344-20BC-468A-AA89-2F85DD3DCFEE}" type="slidenum">
              <a:rPr lang="de-DE"/>
              <a:pPr>
                <a:defRPr/>
              </a:pPr>
              <a:t>21</a:t>
            </a:fld>
            <a:endParaRPr lang="de-DE"/>
          </a:p>
        </p:txBody>
      </p:sp>
      <p:sp>
        <p:nvSpPr>
          <p:cNvPr id="22531" name="Textfeld 5"/>
          <p:cNvSpPr txBox="1">
            <a:spLocks noChangeArrowheads="1"/>
          </p:cNvSpPr>
          <p:nvPr/>
        </p:nvSpPr>
        <p:spPr bwMode="auto">
          <a:xfrm>
            <a:off x="4967288" y="2060575"/>
            <a:ext cx="3133725" cy="3194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buFont typeface="Arial" charset="0"/>
              <a:buNone/>
            </a:pPr>
            <a:r>
              <a:rPr lang="de-DE" altLang="de-DE" sz="1800"/>
              <a:t>Im Vorwort: organized by the Vietnam National University </a:t>
            </a:r>
          </a:p>
          <a:p>
            <a:pPr>
              <a:buFont typeface="Arial" charset="0"/>
              <a:buNone/>
            </a:pPr>
            <a:r>
              <a:rPr lang="de-DE" altLang="de-DE" sz="1800"/>
              <a:t>Auf dem hinteren Umschlag: herausgegeben von Günter Meon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</p:txBody>
      </p:sp>
      <p:sp>
        <p:nvSpPr>
          <p:cNvPr id="22532" name="Textfeld 6"/>
          <p:cNvSpPr txBox="1">
            <a:spLocks noChangeArrowheads="1"/>
          </p:cNvSpPr>
          <p:nvPr/>
        </p:nvSpPr>
        <p:spPr bwMode="auto">
          <a:xfrm>
            <a:off x="1446213" y="1268413"/>
            <a:ext cx="3132137" cy="4248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ea typeface="Verdana" pitchFamily="34" charset="0"/>
                <a:cs typeface="Verdana" pitchFamily="34" charset="0"/>
              </a:rPr>
              <a:t>Titelblatt(scan)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latin typeface="Calibri" pitchFamily="34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1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pic>
        <p:nvPicPr>
          <p:cNvPr id="22535" name="Grafik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8" t="23993" r="10451" b="13994"/>
          <a:stretch>
            <a:fillRect/>
          </a:stretch>
        </p:blipFill>
        <p:spPr bwMode="auto">
          <a:xfrm>
            <a:off x="1446213" y="1268413"/>
            <a:ext cx="3132137" cy="424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87AD24-8FCF-414C-A75C-1386C5719DD7}" type="slidenum">
              <a:rPr lang="de-DE"/>
              <a:pPr>
                <a:defRPr/>
              </a:pPr>
              <a:t>22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1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95288" y="764703"/>
          <a:ext cx="8280000" cy="5472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1188000"/>
                <a:gridCol w="2880000"/>
                <a:gridCol w="3240000"/>
              </a:tblGrid>
              <a:tr h="371034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29889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$a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EWATEC‐COAST</a:t>
                      </a:r>
                      <a:endParaRPr lang="de-DE" sz="1800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87642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$a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technologies for environmental and water protection of coastal regions in Vietnam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_:_</a:t>
                      </a:r>
                      <a:endParaRPr lang="de-DE" sz="180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contributions to 4th International Conference for Environment and Natural Resources - ICENR 2014, 17-18 June 2014, Ho-Chi-Minh-City, Viet Nam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1638272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917254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$a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organized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Vietnam National University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_;_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800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herausgegeben von Günter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1071845"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29889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$a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</a:p>
                  </a:txBody>
                  <a:tcPr marL="91439" marR="91439" marT="45728" marB="45728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6E58D28-B16B-49F9-9034-8400BFD02917}" type="slidenum">
              <a:rPr lang="de-DE"/>
              <a:pPr>
                <a:defRPr/>
              </a:pPr>
              <a:t>23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1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397511"/>
              </p:ext>
            </p:extLst>
          </p:nvPr>
        </p:nvGraphicFramePr>
        <p:xfrm>
          <a:off x="395288" y="949352"/>
          <a:ext cx="8280000" cy="4528751"/>
        </p:xfrm>
        <a:graphic>
          <a:graphicData uri="http://schemas.openxmlformats.org/drawingml/2006/table">
            <a:tbl>
              <a:tblPr/>
              <a:tblGrid>
                <a:gridCol w="972000"/>
                <a:gridCol w="1188000"/>
                <a:gridCol w="3240000"/>
                <a:gridCol w="2880000"/>
              </a:tblGrid>
              <a:tr h="41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Aleph</a:t>
                      </a:r>
                      <a:endParaRPr kumimoji="0" lang="de-DE" alt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RDA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Element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Erfassung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680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200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19.2.1.1.1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Geistiger Schöpfer (hauptverantwortlich)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$e</a:t>
                      </a: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International Conference for Environment and Natural Resources</a:t>
                      </a:r>
                      <a:b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</a:b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$n</a:t>
                      </a: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4.</a:t>
                      </a:r>
                      <a:b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</a:b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$d</a:t>
                      </a: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2014</a:t>
                      </a:r>
                      <a:b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</a:b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$c</a:t>
                      </a: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Ho-Chi-Minh-</a:t>
                      </a:r>
                      <a:r>
                        <a:rPr lang="en-US" sz="1800" kern="1200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Stadt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/>
                      </a:r>
                      <a:br>
                        <a:rPr lang="en-US" sz="1800" kern="12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b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lang="de-DE" sz="1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$4 </a:t>
                      </a:r>
                      <a:r>
                        <a:rPr lang="de-DE" sz="180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(Verfasser)</a:t>
                      </a:r>
                      <a:endParaRPr kumimoji="0" lang="de-DE" alt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400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440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204b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19.3.1.3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Sonstige Körperschaft, die mit einem Werk in Verbindung steht</a:t>
                      </a:r>
                      <a:endParaRPr kumimoji="0" lang="de-DE" alt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$k</a:t>
                      </a: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Đại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Học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Quốc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Gia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Thành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phố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Hồ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Chí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Minh</a:t>
                      </a:r>
                      <a:b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orm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(Veranstalter)</a:t>
                      </a:r>
                      <a:b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 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1907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100b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20.2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Mitwirkender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$p</a:t>
                      </a: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de-DE" altLang="de-DE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Meon</a:t>
                      </a: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, Günter</a:t>
                      </a:r>
                      <a:b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(Herausgeber)</a:t>
                      </a:r>
                      <a:b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907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1C5F1CD-B21B-4A50-B612-0F45BF8A52FA}" type="slidenum">
              <a:rPr lang="de-DE"/>
              <a:pPr>
                <a:defRPr/>
              </a:pPr>
              <a:t>24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2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pic>
        <p:nvPicPr>
          <p:cNvPr id="25605" name="Grafik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3506787" cy="3170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13A8AF3-B23B-4BDC-B709-799A172EC035}" type="slidenum">
              <a:rPr lang="de-DE"/>
              <a:pPr>
                <a:defRPr/>
              </a:pPr>
              <a:t>25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2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29902"/>
              </p:ext>
            </p:extLst>
          </p:nvPr>
        </p:nvGraphicFramePr>
        <p:xfrm>
          <a:off x="395288" y="919352"/>
          <a:ext cx="8388000" cy="495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972000"/>
                <a:gridCol w="2700000"/>
                <a:gridCol w="3960000"/>
              </a:tblGrid>
              <a:tr h="288000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</a:tr>
              <a:tr h="252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EUROCORR 2014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86400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Corrosion Congress, the annual event of the European Federation of Corrosion, 8–12 September 2014, Pisa, Italy</a:t>
                      </a: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_:_</a:t>
                      </a:r>
                      <a:endParaRPr lang="de-DE" sz="140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 of abstracts</a:t>
                      </a:r>
                      <a:endParaRPr lang="de-DE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25200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684000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Verantwortlichkeitsan-gabe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</a:t>
                      </a:r>
                      <a:r>
                        <a:rPr lang="de-DE" sz="14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4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Associazione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Italiana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Metallurgica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EFC, DECHEMA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252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Konferenzschrift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43200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 (hauptverantwortlich)</a:t>
                      </a:r>
                      <a:endParaRPr lang="de-DE" sz="14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EUROCORR</a:t>
                      </a:r>
                      <a:b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b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Pisa</a:t>
                      </a:r>
                      <a:b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br>
                        <a:rPr lang="en-US" sz="14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lang="de-DE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$4 </a:t>
                      </a:r>
                      <a:r>
                        <a:rPr lang="de-DE" sz="140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aut</a:t>
                      </a:r>
                      <a:r>
                        <a:rPr lang="de-DE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4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(Verfasser)</a:t>
                      </a:r>
                      <a:endParaRPr kumimoji="0" lang="de-DE" altLang="de-DE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10" marB="45710" anchor="ctr"/>
                </a:tc>
              </a:tr>
              <a:tr h="57600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10" marB="45710" anchor="ctr"/>
                </a:tc>
              </a:tr>
              <a:tr h="68400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204b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4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European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orm</a:t>
                      </a:r>
                      <a:r>
                        <a:rPr lang="de-DE" sz="14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(Veranstalter)</a:t>
                      </a:r>
                      <a:br>
                        <a:rPr lang="de-DE" sz="14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400" i="1" dirty="0" smtClean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252000"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 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i="1" dirty="0" smtClean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0367824-80DD-44D3-B37A-C00ECD610830}" type="slidenum">
              <a:rPr lang="de-DE"/>
              <a:pPr>
                <a:defRPr/>
              </a:pPr>
              <a:t>26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3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pic>
        <p:nvPicPr>
          <p:cNvPr id="27653" name="Grafik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873125"/>
            <a:ext cx="4244975" cy="53641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8E39215-EC88-4EAE-8AD8-7D094A7FA80D}" type="slidenum">
              <a:rPr lang="de-DE"/>
              <a:pPr>
                <a:defRPr/>
              </a:pPr>
              <a:t>27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95288" y="876201"/>
          <a:ext cx="8388000" cy="3998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972000"/>
                <a:gridCol w="2700000"/>
                <a:gridCol w="3960000"/>
              </a:tblGrid>
              <a:tr h="353724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5749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Bridging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sciences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–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crossing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borders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110246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Conference, 22-24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September 2014 Deggendorf, Germany, XXVI. Conference 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Danubian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Countries on Hydrological 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Forecasting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Hydrological Bases 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Water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Management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</a:tr>
              <a:tr h="196185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</a:t>
                      </a:r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 sich auf den Haupttitel bezieht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editor W.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Dorner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Technology,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Germany), A. Marquardt (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Technology,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Germany), U.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Schröder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(IHP/HWRP Secretariat, Federal Institute of Hydrology, Koblenz, Germany)</a:t>
                      </a: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_;_</a:t>
                      </a:r>
                      <a:endParaRPr lang="de-DE" sz="14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9C96FE1-A040-4F1E-9BAC-4F82712A8655}" type="slidenum">
              <a:rPr lang="de-DE"/>
              <a:pPr>
                <a:defRPr/>
              </a:pPr>
              <a:t>28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250825" y="908720"/>
          <a:ext cx="8388000" cy="4734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972000"/>
                <a:gridCol w="2700000"/>
                <a:gridCol w="3960000"/>
              </a:tblGrid>
              <a:tr h="280180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</a:tr>
              <a:tr h="147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organised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jointly by: IHP HWRP Germany, German National Committee for the International Hydrological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UNESCO and for Hydrology and Water Resources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WMO, Bavarian Environment Agency,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252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Konferenzschrift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46800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 (hauptverantwortlich)</a:t>
                      </a:r>
                      <a:endParaRPr lang="de-DE" sz="14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conference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26.</a:t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Deggendorf</a:t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br>
                        <a:rPr lang="en-US" sz="14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lang="de-DE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$4 </a:t>
                      </a:r>
                      <a:r>
                        <a:rPr lang="de-DE" sz="140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aut</a:t>
                      </a:r>
                      <a:r>
                        <a:rPr lang="de-DE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4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(Verfasser)</a:t>
                      </a:r>
                      <a:endParaRPr kumimoji="0" lang="de-DE" altLang="de-DE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35" marB="45735" anchor="ctr"/>
                </a:tc>
              </a:tr>
              <a:tr h="79200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5" marB="45725" anchor="ctr"/>
                </a:tc>
              </a:tr>
              <a:tr h="61200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204b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4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Deutsches Nationalkomitee für das International Hydrological Programme der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Unesco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das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Hydrology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Water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Resources Programme der WMO</a:t>
                      </a:r>
                      <a:br>
                        <a:rPr lang="de-DE" sz="14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orm</a:t>
                      </a:r>
                      <a:r>
                        <a:rPr lang="de-DE" sz="14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(Veranstalter)</a:t>
                      </a:r>
                      <a:br>
                        <a:rPr lang="de-DE" sz="14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400" i="1" dirty="0" smtClean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</a:tr>
              <a:tr h="57600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5" marB="45725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i="1" dirty="0" smtClean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C6FE1BB-5E7B-40BF-80E8-2ECBD3C61FE1}" type="slidenum">
              <a:rPr lang="de-DE"/>
              <a:pPr>
                <a:defRPr/>
              </a:pPr>
              <a:t>29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95288" y="1268413"/>
          <a:ext cx="8280000" cy="3986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1188000"/>
                <a:gridCol w="3240000"/>
                <a:gridCol w="2880000"/>
              </a:tblGrid>
              <a:tr h="419540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</a:tr>
              <a:tr h="681898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Dorner, Wolfgang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(Herausgeber)</a:t>
                      </a:r>
                      <a:b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 rowSpan="2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104b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 rowSpan="2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Marquardt, Anna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(Herausgeber)</a:t>
                      </a:r>
                      <a:b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41954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</a:txBody>
                  <a:tcPr marL="91439" marR="91439" marT="45731" marB="45731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Schröder, Ulrich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(Herausgeber)</a:t>
                      </a:r>
                      <a:b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41954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512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de-DE" altLang="de-DE" dirty="0" smtClean="0"/>
              <a:t>Konferenzen als Körperschaften </a:t>
            </a:r>
          </a:p>
          <a:p>
            <a:pPr lvl="1" eaLnBrk="1" hangingPunct="1">
              <a:defRPr/>
            </a:pPr>
            <a:r>
              <a:rPr lang="de-DE" altLang="de-DE" dirty="0" smtClean="0"/>
              <a:t>Definition </a:t>
            </a:r>
          </a:p>
          <a:p>
            <a:pPr lvl="1" eaLnBrk="1" hangingPunct="1">
              <a:defRPr/>
            </a:pPr>
            <a:r>
              <a:rPr lang="de-DE" altLang="de-DE" dirty="0" smtClean="0"/>
              <a:t>Erfassung als Körperschaften</a:t>
            </a:r>
          </a:p>
          <a:p>
            <a:pPr lvl="1" eaLnBrk="1" hangingPunct="1">
              <a:defRPr/>
            </a:pPr>
            <a:r>
              <a:rPr lang="de-DE" altLang="de-DE" dirty="0" smtClean="0"/>
              <a:t>Erfassung als untergeordnete Körperschaften 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Abgrenzung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Art des Inhalts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Konferenzen als geistige Schöpfer</a:t>
            </a:r>
          </a:p>
          <a:p>
            <a:pPr lvl="1" eaLnBrk="1" hangingPunct="1">
              <a:defRPr/>
            </a:pPr>
            <a:r>
              <a:rPr lang="de-DE" altLang="de-DE" dirty="0" smtClean="0"/>
              <a:t>Definition</a:t>
            </a:r>
          </a:p>
          <a:p>
            <a:pPr lvl="1" eaLnBrk="1" hangingPunct="1">
              <a:defRPr/>
            </a:pPr>
            <a:r>
              <a:rPr lang="de-DE" altLang="de-DE" dirty="0" smtClean="0"/>
              <a:t>Sonstige Körperschaften und Personen</a:t>
            </a:r>
          </a:p>
          <a:p>
            <a:pPr lvl="1" eaLnBrk="1" hangingPunct="1">
              <a:defRPr/>
            </a:pPr>
            <a:r>
              <a:rPr lang="de-DE" altLang="de-DE" dirty="0" smtClean="0"/>
              <a:t>Titelzusatz</a:t>
            </a:r>
          </a:p>
          <a:p>
            <a:pPr lvl="1" eaLnBrk="1" hangingPunct="1">
              <a:defRPr/>
            </a:pPr>
            <a:r>
              <a:rPr lang="de-DE" altLang="de-DE" dirty="0" smtClean="0"/>
              <a:t>Verantwortlichkeitsangabe</a:t>
            </a:r>
          </a:p>
          <a:p>
            <a:pPr lvl="1" eaLnBrk="1" hangingPunct="1">
              <a:defRPr/>
            </a:pPr>
            <a:r>
              <a:rPr lang="de-DE" altLang="de-DE" dirty="0" smtClean="0"/>
              <a:t>Beispiele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499A4CC-702A-483E-87A9-CE44440C27D6}" type="slidenum">
              <a:rPr lang="de-DE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290E2CA-8F10-4FD8-BE6E-9B4EAD203098}" type="slidenum">
              <a:rPr lang="de-DE"/>
              <a:pPr>
                <a:defRPr/>
              </a:pPr>
              <a:t>30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4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pic>
        <p:nvPicPr>
          <p:cNvPr id="31749" name="Grafik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844675"/>
            <a:ext cx="3959225" cy="36544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043608" y="739739"/>
            <a:ext cx="1800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Umschlag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860032" y="924405"/>
            <a:ext cx="20162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389219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Grafik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71656" y="4941168"/>
            <a:ext cx="1971040" cy="675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DC3030A-DB51-4545-8F9C-DAF7E64756D7}" type="slidenum">
              <a:rPr lang="de-DE"/>
              <a:pPr>
                <a:defRPr/>
              </a:pPr>
              <a:t>31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4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282985"/>
              </p:ext>
            </p:extLst>
          </p:nvPr>
        </p:nvGraphicFramePr>
        <p:xfrm>
          <a:off x="395288" y="764704"/>
          <a:ext cx="8280000" cy="5445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/>
                <a:gridCol w="1080000"/>
                <a:gridCol w="2880000"/>
                <a:gridCol w="3420000"/>
              </a:tblGrid>
              <a:tr h="144000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</a:tr>
              <a:tr h="1692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Fachtagung “Thermoplastische Faserverbundkunststoffe” inklusive Abschlussveranstaltung des BMBF-Projekts “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-O-Sheet”, 5.–6. November 2014, Erlangen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684000">
                <a:tc row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</a:t>
                      </a: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 sich auf den Haupttitel bezieht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Gefördert vom Bundesministerium für Bildung und Forschung</a:t>
                      </a: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_;_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betreut vom PTKA, Projektträger Karlsruhe, Karlsruher Institut für Technologie</a:t>
                      </a: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_;_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FAU, Friedrich-Alexander-Universität Erlangen-Nürnberg, Lehrstuhl für Kunststofftechnik</a:t>
                      </a: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_;_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Prof. Dr.-Ing. D. Drummer, Dr.-Ing. L. Hoffmann, Dipl.-Ing. C. Gröschel 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82800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</a:t>
                      </a:r>
                      <a:r>
                        <a:rPr lang="de-DE" sz="16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 sich auf den Haupttitel bezieht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904443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</a:t>
                      </a:r>
                      <a:r>
                        <a:rPr lang="de-DE" sz="16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 sich auf den Haupttitel bezieht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70120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</a:t>
                      </a:r>
                      <a:r>
                        <a:rPr lang="de-DE" sz="16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 sich auf den Haupttitel bezieht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21B6F9E-696C-41F9-970C-9F87C1FDF78A}" type="slidenum">
              <a:rPr lang="de-DE"/>
              <a:pPr>
                <a:defRPr/>
              </a:pPr>
              <a:t>32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</a:t>
            </a:r>
            <a:r>
              <a:rPr lang="de-DE" dirty="0"/>
              <a:t>4</a:t>
            </a:r>
            <a:r>
              <a:rPr lang="de-DE" dirty="0" smtClean="0"/>
              <a:t>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875387"/>
              </p:ext>
            </p:extLst>
          </p:nvPr>
        </p:nvGraphicFramePr>
        <p:xfrm>
          <a:off x="395288" y="902140"/>
          <a:ext cx="8280000" cy="5309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/>
                <a:gridCol w="1044464"/>
                <a:gridCol w="2915536"/>
                <a:gridCol w="3420000"/>
              </a:tblGrid>
              <a:tr h="419556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</a:tr>
              <a:tr h="6819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Konferenzschrift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904376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 (hauptverantwortlich)</a:t>
                      </a:r>
                      <a:endParaRPr lang="de-DE" sz="16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Fachtagung “Thermoplastische Faserverbundkunststoffe”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Erlangen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br>
                        <a:rPr lang="en-US" sz="16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lang="de-DE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$4 </a:t>
                      </a:r>
                      <a:r>
                        <a:rPr lang="de-DE" sz="160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aut</a:t>
                      </a:r>
                      <a:r>
                        <a:rPr lang="de-DE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6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(Verfasser)</a:t>
                      </a:r>
                      <a:endParaRPr kumimoji="0" lang="de-DE" altLang="de-DE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32" marB="45732" anchor="ctr"/>
                </a:tc>
              </a:tr>
              <a:tr h="681924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32" marB="45732" anchor="ctr"/>
                </a:tc>
              </a:tr>
              <a:tr h="701148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204a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Weiterer geistiger Schöpfer</a:t>
                      </a:r>
                    </a:p>
                  </a:txBody>
                  <a:tcPr marL="91439" marR="91439" marT="45732" marB="45732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Abschlussveranstaltung des BMBF-Projekts „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-O-Sheet“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Erlangen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br>
                        <a:rPr lang="en-US" sz="16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lang="de-DE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$4 </a:t>
                      </a:r>
                      <a:r>
                        <a:rPr lang="de-DE" sz="160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aut</a:t>
                      </a:r>
                      <a:r>
                        <a:rPr lang="de-DE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6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(Verfasser)</a:t>
                      </a:r>
                      <a:endParaRPr kumimoji="0" lang="de-DE" altLang="de-DE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32" marB="45732" anchor="ctr"/>
                </a:tc>
              </a:tr>
              <a:tr h="419556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32" marB="45732" anchor="ctr"/>
                </a:tc>
              </a:tr>
              <a:tr h="701148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208b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6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Universität Erlangen-Nürnberg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Lehrstuhl für Kunststofftechnik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6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orm</a:t>
                      </a:r>
                      <a:r>
                        <a:rPr lang="de-DE" sz="16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(Veranstalter)</a:t>
                      </a:r>
                      <a:br>
                        <a:rPr lang="de-DE" sz="16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600" i="1" dirty="0" smtClean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419556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 smtClean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BFA826E-018A-45A8-8E84-1AC3CD2C4B3B}" type="slidenum">
              <a:rPr lang="de-DE"/>
              <a:pPr>
                <a:defRPr/>
              </a:pPr>
              <a:t>33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4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95288" y="1053057"/>
          <a:ext cx="8280000" cy="4248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1188000"/>
                <a:gridCol w="3240000"/>
                <a:gridCol w="2880000"/>
              </a:tblGrid>
              <a:tr h="419498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Drummer, Dietmar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(Herausgeber)</a:t>
                      </a:r>
                      <a:b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 rowSpan="2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104b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 rowSpan="2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Hoffmann, Leo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(Herausgeber)</a:t>
                      </a:r>
                      <a:b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</a:txBody>
                  <a:tcPr marL="91439" marR="91439" marT="45726" marB="45726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Gröschel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Christian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edt</a:t>
                      </a:r>
                      <a:r>
                        <a:rPr lang="de-DE" sz="180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(Herausgeber)</a:t>
                      </a:r>
                      <a:br>
                        <a:rPr lang="de-DE" sz="1800" i="1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41949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5607089-0995-4497-AD47-CABDC9AA3530}" type="slidenum">
              <a:rPr lang="de-DE"/>
              <a:pPr>
                <a:defRPr/>
              </a:pPr>
              <a:t>34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5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pic>
        <p:nvPicPr>
          <p:cNvPr id="6" name="Grafik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95736" y="980728"/>
            <a:ext cx="2880320" cy="1368152"/>
          </a:xfrm>
          <a:prstGeom prst="rect">
            <a:avLst/>
          </a:prstGeom>
        </p:spPr>
      </p:pic>
      <p:pic>
        <p:nvPicPr>
          <p:cNvPr id="7" name="Grafik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5536" y="2852936"/>
            <a:ext cx="4896544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303DB1B-D95F-4E43-9584-5D7623CE6EBF}" type="slidenum">
              <a:rPr lang="de-DE"/>
              <a:pPr>
                <a:defRPr/>
              </a:pPr>
              <a:t>35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5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95288" y="1268411"/>
          <a:ext cx="8280000" cy="3977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1188000"/>
                <a:gridCol w="3240000"/>
                <a:gridCol w="2880000"/>
              </a:tblGrid>
              <a:tr h="439242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</a:tr>
              <a:tr h="7340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DOSB-Leitfaden für den Umgang mit Werbung und PR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71392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Olympische Spiele London 2012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7340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Deutscher Olympischer Sportbund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835474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Deutscher Olympischer Sportbund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br>
                        <a:rPr lang="en-US" sz="18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lang="de-DE" sz="1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$4 </a:t>
                      </a:r>
                      <a:r>
                        <a:rPr lang="de-DE" sz="180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(Verfasser)</a:t>
                      </a:r>
                      <a:endParaRPr kumimoji="0" lang="de-DE" altLang="de-DE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9" marB="45729" anchor="ctr"/>
                </a:tc>
              </a:tr>
              <a:tr h="521252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9" marB="45729"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9" marB="45729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759A90C-A3B5-4F8E-B57B-C67F6D11EE15}" type="slidenum">
              <a:rPr lang="de-DE"/>
              <a:pPr>
                <a:defRPr/>
              </a:pPr>
              <a:t>36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6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395536" y="1268760"/>
            <a:ext cx="5688632" cy="13849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de-DE" sz="2800" b="1" dirty="0"/>
              <a:t>Diagnose und Therapie degenerativer, neoplastischer und immunologischer Entgleisungen </a:t>
            </a:r>
          </a:p>
        </p:txBody>
      </p:sp>
      <p:sp>
        <p:nvSpPr>
          <p:cNvPr id="3" name="Rechteck 2"/>
          <p:cNvSpPr/>
          <p:nvPr/>
        </p:nvSpPr>
        <p:spPr>
          <a:xfrm>
            <a:off x="611560" y="3284984"/>
            <a:ext cx="4968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59. Jahreskongress der Deutschen Gesellschaft für Kleintiermedizin, </a:t>
            </a:r>
            <a:r>
              <a:rPr lang="de-DE" sz="2400" dirty="0" err="1" smtClean="0"/>
              <a:t>Estrel</a:t>
            </a:r>
            <a:r>
              <a:rPr lang="de-DE" sz="2400" dirty="0" smtClean="0"/>
              <a:t> </a:t>
            </a:r>
            <a:r>
              <a:rPr lang="de-DE" sz="2400" dirty="0" err="1" smtClean="0"/>
              <a:t>Convention</a:t>
            </a:r>
            <a:r>
              <a:rPr lang="de-DE" sz="2400" dirty="0" smtClean="0"/>
              <a:t> Center, Berlin, 6. bis 10. November</a:t>
            </a:r>
          </a:p>
          <a:p>
            <a:endParaRPr lang="de-DE" sz="2400" dirty="0"/>
          </a:p>
          <a:p>
            <a:r>
              <a:rPr lang="de-DE" sz="2400" dirty="0" err="1" smtClean="0"/>
              <a:t>Referatezusammenfassungen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87AD24-8FCF-414C-A75C-1386C5719DD7}" type="slidenum">
              <a:rPr lang="de-DE"/>
              <a:pPr>
                <a:defRPr/>
              </a:pPr>
              <a:t>37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6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052631"/>
              </p:ext>
            </p:extLst>
          </p:nvPr>
        </p:nvGraphicFramePr>
        <p:xfrm>
          <a:off x="395288" y="1014723"/>
          <a:ext cx="8280000" cy="464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/>
                <a:gridCol w="1080000"/>
                <a:gridCol w="2880000"/>
                <a:gridCol w="3420000"/>
              </a:tblGrid>
              <a:tr h="419520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864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Diagnose und Therapie degenerativer, neoplastischer und immunologischer Entgleisungen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129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59. Jahreskongress der Deutschen Gesellschaft für Kleintiermedizin,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Estrel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Convention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Center Berlin, 6. bis 10. November 2013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Referatezusammenfassungen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252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064a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Konferenzschrift</a:t>
                      </a:r>
                    </a:p>
                  </a:txBody>
                  <a:tcPr marL="91439" marR="91439" marT="45728" marB="45728" anchor="ctr"/>
                </a:tc>
              </a:tr>
              <a:tr h="46800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 (hauptverantwortlich)</a:t>
                      </a:r>
                      <a:endParaRPr lang="de-DE" sz="16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Deutsche Gesellschaft für Kleintiermedizin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Jahreskongress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59.</a:t>
                      </a:r>
                      <a:r>
                        <a:rPr lang="de-DE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br>
                        <a:rPr lang="de-DE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kern="12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2013</a:t>
                      </a:r>
                      <a:br>
                        <a:rPr lang="de-DE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kern="12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Berlin</a:t>
                      </a:r>
                      <a:br>
                        <a:rPr lang="de-DE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br>
                        <a:rPr lang="en-US" sz="16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lang="de-DE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$4 </a:t>
                      </a:r>
                      <a:r>
                        <a:rPr lang="de-DE" sz="160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aut</a:t>
                      </a:r>
                      <a:r>
                        <a:rPr lang="de-DE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600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(Verfasser)</a:t>
                      </a:r>
                      <a:endParaRPr kumimoji="0" lang="de-DE" altLang="de-DE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8" marB="45728" anchor="ctr"/>
                </a:tc>
              </a:tr>
              <a:tr h="118800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32" marB="4573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73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Definition </a:t>
            </a:r>
            <a:r>
              <a:rPr lang="de-DE" dirty="0" smtClean="0"/>
              <a:t>(Glossar)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Tagung von Personen oder Vertretern verschiedener Gruppen zum Zwecke der Diskussion und/oder Behandlung von </a:t>
            </a:r>
            <a:r>
              <a:rPr lang="de-DE" dirty="0"/>
              <a:t>T</a:t>
            </a:r>
            <a:r>
              <a:rPr lang="de-DE" dirty="0" smtClean="0"/>
              <a:t>hemen von gemeinsamem Interesse</a:t>
            </a:r>
          </a:p>
          <a:p>
            <a:pPr>
              <a:defRPr/>
            </a:pPr>
            <a:r>
              <a:rPr lang="de-DE" dirty="0" smtClean="0"/>
              <a:t>Tagung von Vertretern einer Körperschaft, die deren direktives oder ausführendes Organ darstellt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Konferenzen werden als Körperschaften behandelt (RDA 11.1)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653D131-8D68-4D20-A4E0-70C33346BF2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Erfassung als Körperschaften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Als Konferenzen gelten auch Ereignisse wie Sportwettkämpfe, Messen und Feste. Im Weiteren: Konferenzen usw.</a:t>
            </a:r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Neu:</a:t>
            </a:r>
          </a:p>
          <a:p>
            <a:pPr>
              <a:defRPr/>
            </a:pPr>
            <a:r>
              <a:rPr lang="de-DE" dirty="0" smtClean="0"/>
              <a:t>Kein Konferenzbegriff erforderlich, auch Thema kann Konferenzname werden.</a:t>
            </a:r>
          </a:p>
          <a:p>
            <a:pPr>
              <a:defRPr/>
            </a:pPr>
            <a:r>
              <a:rPr lang="de-DE" dirty="0" smtClean="0"/>
              <a:t>Einzelausstellungen nicht mehr als Körperschaften.</a:t>
            </a:r>
          </a:p>
          <a:p>
            <a:pPr>
              <a:defRPr/>
            </a:pPr>
            <a:r>
              <a:rPr lang="de-DE" dirty="0" smtClean="0"/>
              <a:t>Nur noch Ausstellungen </a:t>
            </a:r>
            <a:r>
              <a:rPr lang="de-DE" dirty="0"/>
              <a:t>als </a:t>
            </a:r>
            <a:r>
              <a:rPr lang="de-DE" dirty="0" smtClean="0"/>
              <a:t>Körperschaften, die unter demselben Namen regelmäßig stattfinden.</a:t>
            </a:r>
          </a:p>
          <a:p>
            <a:pPr>
              <a:defRPr/>
            </a:pPr>
            <a:r>
              <a:rPr lang="de-DE" dirty="0" smtClean="0"/>
              <a:t>Expeditionen werden als Körperschaften erfasst.</a:t>
            </a:r>
          </a:p>
          <a:p>
            <a:pPr>
              <a:defRPr/>
            </a:pPr>
            <a:r>
              <a:rPr lang="de-DE" dirty="0" smtClean="0"/>
              <a:t>Untergeordnete Konferenzen werden als Körperschaften erfasst.</a:t>
            </a: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D8D55EB-B805-4145-8879-FB4173AAE8A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Erfassung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Kernelemente:</a:t>
            </a:r>
          </a:p>
          <a:p>
            <a:pPr>
              <a:defRPr/>
            </a:pPr>
            <a:r>
              <a:rPr lang="de-DE" dirty="0" smtClean="0"/>
              <a:t>Bevorzugter Name (RDA 11.2.2)</a:t>
            </a:r>
          </a:p>
          <a:p>
            <a:pPr>
              <a:defRPr/>
            </a:pPr>
            <a:r>
              <a:rPr lang="de-DE" dirty="0" smtClean="0"/>
              <a:t>Ort (RDA 11.3.2)</a:t>
            </a:r>
          </a:p>
          <a:p>
            <a:pPr>
              <a:defRPr/>
            </a:pPr>
            <a:r>
              <a:rPr lang="de-DE" dirty="0" smtClean="0"/>
              <a:t>Datum (RDA 11.4.2)</a:t>
            </a:r>
          </a:p>
          <a:p>
            <a:pPr>
              <a:defRPr/>
            </a:pPr>
            <a:r>
              <a:rPr lang="de-DE" dirty="0" smtClean="0"/>
              <a:t>Zählung (RDA 11.6)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Kernelemente unter bestimmten Voraussetzungen:</a:t>
            </a:r>
          </a:p>
          <a:p>
            <a:pPr>
              <a:defRPr/>
            </a:pPr>
            <a:r>
              <a:rPr lang="de-DE" dirty="0" smtClean="0"/>
              <a:t>In Verbindung stehende Institution - wenn zur Identifizierung besser geeignet als Ort (RDA 11.5)</a:t>
            </a:r>
          </a:p>
          <a:p>
            <a:pPr>
              <a:defRPr/>
            </a:pPr>
            <a:r>
              <a:rPr lang="de-DE" dirty="0" smtClean="0"/>
              <a:t>Art der Körperschaft: Veranstaltung - wenn zur Unterscheidung nötig (RDA 11.7.1.4)</a:t>
            </a: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 smtClean="0"/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CF1D39C-3729-4F45-86D5-19058D15924B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235825" y="6453336"/>
            <a:ext cx="1450975" cy="404664"/>
          </a:xfrm>
        </p:spPr>
        <p:txBody>
          <a:bodyPr/>
          <a:lstStyle/>
          <a:p>
            <a:pPr>
              <a:defRPr/>
            </a:pPr>
            <a:fld id="{DBC79869-4B40-429C-8345-8C52BA4F29D5}" type="slidenum">
              <a:rPr lang="de-DE"/>
              <a:pPr>
                <a:defRPr/>
              </a:pPr>
              <a:t>7</a:t>
            </a:fld>
            <a:endParaRPr lang="de-DE"/>
          </a:p>
        </p:txBody>
      </p:sp>
      <p:sp>
        <p:nvSpPr>
          <p:cNvPr id="9253" name="Textfeld 6"/>
          <p:cNvSpPr txBox="1">
            <a:spLocks noChangeArrowheads="1"/>
          </p:cNvSpPr>
          <p:nvPr/>
        </p:nvSpPr>
        <p:spPr bwMode="auto">
          <a:xfrm>
            <a:off x="342900" y="1125538"/>
            <a:ext cx="2479675" cy="34163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254" name="Textfeld 7"/>
          <p:cNvSpPr txBox="1">
            <a:spLocks noChangeArrowheads="1"/>
          </p:cNvSpPr>
          <p:nvPr/>
        </p:nvSpPr>
        <p:spPr bwMode="auto">
          <a:xfrm>
            <a:off x="555625" y="4581525"/>
            <a:ext cx="2146300" cy="1477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ea typeface="Verdana" pitchFamily="34" charset="0"/>
                <a:cs typeface="Verdana" pitchFamily="34" charset="0"/>
              </a:rPr>
              <a:t>Im Impressum: organised by  the Vietnam National University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Thema und Veranstaltungsbegriff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525344"/>
            <a:ext cx="7632700" cy="332656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pic>
        <p:nvPicPr>
          <p:cNvPr id="9257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8" t="9164" b="3181"/>
          <a:stretch>
            <a:fillRect/>
          </a:stretch>
        </p:blipFill>
        <p:spPr bwMode="auto">
          <a:xfrm>
            <a:off x="562449" y="1372484"/>
            <a:ext cx="2260126" cy="295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2916238" y="773126"/>
          <a:ext cx="5904000" cy="5761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828000"/>
                <a:gridCol w="1620000"/>
                <a:gridCol w="2700000"/>
              </a:tblGrid>
              <a:tr h="314953">
                <a:tc>
                  <a:txBody>
                    <a:bodyPr/>
                    <a:lstStyle/>
                    <a:p>
                      <a:r>
                        <a:rPr lang="de-DE" sz="11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</a:tr>
              <a:tr h="106910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111</a:t>
                      </a:r>
                      <a:endParaRPr lang="de-DE" sz="11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International Conference </a:t>
                      </a:r>
                      <a:r>
                        <a:rPr lang="de-DE" sz="11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</a:t>
                      </a: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Environment</a:t>
                      </a:r>
                      <a: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100" b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Natural </a:t>
                      </a:r>
                      <a:r>
                        <a:rPr lang="de-DE" sz="1100" b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Ressources</a:t>
                      </a:r>
                      <a: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100" b="0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4.</a:t>
                      </a:r>
                      <a:b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100" b="0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b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100" b="0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Ho-Chi-Minh-Stadt</a:t>
                      </a:r>
                    </a:p>
                  </a:txBody>
                  <a:tcPr marL="91428" marR="91428" marT="45726" marB="45726" anchor="ctr"/>
                </a:tc>
              </a:tr>
              <a:tr h="86851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411</a:t>
                      </a:r>
                      <a:endParaRPr lang="de-DE" sz="11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11.2.3</a:t>
                      </a:r>
                      <a:endParaRPr lang="de-DE" sz="11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Name der Körperschaft</a:t>
                      </a: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i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sz="1100" i="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ICENR</a:t>
                      </a:r>
                      <a:br>
                        <a:rPr lang="de-DE" sz="1100" i="0" dirty="0" smtClean="0"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100" b="0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4.</a:t>
                      </a:r>
                      <a:b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100" b="0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b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100" b="0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Ho-Chi-Minh-Stadt</a:t>
                      </a:r>
                    </a:p>
                  </a:txBody>
                  <a:tcPr marL="91428" marR="91428" marT="45726" marB="45726" anchor="ctr"/>
                </a:tc>
              </a:tr>
              <a:tr h="6679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551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$g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Ho-Chi-Minh-Stadt</a:t>
                      </a:r>
                      <a:b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1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ortv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100" i="1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Veranstaltungsort</a:t>
                      </a:r>
                      <a:r>
                        <a:rPr lang="en-US" sz="11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/>
                      </a:r>
                      <a:br>
                        <a:rPr lang="en-US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lang="en-US" sz="11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100" i="1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467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548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1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b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1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1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datv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1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1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Veranstatlungsdatum</a:t>
                      </a:r>
                      <a:r>
                        <a:rPr lang="de-DE" sz="11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1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467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548</a:t>
                      </a:r>
                      <a:endParaRPr lang="de-DE" sz="11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1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  <a:endParaRPr lang="de-DE" sz="11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17.06.2014-18.06.2014</a:t>
                      </a:r>
                      <a:b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1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1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datv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1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1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Veranstatlungsdatum</a:t>
                      </a:r>
                      <a:r>
                        <a:rPr lang="de-DE" sz="11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</a:p>
                  </a:txBody>
                  <a:tcPr marL="91428" marR="91428" marT="45726" marB="45726" anchor="ctr"/>
                </a:tc>
              </a:tr>
              <a:tr h="538793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510</a:t>
                      </a:r>
                      <a:endParaRPr lang="de-DE" sz="11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32.1</a:t>
                      </a:r>
                      <a:endParaRPr lang="de-DE" sz="11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Verbindung stehende</a:t>
                      </a:r>
                      <a:r>
                        <a:rPr lang="de-DE" sz="11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Institution</a:t>
                      </a:r>
                      <a:endParaRPr lang="de-DE" sz="11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Đại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Học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Quốc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Gia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Thành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phố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Hồ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Chí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Minh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1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1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1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(Veranstalter)</a:t>
                      </a:r>
                      <a: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1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1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46732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29.5</a:t>
                      </a:r>
                      <a:endParaRPr lang="de-DE" sz="11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</a:t>
                      </a:r>
                      <a:r>
                        <a:rPr lang="de-DE" sz="11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kennzeichnung</a:t>
                      </a:r>
                      <a:endParaRPr lang="de-DE" sz="11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467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111</a:t>
                      </a:r>
                      <a:endParaRPr lang="de-DE" sz="11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11.6.1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einer Konferenz</a:t>
                      </a:r>
                      <a:endParaRPr lang="de-DE" sz="11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 4.</a:t>
                      </a:r>
                      <a:br>
                        <a:rPr lang="de-DE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1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[Erfassung s. 111 oben</a:t>
                      </a:r>
                      <a:r>
                        <a:rPr lang="de-DE" sz="11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sz="11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164288" y="6153150"/>
            <a:ext cx="1450975" cy="365125"/>
          </a:xfrm>
        </p:spPr>
        <p:txBody>
          <a:bodyPr/>
          <a:lstStyle/>
          <a:p>
            <a:pPr>
              <a:defRPr/>
            </a:pPr>
            <a:fld id="{E19093A9-0CB5-4292-B3CE-8D4880B493BA}" type="slidenum">
              <a:rPr lang="de-DE"/>
              <a:pPr>
                <a:defRPr/>
              </a:pPr>
              <a:t>8</a:t>
            </a:fld>
            <a:endParaRPr lang="de-DE"/>
          </a:p>
        </p:txBody>
      </p:sp>
      <p:sp>
        <p:nvSpPr>
          <p:cNvPr id="10269" name="Textfeld 6"/>
          <p:cNvSpPr txBox="1">
            <a:spLocks noChangeArrowheads="1"/>
          </p:cNvSpPr>
          <p:nvPr/>
        </p:nvSpPr>
        <p:spPr bwMode="auto">
          <a:xfrm>
            <a:off x="342899" y="1265386"/>
            <a:ext cx="2479675" cy="34163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0270" name="Textfeld 7"/>
          <p:cNvSpPr txBox="1">
            <a:spLocks noChangeArrowheads="1"/>
          </p:cNvSpPr>
          <p:nvPr/>
        </p:nvSpPr>
        <p:spPr bwMode="auto">
          <a:xfrm>
            <a:off x="555625" y="4581525"/>
            <a:ext cx="2146300" cy="1754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ea typeface="Verdana" pitchFamily="34" charset="0"/>
                <a:cs typeface="Verdana" pitchFamily="34" charset="0"/>
              </a:rPr>
              <a:t>Im Vorwort: ... Kolloquium ... unter dem Thema „Homer im 18. Jahrhundert“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Thema wird Name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pic>
        <p:nvPicPr>
          <p:cNvPr id="1027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58" b="24644"/>
          <a:stretch>
            <a:fillRect/>
          </a:stretch>
        </p:blipFill>
        <p:spPr bwMode="auto">
          <a:xfrm>
            <a:off x="467544" y="1700808"/>
            <a:ext cx="2234381" cy="267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952503"/>
              </p:ext>
            </p:extLst>
          </p:nvPr>
        </p:nvGraphicFramePr>
        <p:xfrm>
          <a:off x="2915816" y="1031686"/>
          <a:ext cx="5904000" cy="5296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00"/>
                <a:gridCol w="1044200"/>
                <a:gridCol w="1584176"/>
                <a:gridCol w="2519624"/>
              </a:tblGrid>
              <a:tr h="288000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</a:tr>
              <a:tr h="684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111</a:t>
                      </a:r>
                      <a:endParaRPr lang="de-DE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Homer im 18. Jahrhundert</a:t>
                      </a:r>
                      <a:b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$h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Veranstaltung</a:t>
                      </a:r>
                      <a:b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1999</a:t>
                      </a:r>
                      <a:b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Stendal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684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$g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Stendal</a:t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ortv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(Veranstaltungsort)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548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1999</a:t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datv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(Veranstaltungsdatum)</a:t>
                      </a:r>
                      <a:endParaRPr lang="de-DE" sz="14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1080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11.7.1.4</a:t>
                      </a:r>
                      <a:b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11.7.1.6 D-A-CH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der Körperschaft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$s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Veranstaltung</a:t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obin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(Oberbegriff, </a:t>
                      </a:r>
                      <a:r>
                        <a:rPr lang="de-DE" sz="14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instantiell</a:t>
                      </a:r>
                      <a:r>
                        <a:rPr lang="de-DE" sz="14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68400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510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32.1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</a:t>
                      </a:r>
                      <a:r>
                        <a:rPr lang="de-DE" sz="14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Körperschaft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 rowSpan="2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Winckelmann-Gesellschaft</a:t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(Veranstalter)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$9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GND-IDN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46800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29.5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</a:t>
                      </a:r>
                      <a:r>
                        <a:rPr lang="de-DE" sz="14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kennzeichnung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Konferenzen als untergeordnete Körperschaften (RDA 11.2.2.14)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Name von allgemeiner Natur. (RDA 11.2.2.14.3)</a:t>
            </a:r>
          </a:p>
          <a:p>
            <a:pPr>
              <a:defRPr/>
            </a:pPr>
            <a:r>
              <a:rPr lang="de-DE" dirty="0" smtClean="0"/>
              <a:t>Körperschaft wird als Abteilung der veranstaltenden Körperschaft angesetzt.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Bevorzugter Name der übergeordneten Körperschaft vollständig enthalten? (RDA 11.2.2.14.6 D-A-CH)     - Ja: Ansetzung untergeordnet.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- Nein: Ansetzung selbstständig.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</a:t>
            </a:r>
            <a:r>
              <a:rPr lang="de-DE" dirty="0" err="1" smtClean="0"/>
              <a:t>Aleph</a:t>
            </a:r>
            <a:r>
              <a:rPr lang="de-DE" dirty="0" smtClean="0"/>
              <a:t> | Stand: 30.09.2015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197D6D5-1AF5-42AB-93D2-A0DF09796821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2810</Words>
  <Application>Microsoft Office PowerPoint</Application>
  <PresentationFormat>Bildschirmpräsentation (4:3)</PresentationFormat>
  <Paragraphs>708</Paragraphs>
  <Slides>37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38" baseType="lpstr">
      <vt:lpstr>Larissa</vt:lpstr>
      <vt:lpstr>Schulungsunterlagen der AG RDA</vt:lpstr>
      <vt:lpstr>Konferenzen  Formatneutral, 11.09.2015, Aleph (ASEQ), 30.09.2015 </vt:lpstr>
      <vt:lpstr>Inhalt</vt:lpstr>
      <vt:lpstr>Konferenzen als Körperschaften</vt:lpstr>
      <vt:lpstr>Konferenzen als Körperschaften</vt:lpstr>
      <vt:lpstr>Erfassung als Körperschaften</vt:lpstr>
      <vt:lpstr>Beispiel: Thema und Veranstaltungsbegriff</vt:lpstr>
      <vt:lpstr>Beispiel: Thema wird Name</vt:lpstr>
      <vt:lpstr>Konferenzen als Körperschaften</vt:lpstr>
      <vt:lpstr>Beispiel: Konferenz untergeordnet erfasst</vt:lpstr>
      <vt:lpstr>Abgrenzung / Art des Inhalts</vt:lpstr>
      <vt:lpstr>Konferenzen als geistige Schöpfer </vt:lpstr>
      <vt:lpstr>Sonstige Körperschaften und Personen</vt:lpstr>
      <vt:lpstr>Sonstige Körperschaften und Personen</vt:lpstr>
      <vt:lpstr>Beispiele für Veranstalter</vt:lpstr>
      <vt:lpstr>Beispiel für Herausgeber</vt:lpstr>
      <vt:lpstr>Erfassen des Titels und Titelzusatzes (RDA 2.3)</vt:lpstr>
      <vt:lpstr>Beispiele für Titelzusatz</vt:lpstr>
      <vt:lpstr>Beispiele für Titelzusatz</vt:lpstr>
      <vt:lpstr>Verantwortlichkeitsangabe (RDA 2.4)</vt:lpstr>
      <vt:lpstr>Beispiel 1</vt:lpstr>
      <vt:lpstr>Beispiel 1</vt:lpstr>
      <vt:lpstr>Beispiel 1 (Forts.)</vt:lpstr>
      <vt:lpstr>Beispiel 2</vt:lpstr>
      <vt:lpstr>Beispiel 2</vt:lpstr>
      <vt:lpstr>Beispiel 3</vt:lpstr>
      <vt:lpstr>Beispiel 3</vt:lpstr>
      <vt:lpstr>Beispiel 3 (Forts.)</vt:lpstr>
      <vt:lpstr>Beispiel 3 (Forts.)</vt:lpstr>
      <vt:lpstr>Beispiel 4</vt:lpstr>
      <vt:lpstr>Beispiel 4</vt:lpstr>
      <vt:lpstr>Beispiel 4 (Forts.)</vt:lpstr>
      <vt:lpstr>Beispiel 4 (Forts.)</vt:lpstr>
      <vt:lpstr>Beispiel 5</vt:lpstr>
      <vt:lpstr>Beispiel 5</vt:lpstr>
      <vt:lpstr>Beispiel 6</vt:lpstr>
      <vt:lpstr>Beispiel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51</cp:revision>
  <dcterms:created xsi:type="dcterms:W3CDTF">2014-02-18T07:01:40Z</dcterms:created>
  <dcterms:modified xsi:type="dcterms:W3CDTF">2015-11-25T07:08:42Z</dcterms:modified>
</cp:coreProperties>
</file>