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85" r:id="rId2"/>
    <p:sldId id="259" r:id="rId3"/>
    <p:sldId id="287" r:id="rId4"/>
    <p:sldId id="302" r:id="rId5"/>
    <p:sldId id="303" r:id="rId6"/>
    <p:sldId id="304" r:id="rId7"/>
    <p:sldId id="294" r:id="rId8"/>
    <p:sldId id="342" r:id="rId9"/>
    <p:sldId id="305" r:id="rId10"/>
    <p:sldId id="343" r:id="rId11"/>
    <p:sldId id="306" r:id="rId12"/>
    <p:sldId id="307" r:id="rId13"/>
    <p:sldId id="344" r:id="rId14"/>
    <p:sldId id="308" r:id="rId15"/>
    <p:sldId id="309" r:id="rId16"/>
    <p:sldId id="347" r:id="rId17"/>
    <p:sldId id="349" r:id="rId18"/>
    <p:sldId id="348" r:id="rId19"/>
    <p:sldId id="310" r:id="rId20"/>
    <p:sldId id="311" r:id="rId21"/>
    <p:sldId id="345" r:id="rId22"/>
    <p:sldId id="312" r:id="rId23"/>
    <p:sldId id="313" r:id="rId24"/>
    <p:sldId id="315" r:id="rId25"/>
    <p:sldId id="316" r:id="rId26"/>
    <p:sldId id="346" r:id="rId27"/>
    <p:sldId id="314" r:id="rId28"/>
    <p:sldId id="289" r:id="rId29"/>
    <p:sldId id="317" r:id="rId30"/>
    <p:sldId id="320" r:id="rId31"/>
    <p:sldId id="326" r:id="rId32"/>
    <p:sldId id="321" r:id="rId33"/>
    <p:sldId id="328" r:id="rId34"/>
    <p:sldId id="322" r:id="rId35"/>
    <p:sldId id="333" r:id="rId36"/>
    <p:sldId id="340" r:id="rId37"/>
    <p:sldId id="325" r:id="rId38"/>
    <p:sldId id="338" r:id="rId39"/>
    <p:sldId id="335" r:id="rId40"/>
    <p:sldId id="339" r:id="rId41"/>
    <p:sldId id="331" r:id="rId42"/>
    <p:sldId id="337" r:id="rId43"/>
    <p:sldId id="332" r:id="rId44"/>
    <p:sldId id="341" r:id="rId4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5" autoAdjust="0"/>
    <p:restoredTop sz="82581" autoAdjust="0"/>
  </p:normalViewPr>
  <p:slideViewPr>
    <p:cSldViewPr>
      <p:cViewPr varScale="1">
        <p:scale>
          <a:sx n="71" d="100"/>
          <a:sy n="71" d="100"/>
        </p:scale>
        <p:origin x="-1397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837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F539D0-157D-4DFC-B045-DEE9A0CAD12F}" type="datetimeFigureOut">
              <a:rPr lang="de-DE"/>
              <a:pPr>
                <a:defRPr/>
              </a:pPr>
              <a:t>17.11.2016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7D41D77-C1A5-4F81-85BE-FD3064D8F81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53105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46A2D27-4AAC-4513-AB30-D0CC2BA1FF35}" type="datetimeFigureOut">
              <a:rPr lang="de-DE"/>
              <a:pPr>
                <a:defRPr/>
              </a:pPr>
              <a:t>17.11.2016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F1305D-3738-458D-B22D-2BB63734900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38897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 smtClean="0"/>
          </a:p>
        </p:txBody>
      </p:sp>
      <p:sp>
        <p:nvSpPr>
          <p:cNvPr id="16388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036296-CB9A-45A5-A3C1-66A095E84188}" type="slidenum">
              <a:rPr lang="de-DE" altLang="de-DE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DE" altLang="de-DE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Nach eigenem Ermessen kann man auch Mitwirkende berücksichtigen, die nicht der bevorzugten Informationsquelle</a:t>
            </a:r>
            <a:r>
              <a:rPr lang="de-DE" baseline="0" dirty="0" smtClean="0"/>
              <a:t> entnommen wurden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1305D-3738-458D-B22D-2BB637349002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14720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Keine Beziehung zu den drei Körperschaften, die aufgeführt sind, aber Angabe in der Verantwortlichkeitsangabe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1305D-3738-458D-B22D-2BB637349002}" type="slidenum">
              <a:rPr lang="de-DE" smtClean="0"/>
              <a:pPr>
                <a:defRPr/>
              </a:pPr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78190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1305D-3738-458D-B22D-2BB637349002}" type="slidenum">
              <a:rPr lang="de-DE" smtClean="0"/>
              <a:pPr>
                <a:defRPr/>
              </a:pPr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903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 smtClean="0">
              <a:latin typeface="Arial" charset="0"/>
              <a:cs typeface="Arial" charset="0"/>
            </a:endParaRPr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B00FDB-733B-4947-893D-1401C70349AC}" type="slidenum">
              <a:rPr lang="de-DE" alt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1305D-3738-458D-B22D-2BB637349002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4298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F28394-3D8F-4D35-96FA-34EEB3DD24F9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F28394-3D8F-4D35-96FA-34EEB3DD24F9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Aber: Bei Vorlage: DGK-DVG-Jahreskongress würde selbstständig angesetzt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C98C2-09BB-4B03-85CA-150180342E0C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Aber: Bei Vorlage: DGK-DVG-Jahreskongress würde selbstständig angesetzt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C98C2-09BB-4B03-85CA-150180342E0C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Ausnahme: Wenn die Ressourcen Eigenschaften von fortlaufenden Ressourcen aufweisen, werden sie z.B. bei Newslettern zu Ereignissen fortlaufend behandelt.</a:t>
            </a:r>
          </a:p>
          <a:p>
            <a:endParaRPr lang="de-DE" alt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EB73BF-6003-41CC-BBE0-EDA528F5E528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27A8E42-601F-428C-B9E8-542AA9B05440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6119812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5"/>
          </p:nvPr>
        </p:nvSpPr>
        <p:spPr>
          <a:xfrm>
            <a:off x="7235825" y="6376988"/>
            <a:ext cx="1450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EBC90A-5DF3-4089-AD35-649710BFA61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97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8313" y="6381750"/>
            <a:ext cx="6264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de-DE" altLang="de-DE" sz="3200" b="1" dirty="0" smtClean="0"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0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00" b="1">
                  <a:solidFill>
                    <a:srgbClr val="000000"/>
                  </a:solidFill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91" name="Grafik 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4" t="17175" b="17717"/>
          <a:stretch>
            <a:fillRect/>
          </a:stretch>
        </p:blipFill>
        <p:spPr bwMode="auto">
          <a:xfrm>
            <a:off x="677863" y="2349500"/>
            <a:ext cx="16510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930455"/>
              </p:ext>
            </p:extLst>
          </p:nvPr>
        </p:nvGraphicFramePr>
        <p:xfrm>
          <a:off x="395536" y="1196752"/>
          <a:ext cx="8424191" cy="4718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368152"/>
                <a:gridCol w="2448272"/>
                <a:gridCol w="3743671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</a:tr>
              <a:tr h="100811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Name der Körperschaft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Homer im 18. Jahrhundert</a:t>
                      </a: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$g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Veranstaltung</a:t>
                      </a: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$d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1999</a:t>
                      </a: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$c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Stendal </a:t>
                      </a:r>
                    </a:p>
                  </a:txBody>
                  <a:tcPr marL="68580" marR="68580" marT="0" marB="0" anchor="ctr"/>
                </a:tc>
              </a:tr>
              <a:tr h="72008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 einer Konferenz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!IDN!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Stendal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ortv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805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548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1999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datv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80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550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11.7.1.4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11.7.1.6 D-A-CH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der Körperschaft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!IDN!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Veranstaltung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obin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91071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510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Körperschaft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!IDN!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Winckelmann-Gesellschaft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Beispiel: Thema wird Name</a:t>
            </a:r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7235825" y="6376988"/>
            <a:ext cx="1450975" cy="365125"/>
          </a:xfrm>
        </p:spPr>
        <p:txBody>
          <a:bodyPr/>
          <a:lstStyle/>
          <a:p>
            <a:pPr>
              <a:defRPr/>
            </a:pPr>
            <a:fld id="{1197D6D5-1AF5-42AB-93D2-A0DF09796821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841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Konferenzen als untergeordnete Körperschaften (RDA 11.2.2.14)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Name von allgemeiner Natur. (RDA 11.2.2.14.3)</a:t>
            </a:r>
          </a:p>
          <a:p>
            <a:pPr>
              <a:defRPr/>
            </a:pPr>
            <a:r>
              <a:rPr lang="de-DE" dirty="0" smtClean="0"/>
              <a:t>Körperschaft wird als Abteilung der veranstaltenden Körperschaft angesetzt.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Bevorzugter Name der übergeordneten Körperschaft vollständig enthalten? (RDA 11.2.2.14.6 D-A-CH)     - Ja: Ansetzung untergeordnet.</a:t>
            </a:r>
          </a:p>
          <a:p>
            <a:pPr marL="0" indent="0">
              <a:buNone/>
              <a:defRPr/>
            </a:pPr>
            <a:r>
              <a:rPr lang="de-DE" dirty="0"/>
              <a:t> </a:t>
            </a:r>
            <a:r>
              <a:rPr lang="de-DE" dirty="0" smtClean="0"/>
              <a:t>  - Nein: Ansetzung selbstständig.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197D6D5-1AF5-42AB-93D2-A0DF09796821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AA9DD59-E4BC-4DDC-9547-D9EF267F36D6}" type="slidenum">
              <a:rPr lang="de-DE"/>
              <a:pPr>
                <a:defRPr/>
              </a:pPr>
              <a:t>12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Beispiel: Konferenz untergeordnet erfasst</a:t>
            </a:r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2555776" y="1988840"/>
            <a:ext cx="3816424" cy="3528392"/>
            <a:chOff x="2555776" y="1988840"/>
            <a:chExt cx="3816424" cy="3528392"/>
          </a:xfrm>
        </p:grpSpPr>
        <p:sp>
          <p:nvSpPr>
            <p:cNvPr id="12317" name="Textfeld 6"/>
            <p:cNvSpPr txBox="1">
              <a:spLocks noChangeArrowheads="1"/>
            </p:cNvSpPr>
            <p:nvPr/>
          </p:nvSpPr>
          <p:spPr bwMode="auto">
            <a:xfrm>
              <a:off x="2555776" y="1988840"/>
              <a:ext cx="3816424" cy="35283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1232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833" b="-19833"/>
            <a:stretch>
              <a:fillRect/>
            </a:stretch>
          </p:blipFill>
          <p:spPr bwMode="auto">
            <a:xfrm>
              <a:off x="3176275" y="2422033"/>
              <a:ext cx="2435240" cy="717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2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8677" y="4005063"/>
              <a:ext cx="2286000" cy="466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AA9DD59-E4BC-4DDC-9547-D9EF267F36D6}" type="slidenum">
              <a:rPr lang="de-DE"/>
              <a:pPr>
                <a:defRPr/>
              </a:pPr>
              <a:t>13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373975"/>
              </p:ext>
            </p:extLst>
          </p:nvPr>
        </p:nvGraphicFramePr>
        <p:xfrm>
          <a:off x="179512" y="739368"/>
          <a:ext cx="8784976" cy="564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008112"/>
                <a:gridCol w="1872208"/>
                <a:gridCol w="5040560"/>
              </a:tblGrid>
              <a:tr h="1440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/>
                </a:tc>
              </a:tr>
              <a:tr h="107438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Name der Körperschaft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Gesellschaft für Kleintiermedizin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Jahreskongress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59.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2013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411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11.2.3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Abweichender Name der Körperschaft 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59. Jahreskongress 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der Deutschen Gesellschaft für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Kleintiermedizin, 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Estrel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Convention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Center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Berlin, 6. bis 10. November 2013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634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411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11.2.3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Abweichender Name der Körperschaft 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Jahreskongress</a:t>
                      </a:r>
                      <a:r>
                        <a:rPr lang="de-DE" sz="1800" b="1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$g</a:t>
                      </a: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Deutsche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Gesellschaft für Kleintiermedizin</a:t>
                      </a: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$n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59.</a:t>
                      </a: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$d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2013</a:t>
                      </a: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$c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Berlin </a:t>
                      </a:r>
                    </a:p>
                  </a:txBody>
                  <a:tcPr marL="68580" marR="68580" marT="0" marB="0"/>
                </a:tc>
              </a:tr>
              <a:tr h="72703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 einer Konferenz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ortv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49788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548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2013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datv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69799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510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Körperschaft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Gesellschaft für Kleintiermedizin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adue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Beispiel: Konferenz untergeordnet erfasst</a:t>
            </a:r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778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Abgrenzung / Art des Inhalts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de-DE" b="1" dirty="0" smtClean="0"/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Abgrenzung (RDA 0.0 D-A-CH, Erläuterung 2, 5)</a:t>
            </a:r>
          </a:p>
          <a:p>
            <a:pPr>
              <a:defRPr/>
            </a:pPr>
            <a:r>
              <a:rPr lang="de-DE" dirty="0"/>
              <a:t>Ressourcen </a:t>
            </a:r>
            <a:r>
              <a:rPr lang="de-DE" dirty="0" smtClean="0"/>
              <a:t>mit </a:t>
            </a:r>
            <a:r>
              <a:rPr lang="de-DE" dirty="0"/>
              <a:t>Konferenzen </a:t>
            </a:r>
            <a:r>
              <a:rPr lang="de-DE" dirty="0" smtClean="0"/>
              <a:t>als geistige Schöpfer werden </a:t>
            </a:r>
            <a:r>
              <a:rPr lang="de-DE" dirty="0"/>
              <a:t>grundsätzlich monografisch erfasst.</a:t>
            </a:r>
          </a:p>
          <a:p>
            <a:pPr>
              <a:defRPr/>
            </a:pPr>
            <a:r>
              <a:rPr lang="de-DE" dirty="0"/>
              <a:t>Je nach Sachverhalt als einzelne Einheit oder mehrteilige Monografie.</a:t>
            </a:r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Art des Inhalts (RDA 7.2.1.3)</a:t>
            </a:r>
          </a:p>
          <a:p>
            <a:pPr marL="0" indent="0">
              <a:buFont typeface="Arial" charset="0"/>
              <a:buNone/>
              <a:defRPr/>
            </a:pPr>
            <a:endParaRPr lang="de-DE" b="1" dirty="0"/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Für Konferenzen usw. wird als Art des Inhalts erfasst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„Konferenzschrift“ (RDA 7.2.1.3 D-A-CH).</a:t>
            </a:r>
          </a:p>
          <a:p>
            <a:pPr marL="0" indent="0">
              <a:buFont typeface="Arial" charset="0"/>
              <a:buNone/>
              <a:defRPr/>
            </a:pPr>
            <a:endParaRPr lang="de-DE" b="1" dirty="0"/>
          </a:p>
          <a:p>
            <a:pPr marL="0" indent="0">
              <a:buFont typeface="Arial" charset="0"/>
              <a:buNone/>
              <a:defRPr/>
            </a:pPr>
            <a:endParaRPr lang="de-DE" b="1" dirty="0" smtClean="0"/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76095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7C459AD-9136-4262-B142-226B404BADF9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geistige Schöpfer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Geistiger Schöpfer (RDA 19.2.1.1.1 Punkt d)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Prüfung in zwei Schritten</a:t>
            </a:r>
            <a:r>
              <a:rPr lang="de-DE" dirty="0" smtClean="0"/>
              <a:t>:</a:t>
            </a:r>
            <a:br>
              <a:rPr lang="de-DE" dirty="0" smtClean="0"/>
            </a:br>
            <a:endParaRPr lang="de-DE" dirty="0" smtClean="0"/>
          </a:p>
          <a:p>
            <a:pPr marL="457200" indent="-457200">
              <a:buFont typeface="Arial" charset="0"/>
              <a:buAutoNum type="arabicPeriod"/>
              <a:defRPr/>
            </a:pPr>
            <a:r>
              <a:rPr lang="de-DE" dirty="0" smtClean="0"/>
              <a:t>Ist die Konferenz usw. für das Erscheinen des Werkes verantwortlich?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de-DE" dirty="0" smtClean="0"/>
              <a:t>Wird über </a:t>
            </a:r>
            <a:r>
              <a:rPr lang="de-DE" dirty="0"/>
              <a:t>kollektive Aktivität der Konferenz oder </a:t>
            </a:r>
            <a:r>
              <a:rPr lang="de-DE" dirty="0" smtClean="0"/>
              <a:t>    Expedition</a:t>
            </a:r>
            <a:r>
              <a:rPr lang="de-DE" dirty="0"/>
              <a:t>, oder des Ereignisses </a:t>
            </a:r>
            <a:r>
              <a:rPr lang="de-DE" dirty="0" smtClean="0"/>
              <a:t>berichtet?</a:t>
            </a:r>
          </a:p>
          <a:p>
            <a:pPr marL="0" indent="0">
              <a:buNone/>
              <a:defRPr/>
            </a:pPr>
            <a:endParaRPr lang="de-DE" dirty="0" smtClean="0"/>
          </a:p>
          <a:p>
            <a:pPr marL="0" indent="0">
              <a:buNone/>
              <a:defRPr/>
            </a:pPr>
            <a:r>
              <a:rPr lang="de-DE" dirty="0" smtClean="0"/>
              <a:t>Weitere Voraussetzung: Ist die Konferenz in der Ressource benannt? (Ganze Ressource ist Quelle)</a:t>
            </a:r>
            <a:endParaRPr lang="de-DE" dirty="0"/>
          </a:p>
          <a:p>
            <a:pPr marL="0" indent="0">
              <a:buFont typeface="Arial" charset="0"/>
              <a:buNone/>
              <a:defRPr/>
            </a:pPr>
            <a:endParaRPr lang="de-DE" dirty="0" smtClean="0"/>
          </a:p>
          <a:p>
            <a:pPr marL="0" indent="0">
              <a:buNone/>
              <a:defRPr/>
            </a:pPr>
            <a:r>
              <a:rPr lang="de-DE" dirty="0"/>
              <a:t>Nur wenn alle Voraussetzungen zutreffen, ist die Konferenz usw. geistiger Schöpfer.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76095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E47C65E-3B0F-4BF5-89EE-4121D7A910D3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Konferenzen als geistige Schöpfer </a:t>
            </a:r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Sonderfälle:</a:t>
            </a:r>
          </a:p>
          <a:p>
            <a:pPr marL="0" indent="0">
              <a:buNone/>
            </a:pPr>
            <a:r>
              <a:rPr lang="de-DE" dirty="0" smtClean="0"/>
              <a:t>Konferenzen </a:t>
            </a:r>
            <a:r>
              <a:rPr lang="de-DE" dirty="0"/>
              <a:t>bei Zusammenstellungen</a:t>
            </a:r>
          </a:p>
          <a:p>
            <a:r>
              <a:rPr lang="de-DE" dirty="0"/>
              <a:t>Konferenz kann geistiger Schöpfer von Teilwerken sein. Beziehung zur Zusammenstellung nach Ermessen</a:t>
            </a:r>
          </a:p>
          <a:p>
            <a:pPr marL="0" indent="0">
              <a:buNone/>
            </a:pPr>
            <a:r>
              <a:rPr lang="de-DE" dirty="0"/>
              <a:t>Mehrere Konferenzen usw. sind geistige Schöpfer:</a:t>
            </a:r>
          </a:p>
          <a:p>
            <a:r>
              <a:rPr lang="de-DE" dirty="0"/>
              <a:t>Hier handelt es sich gleichfalls um Zusammenstellungen. Konferenzen sind jeweils geistiger Schöpfer eines Teilwerkes</a:t>
            </a:r>
          </a:p>
          <a:p>
            <a:r>
              <a:rPr lang="de-DE" dirty="0"/>
              <a:t>Beziehungen zur Zusammenstellung nach Ermessen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AEBC90A-5DF3-4089-AD35-649710BFA619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76095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97638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Konferenzen als geistige Schöpfer </a:t>
            </a:r>
            <a:r>
              <a:rPr lang="de-DE" dirty="0" smtClean="0"/>
              <a:t>(3)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   Sonderfälle (Fortsetzung)</a:t>
            </a:r>
          </a:p>
          <a:p>
            <a:r>
              <a:rPr lang="de-DE" dirty="0" smtClean="0"/>
              <a:t>Bei </a:t>
            </a:r>
            <a:r>
              <a:rPr lang="de-DE" dirty="0"/>
              <a:t>mehreren Einzelkonferenzen </a:t>
            </a:r>
            <a:r>
              <a:rPr lang="de-DE" b="1" dirty="0"/>
              <a:t>einer Konferenzfolge</a:t>
            </a:r>
            <a:r>
              <a:rPr lang="de-DE" dirty="0"/>
              <a:t> Beziehung anlegen entweder zu den Einzelkonferenzen oder zur Konferenzfolge (Ermessen</a:t>
            </a:r>
            <a:r>
              <a:rPr lang="de-DE" dirty="0" smtClean="0"/>
              <a:t>)</a:t>
            </a:r>
          </a:p>
          <a:p>
            <a:r>
              <a:rPr lang="de-DE" dirty="0" smtClean="0"/>
              <a:t>Bei Vorliegen von Teil- und Rahmenkonferenzen: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de-DE" dirty="0" smtClean="0"/>
              <a:t>Wenn nur Aktivitäten der Teilkonferenz  dargestellt sind, ist nur Teilkonferenz geistiger Schöpfer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de-DE" dirty="0" smtClean="0"/>
              <a:t>Keine Beziehung zur Rahmenkonferenz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AEBC90A-5DF3-4089-AD35-649710BFA619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76095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7103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Konferenzen als geistige Schöpfer </a:t>
            </a:r>
            <a:r>
              <a:rPr lang="de-DE" dirty="0" smtClean="0"/>
              <a:t>(4)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Konferenzen usw. ist </a:t>
            </a:r>
            <a:r>
              <a:rPr lang="de-DE" b="1" dirty="0"/>
              <a:t>kein</a:t>
            </a:r>
            <a:r>
              <a:rPr lang="de-DE" dirty="0"/>
              <a:t> geistiger Schöpfer:</a:t>
            </a:r>
          </a:p>
          <a:p>
            <a:r>
              <a:rPr lang="de-DE" dirty="0"/>
              <a:t>Ressource berichtet über kollektive Aktivität, stammt aber nicht von Konferenz usw.</a:t>
            </a:r>
          </a:p>
          <a:p>
            <a:r>
              <a:rPr lang="de-DE" dirty="0"/>
              <a:t>Konferenz ist nicht namentlich in Ressource genannt</a:t>
            </a:r>
          </a:p>
          <a:p>
            <a:r>
              <a:rPr lang="de-DE" dirty="0"/>
              <a:t>Einzelbeitrag einer Konferenz liegt vor (Verfasser ist geistiger Schöpfer)</a:t>
            </a:r>
          </a:p>
          <a:p>
            <a:r>
              <a:rPr lang="de-DE" dirty="0"/>
              <a:t>Es wird nicht über kollektive Aktivität berichtet - auf Konferenz usw. wird nur Bezug genommen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AEBC90A-5DF3-4089-AD35-649710BFA619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76095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84472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de-DE" dirty="0" smtClean="0"/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Werkebene: Nach </a:t>
            </a:r>
            <a:r>
              <a:rPr lang="de-DE" b="1" dirty="0" smtClean="0"/>
              <a:t>RDA 19.3.1.1 </a:t>
            </a:r>
            <a:r>
              <a:rPr lang="de-DE" dirty="0" smtClean="0"/>
              <a:t>sind</a:t>
            </a:r>
            <a:r>
              <a:rPr lang="de-DE" b="1" dirty="0" smtClean="0"/>
              <a:t> </a:t>
            </a:r>
            <a:r>
              <a:rPr lang="de-DE" dirty="0" smtClean="0"/>
              <a:t>zu erfassen, wenn sie als wichtig angesehen werden: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Sponsoren, Veranstalter, gastgebende Institutionen.</a:t>
            </a:r>
          </a:p>
          <a:p>
            <a:pPr marL="0" indent="0">
              <a:buNone/>
              <a:defRPr/>
            </a:pPr>
            <a:r>
              <a:rPr lang="de-DE" dirty="0" smtClean="0"/>
              <a:t>   - Beziehungskennzeichnung: </a:t>
            </a:r>
          </a:p>
          <a:p>
            <a:pPr marL="0" indent="0">
              <a:buNone/>
              <a:defRPr/>
            </a:pPr>
            <a:r>
              <a:rPr lang="de-DE" dirty="0" smtClean="0"/>
              <a:t>      „Veranstalter“</a:t>
            </a:r>
          </a:p>
          <a:p>
            <a:pPr marL="0" indent="0">
              <a:buNone/>
              <a:defRPr/>
            </a:pPr>
            <a:r>
              <a:rPr lang="de-DE" dirty="0" smtClean="0"/>
              <a:t>      „Sponsor“</a:t>
            </a:r>
          </a:p>
          <a:p>
            <a:pPr marL="0" indent="0">
              <a:buNone/>
              <a:defRPr/>
            </a:pPr>
            <a:r>
              <a:rPr lang="de-DE" dirty="0"/>
              <a:t> </a:t>
            </a:r>
            <a:r>
              <a:rPr lang="de-DE" dirty="0" smtClean="0"/>
              <a:t>     „Gastgebende Institution“ </a:t>
            </a:r>
          </a:p>
          <a:p>
            <a:pPr marL="0" indent="0">
              <a:buNone/>
              <a:defRPr/>
            </a:pPr>
            <a:r>
              <a:rPr lang="de-DE" dirty="0"/>
              <a:t> </a:t>
            </a:r>
            <a:r>
              <a:rPr lang="de-DE" dirty="0" smtClean="0"/>
              <a:t>    (RDA 18.5.1.3 und Anhang I).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F8934DB-FACC-49D9-949B-0CECA9DFC563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Sonstige Körperschaften und Personen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2565400"/>
            <a:ext cx="8229600" cy="1143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de-DE" dirty="0" smtClean="0"/>
              <a:t>Konferenzen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575" y="549275"/>
            <a:ext cx="2362200" cy="431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5A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737A6A3-19BE-426C-B54C-8A8AA068D630}" type="slidenum">
              <a:rPr lang="de-DE"/>
              <a:pPr>
                <a:defRPr/>
              </a:pPr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775575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Sonstige Körperschaften und Personen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Expressionsebene</a:t>
            </a:r>
            <a:r>
              <a:rPr lang="de-DE" dirty="0"/>
              <a:t>: Nach </a:t>
            </a:r>
            <a:r>
              <a:rPr lang="de-DE" b="1" dirty="0"/>
              <a:t>RDA </a:t>
            </a:r>
            <a:r>
              <a:rPr lang="de-DE" b="1" dirty="0" smtClean="0"/>
              <a:t>20.2.1.3</a:t>
            </a:r>
            <a:r>
              <a:rPr lang="de-DE" dirty="0" smtClean="0"/>
              <a:t> und </a:t>
            </a:r>
            <a:r>
              <a:rPr lang="de-DE" dirty="0"/>
              <a:t>RDA </a:t>
            </a:r>
            <a:r>
              <a:rPr lang="de-DE" b="1" dirty="0"/>
              <a:t>20.2.1.3 D-A-CH </a:t>
            </a:r>
            <a:r>
              <a:rPr lang="de-DE" dirty="0" smtClean="0"/>
              <a:t>sind Mitwirkende zu erfassen</a:t>
            </a:r>
          </a:p>
          <a:p>
            <a:pPr>
              <a:defRPr/>
            </a:pPr>
            <a:r>
              <a:rPr lang="de-DE" dirty="0"/>
              <a:t>w</a:t>
            </a:r>
            <a:r>
              <a:rPr lang="de-DE" dirty="0" smtClean="0"/>
              <a:t>enn sie in der bevorzugten Informationsquelle genannt sind</a:t>
            </a:r>
          </a:p>
          <a:p>
            <a:pPr>
              <a:defRPr/>
            </a:pPr>
            <a:r>
              <a:rPr lang="de-DE" dirty="0"/>
              <a:t>w</a:t>
            </a:r>
            <a:r>
              <a:rPr lang="de-DE" dirty="0" smtClean="0"/>
              <a:t>enn sie einen bedeutenden Teil beigetragen haben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 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Für Konferenzen usw.:</a:t>
            </a:r>
            <a:endParaRPr lang="de-DE" dirty="0"/>
          </a:p>
          <a:p>
            <a:pPr>
              <a:defRPr/>
            </a:pPr>
            <a:r>
              <a:rPr lang="de-DE" dirty="0"/>
              <a:t>Herausgeber (Beziehungskennzeichnung „Herausgeber“).</a:t>
            </a:r>
          </a:p>
          <a:p>
            <a:pPr>
              <a:defRPr/>
            </a:pPr>
            <a:r>
              <a:rPr lang="de-DE" dirty="0" smtClean="0"/>
              <a:t>Weitere nach Ermessen, </a:t>
            </a:r>
            <a:r>
              <a:rPr lang="de-DE" dirty="0"/>
              <a:t>wenn sie als wichtig angesehen werden</a:t>
            </a:r>
            <a:r>
              <a:rPr lang="de-DE" dirty="0" smtClean="0"/>
              <a:t>.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6DF80D0-6462-448E-933A-E9EE3D877F1B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965BA12-FC7E-42BE-8D45-0DDA4F9E150D}" type="slidenum">
              <a:rPr lang="de-DE"/>
              <a:pPr>
                <a:defRPr/>
              </a:pPr>
              <a:t>21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751708"/>
              </p:ext>
            </p:extLst>
          </p:nvPr>
        </p:nvGraphicFramePr>
        <p:xfrm>
          <a:off x="395536" y="980728"/>
          <a:ext cx="8424860" cy="5223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296144"/>
                <a:gridCol w="2736304"/>
                <a:gridCol w="3456308"/>
              </a:tblGrid>
              <a:tr h="41950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</a:tr>
              <a:tr h="253282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Verantwortlich-</a:t>
                      </a: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keitsangabe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organised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jointly by: IHP HWRP Germany, German National Committee for the International Hydrological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Programme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of UNESCO and for Hydrology and Water Resources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Programme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of WMO …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</a:tr>
              <a:tr h="21602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3110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Nationalkomitee für das International Hydrological Programme der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Unesco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das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Hydrology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Water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Resources Programme der WMO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Beispiele für Veranstalter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003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965BA12-FC7E-42BE-8D45-0DDA4F9E150D}" type="slidenum">
              <a:rPr lang="de-DE"/>
              <a:pPr>
                <a:defRPr/>
              </a:pPr>
              <a:t>22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Beispiele für Veranstalter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365108"/>
              </p:ext>
            </p:extLst>
          </p:nvPr>
        </p:nvGraphicFramePr>
        <p:xfrm>
          <a:off x="251520" y="1484784"/>
          <a:ext cx="8712968" cy="2024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296144"/>
                <a:gridCol w="2520280"/>
                <a:gridCol w="3888432"/>
              </a:tblGrid>
              <a:tr h="41950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</a:tr>
              <a:tr h="70106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2.4.3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annual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event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European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Federation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  <a:tr h="70106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3110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en-US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Federation of Corrosion</a:t>
                      </a: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Veranstalter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17297C7-C44C-4948-B229-9039FCC716DB}" type="slidenum">
              <a:rPr lang="de-DE"/>
              <a:pPr>
                <a:defRPr/>
              </a:pPr>
              <a:t>23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571181"/>
              </p:ext>
            </p:extLst>
          </p:nvPr>
        </p:nvGraphicFramePr>
        <p:xfrm>
          <a:off x="179512" y="908720"/>
          <a:ext cx="8424860" cy="4599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80120"/>
                <a:gridCol w="2592288"/>
                <a:gridCol w="3744340"/>
              </a:tblGrid>
              <a:tr h="36582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/>
                </a:tc>
              </a:tr>
              <a:tr h="143463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Verantwortlich-</a:t>
                      </a: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keitsangabe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Prof. Dr.-Ing. D. Drummer, Dr.-Ing. L. Hoffmann, Dipl.-Ing. C. Gröschel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43176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3010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Drummer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Dietmar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411488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3010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Hoffmann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 Leo</a:t>
                      </a:r>
                      <a:r>
                        <a:rPr lang="de-DE" sz="1800" b="1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$B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Herausgebe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r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edt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0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3010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0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Gröschel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 Christian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r>
                        <a:rPr lang="de-DE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endParaRPr lang="de-DE" sz="1800" i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für Herausgeber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Eine </a:t>
            </a:r>
            <a:r>
              <a:rPr lang="de-DE" b="1" dirty="0" smtClean="0"/>
              <a:t>Jahres- oder Datumsangabe </a:t>
            </a:r>
            <a:r>
              <a:rPr lang="de-DE" dirty="0" smtClean="0"/>
              <a:t>wird als Teil des Haupttitels erfasst (RDA 2.3.4.3 D-A-CH, 3)</a:t>
            </a:r>
          </a:p>
          <a:p>
            <a:pPr lvl="1" eaLnBrk="1" hangingPunct="1">
              <a:defRPr/>
            </a:pPr>
            <a:r>
              <a:rPr lang="de-DE" altLang="de-DE" dirty="0" smtClean="0"/>
              <a:t>unabhängig davon, ob sie vor oder nach dem Haupttitel steht.</a:t>
            </a:r>
          </a:p>
          <a:p>
            <a:pPr lvl="1" eaLnBrk="1" hangingPunct="1">
              <a:defRPr/>
            </a:pPr>
            <a:r>
              <a:rPr lang="de-DE" dirty="0"/>
              <a:t>Bei entsprechender graphischer Gestaltung in Ausnahmefällen </a:t>
            </a:r>
            <a:r>
              <a:rPr lang="de-DE" dirty="0" smtClean="0"/>
              <a:t>bei </a:t>
            </a:r>
            <a:r>
              <a:rPr lang="de-DE" dirty="0"/>
              <a:t>einer am Ende stehenden Datumsangabe auch im Titelzusatz</a:t>
            </a:r>
            <a:r>
              <a:rPr lang="de-DE" dirty="0" smtClean="0"/>
              <a:t>. Ermessensfrage!</a:t>
            </a:r>
          </a:p>
          <a:p>
            <a:pPr lvl="1" eaLnBrk="1" hangingPunct="1">
              <a:defRPr/>
            </a:pPr>
            <a:endParaRPr lang="de-DE" altLang="de-DE" dirty="0" smtClean="0"/>
          </a:p>
          <a:p>
            <a:pPr>
              <a:defRPr/>
            </a:pPr>
            <a:r>
              <a:rPr lang="de-DE" dirty="0" smtClean="0"/>
              <a:t>Festlegung für Konferenzen bei Vorliegen von </a:t>
            </a:r>
            <a:r>
              <a:rPr lang="de-DE" b="1" dirty="0" smtClean="0"/>
              <a:t>Thema und Namen der Konferenz </a:t>
            </a:r>
            <a:r>
              <a:rPr lang="de-DE" dirty="0" smtClean="0"/>
              <a:t>auf der Haupttitelquelle (RDA </a:t>
            </a:r>
            <a:r>
              <a:rPr lang="de-DE" dirty="0"/>
              <a:t>2.3.4.3 D-A-CH, </a:t>
            </a:r>
            <a:r>
              <a:rPr lang="de-DE" dirty="0" smtClean="0"/>
              <a:t>5)</a:t>
            </a:r>
            <a:endParaRPr lang="de-DE" dirty="0"/>
          </a:p>
          <a:p>
            <a:pPr lvl="1" eaLnBrk="1" hangingPunct="1">
              <a:defRPr/>
            </a:pPr>
            <a:r>
              <a:rPr lang="de-DE" altLang="de-DE" dirty="0" smtClean="0"/>
              <a:t>Thema wird Haupttitel. </a:t>
            </a:r>
          </a:p>
          <a:p>
            <a:pPr lvl="1" eaLnBrk="1" hangingPunct="1">
              <a:defRPr/>
            </a:pPr>
            <a:r>
              <a:rPr lang="de-DE" dirty="0" smtClean="0"/>
              <a:t>Konferenz wird Titelzusatz.</a:t>
            </a:r>
            <a:endParaRPr lang="de-DE" altLang="de-DE" dirty="0"/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848103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B74048D-9977-437C-8504-A83CDB1F18FA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183778"/>
            <a:ext cx="8784976" cy="508918"/>
          </a:xfrm>
        </p:spPr>
        <p:txBody>
          <a:bodyPr/>
          <a:lstStyle/>
          <a:p>
            <a:r>
              <a:rPr lang="de-DE" dirty="0"/>
              <a:t>Erfassen des Titels und Titelzusatzes (RDA 2.3)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5C760D-F422-4D64-891B-F684A8EC74FF}" type="slidenum">
              <a:rPr lang="de-DE"/>
              <a:pPr>
                <a:defRPr/>
              </a:pPr>
              <a:t>25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657380"/>
              </p:ext>
            </p:extLst>
          </p:nvPr>
        </p:nvGraphicFramePr>
        <p:xfrm>
          <a:off x="323528" y="829229"/>
          <a:ext cx="8424862" cy="2103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5782"/>
                <a:gridCol w="1008112"/>
                <a:gridCol w="1800200"/>
                <a:gridCol w="4680768"/>
              </a:tblGrid>
              <a:tr h="41956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</a:tr>
              <a:tr h="90440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Fachtagung „Thermoplastische Faserverbundwerkstoffe“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inklusive Abschlussveranstaltung des BMBF-Projekts “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-O-Sheet”,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5.-6. November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Beispiele für Titel und Titelzusatz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247594"/>
              </p:ext>
            </p:extLst>
          </p:nvPr>
        </p:nvGraphicFramePr>
        <p:xfrm>
          <a:off x="323528" y="3573015"/>
          <a:ext cx="8424862" cy="2448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5782"/>
                <a:gridCol w="1008112"/>
                <a:gridCol w="1800200"/>
                <a:gridCol w="4680768"/>
              </a:tblGrid>
              <a:tr h="42408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</a:tr>
              <a:tr h="904406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Fachtagung „Thermoplastische Faserverbundwerkstoffe“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inklusive Abschlussveranstaltung des BMBF-Projekts “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-O-Sheet” :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5.-6. November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</a:tr>
              <a:tr h="904406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323528" y="3068960"/>
            <a:ext cx="122413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5C760D-F422-4D64-891B-F684A8EC74FF}" type="slidenum">
              <a:rPr lang="de-DE"/>
              <a:pPr>
                <a:defRPr/>
              </a:pPr>
              <a:t>26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Beispiele für Titel und Titelzusatz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539552" y="494116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945636"/>
              </p:ext>
            </p:extLst>
          </p:nvPr>
        </p:nvGraphicFramePr>
        <p:xfrm>
          <a:off x="323528" y="3573016"/>
          <a:ext cx="8352928" cy="1828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623"/>
                <a:gridCol w="1245623"/>
                <a:gridCol w="2271431"/>
                <a:gridCol w="3590251"/>
              </a:tblGrid>
              <a:tr h="59533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</a:tr>
              <a:tr h="682286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Bridging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sciences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–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crossing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borders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Conference, 22-24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September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</a:tr>
              <a:tr h="131432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</a:tr>
            </a:tbl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843307"/>
              </p:ext>
            </p:extLst>
          </p:nvPr>
        </p:nvGraphicFramePr>
        <p:xfrm>
          <a:off x="323528" y="1556792"/>
          <a:ext cx="8424860" cy="1490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27"/>
                <a:gridCol w="1248127"/>
                <a:gridCol w="2248367"/>
                <a:gridCol w="3680239"/>
              </a:tblGrid>
              <a:tr h="576064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</a:tr>
              <a:tr h="576065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EUROCORR 2014 : European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Congress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8-12 September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</a:tr>
              <a:tr h="144016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</a:tr>
            </a:tbl>
          </a:graphicData>
        </a:graphic>
      </p:graphicFrame>
      <p:sp>
        <p:nvSpPr>
          <p:cNvPr id="8" name="Fußzeilenplatzhalter 3"/>
          <p:cNvSpPr txBox="1">
            <a:spLocks/>
          </p:cNvSpPr>
          <p:nvPr/>
        </p:nvSpPr>
        <p:spPr>
          <a:xfrm>
            <a:off x="468312" y="6376988"/>
            <a:ext cx="77760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0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392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Verantwortlichkeitsangabe (RDA 2.4)</a:t>
            </a:r>
            <a:endParaRPr lang="de-DE" dirty="0"/>
          </a:p>
        </p:txBody>
      </p:sp>
      <p:sp>
        <p:nvSpPr>
          <p:cNvPr id="2150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endParaRPr lang="de-DE" altLang="de-DE" dirty="0" smtClean="0"/>
          </a:p>
          <a:p>
            <a:r>
              <a:rPr lang="de-DE" altLang="de-DE" dirty="0" smtClean="0"/>
              <a:t>Verantwortlichkeitsangaben werden so übertragen, wie sie vorliegen (RDA 2.4.2).</a:t>
            </a:r>
          </a:p>
          <a:p>
            <a:r>
              <a:rPr lang="de-DE" altLang="de-DE" dirty="0" smtClean="0"/>
              <a:t>Bei mehreren Verantwortlichkeitsangaben werden aufgeführt (RDA 2.4.1.4 D-A-CH):</a:t>
            </a:r>
          </a:p>
          <a:p>
            <a:pPr lvl="1" eaLnBrk="1" hangingPunct="1"/>
            <a:r>
              <a:rPr lang="de-DE" altLang="de-DE" dirty="0" smtClean="0"/>
              <a:t>Konferenz als geistiger Schöpfer, wenn sie nicht schon als Titel oder Titelzusatz erfasst ist (d.h., wenn sie nicht auf der Haupttitelquelle steht).</a:t>
            </a:r>
          </a:p>
          <a:p>
            <a:pPr lvl="1" eaLnBrk="1" hangingPunct="1"/>
            <a:r>
              <a:rPr lang="de-DE" altLang="de-DE" dirty="0" smtClean="0"/>
              <a:t>Sonstige Körperschaften und Personen, für die eine Beziehung angelegt wird.</a:t>
            </a:r>
          </a:p>
          <a:p>
            <a:pPr lvl="1" eaLnBrk="1" hangingPunct="1"/>
            <a:r>
              <a:rPr lang="de-DE" altLang="de-DE" dirty="0" smtClean="0"/>
              <a:t>Fakultativ auch Körperschaften und Personen, für die keine Beziehung angelegt wird, die aber als wichtig angesehen werden.</a:t>
            </a:r>
          </a:p>
          <a:p>
            <a:endParaRPr lang="de-DE" alt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848103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42E5FBC-8D34-4177-86E3-60EE8DF39A53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A15B344-20BC-468A-AA89-2F85DD3DCFEE}" type="slidenum">
              <a:rPr lang="de-DE"/>
              <a:pPr>
                <a:defRPr/>
              </a:pPr>
              <a:t>28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1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sp>
        <p:nvSpPr>
          <p:cNvPr id="9" name="Textfeld 5"/>
          <p:cNvSpPr txBox="1">
            <a:spLocks noChangeArrowheads="1"/>
          </p:cNvSpPr>
          <p:nvPr/>
        </p:nvSpPr>
        <p:spPr bwMode="auto">
          <a:xfrm>
            <a:off x="4967288" y="2060575"/>
            <a:ext cx="3133725" cy="280692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buFont typeface="Arial" charset="0"/>
              <a:buNone/>
            </a:pPr>
            <a:r>
              <a:rPr lang="de-DE" altLang="de-DE" sz="1800" dirty="0"/>
              <a:t>Im Vorwort: </a:t>
            </a:r>
            <a:endParaRPr lang="de-DE" altLang="de-DE" sz="1800" dirty="0" smtClean="0"/>
          </a:p>
          <a:p>
            <a:pPr>
              <a:buFont typeface="Arial" charset="0"/>
              <a:buNone/>
            </a:pPr>
            <a:r>
              <a:rPr lang="de-DE" altLang="de-DE" sz="1800" dirty="0" err="1" smtClean="0"/>
              <a:t>organized</a:t>
            </a:r>
            <a:r>
              <a:rPr lang="de-DE" altLang="de-DE" sz="1800" dirty="0" smtClean="0"/>
              <a:t> </a:t>
            </a:r>
            <a:r>
              <a:rPr lang="de-DE" altLang="de-DE" sz="1800" dirty="0" err="1"/>
              <a:t>by</a:t>
            </a:r>
            <a:r>
              <a:rPr lang="de-DE" altLang="de-DE" sz="1800" dirty="0"/>
              <a:t> </a:t>
            </a:r>
            <a:r>
              <a:rPr lang="de-DE" altLang="de-DE" sz="1800" dirty="0" err="1"/>
              <a:t>the</a:t>
            </a:r>
            <a:r>
              <a:rPr lang="de-DE" altLang="de-DE" sz="1800" dirty="0"/>
              <a:t> Vietnam National University </a:t>
            </a:r>
          </a:p>
          <a:p>
            <a:pPr>
              <a:buFont typeface="Arial" charset="0"/>
              <a:buNone/>
            </a:pPr>
            <a:endParaRPr lang="de-DE" altLang="de-DE" sz="1800" dirty="0" smtClean="0"/>
          </a:p>
          <a:p>
            <a:pPr>
              <a:buFont typeface="Arial" charset="0"/>
              <a:buNone/>
            </a:pPr>
            <a:r>
              <a:rPr lang="de-DE" altLang="de-DE" sz="1800" dirty="0" smtClean="0"/>
              <a:t>Auf </a:t>
            </a:r>
            <a:r>
              <a:rPr lang="de-DE" altLang="de-DE" sz="1800" dirty="0"/>
              <a:t>dem hinteren Umschlag: </a:t>
            </a:r>
            <a:endParaRPr lang="de-DE" altLang="de-DE" sz="1800" dirty="0" smtClean="0"/>
          </a:p>
          <a:p>
            <a:pPr>
              <a:buFont typeface="Arial" charset="0"/>
              <a:buNone/>
            </a:pPr>
            <a:r>
              <a:rPr lang="de-DE" altLang="de-DE" sz="1800" dirty="0" err="1" smtClean="0"/>
              <a:t>edited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by</a:t>
            </a:r>
            <a:r>
              <a:rPr lang="de-DE" altLang="de-DE" sz="1800" dirty="0" smtClean="0"/>
              <a:t> Günter </a:t>
            </a:r>
            <a:r>
              <a:rPr lang="de-DE" altLang="de-DE" sz="1800" dirty="0" err="1"/>
              <a:t>Meon</a:t>
            </a:r>
            <a:r>
              <a:rPr lang="de-DE" altLang="de-DE" sz="1800" dirty="0"/>
              <a:t> </a:t>
            </a: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feld 6"/>
          <p:cNvSpPr txBox="1">
            <a:spLocks noChangeArrowheads="1"/>
          </p:cNvSpPr>
          <p:nvPr/>
        </p:nvSpPr>
        <p:spPr bwMode="auto">
          <a:xfrm>
            <a:off x="1446213" y="1268413"/>
            <a:ext cx="3132137" cy="4248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>
                <a:ea typeface="Verdana" pitchFamily="34" charset="0"/>
                <a:cs typeface="Verdana" pitchFamily="34" charset="0"/>
              </a:rPr>
              <a:t>Titelblatt(scan)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latin typeface="Calibri" pitchFamily="34" charset="0"/>
            </a:endParaRPr>
          </a:p>
        </p:txBody>
      </p:sp>
      <p:pic>
        <p:nvPicPr>
          <p:cNvPr id="12" name="Grafik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8" t="23993" r="10451" b="13994"/>
          <a:stretch>
            <a:fillRect/>
          </a:stretch>
        </p:blipFill>
        <p:spPr bwMode="auto">
          <a:xfrm>
            <a:off x="1446213" y="1268413"/>
            <a:ext cx="3132137" cy="4248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87AD24-8FCF-414C-A75C-1386C5719DD7}" type="slidenum">
              <a:rPr lang="de-DE"/>
              <a:pPr>
                <a:defRPr/>
              </a:pPr>
              <a:t>29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81686"/>
              </p:ext>
            </p:extLst>
          </p:nvPr>
        </p:nvGraphicFramePr>
        <p:xfrm>
          <a:off x="251520" y="836712"/>
          <a:ext cx="8424860" cy="5383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936104"/>
                <a:gridCol w="1944216"/>
                <a:gridCol w="4680444"/>
              </a:tblGrid>
              <a:tr h="13651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</a:tr>
              <a:tr h="681865">
                <a:tc row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EWATEC‐COAST : technologies for environmental and water protection of coastal regions in Vietnam : contributions to 4th International Conference for Environment and Natural Resources - ICENR 2014, 17-18 June 2014, Ho-Chi-Minh-City, Viet Nam /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edited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by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Günter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</a:tr>
              <a:tr h="93600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</a:tr>
              <a:tr h="91039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 Titelzusatz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701088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Verantwort-lichkeitsangabe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701088">
                <a:tc>
                  <a:txBody>
                    <a:bodyPr/>
                    <a:lstStyle/>
                    <a:p>
                      <a:r>
                        <a:rPr lang="de-DE" dirty="0" smtClean="0"/>
                        <a:t>4201</a:t>
                      </a:r>
                      <a:endParaRPr lang="de-DE" dirty="0"/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Verantwortlich-</a:t>
                      </a:r>
                      <a:r>
                        <a:rPr lang="de-DE" sz="18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keitsangabe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organized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by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Vietnam National University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1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512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de-DE" altLang="de-DE" dirty="0" smtClean="0"/>
              <a:t>Konferenzen als Körperschaften </a:t>
            </a:r>
          </a:p>
          <a:p>
            <a:pPr lvl="1" eaLnBrk="1" hangingPunct="1">
              <a:defRPr/>
            </a:pPr>
            <a:r>
              <a:rPr lang="de-DE" altLang="de-DE" dirty="0" smtClean="0"/>
              <a:t>Definition </a:t>
            </a:r>
          </a:p>
          <a:p>
            <a:pPr lvl="1" eaLnBrk="1" hangingPunct="1">
              <a:defRPr/>
            </a:pPr>
            <a:r>
              <a:rPr lang="de-DE" altLang="de-DE" dirty="0" smtClean="0"/>
              <a:t>Erfassung als Körperschaften</a:t>
            </a:r>
          </a:p>
          <a:p>
            <a:pPr lvl="1" eaLnBrk="1" hangingPunct="1">
              <a:defRPr/>
            </a:pPr>
            <a:r>
              <a:rPr lang="de-DE" altLang="de-DE" dirty="0" smtClean="0"/>
              <a:t>Erfassung als untergeordnete Körperschaften 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de-DE" altLang="de-DE" sz="2400" dirty="0" smtClean="0"/>
              <a:t>Abgrenzung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de-DE" altLang="de-DE" sz="2400" dirty="0" smtClean="0"/>
              <a:t>Art des Inhalts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de-DE" altLang="de-DE" sz="2400" dirty="0" smtClean="0"/>
              <a:t>Konferenzen als geistige Schöpfer</a:t>
            </a:r>
          </a:p>
          <a:p>
            <a:pPr lvl="1" eaLnBrk="1" hangingPunct="1">
              <a:defRPr/>
            </a:pPr>
            <a:r>
              <a:rPr lang="de-DE" altLang="de-DE" dirty="0" smtClean="0"/>
              <a:t>Definition</a:t>
            </a:r>
          </a:p>
          <a:p>
            <a:pPr lvl="1" eaLnBrk="1" hangingPunct="1">
              <a:defRPr/>
            </a:pPr>
            <a:r>
              <a:rPr lang="de-DE" altLang="de-DE" dirty="0" smtClean="0"/>
              <a:t>Sonstige Körperschaften und Personen</a:t>
            </a:r>
          </a:p>
          <a:p>
            <a:pPr lvl="1" eaLnBrk="1" hangingPunct="1">
              <a:defRPr/>
            </a:pPr>
            <a:r>
              <a:rPr lang="de-DE" altLang="de-DE" dirty="0" smtClean="0"/>
              <a:t>Titelzusatz</a:t>
            </a:r>
          </a:p>
          <a:p>
            <a:pPr lvl="1" eaLnBrk="1" hangingPunct="1">
              <a:defRPr/>
            </a:pPr>
            <a:r>
              <a:rPr lang="de-DE" altLang="de-DE" dirty="0" smtClean="0"/>
              <a:t>Verantwortlichkeitsangabe</a:t>
            </a:r>
          </a:p>
          <a:p>
            <a:pPr lvl="1" eaLnBrk="1" hangingPunct="1">
              <a:defRPr/>
            </a:pPr>
            <a:r>
              <a:rPr lang="de-DE" altLang="de-DE" dirty="0" smtClean="0"/>
              <a:t>Beispiele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499A4CC-702A-483E-87A9-CE44440C27D6}" type="slidenum">
              <a:rPr lang="de-DE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6E58D28-B16B-49F9-9034-8400BFD02917}" type="slidenum">
              <a:rPr lang="de-DE"/>
              <a:pPr>
                <a:defRPr/>
              </a:pPr>
              <a:t>30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716844"/>
              </p:ext>
            </p:extLst>
          </p:nvPr>
        </p:nvGraphicFramePr>
        <p:xfrm>
          <a:off x="395536" y="1052736"/>
          <a:ext cx="8424862" cy="5056054"/>
        </p:xfrm>
        <a:graphic>
          <a:graphicData uri="http://schemas.openxmlformats.org/drawingml/2006/table">
            <a:tbl>
              <a:tblPr/>
              <a:tblGrid>
                <a:gridCol w="864344"/>
                <a:gridCol w="1512168"/>
                <a:gridCol w="2232248"/>
                <a:gridCol w="3816102"/>
              </a:tblGrid>
              <a:tr h="850772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RDA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Element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Erfassung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1131</a:t>
                      </a:r>
                    </a:p>
                  </a:txBody>
                  <a:tcPr marL="91439" marR="91439" marT="45728" marB="4572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</a:p>
                  </a:txBody>
                  <a:tcPr marL="91439" marR="91439" marT="45728" marB="4572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</a:p>
                  </a:txBody>
                  <a:tcPr marL="91439" marR="91439" marT="45728" marB="4572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</a:p>
                  </a:txBody>
                  <a:tcPr marL="91439" marR="91439" marT="45728" marB="4572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9041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3100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19.2.1.1.1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Geistiger Schöpfer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!</a:t>
                      </a: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IDN!</a:t>
                      </a:r>
                      <a:r>
                        <a:rPr lang="en-US" sz="2000" i="1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International</a:t>
                      </a:r>
                      <a:r>
                        <a:rPr lang="en-US" sz="2000" i="1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Conference for Environment and Natural Resources</a:t>
                      </a:r>
                      <a:r>
                        <a:rPr lang="en-US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$n</a:t>
                      </a:r>
                      <a:r>
                        <a:rPr lang="en-US" sz="2000" i="1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4.</a:t>
                      </a:r>
                      <a:r>
                        <a:rPr lang="en-US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$d</a:t>
                      </a:r>
                      <a:r>
                        <a:rPr lang="en-US" sz="2000" i="1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2014</a:t>
                      </a:r>
                      <a:r>
                        <a:rPr lang="en-US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$c</a:t>
                      </a:r>
                      <a:r>
                        <a:rPr lang="en-US" sz="2000" i="1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Ho-Chi-Minh-Stadt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$4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aut</a:t>
                      </a:r>
                      <a:endParaRPr kumimoji="0" lang="de-DE" alt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0565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3110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19.3.1.3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Sonstige </a:t>
                      </a: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Körperschaft, die mit einem Werk in Verbindung </a:t>
                      </a: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steht</a:t>
                      </a:r>
                      <a:endParaRPr kumimoji="0" lang="de-DE" alt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Đại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Học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Quốc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Gia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Thành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phố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Hồ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Chí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Minh</a:t>
                      </a:r>
                      <a:r>
                        <a:rPr lang="de-DE" sz="1800" b="1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$B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Veranstalter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org</a:t>
                      </a: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0863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3010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20.2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Mitwirkender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Meon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, Günter</a:t>
                      </a:r>
                      <a:r>
                        <a:rPr lang="de-DE" sz="1800" b="1" i="1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Herausgeber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edt</a:t>
                      </a:r>
                      <a:endParaRPr lang="de-DE" sz="1800" kern="1200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1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1C5F1CD-B21B-4A50-B612-0F45BF8A52FA}" type="slidenum">
              <a:rPr lang="de-DE"/>
              <a:pPr>
                <a:defRPr/>
              </a:pPr>
              <a:t>31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2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pic>
        <p:nvPicPr>
          <p:cNvPr id="25605" name="Grafik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44824"/>
            <a:ext cx="3506787" cy="317023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13A8AF3-B23B-4BDC-B709-799A172EC035}" type="slidenum">
              <a:rPr lang="de-DE"/>
              <a:pPr>
                <a:defRPr/>
              </a:pPr>
              <a:t>32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448406"/>
              </p:ext>
            </p:extLst>
          </p:nvPr>
        </p:nvGraphicFramePr>
        <p:xfrm>
          <a:off x="251520" y="692696"/>
          <a:ext cx="8641208" cy="5724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344"/>
                <a:gridCol w="1512168"/>
                <a:gridCol w="2160240"/>
                <a:gridCol w="4104456"/>
              </a:tblGrid>
              <a:tr h="41935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</a:tr>
              <a:tr h="372265">
                <a:tc row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EUROCORR 2014 :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Corrosion Congress, the annual event of the European Federation of Corrosion, 8–12 September 2014, Pisa, Italy : book of abstracts /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Associazione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Italiana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Metallurgica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EFC, DECHEMA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643388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288032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 Titelzusatz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</a:tr>
              <a:tr h="996840">
                <a:tc vMerge="1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lichkeits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-angabe,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43641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1131</a:t>
                      </a: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76665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!IDN!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EUROCORR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Pisa</a:t>
                      </a: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en-US" sz="1800" b="1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  <a:r>
                        <a:rPr lang="en-US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11074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3110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en-US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en-US" sz="1800" i="1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European</a:t>
                      </a:r>
                      <a:r>
                        <a:rPr lang="en-US" sz="1800" i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Federation </a:t>
                      </a:r>
                      <a:r>
                        <a:rPr lang="en-US" sz="1800" i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of Corrosion</a:t>
                      </a:r>
                      <a:r>
                        <a:rPr lang="en-US" sz="1800" b="1" i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$B</a:t>
                      </a:r>
                      <a:r>
                        <a:rPr lang="en-US" sz="1800" i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Veranstalter</a:t>
                      </a:r>
                      <a:r>
                        <a:rPr lang="en-US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en-US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org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 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2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0367824-80DD-44D3-B37A-C00ECD610830}" type="slidenum">
              <a:rPr lang="de-DE"/>
              <a:pPr>
                <a:defRPr/>
              </a:pPr>
              <a:t>33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3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pic>
        <p:nvPicPr>
          <p:cNvPr id="27653" name="Grafik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888162"/>
            <a:ext cx="4244975" cy="53641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8E39215-EC88-4EAE-8AD8-7D094A7FA80D}" type="slidenum">
              <a:rPr lang="de-DE"/>
              <a:pPr>
                <a:defRPr/>
              </a:pPr>
              <a:t>34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100782"/>
              </p:ext>
            </p:extLst>
          </p:nvPr>
        </p:nvGraphicFramePr>
        <p:xfrm>
          <a:off x="395288" y="765175"/>
          <a:ext cx="8424860" cy="5395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344"/>
                <a:gridCol w="864096"/>
                <a:gridCol w="2520280"/>
                <a:gridCol w="4176140"/>
              </a:tblGrid>
              <a:tr h="41949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29">
                <a:tc row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 rowSpan="3"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Bridging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sciences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-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crossing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borders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Conference, 22-24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September 2014 Deggendorf, Germany, XXVI. Conference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Danubian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Countries on Hydrological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Forecasting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Hydrological Bases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Water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Management /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editor W.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Dorner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Institute of Technology,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Germany), A. Marquardt (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Institute of Technology,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Germany), U.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Schröder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(IHP/HWRP Secretariat, Federal Institute of Hydrology, Koblenz, Germany)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</a:tr>
              <a:tr h="981864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</a:tr>
              <a:tr h="2326649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Verantwort-lichkeitsangabe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3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9C96FE1-A040-4F1E-9BAC-4F82712A8655}" type="slidenum">
              <a:rPr lang="de-DE"/>
              <a:pPr>
                <a:defRPr/>
              </a:pPr>
              <a:t>35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083909"/>
              </p:ext>
            </p:extLst>
          </p:nvPr>
        </p:nvGraphicFramePr>
        <p:xfrm>
          <a:off x="250825" y="1052736"/>
          <a:ext cx="8424862" cy="4291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791"/>
                <a:gridCol w="1584176"/>
                <a:gridCol w="2232248"/>
                <a:gridCol w="3743647"/>
              </a:tblGrid>
              <a:tr h="41957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/>
                </a:tc>
              </a:tr>
              <a:tr h="232710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Verantwortlichkeitsangabe, die sich auf den Haupttitel bezieht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organised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jointly by: IHP HWRP Germany, German National Committee for the International Hydrological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Programme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of UNESCO and for Hydrology and Water Resources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Programme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of WMO, Bavarian Environment Agency,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Institute of Technology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</a:tr>
              <a:tr h="40995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</a:tr>
              <a:tr h="57617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en-US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Danube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Conference</a:t>
                      </a: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26.</a:t>
                      </a: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2014$cDeggendorf</a:t>
                      </a: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3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C6FE1BB-5E7B-40BF-80E8-2ECBD3C61FE1}" type="slidenum">
              <a:rPr lang="de-DE"/>
              <a:pPr>
                <a:defRPr/>
              </a:pPr>
              <a:t>36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838367"/>
              </p:ext>
            </p:extLst>
          </p:nvPr>
        </p:nvGraphicFramePr>
        <p:xfrm>
          <a:off x="323604" y="920699"/>
          <a:ext cx="8568876" cy="5172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5"/>
                <a:gridCol w="1224136"/>
                <a:gridCol w="2376264"/>
                <a:gridCol w="4104381"/>
              </a:tblGrid>
              <a:tr h="4195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/>
                </a:tc>
              </a:tr>
              <a:tr h="252859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3110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Nationalkomitee für das International Hydrological Programme der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Unesco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das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Hydrology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Water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Resources Programme der WMO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</a:tr>
              <a:tr h="6818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3010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Dorner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Wolfgang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681898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3010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Marquardt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Anna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4195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3010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Schröder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Ulrich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3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290E2CA-8F10-4FD8-BE6E-9B4EAD203098}" type="slidenum">
              <a:rPr lang="de-DE"/>
              <a:pPr>
                <a:defRPr/>
              </a:pPr>
              <a:t>37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4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pic>
        <p:nvPicPr>
          <p:cNvPr id="12" name="Grafik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844675"/>
            <a:ext cx="3959225" cy="36544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179512" y="1321165"/>
            <a:ext cx="18002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Umschlag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469221" y="1437222"/>
            <a:ext cx="20162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</a:t>
            </a:r>
          </a:p>
        </p:txBody>
      </p:sp>
      <p:grpSp>
        <p:nvGrpSpPr>
          <p:cNvPr id="15" name="Gruppieren 14"/>
          <p:cNvGrpSpPr/>
          <p:nvPr/>
        </p:nvGrpSpPr>
        <p:grpSpPr>
          <a:xfrm>
            <a:off x="179512" y="1700808"/>
            <a:ext cx="3892192" cy="4464496"/>
            <a:chOff x="179512" y="1700808"/>
            <a:chExt cx="3892192" cy="4464496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700808"/>
              <a:ext cx="3892192" cy="2160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Grafik 16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246220" y="4725144"/>
              <a:ext cx="1971040" cy="675640"/>
            </a:xfrm>
            <a:prstGeom prst="rect">
              <a:avLst/>
            </a:prstGeom>
          </p:spPr>
        </p:pic>
        <p:sp>
          <p:nvSpPr>
            <p:cNvPr id="18" name="Rechteck 17"/>
            <p:cNvSpPr/>
            <p:nvPr/>
          </p:nvSpPr>
          <p:spPr>
            <a:xfrm>
              <a:off x="179512" y="1700808"/>
              <a:ext cx="3892192" cy="446449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DC3030A-DB51-4545-8F9C-DAF7E64756D7}" type="slidenum">
              <a:rPr lang="de-DE"/>
              <a:pPr>
                <a:defRPr/>
              </a:pPr>
              <a:t>38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623899"/>
              </p:ext>
            </p:extLst>
          </p:nvPr>
        </p:nvGraphicFramePr>
        <p:xfrm>
          <a:off x="395288" y="908050"/>
          <a:ext cx="8424860" cy="3892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352"/>
                <a:gridCol w="864096"/>
                <a:gridCol w="1800200"/>
                <a:gridCol w="4824212"/>
              </a:tblGrid>
              <a:tr h="86476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</a:tr>
              <a:tr h="1717415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7" marB="4576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7" marB="4576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7" marB="45767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Fachtagung “Thermoplastische Faserverbundkunststoffe” inklusive Abschlussveranstaltung des BMBF-Projekts “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-O-Sheet”, 5.–6. November 2014, Erlangen /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gefördert vom Bundesministerium für Bildung und Forschung ;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betreut vom PTKA, Projektträger Karlsruhe, Karlsruher Institut für Technologie ; FAU, Friedrich-Alexander-Universität Erlangen-Nürnberg, Lehrstuhl für Kunststofftechnik ; Prof. Dr.-Ing. D. Drummer, Dr.-Ing. L. Hoffmann, Dipl.-Ing. C. Gröschel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</a:tr>
              <a:tr h="70120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Verantwort-lichkeitsangabe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4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21B6F9E-696C-41F9-970C-9F87C1FDF78A}" type="slidenum">
              <a:rPr lang="de-DE"/>
              <a:pPr>
                <a:defRPr/>
              </a:pPr>
              <a:t>39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334422"/>
              </p:ext>
            </p:extLst>
          </p:nvPr>
        </p:nvGraphicFramePr>
        <p:xfrm>
          <a:off x="323528" y="836613"/>
          <a:ext cx="8568952" cy="492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512168"/>
                <a:gridCol w="1512168"/>
                <a:gridCol w="4680520"/>
              </a:tblGrid>
              <a:tr h="4195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/>
                </a:tc>
              </a:tr>
              <a:tr h="6819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90437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Fachtagung</a:t>
                      </a:r>
                      <a:r>
                        <a:rPr lang="de-DE" sz="1800" i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 “Thermoplastische Faserverbundkunststoffe”</a:t>
                      </a:r>
                      <a:r>
                        <a:rPr lang="de-DE" sz="1800" b="1" i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$</a:t>
                      </a:r>
                      <a:r>
                        <a:rPr lang="de-DE" sz="1800" b="1" i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d</a:t>
                      </a:r>
                      <a:r>
                        <a:rPr lang="de-DE" sz="1800" i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2014</a:t>
                      </a:r>
                      <a:r>
                        <a:rPr lang="de-DE" sz="1800" b="1" i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$c</a:t>
                      </a:r>
                      <a:r>
                        <a:rPr lang="de-DE" sz="1800" i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Erlangen</a:t>
                      </a: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en-US" sz="1800" b="1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  <a:r>
                        <a:rPr lang="en-US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114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3110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Weiterer geistiger Schöpfer</a:t>
                      </a: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!IDN!</a:t>
                      </a:r>
                      <a:r>
                        <a:rPr lang="de-DE" b="1" dirty="0" smtClean="0">
                          <a:effectLst/>
                        </a:rPr>
                        <a:t> </a:t>
                      </a:r>
                      <a:r>
                        <a:rPr lang="de-DE" b="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Twin-O-Sheet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$g</a:t>
                      </a:r>
                      <a:r>
                        <a:rPr lang="de-DE" b="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Projekt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Abschlussveranstaltung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b="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b="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Erlangen</a:t>
                      </a:r>
                      <a:r>
                        <a:rPr lang="de-DE" dirty="0" smtClean="0"/>
                        <a:t> </a:t>
                      </a: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en-US" sz="1800" b="1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  <a:r>
                        <a:rPr lang="en-US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70114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3110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Körper-</a:t>
                      </a:r>
                      <a:r>
                        <a:rPr lang="de-DE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schaft</a:t>
                      </a: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die mit einem Werk in Verbindung steht</a:t>
                      </a:r>
                      <a:endParaRPr lang="de-DE" sz="18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Universität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Erlangen-Nürnberg. Lehrstuhl für Kunststofftechnik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</a:t>
            </a:r>
            <a:r>
              <a:rPr lang="de-DE" dirty="0"/>
              <a:t>4</a:t>
            </a:r>
            <a:r>
              <a:rPr lang="de-DE" dirty="0" smtClean="0"/>
              <a:t>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Definition </a:t>
            </a:r>
            <a:r>
              <a:rPr lang="de-DE" dirty="0" smtClean="0"/>
              <a:t>(Glossar)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Tagung von Personen oder Vertretern verschiedener Gruppen zum Zwecke der Diskussion und/oder Behandlung von </a:t>
            </a:r>
            <a:r>
              <a:rPr lang="de-DE" dirty="0"/>
              <a:t>T</a:t>
            </a:r>
            <a:r>
              <a:rPr lang="de-DE" dirty="0" smtClean="0"/>
              <a:t>hemen von gemeinsamem Interesse</a:t>
            </a:r>
          </a:p>
          <a:p>
            <a:pPr>
              <a:defRPr/>
            </a:pPr>
            <a:r>
              <a:rPr lang="de-DE" dirty="0" smtClean="0"/>
              <a:t>Tagung von Vertretern einer Körperschaft, die deren direktives oder ausführendes Organ darstellen</a:t>
            </a:r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Konferenzen werden als Körperschaften behandelt (RDA 11.0)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653D131-8D68-4D20-A4E0-70C33346BF28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BFA826E-018A-45A8-8E84-1AC3CD2C4B3B}" type="slidenum">
              <a:rPr lang="de-DE"/>
              <a:pPr>
                <a:defRPr/>
              </a:pPr>
              <a:t>40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748745"/>
              </p:ext>
            </p:extLst>
          </p:nvPr>
        </p:nvGraphicFramePr>
        <p:xfrm>
          <a:off x="395288" y="908050"/>
          <a:ext cx="8425184" cy="2685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27"/>
                <a:gridCol w="1248127"/>
                <a:gridCol w="1968490"/>
                <a:gridCol w="3960440"/>
              </a:tblGrid>
              <a:tr h="41949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3010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Drummer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Dietmar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3010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Hoffmann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Leo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3010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Gröschel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Christian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4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5607089-0995-4497-AD47-CABDC9AA3530}" type="slidenum">
              <a:rPr lang="de-DE"/>
              <a:pPr>
                <a:defRPr/>
              </a:pPr>
              <a:t>41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5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2051720" y="1052736"/>
            <a:ext cx="4320480" cy="4896544"/>
            <a:chOff x="2051720" y="1052736"/>
            <a:chExt cx="4320480" cy="4896544"/>
          </a:xfrm>
        </p:grpSpPr>
        <p:pic>
          <p:nvPicPr>
            <p:cNvPr id="11" name="Grafik 10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051720" y="3306641"/>
              <a:ext cx="4320480" cy="2160240"/>
            </a:xfrm>
            <a:prstGeom prst="rect">
              <a:avLst/>
            </a:prstGeom>
          </p:spPr>
        </p:pic>
        <p:sp>
          <p:nvSpPr>
            <p:cNvPr id="12" name="Rechteck 11"/>
            <p:cNvSpPr/>
            <p:nvPr/>
          </p:nvSpPr>
          <p:spPr>
            <a:xfrm>
              <a:off x="2627784" y="1484784"/>
              <a:ext cx="34708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 smtClean="0"/>
                <a:t>Deutscher Olympischer Sportbund</a:t>
              </a:r>
              <a:endParaRPr lang="de-DE" b="1" dirty="0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2051720" y="1052736"/>
              <a:ext cx="4046886" cy="4896544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303DB1B-D95F-4E43-9584-5D7623CE6EBF}" type="slidenum">
              <a:rPr lang="de-DE"/>
              <a:pPr>
                <a:defRPr/>
              </a:pPr>
              <a:t>42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523780"/>
              </p:ext>
            </p:extLst>
          </p:nvPr>
        </p:nvGraphicFramePr>
        <p:xfrm>
          <a:off x="395288" y="1268413"/>
          <a:ext cx="8424861" cy="4403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344"/>
                <a:gridCol w="1512168"/>
                <a:gridCol w="2304256"/>
                <a:gridCol w="3744093"/>
              </a:tblGrid>
              <a:tr h="41952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/>
                </a:tc>
              </a:tr>
              <a:tr h="701104">
                <a:tc row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DOSB Leitfaden für den Umgang mit Werbung und PR : Olympische Spiele London 2012 / Deutscher Olympischer Sportbund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68188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701104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Verantwort-lichkeitsangabe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85351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9" marB="4571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9" marB="4571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9" marB="4571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Deutscher</a:t>
                      </a:r>
                      <a:r>
                        <a:rPr lang="de-DE" sz="1800" i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 Olympischer Sportbund</a:t>
                      </a: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en-US" sz="1800" b="1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  <a:r>
                        <a:rPr lang="en-US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 </a:t>
                      </a: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5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759A90C-A3B5-4F8E-B57B-C67F6D11EE15}" type="slidenum">
              <a:rPr lang="de-DE"/>
              <a:pPr>
                <a:defRPr/>
              </a:pPr>
              <a:t>43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6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395536" y="1268760"/>
            <a:ext cx="5688632" cy="138499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de-DE" sz="2800" b="1" dirty="0"/>
              <a:t>Diagnose und Therapie degenerativer, neoplastischer und immunologischer Entgleisungen </a:t>
            </a:r>
          </a:p>
        </p:txBody>
      </p:sp>
      <p:sp>
        <p:nvSpPr>
          <p:cNvPr id="3" name="Rechteck 2"/>
          <p:cNvSpPr/>
          <p:nvPr/>
        </p:nvSpPr>
        <p:spPr>
          <a:xfrm>
            <a:off x="611560" y="3284984"/>
            <a:ext cx="4968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59. Jahreskongress der Deutschen Gesellschaft für Kleintiermedizin, </a:t>
            </a:r>
            <a:r>
              <a:rPr lang="de-DE" sz="2400" dirty="0" err="1" smtClean="0"/>
              <a:t>Estrel</a:t>
            </a:r>
            <a:r>
              <a:rPr lang="de-DE" sz="2400" dirty="0" smtClean="0"/>
              <a:t> </a:t>
            </a:r>
            <a:r>
              <a:rPr lang="de-DE" sz="2400" dirty="0" err="1" smtClean="0"/>
              <a:t>Convention</a:t>
            </a:r>
            <a:r>
              <a:rPr lang="de-DE" sz="2400" dirty="0" smtClean="0"/>
              <a:t> Center, Berlin, 6. bis 10. November 2013</a:t>
            </a:r>
          </a:p>
          <a:p>
            <a:endParaRPr lang="de-DE" sz="2400" dirty="0"/>
          </a:p>
          <a:p>
            <a:r>
              <a:rPr lang="de-DE" sz="2400" dirty="0" err="1" smtClean="0"/>
              <a:t>Referatezusammenfassungen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87AD24-8FCF-414C-A75C-1386C5719DD7}" type="slidenum">
              <a:rPr lang="de-DE"/>
              <a:pPr>
                <a:defRPr/>
              </a:pPr>
              <a:t>44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620754"/>
              </p:ext>
            </p:extLst>
          </p:nvPr>
        </p:nvGraphicFramePr>
        <p:xfrm>
          <a:off x="395288" y="765175"/>
          <a:ext cx="8497191" cy="4857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344"/>
                <a:gridCol w="1512168"/>
                <a:gridCol w="1656184"/>
                <a:gridCol w="4464495"/>
              </a:tblGrid>
              <a:tr h="41952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</a:tr>
              <a:tr h="681865">
                <a:tc row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Diagnose und Therapie degenerativer, neoplastischer und immunologischer Entgleisungen : 59. Jahreskongress der Deutschen Gesellschaft für Kleintiermedizin,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Estrel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Convention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Center Berlin, 6. bis 10. November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2013 :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Referatezusammenfassungen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106178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106178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 Titelzusatz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4195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1131</a:t>
                      </a: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</a:p>
                  </a:txBody>
                  <a:tcPr marL="91439" marR="91439" marT="45728" marB="45728" anchor="ctr"/>
                </a:tc>
              </a:tr>
              <a:tr h="4195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Gesellschaft für Kleintiermedizin$bJahreskongress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59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2013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</a:t>
                      </a: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en-US" sz="1800" b="1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  <a:r>
                        <a:rPr lang="en-US" sz="1800" b="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</a:t>
                      </a:r>
                      <a:r>
                        <a:rPr lang="en-US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erfasser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6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735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Erfassung als Körperschaften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Als Konferenzen gelten auch Ereignisse wie Sportwettkämpfe, Messen und Feste. Im Weiteren: Konferenzen usw.</a:t>
            </a:r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Neu:</a:t>
            </a:r>
          </a:p>
          <a:p>
            <a:pPr>
              <a:defRPr/>
            </a:pPr>
            <a:r>
              <a:rPr lang="de-DE" dirty="0" smtClean="0"/>
              <a:t>Kein Konferenzbegriff erforderlich, auch Thema kann Konferenzname werden.</a:t>
            </a:r>
          </a:p>
          <a:p>
            <a:pPr>
              <a:defRPr/>
            </a:pPr>
            <a:r>
              <a:rPr lang="de-DE" dirty="0" smtClean="0"/>
              <a:t>Einzelausstellungen nicht mehr als Körperschaften.</a:t>
            </a:r>
          </a:p>
          <a:p>
            <a:pPr>
              <a:defRPr/>
            </a:pPr>
            <a:r>
              <a:rPr lang="de-DE" dirty="0" smtClean="0"/>
              <a:t>Nur noch Ausstellungen </a:t>
            </a:r>
            <a:r>
              <a:rPr lang="de-DE" dirty="0"/>
              <a:t>als </a:t>
            </a:r>
            <a:r>
              <a:rPr lang="de-DE" dirty="0" smtClean="0"/>
              <a:t>Körperschaften, die unter demselben Namen regelmäßig stattfinden.</a:t>
            </a:r>
          </a:p>
          <a:p>
            <a:pPr>
              <a:defRPr/>
            </a:pPr>
            <a:r>
              <a:rPr lang="de-DE" dirty="0" smtClean="0"/>
              <a:t>Expeditionen werden als Körperschaften erfasst.</a:t>
            </a:r>
          </a:p>
          <a:p>
            <a:pPr>
              <a:defRPr/>
            </a:pPr>
            <a:r>
              <a:rPr lang="de-DE" dirty="0" smtClean="0"/>
              <a:t>Untergeordnete Konferenzen werden als Körperschaften erfasst.</a:t>
            </a:r>
            <a:endParaRPr lang="de-DE" dirty="0"/>
          </a:p>
          <a:p>
            <a:pPr marL="0" indent="0"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BD8D55EB-B805-4145-8879-FB4173AAE8A6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Erfassung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Kernelemente:</a:t>
            </a:r>
          </a:p>
          <a:p>
            <a:pPr>
              <a:defRPr/>
            </a:pPr>
            <a:r>
              <a:rPr lang="de-DE" dirty="0" smtClean="0"/>
              <a:t>Bevorzugter Name (RDA 11.2.2)</a:t>
            </a:r>
          </a:p>
          <a:p>
            <a:pPr>
              <a:defRPr/>
            </a:pPr>
            <a:r>
              <a:rPr lang="de-DE" dirty="0" smtClean="0"/>
              <a:t>Ort (RDA 11.3.2)</a:t>
            </a:r>
          </a:p>
          <a:p>
            <a:pPr>
              <a:defRPr/>
            </a:pPr>
            <a:r>
              <a:rPr lang="de-DE" dirty="0" smtClean="0"/>
              <a:t>Datum (RDA 11.4.2)</a:t>
            </a:r>
          </a:p>
          <a:p>
            <a:pPr>
              <a:defRPr/>
            </a:pPr>
            <a:r>
              <a:rPr lang="de-DE" dirty="0" smtClean="0"/>
              <a:t>Zählung (RDA 11.6)</a:t>
            </a:r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Kernelemente unter bestimmten Voraussetzungen:</a:t>
            </a:r>
          </a:p>
          <a:p>
            <a:pPr>
              <a:defRPr/>
            </a:pPr>
            <a:r>
              <a:rPr lang="de-DE" dirty="0" smtClean="0"/>
              <a:t>In Verbindung stehende Institution - wenn zur Identifizierung besser geeignet als Ort (RDA 11.5)</a:t>
            </a:r>
          </a:p>
          <a:p>
            <a:pPr>
              <a:defRPr/>
            </a:pPr>
            <a:r>
              <a:rPr lang="de-DE" dirty="0" smtClean="0"/>
              <a:t>Art der Körperschaft: Veranstaltung - wenn zur Unterscheidung nötig (RDA 11.7.1.4)</a:t>
            </a:r>
            <a:endParaRPr lang="de-DE" dirty="0"/>
          </a:p>
          <a:p>
            <a:pPr marL="0" indent="0">
              <a:buFont typeface="Arial" charset="0"/>
              <a:buNone/>
              <a:defRPr/>
            </a:pPr>
            <a:endParaRPr lang="de-DE" dirty="0" smtClean="0"/>
          </a:p>
          <a:p>
            <a:pPr marL="0" indent="0">
              <a:buFont typeface="Arial" charset="0"/>
              <a:buNone/>
              <a:defRPr/>
            </a:pPr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CF1D39C-3729-4F45-86D5-19058D15924B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BC79869-4B40-429C-8345-8C52BA4F29D5}" type="slidenum">
              <a:rPr lang="de-DE"/>
              <a:pPr>
                <a:defRPr/>
              </a:pPr>
              <a:t>7</a:t>
            </a:fld>
            <a:endParaRPr lang="de-DE"/>
          </a:p>
        </p:txBody>
      </p:sp>
      <p:sp>
        <p:nvSpPr>
          <p:cNvPr id="9254" name="Textfeld 7"/>
          <p:cNvSpPr txBox="1">
            <a:spLocks noChangeArrowheads="1"/>
          </p:cNvSpPr>
          <p:nvPr/>
        </p:nvSpPr>
        <p:spPr bwMode="auto">
          <a:xfrm>
            <a:off x="5508104" y="2492895"/>
            <a:ext cx="2146300" cy="147732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Im </a:t>
            </a:r>
            <a:r>
              <a:rPr lang="de-DE" altLang="de-DE" sz="1800" dirty="0" smtClean="0">
                <a:ea typeface="Verdana" pitchFamily="34" charset="0"/>
                <a:cs typeface="Verdana" pitchFamily="34" charset="0"/>
              </a:rPr>
              <a:t>Vorwort: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 err="1" smtClean="0">
                <a:ea typeface="Verdana" pitchFamily="34" charset="0"/>
                <a:cs typeface="Verdana" pitchFamily="34" charset="0"/>
              </a:rPr>
              <a:t>organised</a:t>
            </a:r>
            <a:r>
              <a:rPr lang="de-DE" altLang="de-DE" sz="1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1800" dirty="0" err="1">
                <a:ea typeface="Verdana" pitchFamily="34" charset="0"/>
                <a:cs typeface="Verdana" pitchFamily="34" charset="0"/>
              </a:rPr>
              <a:t>by</a:t>
            </a:r>
            <a:r>
              <a:rPr lang="de-DE" altLang="de-DE" sz="1800" dirty="0">
                <a:ea typeface="Verdana" pitchFamily="34" charset="0"/>
                <a:cs typeface="Verdana" pitchFamily="34" charset="0"/>
              </a:rPr>
              <a:t>  </a:t>
            </a:r>
            <a:r>
              <a:rPr lang="de-DE" altLang="de-DE" sz="1800" dirty="0" err="1"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1800" dirty="0">
                <a:ea typeface="Verdana" pitchFamily="34" charset="0"/>
                <a:cs typeface="Verdana" pitchFamily="34" charset="0"/>
              </a:rPr>
              <a:t> Vietnam National University</a:t>
            </a:r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38" t="9164" r="2401" b="3181"/>
          <a:stretch/>
        </p:blipFill>
        <p:spPr bwMode="auto">
          <a:xfrm>
            <a:off x="1475656" y="1196752"/>
            <a:ext cx="3409354" cy="47130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Beispiel: Thema und Veranstaltungsbegriff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BC79869-4B40-429C-8345-8C52BA4F29D5}" type="slidenum">
              <a:rPr lang="de-DE"/>
              <a:pPr>
                <a:defRPr/>
              </a:pPr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912217"/>
              </p:ext>
            </p:extLst>
          </p:nvPr>
        </p:nvGraphicFramePr>
        <p:xfrm>
          <a:off x="251520" y="764704"/>
          <a:ext cx="8316400" cy="53117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008112"/>
                <a:gridCol w="1872208"/>
                <a:gridCol w="4571984"/>
              </a:tblGrid>
              <a:tr h="3600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</a:tr>
              <a:tr h="14344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111</a:t>
                      </a: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Name der Körperschaft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 Zählung, Datum,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Ort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International Conference for Environment and Natural Resources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Ho-Chi-Minh-Stadt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</a:tr>
              <a:tr h="97110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Name der Körperschaft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ICENR</a:t>
                      </a:r>
                      <a:r>
                        <a:rPr lang="en-US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$n</a:t>
                      </a:r>
                      <a:r>
                        <a:rPr lang="en-US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4.</a:t>
                      </a:r>
                      <a:r>
                        <a:rPr lang="en-US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$d</a:t>
                      </a:r>
                      <a:r>
                        <a:rPr lang="en-US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2014</a:t>
                      </a:r>
                      <a:r>
                        <a:rPr lang="en-US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$c</a:t>
                      </a:r>
                      <a:r>
                        <a:rPr lang="en-US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Ho-Chi-Minh-Stadt</a:t>
                      </a: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6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 einer Konferenz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!IDN!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Ho-Chi-Minh-Stadt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ortv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797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548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datv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49785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510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Institution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Đại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Học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Quốc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Gia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Thành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phố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Hồ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Chí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Minh</a:t>
                      </a:r>
                      <a:r>
                        <a:rPr lang="de-DE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</a:t>
                      </a:r>
                      <a:endParaRPr lang="de-DE" sz="180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</a:tbl>
          </a:graphicData>
        </a:graphic>
      </p:graphicFrame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Beispiel: Thema und Veranstaltungsbegriff</a:t>
            </a:r>
          </a:p>
        </p:txBody>
      </p:sp>
    </p:spTree>
    <p:extLst>
      <p:ext uri="{BB962C8B-B14F-4D97-AF65-F5344CB8AC3E}">
        <p14:creationId xmlns:p14="http://schemas.microsoft.com/office/powerpoint/2010/main" val="61685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Beispiel: Thema wird Name</a:t>
            </a:r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Pica DNB/ZDB | Stand: 30.11.2016 | CC BY-NC-SA</a:t>
            </a:r>
            <a:endParaRPr lang="de-DE" dirty="0"/>
          </a:p>
        </p:txBody>
      </p:sp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5508104" y="2618037"/>
            <a:ext cx="2564198" cy="12003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 smtClean="0">
                <a:ea typeface="Verdana" pitchFamily="34" charset="0"/>
                <a:cs typeface="Verdana" pitchFamily="34" charset="0"/>
              </a:rPr>
              <a:t>Vorwort</a:t>
            </a:r>
            <a:r>
              <a:rPr lang="de-DE" altLang="de-DE" sz="1800" dirty="0">
                <a:ea typeface="Verdana" pitchFamily="34" charset="0"/>
                <a:cs typeface="Verdana" pitchFamily="34" charset="0"/>
              </a:rPr>
              <a:t>: ... Kolloquium ... unter dem Thema „Homer im 18. Jahrhundert</a:t>
            </a:r>
            <a:r>
              <a:rPr lang="de-DE" altLang="de-DE" sz="1800" dirty="0" smtClean="0">
                <a:ea typeface="Verdana" pitchFamily="34" charset="0"/>
                <a:cs typeface="Verdana" pitchFamily="34" charset="0"/>
              </a:rPr>
              <a:t>“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1331640" y="1070217"/>
            <a:ext cx="3336435" cy="4665643"/>
            <a:chOff x="227453" y="1067613"/>
            <a:chExt cx="2479675" cy="3416320"/>
          </a:xfrm>
        </p:grpSpPr>
        <p:sp>
          <p:nvSpPr>
            <p:cNvPr id="12" name="Textfeld 6"/>
            <p:cNvSpPr txBox="1">
              <a:spLocks noChangeArrowheads="1"/>
            </p:cNvSpPr>
            <p:nvPr/>
          </p:nvSpPr>
          <p:spPr bwMode="auto">
            <a:xfrm>
              <a:off x="227453" y="1067613"/>
              <a:ext cx="2479675" cy="341632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3258" b="24644"/>
            <a:stretch>
              <a:fillRect/>
            </a:stretch>
          </p:blipFill>
          <p:spPr bwMode="auto">
            <a:xfrm>
              <a:off x="344420" y="1283637"/>
              <a:ext cx="2234381" cy="2677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7235825" y="6376988"/>
            <a:ext cx="1450975" cy="365125"/>
          </a:xfrm>
        </p:spPr>
        <p:txBody>
          <a:bodyPr/>
          <a:lstStyle/>
          <a:p>
            <a:pPr>
              <a:defRPr/>
            </a:pPr>
            <a:fld id="{1197D6D5-1AF5-42AB-93D2-A0DF09796821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3047</Words>
  <Application>Microsoft Office PowerPoint</Application>
  <PresentationFormat>Bildschirmpräsentation (4:3)</PresentationFormat>
  <Paragraphs>667</Paragraphs>
  <Slides>44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44</vt:i4>
      </vt:variant>
    </vt:vector>
  </HeadingPairs>
  <TitlesOfParts>
    <vt:vector size="45" baseType="lpstr">
      <vt:lpstr>Larissa</vt:lpstr>
      <vt:lpstr>Schulungsunterlagen der AG RDA</vt:lpstr>
      <vt:lpstr>Konferenzen </vt:lpstr>
      <vt:lpstr>Inhalt</vt:lpstr>
      <vt:lpstr>Konferenzen als Körperschaften</vt:lpstr>
      <vt:lpstr>Konferenzen als Körperschaften</vt:lpstr>
      <vt:lpstr>Erfassung als Körperschaften</vt:lpstr>
      <vt:lpstr>Beispiel: Thema und Veranstaltungsbegriff</vt:lpstr>
      <vt:lpstr>Beispiel: Thema und Veranstaltungsbegriff</vt:lpstr>
      <vt:lpstr>Beispiel: Thema wird Name</vt:lpstr>
      <vt:lpstr>Beispiel: Thema wird Name</vt:lpstr>
      <vt:lpstr>Konferenzen als Körperschaften</vt:lpstr>
      <vt:lpstr>Beispiel: Konferenz untergeordnet erfasst</vt:lpstr>
      <vt:lpstr>Beispiel: Konferenz untergeordnet erfasst</vt:lpstr>
      <vt:lpstr>Abgrenzung / Art des Inhalts</vt:lpstr>
      <vt:lpstr>Konferenzen als geistige Schöpfer </vt:lpstr>
      <vt:lpstr>Konferenzen als geistige Schöpfer (2)</vt:lpstr>
      <vt:lpstr>Konferenzen als geistige Schöpfer (3)</vt:lpstr>
      <vt:lpstr>Konferenzen als geistige Schöpfer (4)</vt:lpstr>
      <vt:lpstr>Sonstige Körperschaften und Personen</vt:lpstr>
      <vt:lpstr>Sonstige Körperschaften und Personen</vt:lpstr>
      <vt:lpstr>Beispiele für Veranstalter</vt:lpstr>
      <vt:lpstr>Beispiele für Veranstalter</vt:lpstr>
      <vt:lpstr>Beispiel für Herausgeber</vt:lpstr>
      <vt:lpstr>Erfassen des Titels und Titelzusatzes (RDA 2.3)</vt:lpstr>
      <vt:lpstr>Beispiele für Titel und Titelzusatz</vt:lpstr>
      <vt:lpstr>Beispiele für Titel und Titelzusatz</vt:lpstr>
      <vt:lpstr>Verantwortlichkeitsangabe (RDA 2.4)</vt:lpstr>
      <vt:lpstr>Beispiel 1</vt:lpstr>
      <vt:lpstr>Beispiel 1</vt:lpstr>
      <vt:lpstr>Beispiel 1 (Forts.)</vt:lpstr>
      <vt:lpstr>Beispiel 2</vt:lpstr>
      <vt:lpstr>Beispiel 2</vt:lpstr>
      <vt:lpstr>Beispiel 3</vt:lpstr>
      <vt:lpstr>Beispiel 3</vt:lpstr>
      <vt:lpstr>Beispiel 3 (Forts.)</vt:lpstr>
      <vt:lpstr>Beispiel 3 (Forts.)</vt:lpstr>
      <vt:lpstr>Beispiel 4</vt:lpstr>
      <vt:lpstr>Beispiel 4</vt:lpstr>
      <vt:lpstr>Beispiel 4 (Forts.)</vt:lpstr>
      <vt:lpstr>Beispiel 4 (Forts.)</vt:lpstr>
      <vt:lpstr>Beispiel 5</vt:lpstr>
      <vt:lpstr>Beispiel 5</vt:lpstr>
      <vt:lpstr>Beispiel 6</vt:lpstr>
      <vt:lpstr>Beispiel 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2014-02-18T07:01:40Z</dcterms:created>
  <dcterms:modified xsi:type="dcterms:W3CDTF">2016-11-17T15:44:31Z</dcterms:modified>
</cp:coreProperties>
</file>