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85" r:id="rId2"/>
    <p:sldId id="259" r:id="rId3"/>
    <p:sldId id="287" r:id="rId4"/>
    <p:sldId id="302" r:id="rId5"/>
    <p:sldId id="303" r:id="rId6"/>
    <p:sldId id="304" r:id="rId7"/>
    <p:sldId id="294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5" r:id="rId18"/>
    <p:sldId id="316" r:id="rId19"/>
    <p:sldId id="314" r:id="rId20"/>
    <p:sldId id="289" r:id="rId21"/>
    <p:sldId id="317" r:id="rId22"/>
    <p:sldId id="320" r:id="rId23"/>
    <p:sldId id="326" r:id="rId24"/>
    <p:sldId id="321" r:id="rId25"/>
    <p:sldId id="328" r:id="rId26"/>
    <p:sldId id="322" r:id="rId27"/>
    <p:sldId id="333" r:id="rId28"/>
    <p:sldId id="340" r:id="rId29"/>
    <p:sldId id="325" r:id="rId30"/>
    <p:sldId id="338" r:id="rId31"/>
    <p:sldId id="335" r:id="rId32"/>
    <p:sldId id="339" r:id="rId33"/>
    <p:sldId id="331" r:id="rId34"/>
    <p:sldId id="337" r:id="rId35"/>
    <p:sldId id="332" r:id="rId36"/>
    <p:sldId id="341" r:id="rId37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1613" autoAdjust="0"/>
  </p:normalViewPr>
  <p:slideViewPr>
    <p:cSldViewPr>
      <p:cViewPr>
        <p:scale>
          <a:sx n="83" d="100"/>
          <a:sy n="83" d="100"/>
        </p:scale>
        <p:origin x="-202" y="2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837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F539D0-157D-4DFC-B045-DEE9A0CAD12F}" type="datetimeFigureOut">
              <a:rPr lang="de-DE"/>
              <a:pPr>
                <a:defRPr/>
              </a:pPr>
              <a:t>31.07.2015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7D41D77-C1A5-4F81-85BE-FD3064D8F81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53105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46A2D27-4AAC-4513-AB30-D0CC2BA1FF35}" type="datetimeFigureOut">
              <a:rPr lang="de-DE"/>
              <a:pPr>
                <a:defRPr/>
              </a:pPr>
              <a:t>31.07.2015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CF1305D-3738-458D-B22D-2BB63734900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38897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/>
          </a:p>
        </p:txBody>
      </p:sp>
      <p:sp>
        <p:nvSpPr>
          <p:cNvPr id="16388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036296-CB9A-45A5-A3C1-66A095E84188}" type="slidenum">
              <a:rPr lang="de-DE" altLang="de-DE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DE" altLang="de-DE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smtClean="0">
              <a:latin typeface="Arial" charset="0"/>
              <a:cs typeface="Arial" charset="0"/>
            </a:endParaRPr>
          </a:p>
        </p:txBody>
      </p:sp>
      <p:sp>
        <p:nvSpPr>
          <p:cNvPr id="17412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DB00FDB-733B-4947-893D-1401C70349AC}" type="slidenum">
              <a:rPr lang="de-DE" alt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F28394-3D8F-4D35-96FA-34EEB3DD24F9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Aber: Bei Vorlage: DGK-DVG-Jahreskongress würde selbstständig angesetzt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BC98C2-09BB-4B03-85CA-150180342E0C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de-DE" altLang="de-DE" smtClean="0"/>
              <a:t>Ausnahme: Wenn die Ressourcen Eigenschaften von fortlaufenden Ressourcen aufweisen, werden sie z.B. bei Newslettern zu Ereignissen fortlaufend behandelt.</a:t>
            </a:r>
          </a:p>
          <a:p>
            <a:endParaRPr lang="de-DE" alt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8EB73BF-6003-41CC-BBE0-EDA528F5E528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27A8E42-601F-428C-B9E8-542AA9B05440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Nach eigenem Ermessen kann man auch Mitwirkende berücksichtigen, die nicht der bevorzugten Informationsquelle</a:t>
            </a:r>
            <a:r>
              <a:rPr lang="de-DE" baseline="0" dirty="0" smtClean="0"/>
              <a:t> entnommen wurden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1305D-3738-458D-B22D-2BB637349002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14720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Keine Beziehung zu den drei Körperschaften, die aufgeführt sind, aber Angabe in der Verantwortlichkeitsangabe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F1305D-3738-458D-B22D-2BB637349002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7819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4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6119812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 smtClean="0"/>
              <a:t>AG RDA Schulungsunterlagen – Modul 5A.07: Konferenzen | Stand: 18.05.2015 | CC BY-NC-SA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5"/>
          </p:nvPr>
        </p:nvSpPr>
        <p:spPr>
          <a:xfrm>
            <a:off x="7235825" y="6376988"/>
            <a:ext cx="14509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AEBC90A-5DF3-4089-AD35-649710BFA619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9976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8313" y="6381750"/>
            <a:ext cx="6264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AG RDA Schulungsunterlagen – Modul 5A.07: Konferenzen | Stand: 18.05.2015 | CC BY-NC-SA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de-DE" altLang="de-DE" sz="3200" b="1" dirty="0" smtClean="0"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0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Verdana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1600">
                  <a:solidFill>
                    <a:schemeClr val="tx1"/>
                  </a:solidFill>
                  <a:latin typeface="Verdana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1200">
                  <a:solidFill>
                    <a:schemeClr val="tx1"/>
                  </a:solidFill>
                  <a:latin typeface="Verdana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Verdana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DE" altLang="de-DE" sz="1000" b="1">
                  <a:solidFill>
                    <a:srgbClr val="000000"/>
                  </a:solidFill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091" name="Grafik 1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4" t="17175" b="17717"/>
          <a:stretch>
            <a:fillRect/>
          </a:stretch>
        </p:blipFill>
        <p:spPr bwMode="auto">
          <a:xfrm>
            <a:off x="677863" y="2349500"/>
            <a:ext cx="165100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AA9DD59-E4BC-4DDC-9547-D9EF267F36D6}" type="slidenum">
              <a:rPr lang="de-DE"/>
              <a:pPr>
                <a:defRPr/>
              </a:pPr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5515160"/>
              </p:ext>
            </p:extLst>
          </p:nvPr>
        </p:nvGraphicFramePr>
        <p:xfrm>
          <a:off x="2915816" y="980728"/>
          <a:ext cx="5903913" cy="5111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763"/>
                <a:gridCol w="2530249"/>
                <a:gridCol w="2376901"/>
              </a:tblGrid>
              <a:tr h="38640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/>
                </a:tc>
              </a:tr>
              <a:tr h="90431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Name der Körperschaft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Gesellschaft für Kleintiermedizin. Jahreskongress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7011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 einer Konferenz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49788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6280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11.6.1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einer Konferenz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59.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6280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Körperschaft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Gesellschaft für Kleintiermedizin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  <a:tr h="6280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29.5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Arial Unicode MS"/>
                          <a:cs typeface="Arial Unicode MS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Übergeordnete Körperschaft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0" marB="45730" anchor="ctr"/>
                </a:tc>
              </a:tr>
            </a:tbl>
          </a:graphicData>
        </a:graphic>
      </p:graphicFrame>
      <p:sp>
        <p:nvSpPr>
          <p:cNvPr id="12317" name="Textfeld 6"/>
          <p:cNvSpPr txBox="1">
            <a:spLocks noChangeArrowheads="1"/>
          </p:cNvSpPr>
          <p:nvPr/>
        </p:nvSpPr>
        <p:spPr bwMode="auto">
          <a:xfrm>
            <a:off x="342900" y="1412776"/>
            <a:ext cx="2479675" cy="34163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Beispiel: Konferenz untergeordnet erfasst</a:t>
            </a:r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  <p:pic>
        <p:nvPicPr>
          <p:cNvPr id="1232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33" b="-19833"/>
          <a:stretch>
            <a:fillRect/>
          </a:stretch>
        </p:blipFill>
        <p:spPr bwMode="auto">
          <a:xfrm>
            <a:off x="387335" y="1685249"/>
            <a:ext cx="2435240" cy="717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2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736" y="2780928"/>
            <a:ext cx="2286000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Abgrenzung / Art des Inhalts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de-DE" b="1" dirty="0" smtClean="0"/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Abgrenzung (RDA 2.6 D-A-CH, 5)</a:t>
            </a:r>
          </a:p>
          <a:p>
            <a:pPr>
              <a:defRPr/>
            </a:pPr>
            <a:r>
              <a:rPr lang="de-DE" dirty="0" smtClean="0"/>
              <a:t>Konferenzen werden grundsätzlich monografisch angesetzt.</a:t>
            </a:r>
          </a:p>
          <a:p>
            <a:pPr>
              <a:defRPr/>
            </a:pPr>
            <a:r>
              <a:rPr lang="de-DE" dirty="0" smtClean="0"/>
              <a:t>Je nach Sachverhalt als einzelne Einheit oder mehrteilige Monografie.</a:t>
            </a:r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Art des Inhalts (RDA 7.2.1.3)</a:t>
            </a:r>
          </a:p>
          <a:p>
            <a:pPr marL="0" indent="0">
              <a:buFont typeface="Arial" charset="0"/>
              <a:buNone/>
              <a:defRPr/>
            </a:pPr>
            <a:endParaRPr lang="de-DE" b="1" dirty="0"/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Für Konferenzen usw. wird als Art des Inhalts erfasst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„Konferenzschrift“ (RDA 7.2.1.3 D-A-CH).</a:t>
            </a:r>
          </a:p>
          <a:p>
            <a:pPr marL="0" indent="0">
              <a:buFont typeface="Arial" charset="0"/>
              <a:buNone/>
              <a:defRPr/>
            </a:pPr>
            <a:endParaRPr lang="de-DE" b="1" dirty="0"/>
          </a:p>
          <a:p>
            <a:pPr marL="0" indent="0">
              <a:buFont typeface="Arial" charset="0"/>
              <a:buNone/>
              <a:defRPr/>
            </a:pPr>
            <a:endParaRPr lang="de-DE" b="1" dirty="0" smtClean="0"/>
          </a:p>
          <a:p>
            <a:pPr>
              <a:defRPr/>
            </a:pPr>
            <a:endParaRPr lang="de-DE" dirty="0"/>
          </a:p>
          <a:p>
            <a:pPr>
              <a:defRPr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76095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7C459AD-9136-4262-B142-226B404BADF9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geistige Schöpfer 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Geistiger Schöpfer </a:t>
            </a:r>
            <a:r>
              <a:rPr lang="de-DE" dirty="0" smtClean="0"/>
              <a:t>ist eine Konferenz, die für die Schaffung eines Werkes verantwortlich ist (19.2.1.1 Punkt d) = Kernelement.</a:t>
            </a:r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Voraussetzungen:</a:t>
            </a:r>
          </a:p>
          <a:p>
            <a:pPr>
              <a:defRPr/>
            </a:pPr>
            <a:r>
              <a:rPr lang="de-DE" dirty="0" smtClean="0"/>
              <a:t>Über kollektive Aktivität der Konferenz oder Expedition, oder des Ereignisses wird berichtet.</a:t>
            </a:r>
          </a:p>
          <a:p>
            <a:pPr>
              <a:defRPr/>
            </a:pPr>
            <a:r>
              <a:rPr lang="de-DE" dirty="0" smtClean="0"/>
              <a:t>Konferenz usw. muss in der Ressource benannt sein. Gesamte Ressource ist Quelle.</a:t>
            </a:r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Trifft eine der Voraussetzungen nicht zu, ist die Konferenz usw. kein geistiger Schöpfer, z.B. bei Einzelbeiträgen einer Konferenz oder Berichten von Personen über Konferenzen.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76095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E47C65E-3B0F-4BF5-89EE-4121D7A910D3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188913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Sonstige </a:t>
            </a:r>
            <a:r>
              <a:rPr lang="de-DE" dirty="0"/>
              <a:t>Körperschaften und Personen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endParaRPr lang="de-DE" dirty="0" smtClean="0"/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Werkebene: Nach </a:t>
            </a:r>
            <a:r>
              <a:rPr lang="de-DE" b="1" dirty="0" smtClean="0"/>
              <a:t>RDA 19.3.1.1 </a:t>
            </a:r>
            <a:r>
              <a:rPr lang="de-DE" dirty="0" smtClean="0"/>
              <a:t>sind</a:t>
            </a:r>
            <a:r>
              <a:rPr lang="de-DE" b="1" dirty="0" smtClean="0"/>
              <a:t> </a:t>
            </a:r>
            <a:r>
              <a:rPr lang="de-DE" dirty="0" smtClean="0"/>
              <a:t>zu erfassen, wenn sie als wichtig angesehen werden: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Sponsoren, Veranstalter, gastgebende Institutionen.</a:t>
            </a:r>
          </a:p>
          <a:p>
            <a:pPr marL="0" indent="0">
              <a:buNone/>
              <a:defRPr/>
            </a:pPr>
            <a:r>
              <a:rPr lang="de-DE" dirty="0" smtClean="0"/>
              <a:t>   - Beziehungskennzeichnung: </a:t>
            </a:r>
          </a:p>
          <a:p>
            <a:pPr marL="0" indent="0">
              <a:buNone/>
              <a:defRPr/>
            </a:pPr>
            <a:r>
              <a:rPr lang="de-DE" dirty="0" smtClean="0"/>
              <a:t>      „Veranstalter“</a:t>
            </a:r>
          </a:p>
          <a:p>
            <a:pPr marL="0" indent="0">
              <a:buNone/>
              <a:defRPr/>
            </a:pPr>
            <a:r>
              <a:rPr lang="de-DE" dirty="0" smtClean="0"/>
              <a:t>      „Sponsor“</a:t>
            </a:r>
          </a:p>
          <a:p>
            <a:pPr marL="0" indent="0">
              <a:buNone/>
              <a:defRPr/>
            </a:pPr>
            <a:r>
              <a:rPr lang="de-DE" dirty="0"/>
              <a:t> </a:t>
            </a:r>
            <a:r>
              <a:rPr lang="de-DE" dirty="0" smtClean="0"/>
              <a:t>     „Gastgebende Institution“ </a:t>
            </a:r>
          </a:p>
          <a:p>
            <a:pPr marL="0" indent="0">
              <a:buNone/>
              <a:defRPr/>
            </a:pPr>
            <a:r>
              <a:rPr lang="de-DE" dirty="0"/>
              <a:t> </a:t>
            </a:r>
            <a:r>
              <a:rPr lang="de-DE" dirty="0" smtClean="0"/>
              <a:t>    (RDA 18.5.1.3 und Anhang I).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F8934DB-FACC-49D9-949B-0CECA9DFC563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Sonstige Körperschaften und Personen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Expressionsebene</a:t>
            </a:r>
            <a:r>
              <a:rPr lang="de-DE" dirty="0"/>
              <a:t>: Nach </a:t>
            </a:r>
            <a:r>
              <a:rPr lang="de-DE" b="1" dirty="0"/>
              <a:t>RDA </a:t>
            </a:r>
            <a:r>
              <a:rPr lang="de-DE" b="1" dirty="0" smtClean="0"/>
              <a:t>20.2.1.3</a:t>
            </a:r>
            <a:r>
              <a:rPr lang="de-DE" dirty="0" smtClean="0"/>
              <a:t> und </a:t>
            </a:r>
            <a:r>
              <a:rPr lang="de-DE" dirty="0"/>
              <a:t>RDA </a:t>
            </a:r>
            <a:r>
              <a:rPr lang="de-DE" b="1" dirty="0"/>
              <a:t>20.2.1.3 D-A-CH </a:t>
            </a:r>
            <a:r>
              <a:rPr lang="de-DE" dirty="0" smtClean="0"/>
              <a:t>sind Mitwirkende zu erfassen</a:t>
            </a:r>
          </a:p>
          <a:p>
            <a:pPr>
              <a:defRPr/>
            </a:pPr>
            <a:r>
              <a:rPr lang="de-DE" dirty="0"/>
              <a:t>w</a:t>
            </a:r>
            <a:r>
              <a:rPr lang="de-DE" dirty="0" smtClean="0"/>
              <a:t>enn sie in der bevorzugten Informationsquelle genannt sind</a:t>
            </a:r>
          </a:p>
          <a:p>
            <a:pPr>
              <a:defRPr/>
            </a:pPr>
            <a:r>
              <a:rPr lang="de-DE" dirty="0"/>
              <a:t>w</a:t>
            </a:r>
            <a:r>
              <a:rPr lang="de-DE" dirty="0" smtClean="0"/>
              <a:t>enn sie einen bedeutenden Teil beigetragen haben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 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Für Konferenzen usw.:</a:t>
            </a:r>
            <a:endParaRPr lang="de-DE" dirty="0"/>
          </a:p>
          <a:p>
            <a:pPr>
              <a:defRPr/>
            </a:pPr>
            <a:r>
              <a:rPr lang="de-DE" dirty="0"/>
              <a:t>Herausgeber (Beziehungskennzeichnung „Herausgeber“).</a:t>
            </a:r>
          </a:p>
          <a:p>
            <a:pPr>
              <a:defRPr/>
            </a:pPr>
            <a:r>
              <a:rPr lang="de-DE" dirty="0" smtClean="0"/>
              <a:t>Weitere nach Ermessen, </a:t>
            </a:r>
            <a:r>
              <a:rPr lang="de-DE" dirty="0"/>
              <a:t>wenn sie als wichtig angesehen werden</a:t>
            </a:r>
            <a:r>
              <a:rPr lang="de-DE" dirty="0" smtClean="0"/>
              <a:t>.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E6DF80D0-6462-448E-933A-E9EE3D877F1B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965BA12-FC7E-42BE-8D45-0DDA4F9E150D}" type="slidenum">
              <a:rPr lang="de-DE"/>
              <a:pPr>
                <a:defRPr/>
              </a:pPr>
              <a:t>15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0474932"/>
              </p:ext>
            </p:extLst>
          </p:nvPr>
        </p:nvGraphicFramePr>
        <p:xfrm>
          <a:off x="468313" y="908050"/>
          <a:ext cx="8424861" cy="2503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507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</a:tr>
              <a:tr h="70106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organized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by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Vietnam National University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  <a:tr h="70106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19.3.1.3.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Đại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Học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Quốc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Gia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Thành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phố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Hồ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Chí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Minh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  <a:tr h="68184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Beispiele für Veranstalter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395288" y="3716338"/>
          <a:ext cx="8424861" cy="25034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507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/>
                </a:tc>
              </a:tr>
              <a:tr h="70106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2.4.3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annual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event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European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Federation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  <a:tr h="70106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19.3.1.3.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Federation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  <a:tr h="68184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7" marB="45727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17297C7-C44C-4948-B229-9039FCC716DB}" type="slidenum">
              <a:rPr lang="de-DE"/>
              <a:pPr>
                <a:defRPr/>
              </a:pPr>
              <a:t>16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932458"/>
              </p:ext>
            </p:extLst>
          </p:nvPr>
        </p:nvGraphicFramePr>
        <p:xfrm>
          <a:off x="179388" y="836613"/>
          <a:ext cx="8424861" cy="5245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365825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/>
                </a:tc>
              </a:tr>
              <a:tr h="143463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Prof. Dr.-Ing. D. Drummer, Dr.-Ing. L. Hoffmann, Dipl.-Ing. C. Gröschel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43176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Drummer, Dietmar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612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411488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b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Hoffmann, Leo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650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650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Gröschel, Christian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ctr"/>
                </a:tc>
              </a:tr>
              <a:tr h="650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</a:p>
                  </a:txBody>
                  <a:tcPr marL="91439" marR="91439" marT="45733" marB="45733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3" marB="45733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</a:p>
                  </a:txBody>
                  <a:tcPr marL="91439" marR="91439" marT="45733" marB="45733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für Herausgeber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14358" cy="508000"/>
          </a:xfrm>
        </p:spPr>
        <p:txBody>
          <a:bodyPr/>
          <a:lstStyle/>
          <a:p>
            <a:pPr>
              <a:defRPr/>
            </a:pPr>
            <a:r>
              <a:rPr lang="de-DE" dirty="0"/>
              <a:t>Erfassen des Titels und </a:t>
            </a:r>
            <a:r>
              <a:rPr lang="de-DE" dirty="0" smtClean="0"/>
              <a:t>Titelzusatzes (RDA 2.3)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Eine </a:t>
            </a:r>
            <a:r>
              <a:rPr lang="de-DE" b="1" dirty="0" smtClean="0"/>
              <a:t>Jahres- oder Datumsangabe </a:t>
            </a:r>
            <a:r>
              <a:rPr lang="de-DE" dirty="0" smtClean="0"/>
              <a:t>wird als Teil des Haupttitels erfasst (RDA 2.3.4.3 D-A-CH, 3)</a:t>
            </a:r>
          </a:p>
          <a:p>
            <a:pPr lvl="1" eaLnBrk="1" hangingPunct="1">
              <a:defRPr/>
            </a:pPr>
            <a:r>
              <a:rPr lang="de-DE" altLang="de-DE" dirty="0" smtClean="0"/>
              <a:t>unabhängig davon, ob sie vor oder nach dem Haupttitel steht.</a:t>
            </a:r>
          </a:p>
          <a:p>
            <a:pPr lvl="1" eaLnBrk="1" hangingPunct="1">
              <a:defRPr/>
            </a:pPr>
            <a:r>
              <a:rPr lang="de-DE" dirty="0"/>
              <a:t>Bei entsprechender graphischer Gestaltung in Ausnahmefällen auch im </a:t>
            </a:r>
            <a:r>
              <a:rPr lang="de-DE" dirty="0" smtClean="0"/>
              <a:t>Titelzusatz.</a:t>
            </a:r>
          </a:p>
          <a:p>
            <a:pPr lvl="1" eaLnBrk="1" hangingPunct="1">
              <a:defRPr/>
            </a:pPr>
            <a:endParaRPr lang="de-DE" altLang="de-DE" dirty="0" smtClean="0"/>
          </a:p>
          <a:p>
            <a:pPr>
              <a:defRPr/>
            </a:pPr>
            <a:r>
              <a:rPr lang="de-DE" dirty="0" smtClean="0"/>
              <a:t>Festlegung für Konferenzen bei Vorliegen von </a:t>
            </a:r>
            <a:r>
              <a:rPr lang="de-DE" b="1" dirty="0" smtClean="0"/>
              <a:t>Thema und Namen der Konferenz </a:t>
            </a:r>
            <a:r>
              <a:rPr lang="de-DE" dirty="0"/>
              <a:t>(RDA 2.3.4.3 D-A-CH, </a:t>
            </a:r>
            <a:r>
              <a:rPr lang="de-DE" dirty="0" smtClean="0"/>
              <a:t>5)</a:t>
            </a:r>
            <a:endParaRPr lang="de-DE" dirty="0"/>
          </a:p>
          <a:p>
            <a:pPr lvl="1" eaLnBrk="1" hangingPunct="1">
              <a:defRPr/>
            </a:pPr>
            <a:r>
              <a:rPr lang="de-DE" altLang="de-DE" dirty="0" smtClean="0"/>
              <a:t>Thema wird Haupttitel. </a:t>
            </a:r>
          </a:p>
          <a:p>
            <a:pPr lvl="1" eaLnBrk="1" hangingPunct="1">
              <a:defRPr/>
            </a:pPr>
            <a:r>
              <a:rPr lang="de-DE" dirty="0" smtClean="0"/>
              <a:t>Konferenz wird Titelzusatz.</a:t>
            </a:r>
            <a:endParaRPr lang="de-DE" altLang="de-DE" dirty="0"/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endParaRPr 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848103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B74048D-9977-437C-8504-A83CDB1F18FA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5C760D-F422-4D64-891B-F684A8EC74FF}" type="slidenum">
              <a:rPr lang="de-DE"/>
              <a:pPr>
                <a:defRPr/>
              </a:pPr>
              <a:t>18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323850" y="908050"/>
          <a:ext cx="8424863" cy="1323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4"/>
                <a:gridCol w="3418786"/>
              </a:tblGrid>
              <a:tr h="419569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/>
                </a:tc>
              </a:tr>
              <a:tr h="90440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Fachtagung „Thermoplastische Faserverbundwerkstoffe“ , 5.-6. November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4" marB="45734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Beispiele für Titelzusatz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250825" y="2492375"/>
          <a:ext cx="8424863" cy="1784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4"/>
                <a:gridCol w="3418786"/>
              </a:tblGrid>
              <a:tr h="419778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</a:tr>
              <a:tr h="68228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Bridging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sciences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–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crossing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borders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</a:tr>
              <a:tr h="68228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Conference, 22-24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September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</a:tr>
            </a:tbl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179388" y="4581525"/>
          <a:ext cx="8424861" cy="1636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398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</a:tr>
              <a:tr h="51629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EUROCORR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/>
                </a:tc>
              </a:tr>
              <a:tr h="70102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Congress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8-12 September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5" marB="45715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Verantwortlichkeitsangabe (RDA 2.4)</a:t>
            </a:r>
            <a:endParaRPr lang="de-DE" dirty="0"/>
          </a:p>
        </p:txBody>
      </p:sp>
      <p:sp>
        <p:nvSpPr>
          <p:cNvPr id="21507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endParaRPr lang="de-DE" altLang="de-DE" dirty="0" smtClean="0"/>
          </a:p>
          <a:p>
            <a:r>
              <a:rPr lang="de-DE" altLang="de-DE" smtClean="0"/>
              <a:t>Verantwortlichkeitsangaben werden so übertragen, wie sie vorliegen (RDA 2.4.2.1).</a:t>
            </a:r>
          </a:p>
          <a:p>
            <a:r>
              <a:rPr lang="de-DE" altLang="de-DE" dirty="0" smtClean="0"/>
              <a:t>Bei mehreren Verantwortlichkeitsangaben werden aufgeführt (RDA 2.4.2.3 D-A-CH):</a:t>
            </a:r>
          </a:p>
          <a:p>
            <a:pPr lvl="1" eaLnBrk="1" hangingPunct="1"/>
            <a:r>
              <a:rPr lang="de-DE" altLang="de-DE" dirty="0" smtClean="0"/>
              <a:t>Konferenz als geistiger Schöpfer.</a:t>
            </a:r>
          </a:p>
          <a:p>
            <a:pPr lvl="1" eaLnBrk="1" hangingPunct="1"/>
            <a:r>
              <a:rPr lang="de-DE" altLang="de-DE" dirty="0" smtClean="0"/>
              <a:t>Sonstige Körperschaften und Personen, für die eine Beziehung angelegt wird.</a:t>
            </a:r>
          </a:p>
          <a:p>
            <a:pPr lvl="1" eaLnBrk="1" hangingPunct="1"/>
            <a:r>
              <a:rPr lang="de-DE" altLang="de-DE" dirty="0" smtClean="0"/>
              <a:t>Fakultativ auch Körperschaften und Personen, für die keine Beziehung angelegt wird, die aber als wichtig angesehen werden.</a:t>
            </a:r>
          </a:p>
          <a:p>
            <a:endParaRPr lang="de-DE" altLang="de-DE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848103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29.07..</a:t>
            </a:r>
            <a:r>
              <a:rPr lang="de-DE" dirty="0" smtClean="0"/>
              <a:t>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42E5FBC-8D34-4177-86E3-60EE8DF39A53}" type="slidenum">
              <a:rPr lang="de-DE" smtClean="0"/>
              <a:pPr>
                <a:defRPr/>
              </a:pPr>
              <a:t>19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288" y="2565400"/>
            <a:ext cx="8229600" cy="1143000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de-DE" dirty="0" smtClean="0"/>
              <a:t>Konferenzen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09575" y="549275"/>
            <a:ext cx="2362200" cy="4318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5A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5737A6A3-19BE-426C-B54C-8A8AA068D630}" type="slidenum">
              <a:rPr lang="de-DE"/>
              <a:pPr>
                <a:defRPr/>
              </a:pPr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775575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29.07.2015 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A15B344-20BC-468A-AA89-2F85DD3DCFEE}" type="slidenum">
              <a:rPr lang="de-DE"/>
              <a:pPr>
                <a:defRPr/>
              </a:pPr>
              <a:t>20</a:t>
            </a:fld>
            <a:endParaRPr lang="de-DE"/>
          </a:p>
        </p:txBody>
      </p:sp>
      <p:sp>
        <p:nvSpPr>
          <p:cNvPr id="22531" name="Textfeld 5"/>
          <p:cNvSpPr txBox="1">
            <a:spLocks noChangeArrowheads="1"/>
          </p:cNvSpPr>
          <p:nvPr/>
        </p:nvSpPr>
        <p:spPr bwMode="auto">
          <a:xfrm>
            <a:off x="4967288" y="2060575"/>
            <a:ext cx="3133725" cy="31940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>
              <a:buFont typeface="Arial" charset="0"/>
              <a:buNone/>
            </a:pPr>
            <a:r>
              <a:rPr lang="de-DE" altLang="de-DE" sz="1800"/>
              <a:t>Im Vorwort: organized by the Vietnam National University </a:t>
            </a:r>
          </a:p>
          <a:p>
            <a:pPr>
              <a:buFont typeface="Arial" charset="0"/>
              <a:buNone/>
            </a:pPr>
            <a:r>
              <a:rPr lang="de-DE" altLang="de-DE" sz="1800"/>
              <a:t>Auf dem hinteren Umschlag: herausgegeben von Günter Meon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</p:txBody>
      </p:sp>
      <p:sp>
        <p:nvSpPr>
          <p:cNvPr id="22532" name="Textfeld 6"/>
          <p:cNvSpPr txBox="1">
            <a:spLocks noChangeArrowheads="1"/>
          </p:cNvSpPr>
          <p:nvPr/>
        </p:nvSpPr>
        <p:spPr bwMode="auto">
          <a:xfrm>
            <a:off x="1446213" y="1268413"/>
            <a:ext cx="3132137" cy="42481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>
                <a:ea typeface="Verdana" pitchFamily="34" charset="0"/>
                <a:cs typeface="Verdana" pitchFamily="34" charset="0"/>
              </a:rPr>
              <a:t>Titelblatt(scan)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>
              <a:latin typeface="Calibri" pitchFamily="34" charset="0"/>
            </a:endParaRPr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1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  <p:pic>
        <p:nvPicPr>
          <p:cNvPr id="22535" name="Grafik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48" t="23993" r="10451" b="13994"/>
          <a:stretch>
            <a:fillRect/>
          </a:stretch>
        </p:blipFill>
        <p:spPr bwMode="auto">
          <a:xfrm>
            <a:off x="1446213" y="1268413"/>
            <a:ext cx="3132137" cy="4248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87AD24-8FCF-414C-A75C-1386C5719DD7}" type="slidenum">
              <a:rPr lang="de-DE"/>
              <a:pPr>
                <a:defRPr/>
              </a:pPr>
              <a:t>21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5685763"/>
              </p:ext>
            </p:extLst>
          </p:nvPr>
        </p:nvGraphicFramePr>
        <p:xfrm>
          <a:off x="395288" y="765175"/>
          <a:ext cx="8424861" cy="54613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52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</a:tr>
              <a:tr h="68186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EWATEC‐COAST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936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technologies for environmental and water protection of coastal regions in Vietnam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</a:tr>
              <a:tr h="1656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 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contributions to 4th International Conference for Environment and Natural Resources - ICENR 2014, 17-18 June 2014, Ho-Chi-Minh-City, Viet Nam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70108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organized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by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Vietnam National University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1044000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Verantwortlichkeitsangabe,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8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342900" indent="-34290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AutoNum type="arabicPeriod"/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herausgegeben von Günter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1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6E58D28-B16B-49F9-9034-8400BFD02917}" type="slidenum">
              <a:rPr lang="de-DE"/>
              <a:pPr>
                <a:defRPr/>
              </a:pPr>
              <a:t>22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43431"/>
              </p:ext>
            </p:extLst>
          </p:nvPr>
        </p:nvGraphicFramePr>
        <p:xfrm>
          <a:off x="395288" y="836712"/>
          <a:ext cx="8424862" cy="5086797"/>
        </p:xfrm>
        <a:graphic>
          <a:graphicData uri="http://schemas.openxmlformats.org/drawingml/2006/table">
            <a:tbl>
              <a:tblPr/>
              <a:tblGrid>
                <a:gridCol w="1584325"/>
                <a:gridCol w="3455987"/>
                <a:gridCol w="3384550"/>
              </a:tblGrid>
              <a:tr h="85077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RDA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Element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Erfassung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960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</a:p>
                  </a:txBody>
                  <a:tcPr marL="91439" marR="91439" marT="45728" marB="4572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</a:p>
                  </a:txBody>
                  <a:tcPr marL="91439" marR="91439" marT="45728" marB="4572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</a:p>
                  </a:txBody>
                  <a:tcPr marL="91439" marR="91439" marT="45728" marB="45728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9041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19.2.1.1.1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Geistiger Schöpfer (hauptverantwortlich)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International Conference for Environment and Natural Resources. </a:t>
                      </a: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(4. : 2014 : Ho-Chi-Minh-Stadt)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8099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18.5.1.3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Beziehungskennzeichnung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Verfasser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05658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19.3.1.3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Sonstige Körperschaft, die mit einem Werk in Verbindung steht</a:t>
                      </a:r>
                      <a:endParaRPr kumimoji="0" lang="de-DE" altLang="de-DE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Đại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Học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Quốc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Gia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Thành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phố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Hồ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2000" kern="1200" dirty="0" err="1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Chí</a:t>
                      </a:r>
                      <a:r>
                        <a:rPr lang="de-DE" sz="2000" kern="1200" dirty="0" smtClean="0"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 Minh</a:t>
                      </a:r>
                      <a:endParaRPr kumimoji="0" lang="de-DE" altLang="de-DE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Verdana" pitchFamily="34" charset="0"/>
                        <a:cs typeface="Arial" charset="0"/>
                      </a:endParaRP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00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18.5.1.3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Beziehungskennzeichnung 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Veranstalter</a:t>
                      </a:r>
                    </a:p>
                  </a:txBody>
                  <a:tcPr marL="91439" marR="91439" marT="45723" marB="45723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19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20.2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Mitwirkender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Meon, Günter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4190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18.5.1.3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Beziehungskennzeichnung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Font typeface="Arial" charset="0"/>
                        <a:defRPr sz="14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Font typeface="Arial" charset="0"/>
                        <a:defRPr sz="1000"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Verdana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Verdana" pitchFamily="34" charset="0"/>
                          <a:cs typeface="Arial" charset="0"/>
                        </a:rPr>
                        <a:t>Herausgeber</a:t>
                      </a:r>
                    </a:p>
                  </a:txBody>
                  <a:tcPr marL="91439" marR="91439" marT="45723" marB="45723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1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1C5F1CD-B21B-4A50-B612-0F45BF8A52FA}" type="slidenum">
              <a:rPr lang="de-DE"/>
              <a:pPr>
                <a:defRPr/>
              </a:pPr>
              <a:t>23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2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29.07..</a:t>
            </a:r>
            <a:r>
              <a:rPr lang="de-DE" dirty="0" smtClean="0"/>
              <a:t>2015 | CC BY-NC-SA</a:t>
            </a:r>
            <a:endParaRPr lang="de-DE" dirty="0"/>
          </a:p>
        </p:txBody>
      </p:sp>
      <p:pic>
        <p:nvPicPr>
          <p:cNvPr id="25605" name="Grafik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412875"/>
            <a:ext cx="3506787" cy="317023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13A8AF3-B23B-4BDC-B709-799A172EC035}" type="slidenum">
              <a:rPr lang="de-DE"/>
              <a:pPr>
                <a:defRPr/>
              </a:pPr>
              <a:t>24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5492701"/>
              </p:ext>
            </p:extLst>
          </p:nvPr>
        </p:nvGraphicFramePr>
        <p:xfrm>
          <a:off x="395288" y="765175"/>
          <a:ext cx="8424861" cy="54824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6432"/>
                <a:gridCol w="3349644"/>
                <a:gridCol w="3418785"/>
              </a:tblGrid>
              <a:tr h="419352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</a:tr>
              <a:tr h="37226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EUROCORR 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Corrosion Congress, the annual event of the European Federation of Corrosion, 8–12 September 2014, Pisa, Italy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28803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 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book of abstracts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/>
                </a:tc>
              </a:tr>
              <a:tr h="700945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Verantwortlichkeits-angabe,</a:t>
                      </a:r>
                      <a:r>
                        <a:rPr lang="de-DE" sz="1800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die sich auf den Haupttitel bezieht</a:t>
                      </a: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Associazione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Italiana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di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Metallurgica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EFC, DECHEMA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43641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65015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 (hauptverantwortlich)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EUROCORR (2014 : Pisa)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42971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70094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European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Federation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Corrosion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</a:tr>
              <a:tr h="325700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0" marB="4571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Veranstalter</a:t>
                      </a:r>
                    </a:p>
                  </a:txBody>
                  <a:tcPr marL="91439" marR="91439" marT="45710" marB="4571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2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0367824-80DD-44D3-B37A-C00ECD610830}" type="slidenum">
              <a:rPr lang="de-DE"/>
              <a:pPr>
                <a:defRPr/>
              </a:pPr>
              <a:t>25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3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  <p:pic>
        <p:nvPicPr>
          <p:cNvPr id="27653" name="Grafik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873125"/>
            <a:ext cx="4244975" cy="5364163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8E39215-EC88-4EAE-8AD8-7D094A7FA80D}" type="slidenum">
              <a:rPr lang="de-DE"/>
              <a:pPr>
                <a:defRPr/>
              </a:pPr>
              <a:t>26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443112"/>
              </p:ext>
            </p:extLst>
          </p:nvPr>
        </p:nvGraphicFramePr>
        <p:xfrm>
          <a:off x="395288" y="765175"/>
          <a:ext cx="8424861" cy="5145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498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2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Bridging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sciences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-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crossing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borders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/>
                </a:tc>
              </a:tr>
              <a:tr h="171711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Conference, 22-24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September 2014 Deggendorf, Germany, XXVI. Conference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the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Danubian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Countries on Hydrological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Forecasting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Hydrological Bases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of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Water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Management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57" marB="45757" anchor="ctr"/>
                </a:tc>
              </a:tr>
              <a:tr h="232664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editor W.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Dorner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Institute of Technology,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Germany), A. Marquardt (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Institute of Technology,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Germany), U.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Schröder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(IHP/HWRP Secretariat, Federal Institute of Hydrology, Koblenz, Germany)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3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A9C96FE1-A040-4F1E-9BAC-4F82712A8655}" type="slidenum">
              <a:rPr lang="de-DE"/>
              <a:pPr>
                <a:defRPr/>
              </a:pPr>
              <a:t>27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250825" y="692150"/>
          <a:ext cx="8424863" cy="5607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/>
                <a:gridCol w="3421901"/>
                <a:gridCol w="3418786"/>
              </a:tblGrid>
              <a:tr h="419579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/>
                </a:tc>
              </a:tr>
              <a:tr h="232710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Verantwortlichkeitsangabe, die sich auf den Haupttitel bezieht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organised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jointly by: IHP HWRP Germany, German National Committee for the International Hydrological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Programme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of UNESCO and for Hydrology and Water Resources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Programme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of WMO, Bavarian Environment Agency,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Deggendorf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Institute of Technology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</a:tr>
              <a:tr h="40995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</a:tr>
              <a:tr h="57617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 (hauptverantwortlich)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Danube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conference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(26. : 2014 : Deggendorf)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5" marB="45735" anchor="ctr"/>
                </a:tc>
              </a:tr>
              <a:tr h="36011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</a:tr>
              <a:tr h="151412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 Nationalkomitee für das International Hydrological Programme der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Unesco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das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Hydrology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Water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Resources Programme der WMO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5" marB="45725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3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C6FE1BB-5E7B-40BF-80E8-2ECBD3C61FE1}" type="slidenum">
              <a:rPr lang="de-DE"/>
              <a:pPr>
                <a:defRPr/>
              </a:pPr>
              <a:t>28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395288" y="1268413"/>
          <a:ext cx="8424861" cy="3986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5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/>
                </a:tc>
              </a:tr>
              <a:tr h="6818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Dorner, Wolfgang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6818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681898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Marquardt, Anna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6818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4195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Schröder, Ulrich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1" marB="45731" anchor="ctr"/>
                </a:tc>
              </a:tr>
              <a:tr h="4195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</a:p>
                  </a:txBody>
                  <a:tcPr marL="91439" marR="91439" marT="45731" marB="45731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3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C290E2CA-8F10-4FD8-BE6E-9B4EAD203098}" type="slidenum">
              <a:rPr lang="de-DE"/>
              <a:pPr>
                <a:defRPr/>
              </a:pPr>
              <a:t>29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4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  <p:pic>
        <p:nvPicPr>
          <p:cNvPr id="31749" name="Grafik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844675"/>
            <a:ext cx="3959225" cy="36544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043608" y="739739"/>
            <a:ext cx="18002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Umschlag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4860032" y="924405"/>
            <a:ext cx="201622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3892192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Grafik 10"/>
          <p:cNvPicPr/>
          <p:nvPr/>
        </p:nvPicPr>
        <p:blipFill>
          <a:blip r:embed="rId4"/>
          <a:stretch>
            <a:fillRect/>
          </a:stretch>
        </p:blipFill>
        <p:spPr>
          <a:xfrm>
            <a:off x="871656" y="4941168"/>
            <a:ext cx="1971040" cy="6756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512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de-DE" altLang="de-DE" dirty="0" smtClean="0"/>
              <a:t>Konferenzen als Körperschaften </a:t>
            </a:r>
          </a:p>
          <a:p>
            <a:pPr lvl="1" eaLnBrk="1" hangingPunct="1">
              <a:defRPr/>
            </a:pPr>
            <a:r>
              <a:rPr lang="de-DE" altLang="de-DE" dirty="0" smtClean="0"/>
              <a:t>Definition </a:t>
            </a:r>
          </a:p>
          <a:p>
            <a:pPr lvl="1" eaLnBrk="1" hangingPunct="1">
              <a:defRPr/>
            </a:pPr>
            <a:r>
              <a:rPr lang="de-DE" altLang="de-DE" dirty="0" smtClean="0"/>
              <a:t>Erfassung als Körperschaften</a:t>
            </a:r>
          </a:p>
          <a:p>
            <a:pPr lvl="1" eaLnBrk="1" hangingPunct="1">
              <a:defRPr/>
            </a:pPr>
            <a:r>
              <a:rPr lang="de-DE" altLang="de-DE" dirty="0" smtClean="0"/>
              <a:t>Erfassung als untergeordnete Körperschaften 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de-DE" altLang="de-DE" sz="2400" dirty="0" smtClean="0"/>
              <a:t>Abgrenzung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de-DE" altLang="de-DE" sz="2400" dirty="0" smtClean="0"/>
              <a:t>Art des Inhalts</a:t>
            </a:r>
          </a:p>
          <a:p>
            <a:pPr marL="0" lvl="1" indent="0" eaLnBrk="1" hangingPunct="1">
              <a:buFont typeface="Arial" charset="0"/>
              <a:buNone/>
              <a:defRPr/>
            </a:pPr>
            <a:r>
              <a:rPr lang="de-DE" altLang="de-DE" sz="2400" dirty="0" smtClean="0"/>
              <a:t>Konferenzen als geistige Schöpfer</a:t>
            </a:r>
          </a:p>
          <a:p>
            <a:pPr lvl="1" eaLnBrk="1" hangingPunct="1">
              <a:defRPr/>
            </a:pPr>
            <a:r>
              <a:rPr lang="de-DE" altLang="de-DE" dirty="0" smtClean="0"/>
              <a:t>Definition</a:t>
            </a:r>
          </a:p>
          <a:p>
            <a:pPr lvl="1" eaLnBrk="1" hangingPunct="1">
              <a:defRPr/>
            </a:pPr>
            <a:r>
              <a:rPr lang="de-DE" altLang="de-DE" dirty="0" smtClean="0"/>
              <a:t>Sonstige Körperschaften und Personen</a:t>
            </a:r>
          </a:p>
          <a:p>
            <a:pPr lvl="1" eaLnBrk="1" hangingPunct="1">
              <a:defRPr/>
            </a:pPr>
            <a:r>
              <a:rPr lang="de-DE" altLang="de-DE" dirty="0" smtClean="0"/>
              <a:t>Titelzusatz</a:t>
            </a:r>
          </a:p>
          <a:p>
            <a:pPr lvl="1" eaLnBrk="1" hangingPunct="1">
              <a:defRPr/>
            </a:pPr>
            <a:r>
              <a:rPr lang="de-DE" altLang="de-DE" dirty="0" smtClean="0"/>
              <a:t>Verantwortlichkeitsangabe</a:t>
            </a:r>
          </a:p>
          <a:p>
            <a:pPr lvl="1" eaLnBrk="1" hangingPunct="1">
              <a:defRPr/>
            </a:pPr>
            <a:r>
              <a:rPr lang="de-DE" altLang="de-DE" dirty="0" smtClean="0"/>
              <a:t>Beispiele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29.07.2015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499A4CC-702A-483E-87A9-CE44440C27D6}" type="slidenum">
              <a:rPr lang="de-DE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9DC3030A-DB51-4545-8F9C-DAF7E64756D7}" type="slidenum">
              <a:rPr lang="de-DE"/>
              <a:pPr>
                <a:defRPr/>
              </a:pPr>
              <a:t>30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9073037"/>
              </p:ext>
            </p:extLst>
          </p:nvPr>
        </p:nvGraphicFramePr>
        <p:xfrm>
          <a:off x="395288" y="908050"/>
          <a:ext cx="8424861" cy="53482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587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/>
                </a:tc>
              </a:tr>
              <a:tr h="171741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7" marB="4576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7" marB="45767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Fachtagung “Thermoplastische Faserverbundkunststoffe” inklusive Abschlussveranstaltung des BMBF-Projekts “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-O-Sheet”, 5.–6. November 2014, Erlangen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  <a:tr h="7012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gefördert vom Bundesministerium für Bildung und Forschung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  <a:tr h="9044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Verantwortlichkeitsangabe, die sich auf den Haupttitel bezieht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betreut vom PTKA, Projektträger Karlsruhe, Karlsruher Institut für Technologie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  <a:tr h="90444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Verantwortlichkeitsangabe, die sich auf den Haupttitel bezieht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FAU, Friedrich-Alexander-Universität Erlangen-Nürnberg, Lehrstuhl für Kunststofftechnik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  <a:tr h="7012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Verantwortlichkeitsangabe, die sich auf den Haupttitel bezieht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Prof. Dr.-Ing. D. Drummer, Dr.-Ing. L. Hoffmann, Dipl.-Ing. C. Gröschel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6" marB="45736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4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21B6F9E-696C-41F9-970C-9F87C1FDF78A}" type="slidenum">
              <a:rPr lang="de-DE"/>
              <a:pPr>
                <a:defRPr/>
              </a:pPr>
              <a:t>31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833757"/>
              </p:ext>
            </p:extLst>
          </p:nvPr>
        </p:nvGraphicFramePr>
        <p:xfrm>
          <a:off x="395288" y="836613"/>
          <a:ext cx="8424861" cy="49291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3493908"/>
                <a:gridCol w="3418785"/>
              </a:tblGrid>
              <a:tr h="419556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/>
                </a:tc>
              </a:tr>
              <a:tr h="6819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90437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 (hauptverantwortlich)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Fachtagung “Thermoplastische Faserverbundkunststoffe” (2014 : Erlangen)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68192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70114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Weiterer geistiger Schöpfer</a:t>
                      </a: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Abschlussveranstaltung des BMBF-Projekts „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Twin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-O-Sheet“ (2014 : Erlangen)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41955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70114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19.3.1.3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Körperschaft, die mit einem Werk in Verbindung steht</a:t>
                      </a: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Universität Erlangen-Nürnberg. Lehrstuhl für Kunststofftechnik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  <a:tr h="41955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Veranstalter</a:t>
                      </a:r>
                    </a:p>
                  </a:txBody>
                  <a:tcPr marL="91439" marR="91439" marT="45732" marB="45732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</a:t>
            </a:r>
            <a:r>
              <a:rPr lang="de-DE" dirty="0"/>
              <a:t>4</a:t>
            </a:r>
            <a:r>
              <a:rPr lang="de-DE" dirty="0" smtClean="0"/>
              <a:t>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0BFA826E-018A-45A8-8E84-1AC3CD2C4B3B}" type="slidenum">
              <a:rPr lang="de-DE"/>
              <a:pPr>
                <a:defRPr/>
              </a:pPr>
              <a:t>32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395288" y="908050"/>
          <a:ext cx="8424861" cy="42481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193"/>
                <a:gridCol w="3540883"/>
                <a:gridCol w="3418785"/>
              </a:tblGrid>
              <a:tr h="419498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/>
                </a:tc>
              </a:tr>
              <a:tr h="68183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Drummer, Dietmar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Hoffmann, Leo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68183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Gröschel, Christian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6" marB="45726" anchor="ctr"/>
                </a:tc>
              </a:tr>
              <a:tr h="41949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Herausgeber</a:t>
                      </a:r>
                    </a:p>
                  </a:txBody>
                  <a:tcPr marL="91439" marR="91439" marT="45726" marB="45726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4 (Forts.)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45607089-0995-4497-AD47-CABDC9AA3530}" type="slidenum">
              <a:rPr lang="de-DE"/>
              <a:pPr>
                <a:defRPr/>
              </a:pPr>
              <a:t>33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5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  <p:pic>
        <p:nvPicPr>
          <p:cNvPr id="6" name="Grafik 5"/>
          <p:cNvPicPr/>
          <p:nvPr/>
        </p:nvPicPr>
        <p:blipFill>
          <a:blip r:embed="rId2"/>
          <a:stretch>
            <a:fillRect/>
          </a:stretch>
        </p:blipFill>
        <p:spPr>
          <a:xfrm>
            <a:off x="2195736" y="980728"/>
            <a:ext cx="2880320" cy="1368152"/>
          </a:xfrm>
          <a:prstGeom prst="rect">
            <a:avLst/>
          </a:prstGeom>
        </p:spPr>
      </p:pic>
      <p:pic>
        <p:nvPicPr>
          <p:cNvPr id="7" name="Grafik 6"/>
          <p:cNvPicPr/>
          <p:nvPr/>
        </p:nvPicPr>
        <p:blipFill>
          <a:blip r:embed="rId3"/>
          <a:stretch>
            <a:fillRect/>
          </a:stretch>
        </p:blipFill>
        <p:spPr>
          <a:xfrm>
            <a:off x="395536" y="2852936"/>
            <a:ext cx="4896544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303DB1B-D95F-4E43-9584-5D7623CE6EBF}" type="slidenum">
              <a:rPr lang="de-DE"/>
              <a:pPr>
                <a:defRPr/>
              </a:pPr>
              <a:t>34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/>
        </p:nvGraphicFramePr>
        <p:xfrm>
          <a:off x="395288" y="1268413"/>
          <a:ext cx="8424861" cy="37766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424"/>
                <a:gridCol w="3421652"/>
                <a:gridCol w="3418785"/>
              </a:tblGrid>
              <a:tr h="419529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/>
                </a:tc>
              </a:tr>
              <a:tr h="70110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DOSB-Leitfaden für den Umgang mit Werbung und PR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68188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60" marB="4576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Olympische Spiele London 2012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70110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</a:t>
                      </a: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-gabe, die sich auf den Haupttitel bezieht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 Olympischer Sportbund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85351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9" marB="4571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19" marB="4571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 Olympischer Sportbund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  <a:tr h="41952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29" marB="45729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9" marB="45729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5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F759A90C-A3B5-4F8E-B57B-C67F6D11EE15}" type="slidenum">
              <a:rPr lang="de-DE"/>
              <a:pPr>
                <a:defRPr/>
              </a:pPr>
              <a:t>35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 6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  <p:sp>
        <p:nvSpPr>
          <p:cNvPr id="2" name="Rechteck 1"/>
          <p:cNvSpPr/>
          <p:nvPr/>
        </p:nvSpPr>
        <p:spPr>
          <a:xfrm>
            <a:off x="395536" y="1268760"/>
            <a:ext cx="5688632" cy="1384995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de-DE" sz="2800" b="1" dirty="0"/>
              <a:t>Diagnose und Therapie degenerativer, neoplastischer und immunologischer Entgleisungen </a:t>
            </a:r>
          </a:p>
        </p:txBody>
      </p:sp>
      <p:sp>
        <p:nvSpPr>
          <p:cNvPr id="3" name="Rechteck 2"/>
          <p:cNvSpPr/>
          <p:nvPr/>
        </p:nvSpPr>
        <p:spPr>
          <a:xfrm>
            <a:off x="611560" y="3284984"/>
            <a:ext cx="4968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400" dirty="0" smtClean="0"/>
              <a:t>59. Jahreskongress der Deutschen Gesellschaft für Kleintiermedizin, </a:t>
            </a:r>
            <a:r>
              <a:rPr lang="de-DE" sz="2400" dirty="0" err="1" smtClean="0"/>
              <a:t>Estrel</a:t>
            </a:r>
            <a:r>
              <a:rPr lang="de-DE" sz="2400" dirty="0" smtClean="0"/>
              <a:t> </a:t>
            </a:r>
            <a:r>
              <a:rPr lang="de-DE" sz="2400" dirty="0" err="1" smtClean="0"/>
              <a:t>Convention</a:t>
            </a:r>
            <a:r>
              <a:rPr lang="de-DE" sz="2400" dirty="0" smtClean="0"/>
              <a:t> Center, Berlin, 6. bis 10. November</a:t>
            </a:r>
          </a:p>
          <a:p>
            <a:endParaRPr lang="de-DE" sz="2400" dirty="0"/>
          </a:p>
          <a:p>
            <a:r>
              <a:rPr lang="de-DE" sz="2400" dirty="0" err="1" smtClean="0"/>
              <a:t>Referatezusammenfassungen</a:t>
            </a:r>
            <a:endParaRPr lang="de-DE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6087AD24-8FCF-414C-A75C-1386C5719DD7}" type="slidenum">
              <a:rPr lang="de-DE"/>
              <a:pPr>
                <a:defRPr/>
              </a:pPr>
              <a:t>36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2352035"/>
              </p:ext>
            </p:extLst>
          </p:nvPr>
        </p:nvGraphicFramePr>
        <p:xfrm>
          <a:off x="395288" y="765175"/>
          <a:ext cx="8497192" cy="51906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424"/>
                <a:gridCol w="3312368"/>
                <a:gridCol w="3600400"/>
              </a:tblGrid>
              <a:tr h="41952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/>
                </a:tc>
              </a:tr>
              <a:tr h="68186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Diagnose und Therapie degenerativer, neoplastischer und immunologischer Entgleisungen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212356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59. Jahreskongress der Deutschen Gesellschaft für Kleintiermedizin,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Estrel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Convention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Center Berlin, 6. bis 10. November 2013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Referatezusammenfassungen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4195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7.2.1.3</a:t>
                      </a: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des Inhalts</a:t>
                      </a:r>
                    </a:p>
                  </a:txBody>
                  <a:tcPr marL="91439" marR="91439" marT="45728" marB="4572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Konferenzschrift</a:t>
                      </a:r>
                    </a:p>
                  </a:txBody>
                  <a:tcPr marL="91439" marR="91439" marT="45728" marB="45728" anchor="ctr"/>
                </a:tc>
              </a:tr>
              <a:tr h="4195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19.2.1.1.1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="1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 (hauptverantwortlich)</a:t>
                      </a:r>
                      <a:endParaRPr lang="de-DE" sz="1800" b="1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2" marB="45722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 Gesellschaft für Kleintiermedizin. Jahreskongress (59. : 2013 : Berlin)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28" marB="45728" anchor="ctr"/>
                </a:tc>
              </a:tr>
              <a:tr h="41952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18.5.1.3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 marL="91439" marR="91439" marT="45732" marB="45732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39" marR="91439" marT="45732" marB="45732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de-DE" dirty="0" smtClean="0"/>
              <a:t>Beispiel 6</a:t>
            </a:r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735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Definition </a:t>
            </a:r>
            <a:r>
              <a:rPr lang="de-DE" dirty="0" smtClean="0"/>
              <a:t>(Glossar)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Tagung von Personen oder Vertretern verschiedener Gruppen zum Zwecke der Diskussion und/oder Behandlung von </a:t>
            </a:r>
            <a:r>
              <a:rPr lang="de-DE" dirty="0"/>
              <a:t>T</a:t>
            </a:r>
            <a:r>
              <a:rPr lang="de-DE" dirty="0" smtClean="0"/>
              <a:t>hemen von gemeinsamem Interesse</a:t>
            </a:r>
          </a:p>
          <a:p>
            <a:pPr>
              <a:defRPr/>
            </a:pPr>
            <a:r>
              <a:rPr lang="de-DE" dirty="0" smtClean="0"/>
              <a:t>Tagung von Vertretern einer Körperschaft, die deren direktives oder ausführendes Organ darstellt</a:t>
            </a:r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Konferenzen werden als Körperschaften behandelt (RDA 11.1)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Stand:29.07.2015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8653D131-8D68-4D20-A4E0-70C33346BF28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Erfassung als Körperschaften</a:t>
            </a:r>
          </a:p>
          <a:p>
            <a:pPr marL="0" indent="0">
              <a:buFont typeface="Arial" charset="0"/>
              <a:buNone/>
              <a:defRPr/>
            </a:pPr>
            <a:r>
              <a:rPr lang="de-DE" dirty="0" smtClean="0"/>
              <a:t>Als Konferenzen gelten auch Ereignisse wie Sportwettkämpfe, Messen und Feste. Im Weiteren: Konferenzen usw.</a:t>
            </a:r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Neu:</a:t>
            </a:r>
          </a:p>
          <a:p>
            <a:pPr>
              <a:defRPr/>
            </a:pPr>
            <a:r>
              <a:rPr lang="de-DE" dirty="0" smtClean="0"/>
              <a:t>Kein Konferenzbegriff erforderlich, auch Thema kann Konferenzname werden.</a:t>
            </a:r>
          </a:p>
          <a:p>
            <a:pPr>
              <a:defRPr/>
            </a:pPr>
            <a:r>
              <a:rPr lang="de-DE" dirty="0" smtClean="0"/>
              <a:t>Einzelausstellungen nicht mehr als Körperschaften.</a:t>
            </a:r>
          </a:p>
          <a:p>
            <a:pPr>
              <a:defRPr/>
            </a:pPr>
            <a:r>
              <a:rPr lang="de-DE" dirty="0" smtClean="0"/>
              <a:t>Nur noch Ausstellungen </a:t>
            </a:r>
            <a:r>
              <a:rPr lang="de-DE" dirty="0"/>
              <a:t>als </a:t>
            </a:r>
            <a:r>
              <a:rPr lang="de-DE" dirty="0" smtClean="0"/>
              <a:t>Körperschaften, die unter demselben Namen regelmäßig stattfinden.</a:t>
            </a:r>
          </a:p>
          <a:p>
            <a:pPr>
              <a:defRPr/>
            </a:pPr>
            <a:r>
              <a:rPr lang="de-DE" dirty="0" smtClean="0"/>
              <a:t>Expeditionen werden als Körperschaften erfasst.</a:t>
            </a:r>
          </a:p>
          <a:p>
            <a:pPr>
              <a:defRPr/>
            </a:pPr>
            <a:r>
              <a:rPr lang="de-DE" dirty="0" smtClean="0"/>
              <a:t>Untergeordnete Konferenzen werden als Körperschaften erfasst.</a:t>
            </a:r>
            <a:endParaRPr lang="de-DE" dirty="0"/>
          </a:p>
          <a:p>
            <a:pPr marL="0" indent="0">
              <a:buFont typeface="Arial" charset="0"/>
              <a:buNone/>
              <a:defRPr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920111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29.07.2015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BD8D55EB-B805-4145-8879-FB4173AAE8A6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Erfassung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Kernelemente:</a:t>
            </a:r>
          </a:p>
          <a:p>
            <a:pPr>
              <a:defRPr/>
            </a:pPr>
            <a:r>
              <a:rPr lang="de-DE" dirty="0" smtClean="0"/>
              <a:t>Bevorzugter Name (RDA 11.2.2)</a:t>
            </a:r>
          </a:p>
          <a:p>
            <a:pPr>
              <a:defRPr/>
            </a:pPr>
            <a:r>
              <a:rPr lang="de-DE" dirty="0" smtClean="0"/>
              <a:t>Ort (RDA 11.3.2)</a:t>
            </a:r>
          </a:p>
          <a:p>
            <a:pPr>
              <a:defRPr/>
            </a:pPr>
            <a:r>
              <a:rPr lang="de-DE" dirty="0" smtClean="0"/>
              <a:t>Datum (RDA 11.4.2)</a:t>
            </a:r>
          </a:p>
          <a:p>
            <a:pPr>
              <a:defRPr/>
            </a:pPr>
            <a:r>
              <a:rPr lang="de-DE" dirty="0" smtClean="0"/>
              <a:t>Zählung (RDA 11.6)</a:t>
            </a:r>
          </a:p>
          <a:p>
            <a:pPr>
              <a:defRPr/>
            </a:pPr>
            <a:endParaRPr lang="de-DE" dirty="0"/>
          </a:p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Kernelemente unter bestimmten Voraussetzungen:</a:t>
            </a:r>
          </a:p>
          <a:p>
            <a:pPr>
              <a:defRPr/>
            </a:pPr>
            <a:r>
              <a:rPr lang="de-DE" dirty="0" smtClean="0"/>
              <a:t>In Verbindung stehende Institution - wenn zur Identifizierung besser geeignet als Ort (RDA 11.5)</a:t>
            </a:r>
          </a:p>
          <a:p>
            <a:pPr>
              <a:defRPr/>
            </a:pPr>
            <a:r>
              <a:rPr lang="de-DE" dirty="0" smtClean="0"/>
              <a:t>Art der Körperschaft: Veranstaltung - wenn zur Unterscheidung nötig (RDA 11.7.1.4)</a:t>
            </a:r>
            <a:endParaRPr lang="de-DE" dirty="0"/>
          </a:p>
          <a:p>
            <a:pPr marL="0" indent="0">
              <a:buFont typeface="Arial" charset="0"/>
              <a:buNone/>
              <a:defRPr/>
            </a:pPr>
            <a:endParaRPr lang="de-DE" dirty="0" smtClean="0"/>
          </a:p>
          <a:p>
            <a:pPr marL="0" indent="0">
              <a:buFont typeface="Arial" charset="0"/>
              <a:buNone/>
              <a:defRPr/>
            </a:pPr>
            <a:endParaRPr lang="de-DE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29.07.2015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CF1D39C-3729-4F45-86D5-19058D15924B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DBC79869-4B40-429C-8345-8C52BA4F29D5}" type="slidenum">
              <a:rPr lang="de-DE"/>
              <a:pPr>
                <a:defRPr/>
              </a:pPr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3785188"/>
              </p:ext>
            </p:extLst>
          </p:nvPr>
        </p:nvGraphicFramePr>
        <p:xfrm>
          <a:off x="2916238" y="1400175"/>
          <a:ext cx="5903911" cy="4863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763"/>
                <a:gridCol w="2530248"/>
                <a:gridCol w="2376900"/>
              </a:tblGrid>
              <a:tr h="386364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/>
                </a:tc>
              </a:tr>
              <a:tr h="110744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Name der Körperschaft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International Conference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Environment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and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Natural </a:t>
                      </a:r>
                      <a:r>
                        <a:rPr lang="de-DE" sz="18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Ressources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70112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11.2.3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Name der Körperschaft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ICENR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62797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 einer Konferenz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Ho-Chi-Minh-Stadt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62797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17.-18.06.2014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49785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Verbindung stehende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Institution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Đại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Học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Quốc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Gia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Thành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phố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Hồ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Chí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Minh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  <a:tr h="49785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11.6.1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Zählung einer Konferenz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26" marB="45726" anchor="ctr"/>
                </a:tc>
              </a:tr>
            </a:tbl>
          </a:graphicData>
        </a:graphic>
      </p:graphicFrame>
      <p:sp>
        <p:nvSpPr>
          <p:cNvPr id="9253" name="Textfeld 6"/>
          <p:cNvSpPr txBox="1">
            <a:spLocks noChangeArrowheads="1"/>
          </p:cNvSpPr>
          <p:nvPr/>
        </p:nvSpPr>
        <p:spPr bwMode="auto">
          <a:xfrm>
            <a:off x="342900" y="1125538"/>
            <a:ext cx="2479675" cy="34163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9254" name="Textfeld 7"/>
          <p:cNvSpPr txBox="1">
            <a:spLocks noChangeArrowheads="1"/>
          </p:cNvSpPr>
          <p:nvPr/>
        </p:nvSpPr>
        <p:spPr bwMode="auto">
          <a:xfrm>
            <a:off x="555625" y="4581525"/>
            <a:ext cx="2146300" cy="147796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>
                <a:ea typeface="Verdana" pitchFamily="34" charset="0"/>
                <a:cs typeface="Verdana" pitchFamily="34" charset="0"/>
              </a:rPr>
              <a:t>Im Impressum: organised by  the Vietnam National University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07950" y="188913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Beispiel: Thema und Veranstaltungsbegriff</a:t>
            </a:r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  <p:pic>
        <p:nvPicPr>
          <p:cNvPr id="9257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38" t="9164" b="3181"/>
          <a:stretch>
            <a:fillRect/>
          </a:stretch>
        </p:blipFill>
        <p:spPr bwMode="auto">
          <a:xfrm>
            <a:off x="562449" y="1372484"/>
            <a:ext cx="2260126" cy="295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>
          <a:xfrm>
            <a:off x="7164288" y="6153150"/>
            <a:ext cx="1450975" cy="365125"/>
          </a:xfrm>
        </p:spPr>
        <p:txBody>
          <a:bodyPr/>
          <a:lstStyle/>
          <a:p>
            <a:pPr>
              <a:defRPr/>
            </a:pPr>
            <a:fld id="{E19093A9-0CB5-4292-B3CE-8D4880B493BA}" type="slidenum">
              <a:rPr lang="de-DE"/>
              <a:pPr>
                <a:defRPr/>
              </a:pPr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9201491"/>
              </p:ext>
            </p:extLst>
          </p:nvPr>
        </p:nvGraphicFramePr>
        <p:xfrm>
          <a:off x="2915816" y="764704"/>
          <a:ext cx="5903911" cy="56340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7730"/>
                <a:gridCol w="2159281"/>
                <a:gridCol w="2376900"/>
              </a:tblGrid>
              <a:tr h="38641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</a:tr>
              <a:tr h="70110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11.2.2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Name der Körperschaft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Homer im 18.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Jahrhundert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64338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 einer Konferenz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Stendal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62805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11.4.2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Datum einer Konferenz</a:t>
                      </a: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1999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62805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11.7.1.4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11.7.1.6 D-A-CH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Art der Körperschaft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Veranstaltung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91071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32.1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Körperschaft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Winckelmann-Gesellschaft</a:t>
                      </a:r>
                    </a:p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</a:tr>
              <a:tr h="58232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29.5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91428" marR="91428" marT="45731" marB="45731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effectLst/>
                          <a:latin typeface="Verdana"/>
                          <a:ea typeface="Arial Unicode MS"/>
                          <a:cs typeface="Arial Unicode MS"/>
                        </a:rPr>
                        <a:t>Beziehungskenn-zeichnung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Körperschaft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0269" name="Textfeld 6"/>
          <p:cNvSpPr txBox="1">
            <a:spLocks noChangeArrowheads="1"/>
          </p:cNvSpPr>
          <p:nvPr/>
        </p:nvSpPr>
        <p:spPr bwMode="auto">
          <a:xfrm>
            <a:off x="342899" y="1265386"/>
            <a:ext cx="2479675" cy="34163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10270" name="Textfeld 7"/>
          <p:cNvSpPr txBox="1">
            <a:spLocks noChangeArrowheads="1"/>
          </p:cNvSpPr>
          <p:nvPr/>
        </p:nvSpPr>
        <p:spPr bwMode="auto">
          <a:xfrm>
            <a:off x="555625" y="4581525"/>
            <a:ext cx="2146300" cy="175418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>
                <a:ea typeface="Verdana" pitchFamily="34" charset="0"/>
                <a:cs typeface="Verdana" pitchFamily="34" charset="0"/>
              </a:rPr>
              <a:t>Im Vorwort: ... Kolloquium ... unter dem Thema „Homer im 18. Jahrhundert“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/>
              <a:t>Beispiel: Thema wird Name</a:t>
            </a:r>
            <a:endParaRPr lang="de-DE" dirty="0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3" y="6376988"/>
            <a:ext cx="7632700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29.07.2015 | CC BY-NC-SA</a:t>
            </a:r>
            <a:endParaRPr lang="de-DE" dirty="0"/>
          </a:p>
        </p:txBody>
      </p:sp>
      <p:pic>
        <p:nvPicPr>
          <p:cNvPr id="1027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58" b="24644"/>
          <a:stretch>
            <a:fillRect/>
          </a:stretch>
        </p:blipFill>
        <p:spPr bwMode="auto">
          <a:xfrm>
            <a:off x="467544" y="1700808"/>
            <a:ext cx="2234381" cy="2677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Konferenzen als Körperschaften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0825" y="836613"/>
            <a:ext cx="8642350" cy="5472112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de-DE" b="1" dirty="0" smtClean="0"/>
              <a:t>Konferenzen als untergeordnete Körperschaften (RDA 11.2.2.14)</a:t>
            </a:r>
          </a:p>
          <a:p>
            <a:pPr marL="0" indent="0">
              <a:buFont typeface="Arial" charset="0"/>
              <a:buNone/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Name von allgemeiner Natur. (RDA 11.2.2.14.3)</a:t>
            </a:r>
          </a:p>
          <a:p>
            <a:pPr>
              <a:defRPr/>
            </a:pPr>
            <a:r>
              <a:rPr lang="de-DE" dirty="0" smtClean="0"/>
              <a:t>Körperschaft wird als Abteilung der veranstaltenden Körperschaft angesetzt.</a:t>
            </a:r>
          </a:p>
          <a:p>
            <a:pPr>
              <a:defRPr/>
            </a:pPr>
            <a:endParaRPr lang="de-DE" dirty="0"/>
          </a:p>
          <a:p>
            <a:pPr>
              <a:defRPr/>
            </a:pPr>
            <a:r>
              <a:rPr lang="de-DE" dirty="0" smtClean="0"/>
              <a:t>Bevorzugter Name der übergeordneten Körperschaft vollständig enthalten? (RDA 11.2.2.14.6 D-A-CH)     - Ja: Ansetzung untergeordnet.</a:t>
            </a:r>
          </a:p>
          <a:p>
            <a:pPr marL="0" indent="0">
              <a:buNone/>
              <a:defRPr/>
            </a:pPr>
            <a:r>
              <a:rPr lang="de-DE" dirty="0"/>
              <a:t> </a:t>
            </a:r>
            <a:r>
              <a:rPr lang="de-DE" dirty="0" smtClean="0"/>
              <a:t>  - Nein: Ansetzung selbstständig.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8312" y="6376988"/>
            <a:ext cx="7704087" cy="365125"/>
          </a:xfrm>
        </p:spPr>
        <p:txBody>
          <a:bodyPr/>
          <a:lstStyle/>
          <a:p>
            <a:pPr>
              <a:defRPr/>
            </a:pPr>
            <a:r>
              <a:rPr lang="de-DE" dirty="0" smtClean="0"/>
              <a:t>AG RDA Schulungsunterlagen – Modul 5A.07: Konferenzen | Stand: </a:t>
            </a:r>
            <a:r>
              <a:rPr lang="de-DE" dirty="0"/>
              <a:t>29.07.2015 </a:t>
            </a:r>
            <a:r>
              <a:rPr lang="de-DE" dirty="0" smtClean="0"/>
              <a:t>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197D6D5-1AF5-42AB-93D2-A0DF09796821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2518</Words>
  <Application>Microsoft Office PowerPoint</Application>
  <PresentationFormat>Bildschirmpräsentation (4:3)</PresentationFormat>
  <Paragraphs>621</Paragraphs>
  <Slides>36</Slides>
  <Notes>8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36</vt:i4>
      </vt:variant>
    </vt:vector>
  </HeadingPairs>
  <TitlesOfParts>
    <vt:vector size="37" baseType="lpstr">
      <vt:lpstr>Larissa</vt:lpstr>
      <vt:lpstr>Schulungsunterlagen der AG RDA</vt:lpstr>
      <vt:lpstr>Konferenzen </vt:lpstr>
      <vt:lpstr>Inhalt</vt:lpstr>
      <vt:lpstr>Konferenzen als Körperschaften</vt:lpstr>
      <vt:lpstr>Konferenzen als Körperschaften</vt:lpstr>
      <vt:lpstr>Erfassung als Körperschaften</vt:lpstr>
      <vt:lpstr>Beispiel: Thema und Veranstaltungsbegriff</vt:lpstr>
      <vt:lpstr>Beispiel: Thema wird Name</vt:lpstr>
      <vt:lpstr>Konferenzen als Körperschaften</vt:lpstr>
      <vt:lpstr>Beispiel: Konferenz untergeordnet erfasst</vt:lpstr>
      <vt:lpstr>Abgrenzung / Art des Inhalts</vt:lpstr>
      <vt:lpstr>Konferenzen als geistige Schöpfer </vt:lpstr>
      <vt:lpstr>Sonstige Körperschaften und Personen</vt:lpstr>
      <vt:lpstr>Sonstige Körperschaften und Personen</vt:lpstr>
      <vt:lpstr>Beispiele für Veranstalter</vt:lpstr>
      <vt:lpstr>Beispiel für Herausgeber</vt:lpstr>
      <vt:lpstr>Erfassen des Titels und Titelzusatzes (RDA 2.3)</vt:lpstr>
      <vt:lpstr>Beispiele für Titelzusatz</vt:lpstr>
      <vt:lpstr>Verantwortlichkeitsangabe (RDA 2.4)</vt:lpstr>
      <vt:lpstr>Beispiel 1</vt:lpstr>
      <vt:lpstr>Beispiel 1</vt:lpstr>
      <vt:lpstr>Beispiel 1 (Forts.)</vt:lpstr>
      <vt:lpstr>Beispiel 2</vt:lpstr>
      <vt:lpstr>Beispiel 2</vt:lpstr>
      <vt:lpstr>Beispiel 3</vt:lpstr>
      <vt:lpstr>Beispiel 3</vt:lpstr>
      <vt:lpstr>Beispiel 3 (Forts.)</vt:lpstr>
      <vt:lpstr>Beispiel 3 (Forts.)</vt:lpstr>
      <vt:lpstr>Beispiel 4</vt:lpstr>
      <vt:lpstr>Beispiel 4</vt:lpstr>
      <vt:lpstr>Beispiel 4 (Forts.)</vt:lpstr>
      <vt:lpstr>Beispiel 4 (Forts.)</vt:lpstr>
      <vt:lpstr>Beispiel 5</vt:lpstr>
      <vt:lpstr>Beispiel 5</vt:lpstr>
      <vt:lpstr>Beispiel 6</vt:lpstr>
      <vt:lpstr>Beispiel 6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barth</cp:lastModifiedBy>
  <cp:revision>31</cp:revision>
  <dcterms:created xsi:type="dcterms:W3CDTF">2014-02-18T07:01:40Z</dcterms:created>
  <dcterms:modified xsi:type="dcterms:W3CDTF">2015-07-31T13:05:58Z</dcterms:modified>
</cp:coreProperties>
</file>