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8"/>
  </p:notesMasterIdLst>
  <p:handoutMasterIdLst>
    <p:handoutMasterId r:id="rId49"/>
  </p:handoutMasterIdLst>
  <p:sldIdLst>
    <p:sldId id="285" r:id="rId2"/>
    <p:sldId id="259" r:id="rId3"/>
    <p:sldId id="287" r:id="rId4"/>
    <p:sldId id="303" r:id="rId5"/>
    <p:sldId id="331" r:id="rId6"/>
    <p:sldId id="302" r:id="rId7"/>
    <p:sldId id="304" r:id="rId8"/>
    <p:sldId id="305" r:id="rId9"/>
    <p:sldId id="306" r:id="rId10"/>
    <p:sldId id="307" r:id="rId11"/>
    <p:sldId id="308" r:id="rId12"/>
    <p:sldId id="310" r:id="rId13"/>
    <p:sldId id="309" r:id="rId14"/>
    <p:sldId id="311" r:id="rId15"/>
    <p:sldId id="312" r:id="rId16"/>
    <p:sldId id="332" r:id="rId17"/>
    <p:sldId id="333" r:id="rId18"/>
    <p:sldId id="334" r:id="rId19"/>
    <p:sldId id="335" r:id="rId20"/>
    <p:sldId id="337" r:id="rId21"/>
    <p:sldId id="336" r:id="rId22"/>
    <p:sldId id="315" r:id="rId23"/>
    <p:sldId id="338" r:id="rId24"/>
    <p:sldId id="339" r:id="rId25"/>
    <p:sldId id="316" r:id="rId26"/>
    <p:sldId id="340" r:id="rId27"/>
    <p:sldId id="317" r:id="rId28"/>
    <p:sldId id="318" r:id="rId29"/>
    <p:sldId id="341" r:id="rId30"/>
    <p:sldId id="319" r:id="rId31"/>
    <p:sldId id="320" r:id="rId32"/>
    <p:sldId id="321" r:id="rId33"/>
    <p:sldId id="343" r:id="rId34"/>
    <p:sldId id="342" r:id="rId35"/>
    <p:sldId id="322" r:id="rId36"/>
    <p:sldId id="323" r:id="rId37"/>
    <p:sldId id="344" r:id="rId38"/>
    <p:sldId id="324" r:id="rId39"/>
    <p:sldId id="325" r:id="rId40"/>
    <p:sldId id="326" r:id="rId41"/>
    <p:sldId id="327" r:id="rId42"/>
    <p:sldId id="328" r:id="rId43"/>
    <p:sldId id="329" r:id="rId44"/>
    <p:sldId id="345" r:id="rId45"/>
    <p:sldId id="330" r:id="rId46"/>
    <p:sldId id="346" r:id="rId47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iesenmülller" initials="HW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59" autoAdjust="0"/>
    <p:restoredTop sz="92189" autoAdjust="0"/>
  </p:normalViewPr>
  <p:slideViewPr>
    <p:cSldViewPr>
      <p:cViewPr varScale="1">
        <p:scale>
          <a:sx n="113" d="100"/>
          <a:sy n="113" d="100"/>
        </p:scale>
        <p:origin x="-103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10.06.2015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10.06.2015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16522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98080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04775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891735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548793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858895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127770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324828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743986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46447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991499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311655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293289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065667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57737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84082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13630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409492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76034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85306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549321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959916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872432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556522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486205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93248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518201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7413247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82018670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81533005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47108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02639498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0362709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685115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50414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169295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7865227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1684134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05468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64362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70245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65191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34090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69438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5A.06: Bildbände, Kunst- und Ausstellungsmaterialien | Stand: 13.05.2015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6264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/>
              <a:t>AG RDA Schulungsunterlagen – Modul 5A.06: Bildbände, Kunst- und Ausstellungsmaterialien | Stand: 13.05.2015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106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25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/>
              <a:t>Kunstbände</a:t>
            </a:r>
            <a:r>
              <a:rPr lang="de-DE"/>
              <a:t> und Werke über </a:t>
            </a:r>
            <a:r>
              <a:rPr lang="de-DE" smtClean="0"/>
              <a:t>Künstler – 1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RDA: Begriff „Kunstband“ </a:t>
            </a:r>
            <a:r>
              <a:rPr lang="de-DE" sz="2400" dirty="0"/>
              <a:t>nicht definiert</a:t>
            </a:r>
            <a:endParaRPr lang="de-DE" sz="24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/>
              <a:t>Ressource, die in der Hauptsache aus Kunstwerken bzw. aus Re­produktionen oder Abbildungen von Kunstwerken eines oder mehrerer Künstler besteht und die nicht im Zusammenhang mit einer </a:t>
            </a:r>
            <a:r>
              <a:rPr lang="de-DE" sz="2400" dirty="0" smtClean="0"/>
              <a:t>Aus-stellung </a:t>
            </a:r>
            <a:r>
              <a:rPr lang="de-DE" sz="2400" dirty="0"/>
              <a:t>erschienen </a:t>
            </a:r>
            <a:r>
              <a:rPr lang="de-DE" sz="2400" dirty="0" smtClean="0"/>
              <a:t>ist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Kunstwerke </a:t>
            </a:r>
            <a:r>
              <a:rPr lang="de-DE" sz="2400" dirty="0"/>
              <a:t>bzw. Reproduktionen/Abbildungen </a:t>
            </a:r>
            <a:r>
              <a:rPr lang="de-DE" sz="2400" dirty="0" smtClean="0"/>
              <a:t>machen den </a:t>
            </a:r>
            <a:r>
              <a:rPr lang="de-DE" sz="2400" dirty="0"/>
              <a:t>Kern der Ressource </a:t>
            </a:r>
            <a:r>
              <a:rPr lang="de-DE" sz="2400" dirty="0" smtClean="0"/>
              <a:t>aus + etwaige </a:t>
            </a:r>
            <a:r>
              <a:rPr lang="de-DE" sz="2400" dirty="0"/>
              <a:t>weitere Elemente </a:t>
            </a:r>
            <a:r>
              <a:rPr lang="de-DE" sz="2400" dirty="0" smtClean="0"/>
              <a:t>sind als </a:t>
            </a:r>
            <a:r>
              <a:rPr lang="de-DE" sz="2400" dirty="0"/>
              <a:t>„Beiwerk“ dazu </a:t>
            </a:r>
            <a:r>
              <a:rPr lang="de-DE" sz="2400" dirty="0" smtClean="0"/>
              <a:t>aufzufassen (</a:t>
            </a:r>
            <a:r>
              <a:rPr lang="de-DE" sz="2400" dirty="0"/>
              <a:t>z</a:t>
            </a:r>
            <a:r>
              <a:rPr lang="de-DE" sz="2400" dirty="0" smtClean="0"/>
              <a:t>. B</a:t>
            </a:r>
            <a:r>
              <a:rPr lang="de-DE" sz="2400" dirty="0"/>
              <a:t>. einleitender Text</a:t>
            </a:r>
            <a:r>
              <a:rPr lang="de-DE" sz="2400" dirty="0" smtClean="0"/>
              <a:t>)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„</a:t>
            </a:r>
            <a:r>
              <a:rPr lang="de-DE" sz="2400" dirty="0"/>
              <a:t>Kunstwerke</a:t>
            </a:r>
            <a:r>
              <a:rPr lang="de-DE" sz="2400" dirty="0" smtClean="0"/>
              <a:t>“: in </a:t>
            </a:r>
            <a:r>
              <a:rPr lang="de-DE" sz="2400" dirty="0"/>
              <a:t>einem breiten Sinn zu verstehen </a:t>
            </a:r>
            <a:r>
              <a:rPr lang="de-DE" sz="2400" dirty="0" smtClean="0"/>
              <a:t/>
            </a:r>
            <a:br>
              <a:rPr lang="de-DE" sz="2400" dirty="0" smtClean="0"/>
            </a:br>
            <a:r>
              <a:rPr lang="de-DE" sz="2400" dirty="0" smtClean="0"/>
              <a:t>(z. B</a:t>
            </a:r>
            <a:r>
              <a:rPr lang="de-DE" sz="2400" dirty="0"/>
              <a:t>. auch Abbildungen von Möbeln, sofern </a:t>
            </a:r>
            <a:r>
              <a:rPr lang="de-DE" sz="2400" dirty="0" smtClean="0"/>
              <a:t>diese </a:t>
            </a:r>
            <a:r>
              <a:rPr lang="de-DE" sz="2400" dirty="0"/>
              <a:t>ästhetische Objekte von einem gewissen </a:t>
            </a:r>
            <a:r>
              <a:rPr lang="de-DE" sz="2400" dirty="0" smtClean="0"/>
              <a:t>künstle-</a:t>
            </a:r>
            <a:r>
              <a:rPr lang="de-DE" sz="2400" dirty="0" err="1" smtClean="0"/>
              <a:t>rischen</a:t>
            </a:r>
            <a:r>
              <a:rPr lang="de-DE" sz="2400" dirty="0" smtClean="0"/>
              <a:t> Wert); auch Architektur fällt darunter</a:t>
            </a:r>
            <a:endParaRPr lang="de-DE" i="1" dirty="0" smtClean="0"/>
          </a:p>
          <a:p>
            <a:endParaRPr lang="de-DE" i="1" dirty="0"/>
          </a:p>
          <a:p>
            <a:endParaRPr lang="de-DE" i="1" dirty="0"/>
          </a:p>
          <a:p>
            <a:endParaRPr lang="de-DE" i="1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10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dirty="0" smtClean="0"/>
              <a:t>AG RDA Schulungsunterlagen – Modul 5A.06: Bildbände, Kunst- und Ausstellungsmaterialien | Stand: 13.05.2015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4072311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/>
              <a:t>Kunstbände</a:t>
            </a:r>
            <a:r>
              <a:rPr lang="de-DE"/>
              <a:t> und Werke über </a:t>
            </a:r>
            <a:r>
              <a:rPr lang="de-DE" smtClean="0"/>
              <a:t>Künstler – 2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/>
              <a:t>Kunstbände </a:t>
            </a:r>
            <a:r>
              <a:rPr lang="de-DE" sz="2400" dirty="0" smtClean="0"/>
              <a:t>sind zugleich Bildbände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de-DE" sz="24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Regeln </a:t>
            </a:r>
            <a:r>
              <a:rPr lang="de-DE" sz="2400" dirty="0"/>
              <a:t>zum Inhaltstyp (RDA 6.9), zur Art des Inhalts (RDA 7.2) und zum illustrierenden Inhalt (RDA 7.15</a:t>
            </a:r>
            <a:r>
              <a:rPr lang="de-DE" sz="2400" dirty="0" smtClean="0"/>
              <a:t>) gelten daher analog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de-DE" sz="2400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de-DE" sz="2400" i="1" dirty="0"/>
          </a:p>
          <a:p>
            <a:endParaRPr lang="de-DE" i="1" dirty="0"/>
          </a:p>
          <a:p>
            <a:endParaRPr lang="de-DE" i="1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11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dirty="0" smtClean="0"/>
              <a:t>AG RDA Schulungsunterlagen – Modul 5A.06: Bildbände, Kunst- und Ausstellungsmaterialien | Stand: 13.05.2015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8150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Kunstbände und </a:t>
            </a:r>
            <a:r>
              <a:rPr lang="de-DE" b="1"/>
              <a:t>Werke über </a:t>
            </a:r>
            <a:r>
              <a:rPr lang="de-DE" b="1" smtClean="0"/>
              <a:t>Künstler </a:t>
            </a:r>
            <a:r>
              <a:rPr lang="de-DE" smtClean="0"/>
              <a:t>– 3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Werke über einen oder mehrere Künstler sind keine Kunstbände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z. B. Biografien oder kunsthistorische Arbeiten (z. B. über das gesamte </a:t>
            </a:r>
            <a:r>
              <a:rPr lang="de-DE" sz="2400" dirty="0" err="1" smtClean="0"/>
              <a:t>Œuvre</a:t>
            </a:r>
            <a:r>
              <a:rPr lang="de-DE" sz="2400" dirty="0" smtClean="0"/>
              <a:t>, eine </a:t>
            </a:r>
            <a:r>
              <a:rPr lang="de-DE" sz="2400" dirty="0" err="1" smtClean="0"/>
              <a:t>Schaf­fensperiode</a:t>
            </a:r>
            <a:r>
              <a:rPr lang="de-DE" sz="2400" dirty="0" smtClean="0"/>
              <a:t> oder ein einzelnes Kunstwerk), aber auch Werk-verzeichnisse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/>
              <a:t>T</a:t>
            </a:r>
            <a:r>
              <a:rPr lang="de-DE" sz="2400" dirty="0" smtClean="0"/>
              <a:t>ext steht im Vorder­grund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zu seiner Veranschaulichung in der Regel zahlreiche Abbildungen von Kunst­werken des Künstlers bzw. der Künstler beigegeben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Erfassung der Abbildungen als </a:t>
            </a:r>
            <a:r>
              <a:rPr lang="de-DE" sz="2400" dirty="0"/>
              <a:t>illustrierender Inhalt (RDA </a:t>
            </a:r>
            <a:r>
              <a:rPr lang="de-DE" sz="2400" dirty="0" smtClean="0"/>
              <a:t>7.15)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Art </a:t>
            </a:r>
            <a:r>
              <a:rPr lang="de-DE" sz="2400" dirty="0"/>
              <a:t>des Inhalts (RDA </a:t>
            </a:r>
            <a:r>
              <a:rPr lang="de-DE" sz="2400" dirty="0" smtClean="0"/>
              <a:t>7.2): </a:t>
            </a:r>
            <a:r>
              <a:rPr lang="de-DE" sz="2400" dirty="0"/>
              <a:t>nicht „Bildband</a:t>
            </a:r>
            <a:r>
              <a:rPr lang="de-DE" sz="2400" dirty="0" smtClean="0"/>
              <a:t>“</a:t>
            </a:r>
            <a:endParaRPr lang="de-DE" sz="2400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de-DE" sz="2400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de-DE" sz="2400" i="1" dirty="0"/>
          </a:p>
          <a:p>
            <a:endParaRPr lang="de-DE" i="1" dirty="0"/>
          </a:p>
          <a:p>
            <a:endParaRPr lang="de-DE" i="1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dirty="0" smtClean="0"/>
              <a:t>AG RDA Schulungsunterlagen – Modul 5A.06: Bildbände, Kunst- und Ausstellungsmaterialien | Stand: 13.05.2015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582085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Kunstbände und Werke über </a:t>
            </a:r>
            <a:r>
              <a:rPr lang="de-DE" smtClean="0"/>
              <a:t>Künstler – 4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/>
              <a:t>Kunstbände </a:t>
            </a:r>
            <a:r>
              <a:rPr lang="de-DE" sz="2400" dirty="0" smtClean="0"/>
              <a:t>vs. Werke </a:t>
            </a:r>
            <a:r>
              <a:rPr lang="de-DE" sz="2400" dirty="0"/>
              <a:t>über einen oder mehrere </a:t>
            </a:r>
            <a:r>
              <a:rPr lang="de-DE" sz="2400" dirty="0" smtClean="0"/>
              <a:t>Künstler: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/>
              <a:t>Entscheidung nicht nur anhand des Umfangs des Texts und Umfangs der Abbildungen in quantita­tiver Hinsicht 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/>
              <a:t>Handelt es sich um Abbil­dungen, die mit einem erläuternden Text versehen sind </a:t>
            </a:r>
            <a:r>
              <a:rPr lang="de-DE" sz="2400" dirty="0">
                <a:sym typeface="Wingdings"/>
              </a:rPr>
              <a:t> </a:t>
            </a:r>
            <a:r>
              <a:rPr lang="de-DE" sz="2400" dirty="0"/>
              <a:t>Kunstband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/>
              <a:t>Handelt es sich um Text, der die Hauptsache ist und die Abbildungen unterstützen oder illustrieren nur den Gedankengang der Studie </a:t>
            </a:r>
            <a:r>
              <a:rPr lang="de-DE" sz="2400" dirty="0">
                <a:sym typeface="Wingdings"/>
              </a:rPr>
              <a:t> </a:t>
            </a:r>
            <a:r>
              <a:rPr lang="de-DE" sz="2400" dirty="0"/>
              <a:t>Werk über einen Künstler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/>
              <a:t>Im Zweifelsfall: Kunstband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de-DE" sz="2400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de-DE" sz="2400" i="1" dirty="0"/>
          </a:p>
          <a:p>
            <a:endParaRPr lang="de-DE" i="1" dirty="0"/>
          </a:p>
          <a:p>
            <a:endParaRPr lang="de-DE" i="1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13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dirty="0" smtClean="0"/>
              <a:t>AG RDA Schulungsunterlagen – Modul 5A.06: Bildbände, Kunst- und Ausstellungsmaterialien | Stand: 13.05.2015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85967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/>
              <a:t>Kunstbände</a:t>
            </a:r>
            <a:r>
              <a:rPr lang="de-DE"/>
              <a:t> und Werke über </a:t>
            </a:r>
            <a:r>
              <a:rPr lang="de-DE" smtClean="0"/>
              <a:t>Künstler – 5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/>
              <a:t>Geistiger Schöpfer und weitere Beteiligte bei </a:t>
            </a:r>
            <a:r>
              <a:rPr lang="de-DE" sz="2400" dirty="0" smtClean="0"/>
              <a:t>Kunstbänden:</a:t>
            </a:r>
            <a:endParaRPr lang="de-DE" sz="2400" dirty="0"/>
          </a:p>
          <a:p>
            <a:pPr marL="742950" lvl="2" indent="-342900">
              <a:buFont typeface="Symbol" panose="05050102010706020507" pitchFamily="18" charset="2"/>
              <a:buChar char="-"/>
            </a:pPr>
            <a:r>
              <a:rPr lang="de-DE" sz="2000" dirty="0"/>
              <a:t>Keine Sonderregeln für geistige Schöpfer von </a:t>
            </a:r>
            <a:r>
              <a:rPr lang="de-DE" sz="2000" dirty="0" smtClean="0"/>
              <a:t>Kunstbänden</a:t>
            </a:r>
            <a:r>
              <a:rPr lang="de-DE" sz="2000" dirty="0"/>
              <a:t>, es gelten die normalen Regeln RDA 19.2.1.1</a:t>
            </a:r>
          </a:p>
          <a:p>
            <a:pPr marL="742950" lvl="2" indent="-342900">
              <a:buFont typeface="Symbol" panose="05050102010706020507" pitchFamily="18" charset="2"/>
              <a:buChar char="-"/>
            </a:pPr>
            <a:r>
              <a:rPr lang="de-DE" sz="2000" dirty="0" smtClean="0"/>
              <a:t>nur </a:t>
            </a:r>
            <a:r>
              <a:rPr lang="de-DE" sz="2000" dirty="0"/>
              <a:t>Werke eines einzigen </a:t>
            </a:r>
            <a:r>
              <a:rPr lang="de-DE" sz="2000" dirty="0" smtClean="0"/>
              <a:t>Künstlers: Künstler ist der </a:t>
            </a:r>
            <a:r>
              <a:rPr lang="de-DE" sz="2000" dirty="0"/>
              <a:t>geistige Schöpfer</a:t>
            </a:r>
          </a:p>
          <a:p>
            <a:pPr marL="742950" lvl="2" indent="-342900">
              <a:buFont typeface="Symbol" panose="05050102010706020507" pitchFamily="18" charset="2"/>
              <a:buChar char="-"/>
            </a:pPr>
            <a:r>
              <a:rPr lang="de-DE" sz="2000" dirty="0"/>
              <a:t>Werke von mehreren Künstlern, die zusammengearbeitet </a:t>
            </a:r>
            <a:r>
              <a:rPr lang="de-DE" sz="2000" dirty="0" smtClean="0"/>
              <a:t>haben: alle </a:t>
            </a:r>
            <a:r>
              <a:rPr lang="de-DE" sz="2000" dirty="0"/>
              <a:t>Künstler </a:t>
            </a:r>
            <a:r>
              <a:rPr lang="de-DE" sz="2000" dirty="0" smtClean="0"/>
              <a:t>sind geistige Schöpfer</a:t>
            </a:r>
          </a:p>
          <a:p>
            <a:pPr marL="742950" lvl="2" indent="-342900">
              <a:buFont typeface="Symbol" panose="05050102010706020507" pitchFamily="18" charset="2"/>
              <a:buChar char="-"/>
            </a:pPr>
            <a:r>
              <a:rPr lang="de-DE" sz="2000" dirty="0"/>
              <a:t>Werke einer Künst­lergruppe, die als Körperschaft </a:t>
            </a:r>
            <a:r>
              <a:rPr lang="de-DE" sz="2000" dirty="0" smtClean="0"/>
              <a:t>gilt: diese </a:t>
            </a:r>
            <a:r>
              <a:rPr lang="de-DE" sz="2000" dirty="0"/>
              <a:t>Körperschaft </a:t>
            </a:r>
            <a:r>
              <a:rPr lang="de-DE" sz="2000" dirty="0" smtClean="0"/>
              <a:t>ist der geistige </a:t>
            </a:r>
            <a:r>
              <a:rPr lang="de-DE" sz="2000" dirty="0"/>
              <a:t>Schöpfer (RDA 19.2.1.1.1 h</a:t>
            </a:r>
            <a:r>
              <a:rPr lang="de-DE" sz="2000" dirty="0" smtClean="0"/>
              <a:t>)</a:t>
            </a:r>
            <a:endParaRPr lang="de-DE" sz="1800" dirty="0" smtClean="0">
              <a:solidFill>
                <a:srgbClr val="000000"/>
              </a:solidFill>
              <a:latin typeface="Verdana"/>
              <a:ea typeface="Times New Roman"/>
              <a:cs typeface="Arial"/>
            </a:endParaRPr>
          </a:p>
          <a:p>
            <a:pPr lvl="1">
              <a:spcAft>
                <a:spcPts val="600"/>
              </a:spcAft>
            </a:pPr>
            <a:r>
              <a:rPr lang="de-DE" dirty="0" smtClean="0"/>
              <a:t>Beziehungskennzeichnung: „</a:t>
            </a:r>
            <a:r>
              <a:rPr lang="de-DE" dirty="0"/>
              <a:t>Künstler“ oder ggf. „Fotograf</a:t>
            </a:r>
            <a:r>
              <a:rPr lang="de-DE" dirty="0" smtClean="0"/>
              <a:t>“</a:t>
            </a:r>
          </a:p>
          <a:p>
            <a:pPr lvl="1">
              <a:spcAft>
                <a:spcPts val="600"/>
              </a:spcAft>
            </a:pPr>
            <a:r>
              <a:rPr lang="de-DE" dirty="0"/>
              <a:t>Verfasser zusätzlicher </a:t>
            </a:r>
            <a:r>
              <a:rPr lang="de-DE" dirty="0" smtClean="0"/>
              <a:t>Texte: möglich </a:t>
            </a:r>
            <a:r>
              <a:rPr lang="de-DE" dirty="0"/>
              <a:t>als Mitwirkende (RDA </a:t>
            </a:r>
            <a:r>
              <a:rPr lang="de-DE" dirty="0" smtClean="0"/>
              <a:t>20.2), Beziehungskennzeichnung: „</a:t>
            </a:r>
            <a:r>
              <a:rPr lang="de-DE" dirty="0"/>
              <a:t>Verfasser von </a:t>
            </a:r>
            <a:r>
              <a:rPr lang="de-DE" dirty="0" err="1" smtClean="0"/>
              <a:t>ergän-zendem</a:t>
            </a:r>
            <a:r>
              <a:rPr lang="de-DE" dirty="0" smtClean="0"/>
              <a:t> </a:t>
            </a:r>
            <a:r>
              <a:rPr lang="de-DE" dirty="0"/>
              <a:t>Text“ bzw. einer der spezielleren Begriffe (u</a:t>
            </a:r>
            <a:r>
              <a:rPr lang="de-DE" dirty="0" smtClean="0"/>
              <a:t>. a</a:t>
            </a:r>
            <a:r>
              <a:rPr lang="de-DE" dirty="0"/>
              <a:t>. „Kommentarverfasser“, „Verfasser der Einleitung</a:t>
            </a:r>
            <a:r>
              <a:rPr lang="de-DE" dirty="0" smtClean="0"/>
              <a:t>“)</a:t>
            </a:r>
            <a:endParaRPr lang="de-DE" dirty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14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dirty="0" smtClean="0"/>
              <a:t>AG RDA Schulungsunterlagen – Modul 5A.06: Bildbände, Kunst- und Ausstellungsmaterialien | Stand: 13.05.2015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2939514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/>
              <a:t>Kunstbände</a:t>
            </a:r>
            <a:r>
              <a:rPr lang="de-DE"/>
              <a:t> und Werke über </a:t>
            </a:r>
            <a:r>
              <a:rPr lang="de-DE" smtClean="0"/>
              <a:t>Künstler – 6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/>
              <a:t>Geistiger Schöpfer und weitere Beteiligte bei </a:t>
            </a:r>
            <a:r>
              <a:rPr lang="de-DE" sz="2400" dirty="0" smtClean="0"/>
              <a:t>Kunstbänden:</a:t>
            </a:r>
            <a:endParaRPr lang="de-DE" sz="2400" dirty="0"/>
          </a:p>
          <a:p>
            <a:pPr marL="742950" lvl="2" indent="-342900">
              <a:buFont typeface="Symbol" panose="05050102010706020507" pitchFamily="18" charset="2"/>
              <a:buChar char="-"/>
            </a:pPr>
            <a:r>
              <a:rPr lang="de-DE" sz="2000" dirty="0" smtClean="0"/>
              <a:t>Fotograf </a:t>
            </a:r>
            <a:r>
              <a:rPr lang="de-DE" sz="2000" dirty="0"/>
              <a:t>o. ä., der für die Abbildungen der Kunstwerke verantwortlich </a:t>
            </a:r>
            <a:r>
              <a:rPr lang="de-DE" sz="2000" dirty="0" smtClean="0"/>
              <a:t>ist: möglich </a:t>
            </a:r>
            <a:r>
              <a:rPr lang="de-DE" sz="2000" dirty="0"/>
              <a:t>als </a:t>
            </a:r>
            <a:r>
              <a:rPr lang="de-DE" sz="2000" dirty="0" smtClean="0"/>
              <a:t>Mitwirkender; Beziehungskennzeichnung: </a:t>
            </a:r>
            <a:r>
              <a:rPr lang="de-DE" sz="2000" dirty="0"/>
              <a:t>„</a:t>
            </a:r>
            <a:r>
              <a:rPr lang="de-DE" sz="2000" dirty="0" smtClean="0"/>
              <a:t>Illustrator“</a:t>
            </a:r>
          </a:p>
          <a:p>
            <a:pPr marL="742950" lvl="2" indent="-342900">
              <a:buFont typeface="Symbol" panose="05050102010706020507" pitchFamily="18" charset="2"/>
              <a:buChar char="-"/>
            </a:pPr>
            <a:r>
              <a:rPr lang="de-DE" sz="2000" dirty="0" smtClean="0"/>
              <a:t>Ausnahme: Fälle, in denen die Abbildungen selbst einen eigenständigen künstlerischen Anspruch haben </a:t>
            </a:r>
            <a:r>
              <a:rPr lang="de-DE" sz="2000" dirty="0" smtClean="0">
                <a:sym typeface="Wingdings"/>
              </a:rPr>
              <a:t></a:t>
            </a:r>
            <a:r>
              <a:rPr lang="de-DE" sz="2000" dirty="0" smtClean="0"/>
              <a:t> dann liegt ein neues Werk vor, bei dem der Fotograf o. ä. als geistiger Schöpfer gilt (vgl. RDA 6.27.1.5)</a:t>
            </a:r>
          </a:p>
          <a:p>
            <a:pPr marL="742950" lvl="2" indent="-342900">
              <a:buFont typeface="Symbol" panose="05050102010706020507" pitchFamily="18" charset="2"/>
              <a:buChar char="-"/>
            </a:pPr>
            <a:endParaRPr lang="de-DE" sz="2000" dirty="0" smtClean="0"/>
          </a:p>
          <a:p>
            <a:pPr marL="742950" lvl="2" indent="-342900">
              <a:buFont typeface="Symbol" panose="05050102010706020507" pitchFamily="18" charset="2"/>
              <a:buChar char="-"/>
            </a:pPr>
            <a:endParaRPr lang="de-DE" dirty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15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dirty="0" smtClean="0"/>
              <a:t>AG RDA Schulungsunterlagen – Modul 5A.06: Bildbände, Kunst- und Ausstellungsmaterialien | Stand: 13.05.2015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4019327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Kunstbände</a:t>
            </a:r>
            <a:r>
              <a:rPr lang="de-DE" dirty="0"/>
              <a:t> und Werke über </a:t>
            </a:r>
            <a:r>
              <a:rPr lang="de-DE" dirty="0" smtClean="0"/>
              <a:t>Künstler – 7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/>
              <a:t>Geistiger Schöpfer und weitere Beteiligte bei </a:t>
            </a:r>
            <a:r>
              <a:rPr lang="de-DE" sz="2400" dirty="0" smtClean="0"/>
              <a:t>Kunstbänden:</a:t>
            </a:r>
            <a:endParaRPr lang="de-DE" sz="2400" dirty="0"/>
          </a:p>
          <a:p>
            <a:pPr marL="742950" lvl="2" indent="-342900">
              <a:spcAft>
                <a:spcPts val="480"/>
              </a:spcAft>
              <a:buFont typeface="Symbol" panose="05050102010706020507" pitchFamily="18" charset="2"/>
              <a:buChar char="-"/>
            </a:pPr>
            <a:r>
              <a:rPr lang="de-DE" sz="2000" dirty="0" smtClean="0"/>
              <a:t>Werke </a:t>
            </a:r>
            <a:r>
              <a:rPr lang="de-DE" sz="2000" dirty="0"/>
              <a:t>von mehreren Künstlern, die nicht </a:t>
            </a:r>
            <a:r>
              <a:rPr lang="de-DE" sz="2000" dirty="0" smtClean="0"/>
              <a:t>zusammen-gearbeitet </a:t>
            </a:r>
            <a:r>
              <a:rPr lang="de-DE" sz="2000" dirty="0"/>
              <a:t>ha­ben und die auch keine Körperschaft </a:t>
            </a:r>
            <a:r>
              <a:rPr lang="de-DE" sz="2000" dirty="0" smtClean="0"/>
              <a:t>bilden: kein </a:t>
            </a:r>
            <a:r>
              <a:rPr lang="de-DE" sz="2000" dirty="0"/>
              <a:t>gemeinsam geschaffenes </a:t>
            </a:r>
            <a:r>
              <a:rPr lang="de-DE" sz="2000" dirty="0" smtClean="0"/>
              <a:t>Werk, sondern Zusammen-stellung </a:t>
            </a:r>
            <a:r>
              <a:rPr lang="de-DE" sz="2000" dirty="0" smtClean="0">
                <a:sym typeface="Wingdings"/>
              </a:rPr>
              <a:t> </a:t>
            </a:r>
            <a:r>
              <a:rPr lang="de-DE" sz="2000" dirty="0" smtClean="0"/>
              <a:t>kein geisti­ger </a:t>
            </a:r>
            <a:r>
              <a:rPr lang="de-DE" sz="2000" dirty="0"/>
              <a:t>Schöpfer des </a:t>
            </a:r>
            <a:r>
              <a:rPr lang="de-DE" sz="2000" dirty="0" smtClean="0"/>
              <a:t>Gesamtwerks; die </a:t>
            </a:r>
            <a:r>
              <a:rPr lang="de-DE" sz="2000" dirty="0"/>
              <a:t>Künstler sind geistige Schöpfer von Teilwerken, die gemäß RDA nur indirekt (über Beziehungen zu enthaltenen Werken) berücksichtigt wer­den </a:t>
            </a:r>
            <a:r>
              <a:rPr lang="de-DE" sz="2000" dirty="0" smtClean="0"/>
              <a:t>könnten</a:t>
            </a:r>
          </a:p>
          <a:p>
            <a:pPr marL="741600" lvl="2" indent="0">
              <a:spcAft>
                <a:spcPts val="480"/>
              </a:spcAft>
              <a:buNone/>
            </a:pPr>
            <a:r>
              <a:rPr lang="de-DE" sz="2000" dirty="0"/>
              <a:t>Aus pragmatischen Gründen und zur Verbesserung der Recherche </a:t>
            </a:r>
            <a:r>
              <a:rPr lang="de-DE" sz="2000" dirty="0" smtClean="0"/>
              <a:t>möglich</a:t>
            </a:r>
            <a:r>
              <a:rPr lang="de-DE" sz="2000" dirty="0"/>
              <a:t>, di­rekte Beziehungen zu den Künstlern mit der Beziehungskennzeichnung „Künstler“ anzu­legen (vgl. RDA 18.5 D-A-CH</a:t>
            </a:r>
            <a:r>
              <a:rPr lang="de-DE" sz="2000" dirty="0" smtClean="0"/>
              <a:t>)</a:t>
            </a:r>
          </a:p>
          <a:p>
            <a:pPr marL="741600" lvl="2" indent="0">
              <a:spcAft>
                <a:spcPts val="480"/>
              </a:spcAft>
              <a:buNone/>
            </a:pPr>
            <a:r>
              <a:rPr lang="de-DE" sz="2000" dirty="0" smtClean="0"/>
              <a:t>Achtung: Verwenden Sie in diesem Fall nicht das Personen-feld </a:t>
            </a:r>
            <a:r>
              <a:rPr lang="de-DE" sz="2000" dirty="0"/>
              <a:t>für den ersten geistigen Schöpfer!</a:t>
            </a:r>
          </a:p>
          <a:p>
            <a:pPr marL="742950" lvl="2" indent="-342900">
              <a:buFont typeface="Symbol" panose="05050102010706020507" pitchFamily="18" charset="2"/>
              <a:buChar char="-"/>
            </a:pPr>
            <a:endParaRPr lang="de-DE" sz="2000" dirty="0" smtClean="0"/>
          </a:p>
          <a:p>
            <a:pPr marL="742950" lvl="2" indent="-342900">
              <a:buFont typeface="Symbol" panose="05050102010706020507" pitchFamily="18" charset="2"/>
              <a:buChar char="-"/>
            </a:pPr>
            <a:endParaRPr lang="de-DE" sz="2000" dirty="0"/>
          </a:p>
          <a:p>
            <a:pPr marL="742950" lvl="2" indent="-342900">
              <a:buFont typeface="Symbol" panose="05050102010706020507" pitchFamily="18" charset="2"/>
              <a:buChar char="-"/>
            </a:pPr>
            <a:endParaRPr lang="de-DE" sz="2000" dirty="0" smtClean="0"/>
          </a:p>
          <a:p>
            <a:pPr marL="742950" lvl="2" indent="-342900">
              <a:buFont typeface="Symbol" panose="05050102010706020507" pitchFamily="18" charset="2"/>
              <a:buChar char="-"/>
            </a:pPr>
            <a:endParaRPr lang="de-DE" dirty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16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dirty="0" smtClean="0"/>
              <a:t>AG RDA Schulungsunterlagen – Modul 5A.06: Bildbände, Kunst- und Ausstellungsmaterialien | Stand: 13.05.2015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247513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Beispiel: </a:t>
            </a:r>
            <a:r>
              <a:rPr lang="de-DE" dirty="0"/>
              <a:t>Manet : acht farbige Wiedergaben / mit einer Einführung von A. </a:t>
            </a:r>
            <a:r>
              <a:rPr lang="de-DE" dirty="0" err="1"/>
              <a:t>Tabarant</a:t>
            </a:r>
            <a:endParaRPr lang="de-DE" i="1" dirty="0" smtClean="0"/>
          </a:p>
          <a:p>
            <a:endParaRPr lang="de-DE" i="1" dirty="0" smtClean="0"/>
          </a:p>
          <a:p>
            <a:endParaRPr lang="de-DE" i="1" dirty="0"/>
          </a:p>
          <a:p>
            <a:endParaRPr lang="de-DE" i="1" dirty="0" smtClean="0"/>
          </a:p>
          <a:p>
            <a:endParaRPr lang="de-DE" i="1" dirty="0"/>
          </a:p>
          <a:p>
            <a:endParaRPr lang="de-DE" i="1" dirty="0" smtClean="0"/>
          </a:p>
          <a:p>
            <a:endParaRPr lang="de-DE" i="1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17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dirty="0" smtClean="0"/>
              <a:t>AG RDA Schulungsunterlagen – Modul 5A.06: Bildbände, Kunst- und Ausstellungsmaterialien | Stand: 13.05.2015 | CC BY-NC-SA</a:t>
            </a:r>
            <a:endParaRPr lang="de-DE" sz="800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2600883"/>
              </p:ext>
            </p:extLst>
          </p:nvPr>
        </p:nvGraphicFramePr>
        <p:xfrm>
          <a:off x="467544" y="2244892"/>
          <a:ext cx="8424934" cy="253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1248138"/>
                <a:gridCol w="3016334"/>
                <a:gridCol w="2912324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6660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100</a:t>
                      </a:r>
                      <a:endParaRPr lang="de-DE" sz="1800" b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>
                          <a:effectLst/>
                          <a:latin typeface="Verdana"/>
                          <a:ea typeface="Calibri"/>
                          <a:cs typeface="Times New Roman"/>
                        </a:rPr>
                        <a:t>19.2</a:t>
                      </a:r>
                      <a:endParaRPr lang="de-DE" sz="180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Geistiger Schöpfer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$a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Manet, Edouard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$d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1832-1888</a:t>
                      </a:r>
                      <a:endParaRPr lang="de-DE" sz="1800" kern="1200" dirty="0">
                        <a:solidFill>
                          <a:schemeClr val="dk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$4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art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de-DE" sz="1800" i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Künstler)</a:t>
                      </a:r>
                      <a:endParaRPr lang="de-DE" sz="1800" i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Beziehungskennzeich­nung</a:t>
                      </a: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104b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20.2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Mitwirkender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$a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Tabarant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, Adolphe</a:t>
                      </a:r>
                      <a:endParaRPr lang="de-DE" sz="1800" kern="1200" dirty="0">
                        <a:solidFill>
                          <a:schemeClr val="dk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$4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win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de-DE" sz="1800" i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Verfasser der</a:t>
                      </a:r>
                      <a:r>
                        <a:rPr lang="de-DE" sz="1800" i="1" baseline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Einleitung)</a:t>
                      </a:r>
                      <a:endParaRPr lang="de-DE" sz="1800" i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err="1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Beziehungskennzeich­nung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b="1" dirty="0"/>
              <a:t>Kunstbände</a:t>
            </a:r>
            <a:r>
              <a:rPr lang="de-DE" dirty="0"/>
              <a:t> und Werke über </a:t>
            </a:r>
            <a:r>
              <a:rPr lang="de-DE" dirty="0" smtClean="0"/>
              <a:t>Künstler – </a:t>
            </a:r>
            <a:r>
              <a:rPr lang="de-DE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810125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Beispiel: </a:t>
            </a:r>
            <a:r>
              <a:rPr lang="de-DE" dirty="0"/>
              <a:t>Gasbehälter / Bernd &amp; Hilla </a:t>
            </a:r>
            <a:r>
              <a:rPr lang="de-DE" dirty="0" smtClean="0"/>
              <a:t>Becher</a:t>
            </a:r>
            <a:br>
              <a:rPr lang="de-DE" dirty="0" smtClean="0"/>
            </a:br>
            <a:r>
              <a:rPr lang="de-DE" i="1" dirty="0" smtClean="0"/>
              <a:t>(</a:t>
            </a:r>
            <a:r>
              <a:rPr lang="de-DE" i="1" dirty="0"/>
              <a:t>Bernd und Hilla Becher haben die Kunstwerke gemeinsam geschaffen.)</a:t>
            </a:r>
            <a:endParaRPr lang="de-DE" i="1" dirty="0" smtClean="0"/>
          </a:p>
          <a:p>
            <a:endParaRPr lang="de-DE" i="1" dirty="0" smtClean="0"/>
          </a:p>
          <a:p>
            <a:endParaRPr lang="de-DE" i="1" dirty="0"/>
          </a:p>
          <a:p>
            <a:endParaRPr lang="de-DE" i="1" dirty="0" smtClean="0"/>
          </a:p>
          <a:p>
            <a:endParaRPr lang="de-DE" i="1" dirty="0"/>
          </a:p>
          <a:p>
            <a:endParaRPr lang="de-DE" i="1" dirty="0" smtClean="0"/>
          </a:p>
          <a:p>
            <a:endParaRPr lang="de-DE" i="1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18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dirty="0" smtClean="0"/>
              <a:t>AG RDA Schulungsunterlagen – Modul 5A.06: Bildbände, Kunst- und Ausstellungsmaterialien | Stand: 13.05.2015 | CC BY-NC-SA</a:t>
            </a:r>
            <a:endParaRPr lang="de-DE" sz="800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991525"/>
              </p:ext>
            </p:extLst>
          </p:nvPr>
        </p:nvGraphicFramePr>
        <p:xfrm>
          <a:off x="467544" y="2244892"/>
          <a:ext cx="8424934" cy="253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1248138"/>
                <a:gridCol w="3016334"/>
                <a:gridCol w="2912324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6660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100</a:t>
                      </a:r>
                      <a:endParaRPr lang="de-DE" sz="1800" b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>
                          <a:effectLst/>
                          <a:latin typeface="Verdana"/>
                          <a:ea typeface="Calibri"/>
                          <a:cs typeface="Times New Roman"/>
                        </a:rPr>
                        <a:t>19.2</a:t>
                      </a:r>
                      <a:endParaRPr lang="de-DE" sz="180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Geistiger Schöpfer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$a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Becher, Bernd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$d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1931-2007</a:t>
                      </a:r>
                      <a:endParaRPr lang="de-DE" sz="1800" kern="1200" dirty="0">
                        <a:solidFill>
                          <a:schemeClr val="dk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$4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pht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de-DE" sz="1800" i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Fotograf)</a:t>
                      </a:r>
                      <a:endParaRPr lang="de-DE" sz="1800" i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Beziehungskennzeich­nung</a:t>
                      </a: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104a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19.2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Geistiger Schöpfer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$a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Becher, Hilla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$d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1934-</a:t>
                      </a:r>
                      <a:endParaRPr lang="de-DE" sz="1800" kern="1200" dirty="0">
                        <a:solidFill>
                          <a:schemeClr val="dk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$4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pht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de-DE" sz="1800" i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Fotograf)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err="1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Beziehungskennzeich­nung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b="1" dirty="0"/>
              <a:t>Kunstbände</a:t>
            </a:r>
            <a:r>
              <a:rPr lang="de-DE" dirty="0"/>
              <a:t> und Werke über </a:t>
            </a:r>
            <a:r>
              <a:rPr lang="de-DE" dirty="0" smtClean="0"/>
              <a:t>Künstler – </a:t>
            </a:r>
            <a:r>
              <a:rPr lang="de-DE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179690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Beispiel: </a:t>
            </a:r>
            <a:r>
              <a:rPr lang="en-US" dirty="0"/>
              <a:t>The complete postcard art of Gilbert &amp; George / with an introduction by Michael</a:t>
            </a:r>
            <a:br>
              <a:rPr lang="en-US" dirty="0"/>
            </a:br>
            <a:r>
              <a:rPr lang="en-US" dirty="0" err="1"/>
              <a:t>Bracewell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i="1" dirty="0"/>
              <a:t>(Das Künstlerpaar Gilbert </a:t>
            </a:r>
            <a:r>
              <a:rPr lang="de-DE" i="1" dirty="0" err="1"/>
              <a:t>Prousch</a:t>
            </a:r>
            <a:r>
              <a:rPr lang="de-DE" i="1" dirty="0"/>
              <a:t> und George </a:t>
            </a:r>
            <a:r>
              <a:rPr lang="de-DE" i="1" dirty="0" err="1"/>
              <a:t>Passmore</a:t>
            </a:r>
            <a:r>
              <a:rPr lang="de-DE" i="1" dirty="0"/>
              <a:t> gilt als Körperschaft.)</a:t>
            </a:r>
            <a:endParaRPr lang="de-DE" i="1" dirty="0" smtClean="0"/>
          </a:p>
          <a:p>
            <a:endParaRPr lang="de-DE" i="1" dirty="0"/>
          </a:p>
          <a:p>
            <a:endParaRPr lang="de-DE" i="1" dirty="0" smtClean="0"/>
          </a:p>
          <a:p>
            <a:endParaRPr lang="de-DE" i="1" dirty="0"/>
          </a:p>
          <a:p>
            <a:endParaRPr lang="de-DE" i="1" dirty="0" smtClean="0"/>
          </a:p>
          <a:p>
            <a:endParaRPr lang="de-DE" i="1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19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dirty="0" smtClean="0"/>
              <a:t>AG RDA Schulungsunterlagen – Modul 5A.06: Bildbände, Kunst- und Ausstellungsmaterialien | Stand: 13.05.2015 | CC BY-NC-SA</a:t>
            </a:r>
            <a:endParaRPr lang="de-DE" sz="800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9869491"/>
              </p:ext>
            </p:extLst>
          </p:nvPr>
        </p:nvGraphicFramePr>
        <p:xfrm>
          <a:off x="467544" y="3068960"/>
          <a:ext cx="8424934" cy="27344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1248138"/>
                <a:gridCol w="3016334"/>
                <a:gridCol w="2912324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6660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200</a:t>
                      </a:r>
                      <a:endParaRPr lang="de-DE" sz="1800" b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>
                          <a:effectLst/>
                          <a:latin typeface="Verdana"/>
                          <a:ea typeface="Calibri"/>
                          <a:cs typeface="Times New Roman"/>
                        </a:rPr>
                        <a:t>19.2</a:t>
                      </a:r>
                      <a:endParaRPr lang="de-DE" sz="180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Geistiger Schöpfer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$a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Gilbert &amp; George</a:t>
                      </a:r>
                      <a:endParaRPr lang="de-DE" sz="1800" kern="1200" dirty="0">
                        <a:solidFill>
                          <a:schemeClr val="dk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$4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art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(Künstler)</a:t>
                      </a:r>
                      <a:endParaRPr lang="de-DE" sz="1800" i="1" kern="1200" dirty="0">
                        <a:solidFill>
                          <a:schemeClr val="dk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Beziehungskennzeich­nung</a:t>
                      </a: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kern="1200" dirty="0">
                        <a:solidFill>
                          <a:schemeClr val="dk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100b</a:t>
                      </a:r>
                      <a:endParaRPr lang="de-DE" sz="1800" b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20.2</a:t>
                      </a:r>
                      <a:endParaRPr lang="de-DE" sz="1800" b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Mitwirkender</a:t>
                      </a:r>
                      <a:endParaRPr lang="de-DE" sz="1800" b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$a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Bracewell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, Michael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$d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1958-</a:t>
                      </a:r>
                      <a:endParaRPr lang="de-DE" sz="1800" kern="1200" dirty="0">
                        <a:solidFill>
                          <a:schemeClr val="dk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$4 </a:t>
                      </a:r>
                      <a:r>
                        <a:rPr lang="de-DE" sz="1800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win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i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(Verfasser der Einleitung)</a:t>
                      </a:r>
                      <a:endParaRPr lang="de-DE" sz="1800" i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err="1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Beziehungskennzeich­nung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b="1" dirty="0"/>
              <a:t>Kunstbände</a:t>
            </a:r>
            <a:r>
              <a:rPr lang="de-DE" dirty="0"/>
              <a:t> und Werke über </a:t>
            </a:r>
            <a:r>
              <a:rPr lang="de-DE" dirty="0" smtClean="0"/>
              <a:t>Künstler – 10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0206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/>
          <a:lstStyle/>
          <a:p>
            <a:pPr algn="ctr"/>
            <a:r>
              <a:rPr lang="de-DE"/>
              <a:t>Bildbände, Kunst- und </a:t>
            </a:r>
            <a:r>
              <a:rPr lang="de-DE" smtClean="0"/>
              <a:t>Ausstellungsmaterialien</a:t>
            </a:r>
            <a:br>
              <a:rPr lang="de-DE" smtClean="0"/>
            </a:br>
            <a:endParaRPr lang="de-DE" sz="2800" dirty="0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5A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dirty="0" smtClean="0"/>
              <a:t>AG RDA Schulungsunterlagen – Modul 5A.06: Bildbände</a:t>
            </a:r>
            <a:r>
              <a:rPr lang="de-DE" sz="800" dirty="0"/>
              <a:t>, Kunst- und </a:t>
            </a:r>
            <a:r>
              <a:rPr lang="de-DE" sz="800" dirty="0" smtClean="0"/>
              <a:t>Ausstellungsmaterialien | Stand: 13.05.2015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Beispiel: </a:t>
            </a:r>
            <a:r>
              <a:rPr lang="de-DE" dirty="0"/>
              <a:t>On </a:t>
            </a:r>
            <a:r>
              <a:rPr lang="de-DE" dirty="0" err="1"/>
              <a:t>Kawara</a:t>
            </a:r>
            <a:r>
              <a:rPr lang="de-DE" dirty="0"/>
              <a:t> : </a:t>
            </a:r>
            <a:r>
              <a:rPr lang="de-DE" dirty="0" err="1"/>
              <a:t>date</a:t>
            </a:r>
            <a:r>
              <a:rPr lang="de-DE" dirty="0"/>
              <a:t> </a:t>
            </a:r>
            <a:r>
              <a:rPr lang="de-DE" dirty="0" err="1"/>
              <a:t>paintings</a:t>
            </a:r>
            <a:r>
              <a:rPr lang="de-DE" dirty="0"/>
              <a:t> in private </a:t>
            </a:r>
            <a:r>
              <a:rPr lang="de-DE" dirty="0" err="1"/>
              <a:t>collections</a:t>
            </a:r>
            <a:r>
              <a:rPr lang="de-DE" dirty="0"/>
              <a:t> / Candida </a:t>
            </a:r>
            <a:r>
              <a:rPr lang="de-DE" dirty="0" smtClean="0"/>
              <a:t>Höfer</a:t>
            </a:r>
            <a:br>
              <a:rPr lang="de-DE" dirty="0" smtClean="0"/>
            </a:br>
            <a:r>
              <a:rPr lang="de-DE" i="1" dirty="0"/>
              <a:t>(Der Band enthält Fotografien von Candida Höfer. Diese zeigen Räume in den Wohnun­gen privater Sammler, in denen sich Datumsbilder von On </a:t>
            </a:r>
            <a:r>
              <a:rPr lang="de-DE" i="1" dirty="0" err="1"/>
              <a:t>Kawara</a:t>
            </a:r>
            <a:r>
              <a:rPr lang="de-DE" i="1" dirty="0"/>
              <a:t> befinden. Nicht der Maler der Bilder, sondern die Fotografin ist die geistige Schöpferin.)</a:t>
            </a:r>
          </a:p>
          <a:p>
            <a:endParaRPr lang="de-DE" i="1" dirty="0" smtClean="0"/>
          </a:p>
          <a:p>
            <a:endParaRPr lang="de-DE" i="1" dirty="0"/>
          </a:p>
          <a:p>
            <a:endParaRPr lang="de-DE" i="1" dirty="0" smtClean="0"/>
          </a:p>
          <a:p>
            <a:endParaRPr lang="de-DE" i="1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20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dirty="0" smtClean="0"/>
              <a:t>AG RDA Schulungsunterlagen – Modul 5A.06: Bildbände, Kunst- und Ausstellungsmaterialien | Stand: 13.05.2015 | CC BY-NC-SA</a:t>
            </a:r>
            <a:endParaRPr lang="de-DE" sz="800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1814130"/>
              </p:ext>
            </p:extLst>
          </p:nvPr>
        </p:nvGraphicFramePr>
        <p:xfrm>
          <a:off x="467544" y="3645024"/>
          <a:ext cx="8424934" cy="253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1248138"/>
                <a:gridCol w="3016334"/>
                <a:gridCol w="2912324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6660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100</a:t>
                      </a:r>
                      <a:endParaRPr lang="de-DE" sz="1800" b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>
                          <a:effectLst/>
                          <a:latin typeface="Verdana"/>
                          <a:ea typeface="Calibri"/>
                          <a:cs typeface="Times New Roman"/>
                        </a:rPr>
                        <a:t>19.2</a:t>
                      </a:r>
                      <a:endParaRPr lang="de-DE" sz="180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Geistiger Schöpfer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$a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Höfer, Candida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$d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1944-</a:t>
                      </a:r>
                      <a:endParaRPr lang="de-DE" sz="1800" kern="1200" dirty="0">
                        <a:solidFill>
                          <a:schemeClr val="dk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$4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pht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(Fotograf)</a:t>
                      </a:r>
                      <a:endParaRPr lang="de-DE" sz="1800" i="1" kern="1200" dirty="0">
                        <a:solidFill>
                          <a:schemeClr val="dk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Beziehungskennzeich­nung</a:t>
                      </a: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kern="1200" dirty="0">
                        <a:solidFill>
                          <a:schemeClr val="dk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104b</a:t>
                      </a:r>
                      <a:endParaRPr lang="de-DE" sz="1800" b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20.2</a:t>
                      </a:r>
                      <a:endParaRPr lang="de-DE" sz="1800" b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Mitwirkender</a:t>
                      </a:r>
                      <a:endParaRPr lang="de-DE" sz="1800" b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$a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Kawara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, On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$d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1933-2014</a:t>
                      </a:r>
                      <a:endParaRPr lang="de-DE" sz="1800" kern="1200" dirty="0">
                        <a:solidFill>
                          <a:schemeClr val="dk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$4 </a:t>
                      </a:r>
                      <a:r>
                        <a:rPr lang="de-DE" sz="1800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ill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(</a:t>
                      </a:r>
                      <a:r>
                        <a:rPr lang="de-DE" sz="1800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llustrator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)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err="1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Beziehungskennzeich­nung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b="1" dirty="0"/>
              <a:t>Kunstbände</a:t>
            </a:r>
            <a:r>
              <a:rPr lang="de-DE" dirty="0"/>
              <a:t> und Werke über </a:t>
            </a:r>
            <a:r>
              <a:rPr lang="de-DE" dirty="0" smtClean="0"/>
              <a:t>Künstler – 11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87463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>
              <a:spcAft>
                <a:spcPts val="600"/>
              </a:spcAft>
            </a:pPr>
            <a:r>
              <a:rPr lang="de-DE" dirty="0" smtClean="0"/>
              <a:t>Beispiel: </a:t>
            </a:r>
            <a:r>
              <a:rPr lang="de-DE" dirty="0"/>
              <a:t>Klimt - Schiele - Kokoschka : Expressionismus in </a:t>
            </a:r>
            <a:r>
              <a:rPr lang="de-DE" dirty="0" smtClean="0"/>
              <a:t>Österreich</a:t>
            </a:r>
            <a:br>
              <a:rPr lang="de-DE" dirty="0" smtClean="0"/>
            </a:br>
            <a:r>
              <a:rPr lang="de-DE" i="1" dirty="0" smtClean="0"/>
              <a:t>(</a:t>
            </a:r>
            <a:r>
              <a:rPr lang="de-DE" i="1" dirty="0"/>
              <a:t>Der Band enthält überwiegend Abbildungen von Gemälden der drei Künstler; diese ha­ben nicht zusammengearbeitet</a:t>
            </a:r>
            <a:r>
              <a:rPr lang="de-DE" i="1" dirty="0" smtClean="0"/>
              <a:t>.)</a:t>
            </a:r>
          </a:p>
          <a:p>
            <a:r>
              <a:rPr lang="de-DE" dirty="0"/>
              <a:t>Die drei Personen sind zwar nur geistige Schöpfer der Teilwerke, dennoch können zu ihnen aus pragmatischen Gründen direkte Beziehungen mit der </a:t>
            </a:r>
            <a:r>
              <a:rPr lang="de-DE" dirty="0" err="1"/>
              <a:t>Beziehungskennzeich­nung</a:t>
            </a:r>
            <a:r>
              <a:rPr lang="de-DE" dirty="0"/>
              <a:t> „Künstler“ erfasst </a:t>
            </a:r>
            <a:r>
              <a:rPr lang="de-DE" dirty="0" smtClean="0"/>
              <a:t>werden</a:t>
            </a:r>
            <a:endParaRPr lang="de-DE" i="1" dirty="0" smtClean="0"/>
          </a:p>
          <a:p>
            <a:endParaRPr lang="de-DE" i="1" dirty="0"/>
          </a:p>
          <a:p>
            <a:endParaRPr lang="de-DE" i="1" dirty="0" smtClean="0"/>
          </a:p>
          <a:p>
            <a:endParaRPr lang="de-DE" i="1" dirty="0"/>
          </a:p>
          <a:p>
            <a:endParaRPr lang="de-DE" i="1" dirty="0" smtClean="0"/>
          </a:p>
          <a:p>
            <a:endParaRPr lang="de-DE" i="1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21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dirty="0" smtClean="0"/>
              <a:t>AG RDA Schulungsunterlagen – Modul 5A.06: Bildbände, Kunst- und Ausstellungsmaterialien | Stand: 13.05.2015 | CC BY-NC-SA</a:t>
            </a:r>
            <a:endParaRPr lang="de-DE" sz="800" dirty="0"/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b="1" dirty="0"/>
              <a:t>Kunstbände</a:t>
            </a:r>
            <a:r>
              <a:rPr lang="de-DE" dirty="0"/>
              <a:t> und Werke über </a:t>
            </a:r>
            <a:r>
              <a:rPr lang="de-DE" dirty="0" smtClean="0"/>
              <a:t>Künstler – 12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79394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Kunstbände und </a:t>
            </a:r>
            <a:r>
              <a:rPr lang="de-DE" b="1" dirty="0"/>
              <a:t>Werke über </a:t>
            </a:r>
            <a:r>
              <a:rPr lang="de-DE" b="1" dirty="0" smtClean="0"/>
              <a:t>Künstler </a:t>
            </a:r>
            <a:r>
              <a:rPr lang="de-DE" dirty="0" smtClean="0"/>
              <a:t>– 13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/>
              <a:t>Geistiger Schöpfer und weitere Beteiligte bei </a:t>
            </a:r>
            <a:r>
              <a:rPr lang="de-DE" sz="2400" dirty="0" smtClean="0"/>
              <a:t>Werken über Künstler:</a:t>
            </a:r>
            <a:endParaRPr lang="de-DE" sz="2400" dirty="0"/>
          </a:p>
          <a:p>
            <a:pPr marL="742950" lvl="2" indent="-342900">
              <a:buFont typeface="Symbol" panose="05050102010706020507" pitchFamily="18" charset="2"/>
              <a:buChar char="-"/>
            </a:pPr>
            <a:r>
              <a:rPr lang="de-DE" sz="2000" dirty="0" smtClean="0"/>
              <a:t>Es </a:t>
            </a:r>
            <a:r>
              <a:rPr lang="de-DE" sz="2000" dirty="0"/>
              <a:t>gelten die normalen Regeln RDA 19.2.1.1</a:t>
            </a:r>
          </a:p>
          <a:p>
            <a:pPr marL="742950" lvl="2" indent="-342900">
              <a:buFont typeface="Symbol" panose="05050102010706020507" pitchFamily="18" charset="2"/>
              <a:buChar char="-"/>
            </a:pPr>
            <a:r>
              <a:rPr lang="de-DE" sz="2000" dirty="0" smtClean="0"/>
              <a:t>Geistiger Schöpfer: </a:t>
            </a:r>
            <a:r>
              <a:rPr lang="de-DE" sz="2000" dirty="0"/>
              <a:t>Verfasser der biografischen, </a:t>
            </a:r>
            <a:r>
              <a:rPr lang="de-DE" sz="2000" dirty="0" smtClean="0"/>
              <a:t>kunst-historischen </a:t>
            </a:r>
            <a:r>
              <a:rPr lang="de-DE" sz="2000" dirty="0"/>
              <a:t>etc. </a:t>
            </a:r>
            <a:r>
              <a:rPr lang="de-DE" sz="2000" dirty="0" smtClean="0"/>
              <a:t>Arbeit; Beziehungskennzeichnung: </a:t>
            </a:r>
            <a:r>
              <a:rPr lang="de-DE" sz="2000" dirty="0"/>
              <a:t>„Verfasser</a:t>
            </a:r>
            <a:r>
              <a:rPr lang="de-DE" sz="2000" dirty="0" smtClean="0"/>
              <a:t>“) </a:t>
            </a:r>
            <a:r>
              <a:rPr lang="de-DE" sz="2000" dirty="0"/>
              <a:t>bzw. </a:t>
            </a:r>
            <a:r>
              <a:rPr lang="de-DE" sz="2000" dirty="0" smtClean="0"/>
              <a:t/>
            </a:r>
            <a:br>
              <a:rPr lang="de-DE" sz="2000" dirty="0" smtClean="0"/>
            </a:br>
            <a:r>
              <a:rPr lang="de-DE" sz="2000" dirty="0" smtClean="0"/>
              <a:t>die </a:t>
            </a:r>
            <a:r>
              <a:rPr lang="de-DE" sz="2000" dirty="0"/>
              <a:t>Person, die ein Werkverzeichnis erar­beitet </a:t>
            </a:r>
            <a:r>
              <a:rPr lang="de-DE" sz="2000" dirty="0" smtClean="0"/>
              <a:t>hat; Beziehungskennzeichnung: </a:t>
            </a:r>
            <a:r>
              <a:rPr lang="de-DE" sz="2000" dirty="0"/>
              <a:t>„Zusammenstellender</a:t>
            </a:r>
            <a:r>
              <a:rPr lang="de-DE" sz="2000" dirty="0" smtClean="0"/>
              <a:t>“</a:t>
            </a:r>
            <a:endParaRPr lang="de-DE" sz="2000" dirty="0"/>
          </a:p>
          <a:p>
            <a:pPr marL="742950" lvl="2" indent="-342900">
              <a:buFont typeface="Symbol" panose="05050102010706020507" pitchFamily="18" charset="2"/>
              <a:buChar char="-"/>
            </a:pPr>
            <a:r>
              <a:rPr lang="de-DE" sz="2000" dirty="0" smtClean="0"/>
              <a:t>Geistige Schöpfer bei Werk, </a:t>
            </a:r>
            <a:r>
              <a:rPr lang="de-DE" sz="2000" dirty="0"/>
              <a:t>gemeinsam von mehreren Personen </a:t>
            </a:r>
            <a:r>
              <a:rPr lang="de-DE" sz="2000" dirty="0" smtClean="0"/>
              <a:t>geschaffen: alle Verfasser </a:t>
            </a:r>
            <a:r>
              <a:rPr lang="de-DE" sz="2000" dirty="0"/>
              <a:t>bzw. </a:t>
            </a:r>
            <a:r>
              <a:rPr lang="de-DE" sz="2000" dirty="0" smtClean="0"/>
              <a:t>Zusammen-stellenden</a:t>
            </a:r>
          </a:p>
          <a:p>
            <a:pPr lvl="1">
              <a:spcAft>
                <a:spcPts val="600"/>
              </a:spcAft>
            </a:pPr>
            <a:r>
              <a:rPr lang="de-DE" dirty="0" smtClean="0"/>
              <a:t>Abbildungen </a:t>
            </a:r>
            <a:r>
              <a:rPr lang="de-DE" dirty="0"/>
              <a:t>von Kunstwerken </a:t>
            </a:r>
            <a:r>
              <a:rPr lang="de-DE" dirty="0" smtClean="0"/>
              <a:t>enthalten: Künstler </a:t>
            </a:r>
            <a:r>
              <a:rPr lang="de-DE" dirty="0"/>
              <a:t>bzw. die Künstler möglich </a:t>
            </a:r>
            <a:r>
              <a:rPr lang="de-DE" dirty="0" smtClean="0"/>
              <a:t>als Mitwirkender </a:t>
            </a:r>
            <a:r>
              <a:rPr lang="de-DE" dirty="0"/>
              <a:t>(RDA </a:t>
            </a:r>
            <a:r>
              <a:rPr lang="de-DE" dirty="0" smtClean="0"/>
              <a:t>20.2); Beziehungskennzeichnung: „</a:t>
            </a:r>
            <a:r>
              <a:rPr lang="de-DE" dirty="0"/>
              <a:t>Illustrator“ oder „Mitwirkender“ (z</a:t>
            </a:r>
            <a:r>
              <a:rPr lang="de-DE" dirty="0" smtClean="0"/>
              <a:t>. B</a:t>
            </a:r>
            <a:r>
              <a:rPr lang="de-DE" dirty="0"/>
              <a:t>. bei einem Bildhauer</a:t>
            </a:r>
            <a:r>
              <a:rPr lang="de-DE" dirty="0" smtClean="0"/>
              <a:t>)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dirty="0" smtClean="0"/>
              <a:t>AG RDA Schulungsunterlagen – Modul 5A.06: Bildbände, Kunst- und Ausstellungsmaterialien | Stand: 13.05.2015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1135310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Beispiel: </a:t>
            </a:r>
            <a:r>
              <a:rPr lang="de-DE" dirty="0"/>
              <a:t>Der Engelsgruß von Veit Stoß in St. Lorenz, Nürnberg / Vera </a:t>
            </a:r>
            <a:r>
              <a:rPr lang="de-DE" dirty="0" err="1"/>
              <a:t>Ostermayer</a:t>
            </a:r>
            <a:r>
              <a:rPr lang="de-DE" dirty="0"/>
              <a:t>, Thomas </a:t>
            </a:r>
            <a:r>
              <a:rPr lang="de-DE" dirty="0" smtClean="0"/>
              <a:t>Bach­mann</a:t>
            </a:r>
            <a:endParaRPr lang="de-DE" i="1" dirty="0"/>
          </a:p>
          <a:p>
            <a:endParaRPr lang="de-DE" i="1" dirty="0" smtClean="0"/>
          </a:p>
          <a:p>
            <a:endParaRPr lang="de-DE" i="1" dirty="0"/>
          </a:p>
          <a:p>
            <a:endParaRPr lang="de-DE" i="1" dirty="0" smtClean="0"/>
          </a:p>
          <a:p>
            <a:endParaRPr lang="de-DE" i="1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23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dirty="0" smtClean="0"/>
              <a:t>AG RDA Schulungsunterlagen – Modul 5A.06: Bildbände, Kunst- und Ausstellungsmaterialien | Stand: 13.05.2015 | CC BY-NC-SA</a:t>
            </a:r>
            <a:endParaRPr lang="de-DE" sz="800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1104986"/>
              </p:ext>
            </p:extLst>
          </p:nvPr>
        </p:nvGraphicFramePr>
        <p:xfrm>
          <a:off x="467544" y="2132856"/>
          <a:ext cx="8424934" cy="37745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1248138"/>
                <a:gridCol w="3016334"/>
                <a:gridCol w="2912324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6660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100</a:t>
                      </a:r>
                      <a:endParaRPr lang="de-DE" sz="1800" b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19.2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Geistiger Schöpfer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$a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Ostermayer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, Vera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$d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1956-</a:t>
                      </a:r>
                      <a:endParaRPr lang="de-DE" sz="1800" kern="1200" dirty="0">
                        <a:solidFill>
                          <a:schemeClr val="dk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$4</a:t>
                      </a:r>
                      <a:r>
                        <a:rPr lang="de-DE" sz="1800" baseline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baseline="0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aut</a:t>
                      </a:r>
                      <a:r>
                        <a:rPr lang="de-DE" sz="1800" baseline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i="1" baseline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de-DE" sz="1800" i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Verfasser) 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[Erfassung nicht nötig]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Beziehungskennzeich­nung</a:t>
                      </a: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kern="1200" dirty="0">
                        <a:solidFill>
                          <a:schemeClr val="dk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104a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19.2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Geistiger Schöpfer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$a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Bachmann,</a:t>
                      </a:r>
                      <a:r>
                        <a:rPr lang="de-DE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 Thomas</a:t>
                      </a:r>
                      <a:endParaRPr lang="de-DE" sz="1800" kern="1200" dirty="0">
                        <a:solidFill>
                          <a:schemeClr val="dk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$4</a:t>
                      </a:r>
                      <a:r>
                        <a:rPr lang="de-DE" sz="1800" baseline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baseline="0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aut</a:t>
                      </a:r>
                      <a:r>
                        <a:rPr lang="de-DE" sz="1800" baseline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i="1" baseline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de-DE" sz="1800" i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Verfasser) 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[Erfassung nicht nötig]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err="1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Beziehungskennzeich­nung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108b</a:t>
                      </a:r>
                      <a:endParaRPr lang="de-DE" sz="1800" b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20.2</a:t>
                      </a:r>
                      <a:endParaRPr lang="de-DE" sz="1800" b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Mitwirkender</a:t>
                      </a:r>
                      <a:endParaRPr lang="de-DE" sz="1800" b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$a 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Stoß,</a:t>
                      </a:r>
                      <a:r>
                        <a:rPr lang="de-DE" sz="1800" baseline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Veit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$d </a:t>
                      </a:r>
                      <a:r>
                        <a:rPr lang="de-DE" sz="1800" baseline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1448-1533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$4 </a:t>
                      </a:r>
                      <a:r>
                        <a:rPr lang="de-DE" sz="1800" dirty="0" err="1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ctb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i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(Mitwirkender</a:t>
                      </a:r>
                      <a:r>
                        <a:rPr lang="de-DE" sz="1800" i="1" baseline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)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err="1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Beziehungskennzeich­nung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/>
              <a:t>Kunstbände und </a:t>
            </a:r>
            <a:r>
              <a:rPr lang="de-DE" b="1" dirty="0"/>
              <a:t>Werke über </a:t>
            </a:r>
            <a:r>
              <a:rPr lang="de-DE" b="1" dirty="0" smtClean="0"/>
              <a:t>Künstler </a:t>
            </a:r>
            <a:r>
              <a:rPr lang="de-DE" dirty="0" smtClean="0"/>
              <a:t>– 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6619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Beispiel: </a:t>
            </a:r>
            <a:r>
              <a:rPr lang="de-DE" dirty="0"/>
              <a:t>Leonardo da Vinci 1452-1519 : das zeichnerische Werk / Johannes Nathan, Frank</a:t>
            </a:r>
            <a:br>
              <a:rPr lang="de-DE" dirty="0"/>
            </a:br>
            <a:r>
              <a:rPr lang="de-DE" dirty="0" smtClean="0"/>
              <a:t>Zöllner </a:t>
            </a:r>
            <a:r>
              <a:rPr lang="de-DE" i="1" dirty="0" smtClean="0"/>
              <a:t>(Es handelt sich um ein Werkverzeichnis.)</a:t>
            </a:r>
            <a:endParaRPr lang="de-DE" i="1" dirty="0"/>
          </a:p>
          <a:p>
            <a:endParaRPr lang="de-DE" i="1" dirty="0" smtClean="0"/>
          </a:p>
          <a:p>
            <a:endParaRPr lang="de-DE" i="1" dirty="0"/>
          </a:p>
          <a:p>
            <a:endParaRPr lang="de-DE" i="1" dirty="0" smtClean="0"/>
          </a:p>
          <a:p>
            <a:endParaRPr lang="de-DE" i="1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24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064896" cy="365125"/>
          </a:xfrm>
        </p:spPr>
        <p:txBody>
          <a:bodyPr/>
          <a:lstStyle/>
          <a:p>
            <a:r>
              <a:rPr lang="de-DE" sz="800" dirty="0" smtClean="0"/>
              <a:t>AG RDA Schulungsunterlagen – Modul 5A.06: Bildbände, Kunst- und Ausstellungsmaterialien | Stand: 13.05.2015 | CC BY-NC-SA</a:t>
            </a:r>
            <a:endParaRPr lang="de-DE" sz="800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4449110"/>
              </p:ext>
            </p:extLst>
          </p:nvPr>
        </p:nvGraphicFramePr>
        <p:xfrm>
          <a:off x="467544" y="2276872"/>
          <a:ext cx="8424934" cy="35901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1248138"/>
                <a:gridCol w="3016334"/>
                <a:gridCol w="2912324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6660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100</a:t>
                      </a:r>
                      <a:endParaRPr lang="de-DE" sz="1800" b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>
                          <a:effectLst/>
                          <a:latin typeface="Verdana"/>
                          <a:ea typeface="Calibri"/>
                          <a:cs typeface="Times New Roman"/>
                        </a:rPr>
                        <a:t>19.2</a:t>
                      </a:r>
                      <a:endParaRPr lang="de-DE" sz="180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Geistiger Schöpfer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$a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Nathan, Johannes</a:t>
                      </a:r>
                      <a:endParaRPr lang="de-DE" sz="1800" kern="1200" dirty="0">
                        <a:solidFill>
                          <a:schemeClr val="dk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$4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edt</a:t>
                      </a:r>
                      <a:r>
                        <a:rPr lang="de-DE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i="1" kern="1200" baseline="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(Herausgeber)</a:t>
                      </a:r>
                      <a:endParaRPr lang="de-DE" sz="1800" i="1" kern="1200" dirty="0">
                        <a:solidFill>
                          <a:schemeClr val="dk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Beziehungskennzeich­nung</a:t>
                      </a: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kern="1200" dirty="0">
                        <a:solidFill>
                          <a:schemeClr val="dk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104a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19.2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Geistiger Schöpfer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$a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Zöllner, Frank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$d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1956-</a:t>
                      </a:r>
                      <a:endParaRPr lang="de-DE" sz="1800" kern="1200" dirty="0">
                        <a:solidFill>
                          <a:schemeClr val="dk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$4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edt</a:t>
                      </a:r>
                      <a:r>
                        <a:rPr lang="de-DE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i="1" kern="1200" baseline="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(Herausgeber)</a:t>
                      </a:r>
                      <a:endParaRPr lang="de-DE" sz="1800" i="1" kern="1200" dirty="0">
                        <a:solidFill>
                          <a:schemeClr val="dk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err="1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Beziehungskennzeich­nung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108b</a:t>
                      </a:r>
                      <a:endParaRPr lang="de-DE" sz="1800" b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20.2</a:t>
                      </a:r>
                      <a:endParaRPr lang="de-DE" sz="1800" b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Mitwirkender</a:t>
                      </a:r>
                      <a:endParaRPr lang="de-DE" sz="1800" b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$a 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Leonardo, da Vinci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$d </a:t>
                      </a:r>
                      <a:r>
                        <a:rPr lang="de-DE" sz="1800" baseline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1452-1519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$4 </a:t>
                      </a:r>
                      <a:r>
                        <a:rPr lang="de-DE" sz="1800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ill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i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(Illustrator)</a:t>
                      </a:r>
                      <a:endParaRPr lang="de-DE" sz="1800" i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err="1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Beziehungskennzeich­nung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/>
              <a:t>Kunstbände und </a:t>
            </a:r>
            <a:r>
              <a:rPr lang="de-DE" b="1" dirty="0"/>
              <a:t>Werke über </a:t>
            </a:r>
            <a:r>
              <a:rPr lang="de-DE" b="1" dirty="0" smtClean="0"/>
              <a:t>Künstler </a:t>
            </a:r>
            <a:r>
              <a:rPr lang="de-DE" dirty="0" smtClean="0"/>
              <a:t>– 15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2319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Kunstbände</a:t>
            </a:r>
            <a:r>
              <a:rPr lang="de-DE" dirty="0"/>
              <a:t> und Werke über </a:t>
            </a:r>
            <a:r>
              <a:rPr lang="de-DE" dirty="0" smtClean="0"/>
              <a:t>Künstler – 16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Formaltitel:</a:t>
            </a:r>
            <a:endParaRPr lang="de-DE" sz="2400" dirty="0"/>
          </a:p>
          <a:p>
            <a:pPr marL="742950" lvl="2" indent="-342900">
              <a:buFont typeface="Symbol" panose="05050102010706020507" pitchFamily="18" charset="2"/>
              <a:buChar char="-"/>
            </a:pPr>
            <a:r>
              <a:rPr lang="de-DE" sz="2000" dirty="0" smtClean="0"/>
              <a:t>Im Bereich </a:t>
            </a:r>
            <a:r>
              <a:rPr lang="de-DE" sz="2000" dirty="0"/>
              <a:t>der Kunst </a:t>
            </a:r>
            <a:r>
              <a:rPr lang="de-DE" sz="2000" dirty="0" smtClean="0"/>
              <a:t>nur </a:t>
            </a:r>
            <a:r>
              <a:rPr lang="de-DE" sz="2000" dirty="0"/>
              <a:t>in ganz seltenen Ausnahmefällen </a:t>
            </a:r>
            <a:r>
              <a:rPr lang="de-DE" sz="2000" dirty="0" smtClean="0"/>
              <a:t> </a:t>
            </a:r>
          </a:p>
          <a:p>
            <a:pPr marL="742950" lvl="2" indent="-342900">
              <a:buFont typeface="Symbol" panose="05050102010706020507" pitchFamily="18" charset="2"/>
              <a:buChar char="-"/>
            </a:pPr>
            <a:r>
              <a:rPr lang="de-DE" sz="2000" dirty="0" smtClean="0"/>
              <a:t>nur </a:t>
            </a:r>
            <a:r>
              <a:rPr lang="de-DE" sz="2000" dirty="0"/>
              <a:t>dann, wenn sich ein Kunstband als eine </a:t>
            </a:r>
            <a:r>
              <a:rPr lang="de-DE" sz="2000" dirty="0" smtClean="0"/>
              <a:t>Zusammen-stellung </a:t>
            </a:r>
            <a:r>
              <a:rPr lang="de-DE" sz="2000" dirty="0"/>
              <a:t>sämtlicher Werke eines einzigen Künstlers (bzw. einer Künstlergruppe, die als Körperschaft gilt) </a:t>
            </a:r>
            <a:r>
              <a:rPr lang="de-DE" sz="2000" dirty="0" smtClean="0"/>
              <a:t>präsentiert (</a:t>
            </a:r>
            <a:r>
              <a:rPr lang="de-DE" sz="2000" dirty="0"/>
              <a:t>z. B. durch einen entsprechenden </a:t>
            </a:r>
            <a:r>
              <a:rPr lang="de-DE" sz="2000" dirty="0" smtClean="0"/>
              <a:t>Titel)</a:t>
            </a:r>
          </a:p>
          <a:p>
            <a:pPr marL="742950" lvl="2" indent="-342900">
              <a:buFont typeface="Symbol" panose="05050102010706020507" pitchFamily="18" charset="2"/>
              <a:buChar char="-"/>
            </a:pPr>
            <a:r>
              <a:rPr lang="de-DE" sz="2000" dirty="0"/>
              <a:t>e</a:t>
            </a:r>
            <a:r>
              <a:rPr lang="de-DE" sz="2000" dirty="0" smtClean="0"/>
              <a:t>s muss </a:t>
            </a:r>
            <a:r>
              <a:rPr lang="de-DE" sz="2000" dirty="0"/>
              <a:t>nicht geprüft werden, ob wirklich alle Werke der Person oder </a:t>
            </a:r>
            <a:r>
              <a:rPr lang="de-DE" sz="2000" dirty="0" smtClean="0"/>
              <a:t>Körperschaft enthalten sind</a:t>
            </a:r>
          </a:p>
          <a:p>
            <a:pPr marL="742950" lvl="2" indent="-342900">
              <a:buFont typeface="Symbol" panose="05050102010706020507" pitchFamily="18" charset="2"/>
              <a:buChar char="-"/>
            </a:pPr>
            <a:r>
              <a:rPr lang="de-DE" sz="2000" dirty="0" smtClean="0"/>
              <a:t>weitere Voraussetzung: nicht </a:t>
            </a:r>
            <a:r>
              <a:rPr lang="de-DE" sz="2000" dirty="0"/>
              <a:t>nur </a:t>
            </a:r>
            <a:r>
              <a:rPr lang="de-DE" sz="2000" dirty="0" smtClean="0"/>
              <a:t>Werke </a:t>
            </a:r>
            <a:r>
              <a:rPr lang="de-DE" sz="2000" dirty="0"/>
              <a:t>in einer einzigen </a:t>
            </a:r>
            <a:r>
              <a:rPr lang="de-DE" sz="2000" dirty="0" smtClean="0"/>
              <a:t>Form, </a:t>
            </a:r>
            <a:r>
              <a:rPr lang="de-DE" sz="2000" dirty="0"/>
              <a:t>sondern </a:t>
            </a:r>
            <a:r>
              <a:rPr lang="de-DE" sz="2000" dirty="0" smtClean="0"/>
              <a:t>Werke </a:t>
            </a:r>
            <a:r>
              <a:rPr lang="de-DE" sz="2000" dirty="0"/>
              <a:t>aus </a:t>
            </a:r>
            <a:r>
              <a:rPr lang="de-DE" sz="2000" dirty="0" smtClean="0"/>
              <a:t>unterschiedlichen </a:t>
            </a:r>
            <a:r>
              <a:rPr lang="de-DE" sz="2000" dirty="0"/>
              <a:t>Gattungen </a:t>
            </a:r>
            <a:r>
              <a:rPr lang="de-DE" sz="2000" dirty="0" smtClean="0"/>
              <a:t/>
            </a:r>
            <a:br>
              <a:rPr lang="de-DE" sz="2000" dirty="0" smtClean="0"/>
            </a:br>
            <a:r>
              <a:rPr lang="de-DE" sz="2000" dirty="0" smtClean="0"/>
              <a:t>(</a:t>
            </a:r>
            <a:r>
              <a:rPr lang="de-DE" sz="2000" dirty="0"/>
              <a:t>z. B. Malerei und Grafik</a:t>
            </a:r>
            <a:r>
              <a:rPr lang="de-DE" sz="2000" dirty="0" smtClean="0"/>
              <a:t>) </a:t>
            </a:r>
            <a:r>
              <a:rPr lang="de-DE" sz="2000" dirty="0">
                <a:sym typeface="Wingdings"/>
              </a:rPr>
              <a:t> </a:t>
            </a:r>
            <a:r>
              <a:rPr lang="de-DE" sz="2000" dirty="0" smtClean="0">
                <a:sym typeface="Wingdings"/>
              </a:rPr>
              <a:t>n</a:t>
            </a:r>
            <a:r>
              <a:rPr lang="de-DE" sz="2000" dirty="0" smtClean="0"/>
              <a:t>ur </a:t>
            </a:r>
            <a:r>
              <a:rPr lang="de-DE" sz="2000" dirty="0"/>
              <a:t>dann </a:t>
            </a:r>
            <a:r>
              <a:rPr lang="de-DE" sz="2000" dirty="0" smtClean="0"/>
              <a:t>Formaltitel </a:t>
            </a:r>
            <a:r>
              <a:rPr lang="de-DE" sz="2000" dirty="0"/>
              <a:t>„Werke“ als bevorzugter Titel des Werks </a:t>
            </a:r>
            <a:r>
              <a:rPr lang="de-DE" sz="2000" dirty="0" smtClean="0"/>
              <a:t/>
            </a:r>
            <a:br>
              <a:rPr lang="de-DE" sz="2000" dirty="0" smtClean="0"/>
            </a:br>
            <a:r>
              <a:rPr lang="de-DE" sz="2000" dirty="0" smtClean="0"/>
              <a:t>(</a:t>
            </a:r>
            <a:r>
              <a:rPr lang="de-DE" sz="2000" dirty="0"/>
              <a:t>vgl. RDA 6.2.2.10 + RDA 6.2.2.10 D-A-CH</a:t>
            </a:r>
            <a:r>
              <a:rPr lang="de-DE" sz="2000" dirty="0" smtClean="0"/>
              <a:t>)</a:t>
            </a:r>
          </a:p>
          <a:p>
            <a:pPr marL="742950" lvl="2" indent="-342900">
              <a:buFont typeface="Symbol" panose="05050102010706020507" pitchFamily="18" charset="2"/>
              <a:buChar char="-"/>
            </a:pPr>
            <a:r>
              <a:rPr lang="de-DE" sz="2000" dirty="0" smtClean="0"/>
              <a:t>In </a:t>
            </a:r>
            <a:r>
              <a:rPr lang="de-DE" sz="2000" dirty="0"/>
              <a:t>allen anderen </a:t>
            </a:r>
            <a:r>
              <a:rPr lang="de-DE" sz="2000" dirty="0" smtClean="0"/>
              <a:t>Fällen: bevorzugter </a:t>
            </a:r>
            <a:r>
              <a:rPr lang="de-DE" sz="2000" dirty="0"/>
              <a:t>Titel des Werkes nach den normalen Regeln </a:t>
            </a:r>
            <a:r>
              <a:rPr lang="de-DE" sz="2000" dirty="0" smtClean="0"/>
              <a:t>zu bestimmen </a:t>
            </a:r>
            <a:r>
              <a:rPr lang="de-DE" sz="2000" dirty="0"/>
              <a:t>(vgl. RDA 6.2.2.4</a:t>
            </a:r>
            <a:r>
              <a:rPr lang="de-DE" sz="2000" dirty="0" smtClean="0"/>
              <a:t>)</a:t>
            </a:r>
            <a:endParaRPr lang="de-DE" sz="20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7164288" y="6381328"/>
            <a:ext cx="1450504" cy="365125"/>
          </a:xfrm>
        </p:spPr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25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dirty="0" smtClean="0"/>
              <a:t>AG RDA Schulungsunterlagen – Modul 5A.06: Bildbände, Kunst- und Ausstellungsmaterialien | Stand: 13.05.2015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1155827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Beispiel: </a:t>
            </a:r>
            <a:r>
              <a:rPr lang="de-DE" dirty="0"/>
              <a:t>Die Keramiken und Skulpturen von Chagall / Vorwort von André Malraux ; deutsche </a:t>
            </a:r>
            <a:r>
              <a:rPr lang="de-DE" dirty="0" smtClean="0"/>
              <a:t>Über-setzung </a:t>
            </a:r>
            <a:r>
              <a:rPr lang="de-DE" dirty="0"/>
              <a:t>von Ursula </a:t>
            </a:r>
            <a:r>
              <a:rPr lang="de-DE" dirty="0" err="1"/>
              <a:t>Patzies</a:t>
            </a:r>
            <a:r>
              <a:rPr lang="de-DE" dirty="0"/>
              <a:t> und Georges D. </a:t>
            </a:r>
            <a:r>
              <a:rPr lang="de-DE" dirty="0" err="1" smtClean="0"/>
              <a:t>Ruelle</a:t>
            </a:r>
            <a:endParaRPr lang="de-DE" dirty="0" smtClean="0"/>
          </a:p>
          <a:p>
            <a:pPr marL="0" indent="0">
              <a:buNone/>
            </a:pPr>
            <a:endParaRPr lang="de-DE" i="1" dirty="0" smtClean="0"/>
          </a:p>
          <a:p>
            <a:endParaRPr lang="de-DE" i="1" dirty="0"/>
          </a:p>
          <a:p>
            <a:endParaRPr lang="de-DE" i="1" dirty="0" smtClean="0"/>
          </a:p>
          <a:p>
            <a:endParaRPr lang="de-DE" i="1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26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dirty="0" smtClean="0"/>
              <a:t>AG RDA Schulungsunterlagen – Modul 5A.06: Bildbände, Kunst- und Ausstellungsmaterialien | Stand: 13.05.2015 | CC BY-NC-SA</a:t>
            </a:r>
            <a:endParaRPr lang="de-DE" sz="800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6472490"/>
              </p:ext>
            </p:extLst>
          </p:nvPr>
        </p:nvGraphicFramePr>
        <p:xfrm>
          <a:off x="467544" y="2348880"/>
          <a:ext cx="8424934" cy="20653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1248138"/>
                <a:gridCol w="3016334"/>
                <a:gridCol w="2912324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66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331</a:t>
                      </a:r>
                      <a:endParaRPr lang="de-DE" sz="1800" b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2.3.2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Haupttitel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$a &lt;&lt;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Die</a:t>
                      </a: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&gt;&gt;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 Keramiken und Skulpturen</a:t>
                      </a:r>
                      <a:r>
                        <a:rPr lang="de-DE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 von Chagall</a:t>
                      </a:r>
                      <a:endParaRPr lang="de-DE" sz="1800" kern="1200" dirty="0">
                        <a:solidFill>
                          <a:schemeClr val="dk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303</a:t>
                      </a:r>
                      <a:endParaRPr lang="de-DE" sz="1800" b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6.2.2</a:t>
                      </a:r>
                      <a:endParaRPr lang="de-DE" sz="1800" b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Bevorzugter</a:t>
                      </a:r>
                      <a:r>
                        <a:rPr lang="de-DE" sz="1800" b="1" baseline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Titel des Werks</a:t>
                      </a:r>
                      <a:endParaRPr lang="de-DE" sz="1800" b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$t &lt;&lt;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Les</a:t>
                      </a: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&gt;&gt;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céramiques</a:t>
                      </a:r>
                      <a:r>
                        <a:rPr lang="de-DE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 et </a:t>
                      </a:r>
                      <a:r>
                        <a:rPr lang="de-DE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sculptures</a:t>
                      </a:r>
                      <a:r>
                        <a:rPr lang="de-DE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 de Chagall</a:t>
                      </a:r>
                      <a:endParaRPr lang="de-DE" sz="1800" kern="1200" dirty="0">
                        <a:solidFill>
                          <a:schemeClr val="dk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/>
              <a:t>Kunstbände und </a:t>
            </a:r>
            <a:r>
              <a:rPr lang="de-DE" b="1" dirty="0"/>
              <a:t>Werke über </a:t>
            </a:r>
            <a:r>
              <a:rPr lang="de-DE" b="1" dirty="0" smtClean="0"/>
              <a:t>Künstler </a:t>
            </a:r>
            <a:r>
              <a:rPr lang="de-DE" dirty="0" smtClean="0"/>
              <a:t>– 17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41397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Kunstbände und </a:t>
            </a:r>
            <a:r>
              <a:rPr lang="de-DE" b="1" dirty="0"/>
              <a:t>Werke über </a:t>
            </a:r>
            <a:r>
              <a:rPr lang="de-DE" b="1" dirty="0" smtClean="0"/>
              <a:t>Künstler </a:t>
            </a:r>
            <a:r>
              <a:rPr lang="de-DE" dirty="0" smtClean="0"/>
              <a:t>– 18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b="1" dirty="0" smtClean="0"/>
              <a:t>Werkverzeichnisse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/>
              <a:t>Bei (vollständigem) Werkverzeichnis: </a:t>
            </a:r>
            <a:r>
              <a:rPr lang="de-DE" sz="2400" dirty="0" smtClean="0"/>
              <a:t/>
            </a:r>
            <a:br>
              <a:rPr lang="de-DE" sz="2400" dirty="0" smtClean="0"/>
            </a:br>
            <a:r>
              <a:rPr lang="de-DE" sz="2400" dirty="0" smtClean="0"/>
              <a:t>kein </a:t>
            </a:r>
            <a:r>
              <a:rPr lang="de-DE" sz="2400" dirty="0"/>
              <a:t>Formaltitel „Werke“, da </a:t>
            </a:r>
            <a:r>
              <a:rPr lang="de-DE" sz="2400" dirty="0" smtClean="0"/>
              <a:t>die Person</a:t>
            </a:r>
            <a:r>
              <a:rPr lang="de-DE" sz="2400" dirty="0"/>
              <a:t>, die das Werkverzeichnis erarbeitet </a:t>
            </a:r>
            <a:r>
              <a:rPr lang="de-DE" sz="2400" dirty="0" smtClean="0"/>
              <a:t>hat, </a:t>
            </a:r>
            <a:r>
              <a:rPr lang="de-DE" sz="2400" dirty="0"/>
              <a:t>der geistige </a:t>
            </a:r>
            <a:r>
              <a:rPr lang="de-DE" sz="2400" dirty="0" err="1" smtClean="0"/>
              <a:t>Schöp-fer</a:t>
            </a:r>
            <a:r>
              <a:rPr lang="de-DE" sz="2400" dirty="0" smtClean="0"/>
              <a:t> </a:t>
            </a:r>
            <a:r>
              <a:rPr lang="de-DE" sz="2400" dirty="0"/>
              <a:t>ist und nicht der Künstler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/>
              <a:t>Art des Inhalts: „Werkverzeichnis“ </a:t>
            </a:r>
            <a:r>
              <a:rPr lang="de-DE" sz="2400" dirty="0" smtClean="0"/>
              <a:t/>
            </a:r>
            <a:br>
              <a:rPr lang="de-DE" sz="2400" dirty="0" smtClean="0"/>
            </a:br>
            <a:r>
              <a:rPr lang="de-DE" sz="2400" dirty="0" smtClean="0"/>
              <a:t>(RDA </a:t>
            </a:r>
            <a:r>
              <a:rPr lang="de-DE" sz="2400" dirty="0"/>
              <a:t>7.2.1.3 </a:t>
            </a:r>
            <a:r>
              <a:rPr lang="de-DE" sz="2400" dirty="0" smtClean="0"/>
              <a:t>D-A-CH)</a:t>
            </a:r>
            <a:endParaRPr lang="de-DE" sz="24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27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dirty="0" smtClean="0"/>
              <a:t>AG RDA Schulungsunterlagen – Modul 5A.06: Bildbände, Kunst- und Ausstellungsmaterialien | Stand: 13.05.2015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579170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Ausstellungskataloge usw. – 1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/>
              <a:t>RDA: </a:t>
            </a:r>
            <a:r>
              <a:rPr lang="de-DE" sz="2400" dirty="0" smtClean="0"/>
              <a:t>Begriffe nicht definiert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Ausstellungskatalog: Ressource</a:t>
            </a:r>
            <a:r>
              <a:rPr lang="de-DE" sz="2400" dirty="0"/>
              <a:t>, die im Zusammenhang mit einer Ausstellung erscheint und typischerweise zahlreiche Abbildungen der in der Ausstellung gezeigten Objekte </a:t>
            </a:r>
            <a:r>
              <a:rPr lang="de-DE" sz="2400" dirty="0" smtClean="0"/>
              <a:t>enthält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Andere </a:t>
            </a:r>
            <a:r>
              <a:rPr lang="de-DE" sz="2400" dirty="0"/>
              <a:t>Publikationen im Zusammenhang mit einer </a:t>
            </a:r>
            <a:r>
              <a:rPr lang="de-DE" sz="2400" dirty="0" smtClean="0"/>
              <a:t>Ausstellung sind z. B. Programmhefte </a:t>
            </a:r>
            <a:r>
              <a:rPr lang="de-DE" sz="2400" dirty="0"/>
              <a:t>und </a:t>
            </a:r>
            <a:r>
              <a:rPr lang="de-DE" sz="2400" dirty="0" smtClean="0"/>
              <a:t>Doku-</a:t>
            </a:r>
            <a:r>
              <a:rPr lang="de-DE" sz="2400" dirty="0" err="1" smtClean="0"/>
              <a:t>mentationen</a:t>
            </a:r>
            <a:r>
              <a:rPr lang="de-DE" sz="2400" dirty="0" smtClean="0"/>
              <a:t> </a:t>
            </a:r>
            <a:r>
              <a:rPr lang="de-DE" sz="2400" dirty="0"/>
              <a:t>zur </a:t>
            </a:r>
            <a:r>
              <a:rPr lang="de-DE" sz="2400" dirty="0" smtClean="0"/>
              <a:t>Ausstellung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28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dirty="0" smtClean="0"/>
              <a:t>AG RDA Schulungsunterlagen – Modul 5A.06: Bildbände, Kunst- und Ausstellungsmaterialien | Stand: 13.05.2015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401096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Ausstellungskataloge usw. – 2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Bestandskatalog: </a:t>
            </a:r>
            <a:r>
              <a:rPr lang="de-DE" sz="2400" dirty="0"/>
              <a:t>Ressource, die den vollständigen Bestand oder Teile davon (z. B. eine besondere Sammlung) eines Museums oder einer anderen Institution bzw. mehrerer Museen oder anderer Institutionen beschreibt und typischerweise </a:t>
            </a:r>
            <a:r>
              <a:rPr lang="de-DE" sz="2400" dirty="0" smtClean="0"/>
              <a:t>zahl-reiche </a:t>
            </a:r>
            <a:r>
              <a:rPr lang="de-DE" sz="2400" dirty="0"/>
              <a:t>Abbildungen der Objekte </a:t>
            </a:r>
            <a:r>
              <a:rPr lang="de-DE" sz="2400" dirty="0" smtClean="0"/>
              <a:t>enthält (kann auch im Zusammenhang mit einer Ausstellung </a:t>
            </a:r>
            <a:r>
              <a:rPr lang="de-DE" sz="2400" dirty="0" err="1" smtClean="0"/>
              <a:t>erschei-nen</a:t>
            </a:r>
            <a:r>
              <a:rPr lang="de-DE" sz="2400" dirty="0" smtClean="0"/>
              <a:t>)</a:t>
            </a:r>
            <a:endParaRPr lang="de-DE" sz="24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29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dirty="0" smtClean="0"/>
              <a:t>AG RDA Schulungsunterlagen – Modul 5A.06: Bildbände, Kunst- und Ausstellungsmaterialien | Stand: 13.05.2015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855744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Bildbände - 1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RDA: </a:t>
            </a:r>
            <a:r>
              <a:rPr lang="de-DE" sz="2400" dirty="0"/>
              <a:t>Begriff </a:t>
            </a:r>
            <a:r>
              <a:rPr lang="de-DE" sz="2400" dirty="0" smtClean="0"/>
              <a:t>„Bildband</a:t>
            </a:r>
            <a:r>
              <a:rPr lang="de-DE" sz="2400" dirty="0"/>
              <a:t>“ nicht definiert</a:t>
            </a:r>
          </a:p>
          <a:p>
            <a:r>
              <a:rPr lang="de-DE" dirty="0" smtClean="0"/>
              <a:t>Ressource </a:t>
            </a:r>
            <a:r>
              <a:rPr lang="de-DE" dirty="0"/>
              <a:t>(gedrucktes Buch, PDF-Dokument, </a:t>
            </a:r>
            <a:r>
              <a:rPr lang="de-DE" dirty="0" smtClean="0"/>
              <a:t>Website </a:t>
            </a:r>
            <a:r>
              <a:rPr lang="de-DE" dirty="0"/>
              <a:t>etc.), die zu einem wesentlichen Teil (mindestens 40 %) aus Abbildungen besteht und bei der die Abbildungen nicht nur zur Illustration des Texts </a:t>
            </a:r>
            <a:r>
              <a:rPr lang="de-DE" dirty="0" smtClean="0"/>
              <a:t>dienen</a:t>
            </a:r>
          </a:p>
          <a:p>
            <a:pPr lvl="1"/>
            <a:r>
              <a:rPr lang="de-DE" dirty="0" smtClean="0"/>
              <a:t>auch: Bilderbücher </a:t>
            </a:r>
            <a:r>
              <a:rPr lang="de-DE" dirty="0"/>
              <a:t>und </a:t>
            </a:r>
            <a:r>
              <a:rPr lang="de-DE" dirty="0" smtClean="0"/>
              <a:t>Comics</a:t>
            </a:r>
          </a:p>
          <a:p>
            <a:r>
              <a:rPr lang="de-DE" dirty="0"/>
              <a:t>Keine Sonderregeln für geistige Schöpfer von </a:t>
            </a:r>
            <a:r>
              <a:rPr lang="de-DE" dirty="0" smtClean="0"/>
              <a:t>Bildbänden, es </a:t>
            </a:r>
            <a:r>
              <a:rPr lang="de-DE" dirty="0"/>
              <a:t>gelten die normalen </a:t>
            </a:r>
            <a:r>
              <a:rPr lang="de-DE" dirty="0" smtClean="0"/>
              <a:t>Regeln </a:t>
            </a:r>
            <a:r>
              <a:rPr lang="de-DE" dirty="0"/>
              <a:t>RDA 19.2.1.1</a:t>
            </a:r>
          </a:p>
          <a:p>
            <a:r>
              <a:rPr lang="de-DE" dirty="0" smtClean="0"/>
              <a:t>Geistige </a:t>
            </a:r>
            <a:r>
              <a:rPr lang="de-DE" dirty="0"/>
              <a:t>Schöpfer: Bild- und Textautoren</a:t>
            </a:r>
          </a:p>
          <a:p>
            <a:r>
              <a:rPr lang="de-DE" dirty="0" err="1" smtClean="0"/>
              <a:t>Beziehungs­kennzeichnungen</a:t>
            </a:r>
            <a:endParaRPr lang="de-DE" dirty="0"/>
          </a:p>
          <a:p>
            <a:pPr lvl="1"/>
            <a:r>
              <a:rPr lang="de-DE" dirty="0"/>
              <a:t>Bildautoren – je nach Situation – „Fotograf“ oder „Künstler“</a:t>
            </a:r>
          </a:p>
          <a:p>
            <a:pPr lvl="1"/>
            <a:r>
              <a:rPr lang="de-DE" dirty="0"/>
              <a:t>Textautoren – „Verfasser“</a:t>
            </a:r>
          </a:p>
          <a:p>
            <a:pPr marL="457200" lvl="1" indent="0">
              <a:buNone/>
            </a:pPr>
            <a:endParaRPr lang="de-DE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dirty="0" smtClean="0"/>
              <a:t>AG RDA Schulungsunterlagen – Modul 5A.06: Bildbände, Kunst- und Ausstellungsmaterialien | Stand: 13.05.2015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Ausstellungskataloge usw. – 3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Ausstellungs- </a:t>
            </a:r>
            <a:r>
              <a:rPr lang="de-DE" sz="2400" dirty="0"/>
              <a:t>und </a:t>
            </a:r>
            <a:r>
              <a:rPr lang="de-DE" sz="2400" dirty="0" err="1"/>
              <a:t>Bestands­kataloge</a:t>
            </a:r>
            <a:r>
              <a:rPr lang="de-DE" sz="2400" dirty="0"/>
              <a:t> </a:t>
            </a:r>
            <a:r>
              <a:rPr lang="de-DE" sz="2400" dirty="0" smtClean="0"/>
              <a:t>sind üblicher-weise </a:t>
            </a:r>
            <a:r>
              <a:rPr lang="de-DE" sz="2400" dirty="0"/>
              <a:t>zugleich </a:t>
            </a:r>
            <a:r>
              <a:rPr lang="de-DE" sz="2400" dirty="0" smtClean="0"/>
              <a:t>Bildbände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Regeln </a:t>
            </a:r>
            <a:r>
              <a:rPr lang="de-DE" sz="2400" dirty="0"/>
              <a:t>zum Inhaltstyp (RDA 6.9), zur Art des Inhalts (RDA 7.2) und zum illustrierenden Inhalt (RDA 7.15) gelten </a:t>
            </a:r>
            <a:r>
              <a:rPr lang="de-DE" sz="2400" dirty="0" smtClean="0"/>
              <a:t>daher analog</a:t>
            </a:r>
            <a:endParaRPr lang="de-DE" sz="24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30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dirty="0" smtClean="0"/>
              <a:t>AG RDA Schulungsunterlagen – Modul 5A.06: Bildbände, Kunst- und Ausstellungsmaterialien | Stand: 13.05.2015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141658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Ausstellungskataloge usw. – 4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b="1" dirty="0"/>
              <a:t>Körperschaft als </a:t>
            </a:r>
            <a:r>
              <a:rPr lang="de-DE" sz="2400" b="1" dirty="0" smtClean="0"/>
              <a:t>erster geistiger Schöpfer</a:t>
            </a:r>
            <a:r>
              <a:rPr lang="de-DE" sz="2400" dirty="0" smtClean="0"/>
              <a:t>: zwei mögliche Fälle (</a:t>
            </a:r>
            <a:r>
              <a:rPr lang="de-DE" sz="2400" dirty="0"/>
              <a:t>RDA </a:t>
            </a:r>
            <a:r>
              <a:rPr lang="de-DE" sz="2400" dirty="0" smtClean="0"/>
              <a:t>19.2.1.1.1)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Voraussetzung: das </a:t>
            </a:r>
            <a:r>
              <a:rPr lang="de-DE" sz="2400" dirty="0"/>
              <a:t>Werk </a:t>
            </a:r>
            <a:r>
              <a:rPr lang="de-DE" sz="2400" dirty="0" smtClean="0"/>
              <a:t>stammt auch von </a:t>
            </a:r>
            <a:r>
              <a:rPr lang="de-DE" sz="2400" dirty="0"/>
              <a:t>der jeweiligen Körperschaft </a:t>
            </a:r>
            <a:r>
              <a:rPr lang="de-DE" sz="2400" dirty="0" smtClean="0"/>
              <a:t>(RDA 19.2.1.1.1, </a:t>
            </a:r>
            <a:r>
              <a:rPr lang="de-DE" sz="2400" dirty="0"/>
              <a:t>erster </a:t>
            </a:r>
            <a:r>
              <a:rPr lang="de-DE" sz="2400" dirty="0" smtClean="0"/>
              <a:t>Satz) </a:t>
            </a:r>
            <a:r>
              <a:rPr lang="de-DE" sz="2400" dirty="0">
                <a:solidFill>
                  <a:srgbClr val="000000"/>
                </a:solidFill>
                <a:latin typeface="Verdana"/>
                <a:ea typeface="Times New Roman"/>
                <a:cs typeface="Arial"/>
                <a:sym typeface="Wingdings"/>
              </a:rPr>
              <a:t></a:t>
            </a:r>
            <a:r>
              <a:rPr lang="de-DE" sz="2400" dirty="0" smtClean="0"/>
              <a:t> </a:t>
            </a:r>
            <a:r>
              <a:rPr lang="de-DE" sz="2400" dirty="0"/>
              <a:t>davon kann </a:t>
            </a:r>
            <a:r>
              <a:rPr lang="de-DE" sz="2400" dirty="0" smtClean="0"/>
              <a:t>in </a:t>
            </a:r>
            <a:r>
              <a:rPr lang="de-DE" sz="2400" dirty="0"/>
              <a:t>der Regel ausgegangen </a:t>
            </a:r>
            <a:r>
              <a:rPr lang="de-DE" sz="2400" dirty="0" smtClean="0"/>
              <a:t>werden</a:t>
            </a:r>
            <a:endParaRPr lang="de-DE" sz="2400" dirty="0"/>
          </a:p>
          <a:p>
            <a:r>
              <a:rPr lang="de-DE" dirty="0" smtClean="0"/>
              <a:t>Weitere mögliche geistige Schöpfer: eine </a:t>
            </a:r>
            <a:r>
              <a:rPr lang="de-DE" dirty="0"/>
              <a:t>oder </a:t>
            </a:r>
            <a:r>
              <a:rPr lang="de-DE" dirty="0" smtClean="0"/>
              <a:t>mehrere Körperschaften, aber auch Perso­nen (</a:t>
            </a:r>
            <a:r>
              <a:rPr lang="de-DE" dirty="0"/>
              <a:t>z</a:t>
            </a:r>
            <a:r>
              <a:rPr lang="de-DE" dirty="0" smtClean="0"/>
              <a:t>. B</a:t>
            </a:r>
            <a:r>
              <a:rPr lang="de-DE" dirty="0"/>
              <a:t>. </a:t>
            </a:r>
            <a:r>
              <a:rPr lang="de-DE" dirty="0" smtClean="0"/>
              <a:t>Zusammenstellender eines Bestandskataloges)</a:t>
            </a:r>
          </a:p>
          <a:p>
            <a:r>
              <a:rPr lang="de-DE" dirty="0" smtClean="0"/>
              <a:t>RDA </a:t>
            </a:r>
            <a:r>
              <a:rPr lang="de-DE" dirty="0"/>
              <a:t>6.27.1.3 </a:t>
            </a:r>
            <a:r>
              <a:rPr lang="de-DE" dirty="0" smtClean="0"/>
              <a:t>Ausnahme: eine </a:t>
            </a:r>
            <a:r>
              <a:rPr lang="de-DE" dirty="0"/>
              <a:t>Körperschaft </a:t>
            </a:r>
            <a:r>
              <a:rPr lang="de-DE" dirty="0" smtClean="0"/>
              <a:t>hat als </a:t>
            </a:r>
            <a:r>
              <a:rPr lang="de-DE" dirty="0"/>
              <a:t>geistiger Schöpfer immer Vorrang vor einer </a:t>
            </a:r>
            <a:r>
              <a:rPr lang="de-DE" dirty="0" smtClean="0"/>
              <a:t>Person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31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dirty="0" smtClean="0"/>
              <a:t>AG RDA Schulungsunterlagen – Modul 5A.06: Bildbände, Kunst- und Ausstellungsmaterialien | Stand: 13.05.2015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2185369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Ausstellungskataloge usw. – 5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b="1" dirty="0"/>
              <a:t>Körperschaft als </a:t>
            </a:r>
            <a:r>
              <a:rPr lang="de-DE" sz="2400" b="1" dirty="0" smtClean="0"/>
              <a:t>erster geistiger Schöpfer:</a:t>
            </a:r>
            <a:r>
              <a:rPr lang="de-DE" sz="2400" dirty="0" smtClean="0"/>
              <a:t> </a:t>
            </a:r>
            <a:br>
              <a:rPr lang="de-DE" sz="2400" dirty="0" smtClean="0"/>
            </a:br>
            <a:r>
              <a:rPr lang="de-DE" sz="2400" b="1" dirty="0" smtClean="0"/>
              <a:t>FALL 1</a:t>
            </a:r>
            <a:r>
              <a:rPr lang="de-DE" sz="2400" dirty="0" smtClean="0"/>
              <a:t> - </a:t>
            </a:r>
            <a:r>
              <a:rPr lang="de-DE" sz="2400" dirty="0"/>
              <a:t>RDA 19.2.1.1.1 d) </a:t>
            </a:r>
            <a:r>
              <a:rPr lang="de-DE" sz="2400" dirty="0" smtClean="0"/>
              <a:t>iii)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/>
              <a:t>Ausstellungskatalog oder eine andere Publikation im Zusam­menhang mit einer Ausstellung, die </a:t>
            </a:r>
            <a:r>
              <a:rPr lang="de-DE" sz="2400" u="sng" dirty="0" smtClean="0"/>
              <a:t>regel-mäßig</a:t>
            </a:r>
            <a:r>
              <a:rPr lang="de-DE" sz="2400" dirty="0" smtClean="0"/>
              <a:t> </a:t>
            </a:r>
            <a:r>
              <a:rPr lang="de-DE" sz="2400" dirty="0"/>
              <a:t>unter demselben Namen wiederkehrt (z</a:t>
            </a:r>
            <a:r>
              <a:rPr lang="de-DE" sz="2400" dirty="0" smtClean="0"/>
              <a:t>. B</a:t>
            </a:r>
            <a:r>
              <a:rPr lang="de-DE" sz="2400" dirty="0"/>
              <a:t>. Documenta, Biennale di Venezia</a:t>
            </a:r>
            <a:r>
              <a:rPr lang="de-DE" sz="2400" dirty="0" smtClean="0"/>
              <a:t>)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dirty="0" smtClean="0"/>
              <a:t>AG RDA Schulungsunterlagen – Modul 5A.06: Bildbände, Kunst- und Ausstellungsmaterialien | Stand: 13.05.2015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931782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Ausstellungskataloge usw. – 6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b="1" dirty="0"/>
              <a:t>Körperschaft als </a:t>
            </a:r>
            <a:r>
              <a:rPr lang="de-DE" sz="2400" b="1" dirty="0" smtClean="0"/>
              <a:t>erster geistiger Schöpfer:</a:t>
            </a:r>
            <a:r>
              <a:rPr lang="de-DE" sz="2400" dirty="0" smtClean="0"/>
              <a:t> </a:t>
            </a:r>
            <a:br>
              <a:rPr lang="de-DE" sz="2400" dirty="0" smtClean="0"/>
            </a:br>
            <a:r>
              <a:rPr lang="de-DE" sz="2400" b="1" dirty="0" smtClean="0"/>
              <a:t>FALL 1</a:t>
            </a:r>
            <a:r>
              <a:rPr lang="de-DE" sz="2400" dirty="0" smtClean="0"/>
              <a:t> - </a:t>
            </a:r>
            <a:r>
              <a:rPr lang="de-DE" sz="2400" dirty="0"/>
              <a:t>RDA 19.2.1.1.1 d) </a:t>
            </a:r>
            <a:r>
              <a:rPr lang="de-DE" sz="2400" dirty="0" smtClean="0"/>
              <a:t>iii)</a:t>
            </a:r>
          </a:p>
          <a:p>
            <a:r>
              <a:rPr lang="en-US" dirty="0" err="1" smtClean="0"/>
              <a:t>Beispiel</a:t>
            </a:r>
            <a:r>
              <a:rPr lang="en-US" dirty="0" smtClean="0"/>
              <a:t>: Larger </a:t>
            </a:r>
            <a:r>
              <a:rPr lang="en-US" dirty="0"/>
              <a:t>than life - stranger than fiction : 11. </a:t>
            </a:r>
            <a:r>
              <a:rPr lang="de-DE" dirty="0" err="1"/>
              <a:t>Triennale</a:t>
            </a:r>
            <a:r>
              <a:rPr lang="de-DE" dirty="0"/>
              <a:t> Kleinplastik Fellbach 2010, Alte Kelter, 12.06.-11.10.2010 : Dokumentation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33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dirty="0" smtClean="0"/>
              <a:t>AG RDA Schulungsunterlagen – Modul 5A.06: Bildbände, Kunst- und Ausstellungsmaterialien | Stand: 13.05.2015 | CC BY-NC-SA</a:t>
            </a:r>
            <a:endParaRPr lang="de-DE" sz="800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1982969"/>
              </p:ext>
            </p:extLst>
          </p:nvPr>
        </p:nvGraphicFramePr>
        <p:xfrm>
          <a:off x="323528" y="3140968"/>
          <a:ext cx="8568952" cy="18607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751720"/>
                <a:gridCol w="2921234"/>
                <a:gridCol w="3959894"/>
              </a:tblGrid>
              <a:tr h="412945">
                <a:tc>
                  <a:txBody>
                    <a:bodyPr/>
                    <a:lstStyle/>
                    <a:p>
                      <a:r>
                        <a:rPr lang="de-DE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746165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200_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Times New Roman"/>
                        </a:rPr>
                        <a:t>19.2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Times New Roman"/>
                        </a:rPr>
                        <a:t>Geistiger Schöpfer </a:t>
                      </a: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$e </a:t>
                      </a:r>
                      <a:r>
                        <a:rPr lang="de-DE" sz="1800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Triennale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Kleinplastik 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/>
                      </a:r>
                      <a:b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</a:b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$n</a:t>
                      </a:r>
                      <a:r>
                        <a:rPr lang="de-DE" sz="1800" baseline="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11.</a:t>
                      </a:r>
                      <a:b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</a:b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$d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2010 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/>
                      </a:r>
                      <a:b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</a:b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$c</a:t>
                      </a:r>
                      <a:r>
                        <a:rPr lang="de-DE" sz="1800" baseline="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Fellbach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$4 </a:t>
                      </a:r>
                      <a:r>
                        <a:rPr lang="de-DE" sz="1800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aut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69082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Beziehungskennzeich­nung</a:t>
                      </a:r>
                      <a:endParaRPr lang="de-DE" sz="180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5958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Ausstellungskataloge usw. – 7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b="1" dirty="0"/>
              <a:t>Körperschaft als </a:t>
            </a:r>
            <a:r>
              <a:rPr lang="de-DE" sz="2400" b="1" dirty="0" smtClean="0"/>
              <a:t>erster geistiger Schöpfer:</a:t>
            </a:r>
            <a:r>
              <a:rPr lang="de-DE" sz="2400" dirty="0" smtClean="0"/>
              <a:t> </a:t>
            </a:r>
            <a:br>
              <a:rPr lang="de-DE" sz="2400" dirty="0" smtClean="0"/>
            </a:br>
            <a:r>
              <a:rPr lang="de-DE" sz="2400" b="1" dirty="0" smtClean="0"/>
              <a:t>FALL 1</a:t>
            </a:r>
            <a:r>
              <a:rPr lang="de-DE" sz="2400" dirty="0" smtClean="0"/>
              <a:t> - </a:t>
            </a:r>
            <a:r>
              <a:rPr lang="de-DE" sz="2400" dirty="0"/>
              <a:t>RDA 19.2.1.1.1 d) </a:t>
            </a:r>
            <a:r>
              <a:rPr lang="de-DE" sz="2400" dirty="0" smtClean="0"/>
              <a:t>iii)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Achtung: </a:t>
            </a:r>
            <a:r>
              <a:rPr lang="de-DE" sz="2400" dirty="0"/>
              <a:t>Einzelausstellungen (d</a:t>
            </a:r>
            <a:r>
              <a:rPr lang="de-DE" sz="2400" dirty="0" smtClean="0"/>
              <a:t>. h</a:t>
            </a:r>
            <a:r>
              <a:rPr lang="de-DE" sz="2400" dirty="0"/>
              <a:t>. nicht regelmäßig unter demselben Namen wie­derkehrende </a:t>
            </a:r>
            <a:r>
              <a:rPr lang="de-DE" sz="2400" dirty="0" smtClean="0"/>
              <a:t>Aus-stellungen</a:t>
            </a:r>
            <a:r>
              <a:rPr lang="de-DE" sz="2400" dirty="0"/>
              <a:t>) </a:t>
            </a:r>
            <a:r>
              <a:rPr lang="de-DE" sz="2400" dirty="0" smtClean="0"/>
              <a:t>werden in </a:t>
            </a:r>
            <a:r>
              <a:rPr lang="de-DE" sz="2400" dirty="0"/>
              <a:t>der Formalerschließung grundsätzlich nicht als </a:t>
            </a:r>
            <a:r>
              <a:rPr lang="de-DE" sz="2400" dirty="0" smtClean="0"/>
              <a:t>Körperschaften </a:t>
            </a:r>
            <a:r>
              <a:rPr lang="de-DE" sz="2400" dirty="0"/>
              <a:t>betrachtet (vgl. RDA 11.0 D-A-CH</a:t>
            </a:r>
            <a:r>
              <a:rPr lang="de-DE" sz="2400" dirty="0" smtClean="0"/>
              <a:t>)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Entsprechend </a:t>
            </a:r>
            <a:r>
              <a:rPr lang="de-DE" sz="2400" dirty="0"/>
              <a:t>können sie weder geis­tige Schöpfer sein noch kann eine andere Beziehung zu ihnen angelegt </a:t>
            </a:r>
            <a:r>
              <a:rPr lang="de-DE" sz="2400" dirty="0" smtClean="0"/>
              <a:t>werden!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34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dirty="0" smtClean="0"/>
              <a:t>AG RDA Schulungsunterlagen – Modul 5A.06: Bildbände, Kunst- und Ausstellungsmaterialien | Stand: 13.05.2015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2164632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Ausstellungskataloge usw. – 8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b="1" dirty="0"/>
              <a:t>Körperschaft als </a:t>
            </a:r>
            <a:r>
              <a:rPr lang="de-DE" sz="2400" b="1" dirty="0" smtClean="0"/>
              <a:t>erster geistiger Schöpfer: </a:t>
            </a:r>
            <a:br>
              <a:rPr lang="de-DE" sz="2400" b="1" dirty="0" smtClean="0"/>
            </a:br>
            <a:r>
              <a:rPr lang="de-DE" sz="2400" b="1" dirty="0" smtClean="0"/>
              <a:t>FALL 2</a:t>
            </a:r>
            <a:r>
              <a:rPr lang="de-DE" sz="2400" dirty="0" smtClean="0"/>
              <a:t> - </a:t>
            </a:r>
            <a:r>
              <a:rPr lang="de-DE" sz="2400" dirty="0"/>
              <a:t>19.2.1.1.1 a) iii</a:t>
            </a:r>
            <a:r>
              <a:rPr lang="de-DE" sz="2400" dirty="0" smtClean="0"/>
              <a:t>)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Reine Bestandskataloge – oder </a:t>
            </a:r>
            <a:r>
              <a:rPr lang="de-DE" sz="2400" dirty="0"/>
              <a:t>–</a:t>
            </a:r>
            <a:r>
              <a:rPr lang="de-DE" sz="2400" dirty="0" smtClean="0"/>
              <a:t> Bestandskataloge als Publikationen </a:t>
            </a:r>
            <a:r>
              <a:rPr lang="de-DE" sz="2400" dirty="0"/>
              <a:t>im Zusammenhang mit einer </a:t>
            </a:r>
            <a:r>
              <a:rPr lang="de-DE" sz="2400" dirty="0" smtClean="0"/>
              <a:t>Ausstellung, </a:t>
            </a:r>
            <a:r>
              <a:rPr lang="de-DE" sz="2400" dirty="0"/>
              <a:t>wenn </a:t>
            </a:r>
            <a:r>
              <a:rPr lang="de-DE" sz="2400" dirty="0" smtClean="0"/>
              <a:t>es an </a:t>
            </a:r>
            <a:r>
              <a:rPr lang="de-DE" sz="2400" dirty="0"/>
              <a:t>prominenter Stelle </a:t>
            </a:r>
            <a:r>
              <a:rPr lang="de-DE" sz="2400" dirty="0" smtClean="0"/>
              <a:t>einen Hinweis gibt, </a:t>
            </a:r>
            <a:r>
              <a:rPr lang="de-DE" sz="2400" dirty="0"/>
              <a:t>dass </a:t>
            </a:r>
            <a:r>
              <a:rPr lang="de-DE" sz="2400" dirty="0" smtClean="0"/>
              <a:t>die Stücke </a:t>
            </a:r>
            <a:r>
              <a:rPr lang="de-DE" sz="2400" dirty="0"/>
              <a:t>aus einem bestimmten Museum o. ä. </a:t>
            </a:r>
            <a:r>
              <a:rPr lang="de-DE" sz="2400" dirty="0" smtClean="0"/>
              <a:t>stammen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Das </a:t>
            </a:r>
            <a:r>
              <a:rPr lang="de-DE" sz="2400" dirty="0"/>
              <a:t>Mu­seum o. ä., das die Objekte besitzt, ist geistiger </a:t>
            </a:r>
            <a:r>
              <a:rPr lang="de-DE" sz="2400" dirty="0" smtClean="0"/>
              <a:t>Schöpfer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35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dirty="0" smtClean="0"/>
              <a:t>AG RDA Schulungsunterlagen – Modul 5A.06: Bildbände, Kunst- und Ausstellungsmaterialien | Stand: 13.05.2015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727569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Ausstellungskataloge usw. – 9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b="1" dirty="0"/>
              <a:t>Körperschaft als </a:t>
            </a:r>
            <a:r>
              <a:rPr lang="de-DE" sz="2400" b="1" dirty="0" smtClean="0"/>
              <a:t>erster geistiger Schöpfer: </a:t>
            </a:r>
            <a:r>
              <a:rPr lang="de-DE" sz="2400" dirty="0" smtClean="0"/>
              <a:t/>
            </a:r>
            <a:br>
              <a:rPr lang="de-DE" sz="2400" dirty="0" smtClean="0"/>
            </a:br>
            <a:r>
              <a:rPr lang="de-DE" sz="2400" b="1" dirty="0" smtClean="0"/>
              <a:t>FALL 2</a:t>
            </a:r>
            <a:r>
              <a:rPr lang="de-DE" sz="2400" dirty="0" smtClean="0"/>
              <a:t> - </a:t>
            </a:r>
            <a:r>
              <a:rPr lang="de-DE" sz="2400" dirty="0"/>
              <a:t>19.2.1.1.1 a) iii</a:t>
            </a:r>
            <a:r>
              <a:rPr lang="de-DE" sz="2400" dirty="0" smtClean="0"/>
              <a:t>)</a:t>
            </a:r>
            <a:endParaRPr lang="de-DE" sz="2400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2400" dirty="0" err="1" smtClean="0"/>
              <a:t>Beispiel</a:t>
            </a:r>
            <a:r>
              <a:rPr lang="en-US" sz="2400" dirty="0" smtClean="0"/>
              <a:t>: </a:t>
            </a:r>
            <a:r>
              <a:rPr lang="de-DE" sz="2400" dirty="0"/>
              <a:t>Die sogenannten koptischen Textilien im Museum Andreasstift der Stadt Worms : </a:t>
            </a:r>
            <a:r>
              <a:rPr lang="de-DE" sz="2400" dirty="0" smtClean="0"/>
              <a:t>Be­stands-katalog </a:t>
            </a:r>
            <a:r>
              <a:rPr lang="de-DE" sz="2400" dirty="0"/>
              <a:t>/ von Dorothee </a:t>
            </a:r>
            <a:r>
              <a:rPr lang="de-DE" sz="2400" dirty="0" smtClean="0"/>
              <a:t>Renner-</a:t>
            </a:r>
            <a:r>
              <a:rPr lang="de-DE" sz="2400" dirty="0" err="1" smtClean="0"/>
              <a:t>Volbach</a:t>
            </a:r>
            <a:endParaRPr lang="de-DE" sz="2400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de-DE" sz="24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36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dirty="0" smtClean="0"/>
              <a:t>AG RDA Schulungsunterlagen – Modul 5A.06: Bildbände, Kunst- und Ausstellungsmaterialien | Stand: 13.05.2015 | CC BY-NC-SA</a:t>
            </a:r>
            <a:endParaRPr lang="de-DE" sz="800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0201398"/>
              </p:ext>
            </p:extLst>
          </p:nvPr>
        </p:nvGraphicFramePr>
        <p:xfrm>
          <a:off x="323528" y="3068960"/>
          <a:ext cx="8568952" cy="28663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751720"/>
                <a:gridCol w="2921234"/>
                <a:gridCol w="3959894"/>
              </a:tblGrid>
              <a:tr h="412945">
                <a:tc>
                  <a:txBody>
                    <a:bodyPr/>
                    <a:lstStyle/>
                    <a:p>
                      <a:r>
                        <a:rPr lang="de-DE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746165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200_</a:t>
                      </a:r>
                      <a:endParaRPr lang="de-DE" sz="1800" b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>
                          <a:effectLst/>
                          <a:latin typeface="Verdana"/>
                          <a:ea typeface="Calibri"/>
                          <a:cs typeface="Times New Roman"/>
                        </a:rPr>
                        <a:t>19.2</a:t>
                      </a:r>
                      <a:endParaRPr lang="de-DE" sz="180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Geistiger Schöpfer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$k 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Museum </a:t>
                      </a: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der Stadt Worms im Andreasstift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$4 </a:t>
                      </a:r>
                      <a:r>
                        <a:rPr lang="de-DE" sz="1800" dirty="0" err="1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aut</a:t>
                      </a:r>
                      <a:r>
                        <a:rPr lang="de-DE" sz="18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(Verfasser)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[Erfassung nicht nötig]</a:t>
                      </a:r>
                      <a:endParaRPr lang="de-DE" sz="18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69082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Beziehungskennzeich­nung</a:t>
                      </a: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69082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100a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19.2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Times New Roman"/>
                        </a:rPr>
                        <a:t>Geistiger Schöpfer</a:t>
                      </a: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$a</a:t>
                      </a:r>
                      <a:r>
                        <a:rPr lang="de-DE" sz="1800" baseline="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Renner-</a:t>
                      </a:r>
                      <a:r>
                        <a:rPr lang="de-DE" sz="1800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Volbach</a:t>
                      </a: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, Dorothee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$4</a:t>
                      </a:r>
                      <a:r>
                        <a:rPr lang="de-DE" sz="1800" baseline="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baseline="0" dirty="0" err="1" smtClean="0">
                          <a:solidFill>
                            <a:schemeClr val="tx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aut</a:t>
                      </a:r>
                      <a:r>
                        <a:rPr lang="de-DE" sz="1800" baseline="0" dirty="0" smtClean="0">
                          <a:solidFill>
                            <a:schemeClr val="tx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i="1" baseline="0" dirty="0" smtClean="0">
                          <a:solidFill>
                            <a:schemeClr val="tx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(Z</a:t>
                      </a:r>
                      <a:r>
                        <a:rPr lang="de-DE" sz="1800" i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usammenstellender)</a:t>
                      </a:r>
                      <a:endParaRPr lang="de-DE" sz="1800" i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69082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err="1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Beziehungskennzeich­nung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i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3088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Ausstellungskataloge usw. – 10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b="1" dirty="0"/>
              <a:t>Körperschaft als </a:t>
            </a:r>
            <a:r>
              <a:rPr lang="de-DE" sz="2400" b="1" dirty="0" smtClean="0"/>
              <a:t>erster geistiger Schöpfer: </a:t>
            </a:r>
            <a:r>
              <a:rPr lang="de-DE" sz="2400" dirty="0" smtClean="0"/>
              <a:t/>
            </a:r>
            <a:br>
              <a:rPr lang="de-DE" sz="2400" dirty="0" smtClean="0"/>
            </a:br>
            <a:r>
              <a:rPr lang="de-DE" sz="2400" b="1" dirty="0" smtClean="0"/>
              <a:t>FALL 2</a:t>
            </a:r>
            <a:r>
              <a:rPr lang="de-DE" sz="2400" dirty="0" smtClean="0"/>
              <a:t> - </a:t>
            </a:r>
            <a:r>
              <a:rPr lang="de-DE" sz="2400" dirty="0"/>
              <a:t>19.2.1.1.1 a) iii</a:t>
            </a:r>
            <a:r>
              <a:rPr lang="de-DE" sz="2400" dirty="0" smtClean="0"/>
              <a:t>)</a:t>
            </a:r>
            <a:endParaRPr lang="de-DE" sz="2400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2400" dirty="0" err="1" smtClean="0"/>
              <a:t>Beispiel</a:t>
            </a:r>
            <a:r>
              <a:rPr lang="en-US" sz="2400" dirty="0" smtClean="0"/>
              <a:t>: </a:t>
            </a:r>
            <a:r>
              <a:rPr lang="de-DE" sz="2400" dirty="0"/>
              <a:t>Brueghel, Rubens, Ruisdael : die Graphische Sammlung der Staatsgalerie zeigt ihre </a:t>
            </a:r>
            <a:r>
              <a:rPr lang="de-DE" sz="2400" dirty="0" smtClean="0"/>
              <a:t>Schätze</a:t>
            </a:r>
            <a:br>
              <a:rPr lang="de-DE" sz="2400" dirty="0" smtClean="0"/>
            </a:br>
            <a:r>
              <a:rPr lang="de-DE" sz="2400" i="1" dirty="0" smtClean="0"/>
              <a:t>(Es handelt sich um einen Ausstellungskatalog.)</a:t>
            </a:r>
            <a:endParaRPr lang="de-DE" sz="2400" i="1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de-DE" sz="24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37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dirty="0" smtClean="0"/>
              <a:t>AG RDA Schulungsunterlagen – Modul 5A.06: Bildbände, Kunst- und Ausstellungsmaterialien | Stand: 13.05.2015 | CC BY-NC-SA</a:t>
            </a:r>
            <a:endParaRPr lang="de-DE" sz="800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6047080"/>
              </p:ext>
            </p:extLst>
          </p:nvPr>
        </p:nvGraphicFramePr>
        <p:xfrm>
          <a:off x="323528" y="3645024"/>
          <a:ext cx="8568952" cy="17281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751720"/>
                <a:gridCol w="2921234"/>
                <a:gridCol w="3959894"/>
              </a:tblGrid>
              <a:tr h="412945">
                <a:tc>
                  <a:txBody>
                    <a:bodyPr/>
                    <a:lstStyle/>
                    <a:p>
                      <a:r>
                        <a:rPr lang="de-DE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746165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200_</a:t>
                      </a:r>
                      <a:endParaRPr lang="de-DE" sz="1800" b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>
                          <a:effectLst/>
                          <a:latin typeface="Verdana"/>
                          <a:ea typeface="Calibri"/>
                          <a:cs typeface="Times New Roman"/>
                        </a:rPr>
                        <a:t>19.2</a:t>
                      </a:r>
                      <a:endParaRPr lang="de-DE" sz="180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Geistiger Schöpfer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$a 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Staatsgalerie</a:t>
                      </a:r>
                      <a:r>
                        <a:rPr lang="de-DE" sz="1800" baseline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Stuttgart</a:t>
                      </a:r>
                      <a:br>
                        <a:rPr lang="de-DE" sz="1800" baseline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</a:br>
                      <a:r>
                        <a:rPr lang="de-DE" sz="1800" baseline="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$b </a:t>
                      </a:r>
                      <a:r>
                        <a:rPr lang="de-DE" sz="1800" baseline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Graphische Sammlung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$4</a:t>
                      </a:r>
                      <a:r>
                        <a:rPr lang="de-DE" sz="1800" baseline="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aut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i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(Verfasser)</a:t>
                      </a:r>
                      <a:endParaRPr lang="de-DE" sz="1800" i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69082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Beziehungskennzeich­nung</a:t>
                      </a: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i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17786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Ausstellungskataloge usw. – 11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b="1" dirty="0" smtClean="0"/>
              <a:t>Künstler als geistige Schöpfer</a:t>
            </a:r>
            <a:r>
              <a:rPr lang="de-DE" sz="2400" dirty="0" smtClean="0"/>
              <a:t>:</a:t>
            </a:r>
            <a:br>
              <a:rPr lang="de-DE" sz="2400" dirty="0" smtClean="0"/>
            </a:br>
            <a:r>
              <a:rPr lang="de-DE" sz="2400" dirty="0" smtClean="0"/>
              <a:t>Ausstellungskataloge (z</a:t>
            </a:r>
            <a:r>
              <a:rPr lang="de-DE" sz="2400" dirty="0"/>
              <a:t>. B. </a:t>
            </a:r>
            <a:r>
              <a:rPr lang="de-DE" sz="2400" dirty="0" smtClean="0"/>
              <a:t>Ausstellungen </a:t>
            </a:r>
            <a:r>
              <a:rPr lang="de-DE" sz="2400" dirty="0"/>
              <a:t>in </a:t>
            </a:r>
            <a:r>
              <a:rPr lang="de-DE" sz="2400" dirty="0" smtClean="0"/>
              <a:t>Kunst-galerien) mit hauptsächlich </a:t>
            </a:r>
            <a:r>
              <a:rPr lang="de-DE" sz="2400" dirty="0"/>
              <a:t>Reproduktionen bzw. Abbildungen von </a:t>
            </a:r>
            <a:r>
              <a:rPr lang="de-DE" sz="2400" dirty="0" smtClean="0"/>
              <a:t>Kunstwerken und wenig erläutern-dem Text </a:t>
            </a:r>
            <a:r>
              <a:rPr lang="de-DE" sz="2400" dirty="0">
                <a:solidFill>
                  <a:srgbClr val="000000"/>
                </a:solidFill>
                <a:latin typeface="Verdana"/>
                <a:ea typeface="Times New Roman"/>
                <a:cs typeface="Arial"/>
                <a:sym typeface="Wingdings"/>
              </a:rPr>
              <a:t></a:t>
            </a:r>
            <a:r>
              <a:rPr lang="de-DE" sz="2400" dirty="0" smtClean="0"/>
              <a:t> analog zu </a:t>
            </a:r>
            <a:r>
              <a:rPr lang="de-DE" sz="2400" dirty="0"/>
              <a:t>Kunstbänden </a:t>
            </a:r>
            <a:r>
              <a:rPr lang="de-DE" sz="2400" dirty="0" smtClean="0"/>
              <a:t>behandeln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de-DE" sz="24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b="1" dirty="0" smtClean="0"/>
              <a:t>Weitere Fälle</a:t>
            </a:r>
            <a:r>
              <a:rPr lang="de-DE" sz="2400" dirty="0" smtClean="0"/>
              <a:t>: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Für Bestimmung </a:t>
            </a:r>
            <a:r>
              <a:rPr lang="de-DE" sz="2400" dirty="0"/>
              <a:t>des oder der geistigen </a:t>
            </a:r>
            <a:r>
              <a:rPr lang="de-DE" sz="2400" dirty="0" smtClean="0"/>
              <a:t>Schöpfer gelten sonst die </a:t>
            </a:r>
            <a:r>
              <a:rPr lang="de-DE" sz="2400" dirty="0"/>
              <a:t>normalen Re­geln </a:t>
            </a:r>
            <a:r>
              <a:rPr lang="de-DE" sz="2400" dirty="0" smtClean="0"/>
              <a:t>(RDA 19.2.1.1)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Zusammenstellungen (Katalogteil + Beiträge </a:t>
            </a:r>
            <a:r>
              <a:rPr lang="de-DE" sz="2400" dirty="0"/>
              <a:t>unterschiedlicher geistiger </a:t>
            </a:r>
            <a:r>
              <a:rPr lang="de-DE" sz="2400" dirty="0" smtClean="0"/>
              <a:t>Schöpfer):</a:t>
            </a:r>
            <a:br>
              <a:rPr lang="de-DE" sz="2400" dirty="0" smtClean="0"/>
            </a:br>
            <a:r>
              <a:rPr lang="de-DE" sz="2400" dirty="0" smtClean="0"/>
              <a:t>kein geistiger Schöpfer</a:t>
            </a:r>
            <a:r>
              <a:rPr lang="de-DE" sz="2400" dirty="0"/>
              <a:t> </a:t>
            </a:r>
            <a:r>
              <a:rPr lang="de-DE" sz="2400" dirty="0" smtClean="0"/>
              <a:t>für Katalog als Ganzes</a:t>
            </a:r>
          </a:p>
          <a:p>
            <a:pPr marL="0" lvl="1" indent="0">
              <a:buNone/>
            </a:pPr>
            <a:endParaRPr lang="de-DE" sz="24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de-DE" sz="2400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38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dirty="0" smtClean="0"/>
              <a:t>AG RDA Schulungsunterlagen – Modul 5A.06: Bildbände, Kunst- und Ausstellungsmaterialien | Stand: 13.05.2015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252431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Ausstellungskataloge usw. – 12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lvl="0"/>
            <a:r>
              <a:rPr lang="de-DE" sz="2400" b="1" dirty="0"/>
              <a:t>Beziehungen zu </a:t>
            </a:r>
            <a:r>
              <a:rPr lang="de-DE" sz="2400" b="1" dirty="0" smtClean="0"/>
              <a:t>Mitwirkenden </a:t>
            </a:r>
            <a:r>
              <a:rPr lang="de-DE" sz="2400" dirty="0" smtClean="0"/>
              <a:t>(RDA 20.2)</a:t>
            </a:r>
          </a:p>
          <a:p>
            <a:pPr lvl="0"/>
            <a:r>
              <a:rPr lang="de-DE" dirty="0"/>
              <a:t>besonders </a:t>
            </a:r>
            <a:r>
              <a:rPr lang="de-DE" dirty="0" smtClean="0"/>
              <a:t>relevant:</a:t>
            </a:r>
            <a:endParaRPr lang="de-DE" sz="2400" dirty="0" smtClean="0"/>
          </a:p>
          <a:p>
            <a:pPr lvl="1"/>
            <a:r>
              <a:rPr lang="de-DE" dirty="0" smtClean="0"/>
              <a:t>Herausgeber </a:t>
            </a:r>
            <a:r>
              <a:rPr lang="de-DE" dirty="0"/>
              <a:t>und Redakteure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(</a:t>
            </a:r>
            <a:r>
              <a:rPr lang="de-DE" dirty="0"/>
              <a:t>Beziehungskennzeichnung „Herausgeber</a:t>
            </a:r>
            <a:r>
              <a:rPr lang="de-DE" dirty="0" smtClean="0"/>
              <a:t>“)</a:t>
            </a:r>
          </a:p>
          <a:p>
            <a:pPr lvl="1"/>
            <a:r>
              <a:rPr lang="de-DE" dirty="0" smtClean="0"/>
              <a:t>Künstler</a:t>
            </a:r>
            <a:r>
              <a:rPr lang="de-DE" dirty="0"/>
              <a:t>, von dem Werke abgebildet sind (Beziehungskennzeichnung „Illustrator“ oder,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z</a:t>
            </a:r>
            <a:r>
              <a:rPr lang="de-DE" dirty="0"/>
              <a:t>. B. bei einem Bildhauer, „Mitwirkender</a:t>
            </a:r>
            <a:r>
              <a:rPr lang="de-DE" dirty="0" smtClean="0"/>
              <a:t>“)</a:t>
            </a:r>
          </a:p>
          <a:p>
            <a:pPr lvl="1"/>
            <a:r>
              <a:rPr lang="de-DE" dirty="0" smtClean="0"/>
              <a:t>Fotografen </a:t>
            </a:r>
            <a:r>
              <a:rPr lang="de-DE" dirty="0"/>
              <a:t>der Abbildungen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(</a:t>
            </a:r>
            <a:r>
              <a:rPr lang="de-DE" dirty="0"/>
              <a:t>Beziehungskennzeichnung „Illustrator</a:t>
            </a:r>
            <a:r>
              <a:rPr lang="de-DE" dirty="0" smtClean="0"/>
              <a:t>“)</a:t>
            </a:r>
          </a:p>
          <a:p>
            <a:pPr lvl="1"/>
            <a:r>
              <a:rPr lang="de-DE" dirty="0" smtClean="0"/>
              <a:t>Verfasser </a:t>
            </a:r>
            <a:r>
              <a:rPr lang="de-DE" dirty="0"/>
              <a:t>zusätzlicher Texte, z. B. Einleitung oder Vorwort (übergeordnete </a:t>
            </a:r>
            <a:r>
              <a:rPr lang="de-DE" dirty="0" err="1"/>
              <a:t>Bezie­hungskennzeichnung</a:t>
            </a:r>
            <a:r>
              <a:rPr lang="de-DE" dirty="0"/>
              <a:t> „Verfasser von ergänzendem Text“; </a:t>
            </a:r>
            <a:r>
              <a:rPr lang="de-DE" dirty="0" smtClean="0"/>
              <a:t>außerdem speziellere </a:t>
            </a:r>
            <a:r>
              <a:rPr lang="de-DE" dirty="0"/>
              <a:t>Bezeichnungen wie „Verfasser der Einleitung“ oder „Verfasser des </a:t>
            </a:r>
            <a:r>
              <a:rPr lang="de-DE" dirty="0" smtClean="0"/>
              <a:t>Vor-worts“)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39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dirty="0" smtClean="0"/>
              <a:t>AG RDA Schulungsunterlagen – Modul 5A.06: Bildbände, Kunst- und Ausstellungsmaterialien | Stand: 13.05.2015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2053480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Bildbände - 2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Beispiel: Die </a:t>
            </a:r>
            <a:r>
              <a:rPr lang="de-DE" dirty="0"/>
              <a:t>kleine Raupe Nimmersatt / Eric </a:t>
            </a:r>
            <a:r>
              <a:rPr lang="de-DE" dirty="0" smtClean="0"/>
              <a:t>Carle</a:t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(</a:t>
            </a:r>
            <a:r>
              <a:rPr lang="de-DE" i="1" dirty="0" smtClean="0"/>
              <a:t>Eric </a:t>
            </a:r>
            <a:r>
              <a:rPr lang="de-DE" i="1" dirty="0"/>
              <a:t>Carle ist sowohl für den Text als auch für die </a:t>
            </a:r>
            <a:r>
              <a:rPr lang="de-DE" i="1" dirty="0" smtClean="0"/>
              <a:t>gezeichneten Bilder verantwortlich.)</a:t>
            </a:r>
            <a:br>
              <a:rPr lang="de-DE" i="1" dirty="0" smtClean="0"/>
            </a:br>
            <a:endParaRPr lang="de-DE" i="1" dirty="0" smtClean="0"/>
          </a:p>
          <a:p>
            <a:endParaRPr lang="de-DE" i="1" dirty="0" smtClean="0"/>
          </a:p>
          <a:p>
            <a:endParaRPr lang="de-DE" i="1" dirty="0"/>
          </a:p>
          <a:p>
            <a:endParaRPr lang="de-DE" i="1" dirty="0" smtClean="0"/>
          </a:p>
          <a:p>
            <a:endParaRPr lang="de-DE" i="1" dirty="0"/>
          </a:p>
          <a:p>
            <a:endParaRPr lang="de-DE" i="1" dirty="0" smtClean="0"/>
          </a:p>
          <a:p>
            <a:endParaRPr lang="de-DE" i="1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4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dirty="0" smtClean="0"/>
              <a:t>AG RDA Schulungsunterlagen – Modul 5A.06: Bildbände, Kunst- und Ausstellungsmaterialien | Stand: 13.05.2015 | CC BY-NC-SA</a:t>
            </a:r>
            <a:endParaRPr lang="de-DE" sz="800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716509"/>
              </p:ext>
            </p:extLst>
          </p:nvPr>
        </p:nvGraphicFramePr>
        <p:xfrm>
          <a:off x="467544" y="2852936"/>
          <a:ext cx="8424934" cy="20333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1248138"/>
                <a:gridCol w="3016334"/>
                <a:gridCol w="2912324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6660"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100</a:t>
                      </a:r>
                      <a:endParaRPr lang="de-DE" sz="1800" b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>
                          <a:effectLst/>
                          <a:latin typeface="Verdana"/>
                          <a:ea typeface="Calibri"/>
                          <a:cs typeface="Times New Roman"/>
                        </a:rPr>
                        <a:t>19.2</a:t>
                      </a:r>
                      <a:endParaRPr lang="de-DE" sz="180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>
                          <a:effectLst/>
                          <a:latin typeface="Verdana"/>
                          <a:ea typeface="Calibri"/>
                          <a:cs typeface="Times New Roman"/>
                        </a:rPr>
                        <a:t>Geistiger Schöpfer</a:t>
                      </a:r>
                      <a:endParaRPr lang="de-DE" sz="180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$a</a:t>
                      </a:r>
                      <a:r>
                        <a:rPr lang="de-DE" sz="1800" baseline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Carle</a:t>
                      </a: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Eric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$d</a:t>
                      </a:r>
                      <a:r>
                        <a:rPr lang="de-DE" sz="1800" baseline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1929-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$4</a:t>
                      </a:r>
                      <a:r>
                        <a:rPr lang="de-DE" sz="1800" baseline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baseline="0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art</a:t>
                      </a:r>
                      <a:r>
                        <a:rPr lang="de-DE" sz="1800" baseline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i="1" baseline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de-DE" sz="1800" i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Künstler)</a:t>
                      </a:r>
                      <a:endParaRPr lang="de-DE" sz="1800" i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$4</a:t>
                      </a:r>
                      <a:r>
                        <a:rPr lang="de-DE" sz="1800" baseline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baseline="0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aut</a:t>
                      </a:r>
                      <a:r>
                        <a:rPr lang="de-DE" sz="1800" baseline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i="1" baseline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de-DE" sz="1800" i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Verfasser) 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[Erfassung nicht nötig]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Beziehungskennzeich­nung</a:t>
                      </a: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Beziehungskennzeich­nung</a:t>
                      </a: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9446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Ausstellungskataloge usw. – 13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lvl="0"/>
            <a:r>
              <a:rPr lang="de-DE" b="1" dirty="0"/>
              <a:t>Beziehungen zu sonstigen Personen, Familien oder Körperschaften, die mit einem Werk in Verbindung </a:t>
            </a:r>
            <a:r>
              <a:rPr lang="de-DE" b="1" dirty="0" smtClean="0"/>
              <a:t>stehen </a:t>
            </a:r>
            <a:r>
              <a:rPr lang="de-DE" sz="2400" dirty="0" smtClean="0"/>
              <a:t>(RDA 19.3)</a:t>
            </a:r>
          </a:p>
          <a:p>
            <a:pPr lvl="0"/>
            <a:r>
              <a:rPr lang="de-DE" dirty="0"/>
              <a:t>besonders </a:t>
            </a:r>
            <a:r>
              <a:rPr lang="de-DE" dirty="0" smtClean="0"/>
              <a:t>relevant:</a:t>
            </a:r>
            <a:endParaRPr lang="de-DE" sz="2400" dirty="0" smtClean="0"/>
          </a:p>
          <a:p>
            <a:pPr lvl="1"/>
            <a:r>
              <a:rPr lang="de-DE" dirty="0" smtClean="0"/>
              <a:t>Ausstellende </a:t>
            </a:r>
            <a:r>
              <a:rPr lang="de-DE" dirty="0"/>
              <a:t>Körperschaft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(</a:t>
            </a:r>
            <a:r>
              <a:rPr lang="de-DE" dirty="0"/>
              <a:t>Beziehungskennzeichnung je nach Sachlage „</a:t>
            </a:r>
            <a:r>
              <a:rPr lang="de-DE" dirty="0" smtClean="0"/>
              <a:t>Veranstalter</a:t>
            </a:r>
            <a:r>
              <a:rPr lang="de-DE" dirty="0"/>
              <a:t>“ und/oder „Gastgebende Institution“)</a:t>
            </a:r>
          </a:p>
          <a:p>
            <a:pPr lvl="1"/>
            <a:r>
              <a:rPr lang="de-DE" dirty="0" smtClean="0"/>
              <a:t>Kurator </a:t>
            </a:r>
            <a:r>
              <a:rPr lang="de-DE" dirty="0"/>
              <a:t>einer Ausstellung (Beziehungskennzeichnung „Veranstalter“ oder „</a:t>
            </a:r>
            <a:r>
              <a:rPr lang="de-DE" dirty="0" smtClean="0"/>
              <a:t>Sonstige </a:t>
            </a:r>
            <a:r>
              <a:rPr lang="de-DE" dirty="0"/>
              <a:t>Person, Familie oder </a:t>
            </a:r>
            <a:r>
              <a:rPr lang="de-DE" dirty="0" smtClean="0"/>
              <a:t>Körperschaft</a:t>
            </a:r>
            <a:r>
              <a:rPr lang="de-DE" dirty="0"/>
              <a:t>, die mit einem Werk in Verbindung steht“)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40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dirty="0" smtClean="0"/>
              <a:t>AG RDA Schulungsunterlagen – Modul 5A.06: Bildbände, Kunst- und Ausstellungsmaterialien | Stand: 13.05.2015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2056349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Ausstellungskataloge usw. – 14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lvl="0"/>
            <a:r>
              <a:rPr lang="de-DE" b="1" dirty="0"/>
              <a:t>Verfasser von </a:t>
            </a:r>
            <a:r>
              <a:rPr lang="de-DE" b="1" dirty="0" smtClean="0"/>
              <a:t>Beiträgen</a:t>
            </a:r>
          </a:p>
          <a:p>
            <a:r>
              <a:rPr lang="de-DE" dirty="0" smtClean="0"/>
              <a:t>Oft Aufsätze </a:t>
            </a:r>
            <a:r>
              <a:rPr lang="de-DE" dirty="0"/>
              <a:t>von unterschiedlichen </a:t>
            </a:r>
            <a:r>
              <a:rPr lang="de-DE" dirty="0" smtClean="0"/>
              <a:t>Verfassern, also </a:t>
            </a:r>
            <a:r>
              <a:rPr lang="de-DE" dirty="0"/>
              <a:t>kein gemeinschaftlich geschaffenes Werk, sondern eine Zusammenstellung von Werken </a:t>
            </a:r>
            <a:r>
              <a:rPr lang="de-DE" dirty="0" smtClean="0"/>
              <a:t>unterschied-</a:t>
            </a:r>
            <a:r>
              <a:rPr lang="de-DE" dirty="0" err="1" smtClean="0"/>
              <a:t>licher</a:t>
            </a:r>
            <a:r>
              <a:rPr lang="de-DE" dirty="0" smtClean="0"/>
              <a:t> </a:t>
            </a:r>
            <a:r>
              <a:rPr lang="de-DE" dirty="0"/>
              <a:t>geistiger Schöpfer </a:t>
            </a:r>
            <a:endParaRPr lang="de-DE" dirty="0" smtClean="0"/>
          </a:p>
          <a:p>
            <a:r>
              <a:rPr lang="de-DE" dirty="0" smtClean="0"/>
              <a:t>Aufsatzverfasser sind nur geistige Schöpfer von Teilwerken </a:t>
            </a:r>
          </a:p>
          <a:p>
            <a:r>
              <a:rPr lang="de-DE" dirty="0" smtClean="0"/>
              <a:t>aus </a:t>
            </a:r>
            <a:r>
              <a:rPr lang="de-DE" dirty="0"/>
              <a:t>pragmatischen Gründen und zur Verbesserung der Recherche </a:t>
            </a:r>
            <a:r>
              <a:rPr lang="de-DE" dirty="0" smtClean="0"/>
              <a:t>möglich</a:t>
            </a:r>
            <a:r>
              <a:rPr lang="de-DE" dirty="0"/>
              <a:t>, di­rekte Beziehungen zu den Aufsatzverfasser </a:t>
            </a:r>
            <a:r>
              <a:rPr lang="de-DE" dirty="0" smtClean="0"/>
              <a:t>mit </a:t>
            </a:r>
            <a:r>
              <a:rPr lang="de-DE" dirty="0"/>
              <a:t>der Beziehungskennzeichnung </a:t>
            </a:r>
            <a:r>
              <a:rPr lang="de-DE" dirty="0" smtClean="0"/>
              <a:t>„Verfasser“ </a:t>
            </a:r>
            <a:r>
              <a:rPr lang="de-DE" dirty="0"/>
              <a:t>anzu­legen (vgl. RDA 18.5 </a:t>
            </a:r>
            <a:r>
              <a:rPr lang="de-DE" dirty="0" smtClean="0"/>
              <a:t>D-A-CH)</a:t>
            </a:r>
          </a:p>
          <a:p>
            <a:r>
              <a:rPr lang="de-DE" dirty="0" smtClean="0"/>
              <a:t>Achtung: Verwenden Sie in diesem Fall nicht das Personenfeld für den ersten geistigen Schöpfer!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41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dirty="0" smtClean="0"/>
              <a:t>AG RDA Schulungsunterlagen – Modul 5A.06: Bildbände, Kunst- und Ausstellungsmaterialien | Stand: 13.05.2015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917125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Ausstellungskataloge usw. – 15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b="1" dirty="0"/>
              <a:t>Strukturierte Angaben zur Ausstellung</a:t>
            </a:r>
            <a:endParaRPr lang="de-DE" dirty="0"/>
          </a:p>
          <a:p>
            <a:r>
              <a:rPr lang="de-DE" dirty="0"/>
              <a:t>Art des Inhalts (RDA </a:t>
            </a:r>
            <a:r>
              <a:rPr lang="de-DE" dirty="0" smtClean="0"/>
              <a:t>7.2 + RDA </a:t>
            </a:r>
            <a:r>
              <a:rPr lang="de-DE" dirty="0"/>
              <a:t>7.2.1.3 </a:t>
            </a:r>
            <a:r>
              <a:rPr lang="de-DE" dirty="0" smtClean="0"/>
              <a:t>D-A-CH): „</a:t>
            </a:r>
            <a:r>
              <a:rPr lang="de-DE" dirty="0"/>
              <a:t>Ausstellungskatalog</a:t>
            </a:r>
            <a:r>
              <a:rPr lang="de-DE" dirty="0" smtClean="0"/>
              <a:t>“</a:t>
            </a:r>
            <a:br>
              <a:rPr lang="de-DE" dirty="0" smtClean="0"/>
            </a:br>
            <a:r>
              <a:rPr lang="de-DE" dirty="0" smtClean="0"/>
              <a:t>(nicht zusätzlich </a:t>
            </a:r>
            <a:r>
              <a:rPr lang="de-DE" dirty="0"/>
              <a:t>„Bildband</a:t>
            </a:r>
            <a:r>
              <a:rPr lang="de-DE" dirty="0" smtClean="0"/>
              <a:t>“ vergeben)</a:t>
            </a:r>
            <a:br>
              <a:rPr lang="de-DE" dirty="0" smtClean="0"/>
            </a:br>
            <a:endParaRPr lang="de-DE" dirty="0" smtClean="0"/>
          </a:p>
          <a:p>
            <a:r>
              <a:rPr lang="de-DE" dirty="0"/>
              <a:t>Zusätzlich </a:t>
            </a:r>
            <a:r>
              <a:rPr lang="de-DE" dirty="0" smtClean="0"/>
              <a:t>weitere </a:t>
            </a:r>
            <a:r>
              <a:rPr lang="de-DE" dirty="0"/>
              <a:t>In­formationen über die </a:t>
            </a:r>
            <a:r>
              <a:rPr lang="de-DE" dirty="0" smtClean="0"/>
              <a:t>Ausstellung </a:t>
            </a:r>
            <a:r>
              <a:rPr lang="de-DE" dirty="0"/>
              <a:t>in strukturierter Form </a:t>
            </a:r>
            <a:r>
              <a:rPr lang="de-DE" dirty="0" smtClean="0"/>
              <a:t>möglich </a:t>
            </a:r>
            <a:br>
              <a:rPr lang="de-DE" dirty="0" smtClean="0"/>
            </a:br>
            <a:r>
              <a:rPr lang="de-DE" dirty="0" smtClean="0"/>
              <a:t>(RDA </a:t>
            </a:r>
            <a:r>
              <a:rPr lang="de-DE" dirty="0"/>
              <a:t>7.2.1.3 D-A-CH</a:t>
            </a:r>
            <a:r>
              <a:rPr lang="de-DE" dirty="0" smtClean="0"/>
              <a:t>), Anzeige im Katalog mit Kommas:</a:t>
            </a:r>
          </a:p>
          <a:p>
            <a:pPr lvl="1"/>
            <a:r>
              <a:rPr lang="de-DE" dirty="0"/>
              <a:t>Ausstellende Institution bzw. </a:t>
            </a:r>
            <a:r>
              <a:rPr lang="de-DE" dirty="0" smtClean="0"/>
              <a:t>Institutionen (in der Form der Informationsquelle oder ihres normierten Sucheinstiegs)</a:t>
            </a:r>
          </a:p>
          <a:p>
            <a:pPr lvl="1"/>
            <a:r>
              <a:rPr lang="de-DE" dirty="0"/>
              <a:t>Datum bzw. Daten der </a:t>
            </a:r>
            <a:r>
              <a:rPr lang="de-DE" dirty="0" smtClean="0"/>
              <a:t>Ausstellung (Format TT.MM.JJJJ)</a:t>
            </a:r>
          </a:p>
          <a:p>
            <a:pPr lvl="1"/>
            <a:r>
              <a:rPr lang="de-DE" dirty="0"/>
              <a:t>Ort bzw. Orte der Ausstellung (in der Form der </a:t>
            </a:r>
            <a:r>
              <a:rPr lang="de-DE" dirty="0" err="1" smtClean="0"/>
              <a:t>Informa-tionsquelle</a:t>
            </a:r>
            <a:r>
              <a:rPr lang="de-DE" dirty="0" smtClean="0"/>
              <a:t> </a:t>
            </a:r>
            <a:r>
              <a:rPr lang="de-DE" dirty="0"/>
              <a:t>oder ihres normierten Sucheinstiegs)</a:t>
            </a:r>
          </a:p>
          <a:p>
            <a:pPr marL="457200" lvl="1" indent="0">
              <a:buNone/>
            </a:pPr>
            <a:endParaRPr lang="de-DE" dirty="0" smtClean="0"/>
          </a:p>
          <a:p>
            <a:pPr lvl="1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42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dirty="0" smtClean="0"/>
              <a:t>AG RDA Schulungsunterlagen – Modul 5A.06: Bildbände, Kunst- und Ausstellungsmaterialien | Stand: 13.05.2015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1218584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Ausstellungskataloge usw. – 16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b="1" dirty="0"/>
              <a:t>Strukturierte Angaben zur </a:t>
            </a:r>
            <a:r>
              <a:rPr lang="de-DE" b="1" dirty="0" smtClean="0"/>
              <a:t>Ausstellung</a:t>
            </a:r>
            <a:endParaRPr lang="de-DE" dirty="0"/>
          </a:p>
          <a:p>
            <a:r>
              <a:rPr lang="de-DE" dirty="0" smtClean="0"/>
              <a:t>Beispiel: </a:t>
            </a:r>
            <a:r>
              <a:rPr lang="de-DE" dirty="0"/>
              <a:t>Ralf </a:t>
            </a:r>
            <a:r>
              <a:rPr lang="de-DE" dirty="0" err="1"/>
              <a:t>Cavael</a:t>
            </a:r>
            <a:r>
              <a:rPr lang="de-DE" dirty="0"/>
              <a:t> : mit dem Kosmos in Berührung : ein Ausstellungsprojekt der Galerie </a:t>
            </a:r>
            <a:r>
              <a:rPr lang="de-DE" dirty="0" err="1"/>
              <a:t>Maul­berger</a:t>
            </a:r>
            <a:r>
              <a:rPr lang="de-DE" dirty="0"/>
              <a:t> München, 8. Februar-2. März 2013</a:t>
            </a:r>
          </a:p>
          <a:p>
            <a:endParaRPr lang="de-DE" dirty="0" smtClean="0"/>
          </a:p>
          <a:p>
            <a:endParaRPr lang="de-DE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43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dirty="0" smtClean="0"/>
              <a:t>AG RDA Schulungsunterlagen – Modul 5A.06: Bildbände, Kunst- und Ausstellungsmaterialien | Stand: 13.05.2015 | CC BY-NC-SA</a:t>
            </a:r>
            <a:endParaRPr lang="de-DE" sz="800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6438996"/>
              </p:ext>
            </p:extLst>
          </p:nvPr>
        </p:nvGraphicFramePr>
        <p:xfrm>
          <a:off x="323528" y="2780928"/>
          <a:ext cx="8568952" cy="21522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751720"/>
                <a:gridCol w="2704664"/>
                <a:gridCol w="4176464"/>
              </a:tblGrid>
              <a:tr h="47585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sz="18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152786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064a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Times New Roman"/>
                        </a:rPr>
                        <a:t>7.2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Art des Inhalts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$a 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Ausstellungskatalog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$9 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GND-ID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$x</a:t>
                      </a:r>
                      <a:r>
                        <a:rPr lang="de-DE" sz="1800" baseline="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Galerie </a:t>
                      </a: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Maulberger (München)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$y 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08.02.2013-02.03.2013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$z 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München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94840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Ausstellungskataloge usw. – 17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b="1" dirty="0"/>
              <a:t>Strukturierte Angaben zur Ausstellung</a:t>
            </a:r>
            <a:endParaRPr lang="de-DE" dirty="0"/>
          </a:p>
          <a:p>
            <a:r>
              <a:rPr lang="de-DE" dirty="0" smtClean="0"/>
              <a:t>Die Angabe der ausstellenden Körperschaft ist unabhängig davon, ob zu dieser eine Beziehung angelegt wird oder nicht</a:t>
            </a:r>
          </a:p>
          <a:p>
            <a:r>
              <a:rPr lang="de-DE" dirty="0" smtClean="0"/>
              <a:t>Findet die Ausstellung gleichzeitig an mehreren Orten bzw. in mehreren Institutionen statt, </a:t>
            </a:r>
            <a:r>
              <a:rPr lang="de-DE" dirty="0" err="1" smtClean="0"/>
              <a:t>ent</a:t>
            </a:r>
            <a:r>
              <a:rPr lang="de-DE" dirty="0" smtClean="0"/>
              <a:t>-weder Ort und Institution wiederholen oder für jeden Ort/jede Institution eine eigene Angabe erfassen</a:t>
            </a:r>
          </a:p>
          <a:p>
            <a:r>
              <a:rPr lang="de-DE" dirty="0" smtClean="0"/>
              <a:t>Findet die Ausstellung nacheinander </a:t>
            </a:r>
            <a:r>
              <a:rPr lang="de-DE" dirty="0"/>
              <a:t>an </a:t>
            </a:r>
            <a:r>
              <a:rPr lang="de-DE" dirty="0" smtClean="0"/>
              <a:t>mehreren </a:t>
            </a:r>
            <a:r>
              <a:rPr lang="de-DE" dirty="0"/>
              <a:t>Orten bzw. in mehreren Institutionen statt, </a:t>
            </a:r>
            <a:r>
              <a:rPr lang="de-DE" dirty="0" smtClean="0"/>
              <a:t>für </a:t>
            </a:r>
            <a:r>
              <a:rPr lang="de-DE" dirty="0"/>
              <a:t>jeden Ort/jede Institution eine eigene Angabe erfassen</a:t>
            </a:r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44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dirty="0" smtClean="0"/>
              <a:t>AG RDA Schulungsunterlagen – Modul 5A.06: Bildbände, Kunst- und Ausstellungsmaterialien | Stand: 13.05.2015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2872022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Ausstellungskataloge usw. – 18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b="1" dirty="0"/>
              <a:t>Weitere Hinweise zu </a:t>
            </a:r>
            <a:r>
              <a:rPr lang="de-DE" b="1" dirty="0" smtClean="0"/>
              <a:t>Ausstellungskatalogen</a:t>
            </a:r>
          </a:p>
          <a:p>
            <a:r>
              <a:rPr lang="de-DE" dirty="0"/>
              <a:t>Informationen wie „</a:t>
            </a:r>
            <a:r>
              <a:rPr lang="de-DE" dirty="0" smtClean="0"/>
              <a:t>Wanderausstellung“ können in Anmerkung </a:t>
            </a:r>
            <a:r>
              <a:rPr lang="de-DE" dirty="0"/>
              <a:t>zum Titel gemäß RDA </a:t>
            </a:r>
            <a:r>
              <a:rPr lang="de-DE" dirty="0" smtClean="0"/>
              <a:t>2.17.2 erfasst werden</a:t>
            </a:r>
          </a:p>
          <a:p>
            <a:r>
              <a:rPr lang="de-DE" dirty="0" smtClean="0"/>
              <a:t>Titel </a:t>
            </a:r>
            <a:r>
              <a:rPr lang="de-DE" dirty="0"/>
              <a:t>der Ausstellung </a:t>
            </a:r>
            <a:r>
              <a:rPr lang="de-DE" dirty="0" smtClean="0"/>
              <a:t>≠ </a:t>
            </a:r>
            <a:r>
              <a:rPr lang="de-DE" dirty="0"/>
              <a:t>Haupttitel der </a:t>
            </a:r>
            <a:r>
              <a:rPr lang="de-DE" dirty="0" smtClean="0"/>
              <a:t>Ressource:</a:t>
            </a:r>
            <a:br>
              <a:rPr lang="de-DE" dirty="0" smtClean="0"/>
            </a:br>
            <a:r>
              <a:rPr lang="de-DE" dirty="0" smtClean="0"/>
              <a:t>kann in Anmerkung </a:t>
            </a:r>
            <a:r>
              <a:rPr lang="de-DE" dirty="0"/>
              <a:t>zum Titel </a:t>
            </a:r>
            <a:r>
              <a:rPr lang="de-DE" dirty="0" smtClean="0"/>
              <a:t>erfasst werden</a:t>
            </a:r>
            <a:br>
              <a:rPr lang="de-DE" dirty="0" smtClean="0"/>
            </a:br>
            <a:r>
              <a:rPr lang="de-DE" dirty="0" smtClean="0"/>
              <a:t>(einleitende </a:t>
            </a:r>
            <a:r>
              <a:rPr lang="de-DE" dirty="0"/>
              <a:t>Wendung </a:t>
            </a:r>
            <a:r>
              <a:rPr lang="de-DE" dirty="0" smtClean="0"/>
              <a:t>„</a:t>
            </a:r>
            <a:r>
              <a:rPr lang="de-DE" dirty="0"/>
              <a:t>Titel der Aus­stellung: </a:t>
            </a:r>
            <a:r>
              <a:rPr lang="de-DE" dirty="0" smtClean="0"/>
              <a:t>…“); </a:t>
            </a:r>
            <a:br>
              <a:rPr lang="de-DE" dirty="0" smtClean="0"/>
            </a:br>
            <a:r>
              <a:rPr lang="de-DE" dirty="0" smtClean="0"/>
              <a:t>alternativ </a:t>
            </a:r>
            <a:r>
              <a:rPr lang="de-DE" dirty="0"/>
              <a:t>oder zusätzlich </a:t>
            </a:r>
            <a:r>
              <a:rPr lang="de-DE" dirty="0" smtClean="0"/>
              <a:t>kann der Titel </a:t>
            </a:r>
            <a:r>
              <a:rPr lang="de-DE" dirty="0"/>
              <a:t>der </a:t>
            </a:r>
            <a:r>
              <a:rPr lang="de-DE" dirty="0" smtClean="0"/>
              <a:t>Aus-stellung als ab­weichender </a:t>
            </a:r>
            <a:r>
              <a:rPr lang="de-DE" dirty="0"/>
              <a:t>Titel gemäß RDA </a:t>
            </a:r>
            <a:r>
              <a:rPr lang="de-DE" dirty="0" smtClean="0"/>
              <a:t>2.3.6 erfasst werden</a:t>
            </a:r>
          </a:p>
          <a:p>
            <a:pPr lvl="1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45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dirty="0" smtClean="0"/>
              <a:t>AG RDA Schulungsunterlagen – Modul 5A.06: Bildbände, Kunst- und Ausstellungsmaterialien | Stand: 13.05.2015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4097678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Ausstellungskataloge usw. </a:t>
            </a:r>
            <a:r>
              <a:rPr lang="de-DE" smtClean="0"/>
              <a:t>– 19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b="1" dirty="0"/>
              <a:t>Weitere Hinweise zu </a:t>
            </a:r>
            <a:r>
              <a:rPr lang="de-DE" b="1" dirty="0" smtClean="0"/>
              <a:t>Ausstellungskatalogen</a:t>
            </a:r>
          </a:p>
          <a:p>
            <a:r>
              <a:rPr lang="de-DE" dirty="0" smtClean="0"/>
              <a:t>Angaben </a:t>
            </a:r>
            <a:r>
              <a:rPr lang="de-DE" dirty="0"/>
              <a:t>wie „Anlässlich der Ausstellung "Gegenüber und zugleich" vom 11.06.-27.09.2013 in der Galerie Bezirk </a:t>
            </a:r>
            <a:r>
              <a:rPr lang="de-DE" dirty="0" smtClean="0"/>
              <a:t>Oberbayern“ nur dann als Titelzusatz erfassen, </a:t>
            </a:r>
            <a:r>
              <a:rPr lang="de-DE" dirty="0"/>
              <a:t>wenn </a:t>
            </a:r>
            <a:r>
              <a:rPr lang="de-DE" dirty="0" smtClean="0"/>
              <a:t>sie an </a:t>
            </a:r>
            <a:r>
              <a:rPr lang="de-DE" dirty="0"/>
              <a:t>derselben </a:t>
            </a:r>
            <a:r>
              <a:rPr lang="de-DE" dirty="0" smtClean="0"/>
              <a:t>Stelle stehen wie der </a:t>
            </a:r>
            <a:r>
              <a:rPr lang="de-DE" dirty="0"/>
              <a:t>Haupttitel </a:t>
            </a:r>
            <a:r>
              <a:rPr lang="de-DE" dirty="0" smtClean="0"/>
              <a:t>(</a:t>
            </a:r>
            <a:r>
              <a:rPr lang="de-DE" dirty="0"/>
              <a:t>RDA </a:t>
            </a:r>
            <a:r>
              <a:rPr lang="de-DE" dirty="0" smtClean="0"/>
              <a:t>2.3.4.3)</a:t>
            </a:r>
          </a:p>
          <a:p>
            <a:r>
              <a:rPr lang="de-DE" dirty="0" smtClean="0">
                <a:solidFill>
                  <a:srgbClr val="000000"/>
                </a:solidFill>
                <a:latin typeface="Verdana"/>
                <a:ea typeface="Times New Roman"/>
                <a:cs typeface="Arial"/>
                <a:sym typeface="Wingdings"/>
              </a:rPr>
              <a:t>Erfassung solcher Informationen </a:t>
            </a:r>
            <a:r>
              <a:rPr lang="de-DE" dirty="0" smtClean="0"/>
              <a:t>als </a:t>
            </a:r>
            <a:r>
              <a:rPr lang="de-DE" dirty="0"/>
              <a:t>strukturierte Angaben zur </a:t>
            </a:r>
            <a:r>
              <a:rPr lang="de-DE" dirty="0" smtClean="0"/>
              <a:t>Ausstellung</a:t>
            </a:r>
          </a:p>
          <a:p>
            <a:r>
              <a:rPr lang="de-DE" dirty="0" smtClean="0"/>
              <a:t>bei zusätzlichen für Recherche und/oder Anzeige wichtigen Informationen ist auch Erfassung als </a:t>
            </a:r>
            <a:r>
              <a:rPr lang="de-DE" dirty="0"/>
              <a:t>Anmerkung zum Titel </a:t>
            </a:r>
            <a:r>
              <a:rPr lang="de-DE" dirty="0" smtClean="0"/>
              <a:t>oder </a:t>
            </a:r>
            <a:r>
              <a:rPr lang="de-DE" dirty="0"/>
              <a:t>als abweichender </a:t>
            </a:r>
            <a:r>
              <a:rPr lang="de-DE" dirty="0" smtClean="0"/>
              <a:t>Titel möglich</a:t>
            </a:r>
            <a:endParaRPr lang="de-DE" dirty="0"/>
          </a:p>
          <a:p>
            <a:pPr lvl="1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46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dirty="0" smtClean="0"/>
              <a:t>AG RDA Schulungsunterlagen – Modul 5A.06: Bildbände, Kunst- und Ausstellungsmaterialien | Stand: 13.05.2015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753229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Bildbände - 3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Beispiel: Nürnberg im Luftbild : eine Topographie in 90 Bildern / Luftbilder von Eugen Christmeier ; Texte von Hartmut Beck und Theo Friedrich</a:t>
            </a:r>
            <a:endParaRPr lang="de-DE" i="1" dirty="0" smtClean="0"/>
          </a:p>
          <a:p>
            <a:endParaRPr lang="de-DE" i="1" dirty="0" smtClean="0"/>
          </a:p>
          <a:p>
            <a:endParaRPr lang="de-DE" i="1" dirty="0"/>
          </a:p>
          <a:p>
            <a:endParaRPr lang="de-DE" i="1" dirty="0" smtClean="0"/>
          </a:p>
          <a:p>
            <a:endParaRPr lang="de-DE" i="1" dirty="0"/>
          </a:p>
          <a:p>
            <a:endParaRPr lang="de-DE" i="1" dirty="0" smtClean="0"/>
          </a:p>
          <a:p>
            <a:endParaRPr lang="de-DE" i="1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5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dirty="0" smtClean="0"/>
              <a:t>AG RDA Schulungsunterlagen – Modul 5A.06: Bildbände, Kunst- und Ausstellungsmaterialien | Stand: 13.05.2015 | CC BY-NC-SA</a:t>
            </a:r>
            <a:endParaRPr lang="de-DE" sz="800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3045168"/>
              </p:ext>
            </p:extLst>
          </p:nvPr>
        </p:nvGraphicFramePr>
        <p:xfrm>
          <a:off x="467544" y="2244892"/>
          <a:ext cx="8424934" cy="35901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1248138"/>
                <a:gridCol w="3016334"/>
                <a:gridCol w="2912324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6660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100</a:t>
                      </a:r>
                      <a:endParaRPr lang="de-DE" sz="1800" b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>
                          <a:effectLst/>
                          <a:latin typeface="Verdana"/>
                          <a:ea typeface="Calibri"/>
                          <a:cs typeface="Times New Roman"/>
                        </a:rPr>
                        <a:t>19.2</a:t>
                      </a:r>
                      <a:endParaRPr lang="de-DE" sz="180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Geistiger Schöpfer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$a</a:t>
                      </a:r>
                      <a:r>
                        <a:rPr lang="de-DE" sz="1800" baseline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Christmeier, Egon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$d</a:t>
                      </a:r>
                      <a:r>
                        <a:rPr lang="de-DE" sz="1800" baseline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1923-2001</a:t>
                      </a:r>
                      <a:endParaRPr lang="de-DE" sz="1800" kern="1200" dirty="0">
                        <a:solidFill>
                          <a:schemeClr val="dk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$4</a:t>
                      </a:r>
                      <a:r>
                        <a:rPr lang="de-DE" sz="1800" baseline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baseline="0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pht</a:t>
                      </a:r>
                      <a:r>
                        <a:rPr lang="de-DE" sz="1800" baseline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i="1" baseline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de-DE" sz="1800" i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Fotograf)</a:t>
                      </a:r>
                      <a:endParaRPr lang="de-DE" sz="1800" i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Beziehungskennzeich­nung</a:t>
                      </a: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104a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19.2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Geistiger Schöpfer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$a</a:t>
                      </a:r>
                      <a:r>
                        <a:rPr lang="de-DE" sz="1800" baseline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Beck,</a:t>
                      </a:r>
                      <a:r>
                        <a:rPr lang="de-DE" sz="1800" baseline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Hartmut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$d</a:t>
                      </a:r>
                      <a:r>
                        <a:rPr lang="de-DE" sz="1800" baseline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1940-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$4</a:t>
                      </a:r>
                      <a:r>
                        <a:rPr lang="de-DE" sz="1800" baseline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baseline="0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aut</a:t>
                      </a:r>
                      <a:r>
                        <a:rPr lang="de-DE" sz="1800" baseline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i="1" baseline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de-DE" sz="1800" i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Verfasser) 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err="1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Beziehungskennzeich­nung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108a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19.2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Geistiger Schöpfer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$a</a:t>
                      </a:r>
                      <a:r>
                        <a:rPr lang="de-DE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Friedrich, Theo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$4</a:t>
                      </a:r>
                      <a:r>
                        <a:rPr lang="de-DE" sz="1800" baseline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baseline="0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aut</a:t>
                      </a:r>
                      <a:r>
                        <a:rPr lang="de-DE" sz="1800" baseline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i="1" baseline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de-DE" sz="1800" i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Verfasser) 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[Erfassung nicht nötig]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err="1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Beziehungskennzeich­nung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5753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Bildbände – 4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b="1" dirty="0" smtClean="0"/>
              <a:t>Nicht zu verwechseln </a:t>
            </a:r>
            <a:r>
              <a:rPr lang="de-DE" sz="2400" b="1" dirty="0"/>
              <a:t>mit illustriertem </a:t>
            </a:r>
            <a:r>
              <a:rPr lang="de-DE" sz="2400" b="1" dirty="0" smtClean="0"/>
              <a:t>Text!</a:t>
            </a:r>
            <a:endParaRPr lang="de-DE" sz="24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Text </a:t>
            </a:r>
            <a:r>
              <a:rPr lang="de-DE" sz="2400" dirty="0"/>
              <a:t>= Hauptsache, Abbildungen nur Ergänzung </a:t>
            </a:r>
            <a:r>
              <a:rPr lang="de-DE" sz="2400" dirty="0" smtClean="0"/>
              <a:t>dazu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auch </a:t>
            </a:r>
            <a:r>
              <a:rPr lang="de-DE" sz="2400" dirty="0"/>
              <a:t>wenn hoher Bildanteil, trotzdem nur zur Illustration des Texts und nicht gleiche Bedeutung wie der </a:t>
            </a:r>
            <a:r>
              <a:rPr lang="de-DE" sz="2400" dirty="0" smtClean="0"/>
              <a:t>Text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Beispiele hierfür: </a:t>
            </a:r>
            <a:r>
              <a:rPr lang="de-DE" sz="2400" dirty="0"/>
              <a:t>Kochbücher und </a:t>
            </a:r>
            <a:r>
              <a:rPr lang="de-DE" sz="2400" dirty="0" smtClean="0"/>
              <a:t>Reiseführer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/>
              <a:t>F</a:t>
            </a:r>
            <a:r>
              <a:rPr lang="de-DE" sz="2400" dirty="0" smtClean="0"/>
              <a:t>otografen</a:t>
            </a:r>
            <a:r>
              <a:rPr lang="de-DE" sz="2400" dirty="0"/>
              <a:t>, Zeichner </a:t>
            </a:r>
            <a:r>
              <a:rPr lang="de-DE" sz="2400" dirty="0" smtClean="0"/>
              <a:t>usw. </a:t>
            </a:r>
            <a:r>
              <a:rPr lang="de-DE" sz="2400" dirty="0"/>
              <a:t>nicht als geistige </a:t>
            </a:r>
            <a:r>
              <a:rPr lang="de-DE" sz="2400" dirty="0" smtClean="0"/>
              <a:t>Schöpfer zu behandeln 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ggf</a:t>
            </a:r>
            <a:r>
              <a:rPr lang="de-DE" sz="2400" dirty="0"/>
              <a:t>. als Mitwirkende </a:t>
            </a:r>
            <a:r>
              <a:rPr lang="de-DE" sz="2400" dirty="0" smtClean="0"/>
              <a:t>erfassen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Beziehungskennzeichnung: </a:t>
            </a:r>
            <a:r>
              <a:rPr lang="de-DE" sz="2400" dirty="0"/>
              <a:t>„Illustrator</a:t>
            </a:r>
            <a:r>
              <a:rPr lang="de-DE" sz="2400" dirty="0" smtClean="0"/>
              <a:t>“</a:t>
            </a:r>
            <a:endParaRPr lang="de-DE" sz="2400" i="1" dirty="0"/>
          </a:p>
          <a:p>
            <a:endParaRPr lang="de-DE" i="1" dirty="0"/>
          </a:p>
          <a:p>
            <a:endParaRPr lang="de-DE" i="1" dirty="0"/>
          </a:p>
          <a:p>
            <a:endParaRPr lang="de-DE" i="1" dirty="0"/>
          </a:p>
          <a:p>
            <a:endParaRPr lang="de-DE" i="1" dirty="0"/>
          </a:p>
          <a:p>
            <a:endParaRPr lang="de-DE" i="1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6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dirty="0" smtClean="0"/>
              <a:t>AG RDA Schulungsunterlagen – Modul 5A.06: Bildbände, Kunst- und Ausstellungsmaterialien | Stand: 13.05.2015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2050288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Bildbände – 5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Beispiel für illustrierten Text: </a:t>
            </a:r>
            <a:br>
              <a:rPr lang="de-DE" dirty="0" smtClean="0"/>
            </a:br>
            <a:r>
              <a:rPr lang="de-DE" dirty="0" smtClean="0"/>
              <a:t>Türkei </a:t>
            </a:r>
            <a:r>
              <a:rPr lang="de-DE" dirty="0"/>
              <a:t>Südküste / von Erica </a:t>
            </a:r>
            <a:r>
              <a:rPr lang="de-DE" dirty="0" smtClean="0"/>
              <a:t>Wünsche</a:t>
            </a:r>
            <a:br>
              <a:rPr lang="de-DE" dirty="0" smtClean="0"/>
            </a:br>
            <a:r>
              <a:rPr lang="de-DE" dirty="0"/>
              <a:t/>
            </a:r>
            <a:br>
              <a:rPr lang="de-DE" dirty="0"/>
            </a:br>
            <a:r>
              <a:rPr lang="de-DE" dirty="0" smtClean="0"/>
              <a:t>(</a:t>
            </a:r>
            <a:r>
              <a:rPr lang="de-DE" i="1" dirty="0" smtClean="0"/>
              <a:t>Fotografen </a:t>
            </a:r>
            <a:r>
              <a:rPr lang="de-DE" i="1" dirty="0"/>
              <a:t>sind nur im Bildnachweis genannt. Trotz relativ hohem Bildanteil ist hier der Text die </a:t>
            </a:r>
            <a:r>
              <a:rPr lang="de-DE" i="1" dirty="0" smtClean="0"/>
              <a:t>Haupt-sache</a:t>
            </a:r>
            <a:r>
              <a:rPr lang="de-DE" i="1" dirty="0"/>
              <a:t>; es handelt sich also nicht um einen Bildband, sondern um einen illustrierten Text</a:t>
            </a:r>
            <a:r>
              <a:rPr lang="de-DE" i="1" dirty="0" smtClean="0"/>
              <a:t>.)</a:t>
            </a:r>
            <a:endParaRPr lang="de-DE" dirty="0"/>
          </a:p>
          <a:p>
            <a:endParaRPr lang="de-DE" i="1" dirty="0" smtClean="0"/>
          </a:p>
          <a:p>
            <a:endParaRPr lang="de-DE" i="1" dirty="0" smtClean="0"/>
          </a:p>
          <a:p>
            <a:endParaRPr lang="de-DE" i="1" dirty="0"/>
          </a:p>
          <a:p>
            <a:endParaRPr lang="de-DE" i="1" dirty="0" smtClean="0"/>
          </a:p>
          <a:p>
            <a:endParaRPr lang="de-DE" i="1" dirty="0"/>
          </a:p>
          <a:p>
            <a:endParaRPr lang="de-DE" i="1" dirty="0" smtClean="0"/>
          </a:p>
          <a:p>
            <a:endParaRPr lang="de-DE" i="1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7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dirty="0" smtClean="0"/>
              <a:t>AG RDA Schulungsunterlagen – Modul 5A.06: Bildbände, Kunst- und Ausstellungsmaterialien | Stand: 13.05.2015 | CC BY-NC-SA</a:t>
            </a:r>
            <a:endParaRPr lang="de-DE" sz="800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6344381"/>
              </p:ext>
            </p:extLst>
          </p:nvPr>
        </p:nvGraphicFramePr>
        <p:xfrm>
          <a:off x="395536" y="3861048"/>
          <a:ext cx="8424934" cy="16691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1248138"/>
                <a:gridCol w="3016334"/>
                <a:gridCol w="2912324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6660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100</a:t>
                      </a:r>
                      <a:endParaRPr lang="de-DE" sz="1800" b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>
                          <a:effectLst/>
                          <a:latin typeface="Verdana"/>
                          <a:ea typeface="Calibri"/>
                          <a:cs typeface="Times New Roman"/>
                        </a:rPr>
                        <a:t>19.2</a:t>
                      </a:r>
                      <a:endParaRPr lang="de-DE" sz="180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>
                          <a:effectLst/>
                          <a:latin typeface="Verdana"/>
                          <a:ea typeface="Calibri"/>
                          <a:cs typeface="Times New Roman"/>
                        </a:rPr>
                        <a:t>Geistiger Schöpfer</a:t>
                      </a:r>
                      <a:endParaRPr lang="de-DE" sz="180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$a 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Wünsche</a:t>
                      </a: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Erica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$d 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1929-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$4</a:t>
                      </a:r>
                      <a:r>
                        <a:rPr lang="de-DE" sz="1800" baseline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baseline="0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aut</a:t>
                      </a:r>
                      <a:r>
                        <a:rPr lang="de-DE" sz="1800" baseline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i="1" baseline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de-DE" sz="1800" i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Verfasser) 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[Erfassung nicht nötig]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Beziehungskennzeich­nung</a:t>
                      </a: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6992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Bildbände – 6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b="1" dirty="0"/>
              <a:t>Inhaltstyp (RDA 6.9</a:t>
            </a:r>
            <a:r>
              <a:rPr lang="de-DE" b="1" dirty="0" smtClean="0"/>
              <a:t>)</a:t>
            </a:r>
          </a:p>
          <a:p>
            <a:r>
              <a:rPr lang="de-DE" dirty="0" smtClean="0"/>
              <a:t>Inhaltstyp für Bildbände: „unbewegtes </a:t>
            </a:r>
            <a:r>
              <a:rPr lang="de-DE" dirty="0"/>
              <a:t>Bild“ </a:t>
            </a:r>
            <a:endParaRPr lang="de-DE" dirty="0" smtClean="0"/>
          </a:p>
          <a:p>
            <a:r>
              <a:rPr lang="de-DE" dirty="0" smtClean="0"/>
              <a:t>Wenn außer Bildern </a:t>
            </a:r>
            <a:r>
              <a:rPr lang="de-DE" dirty="0"/>
              <a:t>auch </a:t>
            </a:r>
            <a:r>
              <a:rPr lang="de-DE" dirty="0" smtClean="0"/>
              <a:t>Text </a:t>
            </a:r>
            <a:r>
              <a:rPr lang="de-DE" dirty="0"/>
              <a:t>in nennenswertem </a:t>
            </a:r>
            <a:r>
              <a:rPr lang="de-DE" dirty="0" smtClean="0"/>
              <a:t>Umfang: weiterer </a:t>
            </a:r>
            <a:r>
              <a:rPr lang="de-DE" dirty="0"/>
              <a:t>Inhaltstyp „Text</a:t>
            </a:r>
            <a:r>
              <a:rPr lang="de-DE" dirty="0" smtClean="0"/>
              <a:t>“</a:t>
            </a:r>
          </a:p>
          <a:p>
            <a:endParaRPr lang="de-DE" i="1" dirty="0"/>
          </a:p>
          <a:p>
            <a:r>
              <a:rPr lang="de-DE" b="1" dirty="0" smtClean="0"/>
              <a:t>Art </a:t>
            </a:r>
            <a:r>
              <a:rPr lang="de-DE" b="1" dirty="0"/>
              <a:t>des Inhalts (RDA 7.2</a:t>
            </a:r>
            <a:r>
              <a:rPr lang="de-DE" b="1" dirty="0" smtClean="0"/>
              <a:t>)</a:t>
            </a:r>
            <a:endParaRPr lang="de-DE" b="1" dirty="0"/>
          </a:p>
          <a:p>
            <a:r>
              <a:rPr lang="de-DE" dirty="0" smtClean="0"/>
              <a:t>Art </a:t>
            </a:r>
            <a:r>
              <a:rPr lang="de-DE" dirty="0"/>
              <a:t>des </a:t>
            </a:r>
            <a:r>
              <a:rPr lang="de-DE" dirty="0" smtClean="0"/>
              <a:t>Inhalts: „Bildband</a:t>
            </a:r>
            <a:r>
              <a:rPr lang="de-DE" dirty="0"/>
              <a:t>“ </a:t>
            </a:r>
            <a:endParaRPr lang="de-DE" dirty="0" smtClean="0"/>
          </a:p>
          <a:p>
            <a:r>
              <a:rPr lang="de-DE" dirty="0" smtClean="0"/>
              <a:t>Wenn passender speziellerer </a:t>
            </a:r>
            <a:r>
              <a:rPr lang="de-DE" dirty="0"/>
              <a:t>Begriff </a:t>
            </a:r>
            <a:r>
              <a:rPr lang="de-DE" dirty="0" smtClean="0"/>
              <a:t>in der </a:t>
            </a:r>
            <a:r>
              <a:rPr lang="de-DE" dirty="0" err="1" smtClean="0"/>
              <a:t>erwei-terten</a:t>
            </a:r>
            <a:r>
              <a:rPr lang="de-DE" dirty="0" smtClean="0"/>
              <a:t> </a:t>
            </a:r>
            <a:r>
              <a:rPr lang="de-DE" dirty="0"/>
              <a:t>Liste (RDA 7.2.1.3 D-A-CH</a:t>
            </a:r>
            <a:r>
              <a:rPr lang="de-DE" dirty="0" smtClean="0"/>
              <a:t>), dann nur diesen verwenden</a:t>
            </a:r>
          </a:p>
          <a:p>
            <a:pPr lvl="1"/>
            <a:r>
              <a:rPr lang="de-DE" dirty="0" smtClean="0"/>
              <a:t>z. B.: </a:t>
            </a:r>
            <a:r>
              <a:rPr lang="de-DE" dirty="0"/>
              <a:t>„Bilder­buch“, „Comic“ oder „</a:t>
            </a:r>
            <a:r>
              <a:rPr lang="de-DE" dirty="0" smtClean="0"/>
              <a:t>Ausstellungskatalog</a:t>
            </a:r>
            <a:endParaRPr lang="de-DE" dirty="0"/>
          </a:p>
          <a:p>
            <a:r>
              <a:rPr lang="de-DE" dirty="0" smtClean="0"/>
              <a:t>Hinweis: bei illustriertem </a:t>
            </a:r>
            <a:r>
              <a:rPr lang="de-DE" dirty="0"/>
              <a:t>Text </a:t>
            </a:r>
            <a:r>
              <a:rPr lang="de-DE" dirty="0" smtClean="0"/>
              <a:t>nicht </a:t>
            </a:r>
            <a:r>
              <a:rPr lang="de-DE" dirty="0"/>
              <a:t>„Bildband</a:t>
            </a:r>
            <a:r>
              <a:rPr lang="de-DE" dirty="0" smtClean="0"/>
              <a:t>“ (auch </a:t>
            </a:r>
            <a:r>
              <a:rPr lang="de-DE" dirty="0"/>
              <a:t>wenn </a:t>
            </a:r>
            <a:r>
              <a:rPr lang="de-DE" dirty="0" smtClean="0"/>
              <a:t>hoher Bildanteil)!</a:t>
            </a:r>
            <a:endParaRPr lang="de-DE" i="1" dirty="0" smtClean="0"/>
          </a:p>
          <a:p>
            <a:endParaRPr lang="de-DE" i="1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8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dirty="0" smtClean="0"/>
              <a:t>AG RDA Schulungsunterlagen – Modul 5A.06: Bildbände, Kunst- und Ausstellungsmaterialien | Stand: 13.05.2015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576047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9073008" cy="508918"/>
          </a:xfrm>
        </p:spPr>
        <p:txBody>
          <a:bodyPr/>
          <a:lstStyle/>
          <a:p>
            <a:r>
              <a:rPr lang="de-DE" dirty="0"/>
              <a:t>Bildbände – 7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b="1" dirty="0"/>
              <a:t>Illustrierender Inhalt (RDA 7.15</a:t>
            </a:r>
            <a:r>
              <a:rPr lang="de-DE" b="1" dirty="0" smtClean="0"/>
              <a:t>)</a:t>
            </a:r>
            <a:endParaRPr lang="de-DE" b="1" dirty="0"/>
          </a:p>
          <a:p>
            <a:r>
              <a:rPr lang="de-DE" dirty="0" smtClean="0"/>
              <a:t>nur wenn Illu­strationen Ergänzung </a:t>
            </a:r>
            <a:r>
              <a:rPr lang="de-DE" dirty="0"/>
              <a:t>des primären Inhalts (typischerweise Text) </a:t>
            </a:r>
            <a:r>
              <a:rPr lang="de-DE" dirty="0" smtClean="0"/>
              <a:t>darstellen</a:t>
            </a:r>
          </a:p>
          <a:p>
            <a:r>
              <a:rPr lang="de-DE" dirty="0" smtClean="0"/>
              <a:t>nicht </a:t>
            </a:r>
            <a:r>
              <a:rPr lang="de-DE" dirty="0"/>
              <a:t>wenn </a:t>
            </a:r>
            <a:r>
              <a:rPr lang="de-DE" dirty="0" smtClean="0"/>
              <a:t>Abbildungen </a:t>
            </a:r>
            <a:r>
              <a:rPr lang="de-DE" dirty="0"/>
              <a:t>selbst </a:t>
            </a:r>
            <a:r>
              <a:rPr lang="de-DE" dirty="0" smtClean="0"/>
              <a:t>wesentlicher </a:t>
            </a:r>
            <a:r>
              <a:rPr lang="de-DE" dirty="0"/>
              <a:t>Inhalt der </a:t>
            </a:r>
            <a:r>
              <a:rPr lang="de-DE" dirty="0" smtClean="0"/>
              <a:t>Ressource sind (mindestens </a:t>
            </a:r>
            <a:r>
              <a:rPr lang="de-DE" dirty="0"/>
              <a:t>ebenso </a:t>
            </a:r>
            <a:r>
              <a:rPr lang="de-DE" dirty="0" smtClean="0"/>
              <a:t>hohe </a:t>
            </a:r>
            <a:r>
              <a:rPr lang="de-DE" dirty="0"/>
              <a:t>Bedeutung </a:t>
            </a:r>
            <a:r>
              <a:rPr lang="de-DE" dirty="0" smtClean="0"/>
              <a:t>wie </a:t>
            </a:r>
            <a:r>
              <a:rPr lang="de-DE" dirty="0"/>
              <a:t>der </a:t>
            </a:r>
            <a:r>
              <a:rPr lang="de-DE" dirty="0" smtClean="0"/>
              <a:t>Text)</a:t>
            </a:r>
          </a:p>
          <a:p>
            <a:r>
              <a:rPr lang="de-DE" dirty="0" smtClean="0"/>
              <a:t>Daher </a:t>
            </a:r>
            <a:r>
              <a:rPr lang="de-DE" dirty="0"/>
              <a:t>nicht verwendet, um </a:t>
            </a:r>
            <a:r>
              <a:rPr lang="de-DE" dirty="0" smtClean="0"/>
              <a:t>Abbildungen </a:t>
            </a:r>
            <a:r>
              <a:rPr lang="de-DE" dirty="0"/>
              <a:t>anzugeben, die den Bildband ausmachen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(</a:t>
            </a:r>
            <a:r>
              <a:rPr lang="de-DE" dirty="0"/>
              <a:t>RDA 7.15.1.3 D-A-CH</a:t>
            </a:r>
            <a:r>
              <a:rPr lang="de-DE" dirty="0" smtClean="0"/>
              <a:t>)</a:t>
            </a:r>
            <a:endParaRPr lang="de-DE" dirty="0"/>
          </a:p>
          <a:p>
            <a:r>
              <a:rPr lang="de-DE" dirty="0" smtClean="0"/>
              <a:t>Aber: wenn </a:t>
            </a:r>
            <a:r>
              <a:rPr lang="de-DE" dirty="0"/>
              <a:t>zusätzlich zu den Abbildungen, die den Bildband </a:t>
            </a:r>
            <a:r>
              <a:rPr lang="de-DE" dirty="0" smtClean="0"/>
              <a:t>ausma­chen, </a:t>
            </a:r>
            <a:r>
              <a:rPr lang="de-DE" dirty="0"/>
              <a:t>noch Illustrationen </a:t>
            </a:r>
            <a:r>
              <a:rPr lang="de-DE" dirty="0" smtClean="0"/>
              <a:t>ergänzen-den </a:t>
            </a:r>
            <a:r>
              <a:rPr lang="de-DE" dirty="0"/>
              <a:t>Charakters </a:t>
            </a:r>
            <a:r>
              <a:rPr lang="de-DE" dirty="0" smtClean="0"/>
              <a:t>enthalten sind </a:t>
            </a:r>
            <a:r>
              <a:rPr lang="de-DE" dirty="0"/>
              <a:t>(z. B. Karten oder </a:t>
            </a:r>
            <a:r>
              <a:rPr lang="de-DE" dirty="0" err="1"/>
              <a:t>Noten­beispiele</a:t>
            </a:r>
            <a:r>
              <a:rPr lang="de-DE" dirty="0" smtClean="0"/>
              <a:t>) </a:t>
            </a:r>
            <a:r>
              <a:rPr lang="de-DE" dirty="0" smtClean="0">
                <a:sym typeface="Wingdings"/>
              </a:rPr>
              <a:t></a:t>
            </a:r>
            <a:r>
              <a:rPr lang="de-DE" dirty="0" smtClean="0"/>
              <a:t> diese </a:t>
            </a:r>
            <a:r>
              <a:rPr lang="de-DE" dirty="0"/>
              <a:t>als </a:t>
            </a:r>
            <a:r>
              <a:rPr lang="de-DE" dirty="0" smtClean="0"/>
              <a:t>illustrierenden </a:t>
            </a:r>
            <a:r>
              <a:rPr lang="de-DE" dirty="0"/>
              <a:t>Inhalt </a:t>
            </a:r>
            <a:r>
              <a:rPr lang="de-DE" dirty="0" smtClean="0"/>
              <a:t>angeben</a:t>
            </a:r>
            <a:endParaRPr lang="de-DE" dirty="0"/>
          </a:p>
          <a:p>
            <a:endParaRPr lang="de-DE" i="1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9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dirty="0" smtClean="0"/>
              <a:t>AG RDA Schulungsunterlagen – Modul 5A.06: Bildbände, Kunst- und Ausstellungsmaterialien | Stand: 13.05.2015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2553796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3460</Words>
  <Application>Microsoft Office PowerPoint</Application>
  <PresentationFormat>Bildschirmpräsentation (4:3)</PresentationFormat>
  <Paragraphs>656</Paragraphs>
  <Slides>46</Slides>
  <Notes>46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46</vt:i4>
      </vt:variant>
    </vt:vector>
  </HeadingPairs>
  <TitlesOfParts>
    <vt:vector size="47" baseType="lpstr">
      <vt:lpstr>Larissa</vt:lpstr>
      <vt:lpstr>Schulungsunterlagen der AG RDA</vt:lpstr>
      <vt:lpstr>Bildbände, Kunst- und Ausstellungsmaterialien </vt:lpstr>
      <vt:lpstr>Bildbände - 1</vt:lpstr>
      <vt:lpstr>Bildbände - 2</vt:lpstr>
      <vt:lpstr>Bildbände - 3</vt:lpstr>
      <vt:lpstr>Bildbände – 4</vt:lpstr>
      <vt:lpstr>Bildbände – 5</vt:lpstr>
      <vt:lpstr>Bildbände – 6</vt:lpstr>
      <vt:lpstr>Bildbände – 7</vt:lpstr>
      <vt:lpstr>Kunstbände und Werke über Künstler – 1</vt:lpstr>
      <vt:lpstr>Kunstbände und Werke über Künstler – 2</vt:lpstr>
      <vt:lpstr>Kunstbände und Werke über Künstler – 3</vt:lpstr>
      <vt:lpstr>Kunstbände und Werke über Künstler – 4</vt:lpstr>
      <vt:lpstr>Kunstbände und Werke über Künstler – 5</vt:lpstr>
      <vt:lpstr>Kunstbände und Werke über Künstler – 6</vt:lpstr>
      <vt:lpstr>Kunstbände und Werke über Künstler – 7</vt:lpstr>
      <vt:lpstr>Kunstbände und Werke über Künstler – 8</vt:lpstr>
      <vt:lpstr>Kunstbände und Werke über Künstler – 9</vt:lpstr>
      <vt:lpstr>Kunstbände und Werke über Künstler – 10</vt:lpstr>
      <vt:lpstr>Kunstbände und Werke über Künstler – 11</vt:lpstr>
      <vt:lpstr>Kunstbände und Werke über Künstler – 12</vt:lpstr>
      <vt:lpstr>Kunstbände und Werke über Künstler – 13</vt:lpstr>
      <vt:lpstr>Kunstbände und Werke über Künstler – 14</vt:lpstr>
      <vt:lpstr>Kunstbände und Werke über Künstler – 15</vt:lpstr>
      <vt:lpstr>Kunstbände und Werke über Künstler – 16</vt:lpstr>
      <vt:lpstr>Kunstbände und Werke über Künstler – 17</vt:lpstr>
      <vt:lpstr>Kunstbände und Werke über Künstler – 18</vt:lpstr>
      <vt:lpstr>Ausstellungskataloge usw. – 1</vt:lpstr>
      <vt:lpstr>Ausstellungskataloge usw. – 2</vt:lpstr>
      <vt:lpstr>Ausstellungskataloge usw. – 3</vt:lpstr>
      <vt:lpstr>Ausstellungskataloge usw. – 4</vt:lpstr>
      <vt:lpstr>Ausstellungskataloge usw. – 5</vt:lpstr>
      <vt:lpstr>Ausstellungskataloge usw. – 6</vt:lpstr>
      <vt:lpstr>Ausstellungskataloge usw. – 7</vt:lpstr>
      <vt:lpstr>Ausstellungskataloge usw. – 8</vt:lpstr>
      <vt:lpstr>Ausstellungskataloge usw. – 9</vt:lpstr>
      <vt:lpstr>Ausstellungskataloge usw. – 10</vt:lpstr>
      <vt:lpstr>Ausstellungskataloge usw. – 11</vt:lpstr>
      <vt:lpstr>Ausstellungskataloge usw. – 12</vt:lpstr>
      <vt:lpstr>Ausstellungskataloge usw. – 13</vt:lpstr>
      <vt:lpstr>Ausstellungskataloge usw. – 14</vt:lpstr>
      <vt:lpstr>Ausstellungskataloge usw. – 15</vt:lpstr>
      <vt:lpstr>Ausstellungskataloge usw. – 16</vt:lpstr>
      <vt:lpstr>Ausstellungskataloge usw. – 17</vt:lpstr>
      <vt:lpstr>Ausstellungskataloge usw. – 18</vt:lpstr>
      <vt:lpstr>Ausstellungskataloge usw. – 19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Bufalino, Cinzia</dc:creator>
  <cp:lastModifiedBy>Goerlich</cp:lastModifiedBy>
  <cp:revision>94</cp:revision>
  <dcterms:created xsi:type="dcterms:W3CDTF">2014-02-18T07:01:40Z</dcterms:created>
  <dcterms:modified xsi:type="dcterms:W3CDTF">2015-06-10T06:58:08Z</dcterms:modified>
</cp:coreProperties>
</file>