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85" r:id="rId2"/>
    <p:sldId id="259" r:id="rId3"/>
    <p:sldId id="287" r:id="rId4"/>
    <p:sldId id="303" r:id="rId5"/>
    <p:sldId id="331" r:id="rId6"/>
    <p:sldId id="302" r:id="rId7"/>
    <p:sldId id="304" r:id="rId8"/>
    <p:sldId id="305" r:id="rId9"/>
    <p:sldId id="306" r:id="rId10"/>
    <p:sldId id="307" r:id="rId11"/>
    <p:sldId id="308" r:id="rId12"/>
    <p:sldId id="310" r:id="rId13"/>
    <p:sldId id="309" r:id="rId14"/>
    <p:sldId id="311" r:id="rId15"/>
    <p:sldId id="312" r:id="rId16"/>
    <p:sldId id="332" r:id="rId17"/>
    <p:sldId id="333" r:id="rId18"/>
    <p:sldId id="334" r:id="rId19"/>
    <p:sldId id="335" r:id="rId20"/>
    <p:sldId id="337" r:id="rId21"/>
    <p:sldId id="336" r:id="rId22"/>
    <p:sldId id="315" r:id="rId23"/>
    <p:sldId id="338" r:id="rId24"/>
    <p:sldId id="339" r:id="rId25"/>
    <p:sldId id="316" r:id="rId26"/>
    <p:sldId id="340" r:id="rId27"/>
    <p:sldId id="317" r:id="rId28"/>
    <p:sldId id="318" r:id="rId29"/>
    <p:sldId id="341" r:id="rId30"/>
    <p:sldId id="319" r:id="rId31"/>
    <p:sldId id="320" r:id="rId32"/>
    <p:sldId id="321" r:id="rId33"/>
    <p:sldId id="343" r:id="rId34"/>
    <p:sldId id="342" r:id="rId35"/>
    <p:sldId id="322" r:id="rId36"/>
    <p:sldId id="323" r:id="rId37"/>
    <p:sldId id="344" r:id="rId38"/>
    <p:sldId id="324" r:id="rId39"/>
    <p:sldId id="325" r:id="rId40"/>
    <p:sldId id="326" r:id="rId41"/>
    <p:sldId id="327" r:id="rId42"/>
    <p:sldId id="328" r:id="rId43"/>
    <p:sldId id="329" r:id="rId44"/>
    <p:sldId id="345" r:id="rId45"/>
    <p:sldId id="330" r:id="rId46"/>
    <p:sldId id="346" r:id="rId4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esenmülller" initials="H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2189" autoAdjust="0"/>
  </p:normalViewPr>
  <p:slideViewPr>
    <p:cSldViewPr>
      <p:cViewPr varScale="1">
        <p:scale>
          <a:sx n="113" d="100"/>
          <a:sy n="113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31.08.2015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31.08.2015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5A.06: Bildbände, Kunst- und Ausstellungsmaterialien | PICA DNB/ZDB| Stand: 13.05.2015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5A.06: Bildbände, Kunst- und Ausstellungsmaterialien | PICA DNB/ZDB| Stand: 13.05.2015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Begriff „Kunstband“ </a:t>
            </a:r>
            <a:r>
              <a:rPr lang="de-DE" sz="2400" dirty="0"/>
              <a:t>nicht definiert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Ressource, die in der Hauptsache aus Kunstwerken bzw. aus Re­produktionen oder Abbildungen von Kunstwerken eines oder mehrerer Künstler besteht und die nicht im Zusammenhang mit einer </a:t>
            </a:r>
            <a:r>
              <a:rPr lang="de-DE" sz="2400" dirty="0" smtClean="0"/>
              <a:t>Aus-stellung </a:t>
            </a:r>
            <a:r>
              <a:rPr lang="de-DE" sz="2400" dirty="0"/>
              <a:t>erschienen </a:t>
            </a:r>
            <a:r>
              <a:rPr lang="de-DE" sz="2400" dirty="0" smtClean="0"/>
              <a:t>ist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Kunstwerke </a:t>
            </a:r>
            <a:r>
              <a:rPr lang="de-DE" sz="2400" dirty="0"/>
              <a:t>bzw. Reproduktionen/Abbildungen </a:t>
            </a:r>
            <a:r>
              <a:rPr lang="de-DE" sz="2400" dirty="0" smtClean="0"/>
              <a:t>machen den </a:t>
            </a:r>
            <a:r>
              <a:rPr lang="de-DE" sz="2400" dirty="0"/>
              <a:t>Kern der Ressource </a:t>
            </a:r>
            <a:r>
              <a:rPr lang="de-DE" sz="2400" dirty="0" smtClean="0"/>
              <a:t>aus + etwaige </a:t>
            </a:r>
            <a:r>
              <a:rPr lang="de-DE" sz="2400" dirty="0"/>
              <a:t>weitere Elemente </a:t>
            </a:r>
            <a:r>
              <a:rPr lang="de-DE" sz="2400" dirty="0" smtClean="0"/>
              <a:t>sind als </a:t>
            </a:r>
            <a:r>
              <a:rPr lang="de-DE" sz="2400" dirty="0"/>
              <a:t>„Beiwerk“ dazu </a:t>
            </a:r>
            <a:r>
              <a:rPr lang="de-DE" sz="2400" dirty="0" smtClean="0"/>
              <a:t>aufzufassen (</a:t>
            </a:r>
            <a:r>
              <a:rPr lang="de-DE" sz="2400" dirty="0"/>
              <a:t>z</a:t>
            </a:r>
            <a:r>
              <a:rPr lang="de-DE" sz="2400" dirty="0" smtClean="0"/>
              <a:t>. B</a:t>
            </a:r>
            <a:r>
              <a:rPr lang="de-DE" sz="2400" dirty="0"/>
              <a:t>. einleitender Text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„</a:t>
            </a:r>
            <a:r>
              <a:rPr lang="de-DE" sz="2400" dirty="0"/>
              <a:t>Kunstwerke</a:t>
            </a:r>
            <a:r>
              <a:rPr lang="de-DE" sz="2400" dirty="0" smtClean="0"/>
              <a:t>“: in </a:t>
            </a:r>
            <a:r>
              <a:rPr lang="de-DE" sz="2400" dirty="0"/>
              <a:t>einem breiten Sinn zu verstehen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(z. B</a:t>
            </a:r>
            <a:r>
              <a:rPr lang="de-DE" sz="2400" dirty="0"/>
              <a:t>. auch Abbildungen von Möbeln, sofern </a:t>
            </a:r>
            <a:r>
              <a:rPr lang="de-DE" sz="2400" dirty="0" smtClean="0"/>
              <a:t>diese </a:t>
            </a:r>
            <a:r>
              <a:rPr lang="de-DE" sz="2400" dirty="0"/>
              <a:t>ästhetische Objekte von einem gewissen </a:t>
            </a:r>
            <a:r>
              <a:rPr lang="de-DE" sz="2400" dirty="0" smtClean="0"/>
              <a:t>künstle-</a:t>
            </a:r>
            <a:r>
              <a:rPr lang="de-DE" sz="2400" dirty="0" err="1" smtClean="0"/>
              <a:t>rischen</a:t>
            </a:r>
            <a:r>
              <a:rPr lang="de-DE" sz="2400" dirty="0" smtClean="0"/>
              <a:t> Wert); auch Architektur fällt darunter</a:t>
            </a:r>
            <a:endParaRPr lang="de-DE" i="1" dirty="0" smtClean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723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Kunstbände </a:t>
            </a:r>
            <a:r>
              <a:rPr lang="de-DE" sz="2400" dirty="0" smtClean="0"/>
              <a:t>sind zugleich 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</a:t>
            </a:r>
            <a:r>
              <a:rPr lang="de-DE" sz="2400" dirty="0" smtClean="0"/>
              <a:t>) gelten 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1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</a:t>
            </a:r>
            <a:r>
              <a:rPr lang="de-DE" b="1"/>
              <a:t>Werke über </a:t>
            </a:r>
            <a:r>
              <a:rPr lang="de-DE" b="1" smtClean="0"/>
              <a:t>Künstler </a:t>
            </a:r>
            <a:r>
              <a:rPr lang="de-DE" smtClean="0"/>
              <a:t>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Werke über einen oder mehrere Künstler sind keine Kunstbände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z. B. Biografien oder kunsthistorische Arbeiten (z. B. über das gesamte </a:t>
            </a:r>
            <a:r>
              <a:rPr lang="de-DE" sz="2400" dirty="0" err="1" smtClean="0"/>
              <a:t>Œuvre</a:t>
            </a:r>
            <a:r>
              <a:rPr lang="de-DE" sz="2400" dirty="0" smtClean="0"/>
              <a:t>, eine </a:t>
            </a:r>
            <a:r>
              <a:rPr lang="de-DE" sz="2400" dirty="0" err="1" smtClean="0"/>
              <a:t>Schaf­fensperiode</a:t>
            </a:r>
            <a:r>
              <a:rPr lang="de-DE" sz="2400" dirty="0" smtClean="0"/>
              <a:t> oder ein einzelnes Kunstwerk), aber auch Werk-verzeichnisse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T</a:t>
            </a:r>
            <a:r>
              <a:rPr lang="de-DE" sz="2400" dirty="0" smtClean="0"/>
              <a:t>ext steht im Vorder­grund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 seiner Veranschaulichung in der Regel zahlreiche Abbildungen von Kunst­werken des Künstlers bzw. der Künstler beigegeben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Erfassung der Abbildungen als </a:t>
            </a:r>
            <a:r>
              <a:rPr lang="de-DE" sz="2400" dirty="0"/>
              <a:t>illustrierender Inhalt (RDA </a:t>
            </a:r>
            <a:r>
              <a:rPr lang="de-DE" sz="2400" dirty="0" smtClean="0"/>
              <a:t>7.15)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Art </a:t>
            </a:r>
            <a:r>
              <a:rPr lang="de-DE" sz="2400" dirty="0"/>
              <a:t>des Inhalts (RDA </a:t>
            </a:r>
            <a:r>
              <a:rPr lang="de-DE" sz="2400" dirty="0" smtClean="0"/>
              <a:t>7.2): </a:t>
            </a:r>
            <a:r>
              <a:rPr lang="de-DE" sz="2400" dirty="0"/>
              <a:t>nicht „Bildband</a:t>
            </a:r>
            <a:r>
              <a:rPr lang="de-DE" sz="2400" dirty="0" smtClean="0"/>
              <a:t>“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820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Werke über </a:t>
            </a:r>
            <a:r>
              <a:rPr lang="de-DE" smtClean="0"/>
              <a:t>Künstler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Kunstbände </a:t>
            </a:r>
            <a:r>
              <a:rPr lang="de-DE" sz="2400" dirty="0" smtClean="0"/>
              <a:t>vs. Werke </a:t>
            </a:r>
            <a:r>
              <a:rPr lang="de-DE" sz="2400" dirty="0"/>
              <a:t>über einen oder mehrere </a:t>
            </a:r>
            <a:r>
              <a:rPr lang="de-DE" sz="2400" dirty="0" smtClean="0"/>
              <a:t>Künstler: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Entscheidung nicht nur anhand des Umfangs des Texts und Umfangs der Abbildungen in quantita­tiver Hinsicht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Abbil­dungen, die mit einem erläuternden Text versehen sind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Text, der die Hauptsache ist und die Abbildungen unterstützen oder illustrieren nur den Gedankengang der Studie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Werk über einen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Im Zweifelsfall: 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859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Keine Sonderregeln für geistige Schöpfer von </a:t>
            </a:r>
            <a:r>
              <a:rPr lang="de-DE" sz="2000" dirty="0" smtClean="0"/>
              <a:t>Kunstbänden</a:t>
            </a:r>
            <a:r>
              <a:rPr lang="de-DE" sz="2000" dirty="0"/>
              <a:t>, es gelten die normalen Regeln RDA 19.2.1.1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nur </a:t>
            </a:r>
            <a:r>
              <a:rPr lang="de-DE" sz="2000" dirty="0"/>
              <a:t>Werke eines einzigen </a:t>
            </a:r>
            <a:r>
              <a:rPr lang="de-DE" sz="2000" dirty="0" smtClean="0"/>
              <a:t>Künstlers: Künstler ist der </a:t>
            </a:r>
            <a:r>
              <a:rPr lang="de-DE" sz="2000" dirty="0"/>
              <a:t>geistige Schöpfer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Werke von mehreren Künstlern, die zusammengearbeitet </a:t>
            </a:r>
            <a:r>
              <a:rPr lang="de-DE" sz="2000" dirty="0" smtClean="0"/>
              <a:t>haben: alle </a:t>
            </a:r>
            <a:r>
              <a:rPr lang="de-DE" sz="2000" dirty="0"/>
              <a:t>Künstler </a:t>
            </a:r>
            <a:r>
              <a:rPr lang="de-DE" sz="2000" dirty="0" smtClean="0"/>
              <a:t>sind geistige Schöpfer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Werke einer Künst­lergruppe, die als Körperschaft </a:t>
            </a:r>
            <a:r>
              <a:rPr lang="de-DE" sz="2000" dirty="0" smtClean="0"/>
              <a:t>gilt: diese </a:t>
            </a:r>
            <a:r>
              <a:rPr lang="de-DE" sz="2000" dirty="0"/>
              <a:t>Körperschaft </a:t>
            </a:r>
            <a:r>
              <a:rPr lang="de-DE" sz="2000" dirty="0" smtClean="0"/>
              <a:t>ist der geistige </a:t>
            </a:r>
            <a:r>
              <a:rPr lang="de-DE" sz="2000" dirty="0"/>
              <a:t>Schöpfer (RDA 19.2.1.1.1 h</a:t>
            </a:r>
            <a:r>
              <a:rPr lang="de-DE" sz="2000" dirty="0" smtClean="0"/>
              <a:t>)</a:t>
            </a:r>
            <a:endParaRPr lang="de-DE" sz="1800" dirty="0" smtClean="0">
              <a:solidFill>
                <a:srgbClr val="000000"/>
              </a:solidFill>
              <a:latin typeface="Verdana"/>
              <a:ea typeface="Times New Roman"/>
              <a:cs typeface="Arial"/>
            </a:endParaRPr>
          </a:p>
          <a:p>
            <a:pPr lvl="1">
              <a:spcAft>
                <a:spcPts val="600"/>
              </a:spcAft>
            </a:pPr>
            <a:r>
              <a:rPr lang="de-DE" dirty="0" smtClean="0"/>
              <a:t>Beziehungskennzeichnung: „</a:t>
            </a:r>
            <a:r>
              <a:rPr lang="de-DE" dirty="0"/>
              <a:t>Künstler“ oder ggf. „Fotograf</a:t>
            </a:r>
            <a:r>
              <a:rPr lang="de-DE" dirty="0" smtClean="0"/>
              <a:t>“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Verfasser zusätzlicher </a:t>
            </a:r>
            <a:r>
              <a:rPr lang="de-DE" dirty="0" smtClean="0"/>
              <a:t>Texte: möglich </a:t>
            </a:r>
            <a:r>
              <a:rPr lang="de-DE" dirty="0"/>
              <a:t>als Mitwirkende (RDA </a:t>
            </a:r>
            <a:r>
              <a:rPr lang="de-DE" dirty="0" smtClean="0"/>
              <a:t>20.2), Beziehungskennzeichnung: „</a:t>
            </a:r>
            <a:r>
              <a:rPr lang="de-DE" dirty="0"/>
              <a:t>Verfasser von </a:t>
            </a:r>
            <a:r>
              <a:rPr lang="de-DE" dirty="0" err="1" smtClean="0"/>
              <a:t>ergän-zendem</a:t>
            </a:r>
            <a:r>
              <a:rPr lang="de-DE" dirty="0" smtClean="0"/>
              <a:t> </a:t>
            </a:r>
            <a:r>
              <a:rPr lang="de-DE" dirty="0"/>
              <a:t>Text“ bzw. einer der spezielleren Begriffe (u</a:t>
            </a:r>
            <a:r>
              <a:rPr lang="de-DE" dirty="0" smtClean="0"/>
              <a:t>. a</a:t>
            </a:r>
            <a:r>
              <a:rPr lang="de-DE" dirty="0"/>
              <a:t>. „Kommentarverfasser“, „Verfasser der Einleitung</a:t>
            </a:r>
            <a:r>
              <a:rPr lang="de-DE" dirty="0" smtClean="0"/>
              <a:t>“)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9395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Fotograf </a:t>
            </a:r>
            <a:r>
              <a:rPr lang="de-DE" sz="2000" dirty="0"/>
              <a:t>o. ä., der für die Abbildungen der Kunstwerke verantwortlich </a:t>
            </a:r>
            <a:r>
              <a:rPr lang="de-DE" sz="2000" dirty="0" smtClean="0"/>
              <a:t>ist: möglich </a:t>
            </a:r>
            <a:r>
              <a:rPr lang="de-DE" sz="2000" dirty="0"/>
              <a:t>als </a:t>
            </a:r>
            <a:r>
              <a:rPr lang="de-DE" sz="2000" dirty="0" smtClean="0"/>
              <a:t>Mitwirkender; Beziehungskennzeichnung: </a:t>
            </a:r>
            <a:r>
              <a:rPr lang="de-DE" sz="2000" dirty="0"/>
              <a:t>„</a:t>
            </a:r>
            <a:r>
              <a:rPr lang="de-DE" sz="2000" dirty="0" smtClean="0"/>
              <a:t>Illustrator“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Ausnahme: Fälle, in denen die Abbildungen selbst einen eigenständigen künstlerischen Anspruch haben </a:t>
            </a:r>
            <a:r>
              <a:rPr lang="de-DE" sz="2000" dirty="0" smtClean="0">
                <a:sym typeface="Wingdings"/>
              </a:rPr>
              <a:t></a:t>
            </a:r>
            <a:r>
              <a:rPr lang="de-DE" sz="2000" dirty="0" smtClean="0"/>
              <a:t> dann liegt ein neues Werk vor, bei dem der Fotograf o. ä. als geistiger Schöpfer gilt (vgl. RDA 6.27.1.5)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193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spcAft>
                <a:spcPts val="480"/>
              </a:spcAft>
              <a:buFont typeface="Symbol" panose="05050102010706020507" pitchFamily="18" charset="2"/>
              <a:buChar char="-"/>
            </a:pPr>
            <a:r>
              <a:rPr lang="de-DE" sz="2000" dirty="0" smtClean="0"/>
              <a:t>Werke </a:t>
            </a:r>
            <a:r>
              <a:rPr lang="de-DE" sz="2000" dirty="0"/>
              <a:t>von mehreren Künstlern, die nicht </a:t>
            </a:r>
            <a:r>
              <a:rPr lang="de-DE" sz="2000" dirty="0" smtClean="0"/>
              <a:t>zusammen-gearbeitet </a:t>
            </a:r>
            <a:r>
              <a:rPr lang="de-DE" sz="2000" dirty="0"/>
              <a:t>ha­ben und die auch keine Körperschaft </a:t>
            </a:r>
            <a:r>
              <a:rPr lang="de-DE" sz="2000" dirty="0" smtClean="0"/>
              <a:t>bilden: kein </a:t>
            </a:r>
            <a:r>
              <a:rPr lang="de-DE" sz="2000" dirty="0"/>
              <a:t>gemeinsam geschaffenes </a:t>
            </a:r>
            <a:r>
              <a:rPr lang="de-DE" sz="2000" dirty="0" smtClean="0"/>
              <a:t>Werk, sondern Zusammen-stellung </a:t>
            </a:r>
            <a:r>
              <a:rPr lang="de-DE" sz="2000" dirty="0" smtClean="0">
                <a:sym typeface="Wingdings"/>
              </a:rPr>
              <a:t> </a:t>
            </a:r>
            <a:r>
              <a:rPr lang="de-DE" sz="2000" dirty="0" smtClean="0"/>
              <a:t>kein geisti­ger </a:t>
            </a:r>
            <a:r>
              <a:rPr lang="de-DE" sz="2000" dirty="0"/>
              <a:t>Schöpfer des </a:t>
            </a:r>
            <a:r>
              <a:rPr lang="de-DE" sz="2000" dirty="0" smtClean="0"/>
              <a:t>Gesamtwerks; die </a:t>
            </a:r>
            <a:r>
              <a:rPr lang="de-DE" sz="2000" dirty="0"/>
              <a:t>Künstler sind geistige Schöpfer von Teilwerken, die gemäß RDA nur indirekt (über Beziehungen zu enthaltenen Werken) berücksichtigt wer­den </a:t>
            </a:r>
            <a:r>
              <a:rPr lang="de-DE" sz="2000" dirty="0" smtClean="0"/>
              <a:t>könnten</a:t>
            </a:r>
          </a:p>
          <a:p>
            <a:pPr marL="741600" lvl="2" indent="0">
              <a:spcAft>
                <a:spcPts val="480"/>
              </a:spcAft>
              <a:buNone/>
            </a:pPr>
            <a:r>
              <a:rPr lang="de-DE" sz="2000" dirty="0"/>
              <a:t>Aus pragmatischen Gründen und zur Verbesserung der Recherche </a:t>
            </a:r>
            <a:r>
              <a:rPr lang="de-DE" sz="2000" dirty="0" smtClean="0"/>
              <a:t>möglich</a:t>
            </a:r>
            <a:r>
              <a:rPr lang="de-DE" sz="2000" dirty="0"/>
              <a:t>, di­rekte Beziehungen zu den Künstlern mit der Beziehungskennzeichnung „Künstler“ anzu­legen (vgl. RDA 18.5 D-A-CH</a:t>
            </a:r>
            <a:r>
              <a:rPr lang="de-DE" sz="2000" dirty="0" smtClean="0"/>
              <a:t>)</a:t>
            </a:r>
          </a:p>
          <a:p>
            <a:pPr marL="741600" lvl="2" indent="0">
              <a:spcAft>
                <a:spcPts val="480"/>
              </a:spcAft>
              <a:buNone/>
            </a:pPr>
            <a:r>
              <a:rPr lang="de-DE" sz="2000" dirty="0" smtClean="0"/>
              <a:t>Achtung: Verwenden Sie in diesem Fall nicht das Personen-feld </a:t>
            </a:r>
            <a:r>
              <a:rPr lang="de-DE" sz="2000" dirty="0"/>
              <a:t>für den ersten geistigen Schöpfer!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Manet : acht farbige Wiedergaben / mit einer Einführung von A. </a:t>
            </a:r>
            <a:r>
              <a:rPr lang="de-DE" dirty="0" err="1"/>
              <a:t>Tabarant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790300"/>
              </p:ext>
            </p:extLst>
          </p:nvPr>
        </p:nvGraphicFramePr>
        <p:xfrm>
          <a:off x="467544" y="2244892"/>
          <a:ext cx="8064896" cy="275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2520280"/>
                <a:gridCol w="367240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Manet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Edouard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Tabarant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Adolphe</a:t>
                      </a:r>
                      <a:r>
                        <a:rPr lang="de-DE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Einleitung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101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Gasbehälter / Bernd &amp; Hilla </a:t>
            </a:r>
            <a:r>
              <a:rPr lang="de-DE" dirty="0" smtClean="0"/>
              <a:t>Becher</a:t>
            </a:r>
            <a:br>
              <a:rPr lang="de-DE" dirty="0" smtClean="0"/>
            </a:br>
            <a:r>
              <a:rPr lang="de-DE" i="1" dirty="0" smtClean="0"/>
              <a:t>(</a:t>
            </a:r>
            <a:r>
              <a:rPr lang="de-DE" i="1" dirty="0"/>
              <a:t>Bernd und Hilla Becher haben die Kunstwerke gemeinsam geschaffen.)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785502"/>
              </p:ext>
            </p:extLst>
          </p:nvPr>
        </p:nvGraphicFramePr>
        <p:xfrm>
          <a:off x="467544" y="2244892"/>
          <a:ext cx="7992888" cy="275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520280"/>
                <a:gridCol w="38164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Becher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Bernd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Fotograf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Becher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Hilla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Fotograf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pht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7969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en-US" dirty="0"/>
              <a:t>The complete postcard art of Gilbert &amp; George / with an introduction by Michael</a:t>
            </a:r>
            <a:br>
              <a:rPr lang="en-US" dirty="0"/>
            </a:br>
            <a:r>
              <a:rPr lang="en-US" dirty="0" err="1"/>
              <a:t>Bracewell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/>
              <a:t>(Das Künstlerpaar Gilbert </a:t>
            </a:r>
            <a:r>
              <a:rPr lang="de-DE" i="1" dirty="0" err="1"/>
              <a:t>Prousch</a:t>
            </a:r>
            <a:r>
              <a:rPr lang="de-DE" i="1" dirty="0"/>
              <a:t> und George </a:t>
            </a:r>
            <a:r>
              <a:rPr lang="de-DE" i="1" dirty="0" err="1"/>
              <a:t>Passmore</a:t>
            </a:r>
            <a:r>
              <a:rPr lang="de-DE" i="1" dirty="0"/>
              <a:t> gilt als Körperschaft.)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819802"/>
              </p:ext>
            </p:extLst>
          </p:nvPr>
        </p:nvGraphicFramePr>
        <p:xfrm>
          <a:off x="467544" y="3068960"/>
          <a:ext cx="7704856" cy="287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520280"/>
                <a:gridCol w="345638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Gilbert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&amp; George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Bracewell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Michael</a:t>
                      </a:r>
                      <a:r>
                        <a:rPr lang="de-DE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Einleitung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/>
              <a:t>Bildbände, Kunst- und </a:t>
            </a:r>
            <a:r>
              <a:rPr lang="de-DE" smtClean="0"/>
              <a:t>Ausstellungsmaterialien</a:t>
            </a:r>
            <a:br>
              <a:rPr lang="de-DE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On </a:t>
            </a:r>
            <a:r>
              <a:rPr lang="de-DE" dirty="0" err="1"/>
              <a:t>Kawara</a:t>
            </a:r>
            <a:r>
              <a:rPr lang="de-DE" dirty="0"/>
              <a:t> :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paintings</a:t>
            </a:r>
            <a:r>
              <a:rPr lang="de-DE" dirty="0"/>
              <a:t> in private </a:t>
            </a:r>
            <a:r>
              <a:rPr lang="de-DE" dirty="0" err="1"/>
              <a:t>collections</a:t>
            </a:r>
            <a:r>
              <a:rPr lang="de-DE" dirty="0"/>
              <a:t> / Candida </a:t>
            </a:r>
            <a:r>
              <a:rPr lang="de-DE" dirty="0" smtClean="0"/>
              <a:t>Höfer</a:t>
            </a:r>
            <a:br>
              <a:rPr lang="de-DE" dirty="0" smtClean="0"/>
            </a:br>
            <a:r>
              <a:rPr lang="de-DE" i="1" dirty="0"/>
              <a:t>(Der Band enthält Fotografien von Candida Höfer. Diese zeigen Räume in den Wohnun­gen privater Sammler, in denen sich Datumsbilder von On </a:t>
            </a:r>
            <a:r>
              <a:rPr lang="de-DE" i="1" dirty="0" err="1"/>
              <a:t>Kawara</a:t>
            </a:r>
            <a:r>
              <a:rPr lang="de-DE" i="1" dirty="0"/>
              <a:t> befinden. Nicht der Maler der Bilder, sondern die Fotografin ist die geistige Schöpferin.)</a:t>
            </a:r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267288"/>
              </p:ext>
            </p:extLst>
          </p:nvPr>
        </p:nvGraphicFramePr>
        <p:xfrm>
          <a:off x="827584" y="3573016"/>
          <a:ext cx="7704856" cy="275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520280"/>
                <a:gridCol w="3528392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Höfer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Candida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Fotograf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Kawara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On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Illustrator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 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4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spcAft>
                <a:spcPts val="600"/>
              </a:spcAft>
            </a:pPr>
            <a:r>
              <a:rPr lang="de-DE" dirty="0" smtClean="0"/>
              <a:t>Beispiel: </a:t>
            </a:r>
            <a:r>
              <a:rPr lang="de-DE" dirty="0"/>
              <a:t>Klimt - Schiele - Kokoschka : Expressionismus in </a:t>
            </a: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i="1" dirty="0" smtClean="0"/>
              <a:t>(</a:t>
            </a:r>
            <a:r>
              <a:rPr lang="de-DE" i="1" dirty="0"/>
              <a:t>Der Band enthält überwiegend Abbildungen von Gemälden der drei Künstler; diese ha­ben nicht zusammengearbeitet</a:t>
            </a:r>
            <a:r>
              <a:rPr lang="de-DE" i="1" dirty="0" smtClean="0"/>
              <a:t>.)</a:t>
            </a:r>
          </a:p>
          <a:p>
            <a:r>
              <a:rPr lang="de-DE" dirty="0"/>
              <a:t>Die drei Personen sind zwar nur geistige Schöpfer der Teilwerke, dennoch können zu ihnen aus pragmatischen Gründen direkte Beziehungen mit der </a:t>
            </a:r>
            <a:r>
              <a:rPr lang="de-DE" dirty="0" err="1"/>
              <a:t>Beziehungskennzeich­nung</a:t>
            </a:r>
            <a:r>
              <a:rPr lang="de-DE" dirty="0"/>
              <a:t> „Künstler“ erfasst </a:t>
            </a:r>
            <a:r>
              <a:rPr lang="de-DE" dirty="0" smtClean="0"/>
              <a:t>werden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3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Werken über Künstler: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Es </a:t>
            </a:r>
            <a:r>
              <a:rPr lang="de-DE" sz="2000" dirty="0"/>
              <a:t>gelten die normalen Regeln RDA 19.2.1.1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Geistiger Schöpfer: </a:t>
            </a:r>
            <a:r>
              <a:rPr lang="de-DE" sz="2000" dirty="0"/>
              <a:t>Verfasser der biografischen, </a:t>
            </a:r>
            <a:r>
              <a:rPr lang="de-DE" sz="2000" dirty="0" smtClean="0"/>
              <a:t>kunst-historischen </a:t>
            </a:r>
            <a:r>
              <a:rPr lang="de-DE" sz="2000" dirty="0"/>
              <a:t>etc. </a:t>
            </a:r>
            <a:r>
              <a:rPr lang="de-DE" sz="2000" dirty="0" smtClean="0"/>
              <a:t>Arbeit; Beziehungskennzeichnung: </a:t>
            </a:r>
            <a:r>
              <a:rPr lang="de-DE" sz="2000" dirty="0"/>
              <a:t>„Verfasser</a:t>
            </a:r>
            <a:r>
              <a:rPr lang="de-DE" sz="2000" dirty="0" smtClean="0"/>
              <a:t>“) </a:t>
            </a:r>
            <a:r>
              <a:rPr lang="de-DE" sz="2000" dirty="0"/>
              <a:t>bzw.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die </a:t>
            </a:r>
            <a:r>
              <a:rPr lang="de-DE" sz="2000" dirty="0"/>
              <a:t>Person, die ein Werkverzeichnis erar­beitet </a:t>
            </a:r>
            <a:r>
              <a:rPr lang="de-DE" sz="2000" dirty="0" smtClean="0"/>
              <a:t>hat; Beziehungskennzeichnung: </a:t>
            </a:r>
            <a:r>
              <a:rPr lang="de-DE" sz="2000" dirty="0"/>
              <a:t>„Zusammenstellender</a:t>
            </a:r>
            <a:r>
              <a:rPr lang="de-DE" sz="2000" dirty="0" smtClean="0"/>
              <a:t>“</a:t>
            </a: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 Schöpfer bei Werk, </a:t>
            </a:r>
            <a:r>
              <a:rPr lang="de-DE" sz="2000" dirty="0"/>
              <a:t>gemeinsam von mehreren Personen </a:t>
            </a:r>
            <a:r>
              <a:rPr lang="de-DE" sz="2000" dirty="0" smtClean="0"/>
              <a:t>geschaffen: alle Verfasser </a:t>
            </a:r>
            <a:r>
              <a:rPr lang="de-DE" sz="2000" dirty="0"/>
              <a:t>bzw. </a:t>
            </a:r>
            <a:r>
              <a:rPr lang="de-DE" sz="2000" dirty="0" smtClean="0"/>
              <a:t>Zusammen-stellenden</a:t>
            </a:r>
          </a:p>
          <a:p>
            <a:pPr lvl="1">
              <a:spcAft>
                <a:spcPts val="600"/>
              </a:spcAft>
            </a:pPr>
            <a:r>
              <a:rPr lang="de-DE" dirty="0" smtClean="0"/>
              <a:t>Abbildungen </a:t>
            </a:r>
            <a:r>
              <a:rPr lang="de-DE" dirty="0"/>
              <a:t>von Kunstwerken </a:t>
            </a:r>
            <a:r>
              <a:rPr lang="de-DE" dirty="0" smtClean="0"/>
              <a:t>enthalten: Künstler </a:t>
            </a:r>
            <a:r>
              <a:rPr lang="de-DE" dirty="0"/>
              <a:t>bzw. die Künstler möglich </a:t>
            </a:r>
            <a:r>
              <a:rPr lang="de-DE" dirty="0" smtClean="0"/>
              <a:t>als Mitwirkender </a:t>
            </a:r>
            <a:r>
              <a:rPr lang="de-DE" dirty="0"/>
              <a:t>(RDA </a:t>
            </a:r>
            <a:r>
              <a:rPr lang="de-DE" dirty="0" smtClean="0"/>
              <a:t>20.2); Beziehungskennzeichnung: „</a:t>
            </a:r>
            <a:r>
              <a:rPr lang="de-DE" dirty="0"/>
              <a:t>Illustrator“ oder „Mitwirkender“ (z</a:t>
            </a:r>
            <a:r>
              <a:rPr lang="de-DE" dirty="0" smtClean="0"/>
              <a:t>. B</a:t>
            </a:r>
            <a:r>
              <a:rPr lang="de-DE" dirty="0"/>
              <a:t>. bei einem Bildhauer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3531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Der Engelsgruß von Veit Stoß in St. Lorenz, Nürnberg / Vera </a:t>
            </a:r>
            <a:r>
              <a:rPr lang="de-DE" dirty="0" err="1"/>
              <a:t>Ostermayer</a:t>
            </a:r>
            <a:r>
              <a:rPr lang="de-DE" dirty="0"/>
              <a:t>, Thomas </a:t>
            </a:r>
            <a:r>
              <a:rPr lang="de-DE" dirty="0" smtClean="0"/>
              <a:t>Bach­mann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205760"/>
              </p:ext>
            </p:extLst>
          </p:nvPr>
        </p:nvGraphicFramePr>
        <p:xfrm>
          <a:off x="467544" y="2132856"/>
          <a:ext cx="7920880" cy="381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520280"/>
                <a:gridCol w="367240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Ostermayer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Vera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Bachmann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Thomas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IDN!Stoß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Veit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66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Leonardo da Vinci 1452-1519 : das zeichnerische Werk / Johannes Nathan, Frank</a:t>
            </a:r>
            <a:br>
              <a:rPr lang="de-DE" dirty="0"/>
            </a:br>
            <a:r>
              <a:rPr lang="de-DE" dirty="0" smtClean="0"/>
              <a:t>Zöllner </a:t>
            </a:r>
            <a:r>
              <a:rPr lang="de-DE" i="1" dirty="0" smtClean="0"/>
              <a:t>(Es handelt sich um ein Werkverzeichnis.)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06489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402238"/>
              </p:ext>
            </p:extLst>
          </p:nvPr>
        </p:nvGraphicFramePr>
        <p:xfrm>
          <a:off x="467544" y="2276872"/>
          <a:ext cx="8136904" cy="381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520280"/>
                <a:gridCol w="396044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Nathan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Johannes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Zusammenstellender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Zöllner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Frank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Zusammenstellender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Leonardo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da Vinci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Illustrator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Formaltitel: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Im Bereich </a:t>
            </a:r>
            <a:r>
              <a:rPr lang="de-DE" sz="2000" dirty="0"/>
              <a:t>der Kunst </a:t>
            </a:r>
            <a:r>
              <a:rPr lang="de-DE" sz="2000" dirty="0" smtClean="0"/>
              <a:t>nur </a:t>
            </a:r>
            <a:r>
              <a:rPr lang="de-DE" sz="2000" dirty="0"/>
              <a:t>in ganz seltenen Ausnahmefällen </a:t>
            </a:r>
            <a:r>
              <a:rPr lang="de-DE" sz="2000" dirty="0" smtClean="0"/>
              <a:t>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nur </a:t>
            </a:r>
            <a:r>
              <a:rPr lang="de-DE" sz="2000" dirty="0"/>
              <a:t>dann, wenn sich ein Kunstband als eine </a:t>
            </a:r>
            <a:r>
              <a:rPr lang="de-DE" sz="2000" dirty="0" smtClean="0"/>
              <a:t>Zusammen-stellung </a:t>
            </a:r>
            <a:r>
              <a:rPr lang="de-DE" sz="2000" dirty="0"/>
              <a:t>sämtlicher Werke eines einzigen Künstlers (bzw. einer Künstlergruppe, die als Körperschaft gilt) </a:t>
            </a:r>
            <a:r>
              <a:rPr lang="de-DE" sz="2000" dirty="0" smtClean="0"/>
              <a:t>präsentiert (</a:t>
            </a:r>
            <a:r>
              <a:rPr lang="de-DE" sz="2000" dirty="0"/>
              <a:t>z. B. durch einen entsprechenden </a:t>
            </a:r>
            <a:r>
              <a:rPr lang="de-DE" sz="2000" dirty="0" smtClean="0"/>
              <a:t>Titel)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e</a:t>
            </a:r>
            <a:r>
              <a:rPr lang="de-DE" sz="2000" dirty="0" smtClean="0"/>
              <a:t>s muss </a:t>
            </a:r>
            <a:r>
              <a:rPr lang="de-DE" sz="2000" dirty="0"/>
              <a:t>nicht geprüft werden, ob wirklich alle Werke der Person oder </a:t>
            </a:r>
            <a:r>
              <a:rPr lang="de-DE" sz="2000" dirty="0" smtClean="0"/>
              <a:t>Körperschaft enthalten sind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weitere Voraussetzung: nicht </a:t>
            </a:r>
            <a:r>
              <a:rPr lang="de-DE" sz="2000" dirty="0"/>
              <a:t>nur </a:t>
            </a:r>
            <a:r>
              <a:rPr lang="de-DE" sz="2000" dirty="0" smtClean="0"/>
              <a:t>Werke </a:t>
            </a:r>
            <a:r>
              <a:rPr lang="de-DE" sz="2000" dirty="0"/>
              <a:t>in einer einzigen </a:t>
            </a:r>
            <a:r>
              <a:rPr lang="de-DE" sz="2000" dirty="0" smtClean="0"/>
              <a:t>Form, </a:t>
            </a:r>
            <a:r>
              <a:rPr lang="de-DE" sz="2000" dirty="0"/>
              <a:t>sondern </a:t>
            </a:r>
            <a:r>
              <a:rPr lang="de-DE" sz="2000" dirty="0" smtClean="0"/>
              <a:t>Werke </a:t>
            </a:r>
            <a:r>
              <a:rPr lang="de-DE" sz="2000" dirty="0"/>
              <a:t>aus </a:t>
            </a:r>
            <a:r>
              <a:rPr lang="de-DE" sz="2000" dirty="0" smtClean="0"/>
              <a:t>unterschiedlichen </a:t>
            </a:r>
            <a:r>
              <a:rPr lang="de-DE" sz="2000" dirty="0"/>
              <a:t>Gattungen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z. B. Malerei und Grafik</a:t>
            </a:r>
            <a:r>
              <a:rPr lang="de-DE" sz="2000" dirty="0" smtClean="0"/>
              <a:t>) </a:t>
            </a:r>
            <a:r>
              <a:rPr lang="de-DE" sz="2000" dirty="0">
                <a:sym typeface="Wingdings"/>
              </a:rPr>
              <a:t> </a:t>
            </a:r>
            <a:r>
              <a:rPr lang="de-DE" sz="2000" dirty="0" smtClean="0">
                <a:sym typeface="Wingdings"/>
              </a:rPr>
              <a:t>n</a:t>
            </a:r>
            <a:r>
              <a:rPr lang="de-DE" sz="2000" dirty="0" smtClean="0"/>
              <a:t>ur </a:t>
            </a:r>
            <a:r>
              <a:rPr lang="de-DE" sz="2000" dirty="0"/>
              <a:t>dann </a:t>
            </a:r>
            <a:r>
              <a:rPr lang="de-DE" sz="2000" dirty="0" smtClean="0"/>
              <a:t>Formaltitel </a:t>
            </a:r>
            <a:r>
              <a:rPr lang="de-DE" sz="2000" dirty="0"/>
              <a:t>„Werke“ als bevorzugter Titel des Werks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vgl. RDA 6.2.2.10 + RDA 6.2.2.10 D-A-CH</a:t>
            </a:r>
            <a:r>
              <a:rPr lang="de-DE" sz="2000" dirty="0" smtClean="0"/>
              <a:t>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In </a:t>
            </a:r>
            <a:r>
              <a:rPr lang="de-DE" sz="2000" dirty="0"/>
              <a:t>allen anderen </a:t>
            </a:r>
            <a:r>
              <a:rPr lang="de-DE" sz="2000" dirty="0" smtClean="0"/>
              <a:t>Fällen: bevorzugter </a:t>
            </a:r>
            <a:r>
              <a:rPr lang="de-DE" sz="2000" dirty="0"/>
              <a:t>Titel des Werkes nach den normalen Regeln </a:t>
            </a:r>
            <a:r>
              <a:rPr lang="de-DE" sz="2000" dirty="0" smtClean="0"/>
              <a:t>zu bestimmen </a:t>
            </a:r>
            <a:r>
              <a:rPr lang="de-DE" sz="2000" dirty="0"/>
              <a:t>(vgl. RDA 6.2.2.4</a:t>
            </a:r>
            <a:r>
              <a:rPr lang="de-DE" sz="2000" dirty="0" smtClean="0"/>
              <a:t>)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81328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558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Die Keramiken und Skulpturen von Chagall / Vorwort von André Malraux ; deutsche </a:t>
            </a:r>
            <a:r>
              <a:rPr lang="de-DE" dirty="0" smtClean="0"/>
              <a:t>Über-setzung </a:t>
            </a:r>
            <a:r>
              <a:rPr lang="de-DE" dirty="0"/>
              <a:t>von Ursula </a:t>
            </a:r>
            <a:r>
              <a:rPr lang="de-DE" dirty="0" err="1"/>
              <a:t>Patzies</a:t>
            </a:r>
            <a:r>
              <a:rPr lang="de-DE" dirty="0"/>
              <a:t> und Georges D. </a:t>
            </a:r>
            <a:r>
              <a:rPr lang="de-DE" dirty="0" err="1" smtClean="0"/>
              <a:t>Ruelle</a:t>
            </a:r>
            <a:endParaRPr lang="de-DE" dirty="0" smtClean="0"/>
          </a:p>
          <a:p>
            <a:pPr marL="0" indent="0">
              <a:buNone/>
            </a:pP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763462"/>
              </p:ext>
            </p:extLst>
          </p:nvPr>
        </p:nvGraphicFramePr>
        <p:xfrm>
          <a:off x="467544" y="2348880"/>
          <a:ext cx="799288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376264"/>
                <a:gridCol w="38164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4000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2.3.2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Haupttitel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Die Keramiken und Skulpturen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von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3210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6.2.2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Bevorzugter</a:t>
                      </a:r>
                      <a:r>
                        <a:rPr lang="de-DE" sz="1800" b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Titel des Werks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Les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céramiques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de-DE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sculptures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de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3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Werkverzeichnisse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Bei (vollständigem) Werkverzeichnis: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kein </a:t>
            </a:r>
            <a:r>
              <a:rPr lang="de-DE" sz="2400" dirty="0"/>
              <a:t>Formaltitel „Werke“, da </a:t>
            </a:r>
            <a:r>
              <a:rPr lang="de-DE" sz="2400" dirty="0" smtClean="0"/>
              <a:t>die Person</a:t>
            </a:r>
            <a:r>
              <a:rPr lang="de-DE" sz="2400" dirty="0"/>
              <a:t>, die das Werkverzeichnis erarbeitet </a:t>
            </a:r>
            <a:r>
              <a:rPr lang="de-DE" sz="2400" dirty="0" smtClean="0"/>
              <a:t>hat, </a:t>
            </a:r>
            <a:r>
              <a:rPr lang="de-DE" sz="2400" dirty="0"/>
              <a:t>der geistige </a:t>
            </a:r>
            <a:r>
              <a:rPr lang="de-DE" sz="2400" dirty="0" err="1" smtClean="0"/>
              <a:t>Schöp-fer</a:t>
            </a:r>
            <a:r>
              <a:rPr lang="de-DE" sz="2400" dirty="0" smtClean="0"/>
              <a:t> </a:t>
            </a:r>
            <a:r>
              <a:rPr lang="de-DE" sz="2400" dirty="0"/>
              <a:t>ist und nicht der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Art des Inhalts: „Werkverzeichnis“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(RDA </a:t>
            </a:r>
            <a:r>
              <a:rPr lang="de-DE" sz="2400" dirty="0"/>
              <a:t>7.2.1.3 </a:t>
            </a:r>
            <a:r>
              <a:rPr lang="de-DE" sz="2400" dirty="0" smtClean="0"/>
              <a:t>D-A-CH)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91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Ausstellungskataloge usw.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RDA: </a:t>
            </a:r>
            <a:r>
              <a:rPr lang="de-DE" sz="2400" dirty="0" smtClean="0"/>
              <a:t>Begriffe nicht definiert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Ausstellungskatalog: Ressource</a:t>
            </a:r>
            <a:r>
              <a:rPr lang="de-DE" sz="2400" dirty="0"/>
              <a:t>, die im Zusammenhang mit einer Ausstellung erscheint und typischerweise zahlreiche Abbildungen der in der Ausstellung gezeigten Objekte </a:t>
            </a:r>
            <a:r>
              <a:rPr lang="de-DE" sz="2400" dirty="0" smtClean="0"/>
              <a:t>enthält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Andere </a:t>
            </a:r>
            <a:r>
              <a:rPr lang="de-DE" sz="2400" dirty="0"/>
              <a:t>Publikationen im Zusammenhang mit einer </a:t>
            </a:r>
            <a:r>
              <a:rPr lang="de-DE" sz="2400" dirty="0" smtClean="0"/>
              <a:t>Ausstellung sind z. B. Programmhefte </a:t>
            </a:r>
            <a:r>
              <a:rPr lang="de-DE" sz="2400" dirty="0"/>
              <a:t>und </a:t>
            </a:r>
            <a:r>
              <a:rPr lang="de-DE" sz="2400" dirty="0" smtClean="0"/>
              <a:t>Doku-</a:t>
            </a:r>
            <a:r>
              <a:rPr lang="de-DE" sz="2400" dirty="0" err="1" smtClean="0"/>
              <a:t>mentationen</a:t>
            </a:r>
            <a:r>
              <a:rPr lang="de-DE" sz="2400" dirty="0" smtClean="0"/>
              <a:t> </a:t>
            </a:r>
            <a:r>
              <a:rPr lang="de-DE" sz="2400" dirty="0"/>
              <a:t>zur </a:t>
            </a:r>
            <a:r>
              <a:rPr lang="de-DE" sz="2400" dirty="0" smtClean="0"/>
              <a:t>Ausstellung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010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Bestandskatalog: </a:t>
            </a:r>
            <a:r>
              <a:rPr lang="de-DE" sz="2400" dirty="0"/>
              <a:t>Ressource, die den vollständigen Bestand oder Teile davon (z. B. eine besondere Sammlung) eines Museums oder einer anderen Institution bzw. mehrerer Museen oder anderer Institutionen beschreibt und typischerweise </a:t>
            </a:r>
            <a:r>
              <a:rPr lang="de-DE" sz="2400" dirty="0" smtClean="0"/>
              <a:t>zahl-reiche </a:t>
            </a:r>
            <a:r>
              <a:rPr lang="de-DE" sz="2400" dirty="0"/>
              <a:t>Abbildungen der Objekte </a:t>
            </a:r>
            <a:r>
              <a:rPr lang="de-DE" sz="2400" dirty="0" smtClean="0"/>
              <a:t>enthält (kann auch im Zusammenhang mit einer Ausstellung </a:t>
            </a:r>
            <a:r>
              <a:rPr lang="de-DE" sz="2400" dirty="0" err="1" smtClean="0"/>
              <a:t>erschei-nen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557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</a:t>
            </a:r>
            <a:r>
              <a:rPr lang="de-DE" sz="2400" dirty="0"/>
              <a:t>Begriff </a:t>
            </a:r>
            <a:r>
              <a:rPr lang="de-DE" sz="2400" dirty="0" smtClean="0"/>
              <a:t>„Bildband</a:t>
            </a:r>
            <a:r>
              <a:rPr lang="de-DE" sz="2400" dirty="0"/>
              <a:t>“ nicht definiert</a:t>
            </a:r>
          </a:p>
          <a:p>
            <a:r>
              <a:rPr lang="de-DE" dirty="0" smtClean="0"/>
              <a:t>Ressource </a:t>
            </a:r>
            <a:r>
              <a:rPr lang="de-DE" dirty="0"/>
              <a:t>(gedrucktes Buch, PDF-Dokument, </a:t>
            </a:r>
            <a:r>
              <a:rPr lang="de-DE" dirty="0" smtClean="0"/>
              <a:t>Website </a:t>
            </a:r>
            <a:r>
              <a:rPr lang="de-DE" dirty="0"/>
              <a:t>etc.), die zu einem wesentlichen Teil (mindestens 40 %) aus Abbildungen besteht und bei der die Abbildungen nicht nur zur Illustration des Texts </a:t>
            </a:r>
            <a:r>
              <a:rPr lang="de-DE" dirty="0" smtClean="0"/>
              <a:t>dienen</a:t>
            </a:r>
          </a:p>
          <a:p>
            <a:pPr lvl="1"/>
            <a:r>
              <a:rPr lang="de-DE" dirty="0" smtClean="0"/>
              <a:t>auch: Bilderbücher </a:t>
            </a:r>
            <a:r>
              <a:rPr lang="de-DE" dirty="0"/>
              <a:t>und </a:t>
            </a:r>
            <a:r>
              <a:rPr lang="de-DE" dirty="0" smtClean="0"/>
              <a:t>Comics</a:t>
            </a:r>
          </a:p>
          <a:p>
            <a:r>
              <a:rPr lang="de-DE" dirty="0"/>
              <a:t>Keine Sonderregeln für geistige Schöpfer von </a:t>
            </a:r>
            <a:r>
              <a:rPr lang="de-DE" dirty="0" smtClean="0"/>
              <a:t>Bildbänden, es </a:t>
            </a:r>
            <a:r>
              <a:rPr lang="de-DE" dirty="0"/>
              <a:t>gelten die normalen </a:t>
            </a:r>
            <a:r>
              <a:rPr lang="de-DE" dirty="0" smtClean="0"/>
              <a:t>Regeln </a:t>
            </a:r>
            <a:r>
              <a:rPr lang="de-DE" dirty="0"/>
              <a:t>RDA 19.2.1.1</a:t>
            </a:r>
          </a:p>
          <a:p>
            <a:r>
              <a:rPr lang="de-DE" dirty="0" smtClean="0"/>
              <a:t>Geistige </a:t>
            </a:r>
            <a:r>
              <a:rPr lang="de-DE" dirty="0"/>
              <a:t>Schöpfer: Bild- und Textautoren</a:t>
            </a:r>
          </a:p>
          <a:p>
            <a:r>
              <a:rPr lang="de-DE" dirty="0" err="1" smtClean="0"/>
              <a:t>Beziehungs­kennzeichnungen</a:t>
            </a:r>
            <a:endParaRPr lang="de-DE" dirty="0"/>
          </a:p>
          <a:p>
            <a:pPr lvl="1"/>
            <a:r>
              <a:rPr lang="de-DE" dirty="0"/>
              <a:t>Bildautoren – je nach Situation – „Fotograf“ oder „Künstler“</a:t>
            </a:r>
          </a:p>
          <a:p>
            <a:pPr lvl="1"/>
            <a:r>
              <a:rPr lang="de-DE" dirty="0"/>
              <a:t>Textautoren – „Verfasser“</a:t>
            </a:r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Ausstellungs- </a:t>
            </a:r>
            <a:r>
              <a:rPr lang="de-DE" sz="2400" dirty="0"/>
              <a:t>und </a:t>
            </a:r>
            <a:r>
              <a:rPr lang="de-DE" sz="2400" dirty="0" err="1"/>
              <a:t>Bestands­kataloge</a:t>
            </a:r>
            <a:r>
              <a:rPr lang="de-DE" sz="2400" dirty="0"/>
              <a:t> </a:t>
            </a:r>
            <a:r>
              <a:rPr lang="de-DE" sz="2400" dirty="0" smtClean="0"/>
              <a:t>sind üblicher-weise </a:t>
            </a:r>
            <a:r>
              <a:rPr lang="de-DE" sz="2400" dirty="0"/>
              <a:t>zugleich </a:t>
            </a:r>
            <a:r>
              <a:rPr lang="de-DE" sz="2400" dirty="0" smtClean="0"/>
              <a:t>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7.15) gelten </a:t>
            </a:r>
            <a:r>
              <a:rPr lang="de-DE" sz="2400" dirty="0" smtClean="0"/>
              <a:t>daher analog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16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</a:t>
            </a:r>
            <a:r>
              <a:rPr lang="de-DE" sz="2400" dirty="0" smtClean="0"/>
              <a:t>: zwei mögliche Fälle (</a:t>
            </a:r>
            <a:r>
              <a:rPr lang="de-DE" sz="2400" dirty="0"/>
              <a:t>RDA </a:t>
            </a:r>
            <a:r>
              <a:rPr lang="de-DE" sz="2400" dirty="0" smtClean="0"/>
              <a:t>19.2.1.1.1)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Voraussetzung: das </a:t>
            </a:r>
            <a:r>
              <a:rPr lang="de-DE" sz="2400" dirty="0"/>
              <a:t>Werk </a:t>
            </a:r>
            <a:r>
              <a:rPr lang="de-DE" sz="2400" dirty="0" smtClean="0"/>
              <a:t>stammt auch von </a:t>
            </a:r>
            <a:r>
              <a:rPr lang="de-DE" sz="2400" dirty="0"/>
              <a:t>der jeweiligen Körperschaft </a:t>
            </a:r>
            <a:r>
              <a:rPr lang="de-DE" sz="2400" dirty="0" smtClean="0"/>
              <a:t>(RDA 19.2.1.1.1, </a:t>
            </a:r>
            <a:r>
              <a:rPr lang="de-DE" sz="2400" dirty="0"/>
              <a:t>erster </a:t>
            </a:r>
            <a:r>
              <a:rPr lang="de-DE" sz="2400" dirty="0" smtClean="0"/>
              <a:t>Satz)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</a:t>
            </a:r>
            <a:r>
              <a:rPr lang="de-DE" sz="2400" dirty="0"/>
              <a:t>davon kann </a:t>
            </a:r>
            <a:r>
              <a:rPr lang="de-DE" sz="2400" dirty="0" smtClean="0"/>
              <a:t>in </a:t>
            </a:r>
            <a:r>
              <a:rPr lang="de-DE" sz="2400" dirty="0"/>
              <a:t>der Regel ausgegangen </a:t>
            </a:r>
            <a:r>
              <a:rPr lang="de-DE" sz="2400" dirty="0" smtClean="0"/>
              <a:t>werden</a:t>
            </a:r>
            <a:endParaRPr lang="de-DE" sz="2400" dirty="0"/>
          </a:p>
          <a:p>
            <a:r>
              <a:rPr lang="de-DE" dirty="0" smtClean="0"/>
              <a:t>Weitere mögliche geistige Schöpfer: eine </a:t>
            </a:r>
            <a:r>
              <a:rPr lang="de-DE" dirty="0"/>
              <a:t>oder </a:t>
            </a:r>
            <a:r>
              <a:rPr lang="de-DE" dirty="0" smtClean="0"/>
              <a:t>mehrere Körperschaften, aber auch Perso­nen (</a:t>
            </a:r>
            <a:r>
              <a:rPr lang="de-DE" dirty="0"/>
              <a:t>z</a:t>
            </a:r>
            <a:r>
              <a:rPr lang="de-DE" dirty="0" smtClean="0"/>
              <a:t>. B</a:t>
            </a:r>
            <a:r>
              <a:rPr lang="de-DE" dirty="0"/>
              <a:t>. </a:t>
            </a:r>
            <a:r>
              <a:rPr lang="de-DE" dirty="0" smtClean="0"/>
              <a:t>Zusammenstellender eines Bestandskataloges)</a:t>
            </a:r>
          </a:p>
          <a:p>
            <a:r>
              <a:rPr lang="de-DE" dirty="0" smtClean="0"/>
              <a:t>RDA </a:t>
            </a:r>
            <a:r>
              <a:rPr lang="de-DE" dirty="0"/>
              <a:t>6.27.1.3 </a:t>
            </a:r>
            <a:r>
              <a:rPr lang="de-DE" dirty="0" smtClean="0"/>
              <a:t>Ausnahme: eine </a:t>
            </a:r>
            <a:r>
              <a:rPr lang="de-DE" dirty="0"/>
              <a:t>Körperschaft </a:t>
            </a:r>
            <a:r>
              <a:rPr lang="de-DE" dirty="0" smtClean="0"/>
              <a:t>hat als </a:t>
            </a:r>
            <a:r>
              <a:rPr lang="de-DE" dirty="0"/>
              <a:t>geistiger Schöpfer immer Vorrang vor einer </a:t>
            </a:r>
            <a:r>
              <a:rPr lang="de-DE" dirty="0" smtClean="0"/>
              <a:t>Person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853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Ausstellungskatalog oder eine andere Publikation im Zusam­menhang mit einer Ausstellung, die </a:t>
            </a:r>
            <a:r>
              <a:rPr lang="de-DE" sz="2400" u="sng" dirty="0" smtClean="0"/>
              <a:t>regel-mäßig</a:t>
            </a:r>
            <a:r>
              <a:rPr lang="de-DE" sz="2400" dirty="0" smtClean="0"/>
              <a:t> </a:t>
            </a:r>
            <a:r>
              <a:rPr lang="de-DE" sz="2400" dirty="0"/>
              <a:t>unter demselben Namen wiederkehrt (z</a:t>
            </a:r>
            <a:r>
              <a:rPr lang="de-DE" sz="2400" dirty="0" smtClean="0"/>
              <a:t>. B</a:t>
            </a:r>
            <a:r>
              <a:rPr lang="de-DE" sz="2400" dirty="0"/>
              <a:t>. Documenta, Biennale di Venezia</a:t>
            </a:r>
            <a:r>
              <a:rPr lang="de-DE" sz="2400" dirty="0" smtClean="0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3178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r>
              <a:rPr lang="en-US" dirty="0" err="1" smtClean="0"/>
              <a:t>Beispiel</a:t>
            </a:r>
            <a:r>
              <a:rPr lang="en-US" dirty="0" smtClean="0"/>
              <a:t>: Larger </a:t>
            </a:r>
            <a:r>
              <a:rPr lang="en-US" dirty="0"/>
              <a:t>than life - stranger than fiction : 11. </a:t>
            </a:r>
            <a:r>
              <a:rPr lang="de-DE" dirty="0" err="1"/>
              <a:t>Triennale</a:t>
            </a:r>
            <a:r>
              <a:rPr lang="de-DE" dirty="0"/>
              <a:t> Kleinplastik Fellbach 2010, Alte Kelter, 12.06.-11.10.2010 : Dokumentation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746918"/>
              </p:ext>
            </p:extLst>
          </p:nvPr>
        </p:nvGraphicFramePr>
        <p:xfrm>
          <a:off x="611560" y="3356992"/>
          <a:ext cx="8136904" cy="1955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12"/>
                <a:gridCol w="843912"/>
                <a:gridCol w="2128600"/>
                <a:gridCol w="4320480"/>
              </a:tblGrid>
              <a:tr h="4129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i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Triennale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Kleinplastik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.$d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Fellbach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9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Achtung: </a:t>
            </a:r>
            <a:r>
              <a:rPr lang="de-DE" sz="2400" dirty="0"/>
              <a:t>Einzelausstellungen (d</a:t>
            </a:r>
            <a:r>
              <a:rPr lang="de-DE" sz="2400" dirty="0" smtClean="0"/>
              <a:t>. h</a:t>
            </a:r>
            <a:r>
              <a:rPr lang="de-DE" sz="2400" dirty="0"/>
              <a:t>. nicht regelmäßig unter demselben Namen wie­derkehrende </a:t>
            </a:r>
            <a:r>
              <a:rPr lang="de-DE" sz="2400" dirty="0" smtClean="0"/>
              <a:t>Aus-stellungen</a:t>
            </a:r>
            <a:r>
              <a:rPr lang="de-DE" sz="2400" dirty="0"/>
              <a:t>) </a:t>
            </a:r>
            <a:r>
              <a:rPr lang="de-DE" sz="2400" dirty="0" smtClean="0"/>
              <a:t>werden in </a:t>
            </a:r>
            <a:r>
              <a:rPr lang="de-DE" sz="2400" dirty="0"/>
              <a:t>der Formalerschließung grundsätzlich nicht als </a:t>
            </a:r>
            <a:r>
              <a:rPr lang="de-DE" sz="2400" dirty="0" smtClean="0"/>
              <a:t>Körperschaften </a:t>
            </a:r>
            <a:r>
              <a:rPr lang="de-DE" sz="2400" dirty="0"/>
              <a:t>betrachtet (vgl. RDA 11.0 D-A-CH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Entsprechend </a:t>
            </a:r>
            <a:r>
              <a:rPr lang="de-DE" sz="2400" dirty="0"/>
              <a:t>können sie weder geis­tige Schöpfer sein noch kann eine andere Beziehung zu ihnen angelegt </a:t>
            </a:r>
            <a:r>
              <a:rPr lang="de-DE" sz="2400" dirty="0" smtClean="0"/>
              <a:t>werden!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646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br>
              <a:rPr lang="de-DE" sz="2400" b="1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Reine Bestandskataloge – oder </a:t>
            </a:r>
            <a:r>
              <a:rPr lang="de-DE" sz="2400" dirty="0"/>
              <a:t>–</a:t>
            </a:r>
            <a:r>
              <a:rPr lang="de-DE" sz="2400" dirty="0" smtClean="0"/>
              <a:t> Bestandskataloge als Publikationen </a:t>
            </a:r>
            <a:r>
              <a:rPr lang="de-DE" sz="2400" dirty="0"/>
              <a:t>im Zusammenhang mit einer </a:t>
            </a:r>
            <a:r>
              <a:rPr lang="de-DE" sz="2400" dirty="0" smtClean="0"/>
              <a:t>Ausstellung, </a:t>
            </a:r>
            <a:r>
              <a:rPr lang="de-DE" sz="2400" dirty="0"/>
              <a:t>wenn </a:t>
            </a:r>
            <a:r>
              <a:rPr lang="de-DE" sz="2400" dirty="0" smtClean="0"/>
              <a:t>es an </a:t>
            </a:r>
            <a:r>
              <a:rPr lang="de-DE" sz="2400" dirty="0"/>
              <a:t>prominenter Stelle </a:t>
            </a:r>
            <a:r>
              <a:rPr lang="de-DE" sz="2400" dirty="0" smtClean="0"/>
              <a:t>einen Hinweis gibt, </a:t>
            </a:r>
            <a:r>
              <a:rPr lang="de-DE" sz="2400" dirty="0"/>
              <a:t>dass </a:t>
            </a:r>
            <a:r>
              <a:rPr lang="de-DE" sz="2400" dirty="0" smtClean="0"/>
              <a:t>die Stücke </a:t>
            </a:r>
            <a:r>
              <a:rPr lang="de-DE" sz="2400" dirty="0"/>
              <a:t>aus einem bestimmten Museum o. ä. </a:t>
            </a:r>
            <a:r>
              <a:rPr lang="de-DE" sz="2400" dirty="0" smtClean="0"/>
              <a:t>stammen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</a:t>
            </a:r>
            <a:r>
              <a:rPr lang="de-DE" sz="2400" dirty="0"/>
              <a:t>Mu­seum o. ä., das die Objekte besitzt, ist geistiger </a:t>
            </a:r>
            <a:r>
              <a:rPr lang="de-DE" sz="2400" dirty="0" smtClean="0"/>
              <a:t>Schöpfer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27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Die sogenannten koptischen Textilien im Museum Andreasstift der Stadt Worms : </a:t>
            </a:r>
            <a:r>
              <a:rPr lang="de-DE" sz="2400" dirty="0" smtClean="0"/>
              <a:t>Be­stands-katalog </a:t>
            </a:r>
            <a:r>
              <a:rPr lang="de-DE" sz="2400" dirty="0"/>
              <a:t>/ von Dorothee </a:t>
            </a:r>
            <a:r>
              <a:rPr lang="de-DE" sz="2400" dirty="0" smtClean="0"/>
              <a:t>Renner-</a:t>
            </a:r>
            <a:r>
              <a:rPr lang="de-DE" sz="2400" dirty="0" err="1" smtClean="0"/>
              <a:t>Volbach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343506"/>
              </p:ext>
            </p:extLst>
          </p:nvPr>
        </p:nvGraphicFramePr>
        <p:xfrm>
          <a:off x="323528" y="3068960"/>
          <a:ext cx="8208912" cy="309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12"/>
                <a:gridCol w="843912"/>
                <a:gridCol w="2200608"/>
                <a:gridCol w="4320480"/>
              </a:tblGrid>
              <a:tr h="4129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Museum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der Stadt Worms im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Andreasstift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Renner-Volbach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Dorothee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Zusammenstellender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</a:t>
                      </a:r>
                      <a:endParaRPr lang="de-DE" sz="1800" i="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0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10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Brueghel, Rubens, Ruisdael : die Graphische Sammlung der Staatsgalerie zeigt ihre </a:t>
            </a:r>
            <a:r>
              <a:rPr lang="de-DE" sz="2400" dirty="0" smtClean="0"/>
              <a:t>Schätze</a:t>
            </a:r>
            <a:br>
              <a:rPr lang="de-DE" sz="2400" dirty="0" smtClean="0"/>
            </a:br>
            <a:r>
              <a:rPr lang="de-DE" sz="2400" i="1" dirty="0" smtClean="0"/>
              <a:t>(Es handelt sich um einen Ausstellungskatalog.)</a:t>
            </a:r>
            <a:endParaRPr lang="de-DE" sz="2400" i="1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62415"/>
              </p:ext>
            </p:extLst>
          </p:nvPr>
        </p:nvGraphicFramePr>
        <p:xfrm>
          <a:off x="323528" y="3645024"/>
          <a:ext cx="8568952" cy="1955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12"/>
                <a:gridCol w="843912"/>
                <a:gridCol w="2488640"/>
                <a:gridCol w="4392488"/>
              </a:tblGrid>
              <a:tr h="4129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i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Staatsgalerie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Stuttgart. Graphische Sammlung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7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Künstler als geistige Schöpfer</a:t>
            </a:r>
            <a:r>
              <a:rPr lang="de-DE" sz="2400" dirty="0" smtClean="0"/>
              <a:t>:</a:t>
            </a:r>
            <a:br>
              <a:rPr lang="de-DE" sz="2400" dirty="0" smtClean="0"/>
            </a:br>
            <a:r>
              <a:rPr lang="de-DE" sz="2400" dirty="0" smtClean="0"/>
              <a:t>Ausstellungskataloge (z</a:t>
            </a:r>
            <a:r>
              <a:rPr lang="de-DE" sz="2400" dirty="0"/>
              <a:t>. B. </a:t>
            </a:r>
            <a:r>
              <a:rPr lang="de-DE" sz="2400" dirty="0" smtClean="0"/>
              <a:t>Ausstellungen </a:t>
            </a:r>
            <a:r>
              <a:rPr lang="de-DE" sz="2400" dirty="0"/>
              <a:t>in </a:t>
            </a:r>
            <a:r>
              <a:rPr lang="de-DE" sz="2400" dirty="0" smtClean="0"/>
              <a:t>Kunst-galerien) mit hauptsächlich </a:t>
            </a:r>
            <a:r>
              <a:rPr lang="de-DE" sz="2400" dirty="0"/>
              <a:t>Reproduktionen bzw. Abbildungen von </a:t>
            </a:r>
            <a:r>
              <a:rPr lang="de-DE" sz="2400" dirty="0" smtClean="0"/>
              <a:t>Kunstwerken und wenig erläutern-dem Text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analog zu </a:t>
            </a:r>
            <a:r>
              <a:rPr lang="de-DE" sz="2400" dirty="0"/>
              <a:t>Kunstbänden </a:t>
            </a:r>
            <a:r>
              <a:rPr lang="de-DE" sz="2400" dirty="0" smtClean="0"/>
              <a:t>behandeln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Weitere Fälle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Bestimmung </a:t>
            </a:r>
            <a:r>
              <a:rPr lang="de-DE" sz="2400" dirty="0"/>
              <a:t>des oder der geistigen </a:t>
            </a:r>
            <a:r>
              <a:rPr lang="de-DE" sz="2400" dirty="0" smtClean="0"/>
              <a:t>Schöpfer gelten sonst die </a:t>
            </a:r>
            <a:r>
              <a:rPr lang="de-DE" sz="2400" dirty="0"/>
              <a:t>normalen Re­geln </a:t>
            </a:r>
            <a:r>
              <a:rPr lang="de-DE" sz="2400" dirty="0" smtClean="0"/>
              <a:t>(RDA 19.2.1.1)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Zusammenstellungen (Katalogteil + Beiträge </a:t>
            </a:r>
            <a:r>
              <a:rPr lang="de-DE" sz="2400" dirty="0"/>
              <a:t>unterschiedlicher geistiger </a:t>
            </a:r>
            <a:r>
              <a:rPr lang="de-DE" sz="2400" dirty="0" smtClean="0"/>
              <a:t>Schöpfer):</a:t>
            </a:r>
            <a:br>
              <a:rPr lang="de-DE" sz="2400" dirty="0" smtClean="0"/>
            </a:br>
            <a:r>
              <a:rPr lang="de-DE" sz="2400" dirty="0" smtClean="0"/>
              <a:t>kein geistiger Schöpfer</a:t>
            </a:r>
            <a:r>
              <a:rPr lang="de-DE" sz="2400" dirty="0"/>
              <a:t> </a:t>
            </a:r>
            <a:r>
              <a:rPr lang="de-DE" sz="2400" dirty="0" smtClean="0"/>
              <a:t>für Katalog als Ganzes</a:t>
            </a:r>
          </a:p>
          <a:p>
            <a:pPr marL="0" lvl="1" indent="0">
              <a:buNone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24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sz="2400" b="1" dirty="0"/>
              <a:t>Beziehungen zu </a:t>
            </a:r>
            <a:r>
              <a:rPr lang="de-DE" sz="2400" b="1" dirty="0" smtClean="0"/>
              <a:t>Mitwirkenden </a:t>
            </a:r>
            <a:r>
              <a:rPr lang="de-DE" sz="2400" dirty="0" smtClean="0"/>
              <a:t>(RDA 20.2)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Herausgeber </a:t>
            </a:r>
            <a:r>
              <a:rPr lang="de-DE" dirty="0"/>
              <a:t>und Redakteure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„Herausgeber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Künstler</a:t>
            </a:r>
            <a:r>
              <a:rPr lang="de-DE" dirty="0"/>
              <a:t>, von dem Werke abgebildet sind (Beziehungskennzeichnung „Illustrator“ oder,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</a:t>
            </a:r>
            <a:r>
              <a:rPr lang="de-DE" dirty="0"/>
              <a:t>. B. bei einem Bildhauer, „Mitwirkender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Fotografen </a:t>
            </a:r>
            <a:r>
              <a:rPr lang="de-DE" dirty="0"/>
              <a:t>der Abbildungen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„Illustrator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Verfasser </a:t>
            </a:r>
            <a:r>
              <a:rPr lang="de-DE" dirty="0"/>
              <a:t>zusätzlicher Texte, z. B. Einleitung oder Vorwort (übergeordnete </a:t>
            </a:r>
            <a:r>
              <a:rPr lang="de-DE" dirty="0" err="1"/>
              <a:t>Bezie­hungskennzeichnung</a:t>
            </a:r>
            <a:r>
              <a:rPr lang="de-DE" dirty="0"/>
              <a:t> „Verfasser von ergänzendem Text“; </a:t>
            </a:r>
            <a:r>
              <a:rPr lang="de-DE" dirty="0" smtClean="0"/>
              <a:t>außerdem speziellere </a:t>
            </a:r>
            <a:r>
              <a:rPr lang="de-DE" dirty="0"/>
              <a:t>Bezeichnungen wie „Verfasser der Einleitung“ oder „Verfasser des </a:t>
            </a:r>
            <a:r>
              <a:rPr lang="de-DE" dirty="0" smtClean="0"/>
              <a:t>Vor-worts“)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34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Die </a:t>
            </a:r>
            <a:r>
              <a:rPr lang="de-DE" dirty="0"/>
              <a:t>kleine Raupe Nimmersatt / Eric </a:t>
            </a:r>
            <a:r>
              <a:rPr lang="de-DE" dirty="0" smtClean="0"/>
              <a:t>Carle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i="1" dirty="0" smtClean="0"/>
              <a:t>Eric </a:t>
            </a:r>
            <a:r>
              <a:rPr lang="de-DE" i="1" dirty="0"/>
              <a:t>Carle ist sowohl für den Text als auch für die </a:t>
            </a:r>
            <a:r>
              <a:rPr lang="de-DE" i="1" dirty="0" smtClean="0"/>
              <a:t>gezeichneten Bilder verantwortlich.)</a:t>
            </a:r>
            <a:br>
              <a:rPr lang="de-DE" i="1" dirty="0" smtClean="0"/>
            </a:b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741512"/>
              </p:ext>
            </p:extLst>
          </p:nvPr>
        </p:nvGraphicFramePr>
        <p:xfrm>
          <a:off x="467544" y="2852936"/>
          <a:ext cx="8280920" cy="2254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592288"/>
                <a:gridCol w="396044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Carle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4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dirty="0"/>
              <a:t>Beziehungen zu sonstigen Personen, Familien oder Körperschaften, die mit einem Werk in Verbindung </a:t>
            </a:r>
            <a:r>
              <a:rPr lang="de-DE" b="1" dirty="0" smtClean="0"/>
              <a:t>stehen </a:t>
            </a:r>
            <a:r>
              <a:rPr lang="de-DE" sz="2400" dirty="0" smtClean="0"/>
              <a:t>(RDA 19.3)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Ausstellende </a:t>
            </a:r>
            <a:r>
              <a:rPr lang="de-DE" dirty="0"/>
              <a:t>Körperschaft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je nach Sachlage „</a:t>
            </a:r>
            <a:r>
              <a:rPr lang="de-DE" dirty="0" smtClean="0"/>
              <a:t>Veranstalter</a:t>
            </a:r>
            <a:r>
              <a:rPr lang="de-DE" dirty="0"/>
              <a:t>“ und/oder „Gastgebende Institution“)</a:t>
            </a:r>
          </a:p>
          <a:p>
            <a:pPr lvl="1"/>
            <a:r>
              <a:rPr lang="de-DE" dirty="0" smtClean="0"/>
              <a:t>Kurator </a:t>
            </a:r>
            <a:r>
              <a:rPr lang="de-DE" dirty="0"/>
              <a:t>einer Ausstellung (Beziehungskennzeichnung „Veranstalter“ oder „</a:t>
            </a:r>
            <a:r>
              <a:rPr lang="de-DE" dirty="0" smtClean="0"/>
              <a:t>Sonstige </a:t>
            </a:r>
            <a:r>
              <a:rPr lang="de-DE" dirty="0"/>
              <a:t>Person, Familie oder </a:t>
            </a:r>
            <a:r>
              <a:rPr lang="de-DE" dirty="0" smtClean="0"/>
              <a:t>Körperschaft</a:t>
            </a:r>
            <a:r>
              <a:rPr lang="de-DE" dirty="0"/>
              <a:t>, die mit einem Werk in Verbindung steht“)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63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dirty="0"/>
              <a:t>Verfasser von </a:t>
            </a:r>
            <a:r>
              <a:rPr lang="de-DE" b="1" dirty="0" smtClean="0"/>
              <a:t>Beiträgen</a:t>
            </a:r>
          </a:p>
          <a:p>
            <a:r>
              <a:rPr lang="de-DE" dirty="0" smtClean="0"/>
              <a:t>Oft Aufsätze </a:t>
            </a:r>
            <a:r>
              <a:rPr lang="de-DE" dirty="0"/>
              <a:t>von unterschiedlichen </a:t>
            </a:r>
            <a:r>
              <a:rPr lang="de-DE" dirty="0" smtClean="0"/>
              <a:t>Verfassern, also </a:t>
            </a:r>
            <a:r>
              <a:rPr lang="de-DE" dirty="0"/>
              <a:t>kein gemeinschaftlich geschaffenes Werk, sondern eine Zusammenstellung von Werken </a:t>
            </a:r>
            <a:r>
              <a:rPr lang="de-DE" dirty="0" smtClean="0"/>
              <a:t>unterschied-</a:t>
            </a:r>
            <a:r>
              <a:rPr lang="de-DE" dirty="0" err="1" smtClean="0"/>
              <a:t>licher</a:t>
            </a:r>
            <a:r>
              <a:rPr lang="de-DE" dirty="0" smtClean="0"/>
              <a:t> </a:t>
            </a:r>
            <a:r>
              <a:rPr lang="de-DE" dirty="0"/>
              <a:t>geistiger Schöpfer </a:t>
            </a:r>
            <a:endParaRPr lang="de-DE" dirty="0" smtClean="0"/>
          </a:p>
          <a:p>
            <a:r>
              <a:rPr lang="de-DE" dirty="0" smtClean="0"/>
              <a:t>Aufsatzverfasser sind nur geistige Schöpfer von Teilwerken </a:t>
            </a:r>
          </a:p>
          <a:p>
            <a:r>
              <a:rPr lang="de-DE" dirty="0" smtClean="0"/>
              <a:t>aus </a:t>
            </a:r>
            <a:r>
              <a:rPr lang="de-DE" dirty="0"/>
              <a:t>pragmatischen Gründen und zur Verbesserung der Recherche </a:t>
            </a:r>
            <a:r>
              <a:rPr lang="de-DE" dirty="0" smtClean="0"/>
              <a:t>möglich</a:t>
            </a:r>
            <a:r>
              <a:rPr lang="de-DE" dirty="0"/>
              <a:t>, di­rekte Beziehungen zu den Aufsatzverfasser </a:t>
            </a:r>
            <a:r>
              <a:rPr lang="de-DE" dirty="0" smtClean="0"/>
              <a:t>mit </a:t>
            </a:r>
            <a:r>
              <a:rPr lang="de-DE" dirty="0"/>
              <a:t>der Beziehungskennzeichnung </a:t>
            </a:r>
            <a:r>
              <a:rPr lang="de-DE" dirty="0" smtClean="0"/>
              <a:t>„Verfasser“ </a:t>
            </a:r>
            <a:r>
              <a:rPr lang="de-DE" dirty="0"/>
              <a:t>anzu­legen (vgl. RDA 18.5 </a:t>
            </a:r>
            <a:r>
              <a:rPr lang="de-DE" dirty="0" smtClean="0"/>
              <a:t>D-A-CH)</a:t>
            </a:r>
          </a:p>
          <a:p>
            <a:r>
              <a:rPr lang="de-DE" dirty="0" smtClean="0"/>
              <a:t>Achtung: Verwenden Sie in diesem Fall nicht das Personenfeld für den ersten geistigen Schöpfer!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9171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/>
              <a:t>Art des Inhalts (RDA </a:t>
            </a:r>
            <a:r>
              <a:rPr lang="de-DE" dirty="0" smtClean="0"/>
              <a:t>7.2 + RDA </a:t>
            </a:r>
            <a:r>
              <a:rPr lang="de-DE" dirty="0"/>
              <a:t>7.2.1.3 </a:t>
            </a:r>
            <a:r>
              <a:rPr lang="de-DE" dirty="0" smtClean="0"/>
              <a:t>D-A-CH): „</a:t>
            </a:r>
            <a:r>
              <a:rPr lang="de-DE" dirty="0"/>
              <a:t>Ausstellungskatalog</a:t>
            </a:r>
            <a:r>
              <a:rPr lang="de-DE" dirty="0" smtClean="0"/>
              <a:t>“</a:t>
            </a:r>
            <a:br>
              <a:rPr lang="de-DE" dirty="0" smtClean="0"/>
            </a:br>
            <a:r>
              <a:rPr lang="de-DE" dirty="0" smtClean="0"/>
              <a:t>(nicht zusätzlich </a:t>
            </a:r>
            <a:r>
              <a:rPr lang="de-DE" dirty="0"/>
              <a:t>„Bildband</a:t>
            </a:r>
            <a:r>
              <a:rPr lang="de-DE" dirty="0" smtClean="0"/>
              <a:t>“ vergeben)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Zusätzlich </a:t>
            </a:r>
            <a:r>
              <a:rPr lang="de-DE" dirty="0" smtClean="0"/>
              <a:t>weitere </a:t>
            </a:r>
            <a:r>
              <a:rPr lang="de-DE" dirty="0"/>
              <a:t>In­formationen über die </a:t>
            </a:r>
            <a:r>
              <a:rPr lang="de-DE" dirty="0" smtClean="0"/>
              <a:t>Ausstellung </a:t>
            </a:r>
            <a:r>
              <a:rPr lang="de-DE" dirty="0"/>
              <a:t>in strukturierter Form </a:t>
            </a:r>
            <a:r>
              <a:rPr lang="de-DE" dirty="0" smtClean="0"/>
              <a:t>möglich </a:t>
            </a:r>
            <a:br>
              <a:rPr lang="de-DE" dirty="0" smtClean="0"/>
            </a:br>
            <a:r>
              <a:rPr lang="de-DE" dirty="0" smtClean="0"/>
              <a:t>(RDA </a:t>
            </a:r>
            <a:r>
              <a:rPr lang="de-DE" dirty="0"/>
              <a:t>7.2.1.3 D-A-CH</a:t>
            </a:r>
            <a:r>
              <a:rPr lang="de-DE" dirty="0" smtClean="0"/>
              <a:t>), Anzeige im Katalog mit Kommas:</a:t>
            </a:r>
          </a:p>
          <a:p>
            <a:pPr lvl="1"/>
            <a:r>
              <a:rPr lang="de-DE" dirty="0"/>
              <a:t>Ausstellende Institution bzw. </a:t>
            </a:r>
            <a:r>
              <a:rPr lang="de-DE" dirty="0" smtClean="0"/>
              <a:t>Institutionen (in der Form der Informationsquelle oder ihres normierten Sucheinstiegs)</a:t>
            </a:r>
          </a:p>
          <a:p>
            <a:pPr lvl="1"/>
            <a:r>
              <a:rPr lang="de-DE" dirty="0"/>
              <a:t>Datum bzw. Daten der </a:t>
            </a:r>
            <a:r>
              <a:rPr lang="de-DE" dirty="0" smtClean="0"/>
              <a:t>Ausstellung (Format TT.MM.JJJJ)</a:t>
            </a:r>
          </a:p>
          <a:p>
            <a:pPr lvl="1"/>
            <a:r>
              <a:rPr lang="de-DE" dirty="0"/>
              <a:t>Ort bzw. Orte der Ausstellung (in der Form der </a:t>
            </a:r>
            <a:r>
              <a:rPr lang="de-DE" dirty="0" err="1" smtClean="0"/>
              <a:t>Informa-tionsquelle</a:t>
            </a:r>
            <a:r>
              <a:rPr lang="de-DE" dirty="0" smtClean="0"/>
              <a:t> </a:t>
            </a:r>
            <a:r>
              <a:rPr lang="de-DE" dirty="0"/>
              <a:t>oder ihres normierten Sucheinstiegs)</a:t>
            </a:r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185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Strukturierte Angaben zur </a:t>
            </a:r>
            <a:r>
              <a:rPr lang="de-DE" b="1" dirty="0" smtClean="0"/>
              <a:t>Ausstellung</a:t>
            </a:r>
            <a:endParaRPr lang="de-DE" dirty="0"/>
          </a:p>
          <a:p>
            <a:r>
              <a:rPr lang="de-DE" dirty="0" smtClean="0"/>
              <a:t>Beispiel: </a:t>
            </a:r>
            <a:r>
              <a:rPr lang="de-DE" dirty="0"/>
              <a:t>Ralf </a:t>
            </a:r>
            <a:r>
              <a:rPr lang="de-DE" dirty="0" err="1"/>
              <a:t>Cavael</a:t>
            </a:r>
            <a:r>
              <a:rPr lang="de-DE" dirty="0"/>
              <a:t> : mit dem Kosmos in Berührung : ein Ausstellungsprojekt der Galerie </a:t>
            </a:r>
            <a:r>
              <a:rPr lang="de-DE" dirty="0" err="1"/>
              <a:t>Maul­berger</a:t>
            </a:r>
            <a:r>
              <a:rPr lang="de-DE" dirty="0"/>
              <a:t> München, 8. Februar-2. März 2013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488019"/>
              </p:ext>
            </p:extLst>
          </p:nvPr>
        </p:nvGraphicFramePr>
        <p:xfrm>
          <a:off x="323528" y="2780928"/>
          <a:ext cx="8568952" cy="2003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12"/>
                <a:gridCol w="843912"/>
                <a:gridCol w="2921234"/>
                <a:gridCol w="3959894"/>
              </a:tblGrid>
              <a:tr h="47585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278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1131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7.2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Art des Inhalts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Ausstellungskatalog</a:t>
                      </a:r>
                      <a:r>
                        <a:rPr lang="de-DE" sz="1800" b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$x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Galerie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Maulberger (München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$y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08.02.2013-02.03.2013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$z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München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 smtClean="0"/>
              <a:t>Die Angabe der ausstellenden Körperschaft ist unabhängig davon, ob zu dieser eine Beziehung angelegt wird oder nicht</a:t>
            </a:r>
          </a:p>
          <a:p>
            <a:r>
              <a:rPr lang="de-DE" dirty="0" smtClean="0"/>
              <a:t>Findet die Ausstellung gleichzeitig an mehreren Orten bzw. in mehreren Institutionen statt, </a:t>
            </a:r>
            <a:r>
              <a:rPr lang="de-DE" dirty="0" err="1" smtClean="0"/>
              <a:t>ent</a:t>
            </a:r>
            <a:r>
              <a:rPr lang="de-DE" dirty="0" smtClean="0"/>
              <a:t>-weder Ort und Institution wiederholen oder für jeden Ort/jede Institution eine eigene Angabe erfassen</a:t>
            </a:r>
          </a:p>
          <a:p>
            <a:r>
              <a:rPr lang="de-DE" dirty="0" smtClean="0"/>
              <a:t>Findet die Ausstellung nacheinander </a:t>
            </a:r>
            <a:r>
              <a:rPr lang="de-DE" dirty="0"/>
              <a:t>an </a:t>
            </a:r>
            <a:r>
              <a:rPr lang="de-DE" dirty="0" smtClean="0"/>
              <a:t>mehreren </a:t>
            </a:r>
            <a:r>
              <a:rPr lang="de-DE" dirty="0"/>
              <a:t>Orten bzw. in mehreren Institutionen statt, </a:t>
            </a:r>
            <a:r>
              <a:rPr lang="de-DE" dirty="0" smtClean="0"/>
              <a:t>für </a:t>
            </a:r>
            <a:r>
              <a:rPr lang="de-DE" dirty="0"/>
              <a:t>jeden Ort/jede Institution eine eigene Angabe erfassen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8720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/>
              <a:t>Informationen wie „</a:t>
            </a:r>
            <a:r>
              <a:rPr lang="de-DE" dirty="0" smtClean="0"/>
              <a:t>Wanderausstellung“ können in Anmerkung </a:t>
            </a:r>
            <a:r>
              <a:rPr lang="de-DE" dirty="0"/>
              <a:t>zum Titel gemäß RDA </a:t>
            </a:r>
            <a:r>
              <a:rPr lang="de-DE" dirty="0" smtClean="0"/>
              <a:t>2.17.2 erfasst werden</a:t>
            </a:r>
          </a:p>
          <a:p>
            <a:r>
              <a:rPr lang="de-DE" dirty="0" smtClean="0"/>
              <a:t>Titel </a:t>
            </a:r>
            <a:r>
              <a:rPr lang="de-DE" dirty="0"/>
              <a:t>der Ausstellung </a:t>
            </a:r>
            <a:r>
              <a:rPr lang="de-DE" dirty="0" smtClean="0"/>
              <a:t>≠ </a:t>
            </a:r>
            <a:r>
              <a:rPr lang="de-DE" dirty="0"/>
              <a:t>Haupttitel der </a:t>
            </a:r>
            <a:r>
              <a:rPr lang="de-DE" dirty="0" smtClean="0"/>
              <a:t>Ressource:</a:t>
            </a:r>
            <a:br>
              <a:rPr lang="de-DE" dirty="0" smtClean="0"/>
            </a:br>
            <a:r>
              <a:rPr lang="de-DE" dirty="0" smtClean="0"/>
              <a:t>kann in Anmerkung </a:t>
            </a:r>
            <a:r>
              <a:rPr lang="de-DE" dirty="0"/>
              <a:t>zum Titel </a:t>
            </a:r>
            <a:r>
              <a:rPr lang="de-DE" dirty="0" smtClean="0"/>
              <a:t>erfasst werden</a:t>
            </a:r>
            <a:br>
              <a:rPr lang="de-DE" dirty="0" smtClean="0"/>
            </a:br>
            <a:r>
              <a:rPr lang="de-DE" dirty="0" smtClean="0"/>
              <a:t>(einleitende </a:t>
            </a:r>
            <a:r>
              <a:rPr lang="de-DE" dirty="0"/>
              <a:t>Wendung </a:t>
            </a:r>
            <a:r>
              <a:rPr lang="de-DE" dirty="0" smtClean="0"/>
              <a:t>„</a:t>
            </a:r>
            <a:r>
              <a:rPr lang="de-DE" dirty="0"/>
              <a:t>Titel der Aus­stellung: </a:t>
            </a:r>
            <a:r>
              <a:rPr lang="de-DE" dirty="0" smtClean="0"/>
              <a:t>…“); </a:t>
            </a:r>
            <a:br>
              <a:rPr lang="de-DE" dirty="0" smtClean="0"/>
            </a:br>
            <a:r>
              <a:rPr lang="de-DE" dirty="0" smtClean="0"/>
              <a:t>alternativ </a:t>
            </a:r>
            <a:r>
              <a:rPr lang="de-DE" dirty="0"/>
              <a:t>oder zusätzlich </a:t>
            </a:r>
            <a:r>
              <a:rPr lang="de-DE" dirty="0" smtClean="0"/>
              <a:t>kann der Titel </a:t>
            </a:r>
            <a:r>
              <a:rPr lang="de-DE" dirty="0"/>
              <a:t>der </a:t>
            </a:r>
            <a:r>
              <a:rPr lang="de-DE" dirty="0" smtClean="0"/>
              <a:t>Aus-stellung als ab­weichender </a:t>
            </a:r>
            <a:r>
              <a:rPr lang="de-DE" dirty="0"/>
              <a:t>Titel gemäß RDA </a:t>
            </a:r>
            <a:r>
              <a:rPr lang="de-DE" dirty="0" smtClean="0"/>
              <a:t>2.3.6 erfasst werden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976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</a:t>
            </a:r>
            <a:r>
              <a:rPr lang="de-DE" smtClean="0"/>
              <a:t>– 19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 smtClean="0"/>
              <a:t>Angaben </a:t>
            </a:r>
            <a:r>
              <a:rPr lang="de-DE" dirty="0"/>
              <a:t>wie „Anlässlich der Ausstellung "Gegenüber und zugleich" vom 11.06.-27.09.2013 in der Galerie Bezirk </a:t>
            </a:r>
            <a:r>
              <a:rPr lang="de-DE" dirty="0" smtClean="0"/>
              <a:t>Oberbayern“ nur dann als Titelzusatz erfassen, </a:t>
            </a:r>
            <a:r>
              <a:rPr lang="de-DE" dirty="0"/>
              <a:t>wenn </a:t>
            </a:r>
            <a:r>
              <a:rPr lang="de-DE" dirty="0" smtClean="0"/>
              <a:t>sie an </a:t>
            </a:r>
            <a:r>
              <a:rPr lang="de-DE" dirty="0"/>
              <a:t>derselben </a:t>
            </a:r>
            <a:r>
              <a:rPr lang="de-DE" dirty="0" smtClean="0"/>
              <a:t>Stelle stehen wie der </a:t>
            </a:r>
            <a:r>
              <a:rPr lang="de-DE" dirty="0"/>
              <a:t>Haupttitel </a:t>
            </a:r>
            <a:r>
              <a:rPr lang="de-DE" dirty="0" smtClean="0"/>
              <a:t>(</a:t>
            </a:r>
            <a:r>
              <a:rPr lang="de-DE" dirty="0"/>
              <a:t>RDA </a:t>
            </a:r>
            <a:r>
              <a:rPr lang="de-DE" dirty="0" smtClean="0"/>
              <a:t>2.3.4.3)</a:t>
            </a:r>
          </a:p>
          <a:p>
            <a:r>
              <a:rPr lang="de-DE" dirty="0" smtClean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Erfassung solcher Informationen </a:t>
            </a:r>
            <a:r>
              <a:rPr lang="de-DE" dirty="0" smtClean="0"/>
              <a:t>als </a:t>
            </a:r>
            <a:r>
              <a:rPr lang="de-DE" dirty="0"/>
              <a:t>strukturierte Angaben zur </a:t>
            </a:r>
            <a:r>
              <a:rPr lang="de-DE" dirty="0" smtClean="0"/>
              <a:t>Ausstellung</a:t>
            </a:r>
          </a:p>
          <a:p>
            <a:r>
              <a:rPr lang="de-DE" dirty="0" smtClean="0"/>
              <a:t>bei zusätzlichen für Recherche und/oder Anzeige wichtigen Informationen ist auch Erfassung als </a:t>
            </a:r>
            <a:r>
              <a:rPr lang="de-DE" dirty="0"/>
              <a:t>Anmerkung zum Titel </a:t>
            </a:r>
            <a:r>
              <a:rPr lang="de-DE" dirty="0" smtClean="0"/>
              <a:t>oder </a:t>
            </a:r>
            <a:r>
              <a:rPr lang="de-DE" dirty="0"/>
              <a:t>als abweichender </a:t>
            </a:r>
            <a:r>
              <a:rPr lang="de-DE" dirty="0" smtClean="0"/>
              <a:t>Titel möglich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5322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- 3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Nürnberg im Luftbild : eine Topographie in 90 Bildern / Luftbilder von Eugen Christmeier ; Texte von Hartmut Beck und Theo Friedrich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326795"/>
              </p:ext>
            </p:extLst>
          </p:nvPr>
        </p:nvGraphicFramePr>
        <p:xfrm>
          <a:off x="467544" y="2244892"/>
          <a:ext cx="8208912" cy="381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2664296"/>
                <a:gridCol w="3744416"/>
              </a:tblGrid>
              <a:tr h="46402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Christmeier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Egon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Fotograf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pht 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Beck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Hartmut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Friedrich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Theo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7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Nicht zu verwechseln </a:t>
            </a:r>
            <a:r>
              <a:rPr lang="de-DE" sz="2400" b="1" dirty="0"/>
              <a:t>mit illustriertem </a:t>
            </a:r>
            <a:r>
              <a:rPr lang="de-DE" sz="2400" b="1" dirty="0" smtClean="0"/>
              <a:t>Text!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Text </a:t>
            </a:r>
            <a:r>
              <a:rPr lang="de-DE" sz="2400" dirty="0"/>
              <a:t>= Hauptsache, Abbildungen nur Ergänzung </a:t>
            </a:r>
            <a:r>
              <a:rPr lang="de-DE" sz="2400" dirty="0" smtClean="0"/>
              <a:t>dazu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auch </a:t>
            </a:r>
            <a:r>
              <a:rPr lang="de-DE" sz="2400" dirty="0"/>
              <a:t>wenn hoher Bildanteil, trotzdem nur zur Illustration des Texts und nicht gleiche Bedeutung wie der </a:t>
            </a:r>
            <a:r>
              <a:rPr lang="de-DE" sz="2400" dirty="0" smtClean="0"/>
              <a:t>Text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Beispiele hierfür: </a:t>
            </a:r>
            <a:r>
              <a:rPr lang="de-DE" sz="2400" dirty="0"/>
              <a:t>Kochbücher und </a:t>
            </a:r>
            <a:r>
              <a:rPr lang="de-DE" sz="2400" dirty="0" smtClean="0"/>
              <a:t>Reiseführer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</a:t>
            </a:r>
            <a:r>
              <a:rPr lang="de-DE" sz="2400" dirty="0" smtClean="0"/>
              <a:t>otografen</a:t>
            </a:r>
            <a:r>
              <a:rPr lang="de-DE" sz="2400" dirty="0"/>
              <a:t>, Zeichner </a:t>
            </a:r>
            <a:r>
              <a:rPr lang="de-DE" sz="2400" dirty="0" smtClean="0"/>
              <a:t>usw. </a:t>
            </a:r>
            <a:r>
              <a:rPr lang="de-DE" sz="2400" dirty="0"/>
              <a:t>nicht als geistige </a:t>
            </a:r>
            <a:r>
              <a:rPr lang="de-DE" sz="2400" dirty="0" smtClean="0"/>
              <a:t>Schöpfer zu behandeln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ggf</a:t>
            </a:r>
            <a:r>
              <a:rPr lang="de-DE" sz="2400" dirty="0"/>
              <a:t>. als Mitwirkende </a:t>
            </a:r>
            <a:r>
              <a:rPr lang="de-DE" sz="2400" dirty="0" smtClean="0"/>
              <a:t>erfassen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Beziehungskennzeichnung: </a:t>
            </a:r>
            <a:r>
              <a:rPr lang="de-DE" sz="2400" dirty="0"/>
              <a:t>„Illustrator</a:t>
            </a:r>
            <a:r>
              <a:rPr lang="de-DE" sz="2400" dirty="0" smtClean="0"/>
              <a:t>“</a:t>
            </a: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02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 für illustrierten Text: </a:t>
            </a:r>
            <a:br>
              <a:rPr lang="de-DE" dirty="0" smtClean="0"/>
            </a:br>
            <a:r>
              <a:rPr lang="de-DE" dirty="0" smtClean="0"/>
              <a:t>Türkei </a:t>
            </a:r>
            <a:r>
              <a:rPr lang="de-DE" dirty="0"/>
              <a:t>Südküste / von Erica </a:t>
            </a:r>
            <a:r>
              <a:rPr lang="de-DE" dirty="0" smtClean="0"/>
              <a:t>Wünsche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</a:t>
            </a:r>
            <a:r>
              <a:rPr lang="de-DE" i="1" dirty="0" smtClean="0"/>
              <a:t>Fotografen </a:t>
            </a:r>
            <a:r>
              <a:rPr lang="de-DE" i="1" dirty="0"/>
              <a:t>sind nur im Bildnachweis genannt. Trotz relativ hohem Bildanteil ist hier der Text die </a:t>
            </a:r>
            <a:r>
              <a:rPr lang="de-DE" i="1" dirty="0" smtClean="0"/>
              <a:t>Haupt-sache</a:t>
            </a:r>
            <a:r>
              <a:rPr lang="de-DE" i="1" dirty="0"/>
              <a:t>; es handelt sich also nicht um einen Bildband, sondern um einen illustrierten Text</a:t>
            </a:r>
            <a:r>
              <a:rPr lang="de-DE" i="1" dirty="0" smtClean="0"/>
              <a:t>.)</a:t>
            </a:r>
            <a:endParaRPr lang="de-DE" dirty="0"/>
          </a:p>
          <a:p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001921"/>
              </p:ext>
            </p:extLst>
          </p:nvPr>
        </p:nvGraphicFramePr>
        <p:xfrm>
          <a:off x="395536" y="3861048"/>
          <a:ext cx="8136904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416156"/>
                <a:gridCol w="2472276"/>
                <a:gridCol w="3168352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Wünsche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99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6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Inhaltstyp (RDA 6.9</a:t>
            </a:r>
            <a:r>
              <a:rPr lang="de-DE" b="1" dirty="0" smtClean="0"/>
              <a:t>)</a:t>
            </a:r>
          </a:p>
          <a:p>
            <a:r>
              <a:rPr lang="de-DE" dirty="0" smtClean="0"/>
              <a:t>Inhaltstyp für Bildbände: „unbewegtes </a:t>
            </a:r>
            <a:r>
              <a:rPr lang="de-DE" dirty="0"/>
              <a:t>Bild“ </a:t>
            </a:r>
            <a:endParaRPr lang="de-DE" dirty="0" smtClean="0"/>
          </a:p>
          <a:p>
            <a:r>
              <a:rPr lang="de-DE" dirty="0" smtClean="0"/>
              <a:t>Wenn außer Bildern </a:t>
            </a:r>
            <a:r>
              <a:rPr lang="de-DE" dirty="0"/>
              <a:t>auch </a:t>
            </a:r>
            <a:r>
              <a:rPr lang="de-DE" dirty="0" smtClean="0"/>
              <a:t>Text </a:t>
            </a:r>
            <a:r>
              <a:rPr lang="de-DE" dirty="0"/>
              <a:t>in nennenswertem </a:t>
            </a:r>
            <a:r>
              <a:rPr lang="de-DE" dirty="0" smtClean="0"/>
              <a:t>Umfang: weiterer </a:t>
            </a:r>
            <a:r>
              <a:rPr lang="de-DE" dirty="0"/>
              <a:t>Inhaltstyp „Text</a:t>
            </a:r>
            <a:r>
              <a:rPr lang="de-DE" dirty="0" smtClean="0"/>
              <a:t>“</a:t>
            </a:r>
          </a:p>
          <a:p>
            <a:endParaRPr lang="de-DE" i="1" dirty="0"/>
          </a:p>
          <a:p>
            <a:r>
              <a:rPr lang="de-DE" b="1" dirty="0" smtClean="0"/>
              <a:t>Art </a:t>
            </a:r>
            <a:r>
              <a:rPr lang="de-DE" b="1" dirty="0"/>
              <a:t>des Inhalts (RDA 7.2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Art </a:t>
            </a:r>
            <a:r>
              <a:rPr lang="de-DE" dirty="0"/>
              <a:t>des </a:t>
            </a:r>
            <a:r>
              <a:rPr lang="de-DE" dirty="0" smtClean="0"/>
              <a:t>Inhalts: „Bildband</a:t>
            </a:r>
            <a:r>
              <a:rPr lang="de-DE" dirty="0"/>
              <a:t>“ </a:t>
            </a:r>
            <a:endParaRPr lang="de-DE" dirty="0" smtClean="0"/>
          </a:p>
          <a:p>
            <a:r>
              <a:rPr lang="de-DE" dirty="0" smtClean="0"/>
              <a:t>Wenn passender speziellerer </a:t>
            </a:r>
            <a:r>
              <a:rPr lang="de-DE" dirty="0"/>
              <a:t>Begriff </a:t>
            </a:r>
            <a:r>
              <a:rPr lang="de-DE" dirty="0" smtClean="0"/>
              <a:t>in der </a:t>
            </a:r>
            <a:r>
              <a:rPr lang="de-DE" dirty="0" err="1" smtClean="0"/>
              <a:t>erwei-terten</a:t>
            </a:r>
            <a:r>
              <a:rPr lang="de-DE" dirty="0" smtClean="0"/>
              <a:t> </a:t>
            </a:r>
            <a:r>
              <a:rPr lang="de-DE" dirty="0"/>
              <a:t>Liste (RDA 7.2.1.3 D-A-CH</a:t>
            </a:r>
            <a:r>
              <a:rPr lang="de-DE" dirty="0" smtClean="0"/>
              <a:t>), dann nur diesen verwenden</a:t>
            </a:r>
          </a:p>
          <a:p>
            <a:pPr lvl="1"/>
            <a:r>
              <a:rPr lang="de-DE" dirty="0" smtClean="0"/>
              <a:t>z. B.: </a:t>
            </a:r>
            <a:r>
              <a:rPr lang="de-DE" dirty="0"/>
              <a:t>„Bilder­buch“, „Comic“ oder „</a:t>
            </a:r>
            <a:r>
              <a:rPr lang="de-DE" dirty="0" smtClean="0"/>
              <a:t>Ausstellungskatalog</a:t>
            </a:r>
            <a:endParaRPr lang="de-DE" dirty="0"/>
          </a:p>
          <a:p>
            <a:r>
              <a:rPr lang="de-DE" dirty="0" smtClean="0"/>
              <a:t>Hinweis: bei illustriertem </a:t>
            </a:r>
            <a:r>
              <a:rPr lang="de-DE" dirty="0"/>
              <a:t>Text </a:t>
            </a:r>
            <a:r>
              <a:rPr lang="de-DE" dirty="0" smtClean="0"/>
              <a:t>nicht </a:t>
            </a:r>
            <a:r>
              <a:rPr lang="de-DE" dirty="0"/>
              <a:t>„Bildband</a:t>
            </a:r>
            <a:r>
              <a:rPr lang="de-DE" dirty="0" smtClean="0"/>
              <a:t>“ (auch </a:t>
            </a:r>
            <a:r>
              <a:rPr lang="de-DE" dirty="0"/>
              <a:t>wenn </a:t>
            </a:r>
            <a:r>
              <a:rPr lang="de-DE" dirty="0" smtClean="0"/>
              <a:t>hoher Bildanteil)!</a:t>
            </a:r>
            <a:endParaRPr lang="de-DE" i="1" dirty="0" smtClean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604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73008" cy="508918"/>
          </a:xfrm>
        </p:spPr>
        <p:txBody>
          <a:bodyPr/>
          <a:lstStyle/>
          <a:p>
            <a:r>
              <a:rPr lang="de-DE" dirty="0"/>
              <a:t>Bildbände – 7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Illustrierender Inhalt (RDA 7.15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nur wenn Illu­strationen Ergänzung </a:t>
            </a:r>
            <a:r>
              <a:rPr lang="de-DE" dirty="0"/>
              <a:t>des primären Inhalts (typischerweise Text) </a:t>
            </a:r>
            <a:r>
              <a:rPr lang="de-DE" dirty="0" smtClean="0"/>
              <a:t>darstellen</a:t>
            </a:r>
          </a:p>
          <a:p>
            <a:r>
              <a:rPr lang="de-DE" dirty="0" smtClean="0"/>
              <a:t>nicht </a:t>
            </a:r>
            <a:r>
              <a:rPr lang="de-DE" dirty="0"/>
              <a:t>wenn </a:t>
            </a:r>
            <a:r>
              <a:rPr lang="de-DE" dirty="0" smtClean="0"/>
              <a:t>Abbildungen </a:t>
            </a:r>
            <a:r>
              <a:rPr lang="de-DE" dirty="0"/>
              <a:t>selbst </a:t>
            </a:r>
            <a:r>
              <a:rPr lang="de-DE" dirty="0" smtClean="0"/>
              <a:t>wesentlicher </a:t>
            </a:r>
            <a:r>
              <a:rPr lang="de-DE" dirty="0"/>
              <a:t>Inhalt der </a:t>
            </a:r>
            <a:r>
              <a:rPr lang="de-DE" dirty="0" smtClean="0"/>
              <a:t>Ressource sind (mindestens </a:t>
            </a:r>
            <a:r>
              <a:rPr lang="de-DE" dirty="0"/>
              <a:t>ebenso </a:t>
            </a:r>
            <a:r>
              <a:rPr lang="de-DE" dirty="0" smtClean="0"/>
              <a:t>hohe </a:t>
            </a:r>
            <a:r>
              <a:rPr lang="de-DE" dirty="0"/>
              <a:t>Bedeutung </a:t>
            </a:r>
            <a:r>
              <a:rPr lang="de-DE" dirty="0" smtClean="0"/>
              <a:t>wie </a:t>
            </a:r>
            <a:r>
              <a:rPr lang="de-DE" dirty="0"/>
              <a:t>der </a:t>
            </a:r>
            <a:r>
              <a:rPr lang="de-DE" dirty="0" smtClean="0"/>
              <a:t>Text)</a:t>
            </a:r>
          </a:p>
          <a:p>
            <a:r>
              <a:rPr lang="de-DE" dirty="0" smtClean="0"/>
              <a:t>Daher </a:t>
            </a:r>
            <a:r>
              <a:rPr lang="de-DE" dirty="0"/>
              <a:t>nicht verwendet, um </a:t>
            </a:r>
            <a:r>
              <a:rPr lang="de-DE" dirty="0" smtClean="0"/>
              <a:t>Abbildungen </a:t>
            </a:r>
            <a:r>
              <a:rPr lang="de-DE" dirty="0"/>
              <a:t>anzugeben, die den Bildband ausmachen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RDA 7.15.1.3 D-A-CH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Aber: wenn </a:t>
            </a:r>
            <a:r>
              <a:rPr lang="de-DE" dirty="0"/>
              <a:t>zusätzlich zu den Abbildungen, die den Bildband </a:t>
            </a:r>
            <a:r>
              <a:rPr lang="de-DE" dirty="0" smtClean="0"/>
              <a:t>ausma­chen, </a:t>
            </a:r>
            <a:r>
              <a:rPr lang="de-DE" dirty="0"/>
              <a:t>noch Illustrationen </a:t>
            </a:r>
            <a:r>
              <a:rPr lang="de-DE" dirty="0" smtClean="0"/>
              <a:t>ergänzen-den </a:t>
            </a:r>
            <a:r>
              <a:rPr lang="de-DE" dirty="0"/>
              <a:t>Charakters </a:t>
            </a:r>
            <a:r>
              <a:rPr lang="de-DE" dirty="0" smtClean="0"/>
              <a:t>enthalten sind </a:t>
            </a:r>
            <a:r>
              <a:rPr lang="de-DE" dirty="0"/>
              <a:t>(z. B. Karten oder </a:t>
            </a:r>
            <a:r>
              <a:rPr lang="de-DE" dirty="0" err="1"/>
              <a:t>Noten­beispiele</a:t>
            </a:r>
            <a:r>
              <a:rPr lang="de-DE" dirty="0" smtClean="0"/>
              <a:t>) </a:t>
            </a:r>
            <a:r>
              <a:rPr lang="de-DE" dirty="0" smtClean="0">
                <a:sym typeface="Wingdings"/>
              </a:rPr>
              <a:t></a:t>
            </a:r>
            <a:r>
              <a:rPr lang="de-DE" dirty="0" smtClean="0"/>
              <a:t> diese </a:t>
            </a:r>
            <a:r>
              <a:rPr lang="de-DE" dirty="0"/>
              <a:t>als </a:t>
            </a:r>
            <a:r>
              <a:rPr lang="de-DE" dirty="0" smtClean="0"/>
              <a:t>illustrierenden </a:t>
            </a:r>
            <a:r>
              <a:rPr lang="de-DE" dirty="0"/>
              <a:t>Inhalt </a:t>
            </a:r>
            <a:r>
              <a:rPr lang="de-DE" dirty="0" smtClean="0"/>
              <a:t>angeben</a:t>
            </a:r>
            <a:endParaRPr lang="de-DE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DNB/ZDB| Stand: 13.05.2015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537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3308</Words>
  <Application>Microsoft Office PowerPoint</Application>
  <PresentationFormat>Bildschirmpräsentation (4:3)</PresentationFormat>
  <Paragraphs>570</Paragraphs>
  <Slides>46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47" baseType="lpstr">
      <vt:lpstr>Larissa</vt:lpstr>
      <vt:lpstr>Schulungsunterlagen der AG RDA</vt:lpstr>
      <vt:lpstr>Bildbände, Kunst- und Ausstellungsmaterialien </vt:lpstr>
      <vt:lpstr>Bildbände - 1</vt:lpstr>
      <vt:lpstr>Bildbände - 2</vt:lpstr>
      <vt:lpstr>Bildbände - 3</vt:lpstr>
      <vt:lpstr>Bildbände – 4</vt:lpstr>
      <vt:lpstr>Bildbände – 5</vt:lpstr>
      <vt:lpstr>Bildbände – 6</vt:lpstr>
      <vt:lpstr>Bildbände – 7</vt:lpstr>
      <vt:lpstr>Kunstbände und Werke über Künstler – 1</vt:lpstr>
      <vt:lpstr>Kunstbände und Werke über Künstler – 2</vt:lpstr>
      <vt:lpstr>Kunstbände und Werke über Künstler – 3</vt:lpstr>
      <vt:lpstr>Kunstbände und Werke über Künstler – 4</vt:lpstr>
      <vt:lpstr>Kunstbände und Werke über Künstler – 5</vt:lpstr>
      <vt:lpstr>Kunstbände und Werke über Künstler – 6</vt:lpstr>
      <vt:lpstr>Kunstbände und Werke über Künstler – 7</vt:lpstr>
      <vt:lpstr>Kunstbände und Werke über Künstler – 8</vt:lpstr>
      <vt:lpstr>Kunstbände und Werke über Künstler – 9</vt:lpstr>
      <vt:lpstr>Kunstbände und Werke über Künstler – 10</vt:lpstr>
      <vt:lpstr>Kunstbände und Werke über Künstler – 11</vt:lpstr>
      <vt:lpstr>Kunstbände und Werke über Künstler – 12</vt:lpstr>
      <vt:lpstr>Kunstbände und Werke über Künstler – 13</vt:lpstr>
      <vt:lpstr>Kunstbände und Werke über Künstler – 14</vt:lpstr>
      <vt:lpstr>Kunstbände und Werke über Künstler – 15</vt:lpstr>
      <vt:lpstr>Kunstbände und Werke über Künstler – 16</vt:lpstr>
      <vt:lpstr>Kunstbände und Werke über Künstler – 17</vt:lpstr>
      <vt:lpstr>Kunstbände und Werke über Künstler – 18</vt:lpstr>
      <vt:lpstr>Ausstellungskataloge usw. – 1</vt:lpstr>
      <vt:lpstr>Ausstellungskataloge usw. – 2</vt:lpstr>
      <vt:lpstr>Ausstellungskataloge usw. – 3</vt:lpstr>
      <vt:lpstr>Ausstellungskataloge usw. – 4</vt:lpstr>
      <vt:lpstr>Ausstellungskataloge usw. – 5</vt:lpstr>
      <vt:lpstr>Ausstellungskataloge usw. – 6</vt:lpstr>
      <vt:lpstr>Ausstellungskataloge usw. – 7</vt:lpstr>
      <vt:lpstr>Ausstellungskataloge usw. – 8</vt:lpstr>
      <vt:lpstr>Ausstellungskataloge usw. – 9</vt:lpstr>
      <vt:lpstr>Ausstellungskataloge usw. – 10</vt:lpstr>
      <vt:lpstr>Ausstellungskataloge usw. – 11</vt:lpstr>
      <vt:lpstr>Ausstellungskataloge usw. – 12</vt:lpstr>
      <vt:lpstr>Ausstellungskataloge usw. – 13</vt:lpstr>
      <vt:lpstr>Ausstellungskataloge usw. – 14</vt:lpstr>
      <vt:lpstr>Ausstellungskataloge usw. – 15</vt:lpstr>
      <vt:lpstr>Ausstellungskataloge usw. – 16</vt:lpstr>
      <vt:lpstr>Ausstellungskataloge usw. – 17</vt:lpstr>
      <vt:lpstr>Ausstellungskataloge usw. – 18</vt:lpstr>
      <vt:lpstr>Ausstellungskataloge usw. – 19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80</cp:revision>
  <dcterms:created xsi:type="dcterms:W3CDTF">2014-02-18T07:01:40Z</dcterms:created>
  <dcterms:modified xsi:type="dcterms:W3CDTF">2015-08-31T06:40:54Z</dcterms:modified>
</cp:coreProperties>
</file>