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899" autoAdjust="0"/>
  </p:normalViewPr>
  <p:slideViewPr>
    <p:cSldViewPr>
      <p:cViewPr>
        <p:scale>
          <a:sx n="100" d="100"/>
          <a:sy n="100" d="100"/>
        </p:scale>
        <p:origin x="-1398"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smtClean="0">
                <a:solidFill>
                  <a:schemeClr val="tx1"/>
                </a:solidFill>
                <a:latin typeface="+mn-lt"/>
                <a:ea typeface="+mn-ea"/>
                <a:cs typeface="+mn-cs"/>
              </a:rPr>
              <a:t>Diese Regelung </a:t>
            </a:r>
            <a:r>
              <a:rPr lang="de-DE" sz="1200" kern="1200" dirty="0" smtClean="0">
                <a:solidFill>
                  <a:schemeClr val="tx1"/>
                </a:solidFill>
                <a:latin typeface="+mn-lt"/>
                <a:ea typeface="+mn-ea"/>
                <a:cs typeface="+mn-cs"/>
              </a:rPr>
              <a:t>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Ebenso fallen „Lizenzausgaben“ nicht unter die Reproduktionen. Lizenzausgaben erhalten eine eigene Beschreibung (RDA 2.5.2.1 D-A-CH). </a:t>
            </a:r>
          </a:p>
          <a:p>
            <a:r>
              <a:rPr lang="de-DE" sz="1200" kern="1200" dirty="0" smtClean="0">
                <a:solidFill>
                  <a:schemeClr val="tx1"/>
                </a:solidFill>
                <a:latin typeface="+mn-lt"/>
                <a:ea typeface="+mn-ea"/>
                <a:cs typeface="+mn-cs"/>
              </a:rPr>
              <a:t>Existiert eine Wendung bestehend aus dem Begriff „Lizenz“ </a:t>
            </a:r>
            <a:r>
              <a:rPr lang="de-DE" sz="1200" i="1" kern="1200" dirty="0" smtClean="0">
                <a:solidFill>
                  <a:schemeClr val="tx1"/>
                </a:solidFill>
                <a:latin typeface="+mn-lt"/>
                <a:ea typeface="+mn-ea"/>
                <a:cs typeface="+mn-cs"/>
              </a:rPr>
              <a:t>und</a:t>
            </a:r>
            <a:r>
              <a:rPr lang="de-DE" sz="1200" kern="1200" dirty="0" smtClean="0">
                <a:solidFill>
                  <a:schemeClr val="tx1"/>
                </a:solidFill>
                <a:latin typeface="+mn-lt"/>
                <a:ea typeface="+mn-ea"/>
                <a:cs typeface="+mn-cs"/>
              </a:rPr>
              <a:t> Wörtern, die auf eine Ausgabebezeichnung hindeuten, wird diese als Ausgabebezeichnung betrachtet.</a:t>
            </a:r>
          </a:p>
          <a:p>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Lizenzausgabe</a:t>
            </a:r>
          </a:p>
          <a:p>
            <a:r>
              <a:rPr lang="de-DE" sz="1200" kern="1200" baseline="0" dirty="0" smtClean="0">
                <a:solidFill>
                  <a:schemeClr val="tx1"/>
                </a:solidFill>
                <a:latin typeface="+mn-lt"/>
                <a:ea typeface="+mn-ea"/>
                <a:cs typeface="+mn-cs"/>
              </a:rPr>
              <a:t>Beispiel: Genehmigte Lizenzausgabe	</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r>
              <a:rPr lang="de-DE" sz="1200" b="1" kern="1200" dirty="0" smtClean="0">
                <a:solidFill>
                  <a:schemeClr val="tx1"/>
                </a:solidFill>
                <a:latin typeface="+mn-lt"/>
                <a:ea typeface="+mn-ea"/>
                <a:cs typeface="+mn-cs"/>
              </a:rPr>
              <a:t>Aber</a:t>
            </a:r>
            <a:r>
              <a:rPr lang="de-DE" sz="1200" kern="1200" dirty="0" smtClean="0">
                <a:solidFill>
                  <a:schemeClr val="tx1"/>
                </a:solidFill>
                <a:latin typeface="+mn-lt"/>
                <a:ea typeface="+mn-ea"/>
                <a:cs typeface="+mn-cs"/>
              </a:rPr>
              <a:t>: wird der Lizenzbegriff ohne einen Hinweis auf eine „Ausgabe“ oder Ähnliches verwendet, dann wird diese Angabe nicht als Ausgabebezeichnung berücksichtigt. In diesem Fall kann die Information als Anmerkung zur Veröffentlichungsangabe (RDA 2.17.7) erfasst werden</a:t>
            </a:r>
          </a:p>
          <a:p>
            <a:r>
              <a:rPr lang="de-DE" dirty="0" smtClean="0"/>
              <a:t>Beispiel:</a:t>
            </a:r>
            <a:r>
              <a:rPr lang="de-DE" baseline="0" dirty="0" smtClean="0"/>
              <a:t> </a:t>
            </a:r>
            <a:r>
              <a:rPr lang="de-DE" sz="1200" kern="1200" dirty="0" smtClean="0">
                <a:solidFill>
                  <a:schemeClr val="tx1"/>
                </a:solidFill>
                <a:latin typeface="+mn-lt"/>
                <a:ea typeface="+mn-ea"/>
                <a:cs typeface="+mn-cs"/>
              </a:rPr>
              <a:t>Lizenz des Deutschen Taschenbuch Verlages, München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Aleph | Stand: 11.03.2016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Aleph | Stand: 11.03.2016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9" name="Tabelle 8"/>
          <p:cNvGraphicFramePr>
            <a:graphicFrameLocks noGrp="1"/>
          </p:cNvGraphicFramePr>
          <p:nvPr>
            <p:extLst>
              <p:ext uri="{D42A27DB-BD31-4B8C-83A1-F6EECF244321}">
                <p14:modId xmlns:p14="http://schemas.microsoft.com/office/powerpoint/2010/main" val="1668091727"/>
              </p:ext>
            </p:extLst>
          </p:nvPr>
        </p:nvGraphicFramePr>
        <p:xfrm>
          <a:off x="251520" y="4581128"/>
          <a:ext cx="8640960" cy="1701562"/>
        </p:xfrm>
        <a:graphic>
          <a:graphicData uri="http://schemas.openxmlformats.org/drawingml/2006/table">
            <a:tbl>
              <a:tblPr firstRow="1" bandRow="1">
                <a:tableStyleId>{5C22544A-7EE6-4342-B048-85BDC9FD1C3A}</a:tableStyleId>
              </a:tblPr>
              <a:tblGrid>
                <a:gridCol w="1226128"/>
                <a:gridCol w="994673"/>
                <a:gridCol w="2531893"/>
                <a:gridCol w="3888266"/>
              </a:tblGrid>
              <a:tr h="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solidFill>
                            <a:schemeClr val="dk1"/>
                          </a:solidFill>
                          <a:latin typeface="Verdana" pitchFamily="34" charset="0"/>
                          <a:ea typeface="Verdana" pitchFamily="34" charset="0"/>
                          <a:cs typeface="Verdana" pitchFamily="34" charset="0"/>
                        </a:rPr>
                        <a:t>Wörterbuch </a:t>
                      </a:r>
                      <a:r>
                        <a:rPr lang="de-DE" sz="1800" kern="1200" dirty="0" smtClean="0">
                          <a:solidFill>
                            <a:schemeClr val="dk1"/>
                          </a:solidFill>
                          <a:latin typeface="Verdana" pitchFamily="34" charset="0"/>
                          <a:ea typeface="Verdana" pitchFamily="34" charset="0"/>
                          <a:cs typeface="Verdana" pitchFamily="34" charset="0"/>
                        </a:rPr>
                        <a:t>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smtClean="0">
                          <a:solidFill>
                            <a:srgbClr val="FF0000"/>
                          </a:solidFill>
                          <a:latin typeface="Verdana"/>
                          <a:ea typeface="Times New Roman"/>
                          <a:cs typeface="Times New Roman"/>
                        </a:rPr>
                        <a:t>$t</a:t>
                      </a:r>
                      <a:r>
                        <a:rPr lang="de-DE" sz="1800" dirty="0" smtClean="0">
                          <a:latin typeface="Verdana"/>
                          <a:ea typeface="Times New Roman"/>
                          <a:cs typeface="Times New Roman"/>
                        </a:rPr>
                        <a:t> </a:t>
                      </a: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a:t>
            </a:r>
            <a:r>
              <a:rPr lang="de-DE" dirty="0" smtClean="0"/>
              <a:t>. B</a:t>
            </a:r>
            <a:r>
              <a:rPr lang="de-DE" dirty="0" smtClean="0"/>
              <a:t>.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des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8" name="Textfeld 7"/>
          <p:cNvSpPr txBox="1"/>
          <p:nvPr/>
        </p:nvSpPr>
        <p:spPr>
          <a:xfrm>
            <a:off x="395536" y="755412"/>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graphicFrame>
        <p:nvGraphicFramePr>
          <p:cNvPr id="10" name="Tabelle 9"/>
          <p:cNvGraphicFramePr>
            <a:graphicFrameLocks noGrp="1"/>
          </p:cNvGraphicFramePr>
          <p:nvPr>
            <p:extLst>
              <p:ext uri="{D42A27DB-BD31-4B8C-83A1-F6EECF244321}">
                <p14:modId xmlns:p14="http://schemas.microsoft.com/office/powerpoint/2010/main" val="3476408490"/>
              </p:ext>
            </p:extLst>
          </p:nvPr>
        </p:nvGraphicFramePr>
        <p:xfrm>
          <a:off x="215815" y="1070308"/>
          <a:ext cx="8784976" cy="5785966"/>
        </p:xfrm>
        <a:graphic>
          <a:graphicData uri="http://schemas.openxmlformats.org/drawingml/2006/table">
            <a:tbl>
              <a:tblPr firstRow="1" bandRow="1">
                <a:tableStyleId>{5C22544A-7EE6-4342-B048-85BDC9FD1C3A}</a:tableStyleId>
              </a:tblPr>
              <a:tblGrid>
                <a:gridCol w="878498"/>
                <a:gridCol w="878498"/>
                <a:gridCol w="3108530"/>
                <a:gridCol w="3919450"/>
              </a:tblGrid>
              <a:tr h="41944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$a</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a:t>
                      </a:r>
                      <a:r>
                        <a:rPr lang="de-DE" sz="1600" kern="1200" smtClean="0">
                          <a:solidFill>
                            <a:schemeClr val="dk1"/>
                          </a:solidFill>
                          <a:latin typeface="Verdana" pitchFamily="34" charset="0"/>
                          <a:ea typeface="Verdana" pitchFamily="34" charset="0"/>
                          <a:cs typeface="Verdana" pitchFamily="34" charset="0"/>
                        </a:rPr>
                        <a:t>Ausfürliche </a:t>
                      </a:r>
                      <a:r>
                        <a:rPr lang="de-DE" sz="1600" kern="1200" dirty="0" smtClean="0">
                          <a:solidFill>
                            <a:schemeClr val="dk1"/>
                          </a:solidFill>
                          <a:latin typeface="Verdana" pitchFamily="34" charset="0"/>
                          <a:ea typeface="Verdana" pitchFamily="34" charset="0"/>
                          <a:cs typeface="Verdana" pitchFamily="34" charset="0"/>
                        </a:rPr>
                        <a:t>Abhandlung von den </a:t>
                      </a:r>
                      <a:r>
                        <a:rPr lang="de-DE" sz="1600" kern="1200" dirty="0" err="1" smtClean="0">
                          <a:solidFill>
                            <a:schemeClr val="dk1"/>
                          </a:solidFill>
                          <a:latin typeface="Verdana" pitchFamily="34" charset="0"/>
                          <a:ea typeface="Verdana" pitchFamily="34" charset="0"/>
                          <a:cs typeface="Verdana" pitchFamily="34" charset="0"/>
                        </a:rPr>
                        <a:t>berümten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zwoen</a:t>
                      </a:r>
                      <a:r>
                        <a:rPr lang="de-DE" sz="16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600" kern="1200" dirty="0" err="1" smtClean="0">
                          <a:solidFill>
                            <a:schemeClr val="dk1"/>
                          </a:solidFill>
                          <a:latin typeface="Verdana" pitchFamily="34" charset="0"/>
                          <a:ea typeface="Verdana" pitchFamily="34" charset="0"/>
                          <a:cs typeface="Verdana" pitchFamily="34" charset="0"/>
                        </a:rPr>
                        <a:t>järlich</a:t>
                      </a:r>
                      <a:r>
                        <a:rPr lang="de-DE" sz="1600" kern="1200" dirty="0" smtClean="0">
                          <a:solidFill>
                            <a:schemeClr val="dk1"/>
                          </a:solidFill>
                          <a:latin typeface="Verdana" pitchFamily="34" charset="0"/>
                          <a:ea typeface="Verdana" pitchFamily="34" charset="0"/>
                          <a:cs typeface="Verdana" pitchFamily="34" charset="0"/>
                        </a:rPr>
                        <a:t> gehalten werden</a:t>
                      </a:r>
                      <a:endParaRPr lang="de-DE" sz="1600" dirty="0">
                        <a:latin typeface="Verdana" pitchFamily="34" charset="0"/>
                        <a:ea typeface="Verdana" pitchFamily="34" charset="0"/>
                        <a:cs typeface="Verdana" pitchFamily="34" charset="0"/>
                      </a:endParaRPr>
                    </a:p>
                  </a:txBody>
                  <a:tcPr anchor="ctr"/>
                </a:tc>
              </a:tr>
              <a:tr h="681741">
                <a:tc rowSpan="3">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649c</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27.1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In Beziehung</a:t>
                      </a:r>
                      <a:r>
                        <a:rPr lang="de-DE" sz="1600" b="1" baseline="0" dirty="0" smtClean="0">
                          <a:latin typeface="Verdana" pitchFamily="34" charset="0"/>
                          <a:ea typeface="Verdana" pitchFamily="34" charset="0"/>
                          <a:cs typeface="Verdana" pitchFamily="34" charset="0"/>
                        </a:rPr>
                        <a:t> stehende Manifestation</a:t>
                      </a:r>
                      <a:endParaRPr lang="de-DE" sz="1600" b="1" dirty="0">
                        <a:latin typeface="Verdana" pitchFamily="34" charset="0"/>
                        <a:ea typeface="Verdana" pitchFamily="34" charset="0"/>
                        <a:cs typeface="Verdana" pitchFamily="34" charset="0"/>
                      </a:endParaRPr>
                    </a:p>
                  </a:txBody>
                  <a:tcPr anchor="ctr"/>
                </a:tc>
                <a:tc>
                  <a:txBody>
                    <a:bodyPr/>
                    <a:lstStyle/>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$a</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Orth, Johann Philipp</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$t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Ausfürliche Abhandlung von den berümten zwoen Reichsmessen so in der Reichsstadt Frankfurt am Main järlich gehalten werden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$d</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Frankfurt, Main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$e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Brönner</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$f </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1765</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Calibri" panose="020F0502020204030204" pitchFamily="34" charset="0"/>
                        </a:rPr>
                        <a:t>$h</a:t>
                      </a:r>
                      <a:r>
                        <a:rPr lang="de-DE" sz="1600" smtClean="0">
                          <a:solidFill>
                            <a:srgbClr val="000000"/>
                          </a:solidFill>
                          <a:effectLst/>
                          <a:latin typeface="Verdana" panose="020B0604030504040204" pitchFamily="34" charset="0"/>
                          <a:ea typeface="Calibri" panose="020F0502020204030204" pitchFamily="34" charset="0"/>
                          <a:cs typeface="Calibri" panose="020F0502020204030204" pitchFamily="34" charset="0"/>
                        </a:rPr>
                        <a:t> 724 Seiten </a:t>
                      </a:r>
                      <a:endParaRPr lang="de-AT" sz="160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Aft>
                          <a:spcPts val="0"/>
                        </a:spcAft>
                      </a:pPr>
                      <a:r>
                        <a:rPr lang="de-DE" sz="1600" smtClean="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$o </a:t>
                      </a:r>
                      <a:r>
                        <a:rPr lang="de-DE" sz="1600" smtClean="0">
                          <a:effectLst/>
                          <a:latin typeface="Verdana" panose="020B0604030504040204" pitchFamily="34" charset="0"/>
                          <a:ea typeface="Calibri" panose="020F0502020204030204" pitchFamily="34" charset="0"/>
                          <a:cs typeface="Times New Roman" panose="02020603050405020304" pitchFamily="18" charset="0"/>
                        </a:rPr>
                        <a:t>VD18 14788632</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Beziehungskennzeich-nung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smtClean="0">
                          <a:solidFill>
                            <a:srgbClr val="FF0000"/>
                          </a:solidFill>
                          <a:latin typeface="Verdana" pitchFamily="34" charset="0"/>
                          <a:ea typeface="Verdana" pitchFamily="34" charset="0"/>
                          <a:cs typeface="Verdana" pitchFamily="34" charset="0"/>
                        </a:rPr>
                        <a:t>$i </a:t>
                      </a:r>
                      <a:r>
                        <a:rPr lang="de-DE" sz="1600" smtClean="0">
                          <a:latin typeface="Verdana" pitchFamily="34" charset="0"/>
                          <a:ea typeface="Verdana" pitchFamily="34" charset="0"/>
                          <a:cs typeface="Verdana" pitchFamily="34" charset="0"/>
                        </a:rPr>
                        <a:t>Elektronische </a:t>
                      </a:r>
                      <a:r>
                        <a:rPr lang="de-DE" sz="1600" dirty="0" smtClean="0">
                          <a:latin typeface="Verdana" pitchFamily="34" charset="0"/>
                          <a:ea typeface="Verdana" pitchFamily="34" charset="0"/>
                          <a:cs typeface="Verdana" pitchFamily="34" charset="0"/>
                        </a:rPr>
                        <a:t>Reproduktion von</a:t>
                      </a:r>
                      <a:endParaRPr lang="de-DE" sz="1600" dirty="0">
                        <a:latin typeface="Verdana" pitchFamily="34" charset="0"/>
                        <a:ea typeface="Verdana" pitchFamily="34" charset="0"/>
                        <a:cs typeface="Verdana" pitchFamily="34" charset="0"/>
                      </a:endParaRPr>
                    </a:p>
                  </a:txBody>
                  <a:tcPr anchor="ctr"/>
                </a:tc>
              </a:tr>
              <a:tr h="681741">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28.1</a:t>
                      </a:r>
                      <a:endParaRPr lang="de-DE" sz="16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 stehendes Exemplar</a:t>
                      </a:r>
                      <a:endParaRPr lang="de-DE" sz="16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mtClean="0">
                          <a:solidFill>
                            <a:srgbClr val="FF0000"/>
                          </a:solidFill>
                          <a:latin typeface="Verdana" pitchFamily="34" charset="0"/>
                          <a:ea typeface="Verdana" pitchFamily="34" charset="0"/>
                          <a:cs typeface="Verdana" pitchFamily="34" charset="0"/>
                        </a:rPr>
                        <a:t>$n </a:t>
                      </a:r>
                      <a:r>
                        <a:rPr lang="de-DE" sz="1600" kern="1200" smtClean="0">
                          <a:solidFill>
                            <a:schemeClr val="dk1"/>
                          </a:solidFill>
                          <a:latin typeface="Verdana" pitchFamily="34" charset="0"/>
                          <a:ea typeface="Verdana" pitchFamily="34" charset="0"/>
                          <a:cs typeface="Verdana" pitchFamily="34" charset="0"/>
                        </a:rPr>
                        <a:t>Bayerische </a:t>
                      </a:r>
                      <a:r>
                        <a:rPr lang="de-DE" sz="1600" kern="1200" dirty="0" smtClean="0">
                          <a:solidFill>
                            <a:schemeClr val="dk1"/>
                          </a:solidFill>
                          <a:latin typeface="Verdana" pitchFamily="34" charset="0"/>
                          <a:ea typeface="Verdana" pitchFamily="34" charset="0"/>
                          <a:cs typeface="Verdana" pitchFamily="34" charset="0"/>
                        </a:rPr>
                        <a:t>Staatsbibliothek – Rar. 4126</a:t>
                      </a:r>
                    </a:p>
                  </a:txBody>
                  <a:tcPr anchor="ctr"/>
                </a:tc>
              </a:tr>
              <a:tr h="419444">
                <a:tc>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Elektronische Reproduktion von</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graphicFrame>
        <p:nvGraphicFramePr>
          <p:cNvPr id="10" name="Tabelle 9"/>
          <p:cNvGraphicFramePr>
            <a:graphicFrameLocks noGrp="1"/>
          </p:cNvGraphicFramePr>
          <p:nvPr>
            <p:extLst>
              <p:ext uri="{D42A27DB-BD31-4B8C-83A1-F6EECF244321}">
                <p14:modId xmlns:p14="http://schemas.microsoft.com/office/powerpoint/2010/main" val="3347808752"/>
              </p:ext>
            </p:extLst>
          </p:nvPr>
        </p:nvGraphicFramePr>
        <p:xfrm>
          <a:off x="360000" y="1121705"/>
          <a:ext cx="8424000" cy="5307425"/>
        </p:xfrm>
        <a:graphic>
          <a:graphicData uri="http://schemas.openxmlformats.org/drawingml/2006/table">
            <a:tbl>
              <a:tblPr firstRow="1" bandRow="1">
                <a:tableStyleId>{5C22544A-7EE6-4342-B048-85BDC9FD1C3A}</a:tableStyleId>
              </a:tblPr>
              <a:tblGrid>
                <a:gridCol w="935168"/>
                <a:gridCol w="972576"/>
                <a:gridCol w="2776980"/>
                <a:gridCol w="373927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800" kern="1200" smtClean="0">
                          <a:solidFill>
                            <a:srgbClr val="FF0000"/>
                          </a:solidFill>
                          <a:latin typeface="Verdana"/>
                          <a:ea typeface="Times New Roman"/>
                          <a:cs typeface="Calibri"/>
                        </a:rPr>
                        <a:t>$a</a:t>
                      </a:r>
                      <a:r>
                        <a:rPr lang="de-DE" sz="1800" kern="1200" smtClean="0">
                          <a:solidFill>
                            <a:srgbClr val="000000"/>
                          </a:solidFill>
                          <a:latin typeface="Verdana"/>
                          <a:ea typeface="Times New Roman"/>
                          <a:cs typeface="Calibri"/>
                        </a:rPr>
                        <a:t> Ausfürliche </a:t>
                      </a:r>
                      <a:r>
                        <a:rPr lang="de-DE" sz="1800" kern="1200" dirty="0" smtClean="0">
                          <a:solidFill>
                            <a:srgbClr val="000000"/>
                          </a:solidFill>
                          <a:latin typeface="Verdana"/>
                          <a:ea typeface="Times New Roman"/>
                          <a:cs typeface="Calibri"/>
                        </a:rPr>
                        <a:t>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rowSpan="2">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649d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Orth, Johann Philipp</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Ausfürliche Abhandlung von den berümten zwoen Reichsmessen so in der Reichsstadt Frankfurt am Main järlich gehalten werden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Bayerische Staatsbibliothek</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$f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2012</a:t>
                      </a:r>
                      <a:endParaRPr lang="de-AT"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$h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Online-Ressource</a:t>
                      </a:r>
                      <a:r>
                        <a:rPr lang="de-AT" smtClean="0">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AT" sz="1800" kern="120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latin typeface="Verdana" pitchFamily="34" charset="0"/>
                          <a:ea typeface="Verdana" pitchFamily="34" charset="0"/>
                          <a:cs typeface="Verdana" pitchFamily="34" charset="0"/>
                        </a:rPr>
                        <a:t>$i </a:t>
                      </a:r>
                      <a:r>
                        <a:rPr lang="de-DE" sz="1800" dirty="0" smtClean="0">
                          <a:latin typeface="Verdana" pitchFamily="34" charset="0"/>
                          <a:ea typeface="Verdana" pitchFamily="34" charset="0"/>
                          <a:cs typeface="Verdana" pitchFamily="34" charset="0"/>
                        </a:rPr>
                        <a:t>Elektronische Reproduktion</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5A.05: Reproduktionen | Aleph | Stand: 11.03.2016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 von</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539552" y="3068960"/>
            <a:ext cx="1957308" cy="3075770"/>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054832792"/>
              </p:ext>
            </p:extLst>
          </p:nvPr>
        </p:nvGraphicFramePr>
        <p:xfrm>
          <a:off x="2483767" y="908720"/>
          <a:ext cx="6480720" cy="4526285"/>
        </p:xfrm>
        <a:graphic>
          <a:graphicData uri="http://schemas.openxmlformats.org/drawingml/2006/table">
            <a:tbl>
              <a:tblPr firstRow="1" bandRow="1">
                <a:tableStyleId>{5C22544A-7EE6-4342-B048-85BDC9FD1C3A}</a:tableStyleId>
              </a:tblPr>
              <a:tblGrid>
                <a:gridCol w="968383"/>
                <a:gridCol w="968384"/>
                <a:gridCol w="2011258"/>
                <a:gridCol w="2532695"/>
              </a:tblGrid>
              <a:tr h="588243">
                <a:tc>
                  <a:txBody>
                    <a:bodyPr/>
                    <a:lstStyle/>
                    <a:p>
                      <a:r>
                        <a:rPr lang="de-DE" sz="1600" b="1" dirty="0"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sz="1600" b="1"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$a </a:t>
                      </a:r>
                      <a:r>
                        <a:rPr lang="de-DE" sz="1600" kern="1200" smtClean="0">
                          <a:solidFill>
                            <a:schemeClr val="dk1"/>
                          </a:solidFill>
                          <a:latin typeface="Verdana" pitchFamily="34" charset="0"/>
                          <a:ea typeface="Verdana" pitchFamily="34" charset="0"/>
                          <a:cs typeface="Verdana" pitchFamily="34" charset="0"/>
                        </a:rPr>
                        <a:t>Wörterbuch </a:t>
                      </a:r>
                      <a:r>
                        <a:rPr lang="de-DE" sz="1600" kern="1200" dirty="0" smtClean="0">
                          <a:solidFill>
                            <a:schemeClr val="dk1"/>
                          </a:solidFill>
                          <a:latin typeface="Verdana" pitchFamily="34" charset="0"/>
                          <a:ea typeface="Verdana" pitchFamily="34" charset="0"/>
                          <a:cs typeface="Verdana" pitchFamily="34" charset="0"/>
                        </a:rPr>
                        <a:t>der Gauner- und Diebessprache</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3">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649a</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27.1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a:t>
                      </a:r>
                      <a:r>
                        <a:rPr lang="de-DE" sz="1600" baseline="0" dirty="0" smtClean="0">
                          <a:latin typeface="Verdana" pitchFamily="34" charset="0"/>
                          <a:ea typeface="Verdana" pitchFamily="34" charset="0"/>
                          <a:cs typeface="Verdana" pitchFamily="34" charset="0"/>
                        </a:rPr>
                        <a:t> stehende Manifestation</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$t</a:t>
                      </a:r>
                      <a:r>
                        <a:rPr lang="de-DE" sz="1600" kern="1200" smtClean="0">
                          <a:solidFill>
                            <a:schemeClr val="dk1"/>
                          </a:solidFill>
                          <a:latin typeface="Verdana" pitchFamily="34" charset="0"/>
                          <a:ea typeface="Verdana" pitchFamily="34" charset="0"/>
                          <a:cs typeface="Verdana" pitchFamily="34" charset="0"/>
                        </a:rPr>
                        <a:t> Chochemer Loschen</a:t>
                      </a: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$d</a:t>
                      </a:r>
                      <a:r>
                        <a:rPr lang="de-DE" sz="1600" kern="1200" smtClean="0">
                          <a:solidFill>
                            <a:schemeClr val="dk1"/>
                          </a:solidFill>
                          <a:latin typeface="Verdana" pitchFamily="34" charset="0"/>
                          <a:ea typeface="Verdana" pitchFamily="34" charset="0"/>
                          <a:cs typeface="Verdana" pitchFamily="34" charset="0"/>
                        </a:rPr>
                        <a:t> Meissen</a:t>
                      </a:r>
                      <a:endParaRPr lang="de-DE" sz="1600" kern="1200">
                        <a:solidFill>
                          <a:schemeClr val="dk1"/>
                        </a:solidFill>
                        <a:latin typeface="Verdana" pitchFamily="34" charset="0"/>
                        <a:ea typeface="Verdana" pitchFamily="34" charset="0"/>
                        <a:cs typeface="Verdana" pitchFamily="34" charset="0"/>
                      </a:endParaRP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$e </a:t>
                      </a:r>
                      <a:r>
                        <a:rPr lang="de-DE" sz="1600" kern="1200" smtClean="0">
                          <a:solidFill>
                            <a:schemeClr val="dk1"/>
                          </a:solidFill>
                          <a:latin typeface="Verdana" pitchFamily="34" charset="0"/>
                          <a:ea typeface="Verdana" pitchFamily="34" charset="0"/>
                          <a:cs typeface="Verdana" pitchFamily="34" charset="0"/>
                        </a:rPr>
                        <a:t>Goedsche </a:t>
                      </a:r>
                    </a:p>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$f</a:t>
                      </a:r>
                      <a:r>
                        <a:rPr lang="de-DE" sz="1600" kern="1200" baseline="0" smtClean="0">
                          <a:solidFill>
                            <a:srgbClr val="FF0000"/>
                          </a:solidFill>
                          <a:latin typeface="Verdana" pitchFamily="34" charset="0"/>
                          <a:ea typeface="Verdana" pitchFamily="34" charset="0"/>
                          <a:cs typeface="Verdana" pitchFamily="34" charset="0"/>
                        </a:rPr>
                        <a:t> </a:t>
                      </a:r>
                      <a:r>
                        <a:rPr lang="de-DE" sz="1600" kern="1200" smtClean="0">
                          <a:solidFill>
                            <a:schemeClr val="dk1"/>
                          </a:solidFill>
                          <a:latin typeface="Verdana" pitchFamily="34" charset="0"/>
                          <a:ea typeface="Verdana" pitchFamily="34" charset="0"/>
                          <a:cs typeface="Verdana" pitchFamily="34" charset="0"/>
                        </a:rPr>
                        <a:t>1833 </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vMerge="1">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Beziehungs-</a:t>
                      </a:r>
                      <a:r>
                        <a:rPr lang="de-DE" sz="1600" b="1" dirty="0" err="1" smtClean="0">
                          <a:latin typeface="Verdana" pitchFamily="34" charset="0"/>
                          <a:ea typeface="Verdana" pitchFamily="34" charset="0"/>
                          <a:cs typeface="Verdana" pitchFamily="34" charset="0"/>
                        </a:rPr>
                        <a:t>kennzeichnung</a:t>
                      </a:r>
                      <a:endParaRPr lang="de-DE" sz="1600" b="1" dirty="0" smtClean="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600" baseline="0" smtClean="0">
                          <a:solidFill>
                            <a:srgbClr val="FF0000"/>
                          </a:solidFill>
                          <a:latin typeface="Verdana" pitchFamily="34" charset="0"/>
                          <a:ea typeface="Verdana" pitchFamily="34" charset="0"/>
                          <a:cs typeface="Verdana" pitchFamily="34" charset="0"/>
                        </a:rPr>
                        <a:t>$i </a:t>
                      </a:r>
                      <a:r>
                        <a:rPr lang="de-DE" sz="1600" baseline="0" smtClean="0">
                          <a:latin typeface="Verdana" pitchFamily="34" charset="0"/>
                          <a:ea typeface="Verdana" pitchFamily="34" charset="0"/>
                          <a:cs typeface="Verdana" pitchFamily="34" charset="0"/>
                        </a:rPr>
                        <a:t>Faksimile </a:t>
                      </a:r>
                      <a:r>
                        <a:rPr lang="de-DE" sz="1600" baseline="0" dirty="0" smtClean="0">
                          <a:latin typeface="Verdana" pitchFamily="34" charset="0"/>
                          <a:ea typeface="Verdana" pitchFamily="34" charset="0"/>
                          <a:cs typeface="Verdana" pitchFamily="34" charset="0"/>
                        </a:rPr>
                        <a:t>von</a:t>
                      </a:r>
                      <a:endParaRPr lang="de-DE" sz="16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28.1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In Beziehung</a:t>
                      </a:r>
                      <a:r>
                        <a:rPr lang="de-DE" sz="1600" baseline="0" dirty="0" smtClean="0">
                          <a:latin typeface="Verdana" pitchFamily="34" charset="0"/>
                          <a:ea typeface="Verdana" pitchFamily="34" charset="0"/>
                          <a:cs typeface="Verdana" pitchFamily="34" charset="0"/>
                        </a:rPr>
                        <a:t> stehendes Exemplar</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0"/>
                        </a:spcBef>
                        <a:spcAft>
                          <a:spcPts val="0"/>
                        </a:spcAft>
                      </a:pPr>
                      <a:r>
                        <a:rPr lang="de-DE" sz="1600" kern="1200" smtClean="0">
                          <a:solidFill>
                            <a:srgbClr val="FF0000"/>
                          </a:solidFill>
                          <a:latin typeface="Verdana" pitchFamily="34" charset="0"/>
                          <a:ea typeface="Verdana" pitchFamily="34" charset="0"/>
                          <a:cs typeface="Verdana" pitchFamily="34" charset="0"/>
                        </a:rPr>
                        <a:t>$n </a:t>
                      </a:r>
                      <a:r>
                        <a:rPr lang="de-DE" sz="1600" kern="1200" smtClean="0">
                          <a:solidFill>
                            <a:schemeClr val="dk1"/>
                          </a:solidFill>
                          <a:latin typeface="Verdana" pitchFamily="34" charset="0"/>
                          <a:ea typeface="Verdana" pitchFamily="34" charset="0"/>
                          <a:cs typeface="Verdana" pitchFamily="34" charset="0"/>
                        </a:rPr>
                        <a:t>Universitätsbibliothek </a:t>
                      </a:r>
                      <a:r>
                        <a:rPr lang="de-DE" sz="1600" kern="1200" dirty="0" smtClean="0">
                          <a:solidFill>
                            <a:schemeClr val="dk1"/>
                          </a:solidFill>
                          <a:latin typeface="Verdana" pitchFamily="34" charset="0"/>
                          <a:ea typeface="Verdana" pitchFamily="34" charset="0"/>
                          <a:cs typeface="Verdana" pitchFamily="34" charset="0"/>
                        </a:rPr>
                        <a:t>Leipzig – Gr.ling.rec.31739</a:t>
                      </a:r>
                      <a:endParaRPr lang="de-DE" sz="16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Beziehungs-</a:t>
                      </a:r>
                      <a:r>
                        <a:rPr lang="de-DE" sz="1600" b="1" kern="1200" dirty="0" err="1" smtClean="0">
                          <a:solidFill>
                            <a:schemeClr val="dk1"/>
                          </a:solidFill>
                          <a:latin typeface="Verdana" pitchFamily="34" charset="0"/>
                          <a:ea typeface="Verdana" pitchFamily="34" charset="0"/>
                          <a:cs typeface="Verdana" pitchFamily="34" charset="0"/>
                        </a:rPr>
                        <a:t>kennzeichnung</a:t>
                      </a:r>
                      <a:endParaRPr lang="de-DE" sz="1600" b="1"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600" baseline="0" dirty="0" smtClean="0">
                          <a:solidFill>
                            <a:schemeClr val="bg1">
                              <a:lumMod val="50000"/>
                            </a:schemeClr>
                          </a:solidFill>
                          <a:latin typeface="Verdana" pitchFamily="34" charset="0"/>
                          <a:ea typeface="Verdana" pitchFamily="34" charset="0"/>
                          <a:cs typeface="Verdana" pitchFamily="34" charset="0"/>
                        </a:rPr>
                        <a:t>Faksimile von</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2843808" y="5157192"/>
            <a:ext cx="3457769" cy="792088"/>
          </a:xfrm>
          <a:prstGeom prst="rect">
            <a:avLst/>
          </a:prstGeom>
          <a:noFill/>
          <a:ln w="9525">
            <a:solidFill>
              <a:schemeClr val="tx1"/>
            </a:solidFill>
            <a:miter lim="800000"/>
            <a:headEnd/>
            <a:tailEnd/>
          </a:ln>
        </p:spPr>
      </p:pic>
      <p:sp>
        <p:nvSpPr>
          <p:cNvPr id="8" name="Rechteck 7"/>
          <p:cNvSpPr/>
          <p:nvPr/>
        </p:nvSpPr>
        <p:spPr>
          <a:xfrm>
            <a:off x="2843808" y="4581128"/>
            <a:ext cx="3096344" cy="432048"/>
          </a:xfrm>
          <a:prstGeom prst="rect">
            <a:avLst/>
          </a:prstGeom>
          <a:ln w="15875"/>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smtClean="0">
                <a:latin typeface="Verdana" pitchFamily="34" charset="0"/>
                <a:ea typeface="Verdana" pitchFamily="34" charset="0"/>
                <a:cs typeface="Verdana" pitchFamily="34" charset="0"/>
              </a:rPr>
              <a:t>Rückseite der Titelseite:</a:t>
            </a:r>
            <a:endParaRPr lang="de-DE" sz="16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3885705727"/>
              </p:ext>
            </p:extLst>
          </p:nvPr>
        </p:nvGraphicFramePr>
        <p:xfrm>
          <a:off x="2699792" y="1400597"/>
          <a:ext cx="6120680" cy="3070046"/>
        </p:xfrm>
        <a:graphic>
          <a:graphicData uri="http://schemas.openxmlformats.org/drawingml/2006/table">
            <a:tbl>
              <a:tblPr firstRow="1" bandRow="1">
                <a:tableStyleId>{5C22544A-7EE6-4342-B048-85BDC9FD1C3A}</a:tableStyleId>
              </a:tblPr>
              <a:tblGrid>
                <a:gridCol w="936104"/>
                <a:gridCol w="864096"/>
                <a:gridCol w="1728192"/>
                <a:gridCol w="2592288"/>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smtClean="0">
                          <a:latin typeface="Verdana"/>
                          <a:ea typeface="Times New Roman"/>
                          <a:cs typeface="Times New Roman"/>
                        </a:rPr>
                        <a:t>Centenaire</a:t>
                      </a:r>
                      <a:r>
                        <a:rPr lang="de-DE" sz="1800" baseline="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ct val="100000"/>
                        </a:lnSpc>
                        <a:spcAft>
                          <a:spcPts val="600"/>
                        </a:spcAft>
                      </a:pPr>
                      <a:r>
                        <a:rPr lang="de-DE" sz="1800" dirty="0" err="1" smtClean="0">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solidFill>
                            <a:schemeClr val="dk1"/>
                          </a:solidFill>
                          <a:latin typeface="Verdana" pitchFamily="34" charset="0"/>
                          <a:ea typeface="Verdana" pitchFamily="34" charset="0"/>
                          <a:cs typeface="Verdana" pitchFamily="34" charset="0"/>
                        </a:rPr>
                        <a:t>un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Réimpression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 (RDA 2.5.2.1 D-A-CH)</a:t>
            </a:r>
          </a:p>
          <a:p>
            <a:endParaRPr lang="de-DE" dirty="0" smtClean="0"/>
          </a:p>
          <a:p>
            <a:pPr lvl="1"/>
            <a:r>
              <a:rPr lang="de-DE" dirty="0" smtClean="0"/>
              <a:t>Lizenzbegriff und Wörter, die auf eine Ausgabebezeichnung hinweisen </a:t>
            </a:r>
            <a:r>
              <a:rPr lang="de-DE" dirty="0" smtClean="0">
                <a:sym typeface="Wingdings" pitchFamily="2" charset="2"/>
              </a:rPr>
              <a:t> </a:t>
            </a:r>
            <a:r>
              <a:rPr lang="de-DE" dirty="0" smtClean="0"/>
              <a:t>Ausgabebezeichnung</a:t>
            </a:r>
          </a:p>
          <a:p>
            <a:pPr lvl="1"/>
            <a:r>
              <a:rPr lang="de-DE" dirty="0" smtClean="0"/>
              <a:t>Lizenzbegriff ohne Hinweise auf eine „Ausgabe“ </a:t>
            </a:r>
            <a:r>
              <a:rPr lang="de-DE" dirty="0" smtClean="0">
                <a:sym typeface="Wingdings" pitchFamily="2" charset="2"/>
              </a:rPr>
              <a:t></a:t>
            </a:r>
            <a:r>
              <a:rPr lang="de-DE" dirty="0" smtClean="0"/>
              <a:t> Anmerkung zur Veröffentlichungsangabe (RDA 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9374668"/>
              </p:ext>
            </p:extLst>
          </p:nvPr>
        </p:nvGraphicFramePr>
        <p:xfrm>
          <a:off x="2699792" y="1400597"/>
          <a:ext cx="6120680" cy="1884387"/>
        </p:xfrm>
        <a:graphic>
          <a:graphicData uri="http://schemas.openxmlformats.org/drawingml/2006/table">
            <a:tbl>
              <a:tblPr firstRow="1" bandRow="1">
                <a:tableStyleId>{5C22544A-7EE6-4342-B048-85BDC9FD1C3A}</a:tableStyleId>
              </a:tblPr>
              <a:tblGrid>
                <a:gridCol w="936104"/>
                <a:gridCol w="936104"/>
                <a:gridCol w="1584176"/>
                <a:gridCol w="2664296"/>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dirty="0" smtClean="0">
                          <a:solidFill>
                            <a:srgbClr val="FF0000"/>
                          </a:solidFill>
                          <a:latin typeface="Verdana"/>
                          <a:ea typeface="Times New Roman"/>
                          <a:cs typeface="Times New Roman"/>
                        </a:rPr>
                        <a:t>$a</a:t>
                      </a:r>
                      <a:r>
                        <a:rPr lang="de-DE" sz="1800" baseline="0" dirty="0" smtClean="0">
                          <a:solidFill>
                            <a:srgbClr val="FF0000"/>
                          </a:solidFill>
                          <a:latin typeface="Verdana"/>
                          <a:ea typeface="Times New Roman"/>
                          <a:cs typeface="Times New Roman"/>
                        </a:rPr>
                        <a:t> </a:t>
                      </a: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 </a:t>
                      </a:r>
                      <a:r>
                        <a:rPr lang="de-DE" sz="1800" dirty="0" err="1" smtClean="0">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dirty="0" smtClean="0">
                          <a:solidFill>
                            <a:srgbClr val="FF0000"/>
                          </a:solidFill>
                          <a:latin typeface="Verdana"/>
                          <a:ea typeface="Times New Roman"/>
                          <a:cs typeface="Times New Roman"/>
                        </a:rPr>
                        <a:t>$a</a:t>
                      </a:r>
                      <a:r>
                        <a:rPr lang="de-DE" sz="1800" baseline="0" dirty="0" smtClean="0">
                          <a:solidFill>
                            <a:srgbClr val="FF0000"/>
                          </a:solidFill>
                          <a:latin typeface="Verdana"/>
                          <a:ea typeface="Times New Roman"/>
                          <a:cs typeface="Times New Roman"/>
                        </a:rPr>
                        <a:t> </a:t>
                      </a: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graphicFrame>
        <p:nvGraphicFramePr>
          <p:cNvPr id="11" name="Tabelle 10"/>
          <p:cNvGraphicFramePr>
            <a:graphicFrameLocks noGrp="1"/>
          </p:cNvGraphicFramePr>
          <p:nvPr>
            <p:extLst>
              <p:ext uri="{D42A27DB-BD31-4B8C-83A1-F6EECF244321}">
                <p14:modId xmlns:p14="http://schemas.microsoft.com/office/powerpoint/2010/main" val="40623499"/>
              </p:ext>
            </p:extLst>
          </p:nvPr>
        </p:nvGraphicFramePr>
        <p:xfrm>
          <a:off x="2699793" y="908720"/>
          <a:ext cx="6264694" cy="1411203"/>
        </p:xfrm>
        <a:graphic>
          <a:graphicData uri="http://schemas.openxmlformats.org/drawingml/2006/table">
            <a:tbl>
              <a:tblPr firstRow="1" bandRow="1">
                <a:tableStyleId>{5C22544A-7EE6-4342-B048-85BDC9FD1C3A}</a:tableStyleId>
              </a:tblPr>
              <a:tblGrid>
                <a:gridCol w="936103"/>
                <a:gridCol w="864096"/>
                <a:gridCol w="1567916"/>
                <a:gridCol w="2896579"/>
              </a:tblGrid>
              <a:tr h="588243">
                <a:tc>
                  <a:txBody>
                    <a:bodyPr/>
                    <a:lstStyle/>
                    <a:p>
                      <a:r>
                        <a:rPr lang="de-DE" b="1" dirty="0"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ct val="100000"/>
                        </a:lnSpc>
                        <a:spcAft>
                          <a:spcPts val="600"/>
                        </a:spcAft>
                      </a:pPr>
                      <a:r>
                        <a:rPr lang="de-DE" sz="1800" dirty="0" smtClean="0">
                          <a:solidFill>
                            <a:srgbClr val="FF0000"/>
                          </a:solidFill>
                          <a:latin typeface="Verdana"/>
                          <a:ea typeface="Times New Roman"/>
                          <a:cs typeface="Times New Roman"/>
                        </a:rPr>
                        <a:t>$a</a:t>
                      </a:r>
                      <a:r>
                        <a:rPr lang="de-DE" sz="1800" baseline="0" dirty="0" smtClean="0">
                          <a:solidFill>
                            <a:srgbClr val="FF0000"/>
                          </a:solidFill>
                          <a:latin typeface="Verdana"/>
                          <a:ea typeface="Times New Roman"/>
                          <a:cs typeface="Times New Roman"/>
                        </a:rPr>
                        <a:t> </a:t>
                      </a:r>
                      <a:r>
                        <a:rPr lang="de-DE" sz="1800" dirty="0" smtClean="0">
                          <a:latin typeface="Verdana" pitchFamily="34" charset="0"/>
                          <a:ea typeface="Verdana" pitchFamily="34" charset="0"/>
                          <a:cs typeface="Verdana" pitchFamily="34" charset="0"/>
                        </a:rPr>
                        <a:t>Wörterbuch 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Aleph | Stand: 11.03.2016 | CC BY-NC-SA</a:t>
            </a:r>
            <a:endParaRPr lang="de-DE" dirty="0"/>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graphicFrame>
        <p:nvGraphicFramePr>
          <p:cNvPr id="11" name="Tabelle 10"/>
          <p:cNvGraphicFramePr>
            <a:graphicFrameLocks noGrp="1"/>
          </p:cNvGraphicFramePr>
          <p:nvPr>
            <p:extLst>
              <p:ext uri="{D42A27DB-BD31-4B8C-83A1-F6EECF244321}">
                <p14:modId xmlns:p14="http://schemas.microsoft.com/office/powerpoint/2010/main" val="3000021663"/>
              </p:ext>
            </p:extLst>
          </p:nvPr>
        </p:nvGraphicFramePr>
        <p:xfrm>
          <a:off x="2843808" y="1400597"/>
          <a:ext cx="6228184" cy="2752323"/>
        </p:xfrm>
        <a:graphic>
          <a:graphicData uri="http://schemas.openxmlformats.org/drawingml/2006/table">
            <a:tbl>
              <a:tblPr firstRow="1" bandRow="1">
                <a:tableStyleId>{5C22544A-7EE6-4342-B048-85BDC9FD1C3A}</a:tableStyleId>
              </a:tblPr>
              <a:tblGrid>
                <a:gridCol w="936104"/>
                <a:gridCol w="864096"/>
                <a:gridCol w="1728192"/>
                <a:gridCol w="2699792"/>
              </a:tblGrid>
              <a:tr h="588243">
                <a:tc>
                  <a:txBody>
                    <a:bodyPr/>
                    <a:lstStyle/>
                    <a:p>
                      <a:r>
                        <a:rPr lang="de-DE" b="1" dirty="0"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smtClean="0">
                          <a:solidFill>
                            <a:srgbClr val="FF0000"/>
                          </a:solidFill>
                          <a:latin typeface="Verdana"/>
                          <a:ea typeface="Times New Roman"/>
                          <a:cs typeface="Times New Roman"/>
                        </a:rPr>
                        <a:t>$a</a:t>
                      </a:r>
                      <a:r>
                        <a:rPr lang="de-DE" sz="1800" baseline="0" smtClean="0">
                          <a:solidFill>
                            <a:srgbClr val="FF0000"/>
                          </a:solidFill>
                          <a:latin typeface="Verdana"/>
                          <a:ea typeface="Times New Roman"/>
                          <a:cs typeface="Times New Roman"/>
                        </a:rPr>
                        <a:t> </a:t>
                      </a:r>
                      <a:r>
                        <a:rPr lang="de-DE" sz="1800" kern="1200" smtClean="0">
                          <a:solidFill>
                            <a:schemeClr val="dk1"/>
                          </a:solidFill>
                          <a:latin typeface="Verdana" pitchFamily="34" charset="0"/>
                          <a:ea typeface="Verdana" pitchFamily="34" charset="0"/>
                          <a:cs typeface="Verdana" pitchFamily="34" charset="0"/>
                        </a:rPr>
                        <a:t>Erste </a:t>
                      </a:r>
                      <a:r>
                        <a:rPr lang="de-DE" sz="1800" kern="1200" dirty="0" smtClean="0">
                          <a:solidFill>
                            <a:schemeClr val="dk1"/>
                          </a:solidFill>
                          <a:latin typeface="Verdana" pitchFamily="34" charset="0"/>
                          <a:ea typeface="Verdana" pitchFamily="34" charset="0"/>
                          <a:cs typeface="Verdana" pitchFamily="34" charset="0"/>
                        </a:rPr>
                        <a:t>Gründe der </a:t>
                      </a:r>
                      <a:r>
                        <a:rPr lang="de-DE" sz="1800" kern="1200" smtClean="0">
                          <a:solidFill>
                            <a:schemeClr val="dk1"/>
                          </a:solidFill>
                          <a:latin typeface="Verdana" pitchFamily="34" charset="0"/>
                          <a:ea typeface="Verdana" pitchFamily="34" charset="0"/>
                          <a:cs typeface="Verdana" pitchFamily="34" charset="0"/>
                        </a:rPr>
                        <a:t>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2">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403</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err="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rowSpan="2">
                  <a:txBody>
                    <a:bodyPr/>
                    <a:lstStyle/>
                    <a:p>
                      <a:pPr>
                        <a:lnSpc>
                          <a:spcPct val="100000"/>
                        </a:lnSpc>
                        <a:spcBef>
                          <a:spcPts val="600"/>
                        </a:spcBef>
                        <a:spcAft>
                          <a:spcPts val="600"/>
                        </a:spcAft>
                      </a:pPr>
                      <a:r>
                        <a:rPr lang="de-DE" sz="1800" kern="1200" smtClean="0">
                          <a:solidFill>
                            <a:srgbClr val="FF0000"/>
                          </a:solidFill>
                          <a:latin typeface="Verdana" pitchFamily="34" charset="0"/>
                          <a:ea typeface="Verdana" pitchFamily="34" charset="0"/>
                          <a:cs typeface="Verdana" pitchFamily="34" charset="0"/>
                        </a:rPr>
                        <a:t>$a </a:t>
                      </a:r>
                      <a:r>
                        <a:rPr lang="de-DE" sz="1800" kern="1200" smtClean="0">
                          <a:latin typeface="Verdana" pitchFamily="34" charset="0"/>
                          <a:ea typeface="Verdana" pitchFamily="34" charset="0"/>
                          <a:cs typeface="Verdana" pitchFamily="34" charset="0"/>
                        </a:rPr>
                        <a:t>1. Auflage</a:t>
                      </a:r>
                      <a:r>
                        <a:rPr lang="de-DE" sz="1800" kern="1200" smtClean="0">
                          <a:solidFill>
                            <a:srgbClr val="FF0000"/>
                          </a:solidFill>
                          <a:latin typeface="Verdana" pitchFamily="34" charset="0"/>
                          <a:ea typeface="Verdana" pitchFamily="34" charset="0"/>
                          <a:cs typeface="Verdana" pitchFamily="34" charset="0"/>
                        </a:rPr>
                        <a:t>,_</a:t>
                      </a:r>
                      <a:endParaRPr lang="de-DE" dirty="0">
                        <a:latin typeface="Verdana" pitchFamily="34" charset="0"/>
                        <a:ea typeface="Verdana" pitchFamily="34" charset="0"/>
                        <a:cs typeface="Verdana" pitchFamily="34" charset="0"/>
                      </a:endParaRPr>
                    </a:p>
                    <a:p>
                      <a:pPr>
                        <a:lnSpc>
                          <a:spcPct val="100000"/>
                        </a:lnSpc>
                        <a:spcBef>
                          <a:spcPts val="600"/>
                        </a:spcBef>
                        <a:spcAft>
                          <a:spcPts val="600"/>
                        </a:spcAft>
                      </a:pPr>
                      <a:r>
                        <a:rPr lang="de-DE" sz="1800" kern="1200" dirty="0" smtClean="0">
                          <a:latin typeface="Verdana" pitchFamily="34" charset="0"/>
                          <a:ea typeface="Verdana" pitchFamily="34" charset="0"/>
                          <a:cs typeface="Verdana" pitchFamily="34" charset="0"/>
                        </a:rPr>
                        <a:t>fotomechanischer Neudruck der Originalausgabe 1798</a:t>
                      </a:r>
                      <a:endParaRPr lang="de-DE"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vMerge="1">
                  <a:txBody>
                    <a:bodyPr/>
                    <a:lstStyle/>
                    <a:p>
                      <a:pPr>
                        <a:lnSpc>
                          <a:spcPct val="1000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2558</Words>
  <Application>Microsoft Office PowerPoint</Application>
  <PresentationFormat>Bildschirmpräsentation (4:3)</PresentationFormat>
  <Paragraphs>415</Paragraphs>
  <Slides>26</Slides>
  <Notes>21</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144</cp:revision>
  <dcterms:created xsi:type="dcterms:W3CDTF">2014-02-18T07:01:40Z</dcterms:created>
  <dcterms:modified xsi:type="dcterms:W3CDTF">2016-03-18T10:49:47Z</dcterms:modified>
</cp:coreProperties>
</file>