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8"/>
  </p:notesMasterIdLst>
  <p:handoutMasterIdLst>
    <p:handoutMasterId r:id="rId29"/>
  </p:handoutMasterIdLst>
  <p:sldIdLst>
    <p:sldId id="285" r:id="rId2"/>
    <p:sldId id="259" r:id="rId3"/>
    <p:sldId id="287" r:id="rId4"/>
    <p:sldId id="305" r:id="rId5"/>
    <p:sldId id="308" r:id="rId6"/>
    <p:sldId id="333" r:id="rId7"/>
    <p:sldId id="313" r:id="rId8"/>
    <p:sldId id="315" r:id="rId9"/>
    <p:sldId id="314" r:id="rId10"/>
    <p:sldId id="334" r:id="rId11"/>
    <p:sldId id="310" r:id="rId12"/>
    <p:sldId id="311" r:id="rId13"/>
    <p:sldId id="307" r:id="rId14"/>
    <p:sldId id="319" r:id="rId15"/>
    <p:sldId id="316" r:id="rId16"/>
    <p:sldId id="320" r:id="rId17"/>
    <p:sldId id="321" r:id="rId18"/>
    <p:sldId id="322" r:id="rId19"/>
    <p:sldId id="323" r:id="rId20"/>
    <p:sldId id="317" r:id="rId21"/>
    <p:sldId id="324" r:id="rId22"/>
    <p:sldId id="318" r:id="rId23"/>
    <p:sldId id="331" r:id="rId24"/>
    <p:sldId id="332" r:id="rId25"/>
    <p:sldId id="302" r:id="rId26"/>
    <p:sldId id="303" r:id="rId27"/>
  </p:sldIdLst>
  <p:sldSz cx="9144000" cy="6858000" type="screen4x3"/>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859" autoAdjust="0"/>
    <p:restoredTop sz="92663" autoAdjust="0"/>
  </p:normalViewPr>
  <p:slideViewPr>
    <p:cSldViewPr>
      <p:cViewPr>
        <p:scale>
          <a:sx n="90" d="100"/>
          <a:sy n="90" d="100"/>
        </p:scale>
        <p:origin x="-1698" y="-414"/>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p:cViewPr varScale="1">
        <p:scale>
          <a:sx n="83" d="100"/>
          <a:sy n="83" d="100"/>
        </p:scale>
        <p:origin x="-2040" y="-90"/>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4AC937E4-8306-4256-98BE-2853E1A1DDAD}" type="datetimeFigureOut">
              <a:rPr lang="de-DE" smtClean="0"/>
              <a:pPr/>
              <a:t>18.09.2015</a:t>
            </a:fld>
            <a:endParaRPr lang="de-DE"/>
          </a:p>
        </p:txBody>
      </p:sp>
      <p:sp>
        <p:nvSpPr>
          <p:cNvPr id="4" name="Fußzeilenplatzhalt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de-DE"/>
          </a:p>
        </p:txBody>
      </p:sp>
      <p:sp>
        <p:nvSpPr>
          <p:cNvPr id="5" name="Foliennummernplatzhalt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69DCA550-704A-4CEF-B7C9-46B62E56443F}" type="slidenum">
              <a:rPr lang="de-DE" smtClean="0"/>
              <a:pPr/>
              <a:t>‹Nr.›</a:t>
            </a:fld>
            <a:endParaRPr lang="de-DE"/>
          </a:p>
        </p:txBody>
      </p:sp>
    </p:spTree>
    <p:extLst>
      <p:ext uri="{BB962C8B-B14F-4D97-AF65-F5344CB8AC3E}">
        <p14:creationId xmlns:p14="http://schemas.microsoft.com/office/powerpoint/2010/main" val="4193529180"/>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5EDB1F4-BB4F-44BD-AC26-B758B395BD23}" type="datetimeFigureOut">
              <a:rPr lang="de-DE" smtClean="0"/>
              <a:pPr/>
              <a:t>18.09.2015</a:t>
            </a:fld>
            <a:endParaRPr lang="de-DE"/>
          </a:p>
        </p:txBody>
      </p:sp>
      <p:sp>
        <p:nvSpPr>
          <p:cNvPr id="4" name="Folienbildplatzhalt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6" name="Fußzeilenplatzhalt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F9F8FF6-6F64-48B5-AF7B-675846B3447E}" type="slidenum">
              <a:rPr lang="de-DE" smtClean="0"/>
              <a:pPr/>
              <a:t>‹Nr.›</a:t>
            </a:fld>
            <a:endParaRPr lang="de-DE"/>
          </a:p>
        </p:txBody>
      </p:sp>
    </p:spTree>
    <p:extLst>
      <p:ext uri="{BB962C8B-B14F-4D97-AF65-F5344CB8AC3E}">
        <p14:creationId xmlns:p14="http://schemas.microsoft.com/office/powerpoint/2010/main" val="272020102"/>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9939"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de-DE" altLang="de-DE" dirty="0" smtClean="0"/>
          </a:p>
        </p:txBody>
      </p:sp>
      <p:sp>
        <p:nvSpPr>
          <p:cNvPr id="39940" name="Foliennummernplatzhalt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200">
                <a:solidFill>
                  <a:schemeClr val="tx1"/>
                </a:solidFill>
                <a:latin typeface="Calibri" pitchFamily="34" charset="0"/>
              </a:defRPr>
            </a:lvl1pPr>
            <a:lvl2pPr marL="742950" indent="-285750" eaLnBrk="0" hangingPunct="0">
              <a:spcBef>
                <a:spcPct val="30000"/>
              </a:spcBef>
              <a:defRPr sz="1200">
                <a:solidFill>
                  <a:schemeClr val="tx1"/>
                </a:solidFill>
                <a:latin typeface="Calibri" pitchFamily="34" charset="0"/>
              </a:defRPr>
            </a:lvl2pPr>
            <a:lvl3pPr marL="1143000" indent="-228600" eaLnBrk="0" hangingPunct="0">
              <a:spcBef>
                <a:spcPct val="30000"/>
              </a:spcBef>
              <a:defRPr sz="1200">
                <a:solidFill>
                  <a:schemeClr val="tx1"/>
                </a:solidFill>
                <a:latin typeface="Calibri" pitchFamily="34" charset="0"/>
              </a:defRPr>
            </a:lvl3pPr>
            <a:lvl4pPr marL="1600200" indent="-228600" eaLnBrk="0" hangingPunct="0">
              <a:spcBef>
                <a:spcPct val="30000"/>
              </a:spcBef>
              <a:defRPr sz="1200">
                <a:solidFill>
                  <a:schemeClr val="tx1"/>
                </a:solidFill>
                <a:latin typeface="Calibri" pitchFamily="34" charset="0"/>
              </a:defRPr>
            </a:lvl4pPr>
            <a:lvl5pPr marL="2057400" indent="-228600" eaLnBrk="0" hangingPunct="0">
              <a:spcBef>
                <a:spcPct val="30000"/>
              </a:spcBef>
              <a:defRPr sz="1200">
                <a:solidFill>
                  <a:schemeClr val="tx1"/>
                </a:solidFill>
                <a:latin typeface="Calibri" pitchFamily="34" charset="0"/>
              </a:defRPr>
            </a:lvl5pPr>
            <a:lvl6pPr marL="2514600" indent="-228600" eaLnBrk="0" fontAlgn="base" hangingPunct="0">
              <a:spcBef>
                <a:spcPct val="30000"/>
              </a:spcBef>
              <a:spcAft>
                <a:spcPct val="0"/>
              </a:spcAft>
              <a:defRPr sz="1200">
                <a:solidFill>
                  <a:schemeClr val="tx1"/>
                </a:solidFill>
                <a:latin typeface="Calibri" pitchFamily="34" charset="0"/>
              </a:defRPr>
            </a:lvl6pPr>
            <a:lvl7pPr marL="2971800" indent="-228600" eaLnBrk="0" fontAlgn="base" hangingPunct="0">
              <a:spcBef>
                <a:spcPct val="30000"/>
              </a:spcBef>
              <a:spcAft>
                <a:spcPct val="0"/>
              </a:spcAft>
              <a:defRPr sz="1200">
                <a:solidFill>
                  <a:schemeClr val="tx1"/>
                </a:solidFill>
                <a:latin typeface="Calibri" pitchFamily="34" charset="0"/>
              </a:defRPr>
            </a:lvl7pPr>
            <a:lvl8pPr marL="3429000" indent="-228600" eaLnBrk="0" fontAlgn="base" hangingPunct="0">
              <a:spcBef>
                <a:spcPct val="30000"/>
              </a:spcBef>
              <a:spcAft>
                <a:spcPct val="0"/>
              </a:spcAft>
              <a:defRPr sz="1200">
                <a:solidFill>
                  <a:schemeClr val="tx1"/>
                </a:solidFill>
                <a:latin typeface="Calibri" pitchFamily="34" charset="0"/>
              </a:defRPr>
            </a:lvl8pPr>
            <a:lvl9pPr marL="3886200" indent="-228600" eaLnBrk="0" fontAlgn="base" hangingPunct="0">
              <a:spcBef>
                <a:spcPct val="30000"/>
              </a:spcBef>
              <a:spcAft>
                <a:spcPct val="0"/>
              </a:spcAft>
              <a:defRPr sz="1200">
                <a:solidFill>
                  <a:schemeClr val="tx1"/>
                </a:solidFill>
                <a:latin typeface="Calibri" pitchFamily="34" charset="0"/>
              </a:defRPr>
            </a:lvl9pPr>
          </a:lstStyle>
          <a:p>
            <a:pPr eaLnBrk="1" hangingPunct="1">
              <a:spcBef>
                <a:spcPct val="0"/>
              </a:spcBef>
            </a:pPr>
            <a:fld id="{48008DAF-D963-4700-99B3-C42D4B33FF6D}" type="slidenum">
              <a:rPr lang="de-DE" altLang="de-DE">
                <a:solidFill>
                  <a:prstClr val="black"/>
                </a:solidFill>
              </a:rPr>
              <a:pPr eaLnBrk="1" hangingPunct="1">
                <a:spcBef>
                  <a:spcPct val="0"/>
                </a:spcBef>
              </a:pPr>
              <a:t>1</a:t>
            </a:fld>
            <a:endParaRPr lang="de-DE" altLang="de-DE">
              <a:solidFill>
                <a:prstClr val="black"/>
              </a:solidFill>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200" kern="1200" dirty="0" smtClean="0">
                <a:solidFill>
                  <a:schemeClr val="tx1"/>
                </a:solidFill>
                <a:latin typeface="+mn-lt"/>
                <a:ea typeface="+mn-ea"/>
                <a:cs typeface="+mn-cs"/>
              </a:rPr>
              <a:t>bei Reproduktionen kann die Beschreibung der Reproduktion mit der Beschreibung der Originalmanifestation in Beziehung gesetzt werden (und umgekehrt) (RDA 27.1). Diese Beziehung ist als Zusatzelement definiert, wenn eine Reproduktion in einer anderen physischen Form vorliegt (RDA 27.1 D-A-CH). Die dabei zu verwendeten Beziehungskennzeichnungen befinden sich im Anhang J.4.2.</a:t>
            </a: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13</a:t>
            </a:fld>
            <a:endParaRPr lang="de-DE"/>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200" kern="1200" dirty="0" smtClean="0">
                <a:solidFill>
                  <a:schemeClr val="tx1"/>
                </a:solidFill>
                <a:latin typeface="+mn-lt"/>
                <a:ea typeface="+mn-ea"/>
                <a:cs typeface="+mn-cs"/>
              </a:rPr>
              <a:t>Zusätzlich können auch Angaben zum reproduzierten Exemplar als Beziehung zum Exemplar berücksichtigt werden (RDA 28.1). Diese Beziehung wird besondere bei Reproduktionen alter oder historischer Bestände angegeben werden. Die dazu gehörigen Beziehungskennzeichnungen befinden sich im Anhang J.5.2.</a:t>
            </a: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14</a:t>
            </a:fld>
            <a:endParaRPr lang="de-DE"/>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sz="1200" kern="1200" dirty="0" smtClean="0">
                <a:solidFill>
                  <a:schemeClr val="tx1"/>
                </a:solidFill>
                <a:latin typeface="+mn-lt"/>
                <a:ea typeface="+mn-ea"/>
                <a:cs typeface="+mn-cs"/>
              </a:rPr>
              <a:t>Reproduktionen in anderer physischer Form liegen z.B. bei der Digitalisierung oder Schutzverfilmung gedruckter Bücher vor. Die Reproduktion erhält eine eigene Beschreibung. Diese erfolgt auf Grundlage der Online-Ausgabe oder der Mikroform (s. oben). </a:t>
            </a:r>
          </a:p>
          <a:p>
            <a:r>
              <a:rPr lang="de-DE" sz="1200" kern="1200" dirty="0" smtClean="0">
                <a:solidFill>
                  <a:schemeClr val="tx1"/>
                </a:solidFill>
                <a:latin typeface="+mn-lt"/>
                <a:ea typeface="+mn-ea"/>
                <a:cs typeface="+mn-cs"/>
              </a:rPr>
              <a:t>Print-on-Demand-Publikationen (</a:t>
            </a:r>
            <a:r>
              <a:rPr lang="de-DE" sz="1200" kern="1200" dirty="0" err="1" smtClean="0">
                <a:solidFill>
                  <a:schemeClr val="tx1"/>
                </a:solidFill>
                <a:latin typeface="+mn-lt"/>
                <a:ea typeface="+mn-ea"/>
                <a:cs typeface="+mn-cs"/>
              </a:rPr>
              <a:t>PoD</a:t>
            </a:r>
            <a:r>
              <a:rPr lang="de-DE" sz="1200" kern="1200" dirty="0" smtClean="0">
                <a:solidFill>
                  <a:schemeClr val="tx1"/>
                </a:solidFill>
                <a:latin typeface="+mn-lt"/>
                <a:ea typeface="+mn-ea"/>
                <a:cs typeface="+mn-cs"/>
              </a:rPr>
              <a:t>), die zusätzlich zur Online-Ressource vom Verlag angeboten werden, werden ebenfalls wie Reproduktionen in anderer physischer Form behandelt.</a:t>
            </a: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15</a:t>
            </a:fld>
            <a:endParaRPr lang="de-DE"/>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sz="1200" kern="1200" dirty="0" smtClean="0">
                <a:solidFill>
                  <a:schemeClr val="tx1"/>
                </a:solidFill>
                <a:latin typeface="+mn-lt"/>
                <a:ea typeface="+mn-ea"/>
                <a:cs typeface="+mn-cs"/>
              </a:rPr>
              <a:t>Für die Reproduktionen als Ressourcen in Fernzugriff wurde für monografische Materialien folgende Ausnahmeregelung zugelassen:</a:t>
            </a:r>
          </a:p>
          <a:p>
            <a:r>
              <a:rPr lang="de-DE" sz="1200" kern="1200" dirty="0" smtClean="0">
                <a:solidFill>
                  <a:schemeClr val="tx1"/>
                </a:solidFill>
                <a:latin typeface="+mn-lt"/>
                <a:ea typeface="+mn-ea"/>
                <a:cs typeface="+mn-cs"/>
              </a:rPr>
              <a:t>Wenn die Reproduktion im Rahmen einer Massendigitalisierungsmaßnahme erstellt wird und als freie Online-Veröffentlichung zur Verfügung steht, dann kann die Aufnahme für die Druckausgabe um die Angaben für das </a:t>
            </a:r>
            <a:r>
              <a:rPr lang="de-DE" sz="1200" kern="1200" dirty="0" err="1" smtClean="0">
                <a:solidFill>
                  <a:schemeClr val="tx1"/>
                </a:solidFill>
                <a:latin typeface="+mn-lt"/>
                <a:ea typeface="+mn-ea"/>
                <a:cs typeface="+mn-cs"/>
              </a:rPr>
              <a:t>Digitalisat</a:t>
            </a:r>
            <a:r>
              <a:rPr lang="de-DE" sz="1200" kern="1200" dirty="0" smtClean="0">
                <a:solidFill>
                  <a:schemeClr val="tx1"/>
                </a:solidFill>
                <a:latin typeface="+mn-lt"/>
                <a:ea typeface="+mn-ea"/>
                <a:cs typeface="+mn-cs"/>
              </a:rPr>
              <a:t> angereichert werden (RDA 2.1 D-A-CH). Die Reproduktion erhält in diesem Fall keine eigene Beschreibung. Die Anwendung dieser Ausnahmeregelung wird von der katalogisierenden Institution bzw. von den Verbünden festgelegt. Nachfolgend wird diese Ausnahmeregelung nicht weiter berücksichtigt.</a:t>
            </a: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16</a:t>
            </a:fld>
            <a:endParaRPr lang="de-DE"/>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lvl="0" rtl="0"/>
            <a:r>
              <a:rPr lang="de-DE" sz="1200" b="0" kern="1200" dirty="0" smtClean="0">
                <a:solidFill>
                  <a:schemeClr val="tx1"/>
                </a:solidFill>
                <a:latin typeface="+mn-lt"/>
                <a:ea typeface="+mn-ea"/>
                <a:cs typeface="+mn-cs"/>
              </a:rPr>
              <a:t>Bei</a:t>
            </a:r>
            <a:r>
              <a:rPr lang="de-DE" sz="1200" b="0" kern="1200" baseline="0" dirty="0" smtClean="0">
                <a:solidFill>
                  <a:schemeClr val="tx1"/>
                </a:solidFill>
                <a:latin typeface="+mn-lt"/>
                <a:ea typeface="+mn-ea"/>
                <a:cs typeface="+mn-cs"/>
              </a:rPr>
              <a:t> Reproduktionen in anderer physischer Form wurde die Beziehung zur anderen Manifestation zum Zusatzelement ernannt. D.h. diese muss angegeben werden.</a:t>
            </a:r>
          </a:p>
          <a:p>
            <a:pPr lvl="0" rtl="0"/>
            <a:endParaRPr lang="de-DE" sz="1200" b="1" kern="1200" baseline="0" dirty="0" smtClean="0">
              <a:solidFill>
                <a:schemeClr val="tx1"/>
              </a:solidFill>
              <a:latin typeface="+mn-lt"/>
              <a:ea typeface="+mn-ea"/>
              <a:cs typeface="+mn-cs"/>
            </a:endParaRPr>
          </a:p>
          <a:p>
            <a:pPr lvl="0" rtl="0"/>
            <a:endParaRPr lang="de-DE" sz="1200" b="1" kern="1200" dirty="0" smtClean="0">
              <a:solidFill>
                <a:schemeClr val="tx1"/>
              </a:solidFill>
              <a:latin typeface="+mn-lt"/>
              <a:ea typeface="+mn-ea"/>
              <a:cs typeface="+mn-cs"/>
            </a:endParaRPr>
          </a:p>
          <a:p>
            <a:pPr lvl="0" rtl="0"/>
            <a:r>
              <a:rPr lang="de-DE" sz="1200" b="1" kern="1200" dirty="0" smtClean="0">
                <a:solidFill>
                  <a:schemeClr val="tx1"/>
                </a:solidFill>
                <a:latin typeface="+mn-lt"/>
                <a:ea typeface="+mn-ea"/>
                <a:cs typeface="+mn-cs"/>
              </a:rPr>
              <a:t>Reproduktion von</a:t>
            </a:r>
            <a:r>
              <a:rPr lang="de-DE" sz="1200" kern="1200" dirty="0" smtClean="0">
                <a:solidFill>
                  <a:schemeClr val="tx1"/>
                </a:solidFill>
                <a:latin typeface="+mn-lt"/>
                <a:ea typeface="+mn-ea"/>
                <a:cs typeface="+mn-cs"/>
              </a:rPr>
              <a:t> (Eine Manifestation, die als Grundlage für eine Reproduktion verwendet wird.) Diese Beziehungskennzeichnung wird verwendet, wenn keine spezifischere verwendet werden kann z. B. bei Verfilmungen</a:t>
            </a:r>
          </a:p>
          <a:p>
            <a:pPr lvl="0"/>
            <a:r>
              <a:rPr lang="de-DE" sz="1200" b="1" kern="1200" dirty="0" smtClean="0">
                <a:solidFill>
                  <a:schemeClr val="tx1"/>
                </a:solidFill>
                <a:latin typeface="+mn-lt"/>
                <a:ea typeface="+mn-ea"/>
                <a:cs typeface="+mn-cs"/>
              </a:rPr>
              <a:t>elektronische Reproduktion von</a:t>
            </a:r>
            <a:r>
              <a:rPr lang="de-DE" sz="1200" kern="1200" dirty="0" smtClean="0">
                <a:solidFill>
                  <a:schemeClr val="tx1"/>
                </a:solidFill>
                <a:latin typeface="+mn-lt"/>
                <a:ea typeface="+mn-ea"/>
                <a:cs typeface="+mn-cs"/>
              </a:rPr>
              <a:t> (Eine analoge Manifestation, die als Grundlage für eine elektronische Reproduktion verwendet wurde). Diese Beziehungskennzeichnung wird bei </a:t>
            </a:r>
            <a:r>
              <a:rPr lang="de-DE" sz="1200" kern="1200" dirty="0" err="1" smtClean="0">
                <a:solidFill>
                  <a:schemeClr val="tx1"/>
                </a:solidFill>
                <a:latin typeface="+mn-lt"/>
                <a:ea typeface="+mn-ea"/>
                <a:cs typeface="+mn-cs"/>
              </a:rPr>
              <a:t>Digitalisaten</a:t>
            </a:r>
            <a:r>
              <a:rPr lang="de-DE" sz="1200" kern="1200" dirty="0" smtClean="0">
                <a:solidFill>
                  <a:schemeClr val="tx1"/>
                </a:solidFill>
                <a:latin typeface="+mn-lt"/>
                <a:ea typeface="+mn-ea"/>
                <a:cs typeface="+mn-cs"/>
              </a:rPr>
              <a:t> verwendet.</a:t>
            </a: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17</a:t>
            </a:fld>
            <a:endParaRPr lang="de-DE"/>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sz="1200" kern="1200" dirty="0" smtClean="0">
                <a:solidFill>
                  <a:schemeClr val="tx1"/>
                </a:solidFill>
                <a:latin typeface="+mn-lt"/>
                <a:ea typeface="+mn-ea"/>
                <a:cs typeface="+mn-cs"/>
              </a:rPr>
              <a:t>Ausnahme:</a:t>
            </a:r>
            <a:r>
              <a:rPr lang="de-DE" sz="1200" kern="1200" baseline="0" dirty="0" smtClean="0">
                <a:solidFill>
                  <a:schemeClr val="tx1"/>
                </a:solidFill>
                <a:latin typeface="+mn-lt"/>
                <a:ea typeface="+mn-ea"/>
                <a:cs typeface="+mn-cs"/>
              </a:rPr>
              <a:t> </a:t>
            </a:r>
            <a:r>
              <a:rPr lang="de-DE" sz="1200" kern="1200" dirty="0" smtClean="0">
                <a:solidFill>
                  <a:schemeClr val="tx1"/>
                </a:solidFill>
                <a:latin typeface="+mn-lt"/>
                <a:ea typeface="+mn-ea"/>
                <a:cs typeface="+mn-cs"/>
              </a:rPr>
              <a:t>Selbsterstellte Ausdrucke von Online-Ressourcen erhalten zwar eine eigene Beschreibung, die die Angaben des Datenträgers berücksichtigt. Die Beschreibung der Veröffentlichungsangabe wird aber vom Original übernommen. Das Datum des Ausdrucks wird als Merkmal des Exemplars berücksichtigt. </a:t>
            </a:r>
          </a:p>
          <a:p>
            <a:r>
              <a:rPr lang="de-DE" sz="1200" kern="1200" dirty="0" smtClean="0">
                <a:solidFill>
                  <a:schemeClr val="tx1"/>
                </a:solidFill>
                <a:latin typeface="+mn-lt"/>
                <a:ea typeface="+mn-ea"/>
                <a:cs typeface="+mn-cs"/>
              </a:rPr>
              <a:t>Wird die gleiche Online-Ressource mehrfach ausgedruckt, wird die zuerst erstellte Beschreibung nachgenutzt. </a:t>
            </a:r>
          </a:p>
          <a:p>
            <a:r>
              <a:rPr lang="de-DE" sz="1200" kern="1200" dirty="0" smtClean="0">
                <a:solidFill>
                  <a:schemeClr val="tx1"/>
                </a:solidFill>
                <a:latin typeface="+mn-lt"/>
                <a:ea typeface="+mn-ea"/>
                <a:cs typeface="+mn-cs"/>
              </a:rPr>
              <a:t>Bei Bedarf kann die Beschreibung des Ausdrucks mit der Beschreibung der Online-Ressource und ggf. sogar mit der zusätzlich vorhandenen Druckausgabe in Beziehung gesetzt werden. Die Beziehungskennzeichnung lautet in diesem Fall „Erscheint auch als“ (RDA 2.1 D-A-CH).</a:t>
            </a: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20</a:t>
            </a:fld>
            <a:endParaRPr lang="de-DE"/>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fontScale="85000" lnSpcReduction="10000"/>
          </a:bodyPr>
          <a:lstStyle/>
          <a:p>
            <a:r>
              <a:rPr lang="de-DE" sz="1200" kern="1200" dirty="0" smtClean="0">
                <a:solidFill>
                  <a:schemeClr val="tx1"/>
                </a:solidFill>
                <a:latin typeface="+mn-lt"/>
                <a:ea typeface="+mn-ea"/>
                <a:cs typeface="+mn-cs"/>
              </a:rPr>
              <a:t>Nachdrucke gehören teilweise ebenfalls zu dem Bereich „Reproduktionen“. Allerdings gibt es zu den Nachdrucken eine umfangreiche D-A-CH-AWR bei RDA 2.1, die genau festlegt, unter welchen Bedingungen für Nachdrucke eine eigene Beschreibung erstellt wird. Die Regelungen für die veränderten bzw. unveränderten Nachdrucke sind Bestandteil der Schulung Modul 3.  </a:t>
            </a: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21</a:t>
            </a:fld>
            <a:endParaRPr lang="de-DE"/>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200" kern="1200" dirty="0" smtClean="0">
                <a:solidFill>
                  <a:schemeClr val="tx1"/>
                </a:solidFill>
                <a:latin typeface="+mn-lt"/>
                <a:ea typeface="+mn-ea"/>
                <a:cs typeface="+mn-cs"/>
              </a:rPr>
              <a:t>Veränderte Nachdrucke können ebenfalls untereinander in Beziehung gesetzt werden. Abweichend zu den Reproduktionen in anderer physischer Form handelt es sich aber nicht um ein Zusatzelement, die Erfassung ist also fakultativ. Bei Reproduktionen historischer Drucke wird empfohlen, die Beziehung herzustellen, wenn aus der Beschreibung der Reproduktion kein Bezug zur Originalmanifestation hergestellt werden kann. Als Beziehungskennzeichnung wird „Nachdruck von“ oder „Faksimile von“ verwendet. Für die umgekehrte</a:t>
            </a:r>
            <a:r>
              <a:rPr lang="de-DE" sz="1200" kern="1200" baseline="0" dirty="0" smtClean="0">
                <a:solidFill>
                  <a:schemeClr val="tx1"/>
                </a:solidFill>
                <a:latin typeface="+mn-lt"/>
                <a:ea typeface="+mn-ea"/>
                <a:cs typeface="+mn-cs"/>
              </a:rPr>
              <a:t> Beziehung (vom Original zur Reproduktion) verwendet man „Nachgedruckt als“ und „Faksimile“.</a:t>
            </a:r>
            <a:endParaRPr lang="de-DE" sz="1200" kern="1200" dirty="0" smtClean="0">
              <a:solidFill>
                <a:schemeClr val="tx1"/>
              </a:solidFill>
              <a:latin typeface="+mn-lt"/>
              <a:ea typeface="+mn-ea"/>
              <a:cs typeface="+mn-cs"/>
            </a:endParaRP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22</a:t>
            </a:fld>
            <a:endParaRPr lang="de-DE"/>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23</a:t>
            </a:fld>
            <a:endParaRPr lang="de-DE"/>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dirty="0" smtClean="0"/>
              <a:t>Titelblatt</a:t>
            </a:r>
            <a:r>
              <a:rPr lang="de-DE" baseline="0" dirty="0" smtClean="0"/>
              <a:t> für Original nicht vorhanden. Titel des Originals </a:t>
            </a:r>
            <a:r>
              <a:rPr lang="de-DE" baseline="0" smtClean="0"/>
              <a:t>wurde ermittelt.</a:t>
            </a:r>
            <a:endParaRPr lang="de-DE"/>
          </a:p>
        </p:txBody>
      </p:sp>
      <p:sp>
        <p:nvSpPr>
          <p:cNvPr id="4" name="Foliennummernplatzhalter 3"/>
          <p:cNvSpPr>
            <a:spLocks noGrp="1"/>
          </p:cNvSpPr>
          <p:nvPr>
            <p:ph type="sldNum" sz="quarter" idx="10"/>
          </p:nvPr>
        </p:nvSpPr>
        <p:spPr/>
        <p:txBody>
          <a:bodyPr/>
          <a:lstStyle/>
          <a:p>
            <a:fld id="{5F9F8FF6-6F64-48B5-AF7B-675846B3447E}" type="slidenum">
              <a:rPr lang="de-DE" smtClean="0"/>
              <a:pPr/>
              <a:t>24</a:t>
            </a:fld>
            <a:endParaRPr lang="de-DE"/>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de-DE" dirty="0" smtClean="0">
              <a:latin typeface="Arial" pitchFamily="34" charset="0"/>
              <a:cs typeface="Arial"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2</a:t>
            </a:fld>
            <a:endParaRPr lang="de-DE"/>
          </a:p>
        </p:txBody>
      </p:sp>
    </p:spTree>
    <p:extLst>
      <p:ext uri="{BB962C8B-B14F-4D97-AF65-F5344CB8AC3E}">
        <p14:creationId xmlns:p14="http://schemas.microsoft.com/office/powerpoint/2010/main" val="26446418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sz="1200" kern="1200" dirty="0" smtClean="0">
                <a:solidFill>
                  <a:schemeClr val="tx1"/>
                </a:solidFill>
                <a:latin typeface="+mn-lt"/>
                <a:ea typeface="+mn-ea"/>
                <a:cs typeface="+mn-cs"/>
              </a:rPr>
              <a:t>Kopien in gleicher physischer Form erhalten </a:t>
            </a:r>
            <a:r>
              <a:rPr lang="de-DE" sz="1200" i="1" kern="1200" dirty="0" smtClean="0">
                <a:solidFill>
                  <a:schemeClr val="tx1"/>
                </a:solidFill>
                <a:latin typeface="+mn-lt"/>
                <a:ea typeface="+mn-ea"/>
                <a:cs typeface="+mn-cs"/>
              </a:rPr>
              <a:t>keine</a:t>
            </a:r>
            <a:r>
              <a:rPr lang="de-DE" sz="1200" kern="1200" dirty="0" smtClean="0">
                <a:solidFill>
                  <a:schemeClr val="tx1"/>
                </a:solidFill>
                <a:latin typeface="+mn-lt"/>
                <a:ea typeface="+mn-ea"/>
                <a:cs typeface="+mn-cs"/>
              </a:rPr>
              <a:t> eigene Beschreibung. In diesem Fall wird die Beschreibung des Originals genutzt. Informationen zur Herstellung der Kopie werden als Merkmal des Exemplars behandelt (RDA 2.1 D-A-CH). Dies gilt auch für Veröffentlichungen im Publishing-on-Demand-Verfahren, die in gleicher physischer Form erscheinen. </a:t>
            </a:r>
          </a:p>
          <a:p>
            <a:r>
              <a:rPr lang="de-DE" sz="1200" kern="1200" dirty="0" smtClean="0">
                <a:solidFill>
                  <a:schemeClr val="tx1"/>
                </a:solidFill>
                <a:latin typeface="+mn-lt"/>
                <a:ea typeface="+mn-ea"/>
                <a:cs typeface="+mn-cs"/>
              </a:rPr>
              <a:t> </a:t>
            </a:r>
          </a:p>
          <a:p>
            <a:r>
              <a:rPr lang="de-DE" sz="1200" kern="1200" smtClean="0">
                <a:solidFill>
                  <a:schemeClr val="tx1"/>
                </a:solidFill>
                <a:latin typeface="+mn-lt"/>
                <a:ea typeface="+mn-ea"/>
                <a:cs typeface="+mn-cs"/>
              </a:rPr>
              <a:t>Diese Regelung </a:t>
            </a:r>
            <a:r>
              <a:rPr lang="de-DE" sz="1200" kern="1200" dirty="0" smtClean="0">
                <a:solidFill>
                  <a:schemeClr val="tx1"/>
                </a:solidFill>
                <a:latin typeface="+mn-lt"/>
                <a:ea typeface="+mn-ea"/>
                <a:cs typeface="+mn-cs"/>
              </a:rPr>
              <a:t>gilt auch, wenn z.B. eine Manifestation auf Mikroform oder ein </a:t>
            </a:r>
            <a:r>
              <a:rPr lang="de-DE" sz="1200" kern="1200" dirty="0" err="1" smtClean="0">
                <a:solidFill>
                  <a:schemeClr val="tx1"/>
                </a:solidFill>
                <a:latin typeface="+mn-lt"/>
                <a:ea typeface="+mn-ea"/>
                <a:cs typeface="+mn-cs"/>
              </a:rPr>
              <a:t>Digitalisat</a:t>
            </a:r>
            <a:r>
              <a:rPr lang="de-DE" sz="1200" kern="1200" dirty="0" smtClean="0">
                <a:solidFill>
                  <a:schemeClr val="tx1"/>
                </a:solidFill>
                <a:latin typeface="+mn-lt"/>
                <a:ea typeface="+mn-ea"/>
                <a:cs typeface="+mn-cs"/>
              </a:rPr>
              <a:t> auf einen gleichen Datenträger kopiert wird. Es wird nur eine Beschreibung erstellt, die Informationen zur </a:t>
            </a:r>
            <a:r>
              <a:rPr lang="de-DE" sz="1200" kern="1200" dirty="0" err="1" smtClean="0">
                <a:solidFill>
                  <a:schemeClr val="tx1"/>
                </a:solidFill>
                <a:latin typeface="+mn-lt"/>
                <a:ea typeface="+mn-ea"/>
                <a:cs typeface="+mn-cs"/>
              </a:rPr>
              <a:t>Kopiengeneration</a:t>
            </a:r>
            <a:r>
              <a:rPr lang="de-DE" sz="1200" kern="1200" dirty="0" smtClean="0">
                <a:solidFill>
                  <a:schemeClr val="tx1"/>
                </a:solidFill>
                <a:latin typeface="+mn-lt"/>
                <a:ea typeface="+mn-ea"/>
                <a:cs typeface="+mn-cs"/>
              </a:rPr>
              <a:t> werden im Allgemeinen als Merkmal des Exemplars </a:t>
            </a:r>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25</a:t>
            </a:fld>
            <a:endParaRPr lang="de-DE"/>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sz="1200" kern="1200" dirty="0" smtClean="0">
                <a:solidFill>
                  <a:schemeClr val="tx1"/>
                </a:solidFill>
                <a:latin typeface="+mn-lt"/>
                <a:ea typeface="+mn-ea"/>
                <a:cs typeface="+mn-cs"/>
              </a:rPr>
              <a:t>Der Begriff „Reproduktionen“ wird im RDA-Glossar folgendermaßen definiert: „Eine exakte Kopie des Inhalts einer Ressource, die mit mechanischen oder elektronischen Mitteln erstellt ist.“ Eine Reproduktion kann in gedruckter Form, als Mikroform oder elektronischer Form vorliegen. (RDA ERL 1.11)</a:t>
            </a:r>
          </a:p>
          <a:p>
            <a:r>
              <a:rPr lang="de-DE" sz="1200" kern="1200" dirty="0" smtClean="0">
                <a:solidFill>
                  <a:schemeClr val="tx1"/>
                </a:solidFill>
                <a:latin typeface="+mn-lt"/>
                <a:ea typeface="+mn-ea"/>
                <a:cs typeface="+mn-cs"/>
              </a:rPr>
              <a:t>Unter die Regelungen für „Reproduktionen“ fällt auch die Behandlung von „Faksimiles“: „Eine Reproduktion, die die physische Erscheinung des Originals nachempfindet und dabei seinen Inhalt exakt reproduziert.“ (RDA Glossar)</a:t>
            </a:r>
            <a:br>
              <a:rPr lang="de-DE" sz="1200" kern="1200" dirty="0" smtClean="0">
                <a:solidFill>
                  <a:schemeClr val="tx1"/>
                </a:solidFill>
                <a:latin typeface="+mn-lt"/>
                <a:ea typeface="+mn-ea"/>
                <a:cs typeface="+mn-cs"/>
              </a:rPr>
            </a:br>
            <a:r>
              <a:rPr lang="de-DE" sz="1200" kern="1200" dirty="0" smtClean="0">
                <a:solidFill>
                  <a:schemeClr val="tx1"/>
                </a:solidFill>
                <a:latin typeface="+mn-lt"/>
                <a:ea typeface="+mn-ea"/>
                <a:cs typeface="+mn-cs"/>
              </a:rPr>
              <a:t>Bei einem Faksimile handelt es sich also immer um eine Reproduktion, während nicht jede Reproduktion ein Faksimile ist.</a:t>
            </a:r>
          </a:p>
          <a:p>
            <a:r>
              <a:rPr lang="de-DE" sz="1200" kern="1200" dirty="0" smtClean="0">
                <a:solidFill>
                  <a:schemeClr val="tx1"/>
                </a:solidFill>
                <a:latin typeface="+mn-lt"/>
                <a:ea typeface="+mn-ea"/>
                <a:cs typeface="+mn-cs"/>
              </a:rPr>
              <a:t>Bei Reproduktionen handelt es sich nicht nur um exakte Kopien einer anderen Manifestation. Eine Reproduktion kann z.B. über andere Manifestationstitel und/oder eigene Gesamttitel verfügen. Sie kann auch über eine unterschiedliche Typographie und eine unterschiedliche Seitenzählung aufweisen, der Inhalt muss aber identisch sein.</a:t>
            </a: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3</a:t>
            </a:fld>
            <a:endParaRPr lang="de-DE"/>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sz="1200" kern="1200" dirty="0" smtClean="0">
                <a:solidFill>
                  <a:schemeClr val="tx1"/>
                </a:solidFill>
                <a:latin typeface="+mn-lt"/>
                <a:ea typeface="+mn-ea"/>
                <a:cs typeface="+mn-cs"/>
              </a:rPr>
              <a:t>Sind in der Ressource sowohl Informationsquellen für die Reproduktion als auch für das Original vorhanden, so wird die Informationsquelle für die Reproduktion als bevorzugte Informationsquelle behandelt (RDA 2.2.3.3).</a:t>
            </a:r>
          </a:p>
          <a:p>
            <a:r>
              <a:rPr lang="de-DE" sz="1200" kern="1200" dirty="0" smtClean="0">
                <a:solidFill>
                  <a:schemeClr val="tx1"/>
                </a:solidFill>
                <a:latin typeface="+mn-lt"/>
                <a:ea typeface="+mn-ea"/>
                <a:cs typeface="+mn-cs"/>
              </a:rPr>
              <a:t>Sind bei einer Reproduktion sowohl Angaben zur Reproduktion vorhanden als auch Angaben zur Originalmanifestation, so werden grundsätzlich die Angaben zur Reproduktion berücksichtigt. Die Angaben des Originals können als in Beziehung stehende Manifestation berücksichtigt werden. (s. unten)</a:t>
            </a:r>
          </a:p>
          <a:p>
            <a:r>
              <a:rPr lang="de-DE" sz="1200" kern="1200" dirty="0" smtClean="0">
                <a:solidFill>
                  <a:schemeClr val="tx1"/>
                </a:solidFill>
                <a:latin typeface="+mn-lt"/>
                <a:ea typeface="+mn-ea"/>
                <a:cs typeface="+mn-cs"/>
              </a:rPr>
              <a:t>D.h. wenn der Haupttitel der Reproduktion sich vom Titel der Originalmanifestation unterscheidet, wird der Titel der Reproduktion als Haupttitel erfasst (RDA 2.3.2.3). Die gleichen Regeln gelten analog für alle Elemente von Kapitel 2 (z.B. Angabe der Ausgabebezeichnung, Erscheinungsort, Gesamttitelangabe usw.) Es werden in den jeweiligen Elementen immer die Angaben zur Reproduktion berücksichtigt. </a:t>
            </a:r>
          </a:p>
          <a:p>
            <a:r>
              <a:rPr lang="de-DE" sz="1200" kern="1200" dirty="0" smtClean="0">
                <a:solidFill>
                  <a:schemeClr val="tx1"/>
                </a:solidFill>
                <a:latin typeface="+mn-lt"/>
                <a:ea typeface="+mn-ea"/>
                <a:cs typeface="+mn-cs"/>
              </a:rPr>
              <a:t>So wird auch im Ausgabevermerk nur die Information berücksichtigt, die sich auf die Reproduktion selbst bezieht und explizit in der Manifestation genannt ist. Ein Hinweis auf die „Originalausgabe“ (z.B. Reprint der 2. Auflage 1882) erfolgt nur, wenn dies so in der Vorlage genannt ist. Ansonsten wird die Ausgabebezeichnung des Originals bei der in Beziehung stehenden Manifestation angegeben.</a:t>
            </a: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5</a:t>
            </a:fld>
            <a:endParaRPr lang="de-DE"/>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sz="1200" kern="1200" dirty="0" smtClean="0">
              <a:solidFill>
                <a:schemeClr val="tx1"/>
              </a:solidFill>
              <a:latin typeface="+mn-lt"/>
              <a:ea typeface="+mn-ea"/>
              <a:cs typeface="+mn-cs"/>
            </a:endParaRPr>
          </a:p>
          <a:p>
            <a:r>
              <a:rPr lang="de-DE" sz="1200" kern="1200" dirty="0" smtClean="0">
                <a:solidFill>
                  <a:schemeClr val="tx1"/>
                </a:solidFill>
                <a:latin typeface="+mn-lt"/>
                <a:ea typeface="+mn-ea"/>
                <a:cs typeface="+mn-cs"/>
              </a:rPr>
              <a:t>Beim Haupttitel gilt folgende Ausnahmeregelung: </a:t>
            </a:r>
          </a:p>
          <a:p>
            <a:r>
              <a:rPr lang="de-DE" sz="1200" kern="1200" dirty="0" smtClean="0">
                <a:solidFill>
                  <a:schemeClr val="tx1"/>
                </a:solidFill>
                <a:latin typeface="+mn-lt"/>
                <a:ea typeface="+mn-ea"/>
                <a:cs typeface="+mn-cs"/>
              </a:rPr>
              <a:t>Wenn der Titel der Originalmanifestation in derselben Informationsquelle erscheint wie der Titel der Reproduktion, dann wird der Haupttitel des Originals entweder </a:t>
            </a:r>
          </a:p>
          <a:p>
            <a:pPr lvl="0"/>
            <a:r>
              <a:rPr lang="de-DE" sz="1200" kern="1200" dirty="0" smtClean="0">
                <a:solidFill>
                  <a:schemeClr val="tx1"/>
                </a:solidFill>
                <a:latin typeface="+mn-lt"/>
                <a:ea typeface="+mn-ea"/>
                <a:cs typeface="+mn-cs"/>
              </a:rPr>
              <a:t>Als Paralleltitel erfasst (wenn er in Sprache oder Schrift vom Titel des Faksimiles abweicht )</a:t>
            </a:r>
          </a:p>
          <a:p>
            <a:pPr lvl="0"/>
            <a:r>
              <a:rPr lang="de-DE" sz="1200" kern="1200" dirty="0" smtClean="0">
                <a:solidFill>
                  <a:schemeClr val="tx1"/>
                </a:solidFill>
                <a:latin typeface="+mn-lt"/>
                <a:ea typeface="+mn-ea"/>
                <a:cs typeface="+mn-cs"/>
              </a:rPr>
              <a:t>oder als Titelzusatz erfasst</a:t>
            </a:r>
          </a:p>
          <a:p>
            <a:pPr lvl="0"/>
            <a:r>
              <a:rPr lang="de-DE" sz="1200" kern="1200" dirty="0" smtClean="0">
                <a:solidFill>
                  <a:schemeClr val="tx1"/>
                </a:solidFill>
                <a:latin typeface="+mn-lt"/>
                <a:ea typeface="+mn-ea"/>
                <a:cs typeface="+mn-cs"/>
              </a:rPr>
              <a:t>oder als Titel einer in Beziehung stehenden Manifestation</a:t>
            </a:r>
          </a:p>
          <a:p>
            <a:r>
              <a:rPr lang="de-DE" sz="1200" kern="1200" dirty="0" smtClean="0">
                <a:solidFill>
                  <a:schemeClr val="tx1"/>
                </a:solidFill>
                <a:latin typeface="+mn-lt"/>
                <a:ea typeface="+mn-ea"/>
                <a:cs typeface="+mn-cs"/>
              </a:rPr>
              <a:t>Wenn der Titel der Originalmanifestation allerdings an anderer Stelle der Ressource erscheint, wird er immer nur als Titel einer in Beziehung stehenden Manifestation berücksichtigt (Details/Bedingungen s. unten ).</a:t>
            </a:r>
          </a:p>
          <a:p>
            <a:r>
              <a:rPr lang="de-DE" sz="1200" kern="1200" dirty="0" smtClean="0">
                <a:solidFill>
                  <a:schemeClr val="tx1"/>
                </a:solidFill>
                <a:latin typeface="+mn-lt"/>
                <a:ea typeface="+mn-ea"/>
                <a:cs typeface="+mn-cs"/>
              </a:rPr>
              <a:t> </a:t>
            </a:r>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6</a:t>
            </a:fld>
            <a:endParaRPr lang="de-DE"/>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dirty="0" smtClean="0"/>
              <a:t>Titelblatt</a:t>
            </a:r>
            <a:r>
              <a:rPr lang="de-DE" baseline="0" dirty="0" smtClean="0"/>
              <a:t> für Original nicht vorhanden. Titel des Originals </a:t>
            </a:r>
            <a:r>
              <a:rPr lang="de-DE" baseline="0" smtClean="0"/>
              <a:t>wurde ermittelt.</a:t>
            </a:r>
            <a:endParaRPr lang="de-DE"/>
          </a:p>
        </p:txBody>
      </p:sp>
      <p:sp>
        <p:nvSpPr>
          <p:cNvPr id="4" name="Foliennummernplatzhalter 3"/>
          <p:cNvSpPr>
            <a:spLocks noGrp="1"/>
          </p:cNvSpPr>
          <p:nvPr>
            <p:ph type="sldNum" sz="quarter" idx="10"/>
          </p:nvPr>
        </p:nvSpPr>
        <p:spPr/>
        <p:txBody>
          <a:bodyPr/>
          <a:lstStyle/>
          <a:p>
            <a:fld id="{5F9F8FF6-6F64-48B5-AF7B-675846B3447E}" type="slidenum">
              <a:rPr lang="de-DE" smtClean="0"/>
              <a:pPr/>
              <a:t>7</a:t>
            </a:fld>
            <a:endParaRPr lang="de-DE"/>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8</a:t>
            </a:fld>
            <a:endParaRPr lang="de-DE"/>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dirty="0" smtClean="0"/>
              <a:t>Nur Titelblatt</a:t>
            </a:r>
            <a:r>
              <a:rPr lang="de-DE" baseline="0" dirty="0" smtClean="0"/>
              <a:t> für das Original – aber: Ausgabebezeichnung auf der Titelseite bezieht sich nur auf das Original, wird also bei der Reproduktion nicht angegeben.</a:t>
            </a:r>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9</a:t>
            </a:fld>
            <a:endParaRPr lang="de-DE"/>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lnSpcReduction="10000"/>
          </a:bodyPr>
          <a:lstStyle/>
          <a:p>
            <a:r>
              <a:rPr lang="de-DE" sz="1200" kern="1200" dirty="0" smtClean="0">
                <a:solidFill>
                  <a:schemeClr val="tx1"/>
                </a:solidFill>
                <a:latin typeface="+mn-lt"/>
                <a:ea typeface="+mn-ea"/>
                <a:cs typeface="+mn-cs"/>
              </a:rPr>
              <a:t>Oftmals verfügen Reproduktionen nicht über ein Erscheinungsdatum. In diesen Fällen wird anhand der in RDA 2.8.6.6 D-A-CH aufgeführten Kriterien bestimmt, welche Jahresangabe als ermitteltes Erscheinungsdatum angegeben werden kann:</a:t>
            </a:r>
          </a:p>
          <a:p>
            <a:pPr lvl="0">
              <a:buFont typeface="Arial" pitchFamily="34" charset="0"/>
              <a:buChar char="•"/>
            </a:pPr>
            <a:r>
              <a:rPr lang="de-DE" sz="1200" kern="1200" dirty="0" smtClean="0">
                <a:solidFill>
                  <a:schemeClr val="tx1"/>
                </a:solidFill>
                <a:latin typeface="+mn-lt"/>
                <a:ea typeface="+mn-ea"/>
                <a:cs typeface="+mn-cs"/>
              </a:rPr>
              <a:t>Copyright-Jahr: Bei der Auswertung der Copyright-Jahre muss darauf geachtet werden, dass dieses sich auch wirklich auf die Reproduktion bezieht und nicht auf die Originalmanifestation.</a:t>
            </a:r>
          </a:p>
          <a:p>
            <a:pPr lvl="0">
              <a:buFont typeface="Arial" pitchFamily="34" charset="0"/>
              <a:buChar char="•"/>
            </a:pPr>
            <a:r>
              <a:rPr lang="de-DE" sz="1200" kern="1200" dirty="0" smtClean="0">
                <a:solidFill>
                  <a:schemeClr val="tx1"/>
                </a:solidFill>
                <a:latin typeface="+mn-lt"/>
                <a:ea typeface="+mn-ea"/>
                <a:cs typeface="+mn-cs"/>
              </a:rPr>
              <a:t>Vertriebsjahr: kann als ermitteltes Erscheinungsdatum angegeben werden, wenn es kein auf die Reproduktion bezogenes Copyright-Jahr gibt.</a:t>
            </a:r>
          </a:p>
          <a:p>
            <a:pPr lvl="0">
              <a:buFont typeface="Arial" pitchFamily="34" charset="0"/>
              <a:buChar char="•"/>
            </a:pPr>
            <a:r>
              <a:rPr lang="de-DE" sz="1200" kern="1200" dirty="0" smtClean="0">
                <a:solidFill>
                  <a:schemeClr val="tx1"/>
                </a:solidFill>
                <a:latin typeface="+mn-lt"/>
                <a:ea typeface="+mn-ea"/>
                <a:cs typeface="+mn-cs"/>
              </a:rPr>
              <a:t>Herstellungsjahr: kann als ermitteltes Erscheinungsdatum angegeben werden, wenn es kein auf die Reproduktion bezogenes Copyright-Jahr und kein Vertriebsjahr für die Reproduktion gibt.</a:t>
            </a:r>
          </a:p>
          <a:p>
            <a:pPr lvl="0"/>
            <a:endParaRPr lang="de-DE" sz="1200" kern="1200" dirty="0" smtClean="0">
              <a:solidFill>
                <a:schemeClr val="tx1"/>
              </a:solidFill>
              <a:latin typeface="+mn-lt"/>
              <a:ea typeface="+mn-ea"/>
              <a:cs typeface="+mn-cs"/>
            </a:endParaRPr>
          </a:p>
          <a:p>
            <a:pPr lvl="0"/>
            <a:r>
              <a:rPr lang="de-DE" sz="1200" kern="1200" dirty="0" smtClean="0">
                <a:solidFill>
                  <a:schemeClr val="tx1"/>
                </a:solidFill>
                <a:latin typeface="+mn-lt"/>
                <a:ea typeface="+mn-ea"/>
                <a:cs typeface="+mn-cs"/>
              </a:rPr>
              <a:t>Liegen diese Angaben alle nicht vor, wird ein Erscheinungsdatum ermittelt. Es können auch Quellen außerhalb der Vorlage herangezogen werden.</a:t>
            </a:r>
            <a:endParaRPr lang="de-DE" sz="1200" kern="1200" dirty="0">
              <a:solidFill>
                <a:schemeClr val="tx1"/>
              </a:solidFill>
              <a:latin typeface="+mn-lt"/>
              <a:ea typeface="+mn-ea"/>
              <a:cs typeface="+mn-cs"/>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10</a:t>
            </a:fld>
            <a:endParaRPr lang="de-DE"/>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lstStyle>
            <a:lvl1pPr algn="l">
              <a:defRPr sz="2800">
                <a:solidFill>
                  <a:schemeClr val="accent1">
                    <a:lumMod val="75000"/>
                  </a:schemeClr>
                </a:solidFill>
              </a:defRPr>
            </a:lvl1pPr>
          </a:lstStyle>
          <a:p>
            <a:r>
              <a:rPr lang="de-DE" dirty="0" smtClean="0"/>
              <a:t>Titelmasterformat durch Klicken bearbeiten</a:t>
            </a:r>
            <a:endParaRPr lang="de-DE" dirty="0"/>
          </a:p>
        </p:txBody>
      </p:sp>
      <p:sp>
        <p:nvSpPr>
          <p:cNvPr id="7" name="Textplatzhalter 6"/>
          <p:cNvSpPr>
            <a:spLocks noGrp="1"/>
          </p:cNvSpPr>
          <p:nvPr>
            <p:ph type="body" sz="quarter" idx="13"/>
          </p:nvPr>
        </p:nvSpPr>
        <p:spPr>
          <a:xfrm>
            <a:off x="251520" y="836712"/>
            <a:ext cx="8640960" cy="5472608"/>
          </a:xfrm>
        </p:spPr>
        <p:txBody>
          <a:bodyPr>
            <a:noAutofit/>
          </a:bodyPr>
          <a:lstStyle/>
          <a:p>
            <a:pPr lvl="0"/>
            <a:r>
              <a:rPr lang="de-DE" dirty="0" smtClean="0"/>
              <a:t>Textmasterformat bearbeiten</a:t>
            </a:r>
          </a:p>
          <a:p>
            <a:pPr lvl="1"/>
            <a:r>
              <a:rPr lang="de-DE" dirty="0" smtClean="0"/>
              <a:t>Zweite Ebene</a:t>
            </a:r>
          </a:p>
          <a:p>
            <a:pPr lvl="2"/>
            <a:r>
              <a:rPr lang="de-DE" dirty="0" smtClean="0"/>
              <a:t>Dritte Ebene</a:t>
            </a:r>
          </a:p>
        </p:txBody>
      </p:sp>
      <p:sp>
        <p:nvSpPr>
          <p:cNvPr id="12" name="Fußzeilenplatzhalter 11"/>
          <p:cNvSpPr>
            <a:spLocks noGrp="1"/>
          </p:cNvSpPr>
          <p:nvPr>
            <p:ph type="ftr" sz="quarter" idx="14"/>
          </p:nvPr>
        </p:nvSpPr>
        <p:spPr>
          <a:xfrm>
            <a:off x="467544" y="6376243"/>
            <a:ext cx="6120680" cy="365125"/>
          </a:xfrm>
        </p:spPr>
        <p:txBody>
          <a:bodyPr/>
          <a:lstStyle>
            <a:lvl1pPr algn="l">
              <a:defRPr>
                <a:solidFill>
                  <a:schemeClr val="accent1">
                    <a:lumMod val="75000"/>
                  </a:schemeClr>
                </a:solidFill>
              </a:defRPr>
            </a:lvl1pPr>
          </a:lstStyle>
          <a:p>
            <a:r>
              <a:rPr lang="de-DE" smtClean="0"/>
              <a:t>AG RDA Schulungsunterlagen – Modul 5A.05: Reproduktionen | Stand: 11.09.2015 | CC BY-NC-SA</a:t>
            </a:r>
            <a:endParaRPr lang="de-DE" dirty="0"/>
          </a:p>
        </p:txBody>
      </p:sp>
      <p:sp>
        <p:nvSpPr>
          <p:cNvPr id="9" name="Foliennummernplatzhalter 5"/>
          <p:cNvSpPr>
            <a:spLocks noGrp="1"/>
          </p:cNvSpPr>
          <p:nvPr>
            <p:ph type="sldNum" sz="quarter" idx="4"/>
          </p:nvPr>
        </p:nvSpPr>
        <p:spPr>
          <a:xfrm>
            <a:off x="7236296" y="6376243"/>
            <a:ext cx="145050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A6690F1-7CA1-4166-A522-500460961984}" type="slidenum">
              <a:rPr lang="de-DE" smtClean="0"/>
              <a:pPr/>
              <a:t>‹Nr.›</a:t>
            </a:fld>
            <a:endParaRPr lang="de-DE"/>
          </a:p>
        </p:txBody>
      </p:sp>
    </p:spTree>
    <p:extLst>
      <p:ext uri="{BB962C8B-B14F-4D97-AF65-F5344CB8AC3E}">
        <p14:creationId xmlns:p14="http://schemas.microsoft.com/office/powerpoint/2010/main" val="3667794313"/>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bodyPr>
          <a:lstStyle/>
          <a:p>
            <a:r>
              <a:rPr lang="de-DE" dirty="0" smtClean="0"/>
              <a:t>Titelmasterformat durch Klicken bearbeiten</a:t>
            </a:r>
            <a:endParaRPr lang="de-DE" dirty="0"/>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p:txBody>
      </p:sp>
      <p:sp>
        <p:nvSpPr>
          <p:cNvPr id="7" name="Fußzeilenplatzhalter 6"/>
          <p:cNvSpPr>
            <a:spLocks noGrp="1"/>
          </p:cNvSpPr>
          <p:nvPr>
            <p:ph type="ftr" sz="quarter" idx="3"/>
          </p:nvPr>
        </p:nvSpPr>
        <p:spPr>
          <a:xfrm>
            <a:off x="467544" y="6381328"/>
            <a:ext cx="6264696" cy="365125"/>
          </a:xfrm>
          <a:prstGeom prst="rect">
            <a:avLst/>
          </a:prstGeom>
        </p:spPr>
        <p:txBody>
          <a:bodyPr vert="horz" lIns="91440" tIns="45720" rIns="91440" bIns="45720" rtlCol="0" anchor="ctr"/>
          <a:lstStyle>
            <a:lvl1pPr algn="l">
              <a:defRPr sz="1000" baseline="0">
                <a:solidFill>
                  <a:schemeClr val="tx1">
                    <a:lumMod val="50000"/>
                    <a:lumOff val="50000"/>
                  </a:schemeClr>
                </a:solidFill>
                <a:latin typeface="Verdana" panose="020B0604030504040204" pitchFamily="34" charset="0"/>
              </a:defRPr>
            </a:lvl1pPr>
          </a:lstStyle>
          <a:p>
            <a:r>
              <a:rPr lang="de-DE" smtClean="0"/>
              <a:t>AG RDA Schulungsunterlagen – Modul 5A.05: Reproduktionen | Stand: 11.09.2015 | CC BY-NC-SA</a:t>
            </a:r>
            <a:endParaRPr lang="de-DE" dirty="0"/>
          </a:p>
        </p:txBody>
      </p:sp>
    </p:spTree>
    <p:extLst>
      <p:ext uri="{BB962C8B-B14F-4D97-AF65-F5344CB8AC3E}">
        <p14:creationId xmlns:p14="http://schemas.microsoft.com/office/powerpoint/2010/main" val="3311066970"/>
      </p:ext>
    </p:extLst>
  </p:cSld>
  <p:clrMap bg1="lt1" tx1="dk1" bg2="lt2" tx2="dk2" accent1="accent1" accent2="accent2" accent3="accent3" accent4="accent4" accent5="accent5" accent6="accent6" hlink="hlink" folHlink="folHlink"/>
  <p:sldLayoutIdLst>
    <p:sldLayoutId id="2147483649" r:id="rId1"/>
  </p:sldLayoutIdLst>
  <p:hf hdr="0" dt="0"/>
  <p:txStyles>
    <p:titleStyle>
      <a:lvl1pPr algn="l" defTabSz="914400" rtl="0" eaLnBrk="1" latinLnBrk="0" hangingPunct="1">
        <a:spcBef>
          <a:spcPct val="0"/>
        </a:spcBef>
        <a:buNone/>
        <a:defRPr sz="3200" kern="1200" baseline="0">
          <a:solidFill>
            <a:schemeClr val="tx1"/>
          </a:solidFill>
          <a:latin typeface="Verdana" panose="020B0604030504040204" pitchFamily="34" charset="0"/>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13" Type="http://schemas.openxmlformats.org/officeDocument/2006/relationships/image" Target="../media/image11.png"/><Relationship Id="rId18" Type="http://schemas.openxmlformats.org/officeDocument/2006/relationships/image" Target="../media/image16.jpeg"/><Relationship Id="rId3" Type="http://schemas.openxmlformats.org/officeDocument/2006/relationships/image" Target="../media/image1.jpeg"/><Relationship Id="rId7" Type="http://schemas.openxmlformats.org/officeDocument/2006/relationships/image" Target="../media/image5.png"/><Relationship Id="rId12" Type="http://schemas.openxmlformats.org/officeDocument/2006/relationships/image" Target="../media/image10.png"/><Relationship Id="rId17" Type="http://schemas.openxmlformats.org/officeDocument/2006/relationships/image" Target="../media/image15.jpeg"/><Relationship Id="rId2" Type="http://schemas.openxmlformats.org/officeDocument/2006/relationships/notesSlide" Target="../notesSlides/notesSlide1.xml"/><Relationship Id="rId16" Type="http://schemas.openxmlformats.org/officeDocument/2006/relationships/image" Target="../media/image14.png"/><Relationship Id="rId1" Type="http://schemas.openxmlformats.org/officeDocument/2006/relationships/slideLayout" Target="../slideLayouts/slideLayout1.xml"/><Relationship Id="rId6" Type="http://schemas.openxmlformats.org/officeDocument/2006/relationships/image" Target="../media/image4.png"/><Relationship Id="rId11" Type="http://schemas.openxmlformats.org/officeDocument/2006/relationships/image" Target="../media/image9.png"/><Relationship Id="rId5" Type="http://schemas.openxmlformats.org/officeDocument/2006/relationships/image" Target="../media/image3.jpeg"/><Relationship Id="rId15" Type="http://schemas.openxmlformats.org/officeDocument/2006/relationships/image" Target="../media/image13.png"/><Relationship Id="rId10" Type="http://schemas.openxmlformats.org/officeDocument/2006/relationships/image" Target="../media/image8.jpeg"/><Relationship Id="rId4" Type="http://schemas.openxmlformats.org/officeDocument/2006/relationships/image" Target="../media/image2.png"/><Relationship Id="rId9" Type="http://schemas.openxmlformats.org/officeDocument/2006/relationships/image" Target="../media/image7.jpeg"/><Relationship Id="rId14" Type="http://schemas.openxmlformats.org/officeDocument/2006/relationships/image" Target="../media/image12.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18.xml"/><Relationship Id="rId1" Type="http://schemas.openxmlformats.org/officeDocument/2006/relationships/slideLayout" Target="../slideLayouts/slideLayout1.xml"/><Relationship Id="rId4" Type="http://schemas.openxmlformats.org/officeDocument/2006/relationships/image" Target="../media/image19.jpeg"/></Relationships>
</file>

<file path=ppt/slides/_rels/slide24.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19.xml"/><Relationship Id="rId1" Type="http://schemas.openxmlformats.org/officeDocument/2006/relationships/slideLayout" Target="../slideLayouts/slideLayout1.xml"/><Relationship Id="rId4" Type="http://schemas.openxmlformats.org/officeDocument/2006/relationships/image" Target="../media/image22.png"/></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7.xml"/><Relationship Id="rId1" Type="http://schemas.openxmlformats.org/officeDocument/2006/relationships/slideLayout" Target="../slideLayouts/slideLayout1.xml"/><Relationship Id="rId4" Type="http://schemas.openxmlformats.org/officeDocument/2006/relationships/image" Target="../media/image19.jpeg"/></Relationships>
</file>

<file path=ppt/slides/_rels/slide9.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8.xml"/><Relationship Id="rId1" Type="http://schemas.openxmlformats.org/officeDocument/2006/relationships/slideLayout" Target="../slideLayouts/slideLayout1.xml"/><Relationship Id="rId4" Type="http://schemas.openxmlformats.org/officeDocument/2006/relationships/image" Target="../media/image21.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Ellipse 7"/>
          <p:cNvSpPr/>
          <p:nvPr/>
        </p:nvSpPr>
        <p:spPr>
          <a:xfrm>
            <a:off x="611188" y="1041400"/>
            <a:ext cx="8032750" cy="3529013"/>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de-DE">
              <a:solidFill>
                <a:prstClr val="white"/>
              </a:solidFill>
            </a:endParaRPr>
          </a:p>
        </p:txBody>
      </p:sp>
      <p:sp>
        <p:nvSpPr>
          <p:cNvPr id="3075" name="Titel 1"/>
          <p:cNvSpPr>
            <a:spLocks noGrp="1"/>
          </p:cNvSpPr>
          <p:nvPr>
            <p:ph type="title"/>
          </p:nvPr>
        </p:nvSpPr>
        <p:spPr>
          <a:xfrm>
            <a:off x="1692275" y="2781300"/>
            <a:ext cx="6057900" cy="1652588"/>
          </a:xfrm>
        </p:spPr>
        <p:txBody>
          <a:bodyPr/>
          <a:lstStyle/>
          <a:p>
            <a:pPr algn="ctr"/>
            <a:r>
              <a:rPr lang="de-DE" altLang="de-DE" sz="3200" b="1" dirty="0" smtClean="0">
                <a:latin typeface="Verdana" pitchFamily="34" charset="0"/>
                <a:ea typeface="Verdana" pitchFamily="34" charset="0"/>
                <a:cs typeface="Verdana" pitchFamily="34" charset="0"/>
              </a:rPr>
              <a:t>Schulungsunterlagen der</a:t>
            </a:r>
            <a:br>
              <a:rPr lang="de-DE" altLang="de-DE" sz="3200" b="1" dirty="0" smtClean="0">
                <a:latin typeface="Verdana" pitchFamily="34" charset="0"/>
                <a:ea typeface="Verdana" pitchFamily="34" charset="0"/>
                <a:cs typeface="Verdana" pitchFamily="34" charset="0"/>
              </a:rPr>
            </a:br>
            <a:r>
              <a:rPr lang="de-DE" altLang="de-DE" sz="3200" b="1" dirty="0" smtClean="0">
                <a:latin typeface="Verdana" pitchFamily="34" charset="0"/>
                <a:ea typeface="Verdana" pitchFamily="34" charset="0"/>
                <a:cs typeface="Verdana" pitchFamily="34" charset="0"/>
              </a:rPr>
              <a:t>AG RDA</a:t>
            </a:r>
          </a:p>
        </p:txBody>
      </p:sp>
      <p:pic>
        <p:nvPicPr>
          <p:cNvPr id="3076" name="Grafik 2"/>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868738" y="1171575"/>
            <a:ext cx="985837" cy="48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7" name="Grafik 15"/>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183188" y="1412875"/>
            <a:ext cx="1522412"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8" name="Grafik 19"/>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772275" y="1771650"/>
            <a:ext cx="1647825"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9" name="Grafik 25"/>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556500" y="2420938"/>
            <a:ext cx="1587500"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0" name="Grafik 17"/>
          <p:cNvPicPr>
            <a:picLocks noChangeAspect="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7978775" y="3057525"/>
            <a:ext cx="1028700" cy="649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1" name="Grafik 26"/>
          <p:cNvPicPr>
            <a:picLocks noChangeAspect="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7978775" y="3860800"/>
            <a:ext cx="585788"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2" name="Grafik 20"/>
          <p:cNvPicPr>
            <a:picLocks noChangeAspect="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6959600" y="4433888"/>
            <a:ext cx="781050" cy="44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3" name="Grafik 22"/>
          <p:cNvPicPr>
            <a:picLocks noChangeAspect="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5535613" y="4814888"/>
            <a:ext cx="1060450" cy="55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4" name="Grafik 21"/>
          <p:cNvPicPr>
            <a:picLocks noChangeAspect="1"/>
          </p:cNvPicPr>
          <p:nvPr/>
        </p:nvPicPr>
        <p:blipFill>
          <a:blip r:embed="rId11" cstate="print">
            <a:extLst>
              <a:ext uri="{28A0092B-C50C-407E-A947-70E740481C1C}">
                <a14:useLocalDpi xmlns:a14="http://schemas.microsoft.com/office/drawing/2010/main" val="0"/>
              </a:ext>
            </a:extLst>
          </a:blip>
          <a:srcRect r="16844"/>
          <a:stretch>
            <a:fillRect/>
          </a:stretch>
        </p:blipFill>
        <p:spPr bwMode="auto">
          <a:xfrm>
            <a:off x="4138613" y="5045075"/>
            <a:ext cx="1358900" cy="544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5" name="Grafik 23"/>
          <p:cNvPicPr>
            <a:picLocks noChangeAspect="1"/>
          </p:cNvPicPr>
          <p:nvPr/>
        </p:nvPicPr>
        <p:blipFill>
          <a:blip r:embed="rId12" cstate="print">
            <a:extLst>
              <a:ext uri="{28A0092B-C50C-407E-A947-70E740481C1C}">
                <a14:useLocalDpi xmlns:a14="http://schemas.microsoft.com/office/drawing/2010/main" val="0"/>
              </a:ext>
            </a:extLst>
          </a:blip>
          <a:srcRect/>
          <a:stretch>
            <a:fillRect/>
          </a:stretch>
        </p:blipFill>
        <p:spPr bwMode="auto">
          <a:xfrm>
            <a:off x="1908175" y="4829175"/>
            <a:ext cx="2165350" cy="358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6" name="Grafik 24"/>
          <p:cNvPicPr>
            <a:picLocks noChangeAspect="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1258888" y="4254500"/>
            <a:ext cx="1362075"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7" name="Grafik 27"/>
          <p:cNvPicPr>
            <a:picLocks noChangeAspect="1"/>
          </p:cNvPicPr>
          <p:nvPr/>
        </p:nvPicPr>
        <p:blipFill>
          <a:blip r:embed="rId14" cstate="print">
            <a:extLst>
              <a:ext uri="{28A0092B-C50C-407E-A947-70E740481C1C}">
                <a14:useLocalDpi xmlns:a14="http://schemas.microsoft.com/office/drawing/2010/main" val="0"/>
              </a:ext>
            </a:extLst>
          </a:blip>
          <a:srcRect/>
          <a:stretch>
            <a:fillRect/>
          </a:stretch>
        </p:blipFill>
        <p:spPr bwMode="auto">
          <a:xfrm>
            <a:off x="100013" y="3784600"/>
            <a:ext cx="140335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8" name="Grafik 6"/>
          <p:cNvPicPr>
            <a:picLocks noChangeAspect="1"/>
          </p:cNvPicPr>
          <p:nvPr/>
        </p:nvPicPr>
        <p:blipFill>
          <a:blip r:embed="rId15" cstate="print">
            <a:extLst>
              <a:ext uri="{28A0092B-C50C-407E-A947-70E740481C1C}">
                <a14:useLocalDpi xmlns:a14="http://schemas.microsoft.com/office/drawing/2010/main" val="0"/>
              </a:ext>
            </a:extLst>
          </a:blip>
          <a:srcRect/>
          <a:stretch>
            <a:fillRect/>
          </a:stretch>
        </p:blipFill>
        <p:spPr bwMode="auto">
          <a:xfrm>
            <a:off x="92075" y="3108325"/>
            <a:ext cx="1346200" cy="498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90" name="Grafik 29"/>
          <p:cNvPicPr>
            <a:picLocks noChangeAspect="1"/>
          </p:cNvPicPr>
          <p:nvPr/>
        </p:nvPicPr>
        <p:blipFill>
          <a:blip r:embed="rId16" cstate="print">
            <a:extLst>
              <a:ext uri="{28A0092B-C50C-407E-A947-70E740481C1C}">
                <a14:useLocalDpi xmlns:a14="http://schemas.microsoft.com/office/drawing/2010/main" val="0"/>
              </a:ext>
            </a:extLst>
          </a:blip>
          <a:srcRect/>
          <a:stretch>
            <a:fillRect/>
          </a:stretch>
        </p:blipFill>
        <p:spPr bwMode="auto">
          <a:xfrm>
            <a:off x="2994025" y="1177925"/>
            <a:ext cx="666750"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091" name="Gruppieren 8"/>
          <p:cNvGrpSpPr>
            <a:grpSpLocks/>
          </p:cNvGrpSpPr>
          <p:nvPr/>
        </p:nvGrpSpPr>
        <p:grpSpPr bwMode="auto">
          <a:xfrm>
            <a:off x="949325" y="1700213"/>
            <a:ext cx="2378075" cy="400050"/>
            <a:chOff x="948867" y="1700808"/>
            <a:chExt cx="2378195" cy="400110"/>
          </a:xfrm>
        </p:grpSpPr>
        <p:sp>
          <p:nvSpPr>
            <p:cNvPr id="3092" name="Textfeld 3"/>
            <p:cNvSpPr txBox="1">
              <a:spLocks noChangeArrowheads="1"/>
            </p:cNvSpPr>
            <p:nvPr/>
          </p:nvSpPr>
          <p:spPr bwMode="auto">
            <a:xfrm>
              <a:off x="1259632" y="1700808"/>
              <a:ext cx="206743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fontAlgn="base" hangingPunct="1">
                <a:spcBef>
                  <a:spcPct val="0"/>
                </a:spcBef>
                <a:spcAft>
                  <a:spcPct val="0"/>
                </a:spcAft>
                <a:buFontTx/>
                <a:buNone/>
              </a:pPr>
              <a:r>
                <a:rPr lang="de-DE" altLang="de-DE" sz="1000" b="1" dirty="0" smtClean="0">
                  <a:solidFill>
                    <a:prstClr val="black"/>
                  </a:solidFill>
                  <a:latin typeface="Verdana" pitchFamily="34" charset="0"/>
                  <a:cs typeface="Arial" pitchFamily="34" charset="0"/>
                </a:rPr>
                <a:t>Vertretungen der Öffentlichen Bibliotheken</a:t>
              </a:r>
            </a:p>
          </p:txBody>
        </p:sp>
        <p:pic>
          <p:nvPicPr>
            <p:cNvPr id="3093" name="Grafik 5"/>
            <p:cNvPicPr>
              <a:picLocks noChangeAspect="1"/>
            </p:cNvPicPr>
            <p:nvPr/>
          </p:nvPicPr>
          <p:blipFill>
            <a:blip r:embed="rId17" cstate="print">
              <a:extLst>
                <a:ext uri="{28A0092B-C50C-407E-A947-70E740481C1C}">
                  <a14:useLocalDpi xmlns:a14="http://schemas.microsoft.com/office/drawing/2010/main" val="0"/>
                </a:ext>
              </a:extLst>
            </a:blip>
            <a:srcRect/>
            <a:stretch>
              <a:fillRect/>
            </a:stretch>
          </p:blipFill>
          <p:spPr bwMode="auto">
            <a:xfrm>
              <a:off x="948867" y="1709892"/>
              <a:ext cx="310765" cy="36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2" name="Grafik 1"/>
          <p:cNvPicPr>
            <a:picLocks noChangeAspect="1"/>
          </p:cNvPicPr>
          <p:nvPr/>
        </p:nvPicPr>
        <p:blipFill rotWithShape="1">
          <a:blip r:embed="rId18" cstate="print">
            <a:extLst>
              <a:ext uri="{28A0092B-C50C-407E-A947-70E740481C1C}">
                <a14:useLocalDpi xmlns:a14="http://schemas.microsoft.com/office/drawing/2010/main" val="0"/>
              </a:ext>
            </a:extLst>
          </a:blip>
          <a:srcRect l="5723" t="17175" b="17717"/>
          <a:stretch/>
        </p:blipFill>
        <p:spPr>
          <a:xfrm>
            <a:off x="677899" y="2348880"/>
            <a:ext cx="1650927" cy="358775"/>
          </a:xfrm>
          <a:prstGeom prst="rect">
            <a:avLst/>
          </a:prstGeom>
        </p:spPr>
      </p:pic>
    </p:spTree>
    <p:extLst>
      <p:ext uri="{BB962C8B-B14F-4D97-AF65-F5344CB8AC3E}">
        <p14:creationId xmlns:p14="http://schemas.microsoft.com/office/powerpoint/2010/main" val="233225041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Beschreibung der Reproduktion</a:t>
            </a:r>
            <a:endParaRPr lang="de-DE" dirty="0"/>
          </a:p>
        </p:txBody>
      </p:sp>
      <p:sp>
        <p:nvSpPr>
          <p:cNvPr id="3" name="Textplatzhalter 2"/>
          <p:cNvSpPr>
            <a:spLocks noGrp="1"/>
          </p:cNvSpPr>
          <p:nvPr>
            <p:ph type="body" sz="quarter" idx="13"/>
          </p:nvPr>
        </p:nvSpPr>
        <p:spPr/>
        <p:txBody>
          <a:bodyPr wrap="square"/>
          <a:lstStyle/>
          <a:p>
            <a:r>
              <a:rPr lang="de-DE" dirty="0" smtClean="0"/>
              <a:t>Kein Erscheinungsdatum vorhanden? </a:t>
            </a:r>
          </a:p>
          <a:p>
            <a:pPr>
              <a:buNone/>
            </a:pPr>
            <a:r>
              <a:rPr lang="de-DE" dirty="0" smtClean="0">
                <a:sym typeface="Wingdings" pitchFamily="2" charset="2"/>
              </a:rPr>
              <a:t>	 </a:t>
            </a:r>
            <a:r>
              <a:rPr lang="de-DE" dirty="0" smtClean="0"/>
              <a:t>Bestimmung des Erscheinungsdatums (RDA 2.8.6.6 D-A-CH) (s. Modul 3)</a:t>
            </a:r>
          </a:p>
          <a:p>
            <a:pPr lvl="1"/>
            <a:r>
              <a:rPr lang="de-DE" dirty="0" smtClean="0"/>
              <a:t>Copyright-Jahr</a:t>
            </a:r>
            <a:endParaRPr lang="de-DE" dirty="0" smtClean="0">
              <a:sym typeface="Wingdings" pitchFamily="2" charset="2"/>
            </a:endParaRPr>
          </a:p>
          <a:p>
            <a:pPr lvl="1"/>
            <a:r>
              <a:rPr lang="de-DE" dirty="0" smtClean="0">
                <a:sym typeface="Wingdings" pitchFamily="2" charset="2"/>
              </a:rPr>
              <a:t>Vertriebsjahr</a:t>
            </a:r>
          </a:p>
          <a:p>
            <a:pPr lvl="1"/>
            <a:r>
              <a:rPr lang="de-DE" dirty="0" smtClean="0">
                <a:sym typeface="Wingdings" pitchFamily="2" charset="2"/>
              </a:rPr>
              <a:t>Herstellungsjahr</a:t>
            </a:r>
          </a:p>
          <a:p>
            <a:endParaRPr lang="de-DE" dirty="0" smtClean="0"/>
          </a:p>
          <a:p>
            <a:r>
              <a:rPr lang="de-DE" dirty="0" smtClean="0"/>
              <a:t>Achtung: die Jahresangabe muss sich auf die Reproduktion (nicht auf das Original) beziehen!</a:t>
            </a:r>
          </a:p>
          <a:p>
            <a:endParaRPr lang="de-DE" sz="1800" dirty="0" smtClean="0"/>
          </a:p>
          <a:p>
            <a:r>
              <a:rPr lang="de-DE" dirty="0" smtClean="0"/>
              <a:t>Kein Datum angegeben </a:t>
            </a:r>
            <a:r>
              <a:rPr lang="de-DE" dirty="0" smtClean="0">
                <a:sym typeface="Wingdings" pitchFamily="2" charset="2"/>
              </a:rPr>
              <a:t>	</a:t>
            </a:r>
            <a:r>
              <a:rPr lang="de-DE" dirty="0" smtClean="0"/>
              <a:t>Datum wird ermittelt oder geschätzt</a:t>
            </a:r>
            <a:endParaRPr lang="de-DE" dirty="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5A.05: Reproduktionen | Stand: 11.09.2015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10</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Beschreibung der Reproduktion</a:t>
            </a:r>
            <a:endParaRPr lang="de-DE" dirty="0"/>
          </a:p>
        </p:txBody>
      </p:sp>
      <p:sp>
        <p:nvSpPr>
          <p:cNvPr id="3" name="Textplatzhalter 2"/>
          <p:cNvSpPr>
            <a:spLocks noGrp="1"/>
          </p:cNvSpPr>
          <p:nvPr>
            <p:ph type="body" sz="quarter" idx="13"/>
          </p:nvPr>
        </p:nvSpPr>
        <p:spPr/>
        <p:txBody>
          <a:bodyPr wrap="square"/>
          <a:lstStyle/>
          <a:p>
            <a:r>
              <a:rPr lang="de-DE" dirty="0" smtClean="0"/>
              <a:t>Beschreibung des Datenträgers (RDA Kapitel 3)</a:t>
            </a:r>
          </a:p>
          <a:p>
            <a:endParaRPr lang="de-DE" sz="1800" dirty="0" smtClean="0"/>
          </a:p>
          <a:p>
            <a:pPr>
              <a:buNone/>
            </a:pPr>
            <a:r>
              <a:rPr lang="de-DE" sz="1800" dirty="0" smtClean="0">
                <a:sym typeface="Wingdings" pitchFamily="2" charset="2"/>
              </a:rPr>
              <a:t></a:t>
            </a:r>
            <a:r>
              <a:rPr lang="de-DE" dirty="0" smtClean="0">
                <a:sym typeface="Wingdings" pitchFamily="2" charset="2"/>
              </a:rPr>
              <a:t>	Vorlage ist auch hier der Datenträger der Reproduktion</a:t>
            </a:r>
            <a:r>
              <a:rPr lang="de-DE" sz="1800" dirty="0" smtClean="0">
                <a:sym typeface="Wingdings" pitchFamily="2" charset="2"/>
              </a:rPr>
              <a:t>	</a:t>
            </a:r>
            <a:endParaRPr lang="de-DE" sz="1800" dirty="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5A.05: Reproduktionen | Stand: 11.09.2015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11</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Werktitel</a:t>
            </a:r>
            <a:endParaRPr lang="de-DE" dirty="0"/>
          </a:p>
        </p:txBody>
      </p:sp>
      <p:sp>
        <p:nvSpPr>
          <p:cNvPr id="3" name="Textplatzhalter 2"/>
          <p:cNvSpPr>
            <a:spLocks noGrp="1"/>
          </p:cNvSpPr>
          <p:nvPr>
            <p:ph type="body" sz="quarter" idx="13"/>
          </p:nvPr>
        </p:nvSpPr>
        <p:spPr/>
        <p:txBody>
          <a:bodyPr wrap="square"/>
          <a:lstStyle/>
          <a:p>
            <a:r>
              <a:rPr lang="de-DE" dirty="0" smtClean="0"/>
              <a:t>Reproduktion und Originalmanifestation haben den gleichen Werktitel</a:t>
            </a:r>
          </a:p>
          <a:p>
            <a:endParaRPr lang="de-DE" sz="1800" dirty="0" smtClean="0"/>
          </a:p>
          <a:p>
            <a:r>
              <a:rPr lang="de-DE" dirty="0" smtClean="0"/>
              <a:t>Dies gilt auch bei abweichenden Manifestationstiteln</a:t>
            </a:r>
            <a:endParaRPr lang="de-DE" dirty="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5A.05: Reproduktionen | Stand: 11.09.2015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12</a:t>
            </a:fld>
            <a:endParaRPr lang="de-DE"/>
          </a:p>
        </p:txBody>
      </p:sp>
      <p:pic>
        <p:nvPicPr>
          <p:cNvPr id="6" name="Grafik 5" descr="Diebessprache_Reprint_1.jpg"/>
          <p:cNvPicPr>
            <a:picLocks noChangeAspect="1"/>
          </p:cNvPicPr>
          <p:nvPr/>
        </p:nvPicPr>
        <p:blipFill>
          <a:blip r:embed="rId2" cstate="print"/>
          <a:srcRect l="52530" t="6951" r="2775" b="51312"/>
          <a:stretch>
            <a:fillRect/>
          </a:stretch>
        </p:blipFill>
        <p:spPr>
          <a:xfrm>
            <a:off x="1475656" y="2564904"/>
            <a:ext cx="2304256" cy="1728192"/>
          </a:xfrm>
          <a:prstGeom prst="rect">
            <a:avLst/>
          </a:prstGeom>
          <a:ln>
            <a:solidFill>
              <a:schemeClr val="tx1"/>
            </a:solidFill>
          </a:ln>
        </p:spPr>
      </p:pic>
      <p:pic>
        <p:nvPicPr>
          <p:cNvPr id="7" name="Grafik 6" descr="Diebessprache_Reprint_2.jpg"/>
          <p:cNvPicPr>
            <a:picLocks noChangeAspect="1"/>
          </p:cNvPicPr>
          <p:nvPr/>
        </p:nvPicPr>
        <p:blipFill>
          <a:blip r:embed="rId3" cstate="print"/>
          <a:srcRect l="52497" t="3801" r="884" b="45285"/>
          <a:stretch>
            <a:fillRect/>
          </a:stretch>
        </p:blipFill>
        <p:spPr>
          <a:xfrm>
            <a:off x="4846940" y="2492896"/>
            <a:ext cx="2245340" cy="1944216"/>
          </a:xfrm>
          <a:prstGeom prst="rect">
            <a:avLst/>
          </a:prstGeom>
          <a:ln>
            <a:solidFill>
              <a:schemeClr val="tx1"/>
            </a:solidFill>
          </a:ln>
        </p:spPr>
      </p:pic>
      <p:graphicFrame>
        <p:nvGraphicFramePr>
          <p:cNvPr id="8" name="Tabelle 7"/>
          <p:cNvGraphicFramePr>
            <a:graphicFrameLocks noGrp="1"/>
          </p:cNvGraphicFramePr>
          <p:nvPr>
            <p:extLst>
              <p:ext uri="{D42A27DB-BD31-4B8C-83A1-F6EECF244321}">
                <p14:modId xmlns:p14="http://schemas.microsoft.com/office/powerpoint/2010/main" val="3541952349"/>
              </p:ext>
            </p:extLst>
          </p:nvPr>
        </p:nvGraphicFramePr>
        <p:xfrm>
          <a:off x="755577" y="4581128"/>
          <a:ext cx="7848870" cy="1701562"/>
        </p:xfrm>
        <a:graphic>
          <a:graphicData uri="http://schemas.openxmlformats.org/drawingml/2006/table">
            <a:tbl>
              <a:tblPr firstRow="1" bandRow="1">
                <a:tableStyleId>{5C22544A-7EE6-4342-B048-85BDC9FD1C3A}</a:tableStyleId>
              </a:tblPr>
              <a:tblGrid>
                <a:gridCol w="1052897"/>
                <a:gridCol w="2680102"/>
                <a:gridCol w="4115871"/>
              </a:tblGrid>
              <a:tr h="0">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Erfassung</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a:tc>
              </a:tr>
              <a:tr h="707901">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algn="l" defTabSz="914400" rtl="0" eaLnBrk="1" latinLnBrk="0" hangingPunct="1">
                        <a:lnSpc>
                          <a:spcPct val="1000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Wörterbuch der Gauner- und Diebessprache</a:t>
                      </a:r>
                      <a:endParaRPr lang="de-DE" sz="1800" kern="1200" dirty="0">
                        <a:solidFill>
                          <a:schemeClr val="dk1"/>
                        </a:solidFill>
                        <a:latin typeface="Verdana" pitchFamily="34" charset="0"/>
                        <a:ea typeface="Verdana" pitchFamily="34" charset="0"/>
                        <a:cs typeface="Verdana" pitchFamily="34" charset="0"/>
                      </a:endParaRPr>
                    </a:p>
                  </a:txBody>
                  <a:tcPr marL="68580" marR="68580" marT="0" marB="0" anchor="ctr"/>
                </a:tc>
              </a:tr>
              <a:tr h="627901">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6.2.2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Bevorzugter</a:t>
                      </a:r>
                      <a:r>
                        <a:rPr lang="de-DE" b="1" baseline="0" dirty="0" smtClean="0">
                          <a:latin typeface="Verdana" panose="020B0604030504040204" pitchFamily="34" charset="0"/>
                          <a:ea typeface="Verdana" panose="020B0604030504040204" pitchFamily="34" charset="0"/>
                          <a:cs typeface="Verdana" panose="020B0604030504040204" pitchFamily="34" charset="0"/>
                        </a:rPr>
                        <a:t> Titel des Werks</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300"/>
                        </a:lnSpc>
                        <a:spcAft>
                          <a:spcPts val="600"/>
                        </a:spcAft>
                      </a:pPr>
                      <a:endParaRPr lang="de-DE" sz="1800" dirty="0" smtClean="0">
                        <a:latin typeface="Verdana"/>
                        <a:ea typeface="Times New Roman"/>
                        <a:cs typeface="Times New Roman"/>
                      </a:endParaRPr>
                    </a:p>
                    <a:p>
                      <a:pPr>
                        <a:lnSpc>
                          <a:spcPts val="1300"/>
                        </a:lnSpc>
                        <a:spcAft>
                          <a:spcPts val="600"/>
                        </a:spcAft>
                      </a:pPr>
                      <a:r>
                        <a:rPr lang="de-DE" sz="1800" dirty="0" err="1" smtClean="0">
                          <a:latin typeface="Verdana"/>
                          <a:ea typeface="Times New Roman"/>
                          <a:cs typeface="Times New Roman"/>
                        </a:rPr>
                        <a:t>Chochemer</a:t>
                      </a:r>
                      <a:r>
                        <a:rPr lang="de-DE" sz="1800" dirty="0" smtClean="0">
                          <a:latin typeface="Verdana"/>
                          <a:ea typeface="Times New Roman"/>
                          <a:cs typeface="Times New Roman"/>
                        </a:rPr>
                        <a:t> Loschen </a:t>
                      </a:r>
                      <a:endParaRPr lang="de-DE" sz="1800" dirty="0">
                        <a:latin typeface="Verdana"/>
                        <a:ea typeface="Calibri"/>
                        <a:cs typeface="Times New Roman"/>
                      </a:endParaRPr>
                    </a:p>
                  </a:txBody>
                  <a:tcPr marL="68580" marR="68580" marT="0" marB="0"/>
                </a:tc>
              </a:tr>
            </a:tbl>
          </a:graphicData>
        </a:graphic>
      </p:graphicFrame>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In Beziehung stehende Manifestation</a:t>
            </a:r>
            <a:endParaRPr lang="de-DE" dirty="0"/>
          </a:p>
        </p:txBody>
      </p:sp>
      <p:sp>
        <p:nvSpPr>
          <p:cNvPr id="3" name="Textplatzhalter 2"/>
          <p:cNvSpPr>
            <a:spLocks noGrp="1"/>
          </p:cNvSpPr>
          <p:nvPr>
            <p:ph type="body" sz="quarter" idx="13"/>
          </p:nvPr>
        </p:nvSpPr>
        <p:spPr/>
        <p:txBody>
          <a:bodyPr wrap="square"/>
          <a:lstStyle/>
          <a:p>
            <a:r>
              <a:rPr lang="de-DE" dirty="0" smtClean="0"/>
              <a:t>Reproduktion und Originalmanifestation können miteinander in Beziehung gesetzt werden (RDA 27.1)</a:t>
            </a:r>
          </a:p>
          <a:p>
            <a:endParaRPr lang="de-DE" sz="1400" dirty="0"/>
          </a:p>
          <a:p>
            <a:pPr>
              <a:buNone/>
            </a:pPr>
            <a:r>
              <a:rPr lang="de-DE" dirty="0" smtClean="0">
                <a:sym typeface="Wingdings" pitchFamily="2" charset="2"/>
              </a:rPr>
              <a:t>	 Zusatzelement bei Reproduktionen in einer anderen physischen Form</a:t>
            </a:r>
          </a:p>
          <a:p>
            <a:pPr>
              <a:buFont typeface="Wingdings"/>
              <a:buChar char="à"/>
            </a:pPr>
            <a:endParaRPr lang="de-DE" dirty="0" smtClean="0">
              <a:sym typeface="Wingdings" pitchFamily="2" charset="2"/>
            </a:endParaRPr>
          </a:p>
          <a:p>
            <a:pPr>
              <a:buNone/>
            </a:pPr>
            <a:r>
              <a:rPr lang="de-DE" dirty="0" smtClean="0">
                <a:sym typeface="Wingdings" pitchFamily="2" charset="2"/>
              </a:rPr>
              <a:t>		Beziehungskennzeichnung Anhang J.4.2</a:t>
            </a:r>
            <a:endParaRPr lang="de-DE"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5A.05: Reproduktionen | Stand: 11.09.2015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13</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In Beziehung stehendes Exemplar</a:t>
            </a:r>
            <a:endParaRPr lang="de-DE" dirty="0"/>
          </a:p>
        </p:txBody>
      </p:sp>
      <p:sp>
        <p:nvSpPr>
          <p:cNvPr id="3" name="Textplatzhalter 2"/>
          <p:cNvSpPr>
            <a:spLocks noGrp="1"/>
          </p:cNvSpPr>
          <p:nvPr>
            <p:ph type="body" sz="quarter" idx="13"/>
          </p:nvPr>
        </p:nvSpPr>
        <p:spPr/>
        <p:txBody>
          <a:bodyPr wrap="square"/>
          <a:lstStyle/>
          <a:p>
            <a:r>
              <a:rPr lang="de-DE" dirty="0" smtClean="0"/>
              <a:t>Die Angaben zum reproduzierten Exemplar können als Beziehung zum Exemplar berücksichtigt werden (z.B. Originalsignatur)</a:t>
            </a:r>
          </a:p>
          <a:p>
            <a:endParaRPr lang="de-DE" sz="1400" dirty="0"/>
          </a:p>
          <a:p>
            <a:pPr>
              <a:buNone/>
            </a:pPr>
            <a:r>
              <a:rPr lang="de-DE" dirty="0" smtClean="0">
                <a:sym typeface="Wingdings" pitchFamily="2" charset="2"/>
              </a:rPr>
              <a:t>		Sinnvoll bei Reproduktionen alter Drucke</a:t>
            </a:r>
          </a:p>
          <a:p>
            <a:pPr>
              <a:buFont typeface="Wingdings"/>
              <a:buChar char="à"/>
            </a:pPr>
            <a:endParaRPr lang="de-DE" dirty="0" smtClean="0">
              <a:sym typeface="Wingdings" pitchFamily="2" charset="2"/>
            </a:endParaRPr>
          </a:p>
          <a:p>
            <a:pPr>
              <a:buNone/>
            </a:pPr>
            <a:r>
              <a:rPr lang="de-DE" dirty="0" smtClean="0">
                <a:sym typeface="Wingdings" pitchFamily="2" charset="2"/>
              </a:rPr>
              <a:t>		Beziehungskennzeichnung Anhang J.5.2</a:t>
            </a:r>
            <a:endParaRPr lang="de-DE"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5A.05: Reproduktionen | Stand: 11.09.2015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14</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Reproduktion in anderer physischer Form</a:t>
            </a:r>
            <a:endParaRPr lang="de-DE" dirty="0"/>
          </a:p>
        </p:txBody>
      </p:sp>
      <p:sp>
        <p:nvSpPr>
          <p:cNvPr id="3" name="Textplatzhalter 2"/>
          <p:cNvSpPr>
            <a:spLocks noGrp="1"/>
          </p:cNvSpPr>
          <p:nvPr>
            <p:ph type="body" sz="quarter" idx="13"/>
          </p:nvPr>
        </p:nvSpPr>
        <p:spPr/>
        <p:txBody>
          <a:bodyPr wrap="square"/>
          <a:lstStyle/>
          <a:p>
            <a:r>
              <a:rPr lang="de-DE" dirty="0" smtClean="0"/>
              <a:t>Reproduktion in anderer physischer Form (z. B. </a:t>
            </a:r>
            <a:r>
              <a:rPr lang="de-DE" dirty="0" err="1" smtClean="0"/>
              <a:t>Digitalisat</a:t>
            </a:r>
            <a:r>
              <a:rPr lang="de-DE" dirty="0" smtClean="0"/>
              <a:t>, Mikroverfilmung gedruckter Bücher)</a:t>
            </a:r>
          </a:p>
          <a:p>
            <a:endParaRPr lang="de-DE" dirty="0" smtClean="0"/>
          </a:p>
          <a:p>
            <a:pPr>
              <a:buNone/>
            </a:pPr>
            <a:r>
              <a:rPr lang="de-DE" dirty="0" smtClean="0">
                <a:sym typeface="Wingdings" pitchFamily="2" charset="2"/>
              </a:rPr>
              <a:t>	 Die Reproduktion erhält eine eigene Beschreibung auf Basis des Datenträgers.</a:t>
            </a:r>
          </a:p>
          <a:p>
            <a:endParaRPr lang="de-DE" dirty="0" smtClean="0">
              <a:sym typeface="Wingdings" pitchFamily="2" charset="2"/>
            </a:endParaRPr>
          </a:p>
          <a:p>
            <a:r>
              <a:rPr lang="de-DE" dirty="0" smtClean="0">
                <a:sym typeface="Wingdings" pitchFamily="2" charset="2"/>
              </a:rPr>
              <a:t>Gilt auch für Print-on-Demand (</a:t>
            </a:r>
            <a:r>
              <a:rPr lang="de-DE" dirty="0" err="1" smtClean="0">
                <a:sym typeface="Wingdings" pitchFamily="2" charset="2"/>
              </a:rPr>
              <a:t>PoD</a:t>
            </a:r>
            <a:r>
              <a:rPr lang="de-DE" dirty="0" smtClean="0">
                <a:sym typeface="Wingdings" pitchFamily="2" charset="2"/>
              </a:rPr>
              <a:t>), die zusätzlich zur Online-Ressource vom Verlag angeboten werden.</a:t>
            </a:r>
          </a:p>
          <a:p>
            <a:endParaRPr lang="de-DE" dirty="0" smtClean="0">
              <a:sym typeface="Wingdings" pitchFamily="2" charset="2"/>
            </a:endParaRPr>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5A.05: Reproduktionen | Stand: 11.09.2015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15</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Reproduktion in anderer physischer Form</a:t>
            </a:r>
            <a:endParaRPr lang="de-DE" dirty="0"/>
          </a:p>
        </p:txBody>
      </p:sp>
      <p:sp>
        <p:nvSpPr>
          <p:cNvPr id="3" name="Textplatzhalter 2"/>
          <p:cNvSpPr>
            <a:spLocks noGrp="1"/>
          </p:cNvSpPr>
          <p:nvPr>
            <p:ph type="body" sz="quarter" idx="13"/>
          </p:nvPr>
        </p:nvSpPr>
        <p:spPr/>
        <p:txBody>
          <a:bodyPr wrap="square"/>
          <a:lstStyle/>
          <a:p>
            <a:r>
              <a:rPr lang="de-DE" dirty="0" smtClean="0"/>
              <a:t>Ausnahmeregelung bei Online-Ressourcen im Fernzugriff:</a:t>
            </a:r>
          </a:p>
          <a:p>
            <a:pPr lvl="1"/>
            <a:r>
              <a:rPr lang="de-DE" dirty="0" smtClean="0"/>
              <a:t>Verzicht auf eigene Beschreibung für die Reproduktion</a:t>
            </a:r>
          </a:p>
          <a:p>
            <a:pPr lvl="1"/>
            <a:r>
              <a:rPr lang="de-DE" dirty="0" smtClean="0"/>
              <a:t>Beschreibung des Originals wird um die Angaben für das </a:t>
            </a:r>
            <a:r>
              <a:rPr lang="de-DE" dirty="0" err="1" smtClean="0"/>
              <a:t>Digitalisat</a:t>
            </a:r>
            <a:r>
              <a:rPr lang="de-DE" dirty="0" smtClean="0"/>
              <a:t> angereichert (RDA 2.1 D-A-CH)</a:t>
            </a:r>
          </a:p>
          <a:p>
            <a:pPr lvl="1"/>
            <a:endParaRPr lang="de-DE" dirty="0" smtClean="0"/>
          </a:p>
          <a:p>
            <a:r>
              <a:rPr lang="de-DE" dirty="0" smtClean="0"/>
              <a:t>Voraussetzung:</a:t>
            </a:r>
          </a:p>
          <a:p>
            <a:pPr lvl="1"/>
            <a:r>
              <a:rPr lang="de-DE" dirty="0" smtClean="0"/>
              <a:t>Reproduktion wird im Rahmen einer Massendigitalisierungsmaßnahme erstellt</a:t>
            </a:r>
          </a:p>
          <a:p>
            <a:pPr lvl="1"/>
            <a:r>
              <a:rPr lang="de-DE" dirty="0" smtClean="0"/>
              <a:t>Reproduktion steht als freie Online-Veröffentlichung zur Verfügung</a:t>
            </a:r>
          </a:p>
          <a:p>
            <a:pPr lvl="1"/>
            <a:endParaRPr lang="de-DE" dirty="0" smtClean="0"/>
          </a:p>
          <a:p>
            <a:r>
              <a:rPr lang="de-DE" dirty="0" smtClean="0"/>
              <a:t>Anwendung wird durch die katalogisierende Institution festgelegt!</a:t>
            </a:r>
          </a:p>
          <a:p>
            <a:endParaRPr lang="de-DE"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5A.05: Reproduktionen | Stand: 11.09.2015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16</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Reproduktion in anderer physischer Form</a:t>
            </a:r>
            <a:endParaRPr lang="de-DE" dirty="0"/>
          </a:p>
        </p:txBody>
      </p:sp>
      <p:sp>
        <p:nvSpPr>
          <p:cNvPr id="3" name="Textplatzhalter 2"/>
          <p:cNvSpPr>
            <a:spLocks noGrp="1"/>
          </p:cNvSpPr>
          <p:nvPr>
            <p:ph type="body" sz="quarter" idx="13"/>
          </p:nvPr>
        </p:nvSpPr>
        <p:spPr/>
        <p:txBody>
          <a:bodyPr wrap="square"/>
          <a:lstStyle/>
          <a:p>
            <a:r>
              <a:rPr lang="de-DE" dirty="0" smtClean="0"/>
              <a:t>Beziehung zur jeweils anderen Manifestation</a:t>
            </a:r>
          </a:p>
          <a:p>
            <a:pPr>
              <a:buNone/>
            </a:pPr>
            <a:r>
              <a:rPr lang="de-DE" dirty="0" smtClean="0">
                <a:sym typeface="Wingdings" pitchFamily="2" charset="2"/>
              </a:rPr>
              <a:t>	</a:t>
            </a:r>
          </a:p>
          <a:p>
            <a:pPr>
              <a:buNone/>
            </a:pPr>
            <a:r>
              <a:rPr lang="de-DE" dirty="0" smtClean="0">
                <a:sym typeface="Wingdings" pitchFamily="2" charset="2"/>
              </a:rPr>
              <a:t>		Zusatzelement</a:t>
            </a:r>
            <a:endParaRPr lang="de-DE" dirty="0" smtClean="0"/>
          </a:p>
          <a:p>
            <a:endParaRPr lang="de-DE" dirty="0" smtClean="0"/>
          </a:p>
          <a:p>
            <a:r>
              <a:rPr lang="de-DE" dirty="0" smtClean="0"/>
              <a:t>Beziehungskennzeichnungen</a:t>
            </a:r>
          </a:p>
          <a:p>
            <a:pPr lvl="1"/>
            <a:r>
              <a:rPr lang="de-DE" dirty="0" smtClean="0"/>
              <a:t>von der Reproduktion zum Original:</a:t>
            </a:r>
          </a:p>
          <a:p>
            <a:pPr lvl="2"/>
            <a:r>
              <a:rPr lang="de-DE" sz="1800" dirty="0" smtClean="0"/>
              <a:t>Reproduktion von</a:t>
            </a:r>
          </a:p>
          <a:p>
            <a:pPr lvl="2"/>
            <a:r>
              <a:rPr lang="de-DE" sz="1800" dirty="0" smtClean="0"/>
              <a:t>Elektronische Reproduktion von</a:t>
            </a:r>
          </a:p>
          <a:p>
            <a:pPr lvl="2"/>
            <a:endParaRPr lang="de-DE" dirty="0" smtClean="0"/>
          </a:p>
          <a:p>
            <a:pPr lvl="1"/>
            <a:r>
              <a:rPr lang="de-DE" dirty="0" smtClean="0"/>
              <a:t>vom Original zur Reproduktion:</a:t>
            </a:r>
          </a:p>
          <a:p>
            <a:pPr lvl="2"/>
            <a:r>
              <a:rPr lang="de-DE" sz="1800" dirty="0" smtClean="0"/>
              <a:t>Reproduziert als</a:t>
            </a:r>
          </a:p>
          <a:p>
            <a:pPr lvl="2"/>
            <a:r>
              <a:rPr lang="de-DE" sz="1800" dirty="0" smtClean="0"/>
              <a:t>Elektronische Reproduktion</a:t>
            </a:r>
          </a:p>
          <a:p>
            <a:endParaRPr lang="de-DE" dirty="0" smtClean="0"/>
          </a:p>
          <a:p>
            <a:endParaRPr lang="de-DE" dirty="0" smtClean="0"/>
          </a:p>
          <a:p>
            <a:pPr>
              <a:buNone/>
            </a:pPr>
            <a:endParaRPr lang="de-DE" dirty="0" smtClean="0">
              <a:sym typeface="Wingdings" pitchFamily="2" charset="2"/>
            </a:endParaRPr>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5A.05: Reproduktionen | Stand: 11.09.2015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17</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p:cNvSpPr>
            <a:spLocks noGrp="1"/>
          </p:cNvSpPr>
          <p:nvPr>
            <p:ph type="sldNum" sz="quarter" idx="4"/>
          </p:nvPr>
        </p:nvSpPr>
        <p:spPr/>
        <p:txBody>
          <a:bodyPr/>
          <a:lstStyle/>
          <a:p>
            <a:fld id="{8A6690F1-7CA1-4166-A522-500460961984}" type="slidenum">
              <a:rPr lang="de-DE" smtClean="0"/>
              <a:pPr/>
              <a:t>18</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1295521396"/>
              </p:ext>
            </p:extLst>
          </p:nvPr>
        </p:nvGraphicFramePr>
        <p:xfrm>
          <a:off x="395536" y="1124744"/>
          <a:ext cx="8424935" cy="5389726"/>
        </p:xfrm>
        <a:graphic>
          <a:graphicData uri="http://schemas.openxmlformats.org/drawingml/2006/table">
            <a:tbl>
              <a:tblPr firstRow="1" bandRow="1">
                <a:tableStyleId>{5C22544A-7EE6-4342-B048-85BDC9FD1C3A}</a:tableStyleId>
              </a:tblPr>
              <a:tblGrid>
                <a:gridCol w="936104"/>
                <a:gridCol w="3312368"/>
                <a:gridCol w="4176463"/>
              </a:tblGrid>
              <a:tr h="419444">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2.3.2</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Haupttitel</a:t>
                      </a:r>
                      <a:endParaRPr lang="de-DE" sz="1800" b="1" dirty="0">
                        <a:latin typeface="Verdana" pitchFamily="34" charset="0"/>
                        <a:ea typeface="Verdana" pitchFamily="34" charset="0"/>
                        <a:cs typeface="Verdana" pitchFamily="34" charset="0"/>
                      </a:endParaRPr>
                    </a:p>
                  </a:txBody>
                  <a:tcPr anchor="ctr"/>
                </a:tc>
                <a:tc>
                  <a:txBody>
                    <a:bodyPr/>
                    <a:lstStyle/>
                    <a:p>
                      <a:pPr>
                        <a:lnSpc>
                          <a:spcPct val="100000"/>
                        </a:lnSpc>
                        <a:spcBef>
                          <a:spcPts val="600"/>
                        </a:spcBef>
                        <a:spcAft>
                          <a:spcPts val="600"/>
                        </a:spcAft>
                      </a:pPr>
                      <a:r>
                        <a:rPr lang="de-DE" sz="1800" kern="1200" dirty="0" err="1" smtClean="0">
                          <a:solidFill>
                            <a:schemeClr val="dk1"/>
                          </a:solidFill>
                          <a:latin typeface="Verdana" pitchFamily="34" charset="0"/>
                          <a:ea typeface="Verdana" pitchFamily="34" charset="0"/>
                          <a:cs typeface="Verdana" pitchFamily="34" charset="0"/>
                        </a:rPr>
                        <a:t>Ausfürliche</a:t>
                      </a:r>
                      <a:r>
                        <a:rPr lang="de-DE" sz="1800" kern="1200" dirty="0" smtClean="0">
                          <a:solidFill>
                            <a:schemeClr val="dk1"/>
                          </a:solidFill>
                          <a:latin typeface="Verdana" pitchFamily="34" charset="0"/>
                          <a:ea typeface="Verdana" pitchFamily="34" charset="0"/>
                          <a:cs typeface="Verdana" pitchFamily="34" charset="0"/>
                        </a:rPr>
                        <a:t> Abhandlung von den </a:t>
                      </a:r>
                      <a:r>
                        <a:rPr lang="de-DE" sz="1800" kern="1200" dirty="0" err="1" smtClean="0">
                          <a:solidFill>
                            <a:schemeClr val="dk1"/>
                          </a:solidFill>
                          <a:latin typeface="Verdana" pitchFamily="34" charset="0"/>
                          <a:ea typeface="Verdana" pitchFamily="34" charset="0"/>
                          <a:cs typeface="Verdana" pitchFamily="34" charset="0"/>
                        </a:rPr>
                        <a:t>berümten</a:t>
                      </a:r>
                      <a:r>
                        <a:rPr lang="de-DE" sz="1800" kern="1200" dirty="0" smtClean="0">
                          <a:solidFill>
                            <a:schemeClr val="dk1"/>
                          </a:solidFill>
                          <a:latin typeface="Verdana" pitchFamily="34" charset="0"/>
                          <a:ea typeface="Verdana" pitchFamily="34" charset="0"/>
                          <a:cs typeface="Verdana" pitchFamily="34" charset="0"/>
                        </a:rPr>
                        <a:t> </a:t>
                      </a:r>
                      <a:r>
                        <a:rPr lang="de-DE" sz="1800" kern="1200" dirty="0" err="1" smtClean="0">
                          <a:solidFill>
                            <a:schemeClr val="dk1"/>
                          </a:solidFill>
                          <a:latin typeface="Verdana" pitchFamily="34" charset="0"/>
                          <a:ea typeface="Verdana" pitchFamily="34" charset="0"/>
                          <a:cs typeface="Verdana" pitchFamily="34" charset="0"/>
                        </a:rPr>
                        <a:t>zwoen</a:t>
                      </a:r>
                      <a:r>
                        <a:rPr lang="de-DE" sz="1800" kern="1200" dirty="0" smtClean="0">
                          <a:solidFill>
                            <a:schemeClr val="dk1"/>
                          </a:solidFill>
                          <a:latin typeface="Verdana" pitchFamily="34" charset="0"/>
                          <a:ea typeface="Verdana" pitchFamily="34" charset="0"/>
                          <a:cs typeface="Verdana" pitchFamily="34" charset="0"/>
                        </a:rPr>
                        <a:t> Reichsmessen so in der Reichsstadt Frankfurt am Main </a:t>
                      </a:r>
                      <a:r>
                        <a:rPr lang="de-DE" sz="1800" kern="1200" dirty="0" err="1" smtClean="0">
                          <a:solidFill>
                            <a:schemeClr val="dk1"/>
                          </a:solidFill>
                          <a:latin typeface="Verdana" pitchFamily="34" charset="0"/>
                          <a:ea typeface="Verdana" pitchFamily="34" charset="0"/>
                          <a:cs typeface="Verdana" pitchFamily="34" charset="0"/>
                        </a:rPr>
                        <a:t>järlich</a:t>
                      </a:r>
                      <a:r>
                        <a:rPr lang="de-DE" sz="1800" kern="1200" dirty="0" smtClean="0">
                          <a:solidFill>
                            <a:schemeClr val="dk1"/>
                          </a:solidFill>
                          <a:latin typeface="Verdana" pitchFamily="34" charset="0"/>
                          <a:ea typeface="Verdana" pitchFamily="34" charset="0"/>
                          <a:cs typeface="Verdana" pitchFamily="34" charset="0"/>
                        </a:rPr>
                        <a:t> gehalten werden</a:t>
                      </a:r>
                      <a:endParaRPr lang="de-DE" sz="1800" dirty="0">
                        <a:latin typeface="Verdana" pitchFamily="34" charset="0"/>
                        <a:ea typeface="Verdana" pitchFamily="34" charset="0"/>
                        <a:cs typeface="Verdana" pitchFamily="34" charset="0"/>
                      </a:endParaRPr>
                    </a:p>
                  </a:txBody>
                  <a:tcPr anchor="ctr"/>
                </a:tc>
              </a:tr>
              <a:tr h="681741">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27.1</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In Beziehung</a:t>
                      </a:r>
                      <a:r>
                        <a:rPr lang="de-DE" sz="1800" b="1" baseline="0" dirty="0" smtClean="0">
                          <a:latin typeface="Verdana" pitchFamily="34" charset="0"/>
                          <a:ea typeface="Verdana" pitchFamily="34" charset="0"/>
                          <a:cs typeface="Verdana" pitchFamily="34" charset="0"/>
                        </a:rPr>
                        <a:t> stehende Manifestation</a:t>
                      </a:r>
                      <a:endParaRPr lang="de-DE" sz="1800" b="1" dirty="0">
                        <a:latin typeface="Verdana" pitchFamily="34" charset="0"/>
                        <a:ea typeface="Verdana" pitchFamily="34" charset="0"/>
                        <a:cs typeface="Verdana" pitchFamily="34" charset="0"/>
                      </a:endParaRPr>
                    </a:p>
                  </a:txBody>
                  <a:tcPr anchor="ctr"/>
                </a:tc>
                <a:tc>
                  <a:txBody>
                    <a:bodyPr/>
                    <a:lstStyle/>
                    <a:p>
                      <a:pPr>
                        <a:lnSpc>
                          <a:spcPct val="100000"/>
                        </a:lnSpc>
                        <a:spcAft>
                          <a:spcPts val="0"/>
                        </a:spcAft>
                      </a:pPr>
                      <a:r>
                        <a:rPr lang="de-DE" sz="1800" dirty="0" err="1">
                          <a:solidFill>
                            <a:srgbClr val="000000"/>
                          </a:solidFill>
                          <a:latin typeface="Verdana" pitchFamily="34" charset="0"/>
                          <a:ea typeface="Verdana" pitchFamily="34" charset="0"/>
                          <a:cs typeface="Verdana" pitchFamily="34" charset="0"/>
                        </a:rPr>
                        <a:t>Ausfürliche</a:t>
                      </a:r>
                      <a:r>
                        <a:rPr lang="de-DE" sz="1800" dirty="0">
                          <a:solidFill>
                            <a:srgbClr val="000000"/>
                          </a:solidFill>
                          <a:latin typeface="Verdana" pitchFamily="34" charset="0"/>
                          <a:ea typeface="Verdana" pitchFamily="34" charset="0"/>
                          <a:cs typeface="Verdana" pitchFamily="34" charset="0"/>
                        </a:rPr>
                        <a:t> Abhandlung von den </a:t>
                      </a:r>
                      <a:r>
                        <a:rPr lang="de-DE" sz="1800" dirty="0" err="1">
                          <a:solidFill>
                            <a:srgbClr val="000000"/>
                          </a:solidFill>
                          <a:latin typeface="Verdana" pitchFamily="34" charset="0"/>
                          <a:ea typeface="Verdana" pitchFamily="34" charset="0"/>
                          <a:cs typeface="Verdana" pitchFamily="34" charset="0"/>
                        </a:rPr>
                        <a:t>berümten</a:t>
                      </a:r>
                      <a:r>
                        <a:rPr lang="de-DE" sz="1800" dirty="0">
                          <a:solidFill>
                            <a:srgbClr val="000000"/>
                          </a:solidFill>
                          <a:latin typeface="Verdana" pitchFamily="34" charset="0"/>
                          <a:ea typeface="Verdana" pitchFamily="34" charset="0"/>
                          <a:cs typeface="Verdana" pitchFamily="34" charset="0"/>
                        </a:rPr>
                        <a:t> </a:t>
                      </a:r>
                      <a:r>
                        <a:rPr lang="de-DE" sz="1800" dirty="0" err="1">
                          <a:solidFill>
                            <a:srgbClr val="000000"/>
                          </a:solidFill>
                          <a:latin typeface="Verdana" pitchFamily="34" charset="0"/>
                          <a:ea typeface="Verdana" pitchFamily="34" charset="0"/>
                          <a:cs typeface="Verdana" pitchFamily="34" charset="0"/>
                        </a:rPr>
                        <a:t>zwoen</a:t>
                      </a:r>
                      <a:r>
                        <a:rPr lang="de-DE" sz="1800" dirty="0">
                          <a:solidFill>
                            <a:srgbClr val="000000"/>
                          </a:solidFill>
                          <a:latin typeface="Verdana" pitchFamily="34" charset="0"/>
                          <a:ea typeface="Verdana" pitchFamily="34" charset="0"/>
                          <a:cs typeface="Verdana" pitchFamily="34" charset="0"/>
                        </a:rPr>
                        <a:t> Reichsmessen so in der Reichsstadt Frankfurt am Main </a:t>
                      </a:r>
                      <a:r>
                        <a:rPr lang="de-DE" sz="1800" dirty="0" err="1">
                          <a:solidFill>
                            <a:srgbClr val="000000"/>
                          </a:solidFill>
                          <a:latin typeface="Verdana" pitchFamily="34" charset="0"/>
                          <a:ea typeface="Verdana" pitchFamily="34" charset="0"/>
                          <a:cs typeface="Verdana" pitchFamily="34" charset="0"/>
                        </a:rPr>
                        <a:t>järlich</a:t>
                      </a:r>
                      <a:r>
                        <a:rPr lang="de-DE" sz="1800" dirty="0">
                          <a:solidFill>
                            <a:srgbClr val="000000"/>
                          </a:solidFill>
                          <a:latin typeface="Verdana" pitchFamily="34" charset="0"/>
                          <a:ea typeface="Verdana" pitchFamily="34" charset="0"/>
                          <a:cs typeface="Verdana" pitchFamily="34" charset="0"/>
                        </a:rPr>
                        <a:t> gehalten werden / Johann Philipp Orth. - Frankfurt, Main :</a:t>
                      </a:r>
                      <a:r>
                        <a:rPr lang="de-DE" sz="1800" b="1" dirty="0">
                          <a:solidFill>
                            <a:srgbClr val="006496"/>
                          </a:solidFill>
                          <a:latin typeface="Verdana" pitchFamily="34" charset="0"/>
                          <a:ea typeface="Verdana" pitchFamily="34" charset="0"/>
                          <a:cs typeface="Verdana" pitchFamily="34" charset="0"/>
                        </a:rPr>
                        <a:t> </a:t>
                      </a:r>
                      <a:r>
                        <a:rPr lang="de-DE" sz="1800" dirty="0" err="1">
                          <a:solidFill>
                            <a:srgbClr val="000000"/>
                          </a:solidFill>
                          <a:latin typeface="Verdana" pitchFamily="34" charset="0"/>
                          <a:ea typeface="Verdana" pitchFamily="34" charset="0"/>
                          <a:cs typeface="Verdana" pitchFamily="34" charset="0"/>
                        </a:rPr>
                        <a:t>Brönner</a:t>
                      </a:r>
                      <a:r>
                        <a:rPr lang="de-DE" sz="1800" dirty="0">
                          <a:solidFill>
                            <a:srgbClr val="000000"/>
                          </a:solidFill>
                          <a:latin typeface="Verdana" pitchFamily="34" charset="0"/>
                          <a:ea typeface="Verdana" pitchFamily="34" charset="0"/>
                          <a:cs typeface="Verdana" pitchFamily="34" charset="0"/>
                        </a:rPr>
                        <a:t>, 1765. – 724 Seiten. – VD18 14788632</a:t>
                      </a:r>
                    </a:p>
                  </a:txBody>
                  <a:tcPr marL="68580" marR="68580" marT="0" marB="0"/>
                </a:tc>
              </a:tr>
              <a:tr h="681741">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24.5</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1" dirty="0" err="1" smtClean="0">
                          <a:latin typeface="Verdana" pitchFamily="34" charset="0"/>
                          <a:ea typeface="Verdana" pitchFamily="34" charset="0"/>
                          <a:cs typeface="Verdana" pitchFamily="34" charset="0"/>
                        </a:rPr>
                        <a:t>Beziehungskennzeich-nung</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dirty="0" smtClean="0">
                          <a:latin typeface="Verdana" pitchFamily="34" charset="0"/>
                          <a:ea typeface="Verdana" pitchFamily="34" charset="0"/>
                          <a:cs typeface="Verdana" pitchFamily="34" charset="0"/>
                        </a:rPr>
                        <a:t>Elektronische Reproduktion von</a:t>
                      </a:r>
                      <a:endParaRPr lang="de-DE" sz="1800" dirty="0">
                        <a:latin typeface="Verdana" pitchFamily="34" charset="0"/>
                        <a:ea typeface="Verdana" pitchFamily="34" charset="0"/>
                        <a:cs typeface="Verdana" pitchFamily="34" charset="0"/>
                      </a:endParaRPr>
                    </a:p>
                  </a:txBody>
                  <a:tcPr anchor="ctr"/>
                </a:tc>
              </a:tr>
              <a:tr h="681741">
                <a:tc>
                  <a:txBody>
                    <a:bodyPr/>
                    <a:lstStyle/>
                    <a:p>
                      <a:pPr>
                        <a:lnSpc>
                          <a:spcPts val="1600"/>
                        </a:lnSpc>
                        <a:spcBef>
                          <a:spcPts val="600"/>
                        </a:spcBef>
                        <a:spcAft>
                          <a:spcPts val="600"/>
                        </a:spcAft>
                      </a:pPr>
                      <a:r>
                        <a:rPr lang="de-DE" sz="1800" dirty="0" smtClean="0">
                          <a:latin typeface="Verdana" pitchFamily="34" charset="0"/>
                          <a:ea typeface="Verdana" pitchFamily="34" charset="0"/>
                          <a:cs typeface="Verdana" pitchFamily="34" charset="0"/>
                        </a:rPr>
                        <a:t>28.1</a:t>
                      </a:r>
                      <a:endParaRPr lang="de-DE" sz="180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dirty="0" smtClean="0">
                          <a:latin typeface="Verdana" pitchFamily="34" charset="0"/>
                          <a:ea typeface="Verdana" pitchFamily="34" charset="0"/>
                          <a:cs typeface="Verdana" pitchFamily="34" charset="0"/>
                        </a:rPr>
                        <a:t>In Beziehung stehendes Exemplar</a:t>
                      </a:r>
                      <a:endParaRPr lang="de-DE" sz="180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Bayerische Staatsbibliothek – Rar. 4126</a:t>
                      </a:r>
                    </a:p>
                  </a:txBody>
                  <a:tcPr anchor="ctr"/>
                </a:tc>
              </a:tr>
              <a:tr h="419444">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24.5</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err="1" smtClean="0">
                          <a:latin typeface="Verdana" panose="020B0604030504040204" pitchFamily="34" charset="0"/>
                          <a:ea typeface="Verdana" panose="020B0604030504040204" pitchFamily="34" charset="0"/>
                          <a:cs typeface="Verdana" panose="020B0604030504040204" pitchFamily="34" charset="0"/>
                        </a:rPr>
                        <a:t>Beziehungskennzeich-nung</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Elektronische Reproduktion von</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itel 1"/>
          <p:cNvSpPr>
            <a:spLocks noGrp="1"/>
          </p:cNvSpPr>
          <p:nvPr>
            <p:ph type="title"/>
          </p:nvPr>
        </p:nvSpPr>
        <p:spPr>
          <a:xfrm>
            <a:off x="251520" y="183778"/>
            <a:ext cx="8640960" cy="508918"/>
          </a:xfrm>
        </p:spPr>
        <p:txBody>
          <a:bodyPr/>
          <a:lstStyle/>
          <a:p>
            <a:r>
              <a:rPr lang="de-DE" dirty="0" smtClean="0"/>
              <a:t>Reproduktion in anderer physischer Form</a:t>
            </a:r>
            <a:endParaRPr lang="de-DE" dirty="0"/>
          </a:p>
        </p:txBody>
      </p:sp>
      <p:sp>
        <p:nvSpPr>
          <p:cNvPr id="7" name="Fußzeilenplatzhalter 3"/>
          <p:cNvSpPr>
            <a:spLocks noGrp="1"/>
          </p:cNvSpPr>
          <p:nvPr>
            <p:ph type="ftr" sz="quarter" idx="14"/>
          </p:nvPr>
        </p:nvSpPr>
        <p:spPr>
          <a:xfrm>
            <a:off x="467544" y="6376243"/>
            <a:ext cx="7632848" cy="365125"/>
          </a:xfrm>
        </p:spPr>
        <p:txBody>
          <a:bodyPr/>
          <a:lstStyle/>
          <a:p>
            <a:r>
              <a:rPr lang="de-DE" smtClean="0"/>
              <a:t>AG RDA Schulungsunterlagen – Modul 5A.05: Reproduktionen | Stand: 11.09.2015 | CC BY-NC-SA</a:t>
            </a:r>
            <a:endParaRPr lang="de-DE" dirty="0"/>
          </a:p>
        </p:txBody>
      </p:sp>
      <p:sp>
        <p:nvSpPr>
          <p:cNvPr id="8" name="Textfeld 7"/>
          <p:cNvSpPr txBox="1"/>
          <p:nvPr/>
        </p:nvSpPr>
        <p:spPr>
          <a:xfrm>
            <a:off x="395536" y="755412"/>
            <a:ext cx="6386685" cy="369332"/>
          </a:xfrm>
          <a:prstGeom prst="rect">
            <a:avLst/>
          </a:prstGeom>
          <a:solidFill>
            <a:schemeClr val="bg1"/>
          </a:solidFill>
          <a:ln>
            <a:noFill/>
          </a:ln>
        </p:spPr>
        <p:txBody>
          <a:bodyPr wrap="none" rtlCol="0">
            <a:spAutoFit/>
          </a:bodyPr>
          <a:lstStyle/>
          <a:p>
            <a:r>
              <a:rPr lang="de-DE" b="1" dirty="0" smtClean="0">
                <a:latin typeface="Verdana" panose="020B0604030504040204" pitchFamily="34" charset="0"/>
                <a:ea typeface="Verdana" panose="020B0604030504040204" pitchFamily="34" charset="0"/>
                <a:cs typeface="Verdana" panose="020B0604030504040204" pitchFamily="34" charset="0"/>
              </a:rPr>
              <a:t>Beziehung von der Reproduktion zum Original</a:t>
            </a:r>
            <a:r>
              <a:rPr lang="de-DE" dirty="0" smtClean="0">
                <a:latin typeface="Verdana" panose="020B0604030504040204" pitchFamily="34" charset="0"/>
                <a:ea typeface="Verdana" panose="020B0604030504040204" pitchFamily="34" charset="0"/>
                <a:cs typeface="Verdana" panose="020B0604030504040204" pitchFamily="34" charset="0"/>
              </a:rPr>
              <a:t>:</a:t>
            </a:r>
          </a:p>
        </p:txBody>
      </p:sp>
    </p:spTree>
    <p:extLst>
      <p:ext uri="{BB962C8B-B14F-4D97-AF65-F5344CB8AC3E}">
        <p14:creationId xmlns:p14="http://schemas.microsoft.com/office/powerpoint/2010/main" val="417030162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p:cNvSpPr>
            <a:spLocks noGrp="1"/>
          </p:cNvSpPr>
          <p:nvPr>
            <p:ph type="sldNum" sz="quarter" idx="4"/>
          </p:nvPr>
        </p:nvSpPr>
        <p:spPr/>
        <p:txBody>
          <a:bodyPr/>
          <a:lstStyle/>
          <a:p>
            <a:fld id="{8A6690F1-7CA1-4166-A522-500460961984}" type="slidenum">
              <a:rPr lang="de-DE" smtClean="0"/>
              <a:pPr/>
              <a:t>19</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1295521396"/>
              </p:ext>
            </p:extLst>
          </p:nvPr>
        </p:nvGraphicFramePr>
        <p:xfrm>
          <a:off x="396472" y="1343783"/>
          <a:ext cx="8424000" cy="4210145"/>
        </p:xfrm>
        <a:graphic>
          <a:graphicData uri="http://schemas.openxmlformats.org/drawingml/2006/table">
            <a:tbl>
              <a:tblPr firstRow="1" bandRow="1">
                <a:tableStyleId>{5C22544A-7EE6-4342-B048-85BDC9FD1C3A}</a:tableStyleId>
              </a:tblPr>
              <a:tblGrid>
                <a:gridCol w="984916"/>
                <a:gridCol w="3262620"/>
                <a:gridCol w="4176464"/>
              </a:tblGrid>
              <a:tr h="419444">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2.3.2</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Haupttitel</a:t>
                      </a:r>
                      <a:endParaRPr lang="de-DE" sz="1800" b="1" dirty="0">
                        <a:latin typeface="Verdana" pitchFamily="34" charset="0"/>
                        <a:ea typeface="Verdana" pitchFamily="34" charset="0"/>
                        <a:cs typeface="Verdana" pitchFamily="34" charset="0"/>
                      </a:endParaRPr>
                    </a:p>
                  </a:txBody>
                  <a:tcPr anchor="ctr"/>
                </a:tc>
                <a:tc>
                  <a:txBody>
                    <a:bodyPr/>
                    <a:lstStyle/>
                    <a:p>
                      <a:pPr marL="0" algn="l" defTabSz="914400" rtl="0" eaLnBrk="1" latinLnBrk="0" hangingPunct="1">
                        <a:lnSpc>
                          <a:spcPct val="100000"/>
                        </a:lnSpc>
                        <a:spcBef>
                          <a:spcPts val="600"/>
                        </a:spcBef>
                        <a:spcAft>
                          <a:spcPts val="0"/>
                        </a:spcAft>
                      </a:pPr>
                      <a:r>
                        <a:rPr lang="de-DE" sz="1800" kern="1200" dirty="0" err="1" smtClean="0">
                          <a:solidFill>
                            <a:srgbClr val="000000"/>
                          </a:solidFill>
                          <a:latin typeface="Verdana"/>
                          <a:ea typeface="Times New Roman"/>
                          <a:cs typeface="Calibri"/>
                        </a:rPr>
                        <a:t>Ausfürliche</a:t>
                      </a:r>
                      <a:r>
                        <a:rPr lang="de-DE" sz="1800" kern="1200" dirty="0" smtClean="0">
                          <a:solidFill>
                            <a:srgbClr val="000000"/>
                          </a:solidFill>
                          <a:latin typeface="Verdana"/>
                          <a:ea typeface="Times New Roman"/>
                          <a:cs typeface="Calibri"/>
                        </a:rPr>
                        <a:t> Abhandlung von den </a:t>
                      </a:r>
                      <a:r>
                        <a:rPr lang="de-DE" sz="1800" kern="1200" dirty="0" err="1" smtClean="0">
                          <a:solidFill>
                            <a:srgbClr val="000000"/>
                          </a:solidFill>
                          <a:latin typeface="Verdana"/>
                          <a:ea typeface="Times New Roman"/>
                          <a:cs typeface="Calibri"/>
                        </a:rPr>
                        <a:t>berümten</a:t>
                      </a:r>
                      <a:r>
                        <a:rPr lang="de-DE" sz="1800" kern="1200" dirty="0" smtClean="0">
                          <a:solidFill>
                            <a:srgbClr val="000000"/>
                          </a:solidFill>
                          <a:latin typeface="Verdana"/>
                          <a:ea typeface="Times New Roman"/>
                          <a:cs typeface="Calibri"/>
                        </a:rPr>
                        <a:t> </a:t>
                      </a:r>
                      <a:r>
                        <a:rPr lang="de-DE" sz="1800" kern="1200" dirty="0" err="1" smtClean="0">
                          <a:solidFill>
                            <a:srgbClr val="000000"/>
                          </a:solidFill>
                          <a:latin typeface="Verdana"/>
                          <a:ea typeface="Times New Roman"/>
                          <a:cs typeface="Calibri"/>
                        </a:rPr>
                        <a:t>zwoen</a:t>
                      </a:r>
                      <a:r>
                        <a:rPr lang="de-DE" sz="1800" kern="1200" dirty="0" smtClean="0">
                          <a:solidFill>
                            <a:srgbClr val="000000"/>
                          </a:solidFill>
                          <a:latin typeface="Verdana"/>
                          <a:ea typeface="Times New Roman"/>
                          <a:cs typeface="Calibri"/>
                        </a:rPr>
                        <a:t> Reichsmessen so in der Reichsstadt Frankfurt am Main </a:t>
                      </a:r>
                      <a:r>
                        <a:rPr lang="de-DE" sz="1800" kern="1200" dirty="0" err="1" smtClean="0">
                          <a:solidFill>
                            <a:srgbClr val="000000"/>
                          </a:solidFill>
                          <a:latin typeface="Verdana"/>
                          <a:ea typeface="Times New Roman"/>
                          <a:cs typeface="Calibri"/>
                        </a:rPr>
                        <a:t>järlich</a:t>
                      </a:r>
                      <a:r>
                        <a:rPr lang="de-DE" sz="1800" kern="1200" dirty="0" smtClean="0">
                          <a:solidFill>
                            <a:srgbClr val="000000"/>
                          </a:solidFill>
                          <a:latin typeface="Verdana"/>
                          <a:ea typeface="Times New Roman"/>
                          <a:cs typeface="Calibri"/>
                        </a:rPr>
                        <a:t> gehalten werden</a:t>
                      </a:r>
                      <a:endParaRPr lang="de-DE" sz="1800" kern="1200" dirty="0">
                        <a:solidFill>
                          <a:srgbClr val="000000"/>
                        </a:solidFill>
                        <a:latin typeface="Verdana"/>
                        <a:ea typeface="Times New Roman"/>
                        <a:cs typeface="Calibri"/>
                      </a:endParaRPr>
                    </a:p>
                  </a:txBody>
                  <a:tcPr anchor="ctr"/>
                </a:tc>
              </a:tr>
              <a:tr h="681741">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27.1</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In Beziehung</a:t>
                      </a:r>
                      <a:r>
                        <a:rPr lang="de-DE" sz="1800" b="1" baseline="0" dirty="0" smtClean="0">
                          <a:latin typeface="Verdana" pitchFamily="34" charset="0"/>
                          <a:ea typeface="Verdana" pitchFamily="34" charset="0"/>
                          <a:cs typeface="Verdana" pitchFamily="34" charset="0"/>
                        </a:rPr>
                        <a:t> stehende Manifestation</a:t>
                      </a:r>
                      <a:endParaRPr lang="de-DE" sz="1800" b="1" dirty="0">
                        <a:latin typeface="Verdana" pitchFamily="34" charset="0"/>
                        <a:ea typeface="Verdana" pitchFamily="34" charset="0"/>
                        <a:cs typeface="Verdana" pitchFamily="34" charset="0"/>
                      </a:endParaRPr>
                    </a:p>
                  </a:txBody>
                  <a:tcPr anchor="ctr"/>
                </a:tc>
                <a:tc>
                  <a:txBody>
                    <a:bodyPr/>
                    <a:lstStyle/>
                    <a:p>
                      <a:pPr>
                        <a:lnSpc>
                          <a:spcPct val="100000"/>
                        </a:lnSpc>
                        <a:spcAft>
                          <a:spcPts val="0"/>
                        </a:spcAft>
                      </a:pPr>
                      <a:r>
                        <a:rPr lang="de-DE" sz="1800" dirty="0" err="1">
                          <a:solidFill>
                            <a:srgbClr val="000000"/>
                          </a:solidFill>
                          <a:latin typeface="Verdana"/>
                          <a:ea typeface="Times New Roman"/>
                          <a:cs typeface="Calibri"/>
                        </a:rPr>
                        <a:t>Ausfürliche</a:t>
                      </a:r>
                      <a:r>
                        <a:rPr lang="de-DE" sz="1800" dirty="0">
                          <a:solidFill>
                            <a:srgbClr val="000000"/>
                          </a:solidFill>
                          <a:latin typeface="Verdana"/>
                          <a:ea typeface="Times New Roman"/>
                          <a:cs typeface="Calibri"/>
                        </a:rPr>
                        <a:t> Abhandlung von den </a:t>
                      </a:r>
                      <a:r>
                        <a:rPr lang="de-DE" sz="1800" dirty="0" err="1">
                          <a:solidFill>
                            <a:srgbClr val="000000"/>
                          </a:solidFill>
                          <a:latin typeface="Verdana"/>
                          <a:ea typeface="Times New Roman"/>
                          <a:cs typeface="Calibri"/>
                        </a:rPr>
                        <a:t>berümten</a:t>
                      </a:r>
                      <a:r>
                        <a:rPr lang="de-DE" sz="1800" dirty="0">
                          <a:solidFill>
                            <a:srgbClr val="000000"/>
                          </a:solidFill>
                          <a:latin typeface="Verdana"/>
                          <a:ea typeface="Times New Roman"/>
                          <a:cs typeface="Calibri"/>
                        </a:rPr>
                        <a:t> </a:t>
                      </a:r>
                      <a:r>
                        <a:rPr lang="de-DE" sz="1800" dirty="0" err="1">
                          <a:solidFill>
                            <a:srgbClr val="000000"/>
                          </a:solidFill>
                          <a:latin typeface="Verdana"/>
                          <a:ea typeface="Times New Roman"/>
                          <a:cs typeface="Calibri"/>
                        </a:rPr>
                        <a:t>zwoen</a:t>
                      </a:r>
                      <a:r>
                        <a:rPr lang="de-DE" sz="1800" dirty="0">
                          <a:solidFill>
                            <a:srgbClr val="000000"/>
                          </a:solidFill>
                          <a:latin typeface="Verdana"/>
                          <a:ea typeface="Times New Roman"/>
                          <a:cs typeface="Calibri"/>
                        </a:rPr>
                        <a:t> Reichsmessen so in der Reichsstadt Frankfurt am Main </a:t>
                      </a:r>
                      <a:r>
                        <a:rPr lang="de-DE" sz="1800" dirty="0" err="1">
                          <a:solidFill>
                            <a:srgbClr val="000000"/>
                          </a:solidFill>
                          <a:latin typeface="Verdana"/>
                          <a:ea typeface="Times New Roman"/>
                          <a:cs typeface="Calibri"/>
                        </a:rPr>
                        <a:t>järlich</a:t>
                      </a:r>
                      <a:r>
                        <a:rPr lang="de-DE" sz="1800" dirty="0">
                          <a:solidFill>
                            <a:srgbClr val="000000"/>
                          </a:solidFill>
                          <a:latin typeface="Verdana"/>
                          <a:ea typeface="Times New Roman"/>
                          <a:cs typeface="Calibri"/>
                        </a:rPr>
                        <a:t> gehalten werden / Johann Philipp Orth. – </a:t>
                      </a:r>
                      <a:r>
                        <a:rPr lang="de-DE" sz="1800" dirty="0" smtClean="0">
                          <a:solidFill>
                            <a:srgbClr val="000000"/>
                          </a:solidFill>
                          <a:latin typeface="Verdana"/>
                          <a:ea typeface="Times New Roman"/>
                          <a:cs typeface="Calibri"/>
                        </a:rPr>
                        <a:t>München </a:t>
                      </a:r>
                      <a:r>
                        <a:rPr lang="de-DE" sz="1800" dirty="0">
                          <a:solidFill>
                            <a:srgbClr val="000000"/>
                          </a:solidFill>
                          <a:latin typeface="Verdana"/>
                          <a:ea typeface="Times New Roman"/>
                          <a:cs typeface="Calibri"/>
                        </a:rPr>
                        <a:t>: Bayerische Staatsbibliothek, 2012. – 1 Online-Ressource</a:t>
                      </a:r>
                      <a:endParaRPr lang="de-DE" sz="1800" dirty="0">
                        <a:solidFill>
                          <a:srgbClr val="000000"/>
                        </a:solidFill>
                        <a:latin typeface="Calibri"/>
                        <a:ea typeface="Calibri"/>
                        <a:cs typeface="Calibri"/>
                      </a:endParaRPr>
                    </a:p>
                  </a:txBody>
                  <a:tcPr marL="68580" marR="68580" marT="0" marB="0"/>
                </a:tc>
              </a:tr>
              <a:tr h="681741">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24.5</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1" dirty="0" err="1" smtClean="0">
                          <a:latin typeface="Verdana" pitchFamily="34" charset="0"/>
                          <a:ea typeface="Verdana" pitchFamily="34" charset="0"/>
                          <a:cs typeface="Verdana" pitchFamily="34" charset="0"/>
                        </a:rPr>
                        <a:t>Beziehungskennzeich-nung</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dirty="0" smtClean="0">
                          <a:latin typeface="Verdana" pitchFamily="34" charset="0"/>
                          <a:ea typeface="Verdana" pitchFamily="34" charset="0"/>
                          <a:cs typeface="Verdana" pitchFamily="34" charset="0"/>
                        </a:rPr>
                        <a:t>Elektronische Reproduktion</a:t>
                      </a:r>
                      <a:endParaRPr lang="de-DE" sz="1800" dirty="0">
                        <a:latin typeface="Verdana" pitchFamily="34" charset="0"/>
                        <a:ea typeface="Verdana" pitchFamily="34" charset="0"/>
                        <a:cs typeface="Verdana" pitchFamily="34" charset="0"/>
                      </a:endParaRPr>
                    </a:p>
                  </a:txBody>
                  <a:tcPr anchor="ctr"/>
                </a:tc>
              </a:tr>
            </a:tbl>
          </a:graphicData>
        </a:graphic>
      </p:graphicFrame>
      <p:sp>
        <p:nvSpPr>
          <p:cNvPr id="9" name="Titel 1"/>
          <p:cNvSpPr>
            <a:spLocks noGrp="1"/>
          </p:cNvSpPr>
          <p:nvPr>
            <p:ph type="title"/>
          </p:nvPr>
        </p:nvSpPr>
        <p:spPr>
          <a:xfrm>
            <a:off x="251520" y="183778"/>
            <a:ext cx="8640960" cy="508918"/>
          </a:xfrm>
        </p:spPr>
        <p:txBody>
          <a:bodyPr/>
          <a:lstStyle/>
          <a:p>
            <a:r>
              <a:rPr lang="de-DE" dirty="0" smtClean="0"/>
              <a:t>Reproduktion in anderer physischer Form</a:t>
            </a:r>
            <a:endParaRPr lang="de-DE" dirty="0"/>
          </a:p>
        </p:txBody>
      </p:sp>
      <p:sp>
        <p:nvSpPr>
          <p:cNvPr id="7" name="Fußzeilenplatzhalter 3"/>
          <p:cNvSpPr>
            <a:spLocks noGrp="1"/>
          </p:cNvSpPr>
          <p:nvPr>
            <p:ph type="ftr" sz="quarter" idx="14"/>
          </p:nvPr>
        </p:nvSpPr>
        <p:spPr>
          <a:xfrm>
            <a:off x="467544" y="6376243"/>
            <a:ext cx="7632848" cy="365125"/>
          </a:xfrm>
        </p:spPr>
        <p:txBody>
          <a:bodyPr/>
          <a:lstStyle/>
          <a:p>
            <a:r>
              <a:rPr lang="de-DE" smtClean="0"/>
              <a:t>AG RDA Schulungsunterlagen – Modul 5A.05: Reproduktionen | Stand: 11.09.2015 | CC BY-NC-SA</a:t>
            </a:r>
            <a:endParaRPr lang="de-DE" dirty="0"/>
          </a:p>
        </p:txBody>
      </p:sp>
      <p:sp>
        <p:nvSpPr>
          <p:cNvPr id="8" name="Textfeld 7"/>
          <p:cNvSpPr txBox="1"/>
          <p:nvPr/>
        </p:nvSpPr>
        <p:spPr>
          <a:xfrm>
            <a:off x="395536" y="755412"/>
            <a:ext cx="5721438" cy="369332"/>
          </a:xfrm>
          <a:prstGeom prst="rect">
            <a:avLst/>
          </a:prstGeom>
          <a:solidFill>
            <a:schemeClr val="bg1"/>
          </a:solidFill>
          <a:ln>
            <a:noFill/>
          </a:ln>
        </p:spPr>
        <p:txBody>
          <a:bodyPr wrap="none" rtlCol="0">
            <a:spAutoFit/>
          </a:bodyPr>
          <a:lstStyle/>
          <a:p>
            <a:r>
              <a:rPr lang="de-DE" b="1" dirty="0" smtClean="0">
                <a:latin typeface="Verdana" panose="020B0604030504040204" pitchFamily="34" charset="0"/>
                <a:ea typeface="Verdana" panose="020B0604030504040204" pitchFamily="34" charset="0"/>
                <a:cs typeface="Verdana" panose="020B0604030504040204" pitchFamily="34" charset="0"/>
              </a:rPr>
              <a:t>Beziehung vom Original zur Reproduktion</a:t>
            </a:r>
            <a:r>
              <a:rPr lang="de-DE" dirty="0" smtClean="0">
                <a:latin typeface="Verdana" panose="020B0604030504040204" pitchFamily="34" charset="0"/>
                <a:ea typeface="Verdana" panose="020B0604030504040204" pitchFamily="34" charset="0"/>
                <a:cs typeface="Verdana" panose="020B0604030504040204" pitchFamily="34" charset="0"/>
              </a:rPr>
              <a:t>:</a:t>
            </a:r>
          </a:p>
        </p:txBody>
      </p:sp>
    </p:spTree>
    <p:extLst>
      <p:ext uri="{BB962C8B-B14F-4D97-AF65-F5344CB8AC3E}">
        <p14:creationId xmlns:p14="http://schemas.microsoft.com/office/powerpoint/2010/main" val="417030162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536" y="2564904"/>
            <a:ext cx="8229600" cy="1143000"/>
          </a:xfrm>
        </p:spPr>
        <p:txBody>
          <a:bodyPr/>
          <a:lstStyle/>
          <a:p>
            <a:pPr algn="ctr"/>
            <a:r>
              <a:rPr lang="de-DE" sz="2800" dirty="0" smtClean="0"/>
              <a:t>Reproduktionen</a:t>
            </a:r>
            <a:br>
              <a:rPr lang="de-DE" sz="2800" dirty="0" smtClean="0"/>
            </a:br>
            <a:endParaRPr lang="de-DE" sz="2800" dirty="0"/>
          </a:p>
        </p:txBody>
      </p:sp>
      <p:sp>
        <p:nvSpPr>
          <p:cNvPr id="3" name="Rechteck 2"/>
          <p:cNvSpPr/>
          <p:nvPr/>
        </p:nvSpPr>
        <p:spPr>
          <a:xfrm>
            <a:off x="409343" y="548679"/>
            <a:ext cx="2362457" cy="432049"/>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Modul 5A</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8" name="Foliennummernplatzhalter 7"/>
          <p:cNvSpPr>
            <a:spLocks noGrp="1"/>
          </p:cNvSpPr>
          <p:nvPr>
            <p:ph type="sldNum" sz="quarter" idx="4"/>
          </p:nvPr>
        </p:nvSpPr>
        <p:spPr/>
        <p:txBody>
          <a:bodyPr/>
          <a:lstStyle/>
          <a:p>
            <a:fld id="{8A6690F1-7CA1-4166-A522-500460961984}" type="slidenum">
              <a:rPr lang="de-DE" smtClean="0"/>
              <a:pPr/>
              <a:t>2</a:t>
            </a:fld>
            <a:endParaRPr lang="de-DE"/>
          </a:p>
        </p:txBody>
      </p:sp>
      <p:sp>
        <p:nvSpPr>
          <p:cNvPr id="9" name="Fußzeilenplatzhalter 8"/>
          <p:cNvSpPr>
            <a:spLocks noGrp="1"/>
          </p:cNvSpPr>
          <p:nvPr>
            <p:ph type="ftr" sz="quarter" idx="14"/>
          </p:nvPr>
        </p:nvSpPr>
        <p:spPr>
          <a:xfrm>
            <a:off x="467544" y="6376243"/>
            <a:ext cx="7776864" cy="365125"/>
          </a:xfrm>
        </p:spPr>
        <p:txBody>
          <a:bodyPr/>
          <a:lstStyle/>
          <a:p>
            <a:r>
              <a:rPr lang="de-DE" dirty="0" smtClean="0"/>
              <a:t>AG RDA Schulungsunterlagen – Modul 5A.05: Reproduktionen | Stand: 11.09.2015 | CC BY-NC-SA</a:t>
            </a:r>
            <a:endParaRPr lang="de-DE" dirty="0"/>
          </a:p>
        </p:txBody>
      </p:sp>
    </p:spTree>
    <p:extLst>
      <p:ext uri="{BB962C8B-B14F-4D97-AF65-F5344CB8AC3E}">
        <p14:creationId xmlns:p14="http://schemas.microsoft.com/office/powerpoint/2010/main" val="368625930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Reproduktion in anderer physischer Form</a:t>
            </a:r>
            <a:endParaRPr lang="de-DE" dirty="0"/>
          </a:p>
        </p:txBody>
      </p:sp>
      <p:sp>
        <p:nvSpPr>
          <p:cNvPr id="3" name="Textplatzhalter 2"/>
          <p:cNvSpPr>
            <a:spLocks noGrp="1"/>
          </p:cNvSpPr>
          <p:nvPr>
            <p:ph type="body" sz="quarter" idx="13"/>
          </p:nvPr>
        </p:nvSpPr>
        <p:spPr/>
        <p:txBody>
          <a:bodyPr wrap="square"/>
          <a:lstStyle/>
          <a:p>
            <a:r>
              <a:rPr lang="de-DE" dirty="0" smtClean="0"/>
              <a:t>Ausnahme für Ausdrucke von Online-Ressourcen</a:t>
            </a:r>
          </a:p>
          <a:p>
            <a:pPr lvl="1"/>
            <a:endParaRPr lang="de-DE" sz="1400" dirty="0" smtClean="0"/>
          </a:p>
          <a:p>
            <a:pPr lvl="1"/>
            <a:r>
              <a:rPr lang="de-DE" dirty="0" smtClean="0"/>
              <a:t>Eigene Beschreibung, die die Angaben des Datenträgers berücksichtigt</a:t>
            </a:r>
          </a:p>
          <a:p>
            <a:pPr lvl="1"/>
            <a:r>
              <a:rPr lang="de-DE" dirty="0" smtClean="0"/>
              <a:t>Beschreibung der Veröffentlichungsangabe wird vom Original übernommen</a:t>
            </a:r>
          </a:p>
          <a:p>
            <a:pPr lvl="1"/>
            <a:r>
              <a:rPr lang="de-DE" dirty="0" smtClean="0"/>
              <a:t>Datum des Ausdrucks wird als Merkmal des Exemplars berücksichtigt</a:t>
            </a:r>
          </a:p>
          <a:p>
            <a:pPr lvl="1"/>
            <a:r>
              <a:rPr lang="de-DE" dirty="0" smtClean="0"/>
              <a:t>Wird die gleiche Online-Ressource mehrfach ausgedruckt</a:t>
            </a:r>
          </a:p>
          <a:p>
            <a:pPr lvl="1">
              <a:buNone/>
            </a:pPr>
            <a:r>
              <a:rPr lang="de-DE" dirty="0" smtClean="0">
                <a:sym typeface="Wingdings" pitchFamily="2" charset="2"/>
              </a:rPr>
              <a:t>	</a:t>
            </a:r>
            <a:r>
              <a:rPr lang="de-DE" dirty="0" smtClean="0"/>
              <a:t> die erste Beschreibung wird nachgenutzt</a:t>
            </a:r>
          </a:p>
          <a:p>
            <a:pPr lvl="1"/>
            <a:endParaRPr lang="de-DE" dirty="0" smtClean="0"/>
          </a:p>
          <a:p>
            <a:pPr lvl="1"/>
            <a:r>
              <a:rPr lang="de-DE" dirty="0" smtClean="0"/>
              <a:t>Beziehung zur Manifestation der Online-Ausgabe und evtl. zusätzlich zur Druckausgabe fakultativ</a:t>
            </a:r>
          </a:p>
          <a:p>
            <a:pPr lvl="2"/>
            <a:r>
              <a:rPr lang="de-DE" sz="1800" dirty="0" smtClean="0"/>
              <a:t>Beziehungskennzeichnung</a:t>
            </a:r>
            <a:r>
              <a:rPr lang="de-DE" dirty="0" smtClean="0"/>
              <a:t> „Erscheint auch als“</a:t>
            </a:r>
            <a:endParaRPr lang="de-DE" dirty="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5A.05: Reproduktionen | Stand: 11.09.2015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20</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Reproduktionen in gleicher physischer Form</a:t>
            </a:r>
            <a:endParaRPr lang="de-DE" dirty="0"/>
          </a:p>
        </p:txBody>
      </p:sp>
      <p:sp>
        <p:nvSpPr>
          <p:cNvPr id="3" name="Textplatzhalter 2"/>
          <p:cNvSpPr>
            <a:spLocks noGrp="1"/>
          </p:cNvSpPr>
          <p:nvPr>
            <p:ph type="body" sz="quarter" idx="13"/>
          </p:nvPr>
        </p:nvSpPr>
        <p:spPr/>
        <p:txBody>
          <a:bodyPr wrap="square"/>
          <a:lstStyle/>
          <a:p>
            <a:r>
              <a:rPr lang="de-DE" dirty="0" smtClean="0"/>
              <a:t>Nachdrucke </a:t>
            </a:r>
            <a:r>
              <a:rPr lang="de-DE" dirty="0" smtClean="0">
                <a:sym typeface="Wingdings" pitchFamily="2" charset="2"/>
              </a:rPr>
              <a:t> RDA 2.1 D-A-CH (s. Modul 3)</a:t>
            </a:r>
          </a:p>
          <a:p>
            <a:pPr>
              <a:buNone/>
            </a:pPr>
            <a:endParaRPr lang="de-DE" dirty="0" smtClean="0">
              <a:sym typeface="Wingdings" pitchFamily="2" charset="2"/>
            </a:endParaRPr>
          </a:p>
          <a:p>
            <a:pPr lvl="1"/>
            <a:r>
              <a:rPr lang="de-DE" dirty="0" smtClean="0">
                <a:sym typeface="Wingdings" pitchFamily="2" charset="2"/>
              </a:rPr>
              <a:t>Nachdrucke, die eine eigene Beschreibung erhalten</a:t>
            </a:r>
          </a:p>
          <a:p>
            <a:pPr lvl="1">
              <a:buNone/>
            </a:pPr>
            <a:r>
              <a:rPr lang="de-DE" dirty="0" smtClean="0">
                <a:sym typeface="Wingdings" pitchFamily="2" charset="2"/>
              </a:rPr>
              <a:t>	 RDA 2.1 D-A-CH Punkt 1.1 A</a:t>
            </a:r>
          </a:p>
          <a:p>
            <a:pPr lvl="1">
              <a:buNone/>
            </a:pPr>
            <a:endParaRPr lang="de-DE" sz="1800" dirty="0" smtClean="0">
              <a:sym typeface="Wingdings" pitchFamily="2" charset="2"/>
            </a:endParaRPr>
          </a:p>
          <a:p>
            <a:pPr lvl="1"/>
            <a:r>
              <a:rPr lang="de-DE" dirty="0" smtClean="0">
                <a:sym typeface="Wingdings" pitchFamily="2" charset="2"/>
              </a:rPr>
              <a:t>Nachdrucke, die </a:t>
            </a:r>
            <a:r>
              <a:rPr lang="de-DE" i="1" dirty="0" smtClean="0">
                <a:sym typeface="Wingdings" pitchFamily="2" charset="2"/>
              </a:rPr>
              <a:t>keine</a:t>
            </a:r>
            <a:r>
              <a:rPr lang="de-DE" dirty="0" smtClean="0">
                <a:sym typeface="Wingdings" pitchFamily="2" charset="2"/>
              </a:rPr>
              <a:t> eigene Beschreibung erhalten</a:t>
            </a:r>
          </a:p>
          <a:p>
            <a:pPr lvl="1">
              <a:buNone/>
            </a:pPr>
            <a:r>
              <a:rPr lang="de-DE" dirty="0" smtClean="0">
                <a:sym typeface="Wingdings" pitchFamily="2" charset="2"/>
              </a:rPr>
              <a:t>	 RDA 2.1 D-A-CH Punkt 1.1 B</a:t>
            </a:r>
            <a:endParaRPr lang="de-DE" dirty="0" smtClean="0"/>
          </a:p>
          <a:p>
            <a:pPr lvl="1">
              <a:buNone/>
            </a:pPr>
            <a:endParaRPr lang="de-DE" sz="1800" dirty="0" smtClean="0"/>
          </a:p>
          <a:p>
            <a:pPr lvl="2"/>
            <a:endParaRPr lang="de-DE" sz="1800" dirty="0" smtClean="0"/>
          </a:p>
          <a:p>
            <a:pPr lvl="2"/>
            <a:endParaRPr lang="de-DE" sz="1800" dirty="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5A.05: Reproduktionen | Stand: 11.09.2015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21</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Reproduktionen in gleicher physischer Form</a:t>
            </a:r>
            <a:endParaRPr lang="de-DE" dirty="0"/>
          </a:p>
        </p:txBody>
      </p:sp>
      <p:sp>
        <p:nvSpPr>
          <p:cNvPr id="3" name="Textplatzhalter 2"/>
          <p:cNvSpPr>
            <a:spLocks noGrp="1"/>
          </p:cNvSpPr>
          <p:nvPr>
            <p:ph type="body" sz="quarter" idx="13"/>
          </p:nvPr>
        </p:nvSpPr>
        <p:spPr/>
        <p:txBody>
          <a:bodyPr wrap="square"/>
          <a:lstStyle/>
          <a:p>
            <a:r>
              <a:rPr lang="de-DE" dirty="0" smtClean="0"/>
              <a:t>Beziehung zur jeweils anderen Manifestation</a:t>
            </a:r>
          </a:p>
          <a:p>
            <a:pPr>
              <a:buNone/>
            </a:pPr>
            <a:r>
              <a:rPr lang="de-DE" dirty="0" smtClean="0">
                <a:sym typeface="Wingdings" pitchFamily="2" charset="2"/>
              </a:rPr>
              <a:t>		</a:t>
            </a:r>
            <a:r>
              <a:rPr lang="de-DE" i="1" dirty="0" smtClean="0">
                <a:sym typeface="Wingdings" pitchFamily="2" charset="2"/>
              </a:rPr>
              <a:t>kein</a:t>
            </a:r>
            <a:r>
              <a:rPr lang="de-DE" dirty="0" smtClean="0">
                <a:sym typeface="Wingdings" pitchFamily="2" charset="2"/>
              </a:rPr>
              <a:t> Zusatzelement</a:t>
            </a:r>
          </a:p>
          <a:p>
            <a:pPr>
              <a:buNone/>
            </a:pPr>
            <a:endParaRPr lang="de-DE" dirty="0" smtClean="0">
              <a:sym typeface="Wingdings" pitchFamily="2" charset="2"/>
            </a:endParaRPr>
          </a:p>
          <a:p>
            <a:r>
              <a:rPr lang="de-DE" dirty="0" smtClean="0">
                <a:sym typeface="Wingdings" pitchFamily="2" charset="2"/>
              </a:rPr>
              <a:t>Wird empfohlen, wenn aus der Beschreibung der Reproduktion kein Bezug zur Originalmanifestation hergestellt werden kann.</a:t>
            </a:r>
            <a:endParaRPr lang="de-DE" dirty="0" smtClean="0"/>
          </a:p>
          <a:p>
            <a:endParaRPr lang="de-DE" dirty="0" smtClean="0"/>
          </a:p>
          <a:p>
            <a:r>
              <a:rPr lang="de-DE" dirty="0" smtClean="0"/>
              <a:t>Beziehungskennzeichnungen:</a:t>
            </a:r>
          </a:p>
          <a:p>
            <a:pPr lvl="1"/>
            <a:r>
              <a:rPr lang="de-DE" dirty="0" smtClean="0"/>
              <a:t>von der Reproduktion zum Original:</a:t>
            </a:r>
          </a:p>
          <a:p>
            <a:pPr lvl="2"/>
            <a:r>
              <a:rPr lang="de-DE" sz="1800" dirty="0" smtClean="0"/>
              <a:t>Nachdruck von</a:t>
            </a:r>
          </a:p>
          <a:p>
            <a:pPr lvl="2"/>
            <a:r>
              <a:rPr lang="de-DE" sz="1800" dirty="0" smtClean="0"/>
              <a:t>Faksimile von</a:t>
            </a:r>
          </a:p>
          <a:p>
            <a:pPr lvl="1"/>
            <a:r>
              <a:rPr lang="de-DE" dirty="0" smtClean="0"/>
              <a:t>vom Original zur Reproduktion:</a:t>
            </a:r>
          </a:p>
          <a:p>
            <a:pPr lvl="2"/>
            <a:r>
              <a:rPr lang="de-DE" sz="1800" dirty="0" smtClean="0"/>
              <a:t>Nachgedruckt als</a:t>
            </a:r>
          </a:p>
          <a:p>
            <a:pPr lvl="2"/>
            <a:r>
              <a:rPr lang="de-DE" sz="1800" dirty="0" smtClean="0"/>
              <a:t>Faksimile</a:t>
            </a:r>
            <a:endParaRPr lang="de-DE" sz="1800" dirty="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5A.05: Reproduktionen | Stand: 11.09.2015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22</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p:cNvSpPr>
            <a:spLocks noGrp="1"/>
          </p:cNvSpPr>
          <p:nvPr>
            <p:ph type="sldNum" sz="quarter" idx="4"/>
          </p:nvPr>
        </p:nvSpPr>
        <p:spPr/>
        <p:txBody>
          <a:bodyPr/>
          <a:lstStyle/>
          <a:p>
            <a:fld id="{8A6690F1-7CA1-4166-A522-500460961984}" type="slidenum">
              <a:rPr lang="de-DE" smtClean="0"/>
              <a:pPr/>
              <a:t>23</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3541952349"/>
              </p:ext>
            </p:extLst>
          </p:nvPr>
        </p:nvGraphicFramePr>
        <p:xfrm>
          <a:off x="2699793" y="908720"/>
          <a:ext cx="6264695" cy="3954026"/>
        </p:xfrm>
        <a:graphic>
          <a:graphicData uri="http://schemas.openxmlformats.org/drawingml/2006/table">
            <a:tbl>
              <a:tblPr firstRow="1" bandRow="1">
                <a:tableStyleId>{5C22544A-7EE6-4342-B048-85BDC9FD1C3A}</a:tableStyleId>
              </a:tblPr>
              <a:tblGrid>
                <a:gridCol w="840386"/>
                <a:gridCol w="2183949"/>
                <a:gridCol w="3240360"/>
              </a:tblGrid>
              <a:tr h="588243">
                <a:tc>
                  <a:txBody>
                    <a:bodyPr/>
                    <a:lstStyle/>
                    <a:p>
                      <a:r>
                        <a:rPr lang="de-DE" dirty="0" smtClean="0">
                          <a:latin typeface="Verdana" pitchFamily="34" charset="0"/>
                          <a:ea typeface="Verdana" pitchFamily="34" charset="0"/>
                          <a:cs typeface="Verdana" pitchFamily="34" charset="0"/>
                        </a:rPr>
                        <a:t>RDA</a:t>
                      </a:r>
                      <a:endParaRPr lang="de-DE" b="1" dirty="0">
                        <a:latin typeface="Verdana" pitchFamily="34" charset="0"/>
                        <a:ea typeface="Verdana" pitchFamily="34" charset="0"/>
                        <a:cs typeface="Verdana" pitchFamily="34" charset="0"/>
                      </a:endParaRPr>
                    </a:p>
                  </a:txBody>
                  <a:tcPr/>
                </a:tc>
                <a:tc>
                  <a:txBody>
                    <a:bodyPr/>
                    <a:lstStyle/>
                    <a:p>
                      <a:r>
                        <a:rPr lang="de-DE" dirty="0" smtClean="0">
                          <a:latin typeface="Verdana" pitchFamily="34" charset="0"/>
                          <a:ea typeface="Verdana" pitchFamily="34" charset="0"/>
                          <a:cs typeface="Verdana" pitchFamily="34" charset="0"/>
                        </a:rPr>
                        <a:t>Element</a:t>
                      </a:r>
                      <a:endParaRPr lang="de-DE" b="1" dirty="0">
                        <a:latin typeface="Verdana" pitchFamily="34" charset="0"/>
                        <a:ea typeface="Verdana" pitchFamily="34" charset="0"/>
                        <a:cs typeface="Verdana" pitchFamily="34" charset="0"/>
                      </a:endParaRPr>
                    </a:p>
                  </a:txBody>
                  <a:tcPr/>
                </a:tc>
                <a:tc>
                  <a:txBody>
                    <a:bodyPr/>
                    <a:lstStyle/>
                    <a:p>
                      <a:r>
                        <a:rPr lang="de-DE" sz="1800" dirty="0" smtClean="0">
                          <a:latin typeface="Verdana" pitchFamily="34" charset="0"/>
                          <a:ea typeface="Verdana" pitchFamily="34" charset="0"/>
                          <a:cs typeface="Verdana" pitchFamily="34" charset="0"/>
                        </a:rPr>
                        <a:t>Erfassung</a:t>
                      </a:r>
                      <a:endParaRPr lang="de-DE" sz="1800" dirty="0">
                        <a:latin typeface="Verdana" pitchFamily="34" charset="0"/>
                        <a:ea typeface="Verdana" pitchFamily="34" charset="0"/>
                        <a:cs typeface="Verdana" pitchFamily="34" charset="0"/>
                      </a:endParaRPr>
                    </a:p>
                  </a:txBody>
                  <a:tcPr/>
                </a:tc>
              </a:tr>
              <a:tr h="707901">
                <a:tc>
                  <a:txBody>
                    <a:bodyPr/>
                    <a:lstStyle/>
                    <a:p>
                      <a:pPr>
                        <a:lnSpc>
                          <a:spcPts val="1600"/>
                        </a:lnSpc>
                        <a:spcBef>
                          <a:spcPts val="600"/>
                        </a:spcBef>
                        <a:spcAft>
                          <a:spcPts val="600"/>
                        </a:spcAft>
                      </a:pPr>
                      <a:r>
                        <a:rPr lang="de-DE" b="1" dirty="0" smtClean="0">
                          <a:latin typeface="Verdana" pitchFamily="34" charset="0"/>
                          <a:ea typeface="Verdana" pitchFamily="34" charset="0"/>
                          <a:cs typeface="Verdana" pitchFamily="34" charset="0"/>
                        </a:rPr>
                        <a:t>2.3.2</a:t>
                      </a:r>
                      <a:endParaRPr lang="de-DE"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b="1" dirty="0" smtClean="0">
                          <a:latin typeface="Verdana" pitchFamily="34" charset="0"/>
                          <a:ea typeface="Verdana" pitchFamily="34" charset="0"/>
                          <a:cs typeface="Verdana" pitchFamily="34" charset="0"/>
                        </a:rPr>
                        <a:t>Haupttitel</a:t>
                      </a:r>
                      <a:endParaRPr lang="de-DE" b="1" dirty="0">
                        <a:latin typeface="Verdana" pitchFamily="34" charset="0"/>
                        <a:ea typeface="Verdana" pitchFamily="34" charset="0"/>
                        <a:cs typeface="Verdana" pitchFamily="34" charset="0"/>
                      </a:endParaRPr>
                    </a:p>
                  </a:txBody>
                  <a:tcPr anchor="ctr"/>
                </a:tc>
                <a:tc>
                  <a:txBody>
                    <a:bodyPr/>
                    <a:lstStyle/>
                    <a:p>
                      <a:pPr marL="0" algn="l" defTabSz="914400" rtl="0" eaLnBrk="1" latinLnBrk="0" hangingPunct="1">
                        <a:lnSpc>
                          <a:spcPct val="1000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Wörterbuch der Gauner- und Diebessprache</a:t>
                      </a:r>
                      <a:endParaRPr lang="de-DE" sz="1800" kern="1200" dirty="0">
                        <a:solidFill>
                          <a:schemeClr val="dk1"/>
                        </a:solidFill>
                        <a:latin typeface="Verdana" pitchFamily="34" charset="0"/>
                        <a:ea typeface="Verdana" pitchFamily="34" charset="0"/>
                        <a:cs typeface="Verdana" pitchFamily="34" charset="0"/>
                      </a:endParaRPr>
                    </a:p>
                  </a:txBody>
                  <a:tcPr marL="68580" marR="68580" marT="0" marB="0" anchor="ctr"/>
                </a:tc>
              </a:tr>
              <a:tr h="627901">
                <a:tc>
                  <a:txBody>
                    <a:bodyPr/>
                    <a:lstStyle/>
                    <a:p>
                      <a:pPr>
                        <a:lnSpc>
                          <a:spcPts val="1600"/>
                        </a:lnSpc>
                        <a:spcBef>
                          <a:spcPts val="600"/>
                        </a:spcBef>
                        <a:spcAft>
                          <a:spcPts val="600"/>
                        </a:spcAft>
                      </a:pPr>
                      <a:r>
                        <a:rPr lang="de-DE" dirty="0" smtClean="0">
                          <a:latin typeface="Verdana" pitchFamily="34" charset="0"/>
                          <a:ea typeface="Verdana" pitchFamily="34" charset="0"/>
                          <a:cs typeface="Verdana" pitchFamily="34" charset="0"/>
                        </a:rPr>
                        <a:t>27.1</a:t>
                      </a:r>
                      <a:endParaRPr lang="de-DE"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dirty="0" smtClean="0">
                          <a:latin typeface="Verdana" pitchFamily="34" charset="0"/>
                          <a:ea typeface="Verdana" pitchFamily="34" charset="0"/>
                          <a:cs typeface="Verdana" pitchFamily="34" charset="0"/>
                        </a:rPr>
                        <a:t>In Beziehung</a:t>
                      </a:r>
                      <a:r>
                        <a:rPr lang="de-DE" baseline="0" dirty="0" smtClean="0">
                          <a:latin typeface="Verdana" pitchFamily="34" charset="0"/>
                          <a:ea typeface="Verdana" pitchFamily="34" charset="0"/>
                          <a:cs typeface="Verdana" pitchFamily="34" charset="0"/>
                        </a:rPr>
                        <a:t> stehende Manifestation</a:t>
                      </a:r>
                      <a:endParaRPr lang="de-DE" b="0" dirty="0">
                        <a:latin typeface="Verdana" pitchFamily="34" charset="0"/>
                        <a:ea typeface="Verdana" pitchFamily="34" charset="0"/>
                        <a:cs typeface="Verdana" pitchFamily="34" charset="0"/>
                      </a:endParaRPr>
                    </a:p>
                  </a:txBody>
                  <a:tcPr anchor="ctr"/>
                </a:tc>
                <a:tc>
                  <a:txBody>
                    <a:bodyPr/>
                    <a:lstStyle/>
                    <a:p>
                      <a:pPr marL="0" algn="l" defTabSz="914400" rtl="0" eaLnBrk="1" latinLnBrk="0" hangingPunct="1">
                        <a:lnSpc>
                          <a:spcPct val="100000"/>
                        </a:lnSpc>
                        <a:spcBef>
                          <a:spcPts val="600"/>
                        </a:spcBef>
                        <a:spcAft>
                          <a:spcPts val="600"/>
                        </a:spcAft>
                      </a:pPr>
                      <a:r>
                        <a:rPr lang="de-DE" sz="1800" kern="1200" dirty="0" err="1" smtClean="0">
                          <a:solidFill>
                            <a:schemeClr val="dk1"/>
                          </a:solidFill>
                          <a:latin typeface="Verdana" pitchFamily="34" charset="0"/>
                          <a:ea typeface="Verdana" pitchFamily="34" charset="0"/>
                          <a:cs typeface="Verdana" pitchFamily="34" charset="0"/>
                        </a:rPr>
                        <a:t>Chochemer</a:t>
                      </a:r>
                      <a:r>
                        <a:rPr lang="de-DE" sz="1800" kern="1200" dirty="0" smtClean="0">
                          <a:solidFill>
                            <a:schemeClr val="dk1"/>
                          </a:solidFill>
                          <a:latin typeface="Verdana" pitchFamily="34" charset="0"/>
                          <a:ea typeface="Verdana" pitchFamily="34" charset="0"/>
                          <a:cs typeface="Verdana" pitchFamily="34" charset="0"/>
                        </a:rPr>
                        <a:t> </a:t>
                      </a:r>
                      <a:r>
                        <a:rPr lang="de-DE" sz="1800" kern="1200" dirty="0">
                          <a:solidFill>
                            <a:schemeClr val="dk1"/>
                          </a:solidFill>
                          <a:latin typeface="Verdana" pitchFamily="34" charset="0"/>
                          <a:ea typeface="Verdana" pitchFamily="34" charset="0"/>
                          <a:cs typeface="Verdana" pitchFamily="34" charset="0"/>
                        </a:rPr>
                        <a:t>Loschen.– </a:t>
                      </a:r>
                      <a:r>
                        <a:rPr lang="de-DE" sz="1800" kern="1200" dirty="0" err="1">
                          <a:solidFill>
                            <a:schemeClr val="dk1"/>
                          </a:solidFill>
                          <a:latin typeface="Verdana" pitchFamily="34" charset="0"/>
                          <a:ea typeface="Verdana" pitchFamily="34" charset="0"/>
                          <a:cs typeface="Verdana" pitchFamily="34" charset="0"/>
                        </a:rPr>
                        <a:t>Meissen</a:t>
                      </a:r>
                      <a:r>
                        <a:rPr lang="de-DE" sz="1800" kern="1200" dirty="0">
                          <a:solidFill>
                            <a:schemeClr val="dk1"/>
                          </a:solidFill>
                          <a:latin typeface="Verdana" pitchFamily="34" charset="0"/>
                          <a:ea typeface="Verdana" pitchFamily="34" charset="0"/>
                          <a:cs typeface="Verdana" pitchFamily="34" charset="0"/>
                        </a:rPr>
                        <a:t> : </a:t>
                      </a:r>
                      <a:r>
                        <a:rPr lang="de-DE" sz="1800" kern="1200" dirty="0" err="1">
                          <a:solidFill>
                            <a:schemeClr val="dk1"/>
                          </a:solidFill>
                          <a:latin typeface="Verdana" pitchFamily="34" charset="0"/>
                          <a:ea typeface="Verdana" pitchFamily="34" charset="0"/>
                          <a:cs typeface="Verdana" pitchFamily="34" charset="0"/>
                        </a:rPr>
                        <a:t>Goedsche</a:t>
                      </a:r>
                      <a:r>
                        <a:rPr lang="de-DE" sz="1800" kern="1200" dirty="0">
                          <a:solidFill>
                            <a:schemeClr val="dk1"/>
                          </a:solidFill>
                          <a:latin typeface="Verdana" pitchFamily="34" charset="0"/>
                          <a:ea typeface="Verdana" pitchFamily="34" charset="0"/>
                          <a:cs typeface="Verdana" pitchFamily="34" charset="0"/>
                        </a:rPr>
                        <a:t>, </a:t>
                      </a:r>
                      <a:r>
                        <a:rPr lang="de-DE" sz="1800" kern="1200" dirty="0" smtClean="0">
                          <a:solidFill>
                            <a:schemeClr val="dk1"/>
                          </a:solidFill>
                          <a:latin typeface="Verdana" pitchFamily="34" charset="0"/>
                          <a:ea typeface="Verdana" pitchFamily="34" charset="0"/>
                          <a:cs typeface="Verdana" pitchFamily="34" charset="0"/>
                        </a:rPr>
                        <a:t>1833 </a:t>
                      </a:r>
                      <a:endParaRPr lang="de-DE" sz="1800" kern="1200" dirty="0">
                        <a:solidFill>
                          <a:schemeClr val="dk1"/>
                        </a:solidFill>
                        <a:latin typeface="Verdana" pitchFamily="34" charset="0"/>
                        <a:ea typeface="Verdana" pitchFamily="34" charset="0"/>
                        <a:cs typeface="Verdana" pitchFamily="34" charset="0"/>
                      </a:endParaRPr>
                    </a:p>
                  </a:txBody>
                  <a:tcPr marL="68580" marR="68580" marT="0" marB="0" anchor="ctr"/>
                </a:tc>
              </a:tr>
              <a:tr h="627901">
                <a:tc>
                  <a:txBody>
                    <a:bodyPr/>
                    <a:lstStyle/>
                    <a:p>
                      <a:pPr>
                        <a:lnSpc>
                          <a:spcPts val="1600"/>
                        </a:lnSpc>
                        <a:spcBef>
                          <a:spcPts val="600"/>
                        </a:spcBef>
                        <a:spcAft>
                          <a:spcPts val="600"/>
                        </a:spcAft>
                      </a:pPr>
                      <a:r>
                        <a:rPr lang="de-DE" b="1" dirty="0" smtClean="0">
                          <a:latin typeface="Verdana" pitchFamily="34" charset="0"/>
                          <a:ea typeface="Verdana" pitchFamily="34" charset="0"/>
                          <a:cs typeface="Verdana" pitchFamily="34" charset="0"/>
                        </a:rPr>
                        <a:t>24.5</a:t>
                      </a:r>
                      <a:endParaRPr lang="de-DE" b="1"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b="1" dirty="0" smtClean="0">
                          <a:latin typeface="Verdana" pitchFamily="34" charset="0"/>
                          <a:ea typeface="Verdana" pitchFamily="34" charset="0"/>
                          <a:cs typeface="Verdana" pitchFamily="34" charset="0"/>
                        </a:rPr>
                        <a:t>Beziehungs-</a:t>
                      </a:r>
                      <a:r>
                        <a:rPr lang="de-DE" b="1" dirty="0" err="1" smtClean="0">
                          <a:latin typeface="Verdana" pitchFamily="34" charset="0"/>
                          <a:ea typeface="Verdana" pitchFamily="34" charset="0"/>
                          <a:cs typeface="Verdana" pitchFamily="34" charset="0"/>
                        </a:rPr>
                        <a:t>kennzeichnung</a:t>
                      </a:r>
                      <a:endParaRPr lang="de-DE" b="1" dirty="0" smtClean="0">
                        <a:latin typeface="Verdana" pitchFamily="34" charset="0"/>
                        <a:ea typeface="Verdana" pitchFamily="34" charset="0"/>
                        <a:cs typeface="Verdana" pitchFamily="34" charset="0"/>
                      </a:endParaRPr>
                    </a:p>
                  </a:txBody>
                  <a:tcPr anchor="ctr"/>
                </a:tc>
                <a:tc>
                  <a:txBody>
                    <a:bodyPr/>
                    <a:lstStyle/>
                    <a:p>
                      <a:pPr marL="342900" indent="-342900">
                        <a:lnSpc>
                          <a:spcPct val="100000"/>
                        </a:lnSpc>
                        <a:spcBef>
                          <a:spcPts val="600"/>
                        </a:spcBef>
                        <a:spcAft>
                          <a:spcPts val="600"/>
                        </a:spcAft>
                        <a:buNone/>
                      </a:pPr>
                      <a:r>
                        <a:rPr lang="de-DE" sz="1800" baseline="0" dirty="0" smtClean="0">
                          <a:latin typeface="Verdana" pitchFamily="34" charset="0"/>
                          <a:ea typeface="Verdana" pitchFamily="34" charset="0"/>
                          <a:cs typeface="Verdana" pitchFamily="34" charset="0"/>
                        </a:rPr>
                        <a:t>Faksimile von</a:t>
                      </a:r>
                      <a:endParaRPr lang="de-DE" sz="1800" dirty="0">
                        <a:latin typeface="Verdana" pitchFamily="34" charset="0"/>
                        <a:ea typeface="Verdana" pitchFamily="34" charset="0"/>
                        <a:cs typeface="Verdana" pitchFamily="34" charset="0"/>
                      </a:endParaRPr>
                    </a:p>
                  </a:txBody>
                  <a:tcPr anchor="ctr"/>
                </a:tc>
              </a:tr>
              <a:tr h="627901">
                <a:tc>
                  <a:txBody>
                    <a:bodyPr/>
                    <a:lstStyle/>
                    <a:p>
                      <a:pPr>
                        <a:lnSpc>
                          <a:spcPts val="1600"/>
                        </a:lnSpc>
                        <a:spcBef>
                          <a:spcPts val="600"/>
                        </a:spcBef>
                        <a:spcAft>
                          <a:spcPts val="600"/>
                        </a:spcAft>
                      </a:pPr>
                      <a:r>
                        <a:rPr lang="de-DE" dirty="0" smtClean="0">
                          <a:latin typeface="Verdana" pitchFamily="34" charset="0"/>
                          <a:ea typeface="Verdana" pitchFamily="34" charset="0"/>
                          <a:cs typeface="Verdana" pitchFamily="34" charset="0"/>
                        </a:rPr>
                        <a:t>28.1</a:t>
                      </a:r>
                      <a:endParaRPr lang="de-DE"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dirty="0" smtClean="0">
                          <a:latin typeface="Verdana" pitchFamily="34" charset="0"/>
                          <a:ea typeface="Verdana" pitchFamily="34" charset="0"/>
                          <a:cs typeface="Verdana" pitchFamily="34" charset="0"/>
                        </a:rPr>
                        <a:t>In Beziehung</a:t>
                      </a:r>
                      <a:r>
                        <a:rPr lang="de-DE" baseline="0" dirty="0" smtClean="0">
                          <a:latin typeface="Verdana" pitchFamily="34" charset="0"/>
                          <a:ea typeface="Verdana" pitchFamily="34" charset="0"/>
                          <a:cs typeface="Verdana" pitchFamily="34" charset="0"/>
                        </a:rPr>
                        <a:t> stehendes Exemplar</a:t>
                      </a:r>
                      <a:endParaRPr lang="de-DE" b="0" dirty="0">
                        <a:latin typeface="Verdana" pitchFamily="34" charset="0"/>
                        <a:ea typeface="Verdana" pitchFamily="34" charset="0"/>
                        <a:cs typeface="Verdana" pitchFamily="34" charset="0"/>
                      </a:endParaRPr>
                    </a:p>
                  </a:txBody>
                  <a:tcPr anchor="ctr"/>
                </a:tc>
                <a:tc>
                  <a:txBody>
                    <a:bodyPr/>
                    <a:lstStyle/>
                    <a:p>
                      <a:pPr marL="0" algn="l" defTabSz="914400" rtl="0" eaLnBrk="1" latinLnBrk="0" hangingPunct="1">
                        <a:lnSpc>
                          <a:spcPct val="1000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Universitätsbibliothek Leipzig – Gr.ling.rec.31739</a:t>
                      </a:r>
                      <a:endParaRPr lang="de-DE" sz="1800" kern="1200" dirty="0">
                        <a:solidFill>
                          <a:schemeClr val="dk1"/>
                        </a:solidFill>
                        <a:latin typeface="Verdana" pitchFamily="34" charset="0"/>
                        <a:ea typeface="Verdana" pitchFamily="34" charset="0"/>
                        <a:cs typeface="Verdana" pitchFamily="34" charset="0"/>
                      </a:endParaRPr>
                    </a:p>
                  </a:txBody>
                  <a:tcPr marL="68580" marR="68580" marT="0" marB="0" anchor="ctr"/>
                </a:tc>
              </a:tr>
              <a:tr h="627901">
                <a:tc>
                  <a:txBody>
                    <a:bodyPr/>
                    <a:lstStyle/>
                    <a:p>
                      <a:pPr>
                        <a:lnSpc>
                          <a:spcPts val="1600"/>
                        </a:lnSpc>
                        <a:spcBef>
                          <a:spcPts val="600"/>
                        </a:spcBef>
                        <a:spcAft>
                          <a:spcPts val="600"/>
                        </a:spcAft>
                      </a:pPr>
                      <a:r>
                        <a:rPr lang="de-DE" b="1" dirty="0" smtClean="0">
                          <a:latin typeface="Verdana" pitchFamily="34" charset="0"/>
                          <a:ea typeface="Verdana" pitchFamily="34" charset="0"/>
                          <a:cs typeface="Verdana" pitchFamily="34" charset="0"/>
                        </a:rPr>
                        <a:t>24.5</a:t>
                      </a:r>
                      <a:endParaRPr lang="de-DE" b="1"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sz="1800" b="1" kern="1200" dirty="0" smtClean="0">
                          <a:solidFill>
                            <a:schemeClr val="dk1"/>
                          </a:solidFill>
                          <a:latin typeface="Verdana" pitchFamily="34" charset="0"/>
                          <a:ea typeface="Verdana" pitchFamily="34" charset="0"/>
                          <a:cs typeface="Verdana" pitchFamily="34" charset="0"/>
                        </a:rPr>
                        <a:t>Beziehungs-</a:t>
                      </a:r>
                      <a:r>
                        <a:rPr lang="de-DE" sz="1800" b="1" kern="1200" dirty="0" err="1" smtClean="0">
                          <a:solidFill>
                            <a:schemeClr val="dk1"/>
                          </a:solidFill>
                          <a:latin typeface="Verdana" pitchFamily="34" charset="0"/>
                          <a:ea typeface="Verdana" pitchFamily="34" charset="0"/>
                          <a:cs typeface="Verdana" pitchFamily="34" charset="0"/>
                        </a:rPr>
                        <a:t>kennzeichnung</a:t>
                      </a:r>
                      <a:endParaRPr lang="de-DE" sz="1800" b="1" kern="1200" dirty="0" smtClean="0">
                        <a:solidFill>
                          <a:schemeClr val="dk1"/>
                        </a:solidFill>
                        <a:latin typeface="Verdana" pitchFamily="34" charset="0"/>
                        <a:ea typeface="Verdana" pitchFamily="34" charset="0"/>
                        <a:cs typeface="Verdana" pitchFamily="34" charset="0"/>
                      </a:endParaRPr>
                    </a:p>
                  </a:txBody>
                  <a:tcPr anchor="ctr"/>
                </a:tc>
                <a:tc>
                  <a:txBody>
                    <a:bodyPr/>
                    <a:lstStyle/>
                    <a:p>
                      <a:pPr marL="342900" indent="-342900">
                        <a:lnSpc>
                          <a:spcPts val="1600"/>
                        </a:lnSpc>
                        <a:spcBef>
                          <a:spcPts val="600"/>
                        </a:spcBef>
                        <a:spcAft>
                          <a:spcPts val="600"/>
                        </a:spcAft>
                        <a:buNone/>
                      </a:pPr>
                      <a:r>
                        <a:rPr lang="de-DE" sz="1800" baseline="0" dirty="0" smtClean="0">
                          <a:latin typeface="Verdana" pitchFamily="34" charset="0"/>
                          <a:ea typeface="Verdana" pitchFamily="34" charset="0"/>
                          <a:cs typeface="Verdana" pitchFamily="34" charset="0"/>
                        </a:rPr>
                        <a:t>Faksimile von</a:t>
                      </a:r>
                      <a:endParaRPr lang="de-DE" sz="1800" dirty="0">
                        <a:latin typeface="Verdana" pitchFamily="34" charset="0"/>
                        <a:ea typeface="Verdana" pitchFamily="34" charset="0"/>
                        <a:cs typeface="Verdana" pitchFamily="34" charset="0"/>
                      </a:endParaRPr>
                    </a:p>
                  </a:txBody>
                  <a:tcPr anchor="ctr"/>
                </a:tc>
              </a:tr>
            </a:tbl>
          </a:graphicData>
        </a:graphic>
      </p:graphicFrame>
      <p:sp>
        <p:nvSpPr>
          <p:cNvPr id="9" name="Titel 1"/>
          <p:cNvSpPr>
            <a:spLocks noGrp="1"/>
          </p:cNvSpPr>
          <p:nvPr>
            <p:ph type="title"/>
          </p:nvPr>
        </p:nvSpPr>
        <p:spPr>
          <a:xfrm>
            <a:off x="251520" y="183778"/>
            <a:ext cx="8640960" cy="508918"/>
          </a:xfrm>
        </p:spPr>
        <p:txBody>
          <a:bodyPr/>
          <a:lstStyle/>
          <a:p>
            <a:r>
              <a:rPr lang="de-DE" dirty="0" smtClean="0"/>
              <a:t>Reproduktionen in gleicher physischer Form</a:t>
            </a:r>
            <a:endParaRPr lang="de-DE" dirty="0"/>
          </a:p>
        </p:txBody>
      </p:sp>
      <p:sp>
        <p:nvSpPr>
          <p:cNvPr id="10" name="Fußzeilenplatzhalter 3"/>
          <p:cNvSpPr>
            <a:spLocks noGrp="1"/>
          </p:cNvSpPr>
          <p:nvPr>
            <p:ph type="ftr" sz="quarter" idx="14"/>
          </p:nvPr>
        </p:nvSpPr>
        <p:spPr>
          <a:xfrm>
            <a:off x="467544" y="6376243"/>
            <a:ext cx="7632848" cy="365125"/>
          </a:xfrm>
        </p:spPr>
        <p:txBody>
          <a:bodyPr/>
          <a:lstStyle/>
          <a:p>
            <a:r>
              <a:rPr lang="de-DE" smtClean="0"/>
              <a:t>AG RDA Schulungsunterlagen – Modul 5A.05: Reproduktionen | Stand: 11.09.2015 | CC BY-NC-SA</a:t>
            </a:r>
            <a:endParaRPr lang="de-DE" dirty="0"/>
          </a:p>
        </p:txBody>
      </p:sp>
      <p:pic>
        <p:nvPicPr>
          <p:cNvPr id="12" name="Grafik 11" descr="Diebessprache_Reprint_1.jpg"/>
          <p:cNvPicPr>
            <a:picLocks noChangeAspect="1"/>
          </p:cNvPicPr>
          <p:nvPr/>
        </p:nvPicPr>
        <p:blipFill>
          <a:blip r:embed="rId3" cstate="print"/>
          <a:srcRect l="52530" t="6951" r="2775" b="9051"/>
          <a:stretch>
            <a:fillRect/>
          </a:stretch>
        </p:blipFill>
        <p:spPr>
          <a:xfrm>
            <a:off x="251520" y="836712"/>
            <a:ext cx="2304256" cy="3478122"/>
          </a:xfrm>
          <a:prstGeom prst="rect">
            <a:avLst/>
          </a:prstGeom>
          <a:ln>
            <a:solidFill>
              <a:schemeClr val="tx1"/>
            </a:solidFill>
          </a:ln>
        </p:spPr>
      </p:pic>
      <p:pic>
        <p:nvPicPr>
          <p:cNvPr id="13" name="Grafik 12" descr="Diebessprache_Reprint_2.jpg"/>
          <p:cNvPicPr>
            <a:picLocks noChangeAspect="1"/>
          </p:cNvPicPr>
          <p:nvPr/>
        </p:nvPicPr>
        <p:blipFill>
          <a:blip r:embed="rId4" cstate="print"/>
          <a:srcRect l="52497" t="3801" r="884" b="3801"/>
          <a:stretch>
            <a:fillRect/>
          </a:stretch>
        </p:blipFill>
        <p:spPr>
          <a:xfrm>
            <a:off x="539552" y="3068960"/>
            <a:ext cx="1957308" cy="3075770"/>
          </a:xfrm>
          <a:prstGeom prst="rect">
            <a:avLst/>
          </a:prstGeom>
          <a:ln>
            <a:solidFill>
              <a:schemeClr val="tx1"/>
            </a:solidFill>
          </a:ln>
        </p:spPr>
      </p:pic>
    </p:spTree>
    <p:extLst>
      <p:ext uri="{BB962C8B-B14F-4D97-AF65-F5344CB8AC3E}">
        <p14:creationId xmlns:p14="http://schemas.microsoft.com/office/powerpoint/2010/main" val="322073632"/>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p:cNvSpPr>
            <a:spLocks noGrp="1"/>
          </p:cNvSpPr>
          <p:nvPr>
            <p:ph type="sldNum" sz="quarter" idx="4"/>
          </p:nvPr>
        </p:nvSpPr>
        <p:spPr/>
        <p:txBody>
          <a:bodyPr/>
          <a:lstStyle/>
          <a:p>
            <a:fld id="{8A6690F1-7CA1-4166-A522-500460961984}" type="slidenum">
              <a:rPr lang="de-DE" smtClean="0"/>
              <a:pPr/>
              <a:t>24</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3541952349"/>
              </p:ext>
            </p:extLst>
          </p:nvPr>
        </p:nvGraphicFramePr>
        <p:xfrm>
          <a:off x="2699792" y="1400597"/>
          <a:ext cx="6120680" cy="2552630"/>
        </p:xfrm>
        <a:graphic>
          <a:graphicData uri="http://schemas.openxmlformats.org/drawingml/2006/table">
            <a:tbl>
              <a:tblPr firstRow="1" bandRow="1">
                <a:tableStyleId>{5C22544A-7EE6-4342-B048-85BDC9FD1C3A}</a:tableStyleId>
              </a:tblPr>
              <a:tblGrid>
                <a:gridCol w="936104"/>
                <a:gridCol w="1974951"/>
                <a:gridCol w="3209625"/>
              </a:tblGrid>
              <a:tr h="588243">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Erfassung</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a:tc>
              </a:tr>
              <a:tr h="627901">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Aft>
                          <a:spcPts val="600"/>
                        </a:spcAft>
                      </a:pPr>
                      <a:r>
                        <a:rPr lang="de-DE" sz="1800" dirty="0" err="1" smtClean="0">
                          <a:latin typeface="Verdana"/>
                          <a:ea typeface="Times New Roman"/>
                          <a:cs typeface="Times New Roman"/>
                        </a:rPr>
                        <a:t>Centenaire</a:t>
                      </a:r>
                      <a:r>
                        <a:rPr lang="de-DE" sz="1800" baseline="0" dirty="0" smtClean="0">
                          <a:latin typeface="Verdana"/>
                          <a:ea typeface="Times New Roman"/>
                          <a:cs typeface="Times New Roman"/>
                        </a:rPr>
                        <a:t> </a:t>
                      </a:r>
                      <a:r>
                        <a:rPr lang="de-DE" sz="1800" dirty="0" smtClean="0">
                          <a:latin typeface="Verdana"/>
                          <a:ea typeface="Times New Roman"/>
                          <a:cs typeface="Times New Roman"/>
                        </a:rPr>
                        <a:t>du </a:t>
                      </a:r>
                      <a:r>
                        <a:rPr lang="de-DE" sz="1800" dirty="0">
                          <a:latin typeface="Verdana"/>
                          <a:ea typeface="Times New Roman"/>
                          <a:cs typeface="Times New Roman"/>
                        </a:rPr>
                        <a:t>Journal </a:t>
                      </a:r>
                      <a:r>
                        <a:rPr lang="de-DE" sz="1800" dirty="0" smtClean="0">
                          <a:latin typeface="Verdana"/>
                          <a:ea typeface="Times New Roman"/>
                          <a:cs typeface="Times New Roman"/>
                        </a:rPr>
                        <a:t>de</a:t>
                      </a:r>
                    </a:p>
                    <a:p>
                      <a:pPr>
                        <a:lnSpc>
                          <a:spcPct val="100000"/>
                        </a:lnSpc>
                        <a:spcAft>
                          <a:spcPts val="600"/>
                        </a:spcAft>
                      </a:pPr>
                      <a:r>
                        <a:rPr lang="de-DE" sz="1800" dirty="0" err="1" smtClean="0">
                          <a:latin typeface="Verdana"/>
                          <a:ea typeface="Times New Roman"/>
                          <a:cs typeface="Times New Roman"/>
                        </a:rPr>
                        <a:t>Genève</a:t>
                      </a:r>
                      <a:endParaRPr lang="de-DE" sz="1800" dirty="0">
                        <a:latin typeface="Verdana"/>
                        <a:ea typeface="Calibri"/>
                        <a:cs typeface="Times New Roman"/>
                      </a:endParaRPr>
                    </a:p>
                  </a:txBody>
                  <a:tcPr marL="68580" marR="68580" marT="0" marB="0" anchor="ctr"/>
                </a:tc>
              </a:tr>
              <a:tr h="668243">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2.3.4</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Titelzusatz</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sz="1800" kern="1200" dirty="0" err="1" smtClean="0">
                          <a:solidFill>
                            <a:schemeClr val="dk1"/>
                          </a:solidFill>
                          <a:latin typeface="Verdana" pitchFamily="34" charset="0"/>
                          <a:ea typeface="Verdana" pitchFamily="34" charset="0"/>
                          <a:cs typeface="Verdana" pitchFamily="34" charset="0"/>
                        </a:rPr>
                        <a:t>un</a:t>
                      </a:r>
                      <a:r>
                        <a:rPr lang="de-DE" sz="1800" kern="1200" dirty="0" smtClean="0">
                          <a:solidFill>
                            <a:schemeClr val="dk1"/>
                          </a:solidFill>
                          <a:latin typeface="Verdana" pitchFamily="34" charset="0"/>
                          <a:ea typeface="Verdana" pitchFamily="34" charset="0"/>
                          <a:cs typeface="Verdana" pitchFamily="34" charset="0"/>
                        </a:rPr>
                        <a:t> </a:t>
                      </a:r>
                      <a:r>
                        <a:rPr lang="de-DE" dirty="0" err="1" smtClean="0">
                          <a:latin typeface="Verdana" pitchFamily="34" charset="0"/>
                          <a:ea typeface="Verdana" pitchFamily="34" charset="0"/>
                          <a:cs typeface="Verdana" pitchFamily="34" charset="0"/>
                        </a:rPr>
                        <a:t>siècle</a:t>
                      </a:r>
                      <a:r>
                        <a:rPr lang="de-DE" sz="1800" kern="1200" dirty="0" smtClean="0">
                          <a:solidFill>
                            <a:schemeClr val="dk1"/>
                          </a:solidFill>
                          <a:latin typeface="Verdana" pitchFamily="34" charset="0"/>
                          <a:ea typeface="Verdana" pitchFamily="34" charset="0"/>
                          <a:cs typeface="Verdana" pitchFamily="34" charset="0"/>
                        </a:rPr>
                        <a:t> de </a:t>
                      </a:r>
                      <a:r>
                        <a:rPr lang="de-DE" sz="1800" kern="1200" dirty="0" err="1" smtClean="0">
                          <a:solidFill>
                            <a:schemeClr val="dk1"/>
                          </a:solidFill>
                          <a:latin typeface="Verdana" pitchFamily="34" charset="0"/>
                          <a:ea typeface="Verdana" pitchFamily="34" charset="0"/>
                          <a:cs typeface="Verdana" pitchFamily="34" charset="0"/>
                        </a:rPr>
                        <a:t>vie</a:t>
                      </a:r>
                      <a:r>
                        <a:rPr lang="de-DE" sz="1800" kern="1200" dirty="0" smtClean="0">
                          <a:solidFill>
                            <a:schemeClr val="dk1"/>
                          </a:solidFill>
                          <a:latin typeface="Verdana" pitchFamily="34" charset="0"/>
                          <a:ea typeface="Verdana" pitchFamily="34" charset="0"/>
                          <a:cs typeface="Verdana" pitchFamily="34" charset="0"/>
                        </a:rPr>
                        <a:t> </a:t>
                      </a:r>
                      <a:r>
                        <a:rPr lang="de-DE" sz="1800" kern="1200" dirty="0" err="1" smtClean="0">
                          <a:solidFill>
                            <a:schemeClr val="dk1"/>
                          </a:solidFill>
                          <a:latin typeface="Verdana" pitchFamily="34" charset="0"/>
                          <a:ea typeface="Verdana" pitchFamily="34" charset="0"/>
                          <a:cs typeface="Verdana" pitchFamily="34" charset="0"/>
                        </a:rPr>
                        <a:t>genevoise</a:t>
                      </a:r>
                      <a:endParaRPr lang="de-DE" dirty="0">
                        <a:latin typeface="Verdana" pitchFamily="34" charset="0"/>
                        <a:ea typeface="Verdana" pitchFamily="34" charset="0"/>
                        <a:cs typeface="Verdana" pitchFamily="34" charset="0"/>
                      </a:endParaRPr>
                    </a:p>
                  </a:txBody>
                  <a:tcPr anchor="ctr"/>
                </a:tc>
              </a:tr>
              <a:tr h="668243">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2.5.2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err="1" smtClean="0">
                          <a:latin typeface="Verdana" panose="020B0604030504040204" pitchFamily="34" charset="0"/>
                          <a:ea typeface="Verdana" panose="020B0604030504040204" pitchFamily="34" charset="0"/>
                          <a:cs typeface="Verdana" panose="020B0604030504040204" pitchFamily="34" charset="0"/>
                        </a:rPr>
                        <a:t>Ausgabebe-zeichnung</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ct val="100000"/>
                        </a:lnSpc>
                        <a:spcBef>
                          <a:spcPts val="600"/>
                        </a:spcBef>
                        <a:spcAft>
                          <a:spcPts val="600"/>
                        </a:spcAft>
                        <a:buClrTx/>
                        <a:buSzTx/>
                        <a:buFontTx/>
                        <a:buNone/>
                        <a:tabLst/>
                        <a:defRPr/>
                      </a:pPr>
                      <a:r>
                        <a:rPr lang="de-DE" sz="1800" kern="1200" dirty="0" err="1" smtClean="0">
                          <a:solidFill>
                            <a:schemeClr val="dk1"/>
                          </a:solidFill>
                          <a:latin typeface="Verdana" pitchFamily="34" charset="0"/>
                          <a:ea typeface="Verdana" pitchFamily="34" charset="0"/>
                          <a:cs typeface="Verdana" pitchFamily="34" charset="0"/>
                        </a:rPr>
                        <a:t>Réimpression</a:t>
                      </a:r>
                      <a:r>
                        <a:rPr lang="de-DE" sz="1800" kern="1200" dirty="0" smtClean="0">
                          <a:solidFill>
                            <a:schemeClr val="dk1"/>
                          </a:solidFill>
                          <a:latin typeface="Verdana" pitchFamily="34" charset="0"/>
                          <a:ea typeface="Verdana" pitchFamily="34" charset="0"/>
                          <a:cs typeface="Verdana" pitchFamily="34" charset="0"/>
                        </a:rPr>
                        <a:t> de </a:t>
                      </a:r>
                      <a:r>
                        <a:rPr lang="de-DE" sz="1800" kern="1200" dirty="0" err="1" smtClean="0">
                          <a:solidFill>
                            <a:schemeClr val="dk1"/>
                          </a:solidFill>
                          <a:latin typeface="Verdana" pitchFamily="34" charset="0"/>
                          <a:ea typeface="Verdana" pitchFamily="34" charset="0"/>
                          <a:cs typeface="Verdana" pitchFamily="34" charset="0"/>
                        </a:rPr>
                        <a:t>l'édition</a:t>
                      </a:r>
                      <a:r>
                        <a:rPr lang="de-DE" sz="1800" kern="1200" dirty="0" smtClean="0">
                          <a:solidFill>
                            <a:schemeClr val="dk1"/>
                          </a:solidFill>
                          <a:latin typeface="Verdana" pitchFamily="34" charset="0"/>
                          <a:ea typeface="Verdana" pitchFamily="34" charset="0"/>
                          <a:cs typeface="Verdana" pitchFamily="34" charset="0"/>
                        </a:rPr>
                        <a:t> de </a:t>
                      </a:r>
                      <a:r>
                        <a:rPr lang="de-DE" sz="1800" kern="1200" dirty="0" err="1" smtClean="0">
                          <a:solidFill>
                            <a:schemeClr val="dk1"/>
                          </a:solidFill>
                          <a:latin typeface="Verdana" pitchFamily="34" charset="0"/>
                          <a:ea typeface="Verdana" pitchFamily="34" charset="0"/>
                          <a:cs typeface="Verdana" pitchFamily="34" charset="0"/>
                        </a:rPr>
                        <a:t>Genève</a:t>
                      </a:r>
                      <a:r>
                        <a:rPr lang="de-DE" sz="1800" kern="1200" dirty="0" smtClean="0">
                          <a:solidFill>
                            <a:schemeClr val="dk1"/>
                          </a:solidFill>
                          <a:latin typeface="Verdana" pitchFamily="34" charset="0"/>
                          <a:ea typeface="Verdana" pitchFamily="34" charset="0"/>
                          <a:cs typeface="Verdana" pitchFamily="34" charset="0"/>
                        </a:rPr>
                        <a:t>, 1929</a:t>
                      </a:r>
                      <a:endParaRPr lang="de-DE" dirty="0" smtClean="0">
                        <a:latin typeface="Verdana" pitchFamily="34" charset="0"/>
                        <a:ea typeface="Verdana" pitchFamily="34" charset="0"/>
                        <a:cs typeface="Verdana" pitchFamily="34" charset="0"/>
                      </a:endParaRPr>
                    </a:p>
                  </a:txBody>
                  <a:tcPr anchor="ctr"/>
                </a:tc>
              </a:tr>
            </a:tbl>
          </a:graphicData>
        </a:graphic>
      </p:graphicFrame>
      <p:sp>
        <p:nvSpPr>
          <p:cNvPr id="9" name="Titel 1"/>
          <p:cNvSpPr>
            <a:spLocks noGrp="1"/>
          </p:cNvSpPr>
          <p:nvPr>
            <p:ph type="title"/>
          </p:nvPr>
        </p:nvSpPr>
        <p:spPr>
          <a:xfrm>
            <a:off x="251520" y="183778"/>
            <a:ext cx="8640960" cy="508918"/>
          </a:xfrm>
        </p:spPr>
        <p:txBody>
          <a:bodyPr/>
          <a:lstStyle/>
          <a:p>
            <a:r>
              <a:rPr lang="de-DE" dirty="0" smtClean="0"/>
              <a:t>Reproduktionen in gleicher physischer Form</a:t>
            </a:r>
            <a:endParaRPr lang="de-DE" dirty="0"/>
          </a:p>
        </p:txBody>
      </p:sp>
      <p:sp>
        <p:nvSpPr>
          <p:cNvPr id="10" name="Fußzeilenplatzhalter 3"/>
          <p:cNvSpPr>
            <a:spLocks noGrp="1"/>
          </p:cNvSpPr>
          <p:nvPr>
            <p:ph type="ftr" sz="quarter" idx="14"/>
          </p:nvPr>
        </p:nvSpPr>
        <p:spPr>
          <a:xfrm>
            <a:off x="467544" y="6376243"/>
            <a:ext cx="7632848" cy="365125"/>
          </a:xfrm>
        </p:spPr>
        <p:txBody>
          <a:bodyPr/>
          <a:lstStyle/>
          <a:p>
            <a:r>
              <a:rPr lang="de-DE" smtClean="0"/>
              <a:t>AG RDA Schulungsunterlagen – Modul 5A.05: Reproduktionen | Stand: 11.09.2015 | CC BY-NC-SA</a:t>
            </a:r>
            <a:endParaRPr lang="de-DE" dirty="0"/>
          </a:p>
        </p:txBody>
      </p:sp>
      <p:pic>
        <p:nvPicPr>
          <p:cNvPr id="11" name="Grafik 10" descr="Centenaire_Reprint_1.jpg"/>
          <p:cNvPicPr>
            <a:picLocks noChangeAspect="1"/>
          </p:cNvPicPr>
          <p:nvPr/>
        </p:nvPicPr>
        <p:blipFill>
          <a:blip r:embed="rId3" cstate="print"/>
          <a:srcRect l="55512" t="4069" b="6309"/>
          <a:stretch>
            <a:fillRect/>
          </a:stretch>
        </p:blipFill>
        <p:spPr>
          <a:xfrm>
            <a:off x="165859" y="1340768"/>
            <a:ext cx="2389917" cy="3816424"/>
          </a:xfrm>
          <a:prstGeom prst="rect">
            <a:avLst/>
          </a:prstGeom>
          <a:ln>
            <a:solidFill>
              <a:schemeClr val="tx1"/>
            </a:solidFill>
          </a:ln>
        </p:spPr>
      </p:pic>
      <p:pic>
        <p:nvPicPr>
          <p:cNvPr id="1026" name="Picture 2"/>
          <p:cNvPicPr>
            <a:picLocks noChangeAspect="1" noChangeArrowheads="1"/>
          </p:cNvPicPr>
          <p:nvPr/>
        </p:nvPicPr>
        <p:blipFill>
          <a:blip r:embed="rId4" cstate="print"/>
          <a:srcRect/>
          <a:stretch>
            <a:fillRect/>
          </a:stretch>
        </p:blipFill>
        <p:spPr bwMode="auto">
          <a:xfrm>
            <a:off x="2843808" y="5157192"/>
            <a:ext cx="3457769" cy="792088"/>
          </a:xfrm>
          <a:prstGeom prst="rect">
            <a:avLst/>
          </a:prstGeom>
          <a:noFill/>
          <a:ln w="9525">
            <a:solidFill>
              <a:schemeClr val="tx1"/>
            </a:solidFill>
            <a:miter lim="800000"/>
            <a:headEnd/>
            <a:tailEnd/>
          </a:ln>
        </p:spPr>
      </p:pic>
      <p:sp>
        <p:nvSpPr>
          <p:cNvPr id="8" name="Rechteck 7"/>
          <p:cNvSpPr/>
          <p:nvPr/>
        </p:nvSpPr>
        <p:spPr>
          <a:xfrm>
            <a:off x="2843808" y="4581128"/>
            <a:ext cx="3096344" cy="432048"/>
          </a:xfrm>
          <a:prstGeom prst="rect">
            <a:avLst/>
          </a:prstGeom>
          <a:ln w="15875"/>
        </p:spPr>
        <p:style>
          <a:lnRef idx="2">
            <a:schemeClr val="dk1"/>
          </a:lnRef>
          <a:fillRef idx="1">
            <a:schemeClr val="lt1"/>
          </a:fillRef>
          <a:effectRef idx="0">
            <a:schemeClr val="dk1"/>
          </a:effectRef>
          <a:fontRef idx="minor">
            <a:schemeClr val="dk1"/>
          </a:fontRef>
        </p:style>
        <p:txBody>
          <a:bodyPr rtlCol="0" anchor="ctr"/>
          <a:lstStyle/>
          <a:p>
            <a:pPr algn="ctr"/>
            <a:r>
              <a:rPr lang="de-DE" sz="1600" dirty="0" smtClean="0">
                <a:latin typeface="Verdana" pitchFamily="34" charset="0"/>
                <a:ea typeface="Verdana" pitchFamily="34" charset="0"/>
                <a:cs typeface="Verdana" pitchFamily="34" charset="0"/>
              </a:rPr>
              <a:t>Rückseite der Titelseite:</a:t>
            </a:r>
            <a:endParaRPr lang="de-DE" sz="1600" dirty="0">
              <a:latin typeface="Verdana" pitchFamily="34" charset="0"/>
              <a:ea typeface="Verdana" pitchFamily="34" charset="0"/>
              <a:cs typeface="Verdana" pitchFamily="34" charset="0"/>
            </a:endParaRPr>
          </a:p>
        </p:txBody>
      </p:sp>
    </p:spTree>
    <p:extLst>
      <p:ext uri="{BB962C8B-B14F-4D97-AF65-F5344CB8AC3E}">
        <p14:creationId xmlns:p14="http://schemas.microsoft.com/office/powerpoint/2010/main" val="322073632"/>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Reproduktionen in gleicher physischer Form</a:t>
            </a:r>
            <a:endParaRPr lang="de-DE" dirty="0"/>
          </a:p>
        </p:txBody>
      </p:sp>
      <p:sp>
        <p:nvSpPr>
          <p:cNvPr id="3" name="Textplatzhalter 2"/>
          <p:cNvSpPr>
            <a:spLocks noGrp="1"/>
          </p:cNvSpPr>
          <p:nvPr>
            <p:ph type="body" sz="quarter" idx="13"/>
          </p:nvPr>
        </p:nvSpPr>
        <p:spPr/>
        <p:txBody>
          <a:bodyPr wrap="square"/>
          <a:lstStyle/>
          <a:p>
            <a:r>
              <a:rPr lang="de-DE" dirty="0" smtClean="0"/>
              <a:t>Kopien </a:t>
            </a:r>
            <a:r>
              <a:rPr lang="de-DE" dirty="0" smtClean="0">
                <a:sym typeface="Wingdings" pitchFamily="2" charset="2"/>
              </a:rPr>
              <a:t>	e</a:t>
            </a:r>
            <a:r>
              <a:rPr lang="de-DE" dirty="0" smtClean="0"/>
              <a:t>rhalten </a:t>
            </a:r>
            <a:r>
              <a:rPr lang="de-DE" i="1" dirty="0" smtClean="0"/>
              <a:t>keine</a:t>
            </a:r>
            <a:r>
              <a:rPr lang="de-DE" dirty="0" smtClean="0"/>
              <a:t> eigene Beschreibung</a:t>
            </a:r>
          </a:p>
          <a:p>
            <a:pPr lvl="1"/>
            <a:r>
              <a:rPr lang="de-DE" dirty="0" smtClean="0"/>
              <a:t>Beschreibung des Originals wird genutzt</a:t>
            </a:r>
          </a:p>
          <a:p>
            <a:pPr lvl="1"/>
            <a:r>
              <a:rPr lang="de-DE" dirty="0" smtClean="0"/>
              <a:t>Informationen zur Herstellung der Kopie </a:t>
            </a:r>
            <a:r>
              <a:rPr lang="de-DE" dirty="0" smtClean="0">
                <a:sym typeface="Wingdings" pitchFamily="2" charset="2"/>
              </a:rPr>
              <a:t> Merkmal des Exemplars</a:t>
            </a:r>
          </a:p>
          <a:p>
            <a:endParaRPr lang="de-DE" dirty="0" smtClean="0">
              <a:sym typeface="Wingdings" pitchFamily="2" charset="2"/>
            </a:endParaRPr>
          </a:p>
          <a:p>
            <a:r>
              <a:rPr lang="de-DE" dirty="0" smtClean="0">
                <a:sym typeface="Wingdings" pitchFamily="2" charset="2"/>
              </a:rPr>
              <a:t>Gilt auch für:</a:t>
            </a:r>
          </a:p>
          <a:p>
            <a:pPr lvl="1"/>
            <a:r>
              <a:rPr lang="de-DE" dirty="0" smtClean="0">
                <a:sym typeface="Wingdings" pitchFamily="2" charset="2"/>
              </a:rPr>
              <a:t>Veröffentlichungen in Publishing-on-Demand-Verfahren</a:t>
            </a:r>
          </a:p>
          <a:p>
            <a:pPr lvl="1"/>
            <a:r>
              <a:rPr lang="de-DE" dirty="0" smtClean="0">
                <a:sym typeface="Wingdings" pitchFamily="2" charset="2"/>
              </a:rPr>
              <a:t>Mikroformen oder </a:t>
            </a:r>
            <a:r>
              <a:rPr lang="de-DE" dirty="0" err="1" smtClean="0">
                <a:sym typeface="Wingdings" pitchFamily="2" charset="2"/>
              </a:rPr>
              <a:t>Digitalisate</a:t>
            </a:r>
            <a:r>
              <a:rPr lang="de-DE" dirty="0" smtClean="0">
                <a:sym typeface="Wingdings" pitchFamily="2" charset="2"/>
              </a:rPr>
              <a:t>, wenn auf gleichen Datenträger kopiert wird</a:t>
            </a:r>
            <a:endParaRPr lang="de-DE"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5A.05: Reproduktionen | Stand: 11.09.2015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25</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Keine Reproduktionen</a:t>
            </a:r>
            <a:endParaRPr lang="de-DE" dirty="0"/>
          </a:p>
        </p:txBody>
      </p:sp>
      <p:sp>
        <p:nvSpPr>
          <p:cNvPr id="3" name="Textplatzhalter 2"/>
          <p:cNvSpPr>
            <a:spLocks noGrp="1"/>
          </p:cNvSpPr>
          <p:nvPr>
            <p:ph type="body" sz="quarter" idx="13"/>
          </p:nvPr>
        </p:nvSpPr>
        <p:spPr/>
        <p:txBody>
          <a:bodyPr wrap="square"/>
          <a:lstStyle/>
          <a:p>
            <a:r>
              <a:rPr lang="de-DE" dirty="0" smtClean="0"/>
              <a:t>Zeitnahe Veröffentlichungen einer Expression auf unterschiedlichen Datenträgern</a:t>
            </a:r>
          </a:p>
          <a:p>
            <a:pPr>
              <a:buNone/>
            </a:pPr>
            <a:endParaRPr lang="de-DE" dirty="0" smtClean="0"/>
          </a:p>
          <a:p>
            <a:pPr lvl="1"/>
            <a:r>
              <a:rPr lang="de-DE" dirty="0" smtClean="0"/>
              <a:t>Beispiele: E-Book- und Druckausgabe, Online- und Printausgabe einer Hochschulschrift</a:t>
            </a:r>
          </a:p>
          <a:p>
            <a:pPr lvl="1"/>
            <a:r>
              <a:rPr lang="de-DE" dirty="0" smtClean="0"/>
              <a:t>Beziehungskennzeichnung „Erscheint auch als“</a:t>
            </a:r>
          </a:p>
          <a:p>
            <a:pPr lvl="1"/>
            <a:endParaRPr lang="de-DE" dirty="0" smtClean="0"/>
          </a:p>
          <a:p>
            <a:r>
              <a:rPr lang="de-DE" dirty="0" smtClean="0"/>
              <a:t>Lizenzausgaben</a:t>
            </a:r>
          </a:p>
          <a:p>
            <a:pPr lvl="1"/>
            <a:r>
              <a:rPr lang="de-DE" dirty="0" smtClean="0"/>
              <a:t>Information zum Originalverlag </a:t>
            </a:r>
            <a:r>
              <a:rPr lang="de-DE" dirty="0" smtClean="0">
                <a:sym typeface="Wingdings" pitchFamily="2" charset="2"/>
              </a:rPr>
              <a:t></a:t>
            </a:r>
            <a:r>
              <a:rPr lang="de-DE" dirty="0" smtClean="0"/>
              <a:t> Anmerkung zur Veröffentlichungsangabe (RDA </a:t>
            </a:r>
            <a:r>
              <a:rPr lang="de-DE" smtClean="0"/>
              <a:t>2.17.7)</a:t>
            </a:r>
            <a:endParaRPr lang="de-DE" dirty="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5A.05: Reproduktionen | Stand: 11.09.2015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26</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Reproduktionen: Definition</a:t>
            </a:r>
            <a:endParaRPr lang="de-DE" dirty="0"/>
          </a:p>
        </p:txBody>
      </p:sp>
      <p:sp>
        <p:nvSpPr>
          <p:cNvPr id="3" name="Textplatzhalter 2"/>
          <p:cNvSpPr>
            <a:spLocks noGrp="1"/>
          </p:cNvSpPr>
          <p:nvPr>
            <p:ph type="body" sz="quarter" idx="13"/>
          </p:nvPr>
        </p:nvSpPr>
        <p:spPr/>
        <p:txBody>
          <a:bodyPr wrap="square"/>
          <a:lstStyle/>
          <a:p>
            <a:r>
              <a:rPr lang="de-DE" dirty="0" smtClean="0"/>
              <a:t>„Eine exakte Kopie des Inhalts einer Ressource, die mit mechanischen oder elektronischen Mitteln erstellt ist.“ (RDA Glossar)</a:t>
            </a:r>
          </a:p>
          <a:p>
            <a:endParaRPr lang="de-DE" dirty="0" smtClean="0"/>
          </a:p>
          <a:p>
            <a:r>
              <a:rPr lang="de-DE" dirty="0" smtClean="0"/>
              <a:t>Reproduktion kann vorliegen</a:t>
            </a:r>
          </a:p>
          <a:p>
            <a:pPr lvl="1"/>
            <a:r>
              <a:rPr lang="de-DE" dirty="0" smtClean="0"/>
              <a:t>in gedruckter Form</a:t>
            </a:r>
          </a:p>
          <a:p>
            <a:pPr lvl="1"/>
            <a:r>
              <a:rPr lang="de-DE" dirty="0" smtClean="0"/>
              <a:t>als Mikroform</a:t>
            </a:r>
          </a:p>
          <a:p>
            <a:pPr lvl="1"/>
            <a:r>
              <a:rPr lang="de-DE" dirty="0" smtClean="0"/>
              <a:t>in elektronischer Form</a:t>
            </a:r>
          </a:p>
          <a:p>
            <a:pPr lvl="1"/>
            <a:endParaRPr lang="de-DE" sz="1800" dirty="0"/>
          </a:p>
          <a:p>
            <a:r>
              <a:rPr lang="de-DE" dirty="0" smtClean="0"/>
              <a:t>Faksimile: „Eine Reproduktion, die die physische Erscheinung des Originals nachempfindet und dabei seinen Inhalt exakt reproduziert.“ (RDA Glossar)</a:t>
            </a:r>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5A.05: Reproduktionen | Stand: 11.09.2015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3</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Beschreibung der Reproduktion</a:t>
            </a:r>
            <a:endParaRPr lang="de-DE" dirty="0"/>
          </a:p>
        </p:txBody>
      </p:sp>
      <p:sp>
        <p:nvSpPr>
          <p:cNvPr id="3" name="Textplatzhalter 2"/>
          <p:cNvSpPr>
            <a:spLocks noGrp="1"/>
          </p:cNvSpPr>
          <p:nvPr>
            <p:ph type="body" sz="quarter" idx="13"/>
          </p:nvPr>
        </p:nvSpPr>
        <p:spPr/>
        <p:txBody>
          <a:bodyPr wrap="square"/>
          <a:lstStyle/>
          <a:p>
            <a:r>
              <a:rPr lang="de-DE" dirty="0" smtClean="0"/>
              <a:t>Jede Reproduktion erhält eine eigene Beschreibung auf Grundlage der Reproduktion (Ausnahmen später).</a:t>
            </a:r>
          </a:p>
          <a:p>
            <a:endParaRPr lang="de-DE" dirty="0" smtClean="0"/>
          </a:p>
          <a:p>
            <a:r>
              <a:rPr lang="de-DE" dirty="0" smtClean="0"/>
              <a:t>Grundlage dieser Beschreibung sind die Angaben zur Reproduktion.</a:t>
            </a:r>
          </a:p>
          <a:p>
            <a:endParaRPr lang="de-DE" dirty="0" smtClean="0"/>
          </a:p>
          <a:p>
            <a:r>
              <a:rPr lang="de-DE" dirty="0" smtClean="0"/>
              <a:t>Die Angaben zum Original können als „in Beziehung stehende Manifestation“ berücksichtigt werden.</a:t>
            </a:r>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5A.05: Reproduktionen | Stand: 11.09.2015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4</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Beschreibung der Reproduktion</a:t>
            </a:r>
            <a:endParaRPr lang="de-DE" dirty="0"/>
          </a:p>
        </p:txBody>
      </p:sp>
      <p:sp>
        <p:nvSpPr>
          <p:cNvPr id="3" name="Textplatzhalter 2"/>
          <p:cNvSpPr>
            <a:spLocks noGrp="1"/>
          </p:cNvSpPr>
          <p:nvPr>
            <p:ph type="body" sz="quarter" idx="13"/>
          </p:nvPr>
        </p:nvSpPr>
        <p:spPr/>
        <p:txBody>
          <a:bodyPr wrap="square"/>
          <a:lstStyle/>
          <a:p>
            <a:r>
              <a:rPr lang="de-DE" dirty="0" smtClean="0"/>
              <a:t>Die Informationsquelle für die Reproduktion ist die  bevorzugte Informationsquelle.</a:t>
            </a:r>
          </a:p>
          <a:p>
            <a:endParaRPr lang="de-DE" dirty="0" smtClean="0"/>
          </a:p>
          <a:p>
            <a:r>
              <a:rPr lang="de-DE" dirty="0" smtClean="0"/>
              <a:t>Es werden in den Elementen zur Beschreibung der Manifestation immer die Angaben aufgeführt, die sich auf die Reproduktion beziehen.</a:t>
            </a:r>
          </a:p>
          <a:p>
            <a:endParaRPr lang="de-DE" dirty="0" smtClean="0"/>
          </a:p>
          <a:p>
            <a:r>
              <a:rPr lang="de-DE" dirty="0" smtClean="0"/>
              <a:t>Angaben zur „Originalmanifestation“ werden nur aufgeführt, wenn diese mit Bezug zur Reproduktion in der Vorlage genannt sind (z. B. Reprint der 2. Auflage 1882).</a:t>
            </a:r>
          </a:p>
          <a:p>
            <a:pPr lvl="1"/>
            <a:endParaRPr lang="de-DE" dirty="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5A.05: Reproduktionen | Stand: 11.09.2015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5</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Beschreibung der Reproduktion</a:t>
            </a:r>
            <a:endParaRPr lang="de-DE" dirty="0"/>
          </a:p>
        </p:txBody>
      </p:sp>
      <p:sp>
        <p:nvSpPr>
          <p:cNvPr id="3" name="Textplatzhalter 2"/>
          <p:cNvSpPr>
            <a:spLocks noGrp="1"/>
          </p:cNvSpPr>
          <p:nvPr>
            <p:ph type="body" sz="quarter" idx="13"/>
          </p:nvPr>
        </p:nvSpPr>
        <p:spPr/>
        <p:txBody>
          <a:bodyPr wrap="square"/>
          <a:lstStyle/>
          <a:p>
            <a:pPr>
              <a:buNone/>
            </a:pPr>
            <a:r>
              <a:rPr lang="de-DE" dirty="0" smtClean="0"/>
              <a:t>Ausnahmeregelung beim Haupttitel</a:t>
            </a:r>
          </a:p>
          <a:p>
            <a:r>
              <a:rPr lang="de-DE" dirty="0" smtClean="0"/>
              <a:t>Titel der Originalmanifestation erscheint in derselben Informationsquelle wie der Titel der Reproduktion </a:t>
            </a:r>
          </a:p>
          <a:p>
            <a:pPr>
              <a:buNone/>
            </a:pPr>
            <a:r>
              <a:rPr lang="de-DE" dirty="0" smtClean="0">
                <a:sym typeface="Wingdings" pitchFamily="2" charset="2"/>
              </a:rPr>
              <a:t>	</a:t>
            </a:r>
            <a:r>
              <a:rPr lang="de-DE" dirty="0" smtClean="0"/>
              <a:t> Haupttitel des Originals wird erfasst</a:t>
            </a:r>
          </a:p>
          <a:p>
            <a:pPr lvl="1"/>
            <a:r>
              <a:rPr lang="de-DE" dirty="0" smtClean="0"/>
              <a:t>als Paralleltitel oder</a:t>
            </a:r>
          </a:p>
          <a:p>
            <a:pPr lvl="1"/>
            <a:r>
              <a:rPr lang="de-DE" dirty="0" smtClean="0"/>
              <a:t>als Titelzusatz oder</a:t>
            </a:r>
          </a:p>
          <a:p>
            <a:pPr lvl="1"/>
            <a:r>
              <a:rPr lang="de-DE" dirty="0" smtClean="0"/>
              <a:t>als Titel einer in Beziehung stehenden Manifestation</a:t>
            </a:r>
          </a:p>
          <a:p>
            <a:endParaRPr lang="de-DE" dirty="0" smtClean="0"/>
          </a:p>
          <a:p>
            <a:r>
              <a:rPr lang="de-DE" dirty="0" smtClean="0"/>
              <a:t>Titel der Originalmanifestation erscheint an anderer Stelle der Ressource </a:t>
            </a:r>
          </a:p>
          <a:p>
            <a:pPr>
              <a:buNone/>
            </a:pPr>
            <a:r>
              <a:rPr lang="de-DE" dirty="0" smtClean="0">
                <a:sym typeface="Wingdings" pitchFamily="2" charset="2"/>
              </a:rPr>
              <a:t>	</a:t>
            </a:r>
            <a:r>
              <a:rPr lang="de-DE" dirty="0" smtClean="0"/>
              <a:t> berücksichtigt als Titel einer in Beziehung stehenden Manifestation</a:t>
            </a:r>
            <a:endParaRPr lang="de-DE" sz="1800" dirty="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5A.05: Reproduktionen | Stand: 11.09.2015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6</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p:cNvSpPr>
            <a:spLocks noGrp="1"/>
          </p:cNvSpPr>
          <p:nvPr>
            <p:ph type="sldNum" sz="quarter" idx="4"/>
          </p:nvPr>
        </p:nvSpPr>
        <p:spPr/>
        <p:txBody>
          <a:bodyPr/>
          <a:lstStyle/>
          <a:p>
            <a:fld id="{8A6690F1-7CA1-4166-A522-500460961984}" type="slidenum">
              <a:rPr lang="de-DE" smtClean="0"/>
              <a:pPr/>
              <a:t>7</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3541952349"/>
              </p:ext>
            </p:extLst>
          </p:nvPr>
        </p:nvGraphicFramePr>
        <p:xfrm>
          <a:off x="2699792" y="1400597"/>
          <a:ext cx="6120680" cy="1884387"/>
        </p:xfrm>
        <a:graphic>
          <a:graphicData uri="http://schemas.openxmlformats.org/drawingml/2006/table">
            <a:tbl>
              <a:tblPr firstRow="1" bandRow="1">
                <a:tableStyleId>{5C22544A-7EE6-4342-B048-85BDC9FD1C3A}</a:tableStyleId>
              </a:tblPr>
              <a:tblGrid>
                <a:gridCol w="936104"/>
                <a:gridCol w="1974951"/>
                <a:gridCol w="3209625"/>
              </a:tblGrid>
              <a:tr h="588243">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Erfassung</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a:tc>
              </a:tr>
              <a:tr h="627901">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Aft>
                          <a:spcPts val="600"/>
                        </a:spcAft>
                      </a:pPr>
                      <a:r>
                        <a:rPr lang="de-DE" sz="1800" dirty="0" err="1" smtClean="0">
                          <a:latin typeface="Verdana"/>
                          <a:ea typeface="Times New Roman"/>
                          <a:cs typeface="Times New Roman"/>
                        </a:rPr>
                        <a:t>Centenaire</a:t>
                      </a:r>
                      <a:r>
                        <a:rPr lang="de-DE" sz="1800" baseline="0" dirty="0" smtClean="0">
                          <a:latin typeface="Verdana"/>
                          <a:ea typeface="Times New Roman"/>
                          <a:cs typeface="Times New Roman"/>
                        </a:rPr>
                        <a:t> </a:t>
                      </a:r>
                      <a:r>
                        <a:rPr lang="de-DE" sz="1800" dirty="0" smtClean="0">
                          <a:latin typeface="Verdana"/>
                          <a:ea typeface="Times New Roman"/>
                          <a:cs typeface="Times New Roman"/>
                        </a:rPr>
                        <a:t>du </a:t>
                      </a:r>
                      <a:r>
                        <a:rPr lang="de-DE" sz="1800" dirty="0">
                          <a:latin typeface="Verdana"/>
                          <a:ea typeface="Times New Roman"/>
                          <a:cs typeface="Times New Roman"/>
                        </a:rPr>
                        <a:t>Journal </a:t>
                      </a:r>
                      <a:r>
                        <a:rPr lang="de-DE" sz="1800" dirty="0" smtClean="0">
                          <a:latin typeface="Verdana"/>
                          <a:ea typeface="Times New Roman"/>
                          <a:cs typeface="Times New Roman"/>
                        </a:rPr>
                        <a:t>de</a:t>
                      </a:r>
                    </a:p>
                    <a:p>
                      <a:pPr>
                        <a:lnSpc>
                          <a:spcPct val="100000"/>
                        </a:lnSpc>
                        <a:spcAft>
                          <a:spcPts val="600"/>
                        </a:spcAft>
                      </a:pPr>
                      <a:r>
                        <a:rPr lang="de-DE" sz="1800" dirty="0" err="1" smtClean="0">
                          <a:latin typeface="Verdana"/>
                          <a:ea typeface="Times New Roman"/>
                          <a:cs typeface="Times New Roman"/>
                        </a:rPr>
                        <a:t>Genève</a:t>
                      </a:r>
                      <a:endParaRPr lang="de-DE" sz="1800" dirty="0">
                        <a:latin typeface="Verdana"/>
                        <a:ea typeface="Calibri"/>
                        <a:cs typeface="Times New Roman"/>
                      </a:endParaRPr>
                    </a:p>
                  </a:txBody>
                  <a:tcPr marL="68580" marR="68580" marT="0" marB="0" anchor="ctr"/>
                </a:tc>
              </a:tr>
              <a:tr h="668243">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2.3.4</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Titelzusatz</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sz="1800" kern="1200" dirty="0" err="1" smtClean="0">
                          <a:solidFill>
                            <a:schemeClr val="dk1"/>
                          </a:solidFill>
                          <a:latin typeface="Verdana" pitchFamily="34" charset="0"/>
                          <a:ea typeface="Verdana" pitchFamily="34" charset="0"/>
                          <a:cs typeface="Verdana" pitchFamily="34" charset="0"/>
                        </a:rPr>
                        <a:t>un</a:t>
                      </a:r>
                      <a:r>
                        <a:rPr lang="de-DE" sz="1800" kern="1200" dirty="0" smtClean="0">
                          <a:solidFill>
                            <a:schemeClr val="dk1"/>
                          </a:solidFill>
                          <a:latin typeface="Verdana" pitchFamily="34" charset="0"/>
                          <a:ea typeface="Verdana" pitchFamily="34" charset="0"/>
                          <a:cs typeface="Verdana" pitchFamily="34" charset="0"/>
                        </a:rPr>
                        <a:t> </a:t>
                      </a:r>
                      <a:r>
                        <a:rPr lang="de-DE" sz="1800" kern="1200" dirty="0" err="1" smtClean="0">
                          <a:solidFill>
                            <a:schemeClr val="dk1"/>
                          </a:solidFill>
                          <a:latin typeface="Verdana" pitchFamily="34" charset="0"/>
                          <a:ea typeface="Verdana" pitchFamily="34" charset="0"/>
                          <a:cs typeface="Verdana" pitchFamily="34" charset="0"/>
                        </a:rPr>
                        <a:t>siècle</a:t>
                      </a:r>
                      <a:r>
                        <a:rPr lang="de-DE" sz="1800" kern="1200" dirty="0" smtClean="0">
                          <a:solidFill>
                            <a:schemeClr val="dk1"/>
                          </a:solidFill>
                          <a:latin typeface="Verdana" pitchFamily="34" charset="0"/>
                          <a:ea typeface="Verdana" pitchFamily="34" charset="0"/>
                          <a:cs typeface="Verdana" pitchFamily="34" charset="0"/>
                        </a:rPr>
                        <a:t> de </a:t>
                      </a:r>
                      <a:r>
                        <a:rPr lang="de-DE" sz="1800" kern="1200" dirty="0" err="1" smtClean="0">
                          <a:solidFill>
                            <a:schemeClr val="dk1"/>
                          </a:solidFill>
                          <a:latin typeface="Verdana" pitchFamily="34" charset="0"/>
                          <a:ea typeface="Verdana" pitchFamily="34" charset="0"/>
                          <a:cs typeface="Verdana" pitchFamily="34" charset="0"/>
                        </a:rPr>
                        <a:t>vie</a:t>
                      </a:r>
                      <a:r>
                        <a:rPr lang="de-DE" sz="1800" kern="1200" dirty="0" smtClean="0">
                          <a:solidFill>
                            <a:schemeClr val="dk1"/>
                          </a:solidFill>
                          <a:latin typeface="Verdana" pitchFamily="34" charset="0"/>
                          <a:ea typeface="Verdana" pitchFamily="34" charset="0"/>
                          <a:cs typeface="Verdana" pitchFamily="34" charset="0"/>
                        </a:rPr>
                        <a:t> </a:t>
                      </a:r>
                      <a:r>
                        <a:rPr lang="de-DE" sz="1800" kern="1200" dirty="0" err="1" smtClean="0">
                          <a:solidFill>
                            <a:schemeClr val="dk1"/>
                          </a:solidFill>
                          <a:latin typeface="Verdana" pitchFamily="34" charset="0"/>
                          <a:ea typeface="Verdana" pitchFamily="34" charset="0"/>
                          <a:cs typeface="Verdana" pitchFamily="34" charset="0"/>
                        </a:rPr>
                        <a:t>genevoise</a:t>
                      </a:r>
                      <a:endParaRPr lang="de-DE" dirty="0">
                        <a:latin typeface="Verdana" pitchFamily="34" charset="0"/>
                        <a:ea typeface="Verdana" pitchFamily="34" charset="0"/>
                        <a:cs typeface="Verdana" pitchFamily="34" charset="0"/>
                      </a:endParaRPr>
                    </a:p>
                  </a:txBody>
                  <a:tcPr anchor="ctr"/>
                </a:tc>
              </a:tr>
            </a:tbl>
          </a:graphicData>
        </a:graphic>
      </p:graphicFrame>
      <p:sp>
        <p:nvSpPr>
          <p:cNvPr id="9" name="Titel 1"/>
          <p:cNvSpPr>
            <a:spLocks noGrp="1"/>
          </p:cNvSpPr>
          <p:nvPr>
            <p:ph type="title"/>
          </p:nvPr>
        </p:nvSpPr>
        <p:spPr>
          <a:xfrm>
            <a:off x="251520" y="183778"/>
            <a:ext cx="8640960" cy="508918"/>
          </a:xfrm>
        </p:spPr>
        <p:txBody>
          <a:bodyPr/>
          <a:lstStyle/>
          <a:p>
            <a:r>
              <a:rPr lang="de-DE" dirty="0" smtClean="0"/>
              <a:t>Beschreibung der Reproduktion (Beispiel 1)</a:t>
            </a:r>
            <a:endParaRPr lang="de-DE" dirty="0"/>
          </a:p>
        </p:txBody>
      </p:sp>
      <p:sp>
        <p:nvSpPr>
          <p:cNvPr id="10" name="Fußzeilenplatzhalter 3"/>
          <p:cNvSpPr>
            <a:spLocks noGrp="1"/>
          </p:cNvSpPr>
          <p:nvPr>
            <p:ph type="ftr" sz="quarter" idx="14"/>
          </p:nvPr>
        </p:nvSpPr>
        <p:spPr>
          <a:xfrm>
            <a:off x="467544" y="6376243"/>
            <a:ext cx="7632848" cy="365125"/>
          </a:xfrm>
        </p:spPr>
        <p:txBody>
          <a:bodyPr/>
          <a:lstStyle/>
          <a:p>
            <a:r>
              <a:rPr lang="de-DE" smtClean="0"/>
              <a:t>AG RDA Schulungsunterlagen – Modul 5A.05: Reproduktionen | Stand: 11.09.2015 | CC BY-NC-SA</a:t>
            </a:r>
            <a:endParaRPr lang="de-DE" dirty="0"/>
          </a:p>
        </p:txBody>
      </p:sp>
      <p:pic>
        <p:nvPicPr>
          <p:cNvPr id="11" name="Grafik 10" descr="Centenaire_Reprint_1.jpg"/>
          <p:cNvPicPr>
            <a:picLocks noChangeAspect="1"/>
          </p:cNvPicPr>
          <p:nvPr/>
        </p:nvPicPr>
        <p:blipFill>
          <a:blip r:embed="rId3" cstate="print"/>
          <a:srcRect l="55512" t="4069" b="6309"/>
          <a:stretch>
            <a:fillRect/>
          </a:stretch>
        </p:blipFill>
        <p:spPr>
          <a:xfrm>
            <a:off x="165859" y="1340768"/>
            <a:ext cx="2389917" cy="3816424"/>
          </a:xfrm>
          <a:prstGeom prst="rect">
            <a:avLst/>
          </a:prstGeom>
          <a:ln>
            <a:solidFill>
              <a:schemeClr val="tx1"/>
            </a:solidFill>
          </a:ln>
        </p:spPr>
      </p:pic>
    </p:spTree>
    <p:extLst>
      <p:ext uri="{BB962C8B-B14F-4D97-AF65-F5344CB8AC3E}">
        <p14:creationId xmlns:p14="http://schemas.microsoft.com/office/powerpoint/2010/main" val="32207363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p:cNvSpPr>
            <a:spLocks noGrp="1"/>
          </p:cNvSpPr>
          <p:nvPr>
            <p:ph type="sldNum" sz="quarter" idx="4"/>
          </p:nvPr>
        </p:nvSpPr>
        <p:spPr/>
        <p:txBody>
          <a:bodyPr/>
          <a:lstStyle/>
          <a:p>
            <a:fld id="{8A6690F1-7CA1-4166-A522-500460961984}" type="slidenum">
              <a:rPr lang="de-DE" smtClean="0"/>
              <a:pPr/>
              <a:t>8</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3541952349"/>
              </p:ext>
            </p:extLst>
          </p:nvPr>
        </p:nvGraphicFramePr>
        <p:xfrm>
          <a:off x="2699793" y="908720"/>
          <a:ext cx="6264695" cy="1296144"/>
        </p:xfrm>
        <a:graphic>
          <a:graphicData uri="http://schemas.openxmlformats.org/drawingml/2006/table">
            <a:tbl>
              <a:tblPr firstRow="1" bandRow="1">
                <a:tableStyleId>{5C22544A-7EE6-4342-B048-85BDC9FD1C3A}</a:tableStyleId>
              </a:tblPr>
              <a:tblGrid>
                <a:gridCol w="840386"/>
                <a:gridCol w="2139164"/>
                <a:gridCol w="3285145"/>
              </a:tblGrid>
              <a:tr h="588243">
                <a:tc>
                  <a:txBody>
                    <a:bodyPr/>
                    <a:lstStyle/>
                    <a:p>
                      <a:r>
                        <a:rPr lang="de-DE" dirty="0" smtClean="0">
                          <a:latin typeface="Verdana" pitchFamily="34" charset="0"/>
                          <a:ea typeface="Verdana" pitchFamily="34" charset="0"/>
                          <a:cs typeface="Verdana" pitchFamily="34" charset="0"/>
                        </a:rPr>
                        <a:t>RDA</a:t>
                      </a:r>
                      <a:endParaRPr lang="de-DE" b="1" dirty="0">
                        <a:latin typeface="Verdana" pitchFamily="34" charset="0"/>
                        <a:ea typeface="Verdana" pitchFamily="34" charset="0"/>
                        <a:cs typeface="Verdana" pitchFamily="34" charset="0"/>
                      </a:endParaRPr>
                    </a:p>
                  </a:txBody>
                  <a:tcPr/>
                </a:tc>
                <a:tc>
                  <a:txBody>
                    <a:bodyPr/>
                    <a:lstStyle/>
                    <a:p>
                      <a:r>
                        <a:rPr lang="de-DE" dirty="0" smtClean="0">
                          <a:latin typeface="Verdana" pitchFamily="34" charset="0"/>
                          <a:ea typeface="Verdana" pitchFamily="34" charset="0"/>
                          <a:cs typeface="Verdana" pitchFamily="34" charset="0"/>
                        </a:rPr>
                        <a:t>Element</a:t>
                      </a:r>
                      <a:endParaRPr lang="de-DE" b="1" dirty="0">
                        <a:latin typeface="Verdana" pitchFamily="34" charset="0"/>
                        <a:ea typeface="Verdana" pitchFamily="34" charset="0"/>
                        <a:cs typeface="Verdana" pitchFamily="34" charset="0"/>
                      </a:endParaRPr>
                    </a:p>
                  </a:txBody>
                  <a:tcPr/>
                </a:tc>
                <a:tc>
                  <a:txBody>
                    <a:bodyPr/>
                    <a:lstStyle/>
                    <a:p>
                      <a:r>
                        <a:rPr lang="de-DE" sz="1800" dirty="0" smtClean="0">
                          <a:latin typeface="Verdana" pitchFamily="34" charset="0"/>
                          <a:ea typeface="Verdana" pitchFamily="34" charset="0"/>
                          <a:cs typeface="Verdana" pitchFamily="34" charset="0"/>
                        </a:rPr>
                        <a:t>Erfassung</a:t>
                      </a:r>
                      <a:endParaRPr lang="de-DE" sz="1800" dirty="0">
                        <a:latin typeface="Verdana" pitchFamily="34" charset="0"/>
                        <a:ea typeface="Verdana" pitchFamily="34" charset="0"/>
                        <a:cs typeface="Verdana" pitchFamily="34" charset="0"/>
                      </a:endParaRPr>
                    </a:p>
                  </a:txBody>
                  <a:tcPr/>
                </a:tc>
              </a:tr>
              <a:tr h="707901">
                <a:tc>
                  <a:txBody>
                    <a:bodyPr/>
                    <a:lstStyle/>
                    <a:p>
                      <a:pPr>
                        <a:lnSpc>
                          <a:spcPts val="1600"/>
                        </a:lnSpc>
                        <a:spcBef>
                          <a:spcPts val="600"/>
                        </a:spcBef>
                        <a:spcAft>
                          <a:spcPts val="600"/>
                        </a:spcAft>
                      </a:pPr>
                      <a:r>
                        <a:rPr lang="de-DE" b="1" dirty="0" smtClean="0">
                          <a:latin typeface="Verdana" pitchFamily="34" charset="0"/>
                          <a:ea typeface="Verdana" pitchFamily="34" charset="0"/>
                          <a:cs typeface="Verdana" pitchFamily="34" charset="0"/>
                        </a:rPr>
                        <a:t>2.3.2</a:t>
                      </a:r>
                      <a:endParaRPr lang="de-DE"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b="1" dirty="0" smtClean="0">
                          <a:latin typeface="Verdana" pitchFamily="34" charset="0"/>
                          <a:ea typeface="Verdana" pitchFamily="34" charset="0"/>
                          <a:cs typeface="Verdana" pitchFamily="34" charset="0"/>
                        </a:rPr>
                        <a:t>Haupttitel</a:t>
                      </a:r>
                      <a:endParaRPr lang="de-DE" b="1" dirty="0">
                        <a:latin typeface="Verdana" pitchFamily="34" charset="0"/>
                        <a:ea typeface="Verdana" pitchFamily="34" charset="0"/>
                        <a:cs typeface="Verdana" pitchFamily="34" charset="0"/>
                      </a:endParaRPr>
                    </a:p>
                  </a:txBody>
                  <a:tcPr anchor="ctr"/>
                </a:tc>
                <a:tc>
                  <a:txBody>
                    <a:bodyPr/>
                    <a:lstStyle/>
                    <a:p>
                      <a:pPr algn="l">
                        <a:lnSpc>
                          <a:spcPct val="100000"/>
                        </a:lnSpc>
                        <a:spcAft>
                          <a:spcPts val="600"/>
                        </a:spcAft>
                      </a:pPr>
                      <a:r>
                        <a:rPr lang="de-DE" sz="1800" dirty="0" smtClean="0">
                          <a:latin typeface="Verdana" pitchFamily="34" charset="0"/>
                          <a:ea typeface="Verdana" pitchFamily="34" charset="0"/>
                          <a:cs typeface="Verdana" pitchFamily="34" charset="0"/>
                        </a:rPr>
                        <a:t>Wörterbuch der Gauner- und Diebessprache</a:t>
                      </a:r>
                      <a:endParaRPr lang="de-DE" sz="1800" dirty="0">
                        <a:latin typeface="Verdana" pitchFamily="34" charset="0"/>
                        <a:ea typeface="Verdana" pitchFamily="34" charset="0"/>
                        <a:cs typeface="Verdana" pitchFamily="34" charset="0"/>
                      </a:endParaRPr>
                    </a:p>
                  </a:txBody>
                  <a:tcPr marL="68580" marR="68580" marT="0" marB="0" anchor="ctr"/>
                </a:tc>
              </a:tr>
            </a:tbl>
          </a:graphicData>
        </a:graphic>
      </p:graphicFrame>
      <p:sp>
        <p:nvSpPr>
          <p:cNvPr id="9" name="Titel 1"/>
          <p:cNvSpPr>
            <a:spLocks noGrp="1"/>
          </p:cNvSpPr>
          <p:nvPr>
            <p:ph type="title"/>
          </p:nvPr>
        </p:nvSpPr>
        <p:spPr>
          <a:xfrm>
            <a:off x="251520" y="183778"/>
            <a:ext cx="8640960" cy="508918"/>
          </a:xfrm>
        </p:spPr>
        <p:txBody>
          <a:bodyPr/>
          <a:lstStyle/>
          <a:p>
            <a:r>
              <a:rPr lang="de-DE" dirty="0" smtClean="0"/>
              <a:t>Beschreibung der Reproduktion (Beispiel 2)</a:t>
            </a:r>
            <a:endParaRPr lang="de-DE" dirty="0"/>
          </a:p>
        </p:txBody>
      </p:sp>
      <p:sp>
        <p:nvSpPr>
          <p:cNvPr id="10" name="Fußzeilenplatzhalter 3"/>
          <p:cNvSpPr>
            <a:spLocks noGrp="1"/>
          </p:cNvSpPr>
          <p:nvPr>
            <p:ph type="ftr" sz="quarter" idx="14"/>
          </p:nvPr>
        </p:nvSpPr>
        <p:spPr>
          <a:xfrm>
            <a:off x="467544" y="6376243"/>
            <a:ext cx="7632848" cy="365125"/>
          </a:xfrm>
        </p:spPr>
        <p:txBody>
          <a:bodyPr/>
          <a:lstStyle/>
          <a:p>
            <a:r>
              <a:rPr lang="de-DE" smtClean="0"/>
              <a:t>AG RDA Schulungsunterlagen – Modul 5A.05: Reproduktionen | Stand: 11.09.2015 | CC BY-NC-SA</a:t>
            </a:r>
            <a:endParaRPr lang="de-DE" dirty="0"/>
          </a:p>
        </p:txBody>
      </p:sp>
      <p:pic>
        <p:nvPicPr>
          <p:cNvPr id="12" name="Grafik 11" descr="Diebessprache_Reprint_1.jpg"/>
          <p:cNvPicPr>
            <a:picLocks noChangeAspect="1"/>
          </p:cNvPicPr>
          <p:nvPr/>
        </p:nvPicPr>
        <p:blipFill>
          <a:blip r:embed="rId3" cstate="print"/>
          <a:srcRect l="52530" t="6951" r="2775" b="9051"/>
          <a:stretch>
            <a:fillRect/>
          </a:stretch>
        </p:blipFill>
        <p:spPr>
          <a:xfrm>
            <a:off x="251520" y="836712"/>
            <a:ext cx="2304256" cy="3478122"/>
          </a:xfrm>
          <a:prstGeom prst="rect">
            <a:avLst/>
          </a:prstGeom>
          <a:ln>
            <a:solidFill>
              <a:schemeClr val="tx1"/>
            </a:solidFill>
          </a:ln>
        </p:spPr>
      </p:pic>
      <p:pic>
        <p:nvPicPr>
          <p:cNvPr id="13" name="Grafik 12" descr="Diebessprache_Reprint_2.jpg"/>
          <p:cNvPicPr>
            <a:picLocks noChangeAspect="1"/>
          </p:cNvPicPr>
          <p:nvPr/>
        </p:nvPicPr>
        <p:blipFill>
          <a:blip r:embed="rId4" cstate="print"/>
          <a:srcRect l="52497" t="3801" r="884" b="3801"/>
          <a:stretch>
            <a:fillRect/>
          </a:stretch>
        </p:blipFill>
        <p:spPr>
          <a:xfrm>
            <a:off x="827584" y="2852936"/>
            <a:ext cx="2245340" cy="3528392"/>
          </a:xfrm>
          <a:prstGeom prst="rect">
            <a:avLst/>
          </a:prstGeom>
          <a:ln>
            <a:solidFill>
              <a:schemeClr val="tx1"/>
            </a:solidFill>
          </a:ln>
        </p:spPr>
      </p:pic>
      <p:sp>
        <p:nvSpPr>
          <p:cNvPr id="14" name="Textfeld 13"/>
          <p:cNvSpPr txBox="1"/>
          <p:nvPr/>
        </p:nvSpPr>
        <p:spPr>
          <a:xfrm>
            <a:off x="3275856" y="4221088"/>
            <a:ext cx="5688632" cy="646331"/>
          </a:xfrm>
          <a:prstGeom prst="rect">
            <a:avLst/>
          </a:prstGeom>
          <a:solidFill>
            <a:schemeClr val="bg1"/>
          </a:solidFill>
          <a:ln>
            <a:solidFill>
              <a:schemeClr val="tx1"/>
            </a:solidFill>
          </a:ln>
        </p:spPr>
        <p:txBody>
          <a:bodyPr wrap="square" rtlCol="0">
            <a:spAutoFit/>
          </a:bodyPr>
          <a:lstStyle/>
          <a:p>
            <a:r>
              <a:rPr lang="de-DE" dirty="0" smtClean="0">
                <a:latin typeface="Verdana" panose="020B0604030504040204" pitchFamily="34" charset="0"/>
                <a:ea typeface="Verdana" panose="020B0604030504040204" pitchFamily="34" charset="0"/>
                <a:cs typeface="Verdana" panose="020B0604030504040204" pitchFamily="34" charset="0"/>
              </a:rPr>
              <a:t>Reproduktion enthält sowohl eigenes Titelblatt, als auch Titelblatt des Originals</a:t>
            </a:r>
          </a:p>
        </p:txBody>
      </p:sp>
    </p:spTree>
    <p:extLst>
      <p:ext uri="{BB962C8B-B14F-4D97-AF65-F5344CB8AC3E}">
        <p14:creationId xmlns:p14="http://schemas.microsoft.com/office/powerpoint/2010/main" val="32207363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p:cNvSpPr>
            <a:spLocks noGrp="1"/>
          </p:cNvSpPr>
          <p:nvPr>
            <p:ph type="sldNum" sz="quarter" idx="4"/>
          </p:nvPr>
        </p:nvSpPr>
        <p:spPr/>
        <p:txBody>
          <a:bodyPr/>
          <a:lstStyle/>
          <a:p>
            <a:fld id="{8A6690F1-7CA1-4166-A522-500460961984}" type="slidenum">
              <a:rPr lang="de-DE" smtClean="0"/>
              <a:pPr/>
              <a:t>9</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2982244633"/>
              </p:ext>
            </p:extLst>
          </p:nvPr>
        </p:nvGraphicFramePr>
        <p:xfrm>
          <a:off x="2843808" y="1400597"/>
          <a:ext cx="6228184" cy="2758445"/>
        </p:xfrm>
        <a:graphic>
          <a:graphicData uri="http://schemas.openxmlformats.org/drawingml/2006/table">
            <a:tbl>
              <a:tblPr firstRow="1" bandRow="1">
                <a:tableStyleId>{5C22544A-7EE6-4342-B048-85BDC9FD1C3A}</a:tableStyleId>
              </a:tblPr>
              <a:tblGrid>
                <a:gridCol w="835488"/>
                <a:gridCol w="2126697"/>
                <a:gridCol w="3265999"/>
              </a:tblGrid>
              <a:tr h="588243">
                <a:tc>
                  <a:txBody>
                    <a:bodyPr/>
                    <a:lstStyle/>
                    <a:p>
                      <a:r>
                        <a:rPr lang="de-DE" dirty="0" smtClean="0">
                          <a:latin typeface="Verdana" pitchFamily="34" charset="0"/>
                          <a:ea typeface="Verdana" pitchFamily="34" charset="0"/>
                          <a:cs typeface="Verdana" pitchFamily="34" charset="0"/>
                        </a:rPr>
                        <a:t>RDA</a:t>
                      </a:r>
                      <a:endParaRPr lang="de-DE" b="1" dirty="0">
                        <a:latin typeface="Verdana" pitchFamily="34" charset="0"/>
                        <a:ea typeface="Verdana" pitchFamily="34" charset="0"/>
                        <a:cs typeface="Verdana" pitchFamily="34" charset="0"/>
                      </a:endParaRPr>
                    </a:p>
                  </a:txBody>
                  <a:tcPr/>
                </a:tc>
                <a:tc>
                  <a:txBody>
                    <a:bodyPr/>
                    <a:lstStyle/>
                    <a:p>
                      <a:r>
                        <a:rPr lang="de-DE" dirty="0" smtClean="0">
                          <a:latin typeface="Verdana" pitchFamily="34" charset="0"/>
                          <a:ea typeface="Verdana" pitchFamily="34" charset="0"/>
                          <a:cs typeface="Verdana" pitchFamily="34" charset="0"/>
                        </a:rPr>
                        <a:t>Element</a:t>
                      </a:r>
                      <a:endParaRPr lang="de-DE" b="1" dirty="0">
                        <a:latin typeface="Verdana" pitchFamily="34" charset="0"/>
                        <a:ea typeface="Verdana" pitchFamily="34" charset="0"/>
                        <a:cs typeface="Verdana" pitchFamily="34" charset="0"/>
                      </a:endParaRPr>
                    </a:p>
                  </a:txBody>
                  <a:tcPr/>
                </a:tc>
                <a:tc>
                  <a:txBody>
                    <a:bodyPr/>
                    <a:lstStyle/>
                    <a:p>
                      <a:r>
                        <a:rPr lang="de-DE" sz="1800" dirty="0" smtClean="0">
                          <a:latin typeface="Verdana" pitchFamily="34" charset="0"/>
                          <a:ea typeface="Verdana" pitchFamily="34" charset="0"/>
                          <a:cs typeface="Verdana" pitchFamily="34" charset="0"/>
                        </a:rPr>
                        <a:t>Erfassung</a:t>
                      </a:r>
                      <a:endParaRPr lang="de-DE" sz="1800" dirty="0">
                        <a:latin typeface="Verdana" pitchFamily="34" charset="0"/>
                        <a:ea typeface="Verdana" pitchFamily="34" charset="0"/>
                        <a:cs typeface="Verdana" pitchFamily="34" charset="0"/>
                      </a:endParaRPr>
                    </a:p>
                  </a:txBody>
                  <a:tcPr/>
                </a:tc>
              </a:tr>
              <a:tr h="627901">
                <a:tc>
                  <a:txBody>
                    <a:bodyPr/>
                    <a:lstStyle/>
                    <a:p>
                      <a:pPr>
                        <a:lnSpc>
                          <a:spcPts val="1600"/>
                        </a:lnSpc>
                        <a:spcBef>
                          <a:spcPts val="600"/>
                        </a:spcBef>
                        <a:spcAft>
                          <a:spcPts val="600"/>
                        </a:spcAft>
                      </a:pPr>
                      <a:r>
                        <a:rPr lang="de-DE" b="1" dirty="0" smtClean="0">
                          <a:latin typeface="Verdana" pitchFamily="34" charset="0"/>
                          <a:ea typeface="Verdana" pitchFamily="34" charset="0"/>
                          <a:cs typeface="Verdana" pitchFamily="34" charset="0"/>
                        </a:rPr>
                        <a:t>2.3.2</a:t>
                      </a:r>
                      <a:endParaRPr lang="de-DE"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b="1" dirty="0" smtClean="0">
                          <a:latin typeface="Verdana" pitchFamily="34" charset="0"/>
                          <a:ea typeface="Verdana" pitchFamily="34" charset="0"/>
                          <a:cs typeface="Verdana" pitchFamily="34" charset="0"/>
                        </a:rPr>
                        <a:t>Haupttitel</a:t>
                      </a:r>
                      <a:endParaRPr lang="de-DE" b="1" dirty="0">
                        <a:latin typeface="Verdana" pitchFamily="34" charset="0"/>
                        <a:ea typeface="Verdana" pitchFamily="34" charset="0"/>
                        <a:cs typeface="Verdana" pitchFamily="34" charset="0"/>
                      </a:endParaRPr>
                    </a:p>
                  </a:txBody>
                  <a:tcPr anchor="ctr"/>
                </a:tc>
                <a:tc>
                  <a:txBody>
                    <a:bodyPr/>
                    <a:lstStyle/>
                    <a:p>
                      <a:pPr marL="0" algn="l" defTabSz="914400" rtl="0" eaLnBrk="1" latinLnBrk="0" hangingPunct="1">
                        <a:lnSpc>
                          <a:spcPct val="1000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Erste Gründe der bürgerlichen Baukunst</a:t>
                      </a:r>
                      <a:endParaRPr lang="de-DE" sz="1800" kern="1200" dirty="0">
                        <a:solidFill>
                          <a:schemeClr val="dk1"/>
                        </a:solidFill>
                        <a:latin typeface="Verdana" pitchFamily="34" charset="0"/>
                        <a:ea typeface="Verdana" pitchFamily="34" charset="0"/>
                        <a:cs typeface="Verdana" pitchFamily="34" charset="0"/>
                      </a:endParaRPr>
                    </a:p>
                  </a:txBody>
                  <a:tcPr marL="68580" marR="68580" marT="0" marB="0" anchor="ctr"/>
                </a:tc>
              </a:tr>
              <a:tr h="627901">
                <a:tc>
                  <a:txBody>
                    <a:bodyPr/>
                    <a:lstStyle/>
                    <a:p>
                      <a:pPr>
                        <a:lnSpc>
                          <a:spcPts val="1600"/>
                        </a:lnSpc>
                        <a:spcBef>
                          <a:spcPts val="600"/>
                        </a:spcBef>
                        <a:spcAft>
                          <a:spcPts val="600"/>
                        </a:spcAft>
                      </a:pPr>
                      <a:r>
                        <a:rPr lang="de-DE" b="1" dirty="0" smtClean="0">
                          <a:latin typeface="Verdana" pitchFamily="34" charset="0"/>
                          <a:ea typeface="Verdana" pitchFamily="34" charset="0"/>
                          <a:cs typeface="Verdana" pitchFamily="34" charset="0"/>
                        </a:rPr>
                        <a:t>2.5.2</a:t>
                      </a:r>
                      <a:endParaRPr lang="de-DE"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b="1" dirty="0" err="1" smtClean="0">
                          <a:latin typeface="Verdana" pitchFamily="34" charset="0"/>
                          <a:ea typeface="Verdana" pitchFamily="34" charset="0"/>
                          <a:cs typeface="Verdana" pitchFamily="34" charset="0"/>
                        </a:rPr>
                        <a:t>Ausgabebe-zeichnung</a:t>
                      </a:r>
                      <a:endParaRPr lang="de-DE" b="1" dirty="0">
                        <a:latin typeface="Verdana" pitchFamily="34" charset="0"/>
                        <a:ea typeface="Verdana" pitchFamily="34" charset="0"/>
                        <a:cs typeface="Verdana" pitchFamily="34" charset="0"/>
                      </a:endParaRPr>
                    </a:p>
                  </a:txBody>
                  <a:tcPr anchor="ctr"/>
                </a:tc>
                <a:tc>
                  <a:txBody>
                    <a:bodyPr/>
                    <a:lstStyle/>
                    <a:p>
                      <a:pPr>
                        <a:lnSpc>
                          <a:spcPct val="100000"/>
                        </a:lnSpc>
                        <a:spcBef>
                          <a:spcPts val="600"/>
                        </a:spcBef>
                        <a:spcAft>
                          <a:spcPts val="600"/>
                        </a:spcAft>
                      </a:pPr>
                      <a:r>
                        <a:rPr lang="de-DE" sz="1800" kern="1200" dirty="0" smtClean="0">
                          <a:latin typeface="Verdana" pitchFamily="34" charset="0"/>
                          <a:ea typeface="Verdana" pitchFamily="34" charset="0"/>
                          <a:cs typeface="Verdana" pitchFamily="34" charset="0"/>
                        </a:rPr>
                        <a:t>1. Auflage</a:t>
                      </a:r>
                      <a:endParaRPr lang="de-DE" dirty="0">
                        <a:latin typeface="Verdana" pitchFamily="34" charset="0"/>
                        <a:ea typeface="Verdana" pitchFamily="34" charset="0"/>
                        <a:cs typeface="Verdana" pitchFamily="34" charset="0"/>
                      </a:endParaRPr>
                    </a:p>
                  </a:txBody>
                  <a:tcPr anchor="ctr"/>
                </a:tc>
              </a:tr>
              <a:tr h="627901">
                <a:tc>
                  <a:txBody>
                    <a:bodyPr/>
                    <a:lstStyle/>
                    <a:p>
                      <a:pPr>
                        <a:lnSpc>
                          <a:spcPts val="1600"/>
                        </a:lnSpc>
                        <a:spcBef>
                          <a:spcPts val="600"/>
                        </a:spcBef>
                        <a:spcAft>
                          <a:spcPts val="600"/>
                        </a:spcAft>
                      </a:pPr>
                      <a:r>
                        <a:rPr lang="de-DE" dirty="0" smtClean="0">
                          <a:latin typeface="Verdana" pitchFamily="34" charset="0"/>
                          <a:ea typeface="Verdana" pitchFamily="34" charset="0"/>
                          <a:cs typeface="Verdana" pitchFamily="34" charset="0"/>
                        </a:rPr>
                        <a:t>2.5.2</a:t>
                      </a:r>
                      <a:endParaRPr lang="de-DE"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dirty="0" err="1" smtClean="0">
                          <a:latin typeface="Verdana" pitchFamily="34" charset="0"/>
                          <a:ea typeface="Verdana" pitchFamily="34" charset="0"/>
                          <a:cs typeface="Verdana" pitchFamily="34" charset="0"/>
                        </a:rPr>
                        <a:t>Ausgabebe-zeichnung</a:t>
                      </a:r>
                      <a:endParaRPr lang="de-DE" b="0" dirty="0">
                        <a:latin typeface="Verdana" pitchFamily="34" charset="0"/>
                        <a:ea typeface="Verdana" pitchFamily="34" charset="0"/>
                        <a:cs typeface="Verdana" pitchFamily="34" charset="0"/>
                      </a:endParaRPr>
                    </a:p>
                  </a:txBody>
                  <a:tcPr anchor="ctr"/>
                </a:tc>
                <a:tc>
                  <a:txBody>
                    <a:bodyPr/>
                    <a:lstStyle/>
                    <a:p>
                      <a:pPr>
                        <a:lnSpc>
                          <a:spcPct val="100000"/>
                        </a:lnSpc>
                        <a:spcBef>
                          <a:spcPts val="600"/>
                        </a:spcBef>
                        <a:spcAft>
                          <a:spcPts val="600"/>
                        </a:spcAft>
                      </a:pPr>
                      <a:r>
                        <a:rPr lang="de-DE" sz="1800" kern="1200" dirty="0" smtClean="0">
                          <a:latin typeface="Verdana" pitchFamily="34" charset="0"/>
                          <a:ea typeface="Verdana" pitchFamily="34" charset="0"/>
                          <a:cs typeface="Verdana" pitchFamily="34" charset="0"/>
                        </a:rPr>
                        <a:t>fotomechanischer Neudruck der Originalausgabe 1798</a:t>
                      </a:r>
                      <a:endParaRPr lang="de-DE" dirty="0">
                        <a:latin typeface="Verdana" pitchFamily="34" charset="0"/>
                        <a:ea typeface="Verdana" pitchFamily="34" charset="0"/>
                        <a:cs typeface="Verdana" pitchFamily="34" charset="0"/>
                      </a:endParaRPr>
                    </a:p>
                  </a:txBody>
                  <a:tcPr anchor="ctr"/>
                </a:tc>
              </a:tr>
            </a:tbl>
          </a:graphicData>
        </a:graphic>
      </p:graphicFrame>
      <p:sp>
        <p:nvSpPr>
          <p:cNvPr id="9" name="Titel 1"/>
          <p:cNvSpPr>
            <a:spLocks noGrp="1"/>
          </p:cNvSpPr>
          <p:nvPr>
            <p:ph type="title"/>
          </p:nvPr>
        </p:nvSpPr>
        <p:spPr>
          <a:xfrm>
            <a:off x="251520" y="183778"/>
            <a:ext cx="8640960" cy="508918"/>
          </a:xfrm>
        </p:spPr>
        <p:txBody>
          <a:bodyPr/>
          <a:lstStyle/>
          <a:p>
            <a:r>
              <a:rPr lang="de-DE" dirty="0" smtClean="0"/>
              <a:t>Beschreibung der Reproduktion (Beispiel 3)</a:t>
            </a:r>
            <a:endParaRPr lang="de-DE" dirty="0"/>
          </a:p>
        </p:txBody>
      </p:sp>
      <p:sp>
        <p:nvSpPr>
          <p:cNvPr id="10" name="Fußzeilenplatzhalter 3"/>
          <p:cNvSpPr>
            <a:spLocks noGrp="1"/>
          </p:cNvSpPr>
          <p:nvPr>
            <p:ph type="ftr" sz="quarter" idx="14"/>
          </p:nvPr>
        </p:nvSpPr>
        <p:spPr>
          <a:xfrm>
            <a:off x="467544" y="6376243"/>
            <a:ext cx="7632848" cy="365125"/>
          </a:xfrm>
        </p:spPr>
        <p:txBody>
          <a:bodyPr/>
          <a:lstStyle/>
          <a:p>
            <a:r>
              <a:rPr lang="de-DE" smtClean="0"/>
              <a:t>AG RDA Schulungsunterlagen – Modul 5A.05: Reproduktionen | Stand: 11.09.2015 | CC BY-NC-SA</a:t>
            </a:r>
            <a:endParaRPr lang="de-DE" dirty="0"/>
          </a:p>
        </p:txBody>
      </p:sp>
      <p:pic>
        <p:nvPicPr>
          <p:cNvPr id="7" name="Grafik 6" descr="Baukunst_Reprint_1.jpg"/>
          <p:cNvPicPr>
            <a:picLocks noChangeAspect="1"/>
          </p:cNvPicPr>
          <p:nvPr/>
        </p:nvPicPr>
        <p:blipFill>
          <a:blip r:embed="rId3" cstate="print"/>
          <a:srcRect l="47638" t="3485" r="7476" b="11709"/>
          <a:stretch>
            <a:fillRect/>
          </a:stretch>
        </p:blipFill>
        <p:spPr>
          <a:xfrm>
            <a:off x="88762" y="1052736"/>
            <a:ext cx="2755046" cy="3528392"/>
          </a:xfrm>
          <a:prstGeom prst="rect">
            <a:avLst/>
          </a:prstGeom>
          <a:ln>
            <a:solidFill>
              <a:schemeClr val="tx1"/>
            </a:solidFill>
          </a:ln>
        </p:spPr>
      </p:pic>
      <p:pic>
        <p:nvPicPr>
          <p:cNvPr id="8" name="Grafik 7" descr="Baukunst_Reprint_2.jpg"/>
          <p:cNvPicPr>
            <a:picLocks noChangeAspect="1"/>
          </p:cNvPicPr>
          <p:nvPr/>
        </p:nvPicPr>
        <p:blipFill>
          <a:blip r:embed="rId4" cstate="print"/>
          <a:srcRect l="17325" t="62970" r="56300" b="12437"/>
          <a:stretch>
            <a:fillRect/>
          </a:stretch>
        </p:blipFill>
        <p:spPr>
          <a:xfrm>
            <a:off x="323528" y="4725144"/>
            <a:ext cx="2411760" cy="1512168"/>
          </a:xfrm>
          <a:prstGeom prst="rect">
            <a:avLst/>
          </a:prstGeom>
          <a:ln>
            <a:solidFill>
              <a:schemeClr val="tx1"/>
            </a:solidFill>
          </a:ln>
        </p:spPr>
      </p:pic>
      <p:sp>
        <p:nvSpPr>
          <p:cNvPr id="12" name="Textfeld 11"/>
          <p:cNvSpPr txBox="1"/>
          <p:nvPr/>
        </p:nvSpPr>
        <p:spPr>
          <a:xfrm>
            <a:off x="2555776" y="5301208"/>
            <a:ext cx="2893741" cy="369332"/>
          </a:xfrm>
          <a:prstGeom prst="rect">
            <a:avLst/>
          </a:prstGeom>
          <a:solidFill>
            <a:schemeClr val="bg1"/>
          </a:solidFill>
          <a:ln>
            <a:solidFill>
              <a:schemeClr val="tx1"/>
            </a:solidFill>
          </a:ln>
        </p:spPr>
        <p:txBody>
          <a:bodyPr wrap="none" rtlCol="0">
            <a:spAutoFit/>
          </a:bodyPr>
          <a:lstStyle/>
          <a:p>
            <a:r>
              <a:rPr lang="de-DE" dirty="0" smtClean="0">
                <a:latin typeface="Verdana" panose="020B0604030504040204" pitchFamily="34" charset="0"/>
                <a:ea typeface="Verdana" panose="020B0604030504040204" pitchFamily="34" charset="0"/>
                <a:cs typeface="Verdana" panose="020B0604030504040204" pitchFamily="34" charset="0"/>
              </a:rPr>
              <a:t>Rückseite der Titelseite</a:t>
            </a:r>
          </a:p>
        </p:txBody>
      </p:sp>
    </p:spTree>
    <p:extLst>
      <p:ext uri="{BB962C8B-B14F-4D97-AF65-F5344CB8AC3E}">
        <p14:creationId xmlns:p14="http://schemas.microsoft.com/office/powerpoint/2010/main" val="322073632"/>
      </p:ext>
    </p:extLst>
  </p:cSld>
  <p:clrMapOvr>
    <a:masterClrMapping/>
  </p:clrMapOvr>
  <p:timing>
    <p:tnLst>
      <p:par>
        <p:cTn id="1" dur="indefinite" restart="never" nodeType="tmRoot"/>
      </p:par>
    </p:tnLst>
  </p:timing>
</p:sld>
</file>

<file path=ppt/theme/theme1.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solidFill>
          <a:schemeClr val="bg1"/>
        </a:solidFill>
        <a:ln>
          <a:solidFill>
            <a:schemeClr val="tx1"/>
          </a:solidFill>
        </a:ln>
      </a:spPr>
      <a:bodyPr wrap="square" rtlCol="0">
        <a:spAutoFit/>
      </a:bodyPr>
      <a:lstStyle>
        <a:defPPr>
          <a:defRPr dirty="0" smtClean="0">
            <a:latin typeface="Verdana" panose="020B0604030504040204" pitchFamily="34" charset="0"/>
            <a:ea typeface="Verdana" panose="020B0604030504040204" pitchFamily="34" charset="0"/>
            <a:cs typeface="Verdana" panose="020B0604030504040204" pitchFamily="34" charset="0"/>
          </a:defRPr>
        </a:defPPr>
      </a:lstStyle>
    </a:txDef>
  </a:objectDefaults>
  <a:extraClrSchemeLst/>
</a:theme>
</file>

<file path=ppt/theme/theme2.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2354</Words>
  <Application>Microsoft Office PowerPoint</Application>
  <PresentationFormat>Bildschirmpräsentation (4:3)</PresentationFormat>
  <Paragraphs>368</Paragraphs>
  <Slides>26</Slides>
  <Notes>20</Notes>
  <HiddenSlides>0</HiddenSlides>
  <MMClips>0</MMClips>
  <ScaleCrop>false</ScaleCrop>
  <HeadingPairs>
    <vt:vector size="4" baseType="variant">
      <vt:variant>
        <vt:lpstr>Design</vt:lpstr>
      </vt:variant>
      <vt:variant>
        <vt:i4>1</vt:i4>
      </vt:variant>
      <vt:variant>
        <vt:lpstr>Folientitel</vt:lpstr>
      </vt:variant>
      <vt:variant>
        <vt:i4>26</vt:i4>
      </vt:variant>
    </vt:vector>
  </HeadingPairs>
  <TitlesOfParts>
    <vt:vector size="27" baseType="lpstr">
      <vt:lpstr>Larissa</vt:lpstr>
      <vt:lpstr>Schulungsunterlagen der AG RDA</vt:lpstr>
      <vt:lpstr>Reproduktionen </vt:lpstr>
      <vt:lpstr>Reproduktionen: Definition</vt:lpstr>
      <vt:lpstr>Beschreibung der Reproduktion</vt:lpstr>
      <vt:lpstr>Beschreibung der Reproduktion</vt:lpstr>
      <vt:lpstr>Beschreibung der Reproduktion</vt:lpstr>
      <vt:lpstr>Beschreibung der Reproduktion (Beispiel 1)</vt:lpstr>
      <vt:lpstr>Beschreibung der Reproduktion (Beispiel 2)</vt:lpstr>
      <vt:lpstr>Beschreibung der Reproduktion (Beispiel 3)</vt:lpstr>
      <vt:lpstr>Beschreibung der Reproduktion</vt:lpstr>
      <vt:lpstr>Beschreibung der Reproduktion</vt:lpstr>
      <vt:lpstr>Werktitel</vt:lpstr>
      <vt:lpstr>In Beziehung stehende Manifestation</vt:lpstr>
      <vt:lpstr>In Beziehung stehendes Exemplar</vt:lpstr>
      <vt:lpstr>Reproduktion in anderer physischer Form</vt:lpstr>
      <vt:lpstr>Reproduktion in anderer physischer Form</vt:lpstr>
      <vt:lpstr>Reproduktion in anderer physischer Form</vt:lpstr>
      <vt:lpstr>Reproduktion in anderer physischer Form</vt:lpstr>
      <vt:lpstr>Reproduktion in anderer physischer Form</vt:lpstr>
      <vt:lpstr>Reproduktion in anderer physischer Form</vt:lpstr>
      <vt:lpstr>Reproduktionen in gleicher physischer Form</vt:lpstr>
      <vt:lpstr>Reproduktionen in gleicher physischer Form</vt:lpstr>
      <vt:lpstr>Reproduktionen in gleicher physischer Form</vt:lpstr>
      <vt:lpstr>Reproduktionen in gleicher physischer Form</vt:lpstr>
      <vt:lpstr>Reproduktionen in gleicher physischer Form</vt:lpstr>
      <vt:lpstr>Keine Reproduktionen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Schulungsunterlagen der AG RDA</dc:title>
  <dc:creator>Bufalino, Cinzia</dc:creator>
  <cp:lastModifiedBy>Goerlich</cp:lastModifiedBy>
  <cp:revision>138</cp:revision>
  <dcterms:created xsi:type="dcterms:W3CDTF">2014-02-18T07:01:40Z</dcterms:created>
  <dcterms:modified xsi:type="dcterms:W3CDTF">2015-09-18T06:02:43Z</dcterms:modified>
</cp:coreProperties>
</file>