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7"/>
  </p:notesMasterIdLst>
  <p:handoutMasterIdLst>
    <p:handoutMasterId r:id="rId38"/>
  </p:handoutMasterIdLst>
  <p:sldIdLst>
    <p:sldId id="285" r:id="rId2"/>
    <p:sldId id="259" r:id="rId3"/>
    <p:sldId id="302" r:id="rId4"/>
    <p:sldId id="305" r:id="rId5"/>
    <p:sldId id="306" r:id="rId6"/>
    <p:sldId id="307" r:id="rId7"/>
    <p:sldId id="308" r:id="rId8"/>
    <p:sldId id="309" r:id="rId9"/>
    <p:sldId id="310" r:id="rId10"/>
    <p:sldId id="311" r:id="rId11"/>
    <p:sldId id="289" r:id="rId12"/>
    <p:sldId id="298" r:id="rId13"/>
    <p:sldId id="312" r:id="rId14"/>
    <p:sldId id="313" r:id="rId15"/>
    <p:sldId id="314" r:id="rId16"/>
    <p:sldId id="315" r:id="rId17"/>
    <p:sldId id="316" r:id="rId18"/>
    <p:sldId id="317" r:id="rId19"/>
    <p:sldId id="319" r:id="rId20"/>
    <p:sldId id="320" r:id="rId21"/>
    <p:sldId id="321" r:id="rId22"/>
    <p:sldId id="322" r:id="rId23"/>
    <p:sldId id="323" r:id="rId24"/>
    <p:sldId id="324" r:id="rId25"/>
    <p:sldId id="330" r:id="rId26"/>
    <p:sldId id="331" r:id="rId27"/>
    <p:sldId id="333" r:id="rId28"/>
    <p:sldId id="325" r:id="rId29"/>
    <p:sldId id="326" r:id="rId30"/>
    <p:sldId id="334" r:id="rId31"/>
    <p:sldId id="335" r:id="rId32"/>
    <p:sldId id="327" r:id="rId33"/>
    <p:sldId id="328" r:id="rId34"/>
    <p:sldId id="329" r:id="rId35"/>
    <p:sldId id="332" r:id="rId36"/>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859" autoAdjust="0"/>
    <p:restoredTop sz="92189" autoAdjust="0"/>
  </p:normalViewPr>
  <p:slideViewPr>
    <p:cSldViewPr>
      <p:cViewPr varScale="1">
        <p:scale>
          <a:sx n="104" d="100"/>
          <a:sy n="104" d="100"/>
        </p:scale>
        <p:origin x="-1278" y="-8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204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C937E4-8306-4256-98BE-2853E1A1DDAD}" type="datetimeFigureOut">
              <a:rPr lang="de-DE" smtClean="0"/>
              <a:pPr/>
              <a:t>10.06.2015</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EDB1F4-BB4F-44BD-AC26-B758B395BD23}" type="datetimeFigureOut">
              <a:rPr lang="de-DE" smtClean="0"/>
              <a:pPr/>
              <a:t>10.06.2015</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mtClean="0"/>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11</a:t>
            </a:fld>
            <a:endParaRPr lang="de-DE"/>
          </a:p>
        </p:txBody>
      </p:sp>
    </p:spTree>
    <p:extLst>
      <p:ext uri="{BB962C8B-B14F-4D97-AF65-F5344CB8AC3E}">
        <p14:creationId xmlns:p14="http://schemas.microsoft.com/office/powerpoint/2010/main" val="1918400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t>AG RDA Schulungsunterlagen – Modul 5A.04: Integrierende Ressourcen | Stand: 26.05.2015 | CC BY-NC-SA</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t>AG RDA Schulungsunterlagen – Modul 5A.04: Integrierende Ressourcen | Stand: 26.05.2015 | CC BY-NC-SA</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7.tmp"/><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19.png"/><Relationship Id="rId4" Type="http://schemas.openxmlformats.org/officeDocument/2006/relationships/image" Target="../media/image1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1.tmp"/><Relationship Id="rId2" Type="http://schemas.openxmlformats.org/officeDocument/2006/relationships/image" Target="../media/image20.tmp"/><Relationship Id="rId1" Type="http://schemas.openxmlformats.org/officeDocument/2006/relationships/slideLayout" Target="../slideLayouts/slideLayout1.xml"/><Relationship Id="rId4" Type="http://schemas.openxmlformats.org/officeDocument/2006/relationships/image" Target="../media/image22.tmp"/></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hyperlink" Target="http://access.rdatoolkit.org/document.php?id=rdagloss-de&amp;target=rdagloss-863" TargetMode="Externa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23322504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568952" cy="1301006"/>
          </a:xfrm>
        </p:spPr>
        <p:txBody>
          <a:bodyPr/>
          <a:lstStyle/>
          <a:p>
            <a:r>
              <a:rPr lang="de-DE" dirty="0"/>
              <a:t>Personen, Familien oder Körperschaften, die mit einer integrierenden Ressource in Verbindung stehen RDA 19.2., RDA 20.2 etc. </a:t>
            </a:r>
          </a:p>
        </p:txBody>
      </p:sp>
      <p:sp>
        <p:nvSpPr>
          <p:cNvPr id="3" name="Textplatzhalter 2"/>
          <p:cNvSpPr>
            <a:spLocks noGrp="1"/>
          </p:cNvSpPr>
          <p:nvPr>
            <p:ph type="body" sz="quarter" idx="13"/>
          </p:nvPr>
        </p:nvSpPr>
        <p:spPr/>
        <p:txBody>
          <a:bodyPr/>
          <a:lstStyle/>
          <a:p>
            <a:endParaRPr lang="de-DE" dirty="0" smtClean="0"/>
          </a:p>
          <a:p>
            <a:endParaRPr lang="de-DE" dirty="0"/>
          </a:p>
          <a:p>
            <a:pPr marL="0" indent="0">
              <a:buNone/>
            </a:pPr>
            <a:r>
              <a:rPr lang="de-DE" dirty="0"/>
              <a:t>Es gelten die allgemeinen Regeln in Abschnitt 6. Es können sowohl geistige Schöpfer als auch Sonstige und Mitwirkende auftreten. Im </a:t>
            </a:r>
            <a:r>
              <a:rPr lang="de-DE" dirty="0" smtClean="0"/>
              <a:t>folgenden </a:t>
            </a:r>
            <a:r>
              <a:rPr lang="de-DE" dirty="0"/>
              <a:t>Beispiel ist an hauptverantwortlicher Stelle der Herausgeber genannt. Aus dem Inhaltsverzeichnis geht hervor, dass mehrere Autoren jeweils unabhängig voneinander Kapitel zu dem Werk beigetragen haben. Es handelt sich also um den Herausgeber einer Zusammenstellung.</a:t>
            </a:r>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Modul 5A.04: Integrierende Ressourcen | Stand: 26.05.2015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10</a:t>
            </a:fld>
            <a:endParaRPr lang="de-DE"/>
          </a:p>
        </p:txBody>
      </p:sp>
    </p:spTree>
    <p:extLst>
      <p:ext uri="{BB962C8B-B14F-4D97-AF65-F5344CB8AC3E}">
        <p14:creationId xmlns:p14="http://schemas.microsoft.com/office/powerpoint/2010/main" val="250014750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11</a:t>
            </a:fld>
            <a:endParaRPr lang="de-DE"/>
          </a:p>
        </p:txBody>
      </p:sp>
      <p:sp>
        <p:nvSpPr>
          <p:cNvPr id="6" name="Textfeld 5"/>
          <p:cNvSpPr txBox="1"/>
          <p:nvPr/>
        </p:nvSpPr>
        <p:spPr>
          <a:xfrm>
            <a:off x="4967124" y="3761751"/>
            <a:ext cx="3133268" cy="1754326"/>
          </a:xfrm>
          <a:prstGeom prst="rect">
            <a:avLst/>
          </a:prstGeom>
          <a:solidFill>
            <a:schemeClr val="bg1"/>
          </a:solidFill>
          <a:ln>
            <a:solidFill>
              <a:schemeClr val="tx1"/>
            </a:solid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Weitere bibliografische Informationen:</a:t>
            </a:r>
          </a:p>
          <a:p>
            <a:r>
              <a:rPr lang="de-DE" dirty="0" smtClean="0">
                <a:latin typeface="Verdana" panose="020B0604030504040204" pitchFamily="34" charset="0"/>
                <a:ea typeface="Verdana" panose="020B0604030504040204" pitchFamily="34" charset="0"/>
                <a:cs typeface="Verdana" panose="020B0604030504040204" pitchFamily="34" charset="0"/>
              </a:rPr>
              <a:t>Der </a:t>
            </a:r>
            <a:r>
              <a:rPr lang="de-DE" dirty="0">
                <a:latin typeface="Verdana" panose="020B0604030504040204" pitchFamily="34" charset="0"/>
                <a:ea typeface="Verdana" panose="020B0604030504040204" pitchFamily="34" charset="0"/>
                <a:cs typeface="Verdana" panose="020B0604030504040204" pitchFamily="34" charset="0"/>
              </a:rPr>
              <a:t>Verlag aktualisiert immer </a:t>
            </a:r>
            <a:r>
              <a:rPr lang="de-DE" dirty="0" smtClean="0">
                <a:latin typeface="Verdana" panose="020B0604030504040204" pitchFamily="34" charset="0"/>
                <a:ea typeface="Verdana" panose="020B0604030504040204" pitchFamily="34" charset="0"/>
                <a:cs typeface="Verdana" panose="020B0604030504040204" pitchFamily="34" charset="0"/>
              </a:rPr>
              <a:t>vierteljährlich. Beigelegt ist das gleiche Werk auf einer CD-ROM</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7" name="Textfeld 6"/>
          <p:cNvSpPr txBox="1"/>
          <p:nvPr/>
        </p:nvSpPr>
        <p:spPr>
          <a:xfrm>
            <a:off x="1445608" y="1268760"/>
            <a:ext cx="3133268" cy="4247317"/>
          </a:xfrm>
          <a:prstGeom prst="rect">
            <a:avLst/>
          </a:prstGeom>
          <a:solidFill>
            <a:schemeClr val="bg1"/>
          </a:solidFill>
          <a:ln>
            <a:solidFill>
              <a:schemeClr val="tx1"/>
            </a:solid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Titelblatt</a:t>
            </a: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sp>
        <p:nvSpPr>
          <p:cNvPr id="10" name="Titel 1"/>
          <p:cNvSpPr>
            <a:spLocks noGrp="1"/>
          </p:cNvSpPr>
          <p:nvPr>
            <p:ph type="title"/>
          </p:nvPr>
        </p:nvSpPr>
        <p:spPr>
          <a:xfrm>
            <a:off x="258396" y="188640"/>
            <a:ext cx="8640960" cy="508918"/>
          </a:xfrm>
        </p:spPr>
        <p:txBody>
          <a:bodyPr/>
          <a:lstStyle/>
          <a:p>
            <a:r>
              <a:rPr lang="de-DE" dirty="0"/>
              <a:t>Beispiel: </a:t>
            </a:r>
            <a:r>
              <a:rPr lang="de-DE" dirty="0" smtClean="0"/>
              <a:t>Grundwerk: </a:t>
            </a:r>
            <a:r>
              <a:rPr lang="de-DE" dirty="0"/>
              <a:t>Umfassende zusammengesetzte Beschreibung </a:t>
            </a:r>
          </a:p>
        </p:txBody>
      </p:sp>
      <p:sp>
        <p:nvSpPr>
          <p:cNvPr id="8" name="Fußzeilenplatzhalter 3"/>
          <p:cNvSpPr>
            <a:spLocks noGrp="1"/>
          </p:cNvSpPr>
          <p:nvPr>
            <p:ph type="ftr" sz="quarter" idx="14"/>
          </p:nvPr>
        </p:nvSpPr>
        <p:spPr>
          <a:xfrm>
            <a:off x="467544" y="6376243"/>
            <a:ext cx="7632848" cy="365125"/>
          </a:xfrm>
        </p:spPr>
        <p:txBody>
          <a:bodyPr/>
          <a:lstStyle/>
          <a:p>
            <a:r>
              <a:rPr lang="de-DE" smtClean="0"/>
              <a:t>AG RDA Schulungsunterlagen – Modul 5A.04: Integrierende Ressourcen | Stand: 26.05.2015 | CC BY-NC-SA</a:t>
            </a:r>
            <a:endParaRPr lang="de-DE" dirty="0"/>
          </a:p>
        </p:txBody>
      </p:sp>
      <p:pic>
        <p:nvPicPr>
          <p:cNvPr id="9" name="Grafik 8"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82150" y="1700808"/>
            <a:ext cx="2805834" cy="3528392"/>
          </a:xfrm>
          <a:prstGeom prst="rect">
            <a:avLst/>
          </a:prstGeom>
        </p:spPr>
      </p:pic>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88024" y="1238089"/>
            <a:ext cx="3127375" cy="487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56311" y="1764000"/>
            <a:ext cx="3908178" cy="6896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Textfeld 11"/>
          <p:cNvSpPr txBox="1"/>
          <p:nvPr/>
        </p:nvSpPr>
        <p:spPr>
          <a:xfrm>
            <a:off x="4997931" y="1746377"/>
            <a:ext cx="3637324" cy="810196"/>
          </a:xfrm>
          <a:prstGeom prst="rect">
            <a:avLst/>
          </a:prstGeom>
          <a:solidFill>
            <a:schemeClr val="bg1"/>
          </a:solidFill>
          <a:ln>
            <a:solidFill>
              <a:schemeClr val="tx1"/>
            </a:solidFill>
          </a:ln>
        </p:spPr>
        <p:txBody>
          <a:bodyPr wrap="squar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pic>
        <p:nvPicPr>
          <p:cNvPr id="102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56311" y="1749419"/>
            <a:ext cx="3578944" cy="8071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349955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12</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122463555"/>
              </p:ext>
            </p:extLst>
          </p:nvPr>
        </p:nvGraphicFramePr>
        <p:xfrm>
          <a:off x="395536" y="260648"/>
          <a:ext cx="8568952" cy="5943133"/>
        </p:xfrm>
        <a:graphic>
          <a:graphicData uri="http://schemas.openxmlformats.org/drawingml/2006/table">
            <a:tbl>
              <a:tblPr firstRow="1" bandRow="1">
                <a:tableStyleId>{5C22544A-7EE6-4342-B048-85BDC9FD1C3A}</a:tableStyleId>
              </a:tblPr>
              <a:tblGrid>
                <a:gridCol w="1008000"/>
                <a:gridCol w="1248138"/>
                <a:gridCol w="2784422"/>
                <a:gridCol w="3528392"/>
              </a:tblGrid>
              <a:tr h="419444">
                <a:tc>
                  <a:txBody>
                    <a:bodyPr/>
                    <a:lstStyle/>
                    <a:p>
                      <a:r>
                        <a:rPr lang="de-DE" sz="1800" b="1" dirty="0" err="1" smtClean="0">
                          <a:latin typeface="Verdana" panose="020B0604030504040204" pitchFamily="34" charset="0"/>
                          <a:ea typeface="Verdana" panose="020B0604030504040204" pitchFamily="34" charset="0"/>
                          <a:cs typeface="Verdana" panose="020B0604030504040204" pitchFamily="34" charset="0"/>
                        </a:rPr>
                        <a:t>Aleph</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ct val="115000"/>
                        </a:lnSpc>
                        <a:spcAft>
                          <a:spcPts val="1000"/>
                        </a:spcAft>
                      </a:pPr>
                      <a:r>
                        <a:rPr lang="de-DE" sz="1800" b="1" dirty="0" smtClean="0">
                          <a:effectLst/>
                          <a:latin typeface="Verdana" panose="020B0604030504040204" pitchFamily="34" charset="0"/>
                          <a:ea typeface="Verdana" panose="020B0604030504040204" pitchFamily="34" charset="0"/>
                          <a:cs typeface="Verdana" panose="020B0604030504040204" pitchFamily="34" charset="0"/>
                        </a:rPr>
                        <a:t>331</a:t>
                      </a: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2.3.2</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Haupttitel</a:t>
                      </a: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smtClean="0">
                          <a:solidFill>
                            <a:srgbClr val="FF0000"/>
                          </a:solidFill>
                          <a:effectLst/>
                          <a:latin typeface="Verdana"/>
                          <a:ea typeface="Calibri"/>
                          <a:cs typeface="Times New Roman"/>
                        </a:rPr>
                        <a:t>$a </a:t>
                      </a:r>
                      <a:r>
                        <a:rPr lang="de-DE" sz="1800" dirty="0" smtClean="0">
                          <a:effectLst/>
                          <a:latin typeface="Verdana"/>
                          <a:ea typeface="Calibri"/>
                          <a:cs typeface="Times New Roman"/>
                        </a:rPr>
                        <a:t>Praxishandbuch </a:t>
                      </a:r>
                      <a:r>
                        <a:rPr lang="de-DE" sz="1800" dirty="0">
                          <a:effectLst/>
                          <a:latin typeface="Verdana"/>
                          <a:ea typeface="Calibri"/>
                          <a:cs typeface="Times New Roman"/>
                        </a:rPr>
                        <a:t>Windows Security Administration</a:t>
                      </a:r>
                      <a:endParaRPr lang="de-DE" sz="1800" dirty="0">
                        <a:effectLst/>
                        <a:latin typeface="Calibri"/>
                        <a:ea typeface="Calibri"/>
                        <a:cs typeface="Times New Roman"/>
                      </a:endParaRPr>
                    </a:p>
                  </a:txBody>
                  <a:tcPr marL="68580" marR="68580" marT="0" marB="0"/>
                </a:tc>
              </a:tr>
              <a:tr h="681741">
                <a:tc>
                  <a:txBody>
                    <a:bodyPr/>
                    <a:lstStyle/>
                    <a:p>
                      <a:pPr>
                        <a:lnSpc>
                          <a:spcPct val="115000"/>
                        </a:lnSpc>
                        <a:spcAft>
                          <a:spcPts val="1000"/>
                        </a:spcAft>
                      </a:pPr>
                      <a:r>
                        <a:rPr lang="de-DE" sz="1800" b="1" dirty="0" smtClean="0">
                          <a:effectLst/>
                          <a:latin typeface="Verdana" panose="020B0604030504040204" pitchFamily="34" charset="0"/>
                          <a:ea typeface="Verdana" panose="020B0604030504040204" pitchFamily="34" charset="0"/>
                          <a:cs typeface="Verdana" panose="020B0604030504040204" pitchFamily="34" charset="0"/>
                        </a:rPr>
                        <a:t>359</a:t>
                      </a: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2.4.2</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smtClean="0">
                          <a:effectLst/>
                          <a:latin typeface="Verdana"/>
                          <a:ea typeface="Calibri"/>
                          <a:cs typeface="Times New Roman"/>
                        </a:rPr>
                        <a:t>Verantwortlichkeitsangabe, die </a:t>
                      </a:r>
                      <a:r>
                        <a:rPr lang="de-DE" sz="1800" b="1" dirty="0">
                          <a:effectLst/>
                          <a:latin typeface="Verdana"/>
                          <a:ea typeface="Calibri"/>
                          <a:cs typeface="Times New Roman"/>
                        </a:rPr>
                        <a:t>sich auf den Haupttitel bezieht </a:t>
                      </a: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smtClean="0">
                          <a:solidFill>
                            <a:srgbClr val="FF0000"/>
                          </a:solidFill>
                          <a:effectLst/>
                          <a:latin typeface="Verdana"/>
                          <a:ea typeface="Calibri"/>
                          <a:cs typeface="Times New Roman"/>
                        </a:rPr>
                        <a:t>$a</a:t>
                      </a:r>
                      <a:r>
                        <a:rPr lang="de-DE" sz="1800" dirty="0" smtClean="0">
                          <a:effectLst/>
                          <a:latin typeface="Verdana"/>
                          <a:ea typeface="Calibri"/>
                          <a:cs typeface="Times New Roman"/>
                        </a:rPr>
                        <a:t> Kevin </a:t>
                      </a:r>
                      <a:r>
                        <a:rPr lang="de-DE" sz="1800" dirty="0">
                          <a:effectLst/>
                          <a:latin typeface="Verdana"/>
                          <a:ea typeface="Calibri"/>
                          <a:cs typeface="Times New Roman"/>
                        </a:rPr>
                        <a:t>F. Johnson </a:t>
                      </a:r>
                      <a:endParaRPr lang="de-DE" sz="1800" dirty="0">
                        <a:effectLst/>
                        <a:latin typeface="Calibri"/>
                        <a:ea typeface="Calibri"/>
                        <a:cs typeface="Times New Roman"/>
                      </a:endParaRPr>
                    </a:p>
                  </a:txBody>
                  <a:tcPr marL="68580" marR="68580" marT="0" marB="0"/>
                </a:tc>
              </a:tr>
              <a:tr h="445255">
                <a:tc rowSpan="3">
                  <a:txBody>
                    <a:bodyPr/>
                    <a:lstStyle/>
                    <a:p>
                      <a:pPr>
                        <a:lnSpc>
                          <a:spcPct val="115000"/>
                        </a:lnSpc>
                        <a:spcAft>
                          <a:spcPts val="1000"/>
                        </a:spcAft>
                      </a:pPr>
                      <a:r>
                        <a:rPr lang="de-DE" sz="1800" b="1" dirty="0" smtClean="0">
                          <a:effectLst/>
                          <a:latin typeface="Verdana" panose="020B0604030504040204" pitchFamily="34" charset="0"/>
                          <a:ea typeface="Verdana" panose="020B0604030504040204" pitchFamily="34" charset="0"/>
                          <a:cs typeface="Verdana" panose="020B0604030504040204" pitchFamily="34" charset="0"/>
                        </a:rPr>
                        <a:t>419</a:t>
                      </a: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2.8.2</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Erscheinungsort</a:t>
                      </a: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en-US" sz="1800" dirty="0" smtClean="0">
                          <a:solidFill>
                            <a:srgbClr val="FF0000"/>
                          </a:solidFill>
                          <a:effectLst/>
                          <a:latin typeface="Verdana"/>
                          <a:ea typeface="Calibri"/>
                          <a:cs typeface="Times New Roman"/>
                        </a:rPr>
                        <a:t>$a </a:t>
                      </a:r>
                      <a:r>
                        <a:rPr lang="en-US" sz="1800" dirty="0" smtClean="0">
                          <a:effectLst/>
                          <a:latin typeface="Verdana"/>
                          <a:ea typeface="Calibri"/>
                          <a:cs typeface="Times New Roman"/>
                        </a:rPr>
                        <a:t>Augsburg</a:t>
                      </a:r>
                      <a:endParaRPr lang="de-DE" sz="1800" dirty="0">
                        <a:effectLst/>
                        <a:latin typeface="Calibri"/>
                        <a:ea typeface="Calibri"/>
                        <a:cs typeface="Times New Roman"/>
                      </a:endParaRPr>
                    </a:p>
                  </a:txBody>
                  <a:tcPr marL="68580" marR="68580" marT="0" marB="0"/>
                </a:tc>
              </a:tr>
              <a:tr h="360040">
                <a:tc vMerge="1">
                  <a:txBody>
                    <a:bodyPr/>
                    <a:lstStyle/>
                    <a:p>
                      <a:pPr>
                        <a:lnSpc>
                          <a:spcPct val="115000"/>
                        </a:lnSpc>
                        <a:spcAft>
                          <a:spcPts val="1000"/>
                        </a:spcAft>
                      </a:pP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en-US" sz="1800" b="1" dirty="0">
                          <a:effectLst/>
                          <a:latin typeface="Verdana"/>
                          <a:ea typeface="Calibri"/>
                          <a:cs typeface="Times New Roman"/>
                        </a:rPr>
                        <a:t>2.8.4</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en-US" sz="1800" b="1" dirty="0" err="1">
                          <a:effectLst/>
                          <a:latin typeface="Verdana"/>
                          <a:ea typeface="Calibri"/>
                          <a:cs typeface="Times New Roman"/>
                        </a:rPr>
                        <a:t>Verlagsname</a:t>
                      </a: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smtClean="0">
                          <a:solidFill>
                            <a:srgbClr val="FF0000"/>
                          </a:solidFill>
                          <a:effectLst/>
                          <a:latin typeface="Verdana"/>
                          <a:ea typeface="Calibri"/>
                          <a:cs typeface="Times New Roman"/>
                        </a:rPr>
                        <a:t>$b</a:t>
                      </a:r>
                      <a:r>
                        <a:rPr lang="de-DE" sz="1800" dirty="0" smtClean="0">
                          <a:effectLst/>
                          <a:latin typeface="Verdana"/>
                          <a:ea typeface="Calibri"/>
                          <a:cs typeface="Times New Roman"/>
                        </a:rPr>
                        <a:t> Interest </a:t>
                      </a:r>
                      <a:r>
                        <a:rPr lang="de-DE" sz="1800" dirty="0">
                          <a:effectLst/>
                          <a:latin typeface="Verdana"/>
                          <a:ea typeface="Calibri"/>
                          <a:cs typeface="Times New Roman"/>
                        </a:rPr>
                        <a:t>Verlag</a:t>
                      </a:r>
                      <a:endParaRPr lang="de-DE" sz="1800" dirty="0">
                        <a:effectLst/>
                        <a:latin typeface="Calibri"/>
                        <a:ea typeface="Calibri"/>
                        <a:cs typeface="Times New Roman"/>
                      </a:endParaRPr>
                    </a:p>
                  </a:txBody>
                  <a:tcPr marL="68580" marR="68580" marT="0" marB="0"/>
                </a:tc>
              </a:tr>
              <a:tr h="419444">
                <a:tc vMerge="1">
                  <a:txBody>
                    <a:bodyPr/>
                    <a:lstStyle/>
                    <a:p>
                      <a:pPr>
                        <a:lnSpc>
                          <a:spcPct val="115000"/>
                        </a:lnSpc>
                        <a:spcAft>
                          <a:spcPts val="1000"/>
                        </a:spcAft>
                      </a:pP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2.8.6.5</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Erscheinungsdatum</a:t>
                      </a: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smtClean="0">
                          <a:solidFill>
                            <a:srgbClr val="FF0000"/>
                          </a:solidFill>
                          <a:effectLst/>
                          <a:latin typeface="Verdana"/>
                          <a:ea typeface="Calibri"/>
                          <a:cs typeface="Times New Roman"/>
                        </a:rPr>
                        <a:t>$c</a:t>
                      </a:r>
                      <a:r>
                        <a:rPr lang="de-DE" sz="1800" dirty="0" smtClean="0">
                          <a:effectLst/>
                          <a:latin typeface="Verdana"/>
                          <a:ea typeface="Calibri"/>
                          <a:cs typeface="Times New Roman"/>
                        </a:rPr>
                        <a:t> 2002-</a:t>
                      </a:r>
                      <a:endParaRPr lang="de-DE" sz="1800" dirty="0">
                        <a:effectLst/>
                        <a:latin typeface="Calibri"/>
                        <a:ea typeface="Calibri"/>
                        <a:cs typeface="Times New Roman"/>
                      </a:endParaRPr>
                    </a:p>
                  </a:txBody>
                  <a:tcPr marL="68580" marR="68580" marT="0" marB="0"/>
                </a:tc>
              </a:tr>
              <a:tr h="462529">
                <a:tc>
                  <a:txBody>
                    <a:bodyPr/>
                    <a:lstStyle/>
                    <a:p>
                      <a:pPr>
                        <a:lnSpc>
                          <a:spcPct val="115000"/>
                        </a:lnSpc>
                        <a:spcAft>
                          <a:spcPts val="1000"/>
                        </a:spcAft>
                      </a:pPr>
                      <a:r>
                        <a:rPr lang="de-DE" b="1" dirty="0" smtClean="0">
                          <a:latin typeface="Verdana" panose="020B0604030504040204" pitchFamily="34" charset="0"/>
                          <a:ea typeface="Verdana" panose="020B0604030504040204" pitchFamily="34" charset="0"/>
                          <a:cs typeface="Verdana" panose="020B0604030504040204" pitchFamily="34" charset="0"/>
                        </a:rPr>
                        <a:t>425b</a:t>
                      </a:r>
                      <a:endParaRPr lang="de-DE" b="1" dirty="0">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0" i="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$a</a:t>
                      </a:r>
                      <a:r>
                        <a:rPr lang="de-DE" sz="1800" b="0" i="0" baseline="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 </a:t>
                      </a:r>
                      <a:r>
                        <a:rPr lang="de-DE" sz="1800" b="0" i="0" baseline="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2002</a:t>
                      </a:r>
                      <a:endParaRPr lang="de-DE" sz="1800" b="0" i="0" dirty="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r>
              <a:tr h="462529">
                <a:tc>
                  <a:txBody>
                    <a:bodyPr/>
                    <a:lstStyle/>
                    <a:p>
                      <a:pPr>
                        <a:lnSpc>
                          <a:spcPct val="115000"/>
                        </a:lnSpc>
                        <a:spcAft>
                          <a:spcPts val="1000"/>
                        </a:spcAft>
                      </a:pPr>
                      <a:r>
                        <a:rPr lang="de-DE" b="1" dirty="0" smtClean="0">
                          <a:latin typeface="Verdana" panose="020B0604030504040204" pitchFamily="34" charset="0"/>
                          <a:ea typeface="Verdana" panose="020B0604030504040204" pitchFamily="34" charset="0"/>
                          <a:cs typeface="Verdana" panose="020B0604030504040204" pitchFamily="34" charset="0"/>
                        </a:rPr>
                        <a:t>051, </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smtClean="0">
                          <a:latin typeface="Verdana" panose="020B0604030504040204" pitchFamily="34" charset="0"/>
                          <a:ea typeface="Verdana" panose="020B0604030504040204" pitchFamily="34" charset="0"/>
                          <a:cs typeface="Verdana" panose="020B0604030504040204" pitchFamily="34" charset="0"/>
                        </a:rPr>
                        <a:t>Pos. 0</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smtClean="0">
                          <a:latin typeface="Verdana" panose="020B0604030504040204" pitchFamily="34" charset="0"/>
                          <a:ea typeface="Verdana" panose="020B0604030504040204" pitchFamily="34" charset="0"/>
                          <a:cs typeface="Verdana" panose="020B0604030504040204" pitchFamily="34" charset="0"/>
                        </a:rPr>
                        <a:t>Pos. 1-3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2.13.1.3</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Erscheinungsweise</a:t>
                      </a: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aseline="0" dirty="0" smtClean="0">
                          <a:solidFill>
                            <a:schemeClr val="tx1"/>
                          </a:solidFill>
                          <a:effectLst/>
                          <a:latin typeface="Verdana"/>
                          <a:ea typeface="Calibri"/>
                          <a:cs typeface="Times New Roman"/>
                        </a:rPr>
                        <a:t>n</a:t>
                      </a:r>
                      <a:r>
                        <a:rPr lang="de-DE" sz="1800" baseline="0" dirty="0" smtClean="0">
                          <a:solidFill>
                            <a:srgbClr val="FF0000"/>
                          </a:solidFill>
                          <a:effectLst/>
                          <a:latin typeface="Verdana"/>
                          <a:ea typeface="Calibri"/>
                          <a:cs typeface="Times New Roman"/>
                        </a:rPr>
                        <a:t> </a:t>
                      </a:r>
                      <a:r>
                        <a:rPr lang="de-DE" sz="1800" i="1" baseline="0" smtClean="0">
                          <a:solidFill>
                            <a:schemeClr val="bg1">
                              <a:lumMod val="50000"/>
                            </a:schemeClr>
                          </a:solidFill>
                          <a:effectLst/>
                          <a:latin typeface="Verdana"/>
                          <a:ea typeface="Calibri"/>
                          <a:cs typeface="Times New Roman"/>
                        </a:rPr>
                        <a:t>(mehrbändiges </a:t>
                      </a:r>
                      <a:r>
                        <a:rPr lang="de-DE" sz="1800" i="1" baseline="0" dirty="0" smtClean="0">
                          <a:solidFill>
                            <a:schemeClr val="bg1">
                              <a:lumMod val="50000"/>
                            </a:schemeClr>
                          </a:solidFill>
                          <a:effectLst/>
                          <a:latin typeface="Verdana"/>
                          <a:ea typeface="Calibri"/>
                          <a:cs typeface="Times New Roman"/>
                        </a:rPr>
                        <a:t>Werk</a:t>
                      </a:r>
                      <a:r>
                        <a:rPr lang="de-DE" sz="1800" i="1" dirty="0" smtClean="0">
                          <a:solidFill>
                            <a:schemeClr val="bg1">
                              <a:lumMod val="50000"/>
                            </a:schemeClr>
                          </a:solidFill>
                          <a:effectLst/>
                          <a:latin typeface="Verdana"/>
                          <a:ea typeface="Calibri"/>
                          <a:cs typeface="Times New Roman"/>
                        </a:rPr>
                        <a:t>)</a:t>
                      </a:r>
                    </a:p>
                    <a:p>
                      <a:pPr>
                        <a:lnSpc>
                          <a:spcPct val="115000"/>
                        </a:lnSpc>
                        <a:spcAft>
                          <a:spcPts val="1000"/>
                        </a:spcAft>
                      </a:pPr>
                      <a:r>
                        <a:rPr lang="de-DE" sz="1800" i="0" dirty="0" smtClean="0">
                          <a:solidFill>
                            <a:schemeClr val="tx1"/>
                          </a:solidFill>
                          <a:effectLst/>
                          <a:latin typeface="Verdana"/>
                          <a:ea typeface="Calibri"/>
                          <a:cs typeface="Times New Roman"/>
                        </a:rPr>
                        <a:t>o</a:t>
                      </a:r>
                      <a:r>
                        <a:rPr lang="de-DE" sz="1800" i="0" baseline="0" dirty="0" smtClean="0">
                          <a:solidFill>
                            <a:schemeClr val="tx1"/>
                          </a:solidFill>
                          <a:effectLst/>
                          <a:latin typeface="Verdana"/>
                          <a:ea typeface="Calibri"/>
                          <a:cs typeface="Times New Roman"/>
                        </a:rPr>
                        <a:t> </a:t>
                      </a:r>
                      <a:r>
                        <a:rPr lang="de-DE" sz="1800" i="1" dirty="0" smtClean="0">
                          <a:solidFill>
                            <a:schemeClr val="bg1">
                              <a:lumMod val="50000"/>
                            </a:schemeClr>
                          </a:solidFill>
                          <a:effectLst/>
                          <a:latin typeface="Verdana"/>
                          <a:ea typeface="Calibri"/>
                          <a:cs typeface="Times New Roman"/>
                        </a:rPr>
                        <a:t>(Loseblattausgabe)</a:t>
                      </a:r>
                      <a:endParaRPr lang="de-DE" sz="1800" i="1" dirty="0">
                        <a:solidFill>
                          <a:schemeClr val="bg1">
                            <a:lumMod val="50000"/>
                          </a:schemeClr>
                        </a:solidFill>
                        <a:effectLst/>
                        <a:latin typeface="Calibri"/>
                        <a:ea typeface="Calibri"/>
                        <a:cs typeface="Times New Roman"/>
                      </a:endParaRPr>
                    </a:p>
                  </a:txBody>
                  <a:tcPr marL="68580" marR="68580" marT="0" marB="0"/>
                </a:tc>
              </a:tr>
              <a:tr h="419444">
                <a:tc>
                  <a:txBody>
                    <a:bodyPr/>
                    <a:lstStyle/>
                    <a:p>
                      <a:pPr>
                        <a:lnSpc>
                          <a:spcPct val="115000"/>
                        </a:lnSpc>
                        <a:spcAft>
                          <a:spcPts val="1000"/>
                        </a:spcAft>
                      </a:pPr>
                      <a:r>
                        <a:rPr lang="de-DE" b="1" dirty="0" smtClean="0">
                          <a:latin typeface="Verdana" panose="020B0604030504040204" pitchFamily="34" charset="0"/>
                          <a:ea typeface="Verdana" panose="020B0604030504040204" pitchFamily="34" charset="0"/>
                          <a:cs typeface="Verdana" panose="020B0604030504040204" pitchFamily="34" charset="0"/>
                        </a:rPr>
                        <a:t>540a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2.15 </a:t>
                      </a:r>
                      <a:r>
                        <a:rPr lang="de-DE" sz="1800" b="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2.15.1.7</a:t>
                      </a:r>
                      <a:endParaRPr lang="de-DE" sz="1800" b="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b="1"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Identifikator</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mit Erläuterung</a:t>
                      </a: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3-8245-7130-7  </a:t>
                      </a:r>
                      <a:b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br>
                      <a:r>
                        <a:rPr lang="de-DE"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$b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(Loseblattsammlung)</a:t>
                      </a:r>
                      <a:endParaRPr lang="de-DE" sz="1800" i="1" dirty="0">
                        <a:solidFill>
                          <a:schemeClr val="bg1">
                            <a:lumMod val="50000"/>
                          </a:schemeClr>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r>
            </a:tbl>
          </a:graphicData>
        </a:graphic>
      </p:graphicFrame>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Modul 5A.04: Integrierende Ressourcen | Stand: 26.05.2015 | CC BY-NC-SA</a:t>
            </a:r>
            <a:endParaRPr lang="de-DE" dirty="0"/>
          </a:p>
        </p:txBody>
      </p:sp>
    </p:spTree>
    <p:extLst>
      <p:ext uri="{BB962C8B-B14F-4D97-AF65-F5344CB8AC3E}">
        <p14:creationId xmlns:p14="http://schemas.microsoft.com/office/powerpoint/2010/main" val="417030162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13</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129728795"/>
              </p:ext>
            </p:extLst>
          </p:nvPr>
        </p:nvGraphicFramePr>
        <p:xfrm>
          <a:off x="395536" y="476672"/>
          <a:ext cx="8280806" cy="5949228"/>
        </p:xfrm>
        <a:graphic>
          <a:graphicData uri="http://schemas.openxmlformats.org/drawingml/2006/table">
            <a:tbl>
              <a:tblPr firstRow="1" bandRow="1">
                <a:tableStyleId>{5C22544A-7EE6-4342-B048-85BDC9FD1C3A}</a:tableStyleId>
              </a:tblPr>
              <a:tblGrid>
                <a:gridCol w="1008000"/>
                <a:gridCol w="1344148"/>
                <a:gridCol w="3107012"/>
                <a:gridCol w="2821646"/>
              </a:tblGrid>
              <a:tr h="419444">
                <a:tc>
                  <a:txBody>
                    <a:bodyPr/>
                    <a:lstStyle/>
                    <a:p>
                      <a:r>
                        <a:rPr lang="de-DE" sz="1800" b="1" dirty="0" err="1" smtClean="0">
                          <a:latin typeface="Verdana" panose="020B0604030504040204" pitchFamily="34" charset="0"/>
                          <a:ea typeface="Verdana" panose="020B0604030504040204" pitchFamily="34" charset="0"/>
                          <a:cs typeface="Verdana" panose="020B0604030504040204" pitchFamily="34" charset="0"/>
                        </a:rPr>
                        <a:t>Aleph</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ct val="115000"/>
                        </a:lnSpc>
                        <a:spcAft>
                          <a:spcPts val="1000"/>
                        </a:spcAft>
                      </a:pPr>
                      <a:r>
                        <a:rPr lang="de-DE" sz="1800" b="1" dirty="0" smtClean="0">
                          <a:effectLst/>
                          <a:latin typeface="Verdana" panose="020B0604030504040204" pitchFamily="34" charset="0"/>
                          <a:ea typeface="Verdana" panose="020B0604030504040204" pitchFamily="34" charset="0"/>
                          <a:cs typeface="Verdana" panose="020B0604030504040204" pitchFamily="34" charset="0"/>
                        </a:rPr>
                        <a:t>501</a:t>
                      </a: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2.17.13.4</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Anmerkung: Iteration, die als Grundlage für die Identifizierung einer IR verwendet wird</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smtClean="0">
                          <a:solidFill>
                            <a:srgbClr val="FF0000"/>
                          </a:solidFill>
                          <a:effectLst/>
                          <a:latin typeface="Verdana"/>
                          <a:ea typeface="Calibri"/>
                          <a:cs typeface="Times New Roman"/>
                        </a:rPr>
                        <a:t>$a</a:t>
                      </a:r>
                      <a:r>
                        <a:rPr lang="de-DE" sz="1800" dirty="0" smtClean="0">
                          <a:effectLst/>
                          <a:latin typeface="Verdana"/>
                          <a:ea typeface="Calibri"/>
                          <a:cs typeface="Times New Roman"/>
                        </a:rPr>
                        <a:t> Identifizierung </a:t>
                      </a:r>
                      <a:r>
                        <a:rPr lang="de-DE" sz="1800" dirty="0">
                          <a:effectLst/>
                          <a:latin typeface="Verdana"/>
                          <a:ea typeface="Calibri"/>
                          <a:cs typeface="Times New Roman"/>
                        </a:rPr>
                        <a:t>der Ressource nach: Grundwerk Oktober 2002</a:t>
                      </a:r>
                      <a:endParaRPr lang="de-DE" sz="1800" dirty="0">
                        <a:effectLst/>
                        <a:latin typeface="Calibri"/>
                        <a:ea typeface="Calibri"/>
                        <a:cs typeface="Times New Roman"/>
                      </a:endParaRPr>
                    </a:p>
                  </a:txBody>
                  <a:tcPr marL="68580" marR="68580" marT="0" marB="0"/>
                </a:tc>
              </a:tr>
              <a:tr h="482991">
                <a:tc>
                  <a:txBody>
                    <a:bodyPr/>
                    <a:lstStyle/>
                    <a:p>
                      <a:pPr>
                        <a:lnSpc>
                          <a:spcPct val="115000"/>
                        </a:lnSpc>
                        <a:spcAft>
                          <a:spcPts val="1000"/>
                        </a:spcAft>
                      </a:pPr>
                      <a:r>
                        <a:rPr lang="de-DE" sz="1800" b="1" dirty="0" smtClean="0">
                          <a:effectLst/>
                          <a:latin typeface="Verdana" panose="020B0604030504040204" pitchFamily="34" charset="0"/>
                          <a:ea typeface="Verdana" panose="020B0604030504040204" pitchFamily="34" charset="0"/>
                          <a:cs typeface="Verdana" panose="020B0604030504040204" pitchFamily="34" charset="0"/>
                        </a:rPr>
                        <a:t>061</a:t>
                      </a: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3.2</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Medientyp</a:t>
                      </a: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smtClean="0">
                          <a:solidFill>
                            <a:srgbClr val="FF0000"/>
                          </a:solidFill>
                          <a:effectLst/>
                          <a:latin typeface="Verdana"/>
                          <a:ea typeface="Calibri"/>
                          <a:cs typeface="Times New Roman"/>
                        </a:rPr>
                        <a:t>$b </a:t>
                      </a:r>
                      <a:r>
                        <a:rPr lang="de-DE" sz="1800" dirty="0" smtClean="0">
                          <a:effectLst/>
                          <a:latin typeface="Verdana"/>
                          <a:ea typeface="Calibri"/>
                          <a:cs typeface="Times New Roman"/>
                        </a:rPr>
                        <a:t>n </a:t>
                      </a:r>
                      <a:r>
                        <a:rPr lang="de-DE" sz="1800" i="1" dirty="0" smtClean="0">
                          <a:solidFill>
                            <a:schemeClr val="bg1">
                              <a:lumMod val="50000"/>
                            </a:schemeClr>
                          </a:solidFill>
                          <a:effectLst/>
                          <a:latin typeface="Verdana"/>
                          <a:ea typeface="Calibri"/>
                          <a:cs typeface="Times New Roman"/>
                        </a:rPr>
                        <a:t>(ohne Hilfsmittel</a:t>
                      </a:r>
                      <a:r>
                        <a:rPr lang="de-DE" sz="1800" i="1" baseline="0" dirty="0" smtClean="0">
                          <a:solidFill>
                            <a:schemeClr val="bg1">
                              <a:lumMod val="50000"/>
                            </a:schemeClr>
                          </a:solidFill>
                          <a:effectLst/>
                          <a:latin typeface="Verdana"/>
                          <a:ea typeface="Calibri"/>
                          <a:cs typeface="Times New Roman"/>
                        </a:rPr>
                        <a:t> zu benutzen)</a:t>
                      </a:r>
                      <a:endParaRPr lang="de-DE" sz="1800" i="1" dirty="0">
                        <a:solidFill>
                          <a:schemeClr val="bg1">
                            <a:lumMod val="50000"/>
                          </a:schemeClr>
                        </a:solidFill>
                        <a:effectLst/>
                        <a:latin typeface="Calibri"/>
                        <a:ea typeface="Calibri"/>
                        <a:cs typeface="Times New Roman"/>
                      </a:endParaRPr>
                    </a:p>
                  </a:txBody>
                  <a:tcPr marL="68580" marR="68580" marT="0" marB="0"/>
                </a:tc>
              </a:tr>
              <a:tr h="352044">
                <a:tc>
                  <a:txBody>
                    <a:bodyPr/>
                    <a:lstStyle/>
                    <a:p>
                      <a:pPr>
                        <a:lnSpc>
                          <a:spcPct val="115000"/>
                        </a:lnSpc>
                        <a:spcAft>
                          <a:spcPts val="1000"/>
                        </a:spcAft>
                      </a:pPr>
                      <a:r>
                        <a:rPr lang="de-DE" sz="1800" b="1" dirty="0" smtClean="0">
                          <a:effectLst/>
                          <a:latin typeface="Verdana" panose="020B0604030504040204" pitchFamily="34" charset="0"/>
                          <a:ea typeface="Verdana" panose="020B0604030504040204" pitchFamily="34" charset="0"/>
                          <a:cs typeface="Verdana" panose="020B0604030504040204" pitchFamily="34" charset="0"/>
                        </a:rPr>
                        <a:t>062</a:t>
                      </a: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3.3</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Datenträgertyp</a:t>
                      </a: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$b</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nc</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800" i="1" kern="1200" dirty="0" smtClean="0">
                          <a:solidFill>
                            <a:schemeClr val="bg1">
                              <a:lumMod val="65000"/>
                            </a:schemeClr>
                          </a:solidFill>
                          <a:effectLst/>
                          <a:latin typeface="Verdana" panose="020B0604030504040204" pitchFamily="34" charset="0"/>
                          <a:ea typeface="Verdana" panose="020B0604030504040204" pitchFamily="34" charset="0"/>
                          <a:cs typeface="Verdana" panose="020B0604030504040204" pitchFamily="34" charset="0"/>
                        </a:rPr>
                        <a:t>(Band)</a:t>
                      </a:r>
                      <a:endParaRPr lang="de-DE" sz="1800" dirty="0">
                        <a:solidFill>
                          <a:schemeClr val="bg1">
                            <a:lumMod val="65000"/>
                          </a:schemeClr>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r>
              <a:tr h="681741">
                <a:tc>
                  <a:txBody>
                    <a:bodyPr/>
                    <a:lstStyle/>
                    <a:p>
                      <a:pPr>
                        <a:lnSpc>
                          <a:spcPct val="115000"/>
                        </a:lnSpc>
                        <a:spcAft>
                          <a:spcPts val="1000"/>
                        </a:spcAft>
                      </a:pPr>
                      <a:r>
                        <a:rPr lang="de-DE" sz="1800" b="1" dirty="0" smtClean="0">
                          <a:solidFill>
                            <a:schemeClr val="bg1">
                              <a:lumMod val="65000"/>
                            </a:schemeClr>
                          </a:solidFill>
                          <a:effectLst/>
                          <a:latin typeface="Verdana" panose="020B0604030504040204" pitchFamily="34" charset="0"/>
                          <a:ea typeface="Verdana" panose="020B0604030504040204" pitchFamily="34" charset="0"/>
                          <a:cs typeface="Verdana" panose="020B0604030504040204" pitchFamily="34" charset="0"/>
                        </a:rPr>
                        <a:t>433</a:t>
                      </a:r>
                      <a:endParaRPr lang="de-DE" sz="1800" b="1" dirty="0">
                        <a:solidFill>
                          <a:schemeClr val="bg1">
                            <a:lumMod val="65000"/>
                          </a:schemeClr>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3.4.</a:t>
                      </a:r>
                      <a:r>
                        <a:rPr lang="de-DE" sz="1800" b="0" dirty="0">
                          <a:effectLst/>
                          <a:latin typeface="Verdana"/>
                          <a:ea typeface="Calibri"/>
                          <a:cs typeface="Times New Roman"/>
                        </a:rPr>
                        <a:t>1.10</a:t>
                      </a:r>
                      <a:endParaRPr lang="de-DE" sz="1800" b="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0" dirty="0">
                          <a:effectLst/>
                          <a:latin typeface="Verdana"/>
                          <a:ea typeface="Calibri"/>
                          <a:cs typeface="Times New Roman"/>
                        </a:rPr>
                        <a:t>Umfang einer unvollständigen Ressource</a:t>
                      </a:r>
                      <a:endParaRPr lang="de-DE" sz="1800" b="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i="1" dirty="0">
                          <a:effectLst/>
                          <a:latin typeface="Verdana"/>
                          <a:ea typeface="Calibri"/>
                          <a:cs typeface="Times New Roman"/>
                        </a:rPr>
                        <a:t>Wird lt. D-A-CH-AWR nicht angegeben</a:t>
                      </a:r>
                      <a:endParaRPr lang="de-DE" sz="1800" dirty="0">
                        <a:effectLst/>
                        <a:latin typeface="Calibri"/>
                        <a:ea typeface="Calibri"/>
                        <a:cs typeface="Times New Roman"/>
                      </a:endParaRPr>
                    </a:p>
                  </a:txBody>
                  <a:tcPr marL="68580" marR="68580" marT="0" marB="0"/>
                </a:tc>
              </a:tr>
              <a:tr h="341744">
                <a:tc>
                  <a:txBody>
                    <a:bodyPr/>
                    <a:lstStyle/>
                    <a:p>
                      <a:pPr>
                        <a:lnSpc>
                          <a:spcPct val="115000"/>
                        </a:lnSpc>
                        <a:spcAft>
                          <a:spcPts val="1000"/>
                        </a:spcAft>
                      </a:pPr>
                      <a:r>
                        <a:rPr lang="de-DE" sz="1800" b="0" dirty="0" smtClean="0">
                          <a:effectLst/>
                          <a:latin typeface="Verdana" panose="020B0604030504040204" pitchFamily="34" charset="0"/>
                          <a:ea typeface="Verdana" panose="020B0604030504040204" pitchFamily="34" charset="0"/>
                          <a:cs typeface="Verdana" panose="020B0604030504040204" pitchFamily="34" charset="0"/>
                        </a:rPr>
                        <a:t>435</a:t>
                      </a:r>
                      <a:endParaRPr lang="de-DE" sz="1800" b="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b="0" dirty="0" smtClean="0">
                          <a:effectLst/>
                          <a:latin typeface="Verdana" panose="020B0604030504040204" pitchFamily="34" charset="0"/>
                          <a:ea typeface="Verdana" panose="020B0604030504040204" pitchFamily="34" charset="0"/>
                          <a:cs typeface="Verdana" panose="020B0604030504040204" pitchFamily="34" charset="0"/>
                        </a:rPr>
                        <a:t>3.5</a:t>
                      </a:r>
                      <a:endParaRPr lang="de-DE" sz="1800" b="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b="0" dirty="0" smtClean="0">
                          <a:effectLst/>
                          <a:latin typeface="Verdana" panose="020B0604030504040204" pitchFamily="34" charset="0"/>
                          <a:ea typeface="Verdana" panose="020B0604030504040204" pitchFamily="34" charset="0"/>
                          <a:cs typeface="Verdana" panose="020B0604030504040204" pitchFamily="34" charset="0"/>
                        </a:rPr>
                        <a:t>Maße</a:t>
                      </a:r>
                      <a:endParaRPr lang="de-DE" sz="1800" b="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$a </a:t>
                      </a:r>
                      <a:r>
                        <a:rPr lang="de-DE" sz="1800" dirty="0" smtClean="0">
                          <a:effectLst/>
                          <a:latin typeface="Verdana" panose="020B0604030504040204" pitchFamily="34" charset="0"/>
                          <a:ea typeface="Verdana" panose="020B0604030504040204" pitchFamily="34" charset="0"/>
                          <a:cs typeface="Verdana" panose="020B0604030504040204" pitchFamily="34" charset="0"/>
                        </a:rPr>
                        <a:t>23 cm</a:t>
                      </a: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r>
              <a:tr h="419444">
                <a:tc>
                  <a:txBody>
                    <a:bodyPr/>
                    <a:lstStyle/>
                    <a:p>
                      <a:pPr>
                        <a:lnSpc>
                          <a:spcPct val="115000"/>
                        </a:lnSpc>
                        <a:spcAft>
                          <a:spcPts val="1000"/>
                        </a:spcAft>
                      </a:pPr>
                      <a:r>
                        <a:rPr lang="de-DE" sz="1800" b="1" dirty="0" smtClean="0">
                          <a:solidFill>
                            <a:schemeClr val="bg1">
                              <a:lumMod val="65000"/>
                            </a:schemeClr>
                          </a:solidFill>
                          <a:effectLst/>
                          <a:latin typeface="Verdana" panose="020B0604030504040204" pitchFamily="34" charset="0"/>
                          <a:ea typeface="Verdana" panose="020B0604030504040204" pitchFamily="34" charset="0"/>
                          <a:cs typeface="Verdana" panose="020B0604030504040204" pitchFamily="34" charset="0"/>
                        </a:rPr>
                        <a:t>=331</a:t>
                      </a:r>
                      <a:endParaRPr lang="de-DE" sz="1800" b="1" dirty="0">
                        <a:solidFill>
                          <a:schemeClr val="bg1">
                            <a:lumMod val="65000"/>
                          </a:schemeClr>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6.2.2</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Bevorzugter Titel des Werks</a:t>
                      </a: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Praxishandbuch Windows Security Administration</a:t>
                      </a:r>
                      <a:endParaRPr lang="de-DE" sz="1800" dirty="0">
                        <a:effectLst/>
                        <a:latin typeface="Calibri"/>
                        <a:ea typeface="Calibri"/>
                        <a:cs typeface="Times New Roman"/>
                      </a:endParaRPr>
                    </a:p>
                  </a:txBody>
                  <a:tcPr marL="68580" marR="68580" marT="0" marB="0"/>
                </a:tc>
              </a:tr>
              <a:tr h="419444">
                <a:tc>
                  <a:txBody>
                    <a:bodyPr/>
                    <a:lstStyle/>
                    <a:p>
                      <a:pPr>
                        <a:lnSpc>
                          <a:spcPct val="115000"/>
                        </a:lnSpc>
                        <a:spcAft>
                          <a:spcPts val="1000"/>
                        </a:spcAft>
                      </a:pPr>
                      <a:r>
                        <a:rPr lang="de-DE" sz="1800" b="1" dirty="0" smtClean="0">
                          <a:effectLst/>
                          <a:latin typeface="Verdana" panose="020B0604030504040204" pitchFamily="34" charset="0"/>
                          <a:ea typeface="Verdana" panose="020B0604030504040204" pitchFamily="34" charset="0"/>
                          <a:cs typeface="Verdana" panose="020B0604030504040204" pitchFamily="34" charset="0"/>
                        </a:rPr>
                        <a:t>060</a:t>
                      </a: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b="1">
                          <a:effectLst/>
                          <a:latin typeface="Verdana"/>
                          <a:ea typeface="Calibri"/>
                          <a:cs typeface="Times New Roman"/>
                        </a:rPr>
                        <a:t>6.9</a:t>
                      </a:r>
                      <a:endParaRPr lang="de-DE" sz="180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Inhaltstyp</a:t>
                      </a: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smtClean="0">
                          <a:solidFill>
                            <a:srgbClr val="FF0000"/>
                          </a:solidFill>
                          <a:effectLst/>
                          <a:latin typeface="Verdana"/>
                          <a:ea typeface="Calibri"/>
                          <a:cs typeface="Times New Roman"/>
                        </a:rPr>
                        <a:t>$b </a:t>
                      </a:r>
                      <a:r>
                        <a:rPr lang="de-DE" sz="1800" dirty="0" err="1" smtClean="0">
                          <a:effectLst/>
                          <a:latin typeface="Verdana"/>
                          <a:ea typeface="Calibri"/>
                          <a:cs typeface="Times New Roman"/>
                        </a:rPr>
                        <a:t>txt</a:t>
                      </a:r>
                      <a:r>
                        <a:rPr lang="de-DE" sz="1800" dirty="0" smtClean="0">
                          <a:effectLst/>
                          <a:latin typeface="Verdana"/>
                          <a:ea typeface="Calibri"/>
                          <a:cs typeface="Times New Roman"/>
                        </a:rPr>
                        <a:t> </a:t>
                      </a:r>
                      <a:r>
                        <a:rPr lang="de-DE" sz="1800" i="1" dirty="0" smtClean="0">
                          <a:solidFill>
                            <a:schemeClr val="bg1">
                              <a:lumMod val="50000"/>
                            </a:schemeClr>
                          </a:solidFill>
                          <a:effectLst/>
                          <a:latin typeface="Verdana"/>
                          <a:ea typeface="Calibri"/>
                          <a:cs typeface="Times New Roman"/>
                        </a:rPr>
                        <a:t>(Text)</a:t>
                      </a:r>
                      <a:endParaRPr lang="de-DE" sz="1800" i="1" dirty="0">
                        <a:solidFill>
                          <a:schemeClr val="bg1">
                            <a:lumMod val="50000"/>
                          </a:schemeClr>
                        </a:solidFill>
                        <a:effectLst/>
                        <a:latin typeface="Calibri"/>
                        <a:ea typeface="Calibri"/>
                        <a:cs typeface="Times New Roman"/>
                      </a:endParaRPr>
                    </a:p>
                  </a:txBody>
                  <a:tcPr marL="68580" marR="68580" marT="0" marB="0"/>
                </a:tc>
              </a:tr>
              <a:tr h="419444">
                <a:tc>
                  <a:txBody>
                    <a:bodyPr/>
                    <a:lstStyle/>
                    <a:p>
                      <a:pPr>
                        <a:lnSpc>
                          <a:spcPct val="115000"/>
                        </a:lnSpc>
                        <a:spcAft>
                          <a:spcPts val="1000"/>
                        </a:spcAft>
                      </a:pPr>
                      <a:r>
                        <a:rPr lang="de-DE" sz="1800" b="1" dirty="0" smtClean="0">
                          <a:effectLst/>
                          <a:latin typeface="Verdana" panose="020B0604030504040204" pitchFamily="34" charset="0"/>
                          <a:ea typeface="Verdana" panose="020B0604030504040204" pitchFamily="34" charset="0"/>
                          <a:cs typeface="Verdana" panose="020B0604030504040204" pitchFamily="34" charset="0"/>
                        </a:rPr>
                        <a:t>037b</a:t>
                      </a: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6.11</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Sprache der Expression</a:t>
                      </a: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smtClean="0">
                          <a:solidFill>
                            <a:srgbClr val="FF0000"/>
                          </a:solidFill>
                          <a:effectLst/>
                          <a:latin typeface="Verdana"/>
                          <a:ea typeface="Calibri"/>
                          <a:cs typeface="Times New Roman"/>
                        </a:rPr>
                        <a:t>$a</a:t>
                      </a:r>
                      <a:r>
                        <a:rPr lang="de-DE" sz="1800" baseline="0" dirty="0" smtClean="0">
                          <a:solidFill>
                            <a:srgbClr val="FF0000"/>
                          </a:solidFill>
                          <a:effectLst/>
                          <a:latin typeface="Verdana"/>
                          <a:ea typeface="Calibri"/>
                          <a:cs typeface="Times New Roman"/>
                        </a:rPr>
                        <a:t> </a:t>
                      </a:r>
                      <a:r>
                        <a:rPr lang="de-DE" sz="1800" baseline="0" dirty="0" err="1" smtClean="0">
                          <a:effectLst/>
                          <a:latin typeface="Verdana"/>
                          <a:ea typeface="Calibri"/>
                          <a:cs typeface="Times New Roman"/>
                        </a:rPr>
                        <a:t>ger</a:t>
                      </a:r>
                      <a:endParaRPr lang="de-DE" sz="1800" dirty="0">
                        <a:effectLst/>
                        <a:latin typeface="Calibri"/>
                        <a:ea typeface="Calibri"/>
                        <a:cs typeface="Times New Roman"/>
                      </a:endParaRPr>
                    </a:p>
                  </a:txBody>
                  <a:tcPr marL="68580" marR="68580" marT="0" marB="0"/>
                </a:tc>
              </a:tr>
            </a:tbl>
          </a:graphicData>
        </a:graphic>
      </p:graphicFrame>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Modul 5A.04: Integrierende Ressourcen | Stand: 26.05.2015 | CC BY-NC-SA</a:t>
            </a:r>
            <a:endParaRPr lang="de-DE" dirty="0"/>
          </a:p>
        </p:txBody>
      </p:sp>
    </p:spTree>
    <p:extLst>
      <p:ext uri="{BB962C8B-B14F-4D97-AF65-F5344CB8AC3E}">
        <p14:creationId xmlns:p14="http://schemas.microsoft.com/office/powerpoint/2010/main" val="370190746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14</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2536397050"/>
              </p:ext>
            </p:extLst>
          </p:nvPr>
        </p:nvGraphicFramePr>
        <p:xfrm>
          <a:off x="395536" y="476672"/>
          <a:ext cx="8184796" cy="4572438"/>
        </p:xfrm>
        <a:graphic>
          <a:graphicData uri="http://schemas.openxmlformats.org/drawingml/2006/table">
            <a:tbl>
              <a:tblPr firstRow="1" bandRow="1">
                <a:tableStyleId>{5C22544A-7EE6-4342-B048-85BDC9FD1C3A}</a:tableStyleId>
              </a:tblPr>
              <a:tblGrid>
                <a:gridCol w="1008000"/>
                <a:gridCol w="1248138"/>
                <a:gridCol w="3107012"/>
                <a:gridCol w="2821646"/>
              </a:tblGrid>
              <a:tr h="419444">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ct val="115000"/>
                        </a:lnSpc>
                        <a:spcAft>
                          <a:spcPts val="1000"/>
                        </a:spcAft>
                      </a:pPr>
                      <a:r>
                        <a:rPr lang="de-DE" sz="1800" b="1" dirty="0" smtClean="0">
                          <a:solidFill>
                            <a:schemeClr val="bg1">
                              <a:lumMod val="50000"/>
                            </a:schemeClr>
                          </a:solidFill>
                          <a:effectLst/>
                          <a:latin typeface="Verdana" panose="020B0604030504040204" pitchFamily="34" charset="0"/>
                          <a:ea typeface="Verdana" panose="020B0604030504040204" pitchFamily="34" charset="0"/>
                          <a:cs typeface="Verdana" panose="020B0604030504040204" pitchFamily="34" charset="0"/>
                        </a:rPr>
                        <a:t>=331</a:t>
                      </a:r>
                      <a:endParaRPr lang="de-DE" sz="1800" b="1" dirty="0">
                        <a:solidFill>
                          <a:schemeClr val="bg1">
                            <a:lumMod val="50000"/>
                          </a:schemeClr>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17.8</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In der Manifestation verkörpertes Werk</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Praxishandbuch Windows Security Administration</a:t>
                      </a:r>
                      <a:br>
                        <a:rPr lang="de-DE" sz="1800" dirty="0">
                          <a:effectLst/>
                          <a:latin typeface="Verdana"/>
                          <a:ea typeface="Calibri"/>
                          <a:cs typeface="Times New Roman"/>
                        </a:rPr>
                      </a:br>
                      <a:endParaRPr lang="de-DE" sz="1800" dirty="0">
                        <a:effectLst/>
                        <a:latin typeface="Calibri"/>
                        <a:ea typeface="Calibri"/>
                        <a:cs typeface="Times New Roman"/>
                      </a:endParaRPr>
                    </a:p>
                  </a:txBody>
                  <a:tcPr marL="68580" marR="68580" marT="0" marB="0"/>
                </a:tc>
              </a:tr>
              <a:tr h="622940">
                <a:tc rowSpan="2">
                  <a:txBody>
                    <a:bodyPr/>
                    <a:lstStyle/>
                    <a:p>
                      <a:pPr>
                        <a:lnSpc>
                          <a:spcPct val="115000"/>
                        </a:lnSpc>
                        <a:spcAft>
                          <a:spcPts val="1000"/>
                        </a:spcAft>
                      </a:pPr>
                      <a:r>
                        <a:rPr lang="de-DE" sz="1800" b="1" dirty="0" smtClean="0">
                          <a:effectLst/>
                          <a:latin typeface="Verdana" panose="020B0604030504040204" pitchFamily="34" charset="0"/>
                          <a:ea typeface="Verdana" panose="020B0604030504040204" pitchFamily="34" charset="0"/>
                          <a:cs typeface="Verdana" panose="020B0604030504040204" pitchFamily="34" charset="0"/>
                        </a:rPr>
                        <a:t>100b</a:t>
                      </a: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b="1" dirty="0" smtClean="0">
                          <a:effectLst/>
                          <a:latin typeface="Verdana"/>
                          <a:ea typeface="Calibri"/>
                          <a:cs typeface="Times New Roman"/>
                        </a:rPr>
                        <a:t>20.2</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Sucheinstieg </a:t>
                      </a:r>
                      <a:r>
                        <a:rPr lang="de-DE" sz="1800" b="1" dirty="0" smtClean="0">
                          <a:effectLst/>
                          <a:latin typeface="Verdana"/>
                          <a:ea typeface="Calibri"/>
                          <a:cs typeface="Times New Roman"/>
                        </a:rPr>
                        <a:t>Mitwirkender</a:t>
                      </a:r>
                      <a:endParaRPr lang="de-DE" sz="1800" b="1" dirty="0">
                        <a:effectLst/>
                        <a:latin typeface="Calibri"/>
                        <a:ea typeface="Calibri"/>
                        <a:cs typeface="Times New Roman"/>
                      </a:endParaRPr>
                    </a:p>
                  </a:txBody>
                  <a:tcPr marL="68580" marR="68580" marT="0" marB="0"/>
                </a:tc>
                <a:tc rowSpan="2">
                  <a:txBody>
                    <a:bodyPr/>
                    <a:lstStyle/>
                    <a:p>
                      <a:r>
                        <a:rPr lang="de-DE"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$p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Johnson, Kevin F.</a:t>
                      </a:r>
                      <a:b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br>
                      <a:r>
                        <a:rPr lang="de-DE"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$9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IDNR</a:t>
                      </a:r>
                    </a:p>
                    <a:p>
                      <a:r>
                        <a:rPr lang="de-DE"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$4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edt</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800" i="1" kern="1200" dirty="0" smtClean="0">
                          <a:solidFill>
                            <a:schemeClr val="bg1">
                              <a:lumMod val="50000"/>
                            </a:schemeClr>
                          </a:solidFill>
                          <a:effectLst/>
                          <a:latin typeface="Verdana" panose="020B0604030504040204" pitchFamily="34" charset="0"/>
                          <a:ea typeface="Verdana" panose="020B0604030504040204" pitchFamily="34" charset="0"/>
                          <a:cs typeface="Verdana" panose="020B0604030504040204" pitchFamily="34" charset="0"/>
                        </a:rPr>
                        <a:t>(Herausgeber)</a:t>
                      </a:r>
                      <a:r>
                        <a:rPr lang="de-DE" sz="1800" dirty="0">
                          <a:effectLst/>
                          <a:latin typeface="Verdana"/>
                          <a:ea typeface="Calibri"/>
                          <a:cs typeface="Times New Roman"/>
                        </a:rPr>
                        <a:t/>
                      </a:r>
                      <a:br>
                        <a:rPr lang="de-DE" sz="1800" dirty="0">
                          <a:effectLst/>
                          <a:latin typeface="Verdana"/>
                          <a:ea typeface="Calibri"/>
                          <a:cs typeface="Times New Roman"/>
                        </a:rPr>
                      </a:br>
                      <a:endParaRPr lang="de-DE" sz="1800" dirty="0">
                        <a:effectLst/>
                        <a:latin typeface="Calibri"/>
                        <a:ea typeface="Calibri"/>
                        <a:cs typeface="Times New Roman"/>
                      </a:endParaRPr>
                    </a:p>
                  </a:txBody>
                  <a:tcPr marL="68580" marR="68580" marT="0" marB="0"/>
                </a:tc>
              </a:tr>
              <a:tr h="799686">
                <a:tc vMerge="1">
                  <a:txBody>
                    <a:bodyPr/>
                    <a:lstStyle/>
                    <a:p>
                      <a:endParaRPr lang="de-DE"/>
                    </a:p>
                  </a:txBody>
                  <a:tcPr/>
                </a:tc>
                <a:tc>
                  <a:txBody>
                    <a:bodyPr/>
                    <a:lstStyle/>
                    <a:p>
                      <a:pPr>
                        <a:lnSpc>
                          <a:spcPct val="115000"/>
                        </a:lnSpc>
                        <a:spcAft>
                          <a:spcPts val="1000"/>
                        </a:spcAft>
                      </a:pPr>
                      <a:r>
                        <a:rPr lang="de-DE" sz="1800" b="0" dirty="0" smtClean="0">
                          <a:effectLst/>
                          <a:latin typeface="Verdana"/>
                          <a:ea typeface="Calibri"/>
                          <a:cs typeface="Times New Roman"/>
                        </a:rPr>
                        <a:t>18.4</a:t>
                      </a:r>
                      <a:endParaRPr lang="de-DE" sz="1800" b="0" dirty="0">
                        <a:effectLst/>
                        <a:latin typeface="Calibri"/>
                        <a:ea typeface="Calibri"/>
                        <a:cs typeface="Times New Roman"/>
                      </a:endParaRPr>
                    </a:p>
                  </a:txBody>
                  <a:tcPr marL="68580" marR="68580" marT="0" marB="0"/>
                </a:tc>
                <a:tc>
                  <a:txBody>
                    <a:bodyPr/>
                    <a:lstStyle/>
                    <a:p>
                      <a:pPr marL="0" marR="0" indent="0" algn="l" defTabSz="914400" rtl="0" eaLnBrk="1" fontAlgn="auto" latinLnBrk="0" hangingPunct="1">
                        <a:lnSpc>
                          <a:spcPct val="115000"/>
                        </a:lnSpc>
                        <a:spcBef>
                          <a:spcPts val="0"/>
                        </a:spcBef>
                        <a:spcAft>
                          <a:spcPts val="1000"/>
                        </a:spcAft>
                        <a:buClrTx/>
                        <a:buSzTx/>
                        <a:buFontTx/>
                        <a:buNone/>
                        <a:tabLst/>
                        <a:defRPr/>
                      </a:pPr>
                      <a:r>
                        <a:rPr lang="de-DE" sz="1800" b="0" dirty="0" smtClean="0">
                          <a:effectLst/>
                          <a:latin typeface="Verdana"/>
                          <a:ea typeface="Calibri"/>
                          <a:cs typeface="Times New Roman"/>
                        </a:rPr>
                        <a:t>Beziehungskennzeichnung</a:t>
                      </a:r>
                      <a:endParaRPr lang="de-DE" sz="1800" b="0" dirty="0" smtClean="0">
                        <a:effectLst/>
                        <a:latin typeface="+mn-lt"/>
                        <a:ea typeface="Calibri"/>
                        <a:cs typeface="Times New Roman"/>
                      </a:endParaRPr>
                    </a:p>
                  </a:txBody>
                  <a:tcPr marL="68580" marR="68580" marT="0" marB="0"/>
                </a:tc>
                <a:tc vMerge="1">
                  <a:txBody>
                    <a:bodyPr/>
                    <a:lstStyle/>
                    <a:p>
                      <a:endParaRPr lang="de-DE"/>
                    </a:p>
                  </a:txBody>
                  <a:tcPr/>
                </a:tc>
              </a:tr>
              <a:tr h="432048">
                <a:tc>
                  <a:txBody>
                    <a:bodyPr/>
                    <a:lstStyle/>
                    <a:p>
                      <a:pPr>
                        <a:lnSpc>
                          <a:spcPct val="115000"/>
                        </a:lnSpc>
                        <a:spcAft>
                          <a:spcPts val="1000"/>
                        </a:spcAft>
                      </a:pPr>
                      <a:r>
                        <a:rPr lang="de-DE" sz="1800" b="1" dirty="0" smtClean="0">
                          <a:effectLst/>
                          <a:latin typeface="Verdana" panose="020B0604030504040204" pitchFamily="34" charset="0"/>
                          <a:ea typeface="Verdana" panose="020B0604030504040204" pitchFamily="34" charset="0"/>
                          <a:cs typeface="Verdana" panose="020B0604030504040204" pitchFamily="34" charset="0"/>
                        </a:rPr>
                        <a:t>527z</a:t>
                      </a: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27.1.</a:t>
                      </a:r>
                      <a:r>
                        <a:rPr lang="de-DE" sz="1800" dirty="0">
                          <a:effectLst/>
                          <a:latin typeface="Verdana"/>
                          <a:ea typeface="Calibri"/>
                          <a:cs typeface="Times New Roman"/>
                        </a:rPr>
                        <a:t>1.3</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smtClean="0">
                          <a:effectLst/>
                          <a:latin typeface="Verdana"/>
                          <a:ea typeface="Calibri"/>
                          <a:cs typeface="Times New Roman"/>
                        </a:rPr>
                        <a:t>Äquivalenzbeziehung </a:t>
                      </a:r>
                      <a:r>
                        <a:rPr lang="de-DE" sz="1800" b="1" dirty="0">
                          <a:effectLst/>
                          <a:latin typeface="Verdana"/>
                          <a:ea typeface="Calibri"/>
                          <a:cs typeface="Times New Roman"/>
                        </a:rPr>
                        <a:t>über Sucheinstieg</a:t>
                      </a:r>
                      <a:endParaRPr lang="de-DE" sz="1800" b="1" dirty="0">
                        <a:effectLst/>
                        <a:latin typeface="Calibri"/>
                        <a:ea typeface="Calibri"/>
                        <a:cs typeface="Times New Roman"/>
                      </a:endParaRPr>
                    </a:p>
                  </a:txBody>
                  <a:tcPr marL="68580" marR="68580" marT="0" marB="0"/>
                </a:tc>
                <a:tc>
                  <a:txBody>
                    <a:bodyPr/>
                    <a:lstStyle/>
                    <a:p>
                      <a:pPr>
                        <a:lnSpc>
                          <a:spcPts val="1300"/>
                        </a:lnSpc>
                        <a:spcAft>
                          <a:spcPts val="600"/>
                        </a:spcAft>
                      </a:pPr>
                      <a:r>
                        <a:rPr lang="de-DE" sz="1800" dirty="0" smtClean="0">
                          <a:solidFill>
                            <a:srgbClr val="FF0000"/>
                          </a:solidFill>
                          <a:effectLst/>
                          <a:latin typeface="Verdana"/>
                          <a:ea typeface="Calibri"/>
                          <a:cs typeface="Times New Roman"/>
                        </a:rPr>
                        <a:t/>
                      </a:r>
                      <a:br>
                        <a:rPr lang="de-DE" sz="1800" dirty="0" smtClean="0">
                          <a:solidFill>
                            <a:srgbClr val="FF0000"/>
                          </a:solidFill>
                          <a:effectLst/>
                          <a:latin typeface="Verdana"/>
                          <a:ea typeface="Calibri"/>
                          <a:cs typeface="Times New Roman"/>
                        </a:rPr>
                      </a:br>
                      <a:r>
                        <a:rPr lang="de-DE" sz="1800" dirty="0" smtClean="0">
                          <a:solidFill>
                            <a:srgbClr val="FF0000"/>
                          </a:solidFill>
                          <a:effectLst/>
                          <a:latin typeface="Verdana"/>
                          <a:ea typeface="Calibri"/>
                          <a:cs typeface="Times New Roman"/>
                        </a:rPr>
                        <a:t>$</a:t>
                      </a:r>
                      <a:r>
                        <a:rPr lang="de-DE" sz="1800" dirty="0">
                          <a:solidFill>
                            <a:srgbClr val="FF0000"/>
                          </a:solidFill>
                          <a:effectLst/>
                          <a:latin typeface="Verdana"/>
                          <a:ea typeface="Calibri"/>
                          <a:cs typeface="Times New Roman"/>
                        </a:rPr>
                        <a:t>p </a:t>
                      </a:r>
                      <a:r>
                        <a:rPr lang="de-DE" sz="1800" dirty="0">
                          <a:effectLst/>
                          <a:latin typeface="Verdana"/>
                          <a:ea typeface="Calibri"/>
                          <a:cs typeface="Times New Roman"/>
                        </a:rPr>
                        <a:t>Erscheint auch als </a:t>
                      </a:r>
                      <a:endParaRPr lang="de-DE" sz="1800" dirty="0" smtClean="0">
                        <a:effectLst/>
                        <a:latin typeface="Verdana"/>
                        <a:ea typeface="Calibri"/>
                        <a:cs typeface="Times New Roman"/>
                      </a:endParaRPr>
                    </a:p>
                    <a:p>
                      <a:pPr>
                        <a:lnSpc>
                          <a:spcPts val="1300"/>
                        </a:lnSpc>
                        <a:spcAft>
                          <a:spcPts val="600"/>
                        </a:spcAft>
                      </a:pPr>
                      <a:r>
                        <a:rPr lang="de-DE" sz="1800" dirty="0" smtClean="0">
                          <a:solidFill>
                            <a:srgbClr val="FF0000"/>
                          </a:solidFill>
                          <a:effectLst/>
                          <a:latin typeface="Verdana"/>
                          <a:ea typeface="Calibri"/>
                          <a:cs typeface="Times New Roman"/>
                        </a:rPr>
                        <a:t>$</a:t>
                      </a:r>
                      <a:r>
                        <a:rPr lang="de-DE" sz="1800" dirty="0">
                          <a:solidFill>
                            <a:srgbClr val="FF0000"/>
                          </a:solidFill>
                          <a:effectLst/>
                          <a:latin typeface="Verdana"/>
                          <a:ea typeface="Calibri"/>
                          <a:cs typeface="Times New Roman"/>
                        </a:rPr>
                        <a:t>n </a:t>
                      </a:r>
                      <a:r>
                        <a:rPr lang="de-DE" sz="1800" dirty="0">
                          <a:effectLst/>
                          <a:latin typeface="Verdana"/>
                          <a:ea typeface="Calibri"/>
                          <a:cs typeface="Times New Roman"/>
                        </a:rPr>
                        <a:t>CD-ROM-Ausgabe </a:t>
                      </a:r>
                      <a:endParaRPr lang="de-DE" sz="1800" dirty="0" smtClean="0">
                        <a:effectLst/>
                        <a:latin typeface="Verdana"/>
                        <a:ea typeface="Calibri"/>
                        <a:cs typeface="Times New Roman"/>
                      </a:endParaRPr>
                    </a:p>
                    <a:p>
                      <a:pPr>
                        <a:lnSpc>
                          <a:spcPts val="1300"/>
                        </a:lnSpc>
                        <a:spcAft>
                          <a:spcPts val="600"/>
                        </a:spcAft>
                      </a:pPr>
                      <a:r>
                        <a:rPr lang="de-DE" sz="1800" dirty="0" smtClean="0">
                          <a:solidFill>
                            <a:srgbClr val="FF0000"/>
                          </a:solidFill>
                          <a:effectLst/>
                          <a:latin typeface="Verdana"/>
                          <a:ea typeface="Calibri"/>
                          <a:cs typeface="Times New Roman"/>
                        </a:rPr>
                        <a:t>$</a:t>
                      </a:r>
                      <a:r>
                        <a:rPr lang="de-DE" sz="1800" dirty="0">
                          <a:solidFill>
                            <a:srgbClr val="FF0000"/>
                          </a:solidFill>
                          <a:effectLst/>
                          <a:latin typeface="Verdana"/>
                          <a:ea typeface="Calibri"/>
                          <a:cs typeface="Times New Roman"/>
                        </a:rPr>
                        <a:t>a </a:t>
                      </a:r>
                      <a:r>
                        <a:rPr lang="de-DE" sz="1800" dirty="0">
                          <a:effectLst/>
                          <a:latin typeface="Verdana"/>
                          <a:ea typeface="Calibri"/>
                          <a:cs typeface="Times New Roman"/>
                        </a:rPr>
                        <a:t>Windows </a:t>
                      </a:r>
                      <a:r>
                        <a:rPr lang="de-DE" sz="1800" dirty="0" smtClean="0">
                          <a:effectLst/>
                          <a:latin typeface="Verdana"/>
                          <a:ea typeface="Calibri"/>
                          <a:cs typeface="Times New Roman"/>
                        </a:rPr>
                        <a:t>Security </a:t>
                      </a:r>
                    </a:p>
                    <a:p>
                      <a:pPr>
                        <a:lnSpc>
                          <a:spcPts val="1300"/>
                        </a:lnSpc>
                        <a:spcAft>
                          <a:spcPts val="600"/>
                        </a:spcAft>
                      </a:pPr>
                      <a:r>
                        <a:rPr lang="de-DE" sz="1800" dirty="0" smtClean="0">
                          <a:effectLst/>
                          <a:latin typeface="Verdana"/>
                          <a:ea typeface="Calibri"/>
                          <a:cs typeface="Times New Roman"/>
                        </a:rPr>
                        <a:t>Administration</a:t>
                      </a:r>
                    </a:p>
                    <a:p>
                      <a:pPr>
                        <a:lnSpc>
                          <a:spcPts val="1300"/>
                        </a:lnSpc>
                        <a:spcAft>
                          <a:spcPts val="600"/>
                        </a:spcAft>
                      </a:pPr>
                      <a:r>
                        <a:rPr lang="de-DE" sz="1800" dirty="0" smtClean="0">
                          <a:solidFill>
                            <a:srgbClr val="FF0000"/>
                          </a:solidFill>
                          <a:effectLst/>
                          <a:latin typeface="Verdana"/>
                          <a:ea typeface="Calibri"/>
                          <a:cs typeface="Times New Roman"/>
                        </a:rPr>
                        <a:t>$9</a:t>
                      </a:r>
                      <a:r>
                        <a:rPr lang="de-DE" sz="1800" dirty="0" smtClean="0">
                          <a:effectLst/>
                          <a:latin typeface="Verdana"/>
                          <a:ea typeface="Calibri"/>
                          <a:cs typeface="Times New Roman"/>
                        </a:rPr>
                        <a:t> </a:t>
                      </a:r>
                      <a:r>
                        <a:rPr lang="de-DE" sz="1800" dirty="0">
                          <a:effectLst/>
                          <a:latin typeface="Verdana"/>
                          <a:ea typeface="Calibri"/>
                          <a:cs typeface="Times New Roman"/>
                        </a:rPr>
                        <a:t>IDNR</a:t>
                      </a:r>
                      <a:br>
                        <a:rPr lang="de-DE" sz="1800" dirty="0">
                          <a:effectLst/>
                          <a:latin typeface="Verdana"/>
                          <a:ea typeface="Calibri"/>
                          <a:cs typeface="Times New Roman"/>
                        </a:rPr>
                      </a:br>
                      <a:endParaRPr lang="de-DE" sz="1800" dirty="0">
                        <a:effectLst/>
                        <a:latin typeface="Verdana"/>
                        <a:ea typeface="Calibri"/>
                        <a:cs typeface="Times New Roman"/>
                      </a:endParaRPr>
                    </a:p>
                  </a:txBody>
                  <a:tcPr marL="68580" marR="68580" marT="0" marB="0"/>
                </a:tc>
              </a:tr>
            </a:tbl>
          </a:graphicData>
        </a:graphic>
      </p:graphicFrame>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Modul 5A.04: Integrierende Ressourcen | Stand: 26.05.2015 | CC BY-NC-SA</a:t>
            </a:r>
            <a:endParaRPr lang="de-DE" dirty="0"/>
          </a:p>
        </p:txBody>
      </p:sp>
    </p:spTree>
    <p:extLst>
      <p:ext uri="{BB962C8B-B14F-4D97-AF65-F5344CB8AC3E}">
        <p14:creationId xmlns:p14="http://schemas.microsoft.com/office/powerpoint/2010/main" val="199213684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15</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2443171929"/>
              </p:ext>
            </p:extLst>
          </p:nvPr>
        </p:nvGraphicFramePr>
        <p:xfrm>
          <a:off x="251520" y="1412775"/>
          <a:ext cx="8712967" cy="3922437"/>
        </p:xfrm>
        <a:graphic>
          <a:graphicData uri="http://schemas.openxmlformats.org/drawingml/2006/table">
            <a:tbl>
              <a:tblPr firstRow="1" bandRow="1">
                <a:tableStyleId>{5C22544A-7EE6-4342-B048-85BDC9FD1C3A}</a:tableStyleId>
              </a:tblPr>
              <a:tblGrid>
                <a:gridCol w="936104"/>
                <a:gridCol w="1296144"/>
                <a:gridCol w="3240360"/>
                <a:gridCol w="3240359"/>
              </a:tblGrid>
              <a:tr h="357881">
                <a:tc>
                  <a:txBody>
                    <a:bodyPr/>
                    <a:lstStyle/>
                    <a:p>
                      <a:r>
                        <a:rPr lang="de-DE" sz="1800" b="1" dirty="0" err="1" smtClean="0">
                          <a:latin typeface="Verdana" panose="020B0604030504040204" pitchFamily="34" charset="0"/>
                          <a:ea typeface="Verdana" panose="020B0604030504040204" pitchFamily="34" charset="0"/>
                          <a:cs typeface="Verdana" panose="020B0604030504040204" pitchFamily="34" charset="0"/>
                        </a:rPr>
                        <a:t>Aleph</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38837">
                <a:tc>
                  <a:txBody>
                    <a:bodyPr/>
                    <a:lstStyle/>
                    <a:p>
                      <a:pPr>
                        <a:lnSpc>
                          <a:spcPct val="115000"/>
                        </a:lnSpc>
                        <a:spcAft>
                          <a:spcPts val="1000"/>
                        </a:spcAft>
                      </a:pPr>
                      <a:r>
                        <a:rPr lang="de-DE" sz="1800" b="1" dirty="0" smtClean="0">
                          <a:effectLst/>
                          <a:latin typeface="Verdana" panose="020B0604030504040204" pitchFamily="34" charset="0"/>
                          <a:ea typeface="Verdana" panose="020B0604030504040204" pitchFamily="34" charset="0"/>
                          <a:cs typeface="Verdana" panose="020B0604030504040204" pitchFamily="34" charset="0"/>
                        </a:rPr>
                        <a:t>419</a:t>
                      </a: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2.8.6.5</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Erscheinungsdatum</a:t>
                      </a: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smtClean="0">
                          <a:solidFill>
                            <a:srgbClr val="FF0000"/>
                          </a:solidFill>
                          <a:effectLst/>
                          <a:latin typeface="Verdana"/>
                          <a:ea typeface="Calibri"/>
                          <a:cs typeface="Times New Roman"/>
                        </a:rPr>
                        <a:t>$c</a:t>
                      </a:r>
                      <a:r>
                        <a:rPr lang="de-DE" sz="1800" dirty="0" smtClean="0">
                          <a:effectLst/>
                          <a:latin typeface="Verdana"/>
                          <a:ea typeface="Calibri"/>
                          <a:cs typeface="Times New Roman"/>
                        </a:rPr>
                        <a:t> 2002-2009</a:t>
                      </a:r>
                      <a:endParaRPr lang="de-DE" sz="1800" dirty="0">
                        <a:effectLst/>
                        <a:latin typeface="Calibri"/>
                        <a:ea typeface="Calibri"/>
                        <a:cs typeface="Times New Roman"/>
                      </a:endParaRPr>
                    </a:p>
                  </a:txBody>
                  <a:tcPr marL="68580" marR="68580" marT="0" marB="0"/>
                </a:tc>
              </a:tr>
              <a:tr h="438837">
                <a:tc>
                  <a:txBody>
                    <a:bodyPr/>
                    <a:lstStyle/>
                    <a:p>
                      <a:pPr>
                        <a:lnSpc>
                          <a:spcPct val="115000"/>
                        </a:lnSpc>
                        <a:spcAft>
                          <a:spcPts val="1000"/>
                        </a:spcAft>
                      </a:pPr>
                      <a:r>
                        <a:rPr lang="de-DE" sz="1800" b="1" dirty="0" smtClean="0">
                          <a:effectLst/>
                          <a:latin typeface="Verdana" panose="020B0604030504040204" pitchFamily="34" charset="0"/>
                          <a:ea typeface="Verdana" panose="020B0604030504040204" pitchFamily="34" charset="0"/>
                          <a:cs typeface="Verdana" panose="020B0604030504040204" pitchFamily="34" charset="0"/>
                        </a:rPr>
                        <a:t>425b</a:t>
                      </a: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$a</a:t>
                      </a:r>
                      <a:r>
                        <a:rPr lang="de-DE" sz="1800" dirty="0" smtClean="0">
                          <a:effectLst/>
                          <a:latin typeface="Verdana" panose="020B0604030504040204" pitchFamily="34" charset="0"/>
                          <a:ea typeface="Verdana" panose="020B0604030504040204" pitchFamily="34" charset="0"/>
                          <a:cs typeface="Verdana" panose="020B0604030504040204" pitchFamily="34" charset="0"/>
                        </a:rPr>
                        <a:t> 2002</a:t>
                      </a: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r>
              <a:tr h="438837">
                <a:tc>
                  <a:txBody>
                    <a:bodyPr/>
                    <a:lstStyle/>
                    <a:p>
                      <a:pPr>
                        <a:lnSpc>
                          <a:spcPct val="115000"/>
                        </a:lnSpc>
                        <a:spcAft>
                          <a:spcPts val="1000"/>
                        </a:spcAft>
                      </a:pPr>
                      <a:r>
                        <a:rPr lang="de-DE" sz="1800" b="1" dirty="0" smtClean="0">
                          <a:effectLst/>
                          <a:latin typeface="Verdana" panose="020B0604030504040204" pitchFamily="34" charset="0"/>
                          <a:ea typeface="Verdana" panose="020B0604030504040204" pitchFamily="34" charset="0"/>
                          <a:cs typeface="Verdana" panose="020B0604030504040204" pitchFamily="34" charset="0"/>
                        </a:rPr>
                        <a:t>425c</a:t>
                      </a: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$a</a:t>
                      </a:r>
                      <a:r>
                        <a:rPr lang="de-DE" sz="1800" dirty="0" smtClean="0">
                          <a:effectLst/>
                          <a:latin typeface="Verdana" panose="020B0604030504040204" pitchFamily="34" charset="0"/>
                          <a:ea typeface="Verdana" panose="020B0604030504040204" pitchFamily="34" charset="0"/>
                          <a:cs typeface="Verdana" panose="020B0604030504040204" pitchFamily="34" charset="0"/>
                        </a:rPr>
                        <a:t> 2009</a:t>
                      </a: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r>
              <a:tr h="1348766">
                <a:tc>
                  <a:txBody>
                    <a:bodyPr/>
                    <a:lstStyle/>
                    <a:p>
                      <a:pPr>
                        <a:lnSpc>
                          <a:spcPct val="115000"/>
                        </a:lnSpc>
                        <a:spcAft>
                          <a:spcPts val="1000"/>
                        </a:spcAft>
                      </a:pPr>
                      <a:r>
                        <a:rPr lang="de-DE" sz="1800" b="1" dirty="0" smtClean="0">
                          <a:effectLst/>
                          <a:latin typeface="Verdana" panose="020B0604030504040204" pitchFamily="34" charset="0"/>
                          <a:ea typeface="Verdana" panose="020B0604030504040204" pitchFamily="34" charset="0"/>
                          <a:cs typeface="Verdana" panose="020B0604030504040204" pitchFamily="34" charset="0"/>
                        </a:rPr>
                        <a:t>501</a:t>
                      </a: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2.17.13.4</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Anmerkung: Iteration, die als Grundlage für die Identifizierung einer </a:t>
                      </a:r>
                      <a:r>
                        <a:rPr lang="de-DE" sz="1800" dirty="0" smtClean="0">
                          <a:effectLst/>
                          <a:latin typeface="Verdana"/>
                          <a:ea typeface="Calibri"/>
                          <a:cs typeface="Times New Roman"/>
                        </a:rPr>
                        <a:t>integrierenden Ressource </a:t>
                      </a:r>
                      <a:r>
                        <a:rPr lang="de-DE" sz="1800" dirty="0">
                          <a:effectLst/>
                          <a:latin typeface="Verdana"/>
                          <a:ea typeface="Calibri"/>
                          <a:cs typeface="Times New Roman"/>
                        </a:rPr>
                        <a:t>verwendet wird</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smtClean="0">
                          <a:solidFill>
                            <a:srgbClr val="FF0000"/>
                          </a:solidFill>
                          <a:effectLst/>
                          <a:latin typeface="Verdana"/>
                          <a:ea typeface="Calibri"/>
                          <a:cs typeface="Times New Roman"/>
                        </a:rPr>
                        <a:t>$a </a:t>
                      </a:r>
                      <a:r>
                        <a:rPr lang="de-DE" sz="1800" dirty="0" smtClean="0">
                          <a:effectLst/>
                          <a:latin typeface="Verdana"/>
                          <a:ea typeface="Calibri"/>
                          <a:cs typeface="Times New Roman"/>
                        </a:rPr>
                        <a:t>Identifizierung </a:t>
                      </a:r>
                      <a:r>
                        <a:rPr lang="de-DE" sz="1800" dirty="0">
                          <a:effectLst/>
                          <a:latin typeface="Verdana"/>
                          <a:ea typeface="Calibri"/>
                          <a:cs typeface="Times New Roman"/>
                        </a:rPr>
                        <a:t>der Ressource nach: Aktualisierungslieferung Dezember 2009</a:t>
                      </a:r>
                      <a:endParaRPr lang="de-DE" sz="1800" dirty="0">
                        <a:effectLst/>
                        <a:latin typeface="Calibri"/>
                        <a:ea typeface="Calibri"/>
                        <a:cs typeface="Times New Roman"/>
                      </a:endParaRPr>
                    </a:p>
                  </a:txBody>
                  <a:tcPr marL="68580" marR="68580" marT="0" marB="0"/>
                </a:tc>
              </a:tr>
              <a:tr h="662826">
                <a:tc>
                  <a:txBody>
                    <a:bodyPr/>
                    <a:lstStyle/>
                    <a:p>
                      <a:pPr>
                        <a:lnSpc>
                          <a:spcPct val="115000"/>
                        </a:lnSpc>
                        <a:spcAft>
                          <a:spcPts val="1000"/>
                        </a:spcAft>
                      </a:pPr>
                      <a:r>
                        <a:rPr lang="de-DE" sz="1800" b="1" dirty="0" smtClean="0">
                          <a:effectLst/>
                          <a:latin typeface="Verdana" panose="020B0604030504040204" pitchFamily="34" charset="0"/>
                          <a:ea typeface="Verdana" panose="020B0604030504040204" pitchFamily="34" charset="0"/>
                          <a:cs typeface="Verdana" panose="020B0604030504040204" pitchFamily="34" charset="0"/>
                        </a:rPr>
                        <a:t>433</a:t>
                      </a: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3.4.</a:t>
                      </a:r>
                      <a:r>
                        <a:rPr lang="de-DE" sz="1800" dirty="0">
                          <a:effectLst/>
                          <a:latin typeface="Verdana"/>
                          <a:ea typeface="Calibri"/>
                          <a:cs typeface="Times New Roman"/>
                        </a:rPr>
                        <a:t>5</a:t>
                      </a:r>
                      <a:r>
                        <a:rPr lang="de-DE" sz="1800" b="1" dirty="0">
                          <a:effectLst/>
                          <a:latin typeface="Verdana"/>
                          <a:ea typeface="Calibri"/>
                          <a:cs typeface="Times New Roman"/>
                        </a:rPr>
                        <a:t>.</a:t>
                      </a:r>
                      <a:r>
                        <a:rPr lang="de-DE" sz="1800" dirty="0">
                          <a:effectLst/>
                          <a:latin typeface="Verdana"/>
                          <a:ea typeface="Calibri"/>
                          <a:cs typeface="Times New Roman"/>
                        </a:rPr>
                        <a:t>19</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Umfang</a:t>
                      </a: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smtClean="0">
                          <a:solidFill>
                            <a:srgbClr val="FF0000"/>
                          </a:solidFill>
                          <a:effectLst/>
                          <a:latin typeface="Verdana"/>
                          <a:ea typeface="Calibri"/>
                          <a:cs typeface="Times New Roman"/>
                        </a:rPr>
                        <a:t>$a </a:t>
                      </a:r>
                      <a:r>
                        <a:rPr lang="de-DE" sz="1800" dirty="0" smtClean="0">
                          <a:effectLst/>
                          <a:latin typeface="Verdana"/>
                          <a:ea typeface="Calibri"/>
                          <a:cs typeface="Times New Roman"/>
                        </a:rPr>
                        <a:t>2 </a:t>
                      </a:r>
                      <a:r>
                        <a:rPr lang="de-DE" sz="1800" dirty="0">
                          <a:effectLst/>
                          <a:latin typeface="Verdana"/>
                          <a:ea typeface="Calibri"/>
                          <a:cs typeface="Times New Roman"/>
                        </a:rPr>
                        <a:t>Bände </a:t>
                      </a:r>
                      <a:r>
                        <a:rPr lang="de-DE" sz="1800" dirty="0" smtClean="0">
                          <a:effectLst/>
                          <a:latin typeface="Verdana"/>
                          <a:ea typeface="Calibri"/>
                          <a:cs typeface="Times New Roman"/>
                        </a:rPr>
                        <a:t/>
                      </a:r>
                      <a:br>
                        <a:rPr lang="de-DE" sz="1800" dirty="0" smtClean="0">
                          <a:effectLst/>
                          <a:latin typeface="Verdana"/>
                          <a:ea typeface="Calibri"/>
                          <a:cs typeface="Times New Roman"/>
                        </a:rPr>
                      </a:br>
                      <a:r>
                        <a:rPr lang="de-DE" sz="1800" dirty="0" smtClean="0">
                          <a:solidFill>
                            <a:srgbClr val="FF0000"/>
                          </a:solidFill>
                          <a:effectLst/>
                          <a:latin typeface="Verdana"/>
                          <a:ea typeface="Calibri"/>
                          <a:cs typeface="Times New Roman"/>
                        </a:rPr>
                        <a:t>$b </a:t>
                      </a:r>
                      <a:r>
                        <a:rPr lang="de-DE" sz="1800" dirty="0" smtClean="0">
                          <a:effectLst/>
                          <a:latin typeface="Verdana"/>
                          <a:ea typeface="Calibri"/>
                          <a:cs typeface="Times New Roman"/>
                        </a:rPr>
                        <a:t>(Loseblattsammlung</a:t>
                      </a:r>
                      <a:r>
                        <a:rPr lang="de-DE" sz="1800" dirty="0">
                          <a:effectLst/>
                          <a:latin typeface="Verdana"/>
                          <a:ea typeface="Calibri"/>
                          <a:cs typeface="Times New Roman"/>
                        </a:rPr>
                        <a:t>)</a:t>
                      </a:r>
                      <a:endParaRPr lang="de-DE" sz="1800" dirty="0">
                        <a:effectLst/>
                        <a:latin typeface="Calibri"/>
                        <a:ea typeface="Calibri"/>
                        <a:cs typeface="Times New Roman"/>
                      </a:endParaRPr>
                    </a:p>
                  </a:txBody>
                  <a:tcPr marL="68580" marR="68580" marT="0" marB="0"/>
                </a:tc>
              </a:tr>
            </a:tbl>
          </a:graphicData>
        </a:graphic>
      </p:graphicFrame>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Modul 5A.04: Integrierende Ressourcen | Stand: 26.05.2015 | CC BY-NC-SA</a:t>
            </a:r>
            <a:endParaRPr lang="de-DE" dirty="0"/>
          </a:p>
        </p:txBody>
      </p:sp>
      <p:sp>
        <p:nvSpPr>
          <p:cNvPr id="2" name="Textfeld 1"/>
          <p:cNvSpPr txBox="1"/>
          <p:nvPr/>
        </p:nvSpPr>
        <p:spPr>
          <a:xfrm>
            <a:off x="395536" y="292006"/>
            <a:ext cx="8424936" cy="954107"/>
          </a:xfrm>
          <a:prstGeom prst="rect">
            <a:avLst/>
          </a:prstGeom>
          <a:solidFill>
            <a:schemeClr val="bg1"/>
          </a:solidFill>
          <a:ln>
            <a:noFill/>
          </a:ln>
        </p:spPr>
        <p:txBody>
          <a:bodyPr wrap="square" rtlCol="0">
            <a:spAutoFit/>
          </a:bodyPr>
          <a:lstStyle/>
          <a:p>
            <a:r>
              <a:rPr lang="de-DE" sz="2800" dirty="0">
                <a:solidFill>
                  <a:srgbClr val="4F81BD">
                    <a:lumMod val="75000"/>
                  </a:srgbClr>
                </a:solidFill>
                <a:latin typeface="Verdana" panose="020B0604030504040204" pitchFamily="34" charset="0"/>
              </a:rPr>
              <a:t>Beispiel: </a:t>
            </a:r>
            <a:r>
              <a:rPr lang="de-DE" sz="2800" dirty="0" smtClean="0">
                <a:solidFill>
                  <a:srgbClr val="4F81BD">
                    <a:lumMod val="75000"/>
                  </a:srgbClr>
                </a:solidFill>
                <a:latin typeface="Verdana" panose="020B0604030504040204" pitchFamily="34" charset="0"/>
              </a:rPr>
              <a:t>Update nach letzter erschienener Aktualisierung</a:t>
            </a:r>
            <a:endParaRPr lang="de-DE" sz="2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98244669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Das Prinzip „</a:t>
            </a:r>
            <a:r>
              <a:rPr lang="de-DE" dirty="0" err="1"/>
              <a:t>latest</a:t>
            </a:r>
            <a:r>
              <a:rPr lang="de-DE" dirty="0"/>
              <a:t> </a:t>
            </a:r>
            <a:r>
              <a:rPr lang="de-DE" dirty="0" err="1"/>
              <a:t>entry</a:t>
            </a:r>
            <a:r>
              <a:rPr lang="de-DE" dirty="0"/>
              <a:t>“</a:t>
            </a:r>
          </a:p>
        </p:txBody>
      </p:sp>
      <p:sp>
        <p:nvSpPr>
          <p:cNvPr id="3" name="Textplatzhalter 2"/>
          <p:cNvSpPr>
            <a:spLocks noGrp="1"/>
          </p:cNvSpPr>
          <p:nvPr>
            <p:ph type="body" sz="quarter" idx="13"/>
          </p:nvPr>
        </p:nvSpPr>
        <p:spPr/>
        <p:txBody>
          <a:bodyPr/>
          <a:lstStyle/>
          <a:p>
            <a:pPr marL="0" indent="0">
              <a:buNone/>
            </a:pPr>
            <a:r>
              <a:rPr lang="de-DE" dirty="0"/>
              <a:t>Um immer die neueste Iteration und damit ggf. das aktuell vorliegende Titelblatt zu dokumentieren, wird die zusammengesetzte Beschreibung bei integrierenden Ressourcen immer konsequent der neuesten vorliegenden Iteration angepasst, sowohl auf Werk- als auch auf Manifestationsebene. </a:t>
            </a:r>
          </a:p>
        </p:txBody>
      </p:sp>
      <p:sp>
        <p:nvSpPr>
          <p:cNvPr id="4" name="Fußzeilenplatzhalter 3"/>
          <p:cNvSpPr>
            <a:spLocks noGrp="1"/>
          </p:cNvSpPr>
          <p:nvPr>
            <p:ph type="ftr" sz="quarter" idx="14"/>
          </p:nvPr>
        </p:nvSpPr>
        <p:spPr>
          <a:xfrm>
            <a:off x="467544" y="6376243"/>
            <a:ext cx="7272808" cy="365125"/>
          </a:xfrm>
        </p:spPr>
        <p:txBody>
          <a:bodyPr/>
          <a:lstStyle/>
          <a:p>
            <a:r>
              <a:rPr lang="de-DE" smtClean="0"/>
              <a:t>AG RDA Schulungsunterlagen – Modul 5A.04: Integrierende Ressourcen | Stand: 26.05.2015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16</a:t>
            </a:fld>
            <a:endParaRPr lang="de-DE"/>
          </a:p>
        </p:txBody>
      </p:sp>
    </p:spTree>
    <p:extLst>
      <p:ext uri="{BB962C8B-B14F-4D97-AF65-F5344CB8AC3E}">
        <p14:creationId xmlns:p14="http://schemas.microsoft.com/office/powerpoint/2010/main" val="376556342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Änderungen im Haupttitel des Werks bzw. der Manifestation </a:t>
            </a:r>
          </a:p>
        </p:txBody>
      </p:sp>
      <p:sp>
        <p:nvSpPr>
          <p:cNvPr id="3" name="Textplatzhalter 2"/>
          <p:cNvSpPr>
            <a:spLocks noGrp="1"/>
          </p:cNvSpPr>
          <p:nvPr>
            <p:ph type="body" sz="quarter" idx="13"/>
          </p:nvPr>
        </p:nvSpPr>
        <p:spPr/>
        <p:txBody>
          <a:bodyPr/>
          <a:lstStyle/>
          <a:p>
            <a:pPr marL="0" indent="0">
              <a:buNone/>
            </a:pPr>
            <a:endParaRPr lang="de-DE" b="1" dirty="0" smtClean="0"/>
          </a:p>
          <a:p>
            <a:pPr marL="0" indent="0">
              <a:buNone/>
            </a:pPr>
            <a:r>
              <a:rPr lang="de-DE" b="1" dirty="0" smtClean="0"/>
              <a:t>RDA 6.1.3.3.2</a:t>
            </a:r>
            <a:r>
              <a:rPr lang="de-DE" b="1" dirty="0"/>
              <a:t>, RDA 2.3.2.12.3, RDA 2.3.7, RDA 2.17.13.4,  RDA </a:t>
            </a:r>
            <a:r>
              <a:rPr lang="de-DE" b="1" dirty="0" smtClean="0"/>
              <a:t>2.17.13.5</a:t>
            </a:r>
          </a:p>
          <a:p>
            <a:r>
              <a:rPr lang="de-DE" dirty="0" smtClean="0"/>
              <a:t>Keine </a:t>
            </a:r>
            <a:r>
              <a:rPr lang="de-DE" dirty="0"/>
              <a:t>Unterscheidung von wesentlichen und unwesentlichen Änderungen</a:t>
            </a:r>
          </a:p>
          <a:p>
            <a:r>
              <a:rPr lang="de-DE" dirty="0"/>
              <a:t>Keine Titelsplits</a:t>
            </a:r>
          </a:p>
          <a:p>
            <a:r>
              <a:rPr lang="de-DE" dirty="0"/>
              <a:t>Auf Werkebene und Manifestationsebene wird immer der neueste Titel angegeben, d.h. auch ein ggf. vorhandener Werknormsatz muss angepasst werden.</a:t>
            </a:r>
          </a:p>
          <a:p>
            <a:r>
              <a:rPr lang="de-DE" dirty="0"/>
              <a:t>Frühere Haupttitel werden angegeben, sofern sie für die Identifizierung oder den Zugang als wichtig angesehen werden.</a:t>
            </a:r>
          </a:p>
          <a:p>
            <a:pPr marL="0" indent="0">
              <a:buNone/>
            </a:pP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5A.04: Integrierende Ressourcen | Stand: 26.05.2015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17</a:t>
            </a:fld>
            <a:endParaRPr lang="de-DE" dirty="0"/>
          </a:p>
        </p:txBody>
      </p:sp>
    </p:spTree>
    <p:extLst>
      <p:ext uri="{BB962C8B-B14F-4D97-AF65-F5344CB8AC3E}">
        <p14:creationId xmlns:p14="http://schemas.microsoft.com/office/powerpoint/2010/main" val="324471779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548680"/>
            <a:ext cx="8640960" cy="5472608"/>
          </a:xfrm>
        </p:spPr>
        <p:txBody>
          <a:bodyPr/>
          <a:lstStyle/>
          <a:p>
            <a:r>
              <a:rPr lang="de-DE" dirty="0"/>
              <a:t>In einer Anmerkung wird ggf. die Iteration genannt, die der Aufnahme zugrunde liegt (RDA 2.17.13.4), bei einer Online-Ressource entsprechend das Datum, an der die Ressource eingesehen wurde (RDA 2.17.13.5</a:t>
            </a:r>
            <a:r>
              <a:rPr lang="de-DE" dirty="0" smtClean="0"/>
              <a:t>). Kein Standardelement!</a:t>
            </a:r>
          </a:p>
          <a:p>
            <a:endParaRPr lang="de-DE" dirty="0"/>
          </a:p>
          <a:p>
            <a:pPr marL="0" indent="0">
              <a:buNone/>
            </a:pPr>
            <a:r>
              <a:rPr lang="de-DE" b="1" dirty="0"/>
              <a:t>Ausnahme:</a:t>
            </a:r>
            <a:r>
              <a:rPr lang="de-DE" dirty="0"/>
              <a:t> </a:t>
            </a:r>
            <a:r>
              <a:rPr lang="de-DE" b="1" dirty="0"/>
              <a:t>Titelschwankungen RDA 2.17.2.4</a:t>
            </a:r>
            <a:endParaRPr lang="de-DE" dirty="0"/>
          </a:p>
          <a:p>
            <a:r>
              <a:rPr lang="de-DE" dirty="0"/>
              <a:t>Bei Titelschwankungen, Ungenauigkeiten etc. kann auf eine Titelanpassung verzichtet werden. Sie können in einer Anmerkung verankert werden.</a:t>
            </a:r>
          </a:p>
        </p:txBody>
      </p:sp>
      <p:sp>
        <p:nvSpPr>
          <p:cNvPr id="4" name="Fußzeilenplatzhalter 3"/>
          <p:cNvSpPr>
            <a:spLocks noGrp="1"/>
          </p:cNvSpPr>
          <p:nvPr>
            <p:ph type="ftr" sz="quarter" idx="14"/>
          </p:nvPr>
        </p:nvSpPr>
        <p:spPr>
          <a:xfrm>
            <a:off x="467544" y="6376243"/>
            <a:ext cx="7200800" cy="365125"/>
          </a:xfrm>
        </p:spPr>
        <p:txBody>
          <a:bodyPr/>
          <a:lstStyle/>
          <a:p>
            <a:r>
              <a:rPr lang="de-DE" smtClean="0"/>
              <a:t>AG RDA Schulungsunterlagen – Modul 5A.04: Integrierende Ressourcen | Stand: 26.05.2015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18</a:t>
            </a:fld>
            <a:endParaRPr lang="de-DE"/>
          </a:p>
        </p:txBody>
      </p:sp>
    </p:spTree>
    <p:extLst>
      <p:ext uri="{BB962C8B-B14F-4D97-AF65-F5344CB8AC3E}">
        <p14:creationId xmlns:p14="http://schemas.microsoft.com/office/powerpoint/2010/main" val="193179020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637996" cy="365125"/>
          </a:xfrm>
        </p:spPr>
        <p:txBody>
          <a:bodyPr/>
          <a:lstStyle/>
          <a:p>
            <a:r>
              <a:rPr lang="de-DE" smtClean="0"/>
              <a:t>AG RDA Schulungsunterlagen – Modul 5A.04: Integrierende Ressourcen | Stand: 26.05.2015 | CC BY-NC-SA</a:t>
            </a:r>
            <a:endParaRPr lang="de-DE" dirty="0"/>
          </a:p>
        </p:txBody>
      </p:sp>
      <p:sp>
        <p:nvSpPr>
          <p:cNvPr id="6" name="Textfeld 5"/>
          <p:cNvSpPr txBox="1"/>
          <p:nvPr/>
        </p:nvSpPr>
        <p:spPr>
          <a:xfrm>
            <a:off x="5657268" y="3789040"/>
            <a:ext cx="2448272" cy="2000548"/>
          </a:xfrm>
          <a:prstGeom prst="rect">
            <a:avLst/>
          </a:prstGeom>
          <a:solidFill>
            <a:schemeClr val="bg1"/>
          </a:solidFill>
          <a:ln>
            <a:solidFill>
              <a:schemeClr val="tx1"/>
            </a:solid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Weitere bibliografische Informationen:</a:t>
            </a:r>
          </a:p>
          <a:p>
            <a:r>
              <a:rPr lang="de-DE" sz="1400" dirty="0" smtClean="0">
                <a:latin typeface="Verdana" panose="020B0604030504040204" pitchFamily="34" charset="0"/>
                <a:ea typeface="Verdana" panose="020B0604030504040204" pitchFamily="34" charset="0"/>
                <a:cs typeface="Verdana" panose="020B0604030504040204" pitchFamily="34" charset="0"/>
              </a:rPr>
              <a:t>Das Werk ist inzwischen auf 2 Ordner angewachsen, die Titelseiten von Band 2 sind analog.</a:t>
            </a:r>
            <a:endParaRPr lang="de-DE" sz="1400" dirty="0">
              <a:latin typeface="Verdana" panose="020B0604030504040204" pitchFamily="34" charset="0"/>
              <a:ea typeface="Verdana" panose="020B0604030504040204" pitchFamily="34" charset="0"/>
              <a:cs typeface="Verdana" panose="020B0604030504040204" pitchFamily="34" charset="0"/>
            </a:endParaRPr>
          </a:p>
        </p:txBody>
      </p:sp>
      <p:sp>
        <p:nvSpPr>
          <p:cNvPr id="7" name="Textfeld 6"/>
          <p:cNvSpPr txBox="1"/>
          <p:nvPr/>
        </p:nvSpPr>
        <p:spPr>
          <a:xfrm>
            <a:off x="340734" y="1651204"/>
            <a:ext cx="2160240" cy="3970318"/>
          </a:xfrm>
          <a:prstGeom prst="rect">
            <a:avLst/>
          </a:prstGeom>
          <a:solidFill>
            <a:schemeClr val="bg1"/>
          </a:solidFill>
          <a:ln>
            <a:solidFill>
              <a:schemeClr val="tx1"/>
            </a:solidFill>
          </a:ln>
        </p:spPr>
        <p:txBody>
          <a:bodyPr wrap="square" rtlCol="0">
            <a:spAutoFit/>
          </a:bodyPr>
          <a:lstStyle/>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sp>
        <p:nvSpPr>
          <p:cNvPr id="10" name="Titel 1"/>
          <p:cNvSpPr>
            <a:spLocks noGrp="1"/>
          </p:cNvSpPr>
          <p:nvPr>
            <p:ph type="title"/>
          </p:nvPr>
        </p:nvSpPr>
        <p:spPr>
          <a:xfrm>
            <a:off x="251520" y="183778"/>
            <a:ext cx="8640960" cy="508918"/>
          </a:xfrm>
        </p:spPr>
        <p:txBody>
          <a:bodyPr/>
          <a:lstStyle/>
          <a:p>
            <a:r>
              <a:rPr lang="de-DE" dirty="0" smtClean="0"/>
              <a:t>Beispiel: Erfassen von Änderungen</a:t>
            </a:r>
            <a:endParaRPr lang="de-DE" dirty="0"/>
          </a:p>
        </p:txBody>
      </p:sp>
      <p:sp>
        <p:nvSpPr>
          <p:cNvPr id="2" name="Textfeld 1"/>
          <p:cNvSpPr txBox="1"/>
          <p:nvPr/>
        </p:nvSpPr>
        <p:spPr>
          <a:xfrm flipH="1" flipV="1">
            <a:off x="2985210" y="1248772"/>
            <a:ext cx="2210308" cy="4372750"/>
          </a:xfrm>
          <a:prstGeom prst="rect">
            <a:avLst/>
          </a:prstGeom>
          <a:solidFill>
            <a:schemeClr val="bg1"/>
          </a:solidFill>
          <a:ln>
            <a:solidFill>
              <a:schemeClr val="tx1"/>
            </a:solidFill>
          </a:ln>
        </p:spPr>
        <p:txBody>
          <a:bodyPr wrap="squar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pic>
        <p:nvPicPr>
          <p:cNvPr id="5" name="Grafik 4"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682" y="2347264"/>
            <a:ext cx="2015932" cy="3168813"/>
          </a:xfrm>
          <a:prstGeom prst="rect">
            <a:avLst/>
          </a:prstGeom>
        </p:spPr>
      </p:pic>
      <p:pic>
        <p:nvPicPr>
          <p:cNvPr id="8" name="Grafik 7"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59051">
            <a:off x="3131839" y="1801877"/>
            <a:ext cx="1770485" cy="3684593"/>
          </a:xfrm>
          <a:prstGeom prst="rect">
            <a:avLst/>
          </a:prstGeom>
        </p:spPr>
      </p:pic>
      <p:sp>
        <p:nvSpPr>
          <p:cNvPr id="3" name="Textfeld 2"/>
          <p:cNvSpPr txBox="1"/>
          <p:nvPr/>
        </p:nvSpPr>
        <p:spPr>
          <a:xfrm>
            <a:off x="340734" y="921397"/>
            <a:ext cx="2160240" cy="923330"/>
          </a:xfrm>
          <a:prstGeom prst="rect">
            <a:avLst/>
          </a:prstGeom>
          <a:solidFill>
            <a:schemeClr val="bg1"/>
          </a:solidFill>
          <a:ln>
            <a:solidFill>
              <a:schemeClr val="tx1"/>
            </a:solid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Aktualisierungs-   </a:t>
            </a:r>
            <a:r>
              <a:rPr lang="de-DE" dirty="0" err="1">
                <a:latin typeface="Verdana" panose="020B0604030504040204" pitchFamily="34" charset="0"/>
                <a:ea typeface="Verdana" panose="020B0604030504040204" pitchFamily="34" charset="0"/>
                <a:cs typeface="Verdana" panose="020B0604030504040204" pitchFamily="34" charset="0"/>
              </a:rPr>
              <a:t>lieferung</a:t>
            </a:r>
            <a:r>
              <a:rPr lang="de-DE" dirty="0">
                <a:latin typeface="Verdana" panose="020B0604030504040204" pitchFamily="34" charset="0"/>
                <a:ea typeface="Verdana" panose="020B0604030504040204" pitchFamily="34" charset="0"/>
                <a:cs typeface="Verdana" panose="020B0604030504040204" pitchFamily="34" charset="0"/>
              </a:rPr>
              <a:t> Juni 2004</a:t>
            </a:r>
          </a:p>
        </p:txBody>
      </p:sp>
      <p:sp>
        <p:nvSpPr>
          <p:cNvPr id="9" name="Textfeld 8"/>
          <p:cNvSpPr txBox="1"/>
          <p:nvPr/>
        </p:nvSpPr>
        <p:spPr>
          <a:xfrm>
            <a:off x="2987824" y="921397"/>
            <a:ext cx="2210308" cy="923330"/>
          </a:xfrm>
          <a:prstGeom prst="rect">
            <a:avLst/>
          </a:prstGeom>
          <a:solidFill>
            <a:schemeClr val="bg1"/>
          </a:solidFill>
          <a:ln>
            <a:solidFill>
              <a:schemeClr val="tx1"/>
            </a:solid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Aktualisierungs-   </a:t>
            </a:r>
            <a:r>
              <a:rPr lang="de-DE" dirty="0" err="1">
                <a:latin typeface="Verdana" panose="020B0604030504040204" pitchFamily="34" charset="0"/>
                <a:ea typeface="Verdana" panose="020B0604030504040204" pitchFamily="34" charset="0"/>
                <a:cs typeface="Verdana" panose="020B0604030504040204" pitchFamily="34" charset="0"/>
              </a:rPr>
              <a:t>lieferung</a:t>
            </a:r>
            <a:r>
              <a:rPr lang="de-DE" dirty="0">
                <a:latin typeface="Verdana" panose="020B0604030504040204" pitchFamily="34" charset="0"/>
                <a:ea typeface="Verdana" panose="020B0604030504040204" pitchFamily="34" charset="0"/>
                <a:cs typeface="Verdana" panose="020B0604030504040204" pitchFamily="34" charset="0"/>
              </a:rPr>
              <a:t> </a:t>
            </a:r>
            <a:r>
              <a:rPr lang="de-DE" dirty="0" smtClean="0">
                <a:latin typeface="Verdana" panose="020B0604030504040204" pitchFamily="34" charset="0"/>
                <a:ea typeface="Verdana" panose="020B0604030504040204" pitchFamily="34" charset="0"/>
                <a:cs typeface="Verdana" panose="020B0604030504040204" pitchFamily="34" charset="0"/>
              </a:rPr>
              <a:t>Februar 2007</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11" name="Textfeld 10"/>
          <p:cNvSpPr txBox="1"/>
          <p:nvPr/>
        </p:nvSpPr>
        <p:spPr>
          <a:xfrm>
            <a:off x="5436096" y="980727"/>
            <a:ext cx="2952328" cy="369332"/>
          </a:xfrm>
          <a:prstGeom prst="rect">
            <a:avLst/>
          </a:prstGeom>
          <a:solidFill>
            <a:schemeClr val="bg1"/>
          </a:solidFill>
          <a:ln>
            <a:solidFill>
              <a:schemeClr val="tx1"/>
            </a:solid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Impressum Febr. 2007</a:t>
            </a:r>
          </a:p>
        </p:txBody>
      </p:sp>
      <p:sp>
        <p:nvSpPr>
          <p:cNvPr id="12" name="Textfeld 11"/>
          <p:cNvSpPr txBox="1"/>
          <p:nvPr/>
        </p:nvSpPr>
        <p:spPr>
          <a:xfrm>
            <a:off x="5436096" y="1352506"/>
            <a:ext cx="2937884" cy="2333970"/>
          </a:xfrm>
          <a:prstGeom prst="rect">
            <a:avLst/>
          </a:prstGeom>
          <a:solidFill>
            <a:schemeClr val="bg1"/>
          </a:solidFill>
          <a:ln>
            <a:solidFill>
              <a:schemeClr val="tx1"/>
            </a:solidFill>
          </a:ln>
        </p:spPr>
        <p:txBody>
          <a:bodyPr wrap="squar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pic>
        <p:nvPicPr>
          <p:cNvPr id="13" name="Grafik 12" descr="Bildschirmausschnitt"/>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27010" y="1556792"/>
            <a:ext cx="2610214" cy="1238423"/>
          </a:xfrm>
          <a:prstGeom prst="rect">
            <a:avLst/>
          </a:prstGeom>
        </p:spPr>
      </p:pic>
      <p:sp>
        <p:nvSpPr>
          <p:cNvPr id="14" name="Foliennummernplatzhalter 13"/>
          <p:cNvSpPr>
            <a:spLocks noGrp="1"/>
          </p:cNvSpPr>
          <p:nvPr>
            <p:ph type="sldNum" sz="quarter" idx="4"/>
          </p:nvPr>
        </p:nvSpPr>
        <p:spPr/>
        <p:txBody>
          <a:bodyPr/>
          <a:lstStyle/>
          <a:p>
            <a:fld id="{8A6690F1-7CA1-4166-A522-500460961984}" type="slidenum">
              <a:rPr lang="de-DE" smtClean="0"/>
              <a:pPr/>
              <a:t>19</a:t>
            </a:fld>
            <a:endParaRPr lang="de-DE"/>
          </a:p>
        </p:txBody>
      </p:sp>
    </p:spTree>
    <p:extLst>
      <p:ext uri="{BB962C8B-B14F-4D97-AF65-F5344CB8AC3E}">
        <p14:creationId xmlns:p14="http://schemas.microsoft.com/office/powerpoint/2010/main" val="193262642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Erschließung von integrierenden Ressourcen</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5A</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2</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a:t>
            </a:r>
            <a:r>
              <a:rPr lang="de-DE" dirty="0" smtClean="0"/>
              <a:t>5A.04: </a:t>
            </a:r>
            <a:r>
              <a:rPr lang="de-DE" dirty="0" smtClean="0"/>
              <a:t>Integrierende Ressourcen | Stand: 26.05.2015 </a:t>
            </a:r>
            <a:r>
              <a:rPr lang="de-DE" dirty="0"/>
              <a:t>| CC BY-NC-SA</a:t>
            </a:r>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20</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4286987814"/>
              </p:ext>
            </p:extLst>
          </p:nvPr>
        </p:nvGraphicFramePr>
        <p:xfrm>
          <a:off x="287524" y="1553890"/>
          <a:ext cx="8640959" cy="4941225"/>
        </p:xfrm>
        <a:graphic>
          <a:graphicData uri="http://schemas.openxmlformats.org/drawingml/2006/table">
            <a:tbl>
              <a:tblPr firstRow="1" bandRow="1">
                <a:tableStyleId>{5C22544A-7EE6-4342-B048-85BDC9FD1C3A}</a:tableStyleId>
              </a:tblPr>
              <a:tblGrid>
                <a:gridCol w="976803"/>
                <a:gridCol w="1363457"/>
                <a:gridCol w="3217229"/>
                <a:gridCol w="3083470"/>
              </a:tblGrid>
              <a:tr h="509776">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67680">
                <a:tc>
                  <a:txBody>
                    <a:bodyPr/>
                    <a:lstStyle/>
                    <a:p>
                      <a:pPr>
                        <a:lnSpc>
                          <a:spcPct val="115000"/>
                        </a:lnSpc>
                        <a:spcAft>
                          <a:spcPts val="1000"/>
                        </a:spcAft>
                      </a:pPr>
                      <a:r>
                        <a:rPr lang="de-DE" sz="1800" b="1" dirty="0" smtClean="0">
                          <a:effectLst/>
                          <a:latin typeface="Verdana" panose="020B0604030504040204" pitchFamily="34" charset="0"/>
                          <a:ea typeface="Verdana" panose="020B0604030504040204" pitchFamily="34" charset="0"/>
                          <a:cs typeface="Verdana" panose="020B0604030504040204" pitchFamily="34" charset="0"/>
                        </a:rPr>
                        <a:t>331</a:t>
                      </a: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2.3.2</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Haupttitel</a:t>
                      </a: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en-US" sz="1800" dirty="0" smtClean="0">
                          <a:solidFill>
                            <a:srgbClr val="FF0000"/>
                          </a:solidFill>
                          <a:effectLst/>
                          <a:latin typeface="Verdana"/>
                          <a:ea typeface="Calibri"/>
                          <a:cs typeface="Times New Roman"/>
                        </a:rPr>
                        <a:t>$a </a:t>
                      </a:r>
                      <a:r>
                        <a:rPr lang="en-US" sz="1800" dirty="0" smtClean="0">
                          <a:effectLst/>
                          <a:latin typeface="Verdana"/>
                          <a:ea typeface="Calibri"/>
                          <a:cs typeface="Times New Roman"/>
                        </a:rPr>
                        <a:t>Windows </a:t>
                      </a:r>
                      <a:r>
                        <a:rPr lang="en-US" sz="1800" dirty="0">
                          <a:effectLst/>
                          <a:latin typeface="Verdana"/>
                          <a:ea typeface="Calibri"/>
                          <a:cs typeface="Times New Roman"/>
                        </a:rPr>
                        <a:t>Security Administration</a:t>
                      </a:r>
                      <a:endParaRPr lang="de-DE" sz="1800" dirty="0">
                        <a:effectLst/>
                        <a:latin typeface="Calibri"/>
                        <a:ea typeface="Calibri"/>
                        <a:cs typeface="Times New Roman"/>
                      </a:endParaRPr>
                    </a:p>
                  </a:txBody>
                  <a:tcPr marL="68580" marR="68580" marT="0" marB="0"/>
                </a:tc>
              </a:tr>
              <a:tr h="731496">
                <a:tc>
                  <a:txBody>
                    <a:bodyPr/>
                    <a:lstStyle/>
                    <a:p>
                      <a:pPr>
                        <a:lnSpc>
                          <a:spcPct val="115000"/>
                        </a:lnSpc>
                        <a:spcAft>
                          <a:spcPts val="1000"/>
                        </a:spcAft>
                      </a:pPr>
                      <a:r>
                        <a:rPr lang="de-DE" sz="1800" b="1" dirty="0" smtClean="0">
                          <a:effectLst/>
                          <a:latin typeface="Verdana" panose="020B0604030504040204" pitchFamily="34" charset="0"/>
                          <a:ea typeface="Verdana" panose="020B0604030504040204" pitchFamily="34" charset="0"/>
                          <a:cs typeface="Verdana" panose="020B0604030504040204" pitchFamily="34" charset="0"/>
                        </a:rPr>
                        <a:t>375</a:t>
                      </a: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2.3.7.3</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Früherer Haupttitel</a:t>
                      </a: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en-US" sz="1800" dirty="0" smtClean="0">
                          <a:solidFill>
                            <a:srgbClr val="FF0000"/>
                          </a:solidFill>
                          <a:effectLst/>
                          <a:latin typeface="Verdana"/>
                          <a:ea typeface="Calibri"/>
                          <a:cs typeface="Times New Roman"/>
                        </a:rPr>
                        <a:t>$a</a:t>
                      </a:r>
                      <a:r>
                        <a:rPr lang="en-US" sz="1800" dirty="0" smtClean="0">
                          <a:effectLst/>
                          <a:latin typeface="Verdana"/>
                          <a:ea typeface="Calibri"/>
                          <a:cs typeface="Times New Roman"/>
                        </a:rPr>
                        <a:t> </a:t>
                      </a:r>
                      <a:r>
                        <a:rPr lang="en-US" sz="1800" dirty="0" err="1" smtClean="0">
                          <a:effectLst/>
                          <a:latin typeface="Verdana"/>
                          <a:ea typeface="Calibri"/>
                          <a:cs typeface="Times New Roman"/>
                        </a:rPr>
                        <a:t>Praxishandbuch</a:t>
                      </a:r>
                      <a:r>
                        <a:rPr lang="en-US" sz="1800" dirty="0" smtClean="0">
                          <a:effectLst/>
                          <a:latin typeface="Verdana"/>
                          <a:ea typeface="Calibri"/>
                          <a:cs typeface="Times New Roman"/>
                        </a:rPr>
                        <a:t> </a:t>
                      </a:r>
                      <a:r>
                        <a:rPr lang="en-US" sz="1800" dirty="0">
                          <a:effectLst/>
                          <a:latin typeface="Verdana"/>
                          <a:ea typeface="Calibri"/>
                          <a:cs typeface="Times New Roman"/>
                        </a:rPr>
                        <a:t>Windows Security </a:t>
                      </a:r>
                      <a:r>
                        <a:rPr lang="en-US" sz="1800" dirty="0" smtClean="0">
                          <a:effectLst/>
                          <a:latin typeface="Verdana"/>
                          <a:ea typeface="Calibri"/>
                          <a:cs typeface="Times New Roman"/>
                        </a:rPr>
                        <a:t>Administration</a:t>
                      </a:r>
                      <a:endParaRPr lang="de-DE" sz="1800" dirty="0">
                        <a:effectLst/>
                        <a:latin typeface="Calibri"/>
                        <a:ea typeface="Calibri"/>
                        <a:cs typeface="Times New Roman"/>
                      </a:endParaRPr>
                    </a:p>
                  </a:txBody>
                  <a:tcPr marL="68580" marR="68580" marT="0" marB="0"/>
                </a:tc>
              </a:tr>
              <a:tr h="1276769">
                <a:tc>
                  <a:txBody>
                    <a:bodyPr/>
                    <a:lstStyle/>
                    <a:p>
                      <a:pPr>
                        <a:lnSpc>
                          <a:spcPct val="115000"/>
                        </a:lnSpc>
                        <a:spcAft>
                          <a:spcPts val="1000"/>
                        </a:spcAft>
                      </a:pPr>
                      <a:r>
                        <a:rPr lang="de-DE" sz="1800" b="1" dirty="0" smtClean="0">
                          <a:effectLst/>
                          <a:latin typeface="Verdana" panose="020B0604030504040204" pitchFamily="34" charset="0"/>
                          <a:ea typeface="Verdana" panose="020B0604030504040204" pitchFamily="34" charset="0"/>
                          <a:cs typeface="Verdana" panose="020B0604030504040204" pitchFamily="34" charset="0"/>
                        </a:rPr>
                        <a:t>507</a:t>
                      </a: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2.17.2.3</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Anmerkung früherer Haupttitel</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en-US" sz="1800" dirty="0" smtClean="0">
                          <a:solidFill>
                            <a:srgbClr val="FF0000"/>
                          </a:solidFill>
                          <a:effectLst/>
                          <a:latin typeface="Verdana"/>
                          <a:ea typeface="Calibri"/>
                          <a:cs typeface="Times New Roman"/>
                        </a:rPr>
                        <a:t>$a</a:t>
                      </a:r>
                      <a:r>
                        <a:rPr lang="en-US" sz="1800" dirty="0" smtClean="0">
                          <a:effectLst/>
                          <a:latin typeface="Verdana"/>
                          <a:ea typeface="Calibri"/>
                          <a:cs typeface="Times New Roman"/>
                        </a:rPr>
                        <a:t> </a:t>
                      </a:r>
                      <a:r>
                        <a:rPr lang="en-US" sz="1800" dirty="0" err="1" smtClean="0">
                          <a:effectLst/>
                          <a:latin typeface="Verdana"/>
                          <a:ea typeface="Calibri"/>
                          <a:cs typeface="Times New Roman"/>
                        </a:rPr>
                        <a:t>Früherer</a:t>
                      </a:r>
                      <a:r>
                        <a:rPr lang="en-US" sz="1800" dirty="0" smtClean="0">
                          <a:effectLst/>
                          <a:latin typeface="Verdana"/>
                          <a:ea typeface="Calibri"/>
                          <a:cs typeface="Times New Roman"/>
                        </a:rPr>
                        <a:t> </a:t>
                      </a:r>
                      <a:r>
                        <a:rPr lang="en-US" sz="1800" dirty="0" err="1">
                          <a:effectLst/>
                          <a:latin typeface="Verdana"/>
                          <a:ea typeface="Calibri"/>
                          <a:cs typeface="Times New Roman"/>
                        </a:rPr>
                        <a:t>Haupttitel</a:t>
                      </a:r>
                      <a:r>
                        <a:rPr lang="en-US" sz="1800" dirty="0">
                          <a:effectLst/>
                          <a:latin typeface="Verdana"/>
                          <a:ea typeface="Calibri"/>
                          <a:cs typeface="Times New Roman"/>
                        </a:rPr>
                        <a:t>: </a:t>
                      </a:r>
                      <a:r>
                        <a:rPr lang="en-US" sz="1800" dirty="0" err="1">
                          <a:effectLst/>
                          <a:latin typeface="Verdana"/>
                          <a:ea typeface="Calibri"/>
                          <a:cs typeface="Times New Roman"/>
                        </a:rPr>
                        <a:t>Praxishandbuch</a:t>
                      </a:r>
                      <a:r>
                        <a:rPr lang="en-US" sz="1800" dirty="0">
                          <a:effectLst/>
                          <a:latin typeface="Verdana"/>
                          <a:ea typeface="Calibri"/>
                          <a:cs typeface="Times New Roman"/>
                        </a:rPr>
                        <a:t> Windows Security Administration</a:t>
                      </a:r>
                      <a:r>
                        <a:rPr lang="en-US" sz="1800">
                          <a:effectLst/>
                          <a:latin typeface="Verdana"/>
                          <a:ea typeface="Calibri"/>
                          <a:cs typeface="Times New Roman"/>
                        </a:rPr>
                        <a:t>, </a:t>
                      </a:r>
                      <a:r>
                        <a:rPr lang="en-US" sz="1800" smtClean="0">
                          <a:effectLst/>
                          <a:latin typeface="Verdana"/>
                          <a:ea typeface="Calibri"/>
                          <a:cs typeface="Times New Roman"/>
                        </a:rPr>
                        <a:t>2002-2006</a:t>
                      </a:r>
                      <a:endParaRPr lang="de-DE" sz="1800" dirty="0">
                        <a:solidFill>
                          <a:srgbClr val="FF0000"/>
                        </a:solidFill>
                        <a:effectLst/>
                        <a:latin typeface="Calibri"/>
                        <a:ea typeface="Calibri"/>
                        <a:cs typeface="Times New Roman"/>
                      </a:endParaRPr>
                    </a:p>
                  </a:txBody>
                  <a:tcPr marL="68580" marR="68580" marT="0" marB="0"/>
                </a:tc>
              </a:tr>
              <a:tr h="1360534">
                <a:tc>
                  <a:txBody>
                    <a:bodyPr/>
                    <a:lstStyle/>
                    <a:p>
                      <a:pPr>
                        <a:lnSpc>
                          <a:spcPct val="115000"/>
                        </a:lnSpc>
                        <a:spcAft>
                          <a:spcPts val="1000"/>
                        </a:spcAft>
                      </a:pPr>
                      <a:r>
                        <a:rPr lang="de-DE" sz="1800" b="1" dirty="0" smtClean="0">
                          <a:effectLst/>
                          <a:latin typeface="Verdana" panose="020B0604030504040204" pitchFamily="34" charset="0"/>
                          <a:ea typeface="Verdana" panose="020B0604030504040204" pitchFamily="34" charset="0"/>
                          <a:cs typeface="Verdana" panose="020B0604030504040204" pitchFamily="34" charset="0"/>
                        </a:rPr>
                        <a:t>501</a:t>
                      </a: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2.17.13.4</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Anmerkung: Iteration, die als Grundlage für die Identifizierung einer </a:t>
                      </a:r>
                      <a:r>
                        <a:rPr lang="de-DE" sz="1800" dirty="0" smtClean="0">
                          <a:effectLst/>
                          <a:latin typeface="Verdana"/>
                          <a:ea typeface="Calibri"/>
                          <a:cs typeface="Times New Roman"/>
                        </a:rPr>
                        <a:t>integrierenden Ressource </a:t>
                      </a:r>
                      <a:r>
                        <a:rPr lang="de-DE" sz="1800" dirty="0">
                          <a:effectLst/>
                          <a:latin typeface="Verdana"/>
                          <a:ea typeface="Calibri"/>
                          <a:cs typeface="Times New Roman"/>
                        </a:rPr>
                        <a:t>verwendet wird</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Identifizierung der Ressource nach: Aktualisierungslieferung Februar 2007</a:t>
                      </a:r>
                      <a:endParaRPr lang="de-DE" sz="1800" dirty="0">
                        <a:effectLst/>
                        <a:latin typeface="Calibri"/>
                        <a:ea typeface="Calibri"/>
                        <a:cs typeface="Times New Roman"/>
                      </a:endParaRPr>
                    </a:p>
                  </a:txBody>
                  <a:tcPr marL="68580" marR="68580" marT="0" marB="0"/>
                </a:tc>
              </a:tr>
            </a:tbl>
          </a:graphicData>
        </a:graphic>
      </p:graphicFrame>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Modul 5A.04: Integrierende Ressourcen | Stand: 26.05.2015 | CC BY-NC-SA</a:t>
            </a:r>
            <a:endParaRPr lang="de-DE" dirty="0"/>
          </a:p>
        </p:txBody>
      </p:sp>
      <p:sp>
        <p:nvSpPr>
          <p:cNvPr id="2" name="Textfeld 1"/>
          <p:cNvSpPr txBox="1"/>
          <p:nvPr/>
        </p:nvSpPr>
        <p:spPr>
          <a:xfrm>
            <a:off x="395536" y="292006"/>
            <a:ext cx="8424936" cy="1261884"/>
          </a:xfrm>
          <a:prstGeom prst="rect">
            <a:avLst/>
          </a:prstGeom>
          <a:solidFill>
            <a:schemeClr val="bg1"/>
          </a:solidFill>
          <a:ln>
            <a:noFill/>
          </a:ln>
        </p:spPr>
        <p:txBody>
          <a:bodyPr wrap="square" rtlCol="0">
            <a:spAutoFit/>
          </a:bodyPr>
          <a:lstStyle/>
          <a:p>
            <a:r>
              <a:rPr lang="de-DE" sz="2800" dirty="0">
                <a:solidFill>
                  <a:srgbClr val="4F81BD">
                    <a:lumMod val="75000"/>
                  </a:srgbClr>
                </a:solidFill>
                <a:latin typeface="Verdana" panose="020B0604030504040204" pitchFamily="34" charset="0"/>
              </a:rPr>
              <a:t>Beispiel: </a:t>
            </a:r>
            <a:r>
              <a:rPr lang="de-DE" sz="2800" dirty="0" smtClean="0">
                <a:solidFill>
                  <a:srgbClr val="4F81BD">
                    <a:lumMod val="75000"/>
                  </a:srgbClr>
                </a:solidFill>
                <a:latin typeface="Verdana" panose="020B0604030504040204" pitchFamily="34" charset="0"/>
              </a:rPr>
              <a:t>Update bei Änderung des Haupttitels</a:t>
            </a:r>
          </a:p>
          <a:p>
            <a:r>
              <a:rPr lang="de-DE" sz="2400" dirty="0"/>
              <a:t>Umfassende zusammengesetzte Beschreibung, </a:t>
            </a:r>
            <a:r>
              <a:rPr lang="de-DE" sz="2400" dirty="0" smtClean="0"/>
              <a:t>Manifestationsebene</a:t>
            </a:r>
            <a:endParaRPr lang="de-DE" sz="24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05535005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21</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4063393166"/>
              </p:ext>
            </p:extLst>
          </p:nvPr>
        </p:nvGraphicFramePr>
        <p:xfrm>
          <a:off x="395536" y="1196752"/>
          <a:ext cx="8424937" cy="4417936"/>
        </p:xfrm>
        <a:graphic>
          <a:graphicData uri="http://schemas.openxmlformats.org/drawingml/2006/table">
            <a:tbl>
              <a:tblPr firstRow="1" bandRow="1">
                <a:tableStyleId>{5C22544A-7EE6-4342-B048-85BDC9FD1C3A}</a:tableStyleId>
              </a:tblPr>
              <a:tblGrid>
                <a:gridCol w="1095020"/>
                <a:gridCol w="1329938"/>
                <a:gridCol w="3118132"/>
                <a:gridCol w="2881847"/>
              </a:tblGrid>
              <a:tr h="391983">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Aleph</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76171">
                <a:tc>
                  <a:txBody>
                    <a:bodyPr/>
                    <a:lstStyle/>
                    <a:p>
                      <a:pPr>
                        <a:lnSpc>
                          <a:spcPct val="115000"/>
                        </a:lnSpc>
                        <a:spcAft>
                          <a:spcPts val="1000"/>
                        </a:spcAft>
                      </a:pPr>
                      <a:r>
                        <a:rPr lang="de-DE" sz="1800" b="1" dirty="0" smtClean="0">
                          <a:solidFill>
                            <a:schemeClr val="bg1">
                              <a:lumMod val="50000"/>
                            </a:schemeClr>
                          </a:solidFill>
                          <a:effectLst/>
                          <a:latin typeface="Verdana" panose="020B0604030504040204" pitchFamily="34" charset="0"/>
                          <a:ea typeface="Verdana" panose="020B0604030504040204" pitchFamily="34" charset="0"/>
                          <a:cs typeface="Verdana" panose="020B0604030504040204" pitchFamily="34" charset="0"/>
                        </a:rPr>
                        <a:t>=375</a:t>
                      </a:r>
                      <a:endParaRPr lang="de-DE" sz="1800" b="1" dirty="0">
                        <a:solidFill>
                          <a:schemeClr val="bg1">
                            <a:lumMod val="50000"/>
                          </a:schemeClr>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6.1.3.3.2</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a:effectLst/>
                          <a:latin typeface="Verdana"/>
                          <a:ea typeface="Calibri"/>
                          <a:cs typeface="Times New Roman"/>
                        </a:rPr>
                        <a:t>Früherer bevorzugter </a:t>
                      </a:r>
                      <a:br>
                        <a:rPr lang="de-DE" sz="1800">
                          <a:effectLst/>
                          <a:latin typeface="Verdana"/>
                          <a:ea typeface="Calibri"/>
                          <a:cs typeface="Times New Roman"/>
                        </a:rPr>
                      </a:br>
                      <a:r>
                        <a:rPr lang="de-DE" sz="1800">
                          <a:effectLst/>
                          <a:latin typeface="Verdana"/>
                          <a:ea typeface="Calibri"/>
                          <a:cs typeface="Times New Roman"/>
                        </a:rPr>
                        <a:t>Titel des Werks</a:t>
                      </a:r>
                      <a:endParaRPr lang="de-DE" sz="180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Praxishandbuch Windows Security Administration </a:t>
                      </a:r>
                      <a:r>
                        <a:rPr lang="de-DE" sz="1800" i="1" dirty="0">
                          <a:effectLst/>
                          <a:latin typeface="Verdana"/>
                          <a:ea typeface="Calibri"/>
                          <a:cs typeface="Times New Roman"/>
                        </a:rPr>
                        <a:t>(ggf. nur im Werknormsatz)</a:t>
                      </a:r>
                      <a:endParaRPr lang="de-DE" sz="1800" dirty="0">
                        <a:effectLst/>
                        <a:latin typeface="Calibri"/>
                        <a:ea typeface="Calibri"/>
                        <a:cs typeface="Times New Roman"/>
                      </a:endParaRPr>
                    </a:p>
                  </a:txBody>
                  <a:tcPr marL="68580" marR="68580" marT="0" marB="0"/>
                </a:tc>
              </a:tr>
              <a:tr h="1211309">
                <a:tc>
                  <a:txBody>
                    <a:bodyPr/>
                    <a:lstStyle/>
                    <a:p>
                      <a:pPr>
                        <a:lnSpc>
                          <a:spcPct val="115000"/>
                        </a:lnSpc>
                        <a:spcAft>
                          <a:spcPts val="1000"/>
                        </a:spcAft>
                      </a:pPr>
                      <a:r>
                        <a:rPr lang="de-DE" sz="1800" b="1" dirty="0" smtClean="0">
                          <a:solidFill>
                            <a:schemeClr val="bg1">
                              <a:lumMod val="50000"/>
                            </a:schemeClr>
                          </a:solidFill>
                          <a:effectLst/>
                          <a:latin typeface="Verdana" panose="020B0604030504040204" pitchFamily="34" charset="0"/>
                          <a:ea typeface="Verdana" panose="020B0604030504040204" pitchFamily="34" charset="0"/>
                          <a:cs typeface="Verdana" panose="020B0604030504040204" pitchFamily="34" charset="0"/>
                        </a:rPr>
                        <a:t>=331</a:t>
                      </a:r>
                      <a:endParaRPr lang="de-DE" sz="1800" b="1" dirty="0">
                        <a:solidFill>
                          <a:schemeClr val="bg1">
                            <a:lumMod val="50000"/>
                          </a:schemeClr>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6.2.2</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Bevorzugter Titel des Werks</a:t>
                      </a: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a:effectLst/>
                          <a:latin typeface="Verdana"/>
                          <a:ea typeface="Calibri"/>
                          <a:cs typeface="Times New Roman"/>
                        </a:rPr>
                        <a:t>Windows Security Administration </a:t>
                      </a:r>
                      <a:r>
                        <a:rPr lang="de-DE" sz="1800" i="1">
                          <a:effectLst/>
                          <a:latin typeface="Verdana"/>
                          <a:ea typeface="Calibri"/>
                          <a:cs typeface="Times New Roman"/>
                        </a:rPr>
                        <a:t>(ggf. nur im Werknormsatz)</a:t>
                      </a:r>
                      <a:endParaRPr lang="de-DE" sz="1800">
                        <a:effectLst/>
                        <a:latin typeface="Calibri"/>
                        <a:ea typeface="Calibri"/>
                        <a:cs typeface="Times New Roman"/>
                      </a:endParaRPr>
                    </a:p>
                  </a:txBody>
                  <a:tcPr marL="68580" marR="68580" marT="0" marB="0"/>
                </a:tc>
              </a:tr>
              <a:tr h="1552772">
                <a:tc>
                  <a:txBody>
                    <a:bodyPr/>
                    <a:lstStyle/>
                    <a:p>
                      <a:pPr>
                        <a:lnSpc>
                          <a:spcPct val="115000"/>
                        </a:lnSpc>
                        <a:spcAft>
                          <a:spcPts val="1000"/>
                        </a:spcAft>
                      </a:pPr>
                      <a:r>
                        <a:rPr lang="de-DE" sz="1800" b="1" dirty="0" smtClean="0">
                          <a:solidFill>
                            <a:schemeClr val="bg1">
                              <a:lumMod val="50000"/>
                            </a:schemeClr>
                          </a:solidFill>
                          <a:effectLst/>
                          <a:latin typeface="Verdana" panose="020B0604030504040204" pitchFamily="34" charset="0"/>
                          <a:ea typeface="Verdana" panose="020B0604030504040204" pitchFamily="34" charset="0"/>
                          <a:cs typeface="Verdana" panose="020B0604030504040204" pitchFamily="34" charset="0"/>
                        </a:rPr>
                        <a:t>=100</a:t>
                      </a:r>
                      <a:br>
                        <a:rPr lang="de-DE" sz="1800" b="1" dirty="0" smtClean="0">
                          <a:solidFill>
                            <a:schemeClr val="bg1">
                              <a:lumMod val="50000"/>
                            </a:schemeClr>
                          </a:solidFill>
                          <a:effectLst/>
                          <a:latin typeface="Verdana" panose="020B0604030504040204" pitchFamily="34" charset="0"/>
                          <a:ea typeface="Verdana" panose="020B0604030504040204" pitchFamily="34" charset="0"/>
                          <a:cs typeface="Verdana" panose="020B0604030504040204" pitchFamily="34" charset="0"/>
                        </a:rPr>
                      </a:br>
                      <a:r>
                        <a:rPr lang="de-DE" sz="1800" b="1" dirty="0" smtClean="0">
                          <a:solidFill>
                            <a:schemeClr val="bg1">
                              <a:lumMod val="50000"/>
                            </a:schemeClr>
                          </a:solidFill>
                          <a:effectLst/>
                          <a:latin typeface="Verdana" panose="020B0604030504040204" pitchFamily="34" charset="0"/>
                          <a:ea typeface="Verdana" panose="020B0604030504040204" pitchFamily="34" charset="0"/>
                          <a:cs typeface="Verdana" panose="020B0604030504040204" pitchFamily="34" charset="0"/>
                        </a:rPr>
                        <a:t>=331</a:t>
                      </a:r>
                    </a:p>
                    <a:p>
                      <a:pPr>
                        <a:lnSpc>
                          <a:spcPct val="115000"/>
                        </a:lnSpc>
                        <a:spcAft>
                          <a:spcPts val="1000"/>
                        </a:spcAft>
                      </a:pP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17.8</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In der Manifestation verkörpertes Werk</a:t>
                      </a: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Windows Security Administration</a:t>
                      </a:r>
                      <a:br>
                        <a:rPr lang="de-DE" sz="1800" dirty="0">
                          <a:effectLst/>
                          <a:latin typeface="Verdana"/>
                          <a:ea typeface="Calibri"/>
                          <a:cs typeface="Times New Roman"/>
                        </a:rPr>
                      </a:br>
                      <a:endParaRPr lang="de-DE" sz="1800" dirty="0">
                        <a:effectLst/>
                        <a:latin typeface="Calibri"/>
                        <a:ea typeface="Calibri"/>
                        <a:cs typeface="Times New Roman"/>
                      </a:endParaRPr>
                    </a:p>
                  </a:txBody>
                  <a:tcPr marL="68580" marR="68580" marT="0" marB="0"/>
                </a:tc>
              </a:tr>
            </a:tbl>
          </a:graphicData>
        </a:graphic>
      </p:graphicFrame>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Modul 5A.04: Integrierende Ressourcen | Stand: 26.05.2015 | CC BY-NC-SA</a:t>
            </a:r>
            <a:endParaRPr lang="de-DE" dirty="0"/>
          </a:p>
        </p:txBody>
      </p:sp>
      <p:sp>
        <p:nvSpPr>
          <p:cNvPr id="2" name="Textfeld 1"/>
          <p:cNvSpPr txBox="1"/>
          <p:nvPr/>
        </p:nvSpPr>
        <p:spPr>
          <a:xfrm>
            <a:off x="395536" y="292006"/>
            <a:ext cx="8424936" cy="461665"/>
          </a:xfrm>
          <a:prstGeom prst="rect">
            <a:avLst/>
          </a:prstGeom>
          <a:solidFill>
            <a:schemeClr val="bg1"/>
          </a:solidFill>
          <a:ln>
            <a:noFill/>
          </a:ln>
        </p:spPr>
        <p:txBody>
          <a:bodyPr wrap="square" rtlCol="0">
            <a:spAutoFit/>
          </a:bodyPr>
          <a:lstStyle/>
          <a:p>
            <a:r>
              <a:rPr lang="de-DE" sz="2400" dirty="0" smtClean="0"/>
              <a:t>Umfassende </a:t>
            </a:r>
            <a:r>
              <a:rPr lang="de-DE" sz="2400" dirty="0"/>
              <a:t>zusammengesetzte Beschreibung, </a:t>
            </a:r>
            <a:r>
              <a:rPr lang="de-DE" sz="2400" dirty="0" smtClean="0"/>
              <a:t>Werkebene</a:t>
            </a:r>
            <a:endParaRPr lang="de-DE" sz="24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14086707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b="1" dirty="0"/>
              <a:t>Das Prinzip „</a:t>
            </a:r>
            <a:r>
              <a:rPr lang="de-DE" b="1" dirty="0" err="1"/>
              <a:t>latest</a:t>
            </a:r>
            <a:r>
              <a:rPr lang="de-DE" b="1" dirty="0"/>
              <a:t> </a:t>
            </a:r>
            <a:r>
              <a:rPr lang="de-DE" b="1" dirty="0" err="1"/>
              <a:t>entry</a:t>
            </a:r>
            <a:r>
              <a:rPr lang="de-DE" b="1" dirty="0"/>
              <a:t>“ gilt auch </a:t>
            </a:r>
            <a:r>
              <a:rPr lang="de-DE" b="1" dirty="0" smtClean="0"/>
              <a:t>bei</a:t>
            </a:r>
            <a:endParaRPr lang="de-DE" dirty="0"/>
          </a:p>
        </p:txBody>
      </p:sp>
      <p:sp>
        <p:nvSpPr>
          <p:cNvPr id="3" name="Textplatzhalter 2"/>
          <p:cNvSpPr>
            <a:spLocks noGrp="1"/>
          </p:cNvSpPr>
          <p:nvPr>
            <p:ph type="body" sz="quarter" idx="13"/>
          </p:nvPr>
        </p:nvSpPr>
        <p:spPr/>
        <p:txBody>
          <a:bodyPr/>
          <a:lstStyle/>
          <a:p>
            <a:pPr marL="0" indent="0">
              <a:buNone/>
            </a:pPr>
            <a:endParaRPr lang="de-DE" dirty="0"/>
          </a:p>
          <a:p>
            <a:r>
              <a:rPr lang="de-DE" b="1" dirty="0"/>
              <a:t>Änderung der Verantwortlichkeit RDA </a:t>
            </a:r>
            <a:r>
              <a:rPr lang="de-DE" b="1" dirty="0" smtClean="0"/>
              <a:t>18.4.2.3</a:t>
            </a:r>
          </a:p>
          <a:p>
            <a:pPr marL="0" indent="0">
              <a:buNone/>
            </a:pPr>
            <a:endParaRPr lang="de-DE" dirty="0"/>
          </a:p>
          <a:p>
            <a:r>
              <a:rPr lang="de-DE" b="1" dirty="0"/>
              <a:t>Änderung der </a:t>
            </a:r>
            <a:r>
              <a:rPr lang="de-DE" b="1" dirty="0" smtClean="0"/>
              <a:t>Verantwortlichkeitsangabe</a:t>
            </a:r>
          </a:p>
          <a:p>
            <a:pPr marL="0" indent="0">
              <a:buNone/>
            </a:pPr>
            <a:r>
              <a:rPr lang="de-DE" b="1" dirty="0"/>
              <a:t> </a:t>
            </a:r>
            <a:r>
              <a:rPr lang="de-DE" b="1" dirty="0" smtClean="0"/>
              <a:t>  </a:t>
            </a:r>
            <a:r>
              <a:rPr lang="de-DE" b="1" dirty="0"/>
              <a:t>RDA </a:t>
            </a:r>
            <a:r>
              <a:rPr lang="de-DE" b="1" dirty="0" smtClean="0"/>
              <a:t>2.4.1.10.3</a:t>
            </a:r>
          </a:p>
          <a:p>
            <a:pPr marL="0" indent="0">
              <a:buNone/>
            </a:pPr>
            <a:endParaRPr lang="de-DE" dirty="0"/>
          </a:p>
          <a:p>
            <a:r>
              <a:rPr lang="de-DE" b="1" dirty="0"/>
              <a:t>Änderung der </a:t>
            </a:r>
            <a:r>
              <a:rPr lang="de-DE" b="1" dirty="0" smtClean="0"/>
              <a:t>Veröffentlichungsangabe</a:t>
            </a:r>
          </a:p>
          <a:p>
            <a:pPr marL="0" indent="0">
              <a:buNone/>
            </a:pPr>
            <a:r>
              <a:rPr lang="de-DE" b="1" dirty="0"/>
              <a:t> </a:t>
            </a:r>
            <a:r>
              <a:rPr lang="de-DE" b="1" dirty="0" smtClean="0"/>
              <a:t>  </a:t>
            </a:r>
            <a:r>
              <a:rPr lang="de-DE" b="1" dirty="0"/>
              <a:t>RDA 2.8.1.5.3 etc</a:t>
            </a:r>
            <a:r>
              <a:rPr lang="de-DE" b="1" dirty="0" smtClean="0"/>
              <a:t>.</a:t>
            </a:r>
          </a:p>
          <a:p>
            <a:pPr marL="0" indent="0">
              <a:buNone/>
            </a:pPr>
            <a:endParaRPr lang="de-DE" dirty="0"/>
          </a:p>
          <a:p>
            <a:r>
              <a:rPr lang="de-DE" dirty="0"/>
              <a:t>Frühere Varianten und Sucheinstiege können verankert werden, wenn sie als wichtig für den Zugang angesehen werden.</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5A.04: Integrierende Ressourcen | Stand: 26.05.2015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22</a:t>
            </a:fld>
            <a:endParaRPr lang="de-DE"/>
          </a:p>
        </p:txBody>
      </p:sp>
    </p:spTree>
    <p:extLst>
      <p:ext uri="{BB962C8B-B14F-4D97-AF65-F5344CB8AC3E}">
        <p14:creationId xmlns:p14="http://schemas.microsoft.com/office/powerpoint/2010/main" val="381214763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23</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453269064"/>
              </p:ext>
            </p:extLst>
          </p:nvPr>
        </p:nvGraphicFramePr>
        <p:xfrm>
          <a:off x="251520" y="1340769"/>
          <a:ext cx="8712968" cy="5148146"/>
        </p:xfrm>
        <a:graphic>
          <a:graphicData uri="http://schemas.openxmlformats.org/drawingml/2006/table">
            <a:tbl>
              <a:tblPr firstRow="1" bandRow="1">
                <a:tableStyleId>{5C22544A-7EE6-4342-B048-85BDC9FD1C3A}</a:tableStyleId>
              </a:tblPr>
              <a:tblGrid>
                <a:gridCol w="936104"/>
                <a:gridCol w="1440160"/>
                <a:gridCol w="3602806"/>
                <a:gridCol w="2733898"/>
              </a:tblGrid>
              <a:tr h="430998">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910827">
                <a:tc>
                  <a:txBody>
                    <a:bodyPr/>
                    <a:lstStyle/>
                    <a:p>
                      <a:pPr>
                        <a:lnSpc>
                          <a:spcPct val="115000"/>
                        </a:lnSpc>
                        <a:spcAft>
                          <a:spcPts val="1000"/>
                        </a:spcAft>
                      </a:pPr>
                      <a:r>
                        <a:rPr lang="de-DE" sz="1800" b="1" dirty="0" smtClean="0">
                          <a:effectLst/>
                          <a:latin typeface="Verdana" panose="020B0604030504040204" pitchFamily="34" charset="0"/>
                          <a:ea typeface="Verdana" panose="020B0604030504040204" pitchFamily="34" charset="0"/>
                          <a:cs typeface="Verdana" panose="020B0604030504040204" pitchFamily="34" charset="0"/>
                        </a:rPr>
                        <a:t>359</a:t>
                      </a: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2.4.2</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Verantwortlichkeitsangabe, die sich auf den Haupttitel bezieht </a:t>
                      </a:r>
                      <a:endParaRPr lang="de-DE" sz="1800" b="1"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smtClean="0">
                          <a:solidFill>
                            <a:srgbClr val="FF0000"/>
                          </a:solidFill>
                          <a:effectLst/>
                          <a:latin typeface="Verdana"/>
                          <a:ea typeface="Calibri"/>
                          <a:cs typeface="Times New Roman"/>
                        </a:rPr>
                        <a:t>$a</a:t>
                      </a:r>
                      <a:r>
                        <a:rPr lang="de-DE" sz="1800" dirty="0" smtClean="0">
                          <a:effectLst/>
                          <a:latin typeface="Verdana"/>
                          <a:ea typeface="Calibri"/>
                          <a:cs typeface="Times New Roman"/>
                        </a:rPr>
                        <a:t> Peter </a:t>
                      </a:r>
                      <a:r>
                        <a:rPr lang="de-DE" sz="1800" dirty="0">
                          <a:effectLst/>
                          <a:latin typeface="Verdana"/>
                          <a:ea typeface="Calibri"/>
                          <a:cs typeface="Times New Roman"/>
                        </a:rPr>
                        <a:t>M. Oden </a:t>
                      </a:r>
                      <a:endParaRPr lang="de-DE" sz="1800" dirty="0">
                        <a:effectLst/>
                        <a:latin typeface="Calibri"/>
                        <a:ea typeface="Calibri"/>
                        <a:cs typeface="Times New Roman"/>
                      </a:endParaRPr>
                    </a:p>
                  </a:txBody>
                  <a:tcPr marL="68580" marR="68580" marT="0" marB="0"/>
                </a:tc>
              </a:tr>
              <a:tr h="1327910">
                <a:tc>
                  <a:txBody>
                    <a:bodyPr/>
                    <a:lstStyle/>
                    <a:p>
                      <a:pPr>
                        <a:lnSpc>
                          <a:spcPct val="115000"/>
                        </a:lnSpc>
                        <a:spcAft>
                          <a:spcPts val="1000"/>
                        </a:spcAft>
                      </a:pPr>
                      <a:r>
                        <a:rPr lang="de-DE" sz="1800" b="1" dirty="0" smtClean="0">
                          <a:effectLst/>
                          <a:latin typeface="Verdana" panose="020B0604030504040204" pitchFamily="34" charset="0"/>
                          <a:ea typeface="Verdana" panose="020B0604030504040204" pitchFamily="34" charset="0"/>
                          <a:cs typeface="Verdana" panose="020B0604030504040204" pitchFamily="34" charset="0"/>
                        </a:rPr>
                        <a:t>509</a:t>
                      </a: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a:effectLst/>
                          <a:latin typeface="Verdana"/>
                          <a:ea typeface="Calibri"/>
                          <a:cs typeface="Times New Roman"/>
                        </a:rPr>
                        <a:t>2.17.3.6.3</a:t>
                      </a:r>
                      <a:endParaRPr lang="de-DE" sz="180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Anmerkung: Änderung der Verantwortlichkeit</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smtClean="0">
                          <a:solidFill>
                            <a:srgbClr val="FF0000"/>
                          </a:solidFill>
                          <a:effectLst/>
                          <a:latin typeface="Verdana"/>
                          <a:ea typeface="Calibri"/>
                          <a:cs typeface="Times New Roman"/>
                        </a:rPr>
                        <a:t>$a</a:t>
                      </a:r>
                      <a:r>
                        <a:rPr lang="de-DE" sz="1800" dirty="0" smtClean="0">
                          <a:effectLst/>
                          <a:latin typeface="Verdana"/>
                          <a:ea typeface="Calibri"/>
                          <a:cs typeface="Times New Roman"/>
                        </a:rPr>
                        <a:t> Bis </a:t>
                      </a:r>
                      <a:r>
                        <a:rPr lang="de-DE" sz="1800" dirty="0">
                          <a:effectLst/>
                          <a:latin typeface="Verdana"/>
                          <a:ea typeface="Calibri"/>
                          <a:cs typeface="Times New Roman"/>
                        </a:rPr>
                        <a:t>Aktualisierung April 2004 herausgegeben von Kevin F. Johnson</a:t>
                      </a:r>
                      <a:endParaRPr lang="de-DE" sz="1800" dirty="0">
                        <a:effectLst/>
                        <a:latin typeface="Calibri"/>
                        <a:ea typeface="Calibri"/>
                        <a:cs typeface="Times New Roman"/>
                      </a:endParaRPr>
                    </a:p>
                  </a:txBody>
                  <a:tcPr marL="68580" marR="68580" marT="0" marB="0"/>
                </a:tc>
              </a:tr>
              <a:tr h="1221417">
                <a:tc>
                  <a:txBody>
                    <a:bodyPr/>
                    <a:lstStyle/>
                    <a:p>
                      <a:pPr>
                        <a:lnSpc>
                          <a:spcPct val="115000"/>
                        </a:lnSpc>
                        <a:spcAft>
                          <a:spcPts val="1000"/>
                        </a:spcAft>
                      </a:pPr>
                      <a:r>
                        <a:rPr lang="de-DE" sz="1800" b="1" dirty="0" smtClean="0">
                          <a:effectLst/>
                          <a:latin typeface="Verdana" panose="020B0604030504040204" pitchFamily="34" charset="0"/>
                          <a:ea typeface="Verdana" panose="020B0604030504040204" pitchFamily="34" charset="0"/>
                          <a:cs typeface="Verdana" panose="020B0604030504040204" pitchFamily="34" charset="0"/>
                        </a:rPr>
                        <a:t>104b</a:t>
                      </a: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a:effectLst/>
                          <a:latin typeface="Verdana"/>
                          <a:ea typeface="Calibri"/>
                          <a:cs typeface="Times New Roman"/>
                        </a:rPr>
                        <a:t>18.4.2.3</a:t>
                      </a:r>
                      <a:endParaRPr lang="de-DE" sz="180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Sucheinstieg Mitwirkender früherer </a:t>
                      </a:r>
                      <a:r>
                        <a:rPr lang="de-DE" sz="1800" dirty="0" smtClean="0">
                          <a:effectLst/>
                          <a:latin typeface="Verdana"/>
                          <a:ea typeface="Calibri"/>
                          <a:cs typeface="Times New Roman"/>
                        </a:rPr>
                        <a:t>Iterationen mit Beziehungskennzeichnung</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$p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Johnson, Kevin F.</a:t>
                      </a:r>
                      <a:b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br>
                      <a:r>
                        <a:rPr lang="de-DE"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$9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IDNR</a:t>
                      </a:r>
                      <a:b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br>
                      <a:r>
                        <a:rPr lang="de-DE"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$4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edt</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800" i="1" kern="1200" dirty="0" smtClean="0">
                          <a:solidFill>
                            <a:schemeClr val="tx1">
                              <a:lumMod val="50000"/>
                              <a:lumOff val="50000"/>
                            </a:schemeClr>
                          </a:solidFill>
                          <a:effectLst/>
                          <a:latin typeface="Verdana" panose="020B0604030504040204" pitchFamily="34" charset="0"/>
                          <a:ea typeface="Verdana" panose="020B0604030504040204" pitchFamily="34" charset="0"/>
                          <a:cs typeface="Verdana" panose="020B0604030504040204" pitchFamily="34" charset="0"/>
                        </a:rPr>
                        <a:t>(Herausgeber)</a:t>
                      </a:r>
                      <a:endParaRPr lang="de-DE" sz="1800" dirty="0">
                        <a:solidFill>
                          <a:schemeClr val="tx1">
                            <a:lumMod val="50000"/>
                            <a:lumOff val="50000"/>
                          </a:schemeClr>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r>
              <a:tr h="1221417">
                <a:tc>
                  <a:txBody>
                    <a:bodyPr/>
                    <a:lstStyle/>
                    <a:p>
                      <a:pPr>
                        <a:lnSpc>
                          <a:spcPct val="115000"/>
                        </a:lnSpc>
                        <a:spcAft>
                          <a:spcPts val="1000"/>
                        </a:spcAft>
                      </a:pPr>
                      <a:r>
                        <a:rPr lang="de-DE" sz="1800" b="1" dirty="0" smtClean="0">
                          <a:effectLst/>
                          <a:latin typeface="Verdana" panose="020B0604030504040204" pitchFamily="34" charset="0"/>
                          <a:ea typeface="Verdana" panose="020B0604030504040204" pitchFamily="34" charset="0"/>
                          <a:cs typeface="Verdana" panose="020B0604030504040204" pitchFamily="34" charset="0"/>
                        </a:rPr>
                        <a:t>100b</a:t>
                      </a: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b="1" dirty="0" smtClean="0">
                          <a:effectLst/>
                          <a:latin typeface="Verdana"/>
                          <a:ea typeface="Calibri"/>
                          <a:cs typeface="Times New Roman"/>
                        </a:rPr>
                        <a:t>20.2</a:t>
                      </a:r>
                      <a:br>
                        <a:rPr lang="de-DE" sz="1800" b="1" dirty="0" smtClean="0">
                          <a:effectLst/>
                          <a:latin typeface="Verdana"/>
                          <a:ea typeface="Calibri"/>
                          <a:cs typeface="Times New Roman"/>
                        </a:rPr>
                      </a:br>
                      <a:r>
                        <a:rPr lang="de-DE" sz="1800" b="1" dirty="0" smtClean="0">
                          <a:effectLst/>
                          <a:latin typeface="Verdana"/>
                          <a:ea typeface="Calibri"/>
                          <a:cs typeface="Times New Roman"/>
                        </a:rPr>
                        <a:t>18.4</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smtClean="0">
                          <a:effectLst/>
                          <a:latin typeface="Verdana"/>
                          <a:ea typeface="Calibri"/>
                          <a:cs typeface="Times New Roman"/>
                        </a:rPr>
                        <a:t>Sucheinstieg</a:t>
                      </a:r>
                      <a:br>
                        <a:rPr lang="de-DE" sz="1800" b="1" dirty="0" smtClean="0">
                          <a:effectLst/>
                          <a:latin typeface="Verdana"/>
                          <a:ea typeface="Calibri"/>
                          <a:cs typeface="Times New Roman"/>
                        </a:rPr>
                      </a:br>
                      <a:r>
                        <a:rPr lang="de-DE" sz="1800" b="1" dirty="0" smtClean="0">
                          <a:effectLst/>
                          <a:latin typeface="Verdana"/>
                          <a:ea typeface="Calibri"/>
                          <a:cs typeface="Times New Roman"/>
                        </a:rPr>
                        <a:t>Mitwirkender </a:t>
                      </a:r>
                      <a:r>
                        <a:rPr lang="de-DE" sz="1800" b="1" dirty="0">
                          <a:effectLst/>
                          <a:latin typeface="Verdana"/>
                          <a:ea typeface="Calibri"/>
                          <a:cs typeface="Times New Roman"/>
                        </a:rPr>
                        <a:t>mit</a:t>
                      </a:r>
                      <a:br>
                        <a:rPr lang="de-DE" sz="1800" b="1" dirty="0">
                          <a:effectLst/>
                          <a:latin typeface="Verdana"/>
                          <a:ea typeface="Calibri"/>
                          <a:cs typeface="Times New Roman"/>
                        </a:rPr>
                      </a:br>
                      <a:r>
                        <a:rPr lang="de-DE" sz="1800" b="1" dirty="0">
                          <a:effectLst/>
                          <a:latin typeface="Verdana"/>
                          <a:ea typeface="Calibri"/>
                          <a:cs typeface="Times New Roman"/>
                        </a:rPr>
                        <a:t>Beziehungskennzeichnung</a:t>
                      </a:r>
                      <a:endParaRPr lang="de-DE" sz="1800" b="1" dirty="0">
                        <a:effectLst/>
                        <a:latin typeface="Calibri"/>
                        <a:ea typeface="Calibri"/>
                        <a:cs typeface="Times New Roman"/>
                      </a:endParaRPr>
                    </a:p>
                  </a:txBody>
                  <a:tcPr marL="68580" marR="68580" marT="0" marB="0"/>
                </a:tc>
                <a:tc>
                  <a:txBody>
                    <a:bodyPr/>
                    <a:lstStyle/>
                    <a:p>
                      <a:r>
                        <a:rPr lang="de-DE"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$p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Oden, Peter Mattias</a:t>
                      </a:r>
                      <a:b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br>
                      <a:r>
                        <a:rPr lang="de-DE"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$9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IDNR</a:t>
                      </a:r>
                    </a:p>
                    <a:p>
                      <a:r>
                        <a:rPr lang="de-DE"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$4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edt</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800" i="1" kern="1200" dirty="0" smtClean="0">
                          <a:solidFill>
                            <a:schemeClr val="tx1">
                              <a:lumMod val="50000"/>
                              <a:lumOff val="50000"/>
                            </a:schemeClr>
                          </a:solidFill>
                          <a:effectLst/>
                          <a:latin typeface="Verdana" panose="020B0604030504040204" pitchFamily="34" charset="0"/>
                          <a:ea typeface="Verdana" panose="020B0604030504040204" pitchFamily="34" charset="0"/>
                          <a:cs typeface="Verdana" panose="020B0604030504040204" pitchFamily="34" charset="0"/>
                        </a:rPr>
                        <a:t>(Herausgeber)</a:t>
                      </a:r>
                      <a:endParaRPr lang="de-DE" sz="1800" dirty="0">
                        <a:solidFill>
                          <a:schemeClr val="tx1">
                            <a:lumMod val="50000"/>
                            <a:lumOff val="50000"/>
                          </a:schemeClr>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r>
            </a:tbl>
          </a:graphicData>
        </a:graphic>
      </p:graphicFrame>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Modul 5A.04: Integrierende Ressourcen | Stand: 26.05.2015 | CC BY-NC-SA</a:t>
            </a:r>
            <a:endParaRPr lang="de-DE" dirty="0"/>
          </a:p>
        </p:txBody>
      </p:sp>
      <p:sp>
        <p:nvSpPr>
          <p:cNvPr id="2" name="Textfeld 1"/>
          <p:cNvSpPr txBox="1"/>
          <p:nvPr/>
        </p:nvSpPr>
        <p:spPr>
          <a:xfrm>
            <a:off x="395536" y="292006"/>
            <a:ext cx="8424936" cy="954107"/>
          </a:xfrm>
          <a:prstGeom prst="rect">
            <a:avLst/>
          </a:prstGeom>
          <a:solidFill>
            <a:schemeClr val="bg1"/>
          </a:solidFill>
          <a:ln>
            <a:noFill/>
          </a:ln>
        </p:spPr>
        <p:txBody>
          <a:bodyPr wrap="square" rtlCol="0">
            <a:spAutoFit/>
          </a:bodyPr>
          <a:lstStyle/>
          <a:p>
            <a:r>
              <a:rPr lang="de-DE" sz="2800" dirty="0">
                <a:solidFill>
                  <a:srgbClr val="4F81BD">
                    <a:lumMod val="75000"/>
                  </a:srgbClr>
                </a:solidFill>
                <a:latin typeface="Verdana" panose="020B0604030504040204" pitchFamily="34" charset="0"/>
              </a:rPr>
              <a:t>Beispiel: </a:t>
            </a:r>
            <a:r>
              <a:rPr lang="de-DE" sz="2800" dirty="0" smtClean="0">
                <a:solidFill>
                  <a:srgbClr val="4F81BD">
                    <a:lumMod val="75000"/>
                  </a:srgbClr>
                </a:solidFill>
                <a:latin typeface="Verdana" panose="020B0604030504040204" pitchFamily="34" charset="0"/>
              </a:rPr>
              <a:t>Update bei Änderung der Hauptverantwortlichkeit</a:t>
            </a:r>
            <a:endParaRPr lang="de-DE" sz="2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55148164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24</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346550093"/>
              </p:ext>
            </p:extLst>
          </p:nvPr>
        </p:nvGraphicFramePr>
        <p:xfrm>
          <a:off x="395536" y="1556792"/>
          <a:ext cx="8184796" cy="2808311"/>
        </p:xfrm>
        <a:graphic>
          <a:graphicData uri="http://schemas.openxmlformats.org/drawingml/2006/table">
            <a:tbl>
              <a:tblPr firstRow="1" bandRow="1">
                <a:tableStyleId>{5C22544A-7EE6-4342-B048-85BDC9FD1C3A}</a:tableStyleId>
              </a:tblPr>
              <a:tblGrid>
                <a:gridCol w="1008000"/>
                <a:gridCol w="1440272"/>
                <a:gridCol w="2914878"/>
                <a:gridCol w="2821646"/>
              </a:tblGrid>
              <a:tr h="416807">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88474">
                <a:tc rowSpan="2">
                  <a:txBody>
                    <a:bodyPr/>
                    <a:lstStyle/>
                    <a:p>
                      <a:pPr>
                        <a:lnSpc>
                          <a:spcPct val="115000"/>
                        </a:lnSpc>
                        <a:spcAft>
                          <a:spcPts val="1000"/>
                        </a:spcAft>
                      </a:pPr>
                      <a:r>
                        <a:rPr lang="de-DE" sz="1800" b="1" dirty="0" smtClean="0">
                          <a:effectLst/>
                          <a:latin typeface="Verdana" panose="020B0604030504040204" pitchFamily="34" charset="0"/>
                          <a:ea typeface="Verdana" panose="020B0604030504040204" pitchFamily="34" charset="0"/>
                          <a:cs typeface="Verdana" panose="020B0604030504040204" pitchFamily="34" charset="0"/>
                        </a:rPr>
                        <a:t>419</a:t>
                      </a: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2.8.2</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Erscheinungsort</a:t>
                      </a:r>
                      <a:endParaRPr lang="de-DE" sz="1800" b="1" dirty="0">
                        <a:effectLst/>
                        <a:latin typeface="Calibri"/>
                        <a:ea typeface="Calibri"/>
                        <a:cs typeface="Times New Roman"/>
                      </a:endParaRPr>
                    </a:p>
                  </a:txBody>
                  <a:tcPr marL="68580" marR="68580" marT="0" marB="0"/>
                </a:tc>
                <a:tc rowSpan="2">
                  <a:txBody>
                    <a:bodyPr/>
                    <a:lstStyle/>
                    <a:p>
                      <a:pPr>
                        <a:lnSpc>
                          <a:spcPct val="115000"/>
                        </a:lnSpc>
                        <a:spcAft>
                          <a:spcPts val="1000"/>
                        </a:spcAft>
                      </a:pPr>
                      <a:r>
                        <a:rPr lang="de-DE" sz="1800" dirty="0" smtClean="0">
                          <a:solidFill>
                            <a:srgbClr val="FF0000"/>
                          </a:solidFill>
                          <a:effectLst/>
                          <a:latin typeface="Verdana"/>
                          <a:ea typeface="Calibri"/>
                          <a:cs typeface="Times New Roman"/>
                        </a:rPr>
                        <a:t>$a </a:t>
                      </a:r>
                      <a:r>
                        <a:rPr lang="de-DE" sz="1800" dirty="0" err="1" smtClean="0">
                          <a:effectLst/>
                          <a:latin typeface="Verdana"/>
                          <a:ea typeface="Calibri"/>
                          <a:cs typeface="Times New Roman"/>
                        </a:rPr>
                        <a:t>Kissing</a:t>
                      </a:r>
                      <a:endParaRPr lang="en-US" sz="1800" dirty="0" smtClean="0">
                        <a:effectLst/>
                        <a:latin typeface="Verdana"/>
                        <a:ea typeface="Calibri"/>
                        <a:cs typeface="Times New Roman"/>
                      </a:endParaRPr>
                    </a:p>
                    <a:p>
                      <a:pPr>
                        <a:lnSpc>
                          <a:spcPct val="115000"/>
                        </a:lnSpc>
                        <a:spcAft>
                          <a:spcPts val="1000"/>
                        </a:spcAft>
                      </a:pPr>
                      <a:r>
                        <a:rPr lang="en-US" sz="1800" dirty="0" smtClean="0">
                          <a:solidFill>
                            <a:srgbClr val="FF0000"/>
                          </a:solidFill>
                          <a:effectLst/>
                          <a:latin typeface="Verdana"/>
                          <a:ea typeface="Calibri"/>
                          <a:cs typeface="Times New Roman"/>
                        </a:rPr>
                        <a:t>$b </a:t>
                      </a:r>
                      <a:r>
                        <a:rPr lang="en-US" sz="1800" dirty="0" smtClean="0">
                          <a:effectLst/>
                          <a:latin typeface="Verdana"/>
                          <a:ea typeface="Calibri"/>
                          <a:cs typeface="Times New Roman"/>
                        </a:rPr>
                        <a:t>WEKA </a:t>
                      </a:r>
                      <a:r>
                        <a:rPr lang="en-US" sz="1800" dirty="0">
                          <a:effectLst/>
                          <a:latin typeface="Verdana"/>
                          <a:ea typeface="Calibri"/>
                          <a:cs typeface="Times New Roman"/>
                        </a:rPr>
                        <a:t>Media GmbH &amp; Co. KG</a:t>
                      </a:r>
                      <a:endParaRPr lang="de-DE" sz="1800" dirty="0">
                        <a:effectLst/>
                        <a:latin typeface="Calibri"/>
                        <a:ea typeface="Calibri"/>
                        <a:cs typeface="Times New Roman"/>
                      </a:endParaRPr>
                    </a:p>
                  </a:txBody>
                  <a:tcPr marL="68580" marR="68580" marT="0" marB="0"/>
                </a:tc>
              </a:tr>
              <a:tr h="721830">
                <a:tc vMerge="1">
                  <a:txBody>
                    <a:bodyPr/>
                    <a:lstStyle/>
                    <a:p>
                      <a:pPr>
                        <a:lnSpc>
                          <a:spcPct val="115000"/>
                        </a:lnSpc>
                        <a:spcAft>
                          <a:spcPts val="1000"/>
                        </a:spcAft>
                      </a:pP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2.8.4</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a:effectLst/>
                          <a:latin typeface="Verdana"/>
                          <a:ea typeface="Calibri"/>
                          <a:cs typeface="Times New Roman"/>
                        </a:rPr>
                        <a:t>Verlagsname</a:t>
                      </a:r>
                      <a:endParaRPr lang="de-DE" sz="1800" b="1" dirty="0">
                        <a:effectLst/>
                        <a:latin typeface="Calibri"/>
                        <a:ea typeface="Calibri"/>
                        <a:cs typeface="Times New Roman"/>
                      </a:endParaRPr>
                    </a:p>
                  </a:txBody>
                  <a:tcPr marL="68580" marR="68580" marT="0" marB="0"/>
                </a:tc>
                <a:tc vMerge="1">
                  <a:txBody>
                    <a:bodyPr/>
                    <a:lstStyle/>
                    <a:p>
                      <a:pPr>
                        <a:lnSpc>
                          <a:spcPct val="115000"/>
                        </a:lnSpc>
                        <a:spcAft>
                          <a:spcPts val="1000"/>
                        </a:spcAft>
                      </a:pPr>
                      <a:endParaRPr lang="de-DE" sz="1800" dirty="0">
                        <a:effectLst/>
                        <a:latin typeface="Calibri"/>
                        <a:ea typeface="Calibri"/>
                        <a:cs typeface="Times New Roman"/>
                      </a:endParaRPr>
                    </a:p>
                  </a:txBody>
                  <a:tcPr marL="68580" marR="68580" marT="0" marB="0"/>
                </a:tc>
              </a:tr>
              <a:tr h="1181200">
                <a:tc>
                  <a:txBody>
                    <a:bodyPr/>
                    <a:lstStyle/>
                    <a:p>
                      <a:pPr>
                        <a:lnSpc>
                          <a:spcPct val="115000"/>
                        </a:lnSpc>
                        <a:spcAft>
                          <a:spcPts val="1000"/>
                        </a:spcAft>
                      </a:pPr>
                      <a:r>
                        <a:rPr lang="de-DE" sz="1800" b="1" dirty="0" smtClean="0">
                          <a:effectLst/>
                          <a:latin typeface="Verdana" panose="020B0604030504040204" pitchFamily="34" charset="0"/>
                          <a:ea typeface="Verdana" panose="020B0604030504040204" pitchFamily="34" charset="0"/>
                          <a:cs typeface="Verdana" panose="020B0604030504040204" pitchFamily="34" charset="0"/>
                        </a:rPr>
                        <a:t>511</a:t>
                      </a: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2.17.7.5.3</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a:effectLst/>
                          <a:latin typeface="Verdana"/>
                          <a:ea typeface="Calibri"/>
                          <a:cs typeface="Times New Roman"/>
                        </a:rPr>
                        <a:t>Anmerkung: Früherer Verlag/Verlagsort</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smtClean="0">
                          <a:solidFill>
                            <a:srgbClr val="FF0000"/>
                          </a:solidFill>
                          <a:effectLst/>
                          <a:latin typeface="Verdana"/>
                          <a:ea typeface="Calibri"/>
                          <a:cs typeface="Times New Roman"/>
                        </a:rPr>
                        <a:t>$a </a:t>
                      </a:r>
                      <a:r>
                        <a:rPr lang="de-DE" sz="1800" dirty="0" smtClean="0">
                          <a:effectLst/>
                          <a:latin typeface="Verdana"/>
                          <a:ea typeface="Calibri"/>
                          <a:cs typeface="Times New Roman"/>
                        </a:rPr>
                        <a:t>Veröffentlicht </a:t>
                      </a:r>
                      <a:r>
                        <a:rPr lang="de-DE" sz="1800" dirty="0">
                          <a:effectLst/>
                          <a:latin typeface="Verdana"/>
                          <a:ea typeface="Calibri"/>
                          <a:cs typeface="Times New Roman"/>
                        </a:rPr>
                        <a:t>von:  Interest Verlag, Augsburg, 2002-2006 </a:t>
                      </a:r>
                      <a:endParaRPr lang="de-DE" sz="1800" dirty="0">
                        <a:effectLst/>
                        <a:latin typeface="Calibri"/>
                        <a:ea typeface="Calibri"/>
                        <a:cs typeface="Times New Roman"/>
                      </a:endParaRPr>
                    </a:p>
                  </a:txBody>
                  <a:tcPr marL="68580" marR="68580" marT="0" marB="0"/>
                </a:tc>
              </a:tr>
            </a:tbl>
          </a:graphicData>
        </a:graphic>
      </p:graphicFrame>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Modul 5A.04: Integrierende Ressourcen | Stand: 26.05.2015 | CC BY-NC-SA</a:t>
            </a:r>
            <a:endParaRPr lang="de-DE" dirty="0"/>
          </a:p>
        </p:txBody>
      </p:sp>
      <p:sp>
        <p:nvSpPr>
          <p:cNvPr id="2" name="Textfeld 1"/>
          <p:cNvSpPr txBox="1"/>
          <p:nvPr/>
        </p:nvSpPr>
        <p:spPr>
          <a:xfrm>
            <a:off x="395536" y="292006"/>
            <a:ext cx="8424936" cy="954107"/>
          </a:xfrm>
          <a:prstGeom prst="rect">
            <a:avLst/>
          </a:prstGeom>
          <a:solidFill>
            <a:schemeClr val="bg1"/>
          </a:solidFill>
          <a:ln>
            <a:noFill/>
          </a:ln>
        </p:spPr>
        <p:txBody>
          <a:bodyPr wrap="square" rtlCol="0">
            <a:spAutoFit/>
          </a:bodyPr>
          <a:lstStyle/>
          <a:p>
            <a:r>
              <a:rPr lang="de-DE" sz="2800" dirty="0">
                <a:solidFill>
                  <a:srgbClr val="4F81BD">
                    <a:lumMod val="75000"/>
                  </a:srgbClr>
                </a:solidFill>
                <a:latin typeface="Verdana" panose="020B0604030504040204" pitchFamily="34" charset="0"/>
              </a:rPr>
              <a:t>Beispiel: </a:t>
            </a:r>
            <a:r>
              <a:rPr lang="de-DE" sz="2800" dirty="0" smtClean="0">
                <a:solidFill>
                  <a:srgbClr val="4F81BD">
                    <a:lumMod val="75000"/>
                  </a:srgbClr>
                </a:solidFill>
                <a:latin typeface="Verdana" panose="020B0604030504040204" pitchFamily="34" charset="0"/>
              </a:rPr>
              <a:t>Update bei Änderung </a:t>
            </a:r>
            <a:r>
              <a:rPr lang="de-DE" sz="2800" dirty="0">
                <a:solidFill>
                  <a:srgbClr val="4F81BD">
                    <a:lumMod val="75000"/>
                  </a:srgbClr>
                </a:solidFill>
                <a:latin typeface="Verdana" panose="020B0604030504040204" pitchFamily="34" charset="0"/>
              </a:rPr>
              <a:t>der Veröffentlichungsangabe RDA 2.8.1.5.3</a:t>
            </a:r>
            <a:endParaRPr lang="de-DE" sz="2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57219943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Äquivalente Manifestationen</a:t>
            </a:r>
          </a:p>
        </p:txBody>
      </p:sp>
      <p:sp>
        <p:nvSpPr>
          <p:cNvPr id="3" name="Textplatzhalter 2"/>
          <p:cNvSpPr>
            <a:spLocks noGrp="1"/>
          </p:cNvSpPr>
          <p:nvPr>
            <p:ph type="body" sz="quarter" idx="13"/>
          </p:nvPr>
        </p:nvSpPr>
        <p:spPr/>
        <p:txBody>
          <a:bodyPr/>
          <a:lstStyle/>
          <a:p>
            <a:pPr marL="0" indent="0">
              <a:buNone/>
            </a:pPr>
            <a:r>
              <a:rPr lang="de-DE" dirty="0"/>
              <a:t>RDA </a:t>
            </a:r>
            <a:r>
              <a:rPr lang="de-DE" dirty="0" smtClean="0"/>
              <a:t>27.1.1.3</a:t>
            </a:r>
          </a:p>
          <a:p>
            <a:pPr marL="0" indent="0">
              <a:buNone/>
            </a:pPr>
            <a:r>
              <a:rPr lang="de-DE" dirty="0" smtClean="0"/>
              <a:t>Beispiel: Ein Werk erscheint als Loseblattausgabe und als fortlaufende Ressource in Form einer CD-ROM-Ausgabe</a:t>
            </a:r>
          </a:p>
          <a:p>
            <a:pPr marL="0" indent="0">
              <a:buNone/>
            </a:pPr>
            <a:r>
              <a:rPr lang="de-DE" dirty="0" smtClean="0"/>
              <a:t>Bedeutet : Zwei Manifestationen ggf. mit gemeinsamem Werknormsatz</a:t>
            </a:r>
          </a:p>
          <a:p>
            <a:pPr marL="0" indent="0">
              <a:buNone/>
            </a:pPr>
            <a:r>
              <a:rPr lang="de-DE" dirty="0" smtClean="0"/>
              <a:t>In der umfassenden Beschreibung der Loseblattausgabe kann eine „Äquivalenzbeziehung“ auf die andere Manifestation hinweisen.</a:t>
            </a:r>
          </a:p>
          <a:p>
            <a:pPr marL="0" indent="0">
              <a:buNone/>
            </a:pPr>
            <a:r>
              <a:rPr lang="de-DE" dirty="0" smtClean="0"/>
              <a:t>Möglich ist </a:t>
            </a:r>
            <a:r>
              <a:rPr lang="de-DE" dirty="0"/>
              <a:t>eine Anmerkung (RDA 27.1.1.3 Beziehung </a:t>
            </a:r>
            <a:r>
              <a:rPr lang="de-DE" dirty="0" smtClean="0"/>
              <a:t>unstrukturiert) oder eine Verknüpfung </a:t>
            </a:r>
            <a:r>
              <a:rPr lang="de-DE" dirty="0"/>
              <a:t>der Titel (RDA 27.1.1.3 Beziehung über Sucheinstieg).</a:t>
            </a:r>
            <a:endParaRPr lang="de-DE" dirty="0" smtClean="0"/>
          </a:p>
          <a:p>
            <a:pPr marL="0" indent="0">
              <a:buNone/>
            </a:pPr>
            <a:endParaRPr lang="de-DE" dirty="0"/>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Modul 5A.04: Integrierende Ressourcen | Stand: 26.05.2015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25</a:t>
            </a:fld>
            <a:endParaRPr lang="de-DE"/>
          </a:p>
        </p:txBody>
      </p:sp>
    </p:spTree>
    <p:extLst>
      <p:ext uri="{BB962C8B-B14F-4D97-AF65-F5344CB8AC3E}">
        <p14:creationId xmlns:p14="http://schemas.microsoft.com/office/powerpoint/2010/main" val="13956356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26</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484630539"/>
              </p:ext>
            </p:extLst>
          </p:nvPr>
        </p:nvGraphicFramePr>
        <p:xfrm>
          <a:off x="396174" y="1340768"/>
          <a:ext cx="8184796" cy="2736304"/>
        </p:xfrm>
        <a:graphic>
          <a:graphicData uri="http://schemas.openxmlformats.org/drawingml/2006/table">
            <a:tbl>
              <a:tblPr firstRow="1" bandRow="1">
                <a:tableStyleId>{5C22544A-7EE6-4342-B048-85BDC9FD1C3A}</a:tableStyleId>
              </a:tblPr>
              <a:tblGrid>
                <a:gridCol w="1008000"/>
                <a:gridCol w="1248138"/>
                <a:gridCol w="3107012"/>
                <a:gridCol w="2821646"/>
              </a:tblGrid>
              <a:tr h="496468">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p>
                  </a:txBody>
                  <a:tcPr/>
                </a:tc>
              </a:tr>
              <a:tr h="2239836">
                <a:tc>
                  <a:txBody>
                    <a:bodyPr/>
                    <a:lstStyle/>
                    <a:p>
                      <a:pPr>
                        <a:lnSpc>
                          <a:spcPts val="1300"/>
                        </a:lnSpc>
                        <a:spcAft>
                          <a:spcPts val="600"/>
                        </a:spcAft>
                      </a:pPr>
                      <a:r>
                        <a:rPr lang="de-DE" sz="1800" b="1" dirty="0" smtClean="0">
                          <a:effectLst/>
                          <a:latin typeface="Verdana"/>
                          <a:ea typeface="Calibri"/>
                          <a:cs typeface="Times New Roman"/>
                        </a:rPr>
                        <a:t/>
                      </a:r>
                      <a:br>
                        <a:rPr lang="de-DE" sz="1800" b="1" dirty="0" smtClean="0">
                          <a:effectLst/>
                          <a:latin typeface="Verdana"/>
                          <a:ea typeface="Calibri"/>
                          <a:cs typeface="Times New Roman"/>
                        </a:rPr>
                      </a:br>
                      <a:r>
                        <a:rPr lang="de-DE" sz="1800" b="1" dirty="0" smtClean="0">
                          <a:effectLst/>
                          <a:latin typeface="Verdana"/>
                          <a:ea typeface="Calibri"/>
                          <a:cs typeface="Times New Roman"/>
                        </a:rPr>
                        <a:t>527z</a:t>
                      </a:r>
                      <a:endParaRPr lang="de-DE" sz="1800" b="1" dirty="0">
                        <a:effectLst/>
                        <a:latin typeface="Verdana"/>
                        <a:ea typeface="Calibri"/>
                        <a:cs typeface="Times New Roman"/>
                      </a:endParaRPr>
                    </a:p>
                  </a:txBody>
                  <a:tcPr marL="68580" marR="68580" marT="0" marB="0"/>
                </a:tc>
                <a:tc>
                  <a:txBody>
                    <a:bodyPr/>
                    <a:lstStyle/>
                    <a:p>
                      <a:pPr>
                        <a:lnSpc>
                          <a:spcPts val="1300"/>
                        </a:lnSpc>
                        <a:spcAft>
                          <a:spcPts val="600"/>
                        </a:spcAft>
                      </a:pPr>
                      <a:r>
                        <a:rPr lang="de-DE" sz="1800" b="0" dirty="0" smtClean="0">
                          <a:effectLst/>
                          <a:latin typeface="Verdana"/>
                          <a:ea typeface="Calibri"/>
                          <a:cs typeface="Times New Roman"/>
                        </a:rPr>
                        <a:t/>
                      </a:r>
                      <a:br>
                        <a:rPr lang="de-DE" sz="1800" b="0" dirty="0" smtClean="0">
                          <a:effectLst/>
                          <a:latin typeface="Verdana"/>
                          <a:ea typeface="Calibri"/>
                          <a:cs typeface="Times New Roman"/>
                        </a:rPr>
                      </a:br>
                      <a:r>
                        <a:rPr lang="de-DE" sz="1800" b="1" dirty="0" smtClean="0">
                          <a:effectLst/>
                          <a:latin typeface="Verdana"/>
                          <a:ea typeface="Calibri"/>
                          <a:cs typeface="Times New Roman"/>
                        </a:rPr>
                        <a:t>27.1.1.3</a:t>
                      </a:r>
                    </a:p>
                    <a:p>
                      <a:pPr>
                        <a:lnSpc>
                          <a:spcPts val="1300"/>
                        </a:lnSpc>
                        <a:spcAft>
                          <a:spcPts val="600"/>
                        </a:spcAft>
                      </a:pPr>
                      <a:endParaRPr lang="de-DE" sz="1800" dirty="0">
                        <a:effectLst/>
                        <a:latin typeface="Verdana"/>
                        <a:ea typeface="Calibri"/>
                        <a:cs typeface="Times New Roman"/>
                      </a:endParaRPr>
                    </a:p>
                  </a:txBody>
                  <a:tcPr marL="68580" marR="68580" marT="0" marB="0"/>
                </a:tc>
                <a:tc>
                  <a:txBody>
                    <a:bodyPr/>
                    <a:lstStyle/>
                    <a:p>
                      <a:pPr marL="0" marR="0" indent="0" algn="l" defTabSz="914400" rtl="0" eaLnBrk="1" fontAlgn="auto" latinLnBrk="0" hangingPunct="1">
                        <a:lnSpc>
                          <a:spcPts val="1300"/>
                        </a:lnSpc>
                        <a:spcBef>
                          <a:spcPts val="0"/>
                        </a:spcBef>
                        <a:spcAft>
                          <a:spcPts val="600"/>
                        </a:spcAft>
                        <a:buClrTx/>
                        <a:buSzTx/>
                        <a:buFontTx/>
                        <a:buNone/>
                        <a:tabLst/>
                        <a:defRPr/>
                      </a:pPr>
                      <a:r>
                        <a:rPr lang="de-DE" sz="1800" b="1" dirty="0" smtClean="0">
                          <a:effectLst/>
                          <a:latin typeface="Verdana"/>
                          <a:ea typeface="Calibri"/>
                          <a:cs typeface="Times New Roman"/>
                        </a:rPr>
                        <a:t/>
                      </a:r>
                      <a:br>
                        <a:rPr lang="de-DE" sz="1800" b="1" dirty="0" smtClean="0">
                          <a:effectLst/>
                          <a:latin typeface="Verdana"/>
                          <a:ea typeface="Calibri"/>
                          <a:cs typeface="Times New Roman"/>
                        </a:rPr>
                      </a:br>
                      <a:r>
                        <a:rPr lang="de-DE" sz="1800" b="1" dirty="0" smtClean="0">
                          <a:effectLst/>
                          <a:latin typeface="Verdana"/>
                          <a:ea typeface="Calibri"/>
                          <a:cs typeface="Times New Roman"/>
                        </a:rPr>
                        <a:t>Äquivalenzbeziehung</a:t>
                      </a:r>
                    </a:p>
                    <a:p>
                      <a:pPr marL="0" marR="0" indent="0" algn="l" defTabSz="914400" rtl="0" eaLnBrk="1" fontAlgn="auto" latinLnBrk="0" hangingPunct="1">
                        <a:lnSpc>
                          <a:spcPts val="1300"/>
                        </a:lnSpc>
                        <a:spcBef>
                          <a:spcPts val="0"/>
                        </a:spcBef>
                        <a:spcAft>
                          <a:spcPts val="600"/>
                        </a:spcAft>
                        <a:buClrTx/>
                        <a:buSzTx/>
                        <a:buFontTx/>
                        <a:buNone/>
                        <a:tabLst/>
                        <a:defRPr/>
                      </a:pPr>
                      <a:r>
                        <a:rPr lang="de-DE" sz="1800" b="1" dirty="0" smtClean="0">
                          <a:effectLst/>
                          <a:latin typeface="Verdana"/>
                          <a:ea typeface="Calibri"/>
                          <a:cs typeface="Times New Roman"/>
                        </a:rPr>
                        <a:t>über Sucheinstieg</a:t>
                      </a:r>
                    </a:p>
                  </a:txBody>
                  <a:tcPr marL="68580" marR="68580" marT="0" marB="0"/>
                </a:tc>
                <a:tc>
                  <a:txBody>
                    <a:bodyPr/>
                    <a:lstStyle/>
                    <a:p>
                      <a:pPr>
                        <a:lnSpc>
                          <a:spcPts val="1300"/>
                        </a:lnSpc>
                        <a:spcAft>
                          <a:spcPts val="600"/>
                        </a:spcAft>
                      </a:pPr>
                      <a:r>
                        <a:rPr lang="de-DE" sz="1800" dirty="0" smtClean="0">
                          <a:effectLst/>
                          <a:latin typeface="Verdana" panose="020B0604030504040204" pitchFamily="34" charset="0"/>
                          <a:ea typeface="Verdana" panose="020B0604030504040204" pitchFamily="34" charset="0"/>
                          <a:cs typeface="Verdana" panose="020B0604030504040204" pitchFamily="34" charset="0"/>
                        </a:rPr>
                        <a:t/>
                      </a:r>
                      <a:br>
                        <a:rPr lang="de-DE" sz="1800" dirty="0" smtClean="0">
                          <a:effectLst/>
                          <a:latin typeface="Verdana" panose="020B0604030504040204" pitchFamily="34" charset="0"/>
                          <a:ea typeface="Verdana" panose="020B0604030504040204" pitchFamily="34" charset="0"/>
                          <a:cs typeface="Verdana" panose="020B0604030504040204" pitchFamily="34" charset="0"/>
                        </a:rPr>
                      </a:br>
                      <a:r>
                        <a:rPr lang="de-DE"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$p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Erscheint auch als </a:t>
                      </a:r>
                    </a:p>
                    <a:p>
                      <a:pPr>
                        <a:lnSpc>
                          <a:spcPts val="1300"/>
                        </a:lnSpc>
                        <a:spcAft>
                          <a:spcPts val="600"/>
                        </a:spcAft>
                      </a:pPr>
                      <a:r>
                        <a:rPr lang="de-DE"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$n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CD-ROM-Ausgabe </a:t>
                      </a:r>
                    </a:p>
                    <a:p>
                      <a:pPr>
                        <a:lnSpc>
                          <a:spcPts val="1300"/>
                        </a:lnSpc>
                        <a:spcAft>
                          <a:spcPts val="600"/>
                        </a:spcAft>
                      </a:pPr>
                      <a:r>
                        <a:rPr lang="de-DE"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Windows Security</a:t>
                      </a:r>
                    </a:p>
                    <a:p>
                      <a:pPr>
                        <a:lnSpc>
                          <a:spcPts val="1300"/>
                        </a:lnSpc>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Administration</a:t>
                      </a:r>
                    </a:p>
                    <a:p>
                      <a:pPr>
                        <a:lnSpc>
                          <a:spcPts val="1300"/>
                        </a:lnSpc>
                        <a:spcAft>
                          <a:spcPts val="600"/>
                        </a:spcAft>
                      </a:pPr>
                      <a:r>
                        <a:rPr lang="de-DE"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$9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IDNR</a:t>
                      </a:r>
                      <a:endParaRPr lang="de-DE" sz="1800" dirty="0" smtClean="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r>
            </a:tbl>
          </a:graphicData>
        </a:graphic>
      </p:graphicFrame>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Modul 5A.04: Integrierende Ressourcen | Stand: 26.05.2015 | CC BY-NC-SA</a:t>
            </a:r>
            <a:endParaRPr lang="de-DE" dirty="0"/>
          </a:p>
        </p:txBody>
      </p:sp>
      <p:sp>
        <p:nvSpPr>
          <p:cNvPr id="2" name="Textfeld 1"/>
          <p:cNvSpPr txBox="1"/>
          <p:nvPr/>
        </p:nvSpPr>
        <p:spPr>
          <a:xfrm>
            <a:off x="395536" y="292006"/>
            <a:ext cx="8424936" cy="954107"/>
          </a:xfrm>
          <a:prstGeom prst="rect">
            <a:avLst/>
          </a:prstGeom>
          <a:solidFill>
            <a:schemeClr val="bg1"/>
          </a:solidFill>
          <a:ln>
            <a:noFill/>
          </a:ln>
        </p:spPr>
        <p:txBody>
          <a:bodyPr wrap="square" rtlCol="0">
            <a:spAutoFit/>
          </a:bodyPr>
          <a:lstStyle/>
          <a:p>
            <a:r>
              <a:rPr lang="de-DE" sz="2800" dirty="0">
                <a:solidFill>
                  <a:srgbClr val="4F81BD">
                    <a:lumMod val="75000"/>
                  </a:srgbClr>
                </a:solidFill>
                <a:latin typeface="Verdana" panose="020B0604030504040204" pitchFamily="34" charset="0"/>
              </a:rPr>
              <a:t>Beispiel: </a:t>
            </a:r>
            <a:r>
              <a:rPr lang="de-DE" sz="2800" dirty="0" smtClean="0">
                <a:solidFill>
                  <a:srgbClr val="4F81BD">
                    <a:lumMod val="75000"/>
                  </a:srgbClr>
                </a:solidFill>
                <a:latin typeface="Verdana" panose="020B0604030504040204" pitchFamily="34" charset="0"/>
              </a:rPr>
              <a:t>Äquivalenzbeziehung zu einer CD-ROM-Ausgabe mit anderem Titel</a:t>
            </a:r>
            <a:endParaRPr lang="de-DE" sz="2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34930370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27</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2756159546"/>
              </p:ext>
            </p:extLst>
          </p:nvPr>
        </p:nvGraphicFramePr>
        <p:xfrm>
          <a:off x="395536" y="1340769"/>
          <a:ext cx="8184796" cy="1872207"/>
        </p:xfrm>
        <a:graphic>
          <a:graphicData uri="http://schemas.openxmlformats.org/drawingml/2006/table">
            <a:tbl>
              <a:tblPr firstRow="1" bandRow="1">
                <a:tableStyleId>{5C22544A-7EE6-4342-B048-85BDC9FD1C3A}</a:tableStyleId>
              </a:tblPr>
              <a:tblGrid>
                <a:gridCol w="1008000"/>
                <a:gridCol w="1248138"/>
                <a:gridCol w="3107012"/>
                <a:gridCol w="2821646"/>
              </a:tblGrid>
              <a:tr h="432047">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440160">
                <a:tc>
                  <a:txBody>
                    <a:bodyPr/>
                    <a:lstStyle/>
                    <a:p>
                      <a:pPr>
                        <a:lnSpc>
                          <a:spcPts val="1300"/>
                        </a:lnSpc>
                        <a:spcAft>
                          <a:spcPts val="600"/>
                        </a:spcAft>
                      </a:pPr>
                      <a:r>
                        <a:rPr lang="de-DE" sz="1800" dirty="0">
                          <a:effectLst/>
                          <a:latin typeface="Verdana"/>
                          <a:ea typeface="Calibri"/>
                          <a:cs typeface="Times New Roman"/>
                        </a:rPr>
                        <a:t/>
                      </a:r>
                      <a:br>
                        <a:rPr lang="de-DE" sz="1800" dirty="0">
                          <a:effectLst/>
                          <a:latin typeface="Verdana"/>
                          <a:ea typeface="Calibri"/>
                          <a:cs typeface="Times New Roman"/>
                        </a:rPr>
                      </a:br>
                      <a:r>
                        <a:rPr lang="de-DE" sz="1800" b="1" dirty="0" smtClean="0">
                          <a:effectLst/>
                          <a:latin typeface="Verdana"/>
                          <a:ea typeface="Calibri"/>
                          <a:cs typeface="Times New Roman"/>
                        </a:rPr>
                        <a:t>527</a:t>
                      </a:r>
                    </a:p>
                  </a:txBody>
                  <a:tcPr marL="68580" marR="68580" marT="0" marB="0"/>
                </a:tc>
                <a:tc>
                  <a:txBody>
                    <a:bodyPr/>
                    <a:lstStyle/>
                    <a:p>
                      <a:pPr>
                        <a:lnSpc>
                          <a:spcPts val="1300"/>
                        </a:lnSpc>
                        <a:spcAft>
                          <a:spcPts val="600"/>
                        </a:spcAft>
                      </a:pPr>
                      <a:r>
                        <a:rPr lang="de-DE" sz="1800" b="1" dirty="0" smtClean="0">
                          <a:effectLst/>
                          <a:latin typeface="Verdana"/>
                          <a:ea typeface="Calibri"/>
                          <a:cs typeface="Times New Roman"/>
                        </a:rPr>
                        <a:t/>
                      </a:r>
                      <a:br>
                        <a:rPr lang="de-DE" sz="1800" b="1" dirty="0" smtClean="0">
                          <a:effectLst/>
                          <a:latin typeface="Verdana"/>
                          <a:ea typeface="Calibri"/>
                          <a:cs typeface="Times New Roman"/>
                        </a:rPr>
                      </a:br>
                      <a:r>
                        <a:rPr lang="de-DE" sz="1800" b="1" dirty="0" smtClean="0">
                          <a:effectLst/>
                          <a:latin typeface="Verdana"/>
                          <a:ea typeface="Calibri"/>
                          <a:cs typeface="Times New Roman"/>
                        </a:rPr>
                        <a:t>27.1.1.3</a:t>
                      </a:r>
                      <a:endParaRPr lang="de-DE" sz="1800" b="1" dirty="0">
                        <a:effectLst/>
                        <a:latin typeface="Verdana"/>
                        <a:ea typeface="Calibri"/>
                        <a:cs typeface="Times New Roman"/>
                      </a:endParaRPr>
                    </a:p>
                  </a:txBody>
                  <a:tcPr marL="68580" marR="68580" marT="0" marB="0"/>
                </a:tc>
                <a:tc>
                  <a:txBody>
                    <a:bodyPr/>
                    <a:lstStyle/>
                    <a:p>
                      <a:pPr>
                        <a:lnSpc>
                          <a:spcPts val="1300"/>
                        </a:lnSpc>
                        <a:spcAft>
                          <a:spcPts val="600"/>
                        </a:spcAft>
                      </a:pPr>
                      <a:r>
                        <a:rPr lang="de-DE" sz="1800" dirty="0" smtClean="0">
                          <a:effectLst/>
                          <a:latin typeface="Verdana"/>
                          <a:ea typeface="Calibri"/>
                          <a:cs typeface="Times New Roman"/>
                        </a:rPr>
                        <a:t/>
                      </a:r>
                      <a:br>
                        <a:rPr lang="de-DE" sz="1800" dirty="0" smtClean="0">
                          <a:effectLst/>
                          <a:latin typeface="Verdana"/>
                          <a:ea typeface="Calibri"/>
                          <a:cs typeface="Times New Roman"/>
                        </a:rPr>
                      </a:br>
                      <a:r>
                        <a:rPr lang="de-DE" sz="1800" dirty="0" smtClean="0">
                          <a:effectLst/>
                          <a:latin typeface="Verdana"/>
                          <a:ea typeface="Calibri"/>
                          <a:cs typeface="Times New Roman"/>
                        </a:rPr>
                        <a:t>Äquivalenzbeziehung </a:t>
                      </a:r>
                    </a:p>
                    <a:p>
                      <a:pPr>
                        <a:lnSpc>
                          <a:spcPts val="1300"/>
                        </a:lnSpc>
                        <a:spcAft>
                          <a:spcPts val="600"/>
                        </a:spcAft>
                      </a:pPr>
                      <a:r>
                        <a:rPr lang="de-DE" sz="1800" dirty="0" smtClean="0">
                          <a:effectLst/>
                          <a:latin typeface="Verdana"/>
                          <a:ea typeface="Calibri"/>
                          <a:cs typeface="Times New Roman"/>
                        </a:rPr>
                        <a:t>unstrukturiert</a:t>
                      </a:r>
                      <a:endParaRPr lang="de-DE" sz="1800" dirty="0">
                        <a:effectLst/>
                        <a:latin typeface="Verdana"/>
                        <a:ea typeface="Calibri"/>
                        <a:cs typeface="Times New Roman"/>
                      </a:endParaRPr>
                    </a:p>
                  </a:txBody>
                  <a:tcPr marL="68580" marR="68580" marT="0" marB="0"/>
                </a:tc>
                <a:tc>
                  <a:txBody>
                    <a:bodyPr/>
                    <a:lstStyle/>
                    <a:p>
                      <a:pPr>
                        <a:lnSpc>
                          <a:spcPts val="1300"/>
                        </a:lnSpc>
                        <a:spcAft>
                          <a:spcPts val="600"/>
                        </a:spcAft>
                      </a:pPr>
                      <a:r>
                        <a:rPr lang="de-DE" sz="1800" dirty="0" smtClean="0">
                          <a:effectLst/>
                          <a:latin typeface="Verdana"/>
                          <a:ea typeface="Calibri"/>
                          <a:cs typeface="Times New Roman"/>
                        </a:rPr>
                        <a:t/>
                      </a:r>
                      <a:br>
                        <a:rPr lang="de-DE" sz="1800" dirty="0" smtClean="0">
                          <a:effectLst/>
                          <a:latin typeface="Verdana"/>
                          <a:ea typeface="Calibri"/>
                          <a:cs typeface="Times New Roman"/>
                        </a:rPr>
                      </a:br>
                      <a:r>
                        <a:rPr lang="de-DE" sz="1800" dirty="0" smtClean="0">
                          <a:effectLst/>
                          <a:latin typeface="Verdana"/>
                          <a:ea typeface="Calibri"/>
                          <a:cs typeface="Times New Roman"/>
                        </a:rPr>
                        <a:t>Erscheint </a:t>
                      </a:r>
                      <a:r>
                        <a:rPr lang="de-DE" sz="1800" dirty="0">
                          <a:effectLst/>
                          <a:latin typeface="Verdana"/>
                          <a:ea typeface="Calibri"/>
                          <a:cs typeface="Times New Roman"/>
                        </a:rPr>
                        <a:t>auch als </a:t>
                      </a:r>
                      <a:r>
                        <a:rPr lang="de-DE" sz="1800" dirty="0" smtClean="0">
                          <a:effectLst/>
                          <a:latin typeface="Verdana"/>
                          <a:ea typeface="Calibri"/>
                          <a:cs typeface="Times New Roman"/>
                        </a:rPr>
                        <a:t>CD-</a:t>
                      </a:r>
                    </a:p>
                    <a:p>
                      <a:pPr>
                        <a:lnSpc>
                          <a:spcPts val="1300"/>
                        </a:lnSpc>
                        <a:spcAft>
                          <a:spcPts val="600"/>
                        </a:spcAft>
                      </a:pPr>
                      <a:r>
                        <a:rPr lang="de-DE" sz="1800" dirty="0" smtClean="0">
                          <a:effectLst/>
                          <a:latin typeface="Verdana"/>
                          <a:ea typeface="Calibri"/>
                          <a:cs typeface="Times New Roman"/>
                        </a:rPr>
                        <a:t>ROM-Ausgabe </a:t>
                      </a:r>
                      <a:endParaRPr lang="de-DE" sz="1800" dirty="0">
                        <a:effectLst/>
                        <a:latin typeface="Verdana"/>
                        <a:ea typeface="Calibri"/>
                        <a:cs typeface="Times New Roman"/>
                      </a:endParaRPr>
                    </a:p>
                  </a:txBody>
                  <a:tcPr marL="68580" marR="68580" marT="0" marB="0"/>
                </a:tc>
              </a:tr>
            </a:tbl>
          </a:graphicData>
        </a:graphic>
      </p:graphicFrame>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Modul 5A.04: Integrierende Ressourcen | Stand: 26.05.2015 | CC BY-NC-SA</a:t>
            </a:r>
            <a:endParaRPr lang="de-DE" dirty="0"/>
          </a:p>
        </p:txBody>
      </p:sp>
      <p:sp>
        <p:nvSpPr>
          <p:cNvPr id="2" name="Textfeld 1"/>
          <p:cNvSpPr txBox="1"/>
          <p:nvPr/>
        </p:nvSpPr>
        <p:spPr>
          <a:xfrm>
            <a:off x="395536" y="292006"/>
            <a:ext cx="8424936" cy="954107"/>
          </a:xfrm>
          <a:prstGeom prst="rect">
            <a:avLst/>
          </a:prstGeom>
          <a:solidFill>
            <a:schemeClr val="bg1"/>
          </a:solidFill>
          <a:ln>
            <a:noFill/>
          </a:ln>
        </p:spPr>
        <p:txBody>
          <a:bodyPr wrap="square" rtlCol="0">
            <a:spAutoFit/>
          </a:bodyPr>
          <a:lstStyle/>
          <a:p>
            <a:r>
              <a:rPr lang="de-DE" sz="2800" dirty="0">
                <a:solidFill>
                  <a:srgbClr val="4F81BD">
                    <a:lumMod val="75000"/>
                  </a:srgbClr>
                </a:solidFill>
                <a:latin typeface="Verdana" panose="020B0604030504040204" pitchFamily="34" charset="0"/>
              </a:rPr>
              <a:t>Beispiel: </a:t>
            </a:r>
            <a:r>
              <a:rPr lang="de-DE" sz="2800" dirty="0" smtClean="0">
                <a:solidFill>
                  <a:srgbClr val="4F81BD">
                    <a:lumMod val="75000"/>
                  </a:srgbClr>
                </a:solidFill>
                <a:latin typeface="Verdana" panose="020B0604030504040204" pitchFamily="34" charset="0"/>
              </a:rPr>
              <a:t>Äquivalenzbeziehung zu einer CD-ROM-Ausgabe mit gleichem Titel</a:t>
            </a:r>
            <a:endParaRPr lang="de-DE" sz="2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91828000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Änderungen, die eine neue Beschreibung erforderlich machen</a:t>
            </a:r>
            <a:r>
              <a:rPr lang="de-DE" b="1" dirty="0"/>
              <a:t> </a:t>
            </a:r>
            <a:endParaRPr lang="de-DE" dirty="0"/>
          </a:p>
        </p:txBody>
      </p:sp>
      <p:sp>
        <p:nvSpPr>
          <p:cNvPr id="3" name="Textplatzhalter 2"/>
          <p:cNvSpPr>
            <a:spLocks noGrp="1"/>
          </p:cNvSpPr>
          <p:nvPr>
            <p:ph type="body" sz="quarter" idx="13"/>
          </p:nvPr>
        </p:nvSpPr>
        <p:spPr/>
        <p:txBody>
          <a:bodyPr/>
          <a:lstStyle/>
          <a:p>
            <a:pPr marL="0" indent="0">
              <a:buNone/>
            </a:pPr>
            <a:r>
              <a:rPr lang="de-DE" dirty="0"/>
              <a:t>RDA 1.6.3 – RDA </a:t>
            </a:r>
            <a:r>
              <a:rPr lang="de-DE" dirty="0" smtClean="0"/>
              <a:t>1.6.3.4</a:t>
            </a:r>
          </a:p>
          <a:p>
            <a:pPr marL="0" indent="0">
              <a:buNone/>
            </a:pPr>
            <a:endParaRPr lang="de-DE" dirty="0" smtClean="0"/>
          </a:p>
          <a:p>
            <a:r>
              <a:rPr lang="de-DE" dirty="0" smtClean="0"/>
              <a:t>Eine </a:t>
            </a:r>
            <a:r>
              <a:rPr lang="de-DE" dirty="0"/>
              <a:t>integrierende Ressource erscheint zukünftig als (mehrteilige) Monografie oder fortlaufende Ressource</a:t>
            </a:r>
          </a:p>
          <a:p>
            <a:r>
              <a:rPr lang="de-DE" dirty="0" smtClean="0"/>
              <a:t>Die </a:t>
            </a:r>
            <a:r>
              <a:rPr lang="de-DE" dirty="0"/>
              <a:t>integrierende Ressource ändert den Medientyp</a:t>
            </a:r>
          </a:p>
          <a:p>
            <a:r>
              <a:rPr lang="de-DE" dirty="0" smtClean="0"/>
              <a:t>Es </a:t>
            </a:r>
            <a:r>
              <a:rPr lang="de-DE" dirty="0"/>
              <a:t>erscheint eine Neuauflage des Grundwerks einer Loseblattsammlung</a:t>
            </a:r>
          </a:p>
          <a:p>
            <a:r>
              <a:rPr lang="de-DE" dirty="0" smtClean="0"/>
              <a:t>Änderungen </a:t>
            </a:r>
            <a:r>
              <a:rPr lang="de-DE" dirty="0"/>
              <a:t>im Ausgabevermerk (Geltungsbereich, Reichweite)</a:t>
            </a:r>
          </a:p>
          <a:p>
            <a:endParaRPr lang="de-DE" dirty="0" smtClean="0"/>
          </a:p>
          <a:p>
            <a:endParaRPr lang="de-DE" dirty="0"/>
          </a:p>
        </p:txBody>
      </p:sp>
      <p:sp>
        <p:nvSpPr>
          <p:cNvPr id="4" name="Fußzeilenplatzhalter 3"/>
          <p:cNvSpPr>
            <a:spLocks noGrp="1"/>
          </p:cNvSpPr>
          <p:nvPr>
            <p:ph type="ftr" sz="quarter" idx="14"/>
          </p:nvPr>
        </p:nvSpPr>
        <p:spPr>
          <a:xfrm>
            <a:off x="467544" y="6376243"/>
            <a:ext cx="7776864" cy="365125"/>
          </a:xfrm>
        </p:spPr>
        <p:txBody>
          <a:bodyPr/>
          <a:lstStyle/>
          <a:p>
            <a:r>
              <a:rPr lang="de-DE" smtClean="0"/>
              <a:t>AG RDA Schulungsunterlagen – Modul 5A.04: Integrierende Ressourcen | Stand: 26.05.2015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28</a:t>
            </a:fld>
            <a:endParaRPr lang="de-DE"/>
          </a:p>
        </p:txBody>
      </p:sp>
    </p:spTree>
    <p:extLst>
      <p:ext uri="{BB962C8B-B14F-4D97-AF65-F5344CB8AC3E}">
        <p14:creationId xmlns:p14="http://schemas.microsoft.com/office/powerpoint/2010/main" val="111612500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908720"/>
            <a:ext cx="8568952" cy="144016"/>
          </a:xfrm>
        </p:spPr>
        <p:txBody>
          <a:bodyPr/>
          <a:lstStyle/>
          <a:p>
            <a:r>
              <a:rPr lang="de-DE" dirty="0"/>
              <a:t>Eine integrierende Ressource erscheint zukünftig als (mehrteilige) Monografie oder fortlaufende Ressource</a:t>
            </a:r>
            <a:br>
              <a:rPr lang="de-DE" dirty="0"/>
            </a:br>
            <a:endParaRPr lang="de-DE" dirty="0"/>
          </a:p>
        </p:txBody>
      </p:sp>
      <p:sp>
        <p:nvSpPr>
          <p:cNvPr id="3" name="Textplatzhalter 2"/>
          <p:cNvSpPr>
            <a:spLocks noGrp="1"/>
          </p:cNvSpPr>
          <p:nvPr>
            <p:ph type="body" sz="quarter" idx="13"/>
          </p:nvPr>
        </p:nvSpPr>
        <p:spPr>
          <a:xfrm>
            <a:off x="251520" y="1484784"/>
            <a:ext cx="8640960" cy="5472608"/>
          </a:xfrm>
        </p:spPr>
        <p:txBody>
          <a:bodyPr/>
          <a:lstStyle/>
          <a:p>
            <a:pPr marL="0" indent="0">
              <a:buNone/>
            </a:pPr>
            <a:r>
              <a:rPr lang="de-DE" dirty="0" smtClean="0"/>
              <a:t>RDA 1.6.3.1</a:t>
            </a:r>
          </a:p>
          <a:p>
            <a:pPr marL="0" indent="0">
              <a:buNone/>
            </a:pPr>
            <a:r>
              <a:rPr lang="de-DE" dirty="0"/>
              <a:t>Die integrierende Ressource wird abschließend umfassend beschrieben anhand der letzten vorliegenden Iteration. Eine Anmerkung weist auf die Fortsetzung hin, wenn es für die Identifizierung als wichtig angesehen wird (Nachfolgebeziehung in unstrukturierter Form, RDA 24.4.3). </a:t>
            </a:r>
            <a:endParaRPr lang="de-DE" dirty="0" smtClean="0"/>
          </a:p>
          <a:p>
            <a:pPr marL="0" indent="0">
              <a:buNone/>
            </a:pPr>
            <a:r>
              <a:rPr lang="de-DE" dirty="0" smtClean="0"/>
              <a:t>Möglich ist auch eine Beziehung über Verknüpfung </a:t>
            </a:r>
            <a:r>
              <a:rPr lang="de-DE" dirty="0"/>
              <a:t>mit Beziehungskennzeichnung. RDA kennt Nachfolgebeziehungen allerdings nur auf Werk- oder Expressionsebene (RDA 25 bzw. 26), passende Beziehungskennzeichnungen findet man also in RDA Anhang J.2.6 oder J.3.6.</a:t>
            </a:r>
          </a:p>
        </p:txBody>
      </p:sp>
      <p:sp>
        <p:nvSpPr>
          <p:cNvPr id="4" name="Fußzeilenplatzhalter 3"/>
          <p:cNvSpPr>
            <a:spLocks noGrp="1"/>
          </p:cNvSpPr>
          <p:nvPr>
            <p:ph type="ftr" sz="quarter" idx="14"/>
          </p:nvPr>
        </p:nvSpPr>
        <p:spPr>
          <a:xfrm>
            <a:off x="467544" y="6376243"/>
            <a:ext cx="7848872" cy="365125"/>
          </a:xfrm>
        </p:spPr>
        <p:txBody>
          <a:bodyPr/>
          <a:lstStyle/>
          <a:p>
            <a:r>
              <a:rPr lang="de-DE" smtClean="0"/>
              <a:t>AG RDA Schulungsunterlagen – Modul 5A.04: Integrierende Ressourcen | Stand: 26.05.2015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29</a:t>
            </a:fld>
            <a:endParaRPr lang="de-DE"/>
          </a:p>
        </p:txBody>
      </p:sp>
    </p:spTree>
    <p:extLst>
      <p:ext uri="{BB962C8B-B14F-4D97-AF65-F5344CB8AC3E}">
        <p14:creationId xmlns:p14="http://schemas.microsoft.com/office/powerpoint/2010/main" val="340651219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Definition</a:t>
            </a:r>
          </a:p>
        </p:txBody>
      </p:sp>
      <p:sp>
        <p:nvSpPr>
          <p:cNvPr id="3" name="Textplatzhalter 2"/>
          <p:cNvSpPr>
            <a:spLocks noGrp="1"/>
          </p:cNvSpPr>
          <p:nvPr>
            <p:ph type="body" sz="quarter" idx="13"/>
          </p:nvPr>
        </p:nvSpPr>
        <p:spPr/>
        <p:txBody>
          <a:bodyPr/>
          <a:lstStyle/>
          <a:p>
            <a:pPr marL="0" indent="0">
              <a:buNone/>
            </a:pPr>
            <a:r>
              <a:rPr lang="de-DE" dirty="0"/>
              <a:t>Neben monografischen und fortlaufenden Ressourcen bilden nach RDA die integrierenden Ressourcen eine dritte für sich stehende Publikationsform</a:t>
            </a:r>
            <a:r>
              <a:rPr lang="de-DE" dirty="0" smtClean="0"/>
              <a:t>:</a:t>
            </a:r>
          </a:p>
          <a:p>
            <a:pPr marL="0" indent="0">
              <a:buNone/>
            </a:pPr>
            <a:endParaRPr lang="de-DE" dirty="0"/>
          </a:p>
          <a:p>
            <a:pPr marL="0" indent="0">
              <a:buNone/>
            </a:pPr>
            <a:r>
              <a:rPr lang="de-DE" dirty="0"/>
              <a:t>RDA 1.1 Terminologie:  RDA 1.1.3 Erscheinungsweise</a:t>
            </a:r>
          </a:p>
          <a:p>
            <a:pPr marL="0" indent="0">
              <a:buNone/>
            </a:pPr>
            <a:r>
              <a:rPr lang="de-DE" i="1" dirty="0"/>
              <a:t>Der Terminus </a:t>
            </a:r>
            <a:r>
              <a:rPr lang="de-DE" b="1" i="1" dirty="0">
                <a:hlinkClick r:id="rId2"/>
              </a:rPr>
              <a:t>integrierende Ressource</a:t>
            </a:r>
            <a:r>
              <a:rPr lang="en-US" b="1" i="1" dirty="0">
                <a:hlinkClick r:id="rId2"/>
              </a:rPr>
              <a:t>▼</a:t>
            </a:r>
            <a:r>
              <a:rPr lang="de-DE" i="1" dirty="0"/>
              <a:t> bezieht sich auf eine Ressource, die durch Aktualisierungen, die nicht eigenständig bleiben, sondern in das Ganze integriert werden, ergänzt oder verändert wird (z. B. ein Loseblatt-Handbuch, das durch Ersetzen von Seiten aktualisiert wird, eine Website, die kontinuierlich aktualisiert wird).</a:t>
            </a:r>
          </a:p>
          <a:p>
            <a:pPr marL="0" indent="0">
              <a:buNone/>
            </a:pPr>
            <a:endParaRPr lang="de-DE" dirty="0"/>
          </a:p>
        </p:txBody>
      </p:sp>
      <p:sp>
        <p:nvSpPr>
          <p:cNvPr id="4" name="Fußzeilenplatzhalter 3"/>
          <p:cNvSpPr>
            <a:spLocks noGrp="1"/>
          </p:cNvSpPr>
          <p:nvPr>
            <p:ph type="ftr" sz="quarter" idx="14"/>
          </p:nvPr>
        </p:nvSpPr>
        <p:spPr>
          <a:xfrm>
            <a:off x="467544" y="6381328"/>
            <a:ext cx="7200800" cy="365125"/>
          </a:xfrm>
        </p:spPr>
        <p:txBody>
          <a:bodyPr/>
          <a:lstStyle/>
          <a:p>
            <a:r>
              <a:rPr lang="de-DE" smtClean="0"/>
              <a:t>AG RDA Schulungsunterlagen – Modul 5A.04: Integrierende Ressourcen | Stand: 26.05.2015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a:t>
            </a:fld>
            <a:endParaRPr lang="de-DE"/>
          </a:p>
        </p:txBody>
      </p:sp>
    </p:spTree>
    <p:extLst>
      <p:ext uri="{BB962C8B-B14F-4D97-AF65-F5344CB8AC3E}">
        <p14:creationId xmlns:p14="http://schemas.microsoft.com/office/powerpoint/2010/main" val="111340531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30</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1527941637"/>
              </p:ext>
            </p:extLst>
          </p:nvPr>
        </p:nvGraphicFramePr>
        <p:xfrm>
          <a:off x="323528" y="2132856"/>
          <a:ext cx="8184796" cy="2450806"/>
        </p:xfrm>
        <a:graphic>
          <a:graphicData uri="http://schemas.openxmlformats.org/drawingml/2006/table">
            <a:tbl>
              <a:tblPr firstRow="1" bandRow="1">
                <a:tableStyleId>{5C22544A-7EE6-4342-B048-85BDC9FD1C3A}</a:tableStyleId>
              </a:tblPr>
              <a:tblGrid>
                <a:gridCol w="1008000"/>
                <a:gridCol w="1080232"/>
                <a:gridCol w="3274918"/>
                <a:gridCol w="2821646"/>
              </a:tblGrid>
              <a:tr h="430998">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793138">
                <a:tc rowSpan="2">
                  <a:txBody>
                    <a:bodyPr/>
                    <a:lstStyle/>
                    <a:p>
                      <a:pPr>
                        <a:lnSpc>
                          <a:spcPct val="115000"/>
                        </a:lnSpc>
                        <a:spcAft>
                          <a:spcPts val="1000"/>
                        </a:spcAft>
                      </a:pPr>
                      <a:r>
                        <a:rPr lang="de-DE" sz="1800" b="1" dirty="0" smtClean="0">
                          <a:effectLst/>
                          <a:latin typeface="Verdana" panose="020B0604030504040204" pitchFamily="34" charset="0"/>
                          <a:ea typeface="Verdana" panose="020B0604030504040204" pitchFamily="34" charset="0"/>
                          <a:cs typeface="Verdana" panose="020B0604030504040204" pitchFamily="34" charset="0"/>
                        </a:rPr>
                        <a:t>533z</a:t>
                      </a: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b="1" dirty="0" smtClean="0">
                          <a:effectLst/>
                          <a:latin typeface="Verdana"/>
                          <a:ea typeface="Calibri"/>
                          <a:cs typeface="Times New Roman"/>
                        </a:rPr>
                        <a:t>J 2.6</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smtClean="0">
                          <a:effectLst/>
                          <a:latin typeface="Verdana"/>
                          <a:ea typeface="Calibri"/>
                          <a:cs typeface="Times New Roman"/>
                        </a:rPr>
                        <a:t>Beziehungskennzeichnung</a:t>
                      </a:r>
                      <a:endParaRPr lang="de-DE" sz="1800" dirty="0">
                        <a:effectLst/>
                        <a:latin typeface="Calibri"/>
                        <a:ea typeface="Calibri"/>
                        <a:cs typeface="Times New Roman"/>
                      </a:endParaRPr>
                    </a:p>
                  </a:txBody>
                  <a:tcPr marL="68580" marR="68580" marT="0" marB="0"/>
                </a:tc>
                <a:tc rowSpan="2">
                  <a:txBody>
                    <a:bodyPr/>
                    <a:lstStyle/>
                    <a:p>
                      <a:pPr>
                        <a:lnSpc>
                          <a:spcPct val="115000"/>
                        </a:lnSpc>
                        <a:spcAft>
                          <a:spcPts val="1000"/>
                        </a:spcAft>
                      </a:pPr>
                      <a:r>
                        <a:rPr lang="de-DE"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$p</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Fortgesetzt von</a:t>
                      </a:r>
                    </a:p>
                    <a:p>
                      <a:pPr>
                        <a:lnSpc>
                          <a:spcPct val="115000"/>
                        </a:lnSpc>
                        <a:spcAft>
                          <a:spcPts val="10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r>
                      <a:b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br>
                      <a:r>
                        <a:rPr lang="de-DE"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Zeitschrift für Windows Security Administration</a:t>
                      </a:r>
                      <a:b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br>
                      <a:r>
                        <a:rPr lang="de-DE"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$9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IDNR</a:t>
                      </a: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r>
              <a:tr h="1152128">
                <a:tc vMerge="1">
                  <a:txBody>
                    <a:bodyPr/>
                    <a:lstStyle/>
                    <a:p>
                      <a:pPr>
                        <a:lnSpc>
                          <a:spcPct val="115000"/>
                        </a:lnSpc>
                        <a:spcAft>
                          <a:spcPts val="1000"/>
                        </a:spcAft>
                      </a:pP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b="1" dirty="0" smtClean="0">
                          <a:effectLst/>
                          <a:latin typeface="Verdana"/>
                          <a:ea typeface="Calibri"/>
                          <a:cs typeface="Times New Roman"/>
                        </a:rPr>
                        <a:t>25.1</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smtClean="0">
                          <a:effectLst/>
                          <a:latin typeface="Verdana"/>
                          <a:ea typeface="Calibri"/>
                          <a:cs typeface="Times New Roman"/>
                        </a:rPr>
                        <a:t>Nachfolgebeziehung über Sucheinstieg</a:t>
                      </a:r>
                      <a:endParaRPr lang="de-DE" sz="1800" dirty="0">
                        <a:effectLst/>
                        <a:latin typeface="Calibri"/>
                        <a:ea typeface="Calibri"/>
                        <a:cs typeface="Times New Roman"/>
                      </a:endParaRPr>
                    </a:p>
                  </a:txBody>
                  <a:tcPr marL="68580" marR="68580" marT="0" marB="0"/>
                </a:tc>
                <a:tc vMerge="1">
                  <a:txBody>
                    <a:bodyPr/>
                    <a:lstStyle/>
                    <a:p>
                      <a:pPr>
                        <a:lnSpc>
                          <a:spcPct val="115000"/>
                        </a:lnSpc>
                        <a:spcAft>
                          <a:spcPts val="1000"/>
                        </a:spcAft>
                      </a:pPr>
                      <a:endParaRPr lang="de-DE" sz="1800" dirty="0">
                        <a:effectLst/>
                        <a:latin typeface="Calibri"/>
                        <a:ea typeface="Calibri"/>
                        <a:cs typeface="Times New Roman"/>
                      </a:endParaRPr>
                    </a:p>
                  </a:txBody>
                  <a:tcPr marL="68580" marR="68580" marT="0" marB="0"/>
                </a:tc>
              </a:tr>
            </a:tbl>
          </a:graphicData>
        </a:graphic>
      </p:graphicFrame>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Modul 5A.04: Integrierende Ressourcen | Stand: 26.05.2015 | CC BY-NC-SA</a:t>
            </a:r>
            <a:endParaRPr lang="de-DE" dirty="0"/>
          </a:p>
        </p:txBody>
      </p:sp>
      <p:sp>
        <p:nvSpPr>
          <p:cNvPr id="2" name="Textfeld 1"/>
          <p:cNvSpPr txBox="1"/>
          <p:nvPr/>
        </p:nvSpPr>
        <p:spPr>
          <a:xfrm>
            <a:off x="395536" y="292006"/>
            <a:ext cx="8424936" cy="1384995"/>
          </a:xfrm>
          <a:prstGeom prst="rect">
            <a:avLst/>
          </a:prstGeom>
          <a:solidFill>
            <a:schemeClr val="bg1"/>
          </a:solidFill>
          <a:ln>
            <a:noFill/>
          </a:ln>
        </p:spPr>
        <p:txBody>
          <a:bodyPr wrap="square" rtlCol="0">
            <a:spAutoFit/>
          </a:bodyPr>
          <a:lstStyle/>
          <a:p>
            <a:r>
              <a:rPr lang="de-DE" sz="2800" dirty="0">
                <a:solidFill>
                  <a:srgbClr val="4F81BD">
                    <a:lumMod val="75000"/>
                  </a:srgbClr>
                </a:solidFill>
                <a:latin typeface="Verdana" panose="020B0604030504040204" pitchFamily="34" charset="0"/>
              </a:rPr>
              <a:t>Beispiel (fingiert): Nachfolgebeziehung zu einer fortlaufenden Ressource mit anderem Titel</a:t>
            </a:r>
            <a:endParaRPr lang="de-DE" sz="2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17292157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31</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587967958"/>
              </p:ext>
            </p:extLst>
          </p:nvPr>
        </p:nvGraphicFramePr>
        <p:xfrm>
          <a:off x="323528" y="2132856"/>
          <a:ext cx="8184796" cy="1758908"/>
        </p:xfrm>
        <a:graphic>
          <a:graphicData uri="http://schemas.openxmlformats.org/drawingml/2006/table">
            <a:tbl>
              <a:tblPr firstRow="1" bandRow="1">
                <a:tableStyleId>{5C22544A-7EE6-4342-B048-85BDC9FD1C3A}</a:tableStyleId>
              </a:tblPr>
              <a:tblGrid>
                <a:gridCol w="1008000"/>
                <a:gridCol w="1248138"/>
                <a:gridCol w="3107012"/>
                <a:gridCol w="2821646"/>
              </a:tblGrid>
              <a:tr h="430998">
                <a:tc>
                  <a:txBody>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327910">
                <a:tc>
                  <a:txBody>
                    <a:bodyPr/>
                    <a:lstStyle/>
                    <a:p>
                      <a:pPr>
                        <a:lnSpc>
                          <a:spcPct val="115000"/>
                        </a:lnSpc>
                        <a:spcAft>
                          <a:spcPts val="1000"/>
                        </a:spcAft>
                      </a:pPr>
                      <a:r>
                        <a:rPr lang="de-DE" sz="1800" b="1" dirty="0" smtClean="0">
                          <a:effectLst/>
                          <a:latin typeface="Verdana" panose="020B0604030504040204" pitchFamily="34" charset="0"/>
                          <a:ea typeface="Verdana" panose="020B0604030504040204" pitchFamily="34" charset="0"/>
                          <a:cs typeface="Verdana" panose="020B0604030504040204" pitchFamily="34" charset="0"/>
                        </a:rPr>
                        <a:t>533</a:t>
                      </a:r>
                      <a:endParaRPr lang="de-DE" sz="1800" b="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c>
                  <a:txBody>
                    <a:bodyPr/>
                    <a:lstStyle/>
                    <a:p>
                      <a:pPr>
                        <a:lnSpc>
                          <a:spcPct val="115000"/>
                        </a:lnSpc>
                        <a:spcAft>
                          <a:spcPts val="1000"/>
                        </a:spcAft>
                      </a:pPr>
                      <a:r>
                        <a:rPr lang="de-DE" sz="1800" b="0" dirty="0" smtClean="0">
                          <a:effectLst/>
                          <a:latin typeface="Verdana"/>
                          <a:ea typeface="Calibri"/>
                          <a:cs typeface="Times New Roman"/>
                        </a:rPr>
                        <a:t>25.1</a:t>
                      </a:r>
                      <a:endParaRPr lang="de-DE" sz="1800" b="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dirty="0" smtClean="0">
                          <a:effectLst/>
                          <a:latin typeface="Verdana"/>
                          <a:ea typeface="Calibri"/>
                          <a:cs typeface="Times New Roman"/>
                        </a:rPr>
                        <a:t>Nachfolgebeziehung unstrukturiert</a:t>
                      </a:r>
                      <a:endParaRPr lang="de-DE" sz="1800" dirty="0">
                        <a:effectLst/>
                        <a:latin typeface="Calibri"/>
                        <a:ea typeface="Calibri"/>
                        <a:cs typeface="Times New Roman"/>
                      </a:endParaRPr>
                    </a:p>
                  </a:txBody>
                  <a:tcPr marL="68580" marR="68580" marT="0" marB="0"/>
                </a:tc>
                <a:tc>
                  <a:txBody>
                    <a:bodyPr/>
                    <a:lstStyle/>
                    <a:p>
                      <a:pPr>
                        <a:lnSpc>
                          <a:spcPct val="115000"/>
                        </a:lnSpc>
                        <a:spcAft>
                          <a:spcPts val="1000"/>
                        </a:spcAft>
                      </a:pPr>
                      <a:r>
                        <a:rPr lang="de-DE" sz="18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$a </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Fortgesetzt von fortlaufender Ressource </a:t>
                      </a: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tc>
              </a:tr>
            </a:tbl>
          </a:graphicData>
        </a:graphic>
      </p:graphicFrame>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Modul 5A.04: Integrierende Ressourcen | Stand: 26.05.2015 | CC BY-NC-SA</a:t>
            </a:r>
            <a:endParaRPr lang="de-DE" dirty="0"/>
          </a:p>
        </p:txBody>
      </p:sp>
      <p:sp>
        <p:nvSpPr>
          <p:cNvPr id="2" name="Textfeld 1"/>
          <p:cNvSpPr txBox="1"/>
          <p:nvPr/>
        </p:nvSpPr>
        <p:spPr>
          <a:xfrm>
            <a:off x="395536" y="292006"/>
            <a:ext cx="8424936" cy="1384995"/>
          </a:xfrm>
          <a:prstGeom prst="rect">
            <a:avLst/>
          </a:prstGeom>
          <a:solidFill>
            <a:schemeClr val="bg1"/>
          </a:solidFill>
          <a:ln>
            <a:noFill/>
          </a:ln>
        </p:spPr>
        <p:txBody>
          <a:bodyPr wrap="square" rtlCol="0">
            <a:spAutoFit/>
          </a:bodyPr>
          <a:lstStyle/>
          <a:p>
            <a:r>
              <a:rPr lang="de-DE" sz="2800" dirty="0">
                <a:solidFill>
                  <a:srgbClr val="4F81BD">
                    <a:lumMod val="75000"/>
                  </a:srgbClr>
                </a:solidFill>
                <a:latin typeface="Verdana" panose="020B0604030504040204" pitchFamily="34" charset="0"/>
              </a:rPr>
              <a:t>Beispiel: Nachfolgebeziehung zu einer fortlaufenden Ressource, Werktitel bleibt gleich</a:t>
            </a:r>
            <a:endParaRPr lang="de-DE" sz="2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67153360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Die </a:t>
            </a:r>
            <a:r>
              <a:rPr lang="de-DE" dirty="0"/>
              <a:t>integrierende Ressource ändert den Medientyp</a:t>
            </a:r>
          </a:p>
        </p:txBody>
      </p:sp>
      <p:sp>
        <p:nvSpPr>
          <p:cNvPr id="3" name="Textplatzhalter 2"/>
          <p:cNvSpPr>
            <a:spLocks noGrp="1"/>
          </p:cNvSpPr>
          <p:nvPr>
            <p:ph type="body" sz="quarter" idx="13"/>
          </p:nvPr>
        </p:nvSpPr>
        <p:spPr>
          <a:xfrm>
            <a:off x="251520" y="908720"/>
            <a:ext cx="8640960" cy="5472608"/>
          </a:xfrm>
        </p:spPr>
        <p:txBody>
          <a:bodyPr/>
          <a:lstStyle/>
          <a:p>
            <a:pPr marL="0" indent="0">
              <a:buNone/>
            </a:pPr>
            <a:r>
              <a:rPr lang="de-DE" dirty="0" smtClean="0"/>
              <a:t>RDA 1.6.3.2</a:t>
            </a:r>
          </a:p>
          <a:p>
            <a:pPr marL="0" indent="0">
              <a:buNone/>
            </a:pPr>
            <a:r>
              <a:rPr lang="de-DE" dirty="0" smtClean="0"/>
              <a:t>Beispiel: eine gedruckte Loseblattausgabe wird als Online-Ressource weitergeführt.</a:t>
            </a:r>
          </a:p>
          <a:p>
            <a:pPr marL="0" indent="0">
              <a:buNone/>
            </a:pPr>
            <a:r>
              <a:rPr lang="de-DE" dirty="0" smtClean="0"/>
              <a:t>Auch hier sind folgende Beziehungen möglich:</a:t>
            </a:r>
          </a:p>
          <a:p>
            <a:pPr marL="0" indent="0">
              <a:buNone/>
            </a:pPr>
            <a:endParaRPr lang="de-DE" dirty="0" smtClean="0"/>
          </a:p>
          <a:p>
            <a:pPr marL="0" indent="0">
              <a:buNone/>
            </a:pPr>
            <a:r>
              <a:rPr lang="de-DE" dirty="0" smtClean="0"/>
              <a:t>Beziehung in unstrukturierter Form: </a:t>
            </a:r>
          </a:p>
          <a:p>
            <a:pPr marL="0" indent="0">
              <a:buNone/>
            </a:pPr>
            <a:r>
              <a:rPr lang="de-DE" dirty="0" smtClean="0"/>
              <a:t>Fortgesetzt von Online-Ressource</a:t>
            </a:r>
          </a:p>
          <a:p>
            <a:pPr marL="0" indent="0">
              <a:buNone/>
            </a:pPr>
            <a:endParaRPr lang="de-DE" dirty="0"/>
          </a:p>
          <a:p>
            <a:pPr marL="0" indent="0">
              <a:buNone/>
            </a:pPr>
            <a:r>
              <a:rPr lang="de-DE" dirty="0" smtClean="0"/>
              <a:t>Beziehung in strukturierter Form (z.B. bei gleichzeitiger Titeländerung):</a:t>
            </a:r>
            <a:endParaRPr lang="de-DE" dirty="0"/>
          </a:p>
          <a:p>
            <a:pPr marL="0" indent="0">
              <a:buNone/>
            </a:pPr>
            <a:r>
              <a:rPr lang="de-DE" dirty="0" smtClean="0"/>
              <a:t>Fortgesetzt von Onlineressource: Titel bzw. Normdatenverknüpfung</a:t>
            </a:r>
          </a:p>
          <a:p>
            <a:pPr marL="0" indent="0">
              <a:buNone/>
            </a:pPr>
            <a:endParaRPr lang="de-DE" dirty="0" smtClean="0"/>
          </a:p>
          <a:p>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5A.04: Integrierende Ressourcen | Stand: 26.05.2015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32</a:t>
            </a:fld>
            <a:endParaRPr lang="de-DE"/>
          </a:p>
        </p:txBody>
      </p:sp>
    </p:spTree>
    <p:extLst>
      <p:ext uri="{BB962C8B-B14F-4D97-AF65-F5344CB8AC3E}">
        <p14:creationId xmlns:p14="http://schemas.microsoft.com/office/powerpoint/2010/main" val="109319193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Neuauflage des Grundwerks einer Loseblattsammlung</a:t>
            </a:r>
          </a:p>
        </p:txBody>
      </p:sp>
      <p:sp>
        <p:nvSpPr>
          <p:cNvPr id="3" name="Textplatzhalter 2"/>
          <p:cNvSpPr>
            <a:spLocks noGrp="1"/>
          </p:cNvSpPr>
          <p:nvPr>
            <p:ph type="body" sz="quarter" idx="13"/>
          </p:nvPr>
        </p:nvSpPr>
        <p:spPr>
          <a:xfrm>
            <a:off x="251520" y="1124744"/>
            <a:ext cx="8640960" cy="5472608"/>
          </a:xfrm>
        </p:spPr>
        <p:txBody>
          <a:bodyPr/>
          <a:lstStyle/>
          <a:p>
            <a:pPr marL="0" indent="0">
              <a:buNone/>
            </a:pPr>
            <a:r>
              <a:rPr lang="de-DE" dirty="0" smtClean="0"/>
              <a:t>RDA 1.6.3.3</a:t>
            </a:r>
          </a:p>
          <a:p>
            <a:pPr marL="0" indent="0">
              <a:buNone/>
            </a:pPr>
            <a:r>
              <a:rPr lang="de-DE" dirty="0" smtClean="0"/>
              <a:t>Hier </a:t>
            </a:r>
            <a:r>
              <a:rPr lang="de-DE" dirty="0"/>
              <a:t>wird die umfassende Beschreibung der alten Auflage abgeschlossen und eine evtl. gleichzeitige Titeländerung, die nicht in einem Werknormsatz zusammengeführt wird, durch eine Nachfolgebeziehung </a:t>
            </a:r>
            <a:r>
              <a:rPr lang="de-DE" dirty="0" smtClean="0"/>
              <a:t>dokumentiert. Zu </a:t>
            </a:r>
            <a:r>
              <a:rPr lang="de-DE" dirty="0"/>
              <a:t>beachten sind ggf. auch die D-A-CH-Erläuterungen zu wechselnden hauptverantwortlichen geistigen Schöpfern in RDA 6.27.1.3.</a:t>
            </a:r>
          </a:p>
        </p:txBody>
      </p:sp>
      <p:sp>
        <p:nvSpPr>
          <p:cNvPr id="4" name="Fußzeilenplatzhalter 3"/>
          <p:cNvSpPr>
            <a:spLocks noGrp="1"/>
          </p:cNvSpPr>
          <p:nvPr>
            <p:ph type="ftr" sz="quarter" idx="14"/>
          </p:nvPr>
        </p:nvSpPr>
        <p:spPr>
          <a:xfrm>
            <a:off x="467544" y="6381328"/>
            <a:ext cx="7272808" cy="365125"/>
          </a:xfrm>
        </p:spPr>
        <p:txBody>
          <a:bodyPr/>
          <a:lstStyle/>
          <a:p>
            <a:r>
              <a:rPr lang="de-DE" smtClean="0"/>
              <a:t>AG RDA Schulungsunterlagen – Modul 5A.04: Integrierende Ressourcen | Stand: 26.05.2015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33</a:t>
            </a:fld>
            <a:endParaRPr lang="de-DE"/>
          </a:p>
        </p:txBody>
      </p:sp>
    </p:spTree>
    <p:extLst>
      <p:ext uri="{BB962C8B-B14F-4D97-AF65-F5344CB8AC3E}">
        <p14:creationId xmlns:p14="http://schemas.microsoft.com/office/powerpoint/2010/main" val="191916819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Änderungen </a:t>
            </a:r>
            <a:r>
              <a:rPr lang="de-DE" dirty="0"/>
              <a:t>im </a:t>
            </a:r>
            <a:r>
              <a:rPr lang="de-DE" dirty="0" smtClean="0"/>
              <a:t>Ausgabevermerk (Geltungsbereich</a:t>
            </a:r>
            <a:r>
              <a:rPr lang="de-DE" dirty="0"/>
              <a:t>, Reichweite)</a:t>
            </a:r>
          </a:p>
        </p:txBody>
      </p:sp>
      <p:sp>
        <p:nvSpPr>
          <p:cNvPr id="3" name="Textplatzhalter 2"/>
          <p:cNvSpPr>
            <a:spLocks noGrp="1"/>
          </p:cNvSpPr>
          <p:nvPr>
            <p:ph type="body" sz="quarter" idx="13"/>
          </p:nvPr>
        </p:nvSpPr>
        <p:spPr>
          <a:xfrm>
            <a:off x="251520" y="1268760"/>
            <a:ext cx="8640960" cy="5040560"/>
          </a:xfrm>
        </p:spPr>
        <p:txBody>
          <a:bodyPr/>
          <a:lstStyle/>
          <a:p>
            <a:pPr marL="0" indent="0">
              <a:buNone/>
            </a:pPr>
            <a:r>
              <a:rPr lang="de-DE" dirty="0" smtClean="0"/>
              <a:t>RDA 1.6.3.4</a:t>
            </a:r>
          </a:p>
          <a:p>
            <a:pPr marL="0" indent="0">
              <a:buNone/>
            </a:pPr>
            <a:r>
              <a:rPr lang="de-DE" dirty="0" smtClean="0"/>
              <a:t>Neue Beschreibung bei wesentlichen Änderungen:</a:t>
            </a:r>
          </a:p>
          <a:p>
            <a:pPr marL="0" indent="0">
              <a:buNone/>
            </a:pPr>
            <a:r>
              <a:rPr lang="de-DE" dirty="0" smtClean="0"/>
              <a:t>s. ggf. DACH-AWR zu 1.6.2.5 (bezieht sich auf fortlaufende Ressourcen, ist aber auch auf integrierende Ressourcen anwendbar).</a:t>
            </a:r>
          </a:p>
          <a:p>
            <a:pPr marL="0" indent="0">
              <a:buNone/>
            </a:pPr>
            <a:endParaRPr lang="de-DE" dirty="0"/>
          </a:p>
          <a:p>
            <a:pPr marL="0" indent="0">
              <a:buNone/>
            </a:pPr>
            <a:r>
              <a:rPr lang="de-DE" dirty="0" smtClean="0"/>
              <a:t>Bei unwesentlichen Änderungen im Ausgabevermerk:</a:t>
            </a:r>
          </a:p>
          <a:p>
            <a:pPr marL="0" indent="0">
              <a:buNone/>
            </a:pPr>
            <a:r>
              <a:rPr lang="de-DE" dirty="0"/>
              <a:t>In diesem Fall wird keine neue Beschreibung erstellt. Ggf. kann eine entsprechende Anmerkung auf die Änderung hinweisen</a:t>
            </a:r>
            <a:r>
              <a:rPr lang="de-DE" dirty="0" smtClean="0"/>
              <a:t>. </a:t>
            </a:r>
            <a:r>
              <a:rPr lang="de-DE" dirty="0"/>
              <a:t>RDA 2.17.4.5.3 </a:t>
            </a:r>
          </a:p>
        </p:txBody>
      </p:sp>
      <p:sp>
        <p:nvSpPr>
          <p:cNvPr id="4" name="Fußzeilenplatzhalter 3"/>
          <p:cNvSpPr>
            <a:spLocks noGrp="1"/>
          </p:cNvSpPr>
          <p:nvPr>
            <p:ph type="ftr" sz="quarter" idx="14"/>
          </p:nvPr>
        </p:nvSpPr>
        <p:spPr>
          <a:xfrm>
            <a:off x="467544" y="6376243"/>
            <a:ext cx="7488832" cy="365125"/>
          </a:xfrm>
        </p:spPr>
        <p:txBody>
          <a:bodyPr/>
          <a:lstStyle/>
          <a:p>
            <a:r>
              <a:rPr lang="de-DE" smtClean="0"/>
              <a:t>AG RDA Schulungsunterlagen – Modul 5A.04: Integrierende Ressourcen | Stand: 26.05.2015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34</a:t>
            </a:fld>
            <a:endParaRPr lang="de-DE"/>
          </a:p>
        </p:txBody>
      </p:sp>
    </p:spTree>
    <p:extLst>
      <p:ext uri="{BB962C8B-B14F-4D97-AF65-F5344CB8AC3E}">
        <p14:creationId xmlns:p14="http://schemas.microsoft.com/office/powerpoint/2010/main" val="252141437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Zusammenfassung</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Integrierende Ressourcen</a:t>
            </a:r>
            <a:endParaRPr lang="de-DE" dirty="0"/>
          </a:p>
          <a:p>
            <a:r>
              <a:rPr lang="de-DE" dirty="0" smtClean="0"/>
              <a:t>sind nach RDA eine weitere Publikationsform neben monografischen und fortlaufenden Ressourcen</a:t>
            </a:r>
            <a:endParaRPr lang="de-DE" dirty="0"/>
          </a:p>
          <a:p>
            <a:r>
              <a:rPr lang="de-DE" dirty="0" smtClean="0"/>
              <a:t>umfassen Loseblattausgaben, Websites, Datenbanken etc.</a:t>
            </a:r>
          </a:p>
          <a:p>
            <a:r>
              <a:rPr lang="de-DE" dirty="0" smtClean="0"/>
              <a:t>werden i.d.R. umfassend in einer zusammen gesetzten Beschreibung erfasst</a:t>
            </a:r>
            <a:endParaRPr lang="de-DE" dirty="0"/>
          </a:p>
          <a:p>
            <a:r>
              <a:rPr lang="de-DE" dirty="0" smtClean="0"/>
              <a:t>Die Beschreibung erfolgt konsequent nach dem Prinzip „</a:t>
            </a:r>
            <a:r>
              <a:rPr lang="de-DE" dirty="0" err="1" smtClean="0"/>
              <a:t>latest</a:t>
            </a:r>
            <a:r>
              <a:rPr lang="de-DE" dirty="0" smtClean="0"/>
              <a:t> </a:t>
            </a:r>
            <a:r>
              <a:rPr lang="de-DE" dirty="0" err="1" smtClean="0"/>
              <a:t>entry</a:t>
            </a:r>
            <a:r>
              <a:rPr lang="de-DE" dirty="0" smtClean="0"/>
              <a:t>“, d.h. auch der Werktitel wird immer der neuesten Iteration angepasst.</a:t>
            </a:r>
          </a:p>
          <a:p>
            <a:pPr marL="0" indent="0">
              <a:buNone/>
            </a:pPr>
            <a:endParaRPr lang="de-DE" dirty="0"/>
          </a:p>
          <a:p>
            <a:pPr marL="0" indent="0">
              <a:buNone/>
            </a:pPr>
            <a:r>
              <a:rPr lang="de-DE" sz="1600" dirty="0" smtClean="0"/>
              <a:t>Hinweis: Bei einigen D-A-CH-Anwendungsregeln wurden integrierende Ressourcen nicht berücksichtigt. Hier ist das Ermessen des Katalogisierenden gefragt. Sollten Sie Regelungsbedarf sehen, weisen Sie bitte darauf hin! Viel Erfolg bei der Katalogisierung!</a:t>
            </a:r>
          </a:p>
          <a:p>
            <a:endParaRPr lang="de-DE" dirty="0"/>
          </a:p>
          <a:p>
            <a:pPr marL="0" indent="0">
              <a:buNone/>
            </a:pPr>
            <a:endParaRPr lang="de-DE" dirty="0"/>
          </a:p>
        </p:txBody>
      </p:sp>
      <p:sp>
        <p:nvSpPr>
          <p:cNvPr id="4" name="Fußzeilenplatzhalter 3"/>
          <p:cNvSpPr>
            <a:spLocks noGrp="1"/>
          </p:cNvSpPr>
          <p:nvPr>
            <p:ph type="ftr" sz="quarter" idx="14"/>
          </p:nvPr>
        </p:nvSpPr>
        <p:spPr>
          <a:xfrm>
            <a:off x="467544" y="6376243"/>
            <a:ext cx="7776864" cy="365125"/>
          </a:xfrm>
        </p:spPr>
        <p:txBody>
          <a:bodyPr/>
          <a:lstStyle/>
          <a:p>
            <a:r>
              <a:rPr lang="de-DE" smtClean="0"/>
              <a:t>AG RDA Schulungsunterlagen – Modul 5A.04: Integrierende Ressourcen | Stand: 26.05.2015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35</a:t>
            </a:fld>
            <a:endParaRPr lang="de-DE"/>
          </a:p>
        </p:txBody>
      </p:sp>
    </p:spTree>
    <p:extLst>
      <p:ext uri="{BB962C8B-B14F-4D97-AF65-F5344CB8AC3E}">
        <p14:creationId xmlns:p14="http://schemas.microsoft.com/office/powerpoint/2010/main" val="298874875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332656"/>
            <a:ext cx="8640960" cy="5976664"/>
          </a:xfrm>
        </p:spPr>
        <p:txBody>
          <a:bodyPr/>
          <a:lstStyle/>
          <a:p>
            <a:pPr marL="0" indent="0">
              <a:buNone/>
            </a:pPr>
            <a:r>
              <a:rPr lang="de-DE" dirty="0"/>
              <a:t>RDA Glossar</a:t>
            </a:r>
            <a:r>
              <a:rPr lang="de-DE" dirty="0" smtClean="0"/>
              <a:t>:</a:t>
            </a:r>
          </a:p>
          <a:p>
            <a:pPr marL="0" indent="0">
              <a:buNone/>
            </a:pPr>
            <a:endParaRPr lang="de-DE" dirty="0"/>
          </a:p>
          <a:p>
            <a:pPr marL="0" indent="0">
              <a:buNone/>
            </a:pPr>
            <a:r>
              <a:rPr lang="de-DE" b="1" i="1" dirty="0" smtClean="0"/>
              <a:t>Iteration</a:t>
            </a:r>
            <a:endParaRPr lang="de-DE" i="1" dirty="0"/>
          </a:p>
          <a:p>
            <a:pPr marL="0" indent="0">
              <a:buNone/>
            </a:pPr>
            <a:r>
              <a:rPr lang="de-DE" i="1" dirty="0" smtClean="0"/>
              <a:t>Eine </a:t>
            </a:r>
            <a:r>
              <a:rPr lang="de-DE" i="1" dirty="0"/>
              <a:t>Instanz einer integrierenden Ressource, entweder so wie sie ursprünglich erschienen ist oder nachdem sie aktualisiert wurde</a:t>
            </a:r>
            <a:r>
              <a:rPr lang="de-DE" i="1" dirty="0" smtClean="0"/>
              <a:t>.</a:t>
            </a:r>
          </a:p>
          <a:p>
            <a:pPr marL="0" indent="0">
              <a:buNone/>
            </a:pPr>
            <a:r>
              <a:rPr lang="de-DE" dirty="0" smtClean="0"/>
              <a:t> </a:t>
            </a:r>
            <a:endParaRPr lang="de-DE" dirty="0"/>
          </a:p>
          <a:p>
            <a:pPr marL="0" indent="0">
              <a:buNone/>
            </a:pPr>
            <a:r>
              <a:rPr lang="de-DE" dirty="0"/>
              <a:t>Da also eine Iteration immer als Ganzes betrachtet wird, ist nach RDA </a:t>
            </a:r>
            <a:r>
              <a:rPr lang="de-DE" dirty="0" smtClean="0"/>
              <a:t>nicht </a:t>
            </a:r>
            <a:r>
              <a:rPr lang="de-DE" dirty="0"/>
              <a:t>vorgesehen, dass Grundwerk und Aktualisierung 1-X als Teile oder Zählungseinheit aufgeführt werden!</a:t>
            </a:r>
          </a:p>
          <a:p>
            <a:endParaRPr lang="de-DE" dirty="0"/>
          </a:p>
        </p:txBody>
      </p:sp>
      <p:sp>
        <p:nvSpPr>
          <p:cNvPr id="4" name="Fußzeilenplatzhalter 3"/>
          <p:cNvSpPr>
            <a:spLocks noGrp="1"/>
          </p:cNvSpPr>
          <p:nvPr>
            <p:ph type="ftr" sz="quarter" idx="14"/>
          </p:nvPr>
        </p:nvSpPr>
        <p:spPr>
          <a:xfrm>
            <a:off x="467544" y="6376243"/>
            <a:ext cx="7344816" cy="365125"/>
          </a:xfrm>
        </p:spPr>
        <p:txBody>
          <a:bodyPr/>
          <a:lstStyle/>
          <a:p>
            <a:r>
              <a:rPr lang="de-DE" smtClean="0"/>
              <a:t>AG RDA Schulungsunterlagen – Modul 5A.04: Integrierende Ressourcen | Stand: 26.05.2015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a:t>
            </a:fld>
            <a:endParaRPr lang="de-DE"/>
          </a:p>
        </p:txBody>
      </p:sp>
    </p:spTree>
    <p:extLst>
      <p:ext uri="{BB962C8B-B14F-4D97-AF65-F5344CB8AC3E}">
        <p14:creationId xmlns:p14="http://schemas.microsoft.com/office/powerpoint/2010/main" val="307907307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640960" cy="936104"/>
          </a:xfrm>
        </p:spPr>
        <p:txBody>
          <a:bodyPr/>
          <a:lstStyle/>
          <a:p>
            <a:r>
              <a:rPr lang="de-DE" dirty="0"/>
              <a:t>Besondere Aspekte bei der Erschließung von integrierenden </a:t>
            </a:r>
            <a:r>
              <a:rPr lang="de-DE" dirty="0" smtClean="0"/>
              <a:t>Ressourcen</a:t>
            </a:r>
            <a:endParaRPr lang="de-DE" dirty="0"/>
          </a:p>
        </p:txBody>
      </p:sp>
      <p:sp>
        <p:nvSpPr>
          <p:cNvPr id="3" name="Textplatzhalter 2"/>
          <p:cNvSpPr>
            <a:spLocks noGrp="1"/>
          </p:cNvSpPr>
          <p:nvPr>
            <p:ph type="body" sz="quarter" idx="13"/>
          </p:nvPr>
        </p:nvSpPr>
        <p:spPr>
          <a:xfrm>
            <a:off x="323528" y="1124744"/>
            <a:ext cx="8640960" cy="5472608"/>
          </a:xfrm>
        </p:spPr>
        <p:txBody>
          <a:bodyPr/>
          <a:lstStyle/>
          <a:p>
            <a:endParaRPr lang="de-DE" dirty="0" smtClean="0"/>
          </a:p>
          <a:p>
            <a:pPr marL="0" indent="0">
              <a:buNone/>
            </a:pPr>
            <a:r>
              <a:rPr lang="de-DE" dirty="0"/>
              <a:t>Die Eigenschaft </a:t>
            </a:r>
            <a:r>
              <a:rPr lang="de-DE" dirty="0" smtClean="0"/>
              <a:t>einer integrierenden Ressource, </a:t>
            </a:r>
            <a:r>
              <a:rPr lang="de-DE" dirty="0"/>
              <a:t>dass ggf. Seiten, also auch Titelseiten, entfernt oder ausgetauscht werden, führt zu besonderen Regelungen für </a:t>
            </a:r>
            <a:r>
              <a:rPr lang="de-DE" dirty="0" smtClean="0"/>
              <a:t>diese Publikationsform </a:t>
            </a:r>
            <a:r>
              <a:rPr lang="de-DE" dirty="0"/>
              <a:t>in einigen Abschnitten.</a:t>
            </a:r>
          </a:p>
          <a:p>
            <a:pPr marL="0" indent="0">
              <a:buNone/>
            </a:pPr>
            <a:endParaRPr lang="de-DE" dirty="0"/>
          </a:p>
        </p:txBody>
      </p:sp>
      <p:sp>
        <p:nvSpPr>
          <p:cNvPr id="4" name="Fußzeilenplatzhalter 3"/>
          <p:cNvSpPr>
            <a:spLocks noGrp="1"/>
          </p:cNvSpPr>
          <p:nvPr>
            <p:ph type="ftr" sz="quarter" idx="14"/>
          </p:nvPr>
        </p:nvSpPr>
        <p:spPr>
          <a:xfrm>
            <a:off x="467544" y="6381328"/>
            <a:ext cx="7344816" cy="365125"/>
          </a:xfrm>
        </p:spPr>
        <p:txBody>
          <a:bodyPr/>
          <a:lstStyle/>
          <a:p>
            <a:r>
              <a:rPr lang="de-DE" smtClean="0"/>
              <a:t>AG RDA Schulungsunterlagen – Modul 5A.04: Integrierende Ressourcen | Stand: 26.05.2015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a:t>
            </a:fld>
            <a:endParaRPr lang="de-DE"/>
          </a:p>
        </p:txBody>
      </p:sp>
    </p:spTree>
    <p:extLst>
      <p:ext uri="{BB962C8B-B14F-4D97-AF65-F5344CB8AC3E}">
        <p14:creationId xmlns:p14="http://schemas.microsoft.com/office/powerpoint/2010/main" val="123588626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424936" cy="868958"/>
          </a:xfrm>
        </p:spPr>
        <p:txBody>
          <a:bodyPr/>
          <a:lstStyle/>
          <a:p>
            <a:r>
              <a:rPr lang="de-DE" dirty="0"/>
              <a:t>Umfassende oder analytische Beschreibung  RDA 1.5.2 d und 1.5.3 </a:t>
            </a:r>
            <a:r>
              <a:rPr lang="de-DE" dirty="0" smtClean="0"/>
              <a:t>d</a:t>
            </a:r>
            <a:endParaRPr lang="de-DE" dirty="0"/>
          </a:p>
        </p:txBody>
      </p:sp>
      <p:sp>
        <p:nvSpPr>
          <p:cNvPr id="3" name="Textplatzhalter 2"/>
          <p:cNvSpPr>
            <a:spLocks noGrp="1"/>
          </p:cNvSpPr>
          <p:nvPr>
            <p:ph type="body" sz="quarter" idx="13"/>
          </p:nvPr>
        </p:nvSpPr>
        <p:spPr>
          <a:xfrm>
            <a:off x="251520" y="1412776"/>
            <a:ext cx="8568952" cy="4896544"/>
          </a:xfrm>
        </p:spPr>
        <p:txBody>
          <a:bodyPr/>
          <a:lstStyle/>
          <a:p>
            <a:pPr marL="0" indent="0">
              <a:buNone/>
            </a:pPr>
            <a:r>
              <a:rPr lang="de-DE" dirty="0" smtClean="0"/>
              <a:t>Nach RDA können für integrierende Ressourcen sowohl umfassende als auch analytische Beschreibungen gewählt werden. Im Allgemeinen </a:t>
            </a:r>
            <a:r>
              <a:rPr lang="de-DE" dirty="0"/>
              <a:t>bietet sich eine </a:t>
            </a:r>
            <a:r>
              <a:rPr lang="de-DE" b="1" dirty="0"/>
              <a:t>umfassende Beschreibung</a:t>
            </a:r>
            <a:r>
              <a:rPr lang="de-DE" dirty="0"/>
              <a:t> mit einer </a:t>
            </a:r>
            <a:r>
              <a:rPr lang="de-DE" b="1" dirty="0"/>
              <a:t>offenen Jahresangabe als Erscheinungsdatum</a:t>
            </a:r>
            <a:r>
              <a:rPr lang="de-DE" dirty="0"/>
              <a:t> an. In einer Anmerkung wird verankert, welche Iteration als Vorlage für die umfassende Beschreibung dient. Diese Angabe wird bei jedem Update der Aufnahme aktualisiert. Liegt die letzte Iteration vor, wird die Jahresangabe komplettiert und in der Umfangsangabe die Anzahl der Bände dokumentiert.</a:t>
            </a:r>
          </a:p>
          <a:p>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5A.04: Integrierende Ressourcen | Stand: 26.05.2015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a:t>
            </a:fld>
            <a:endParaRPr lang="de-DE"/>
          </a:p>
        </p:txBody>
      </p:sp>
    </p:spTree>
    <p:extLst>
      <p:ext uri="{BB962C8B-B14F-4D97-AF65-F5344CB8AC3E}">
        <p14:creationId xmlns:p14="http://schemas.microsoft.com/office/powerpoint/2010/main" val="65158378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404664"/>
            <a:ext cx="8640960" cy="5472608"/>
          </a:xfrm>
        </p:spPr>
        <p:txBody>
          <a:bodyPr/>
          <a:lstStyle/>
          <a:p>
            <a:pPr marL="0" indent="0">
              <a:buNone/>
            </a:pPr>
            <a:r>
              <a:rPr lang="de-DE" dirty="0"/>
              <a:t>Eine Loseblattsammlung kann auch aus mehreren Bänden mit oder ohne unabhängigem Titel bestehen, die jeweils eigene Grundwerke und Ergänzungslieferungen erhalten. Hier bietet sich eine </a:t>
            </a:r>
            <a:r>
              <a:rPr lang="de-DE" b="1" dirty="0"/>
              <a:t>hierarchische Beschreibung der Bände </a:t>
            </a:r>
            <a:r>
              <a:rPr lang="de-DE" dirty="0"/>
              <a:t>an. Der übergeordnete Satz sollte hier nur Elemente beschreiben, die sich auf die Loseblattsammlung als Ganzes beziehen.</a:t>
            </a:r>
          </a:p>
          <a:p>
            <a:pPr marL="0" indent="0">
              <a:buNone/>
            </a:pPr>
            <a:endParaRPr lang="de-DE" dirty="0"/>
          </a:p>
        </p:txBody>
      </p:sp>
      <p:sp>
        <p:nvSpPr>
          <p:cNvPr id="4" name="Fußzeilenplatzhalter 3"/>
          <p:cNvSpPr>
            <a:spLocks noGrp="1"/>
          </p:cNvSpPr>
          <p:nvPr>
            <p:ph type="ftr" sz="quarter" idx="14"/>
          </p:nvPr>
        </p:nvSpPr>
        <p:spPr>
          <a:xfrm>
            <a:off x="467544" y="6376243"/>
            <a:ext cx="7776864" cy="365125"/>
          </a:xfrm>
        </p:spPr>
        <p:txBody>
          <a:bodyPr/>
          <a:lstStyle/>
          <a:p>
            <a:r>
              <a:rPr lang="de-DE" smtClean="0"/>
              <a:t>AG RDA Schulungsunterlagen – Modul 5A.04: Integrierende Ressourcen | Stand: 26.05.2015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a:t>
            </a:fld>
            <a:endParaRPr lang="de-DE"/>
          </a:p>
        </p:txBody>
      </p:sp>
    </p:spTree>
    <p:extLst>
      <p:ext uri="{BB962C8B-B14F-4D97-AF65-F5344CB8AC3E}">
        <p14:creationId xmlns:p14="http://schemas.microsoft.com/office/powerpoint/2010/main" val="209337152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404664"/>
            <a:ext cx="8640960" cy="508918"/>
          </a:xfrm>
        </p:spPr>
        <p:txBody>
          <a:bodyPr/>
          <a:lstStyle/>
          <a:p>
            <a:r>
              <a:rPr lang="de-DE" dirty="0"/>
              <a:t>Erscheinungsfrequenz RDA 2.14.1.3, RDA 2.17.12.3.b, RDA 2.17.12.4</a:t>
            </a:r>
          </a:p>
        </p:txBody>
      </p:sp>
      <p:sp>
        <p:nvSpPr>
          <p:cNvPr id="3" name="Textplatzhalter 2"/>
          <p:cNvSpPr>
            <a:spLocks noGrp="1"/>
          </p:cNvSpPr>
          <p:nvPr>
            <p:ph type="body" sz="quarter" idx="13"/>
          </p:nvPr>
        </p:nvSpPr>
        <p:spPr/>
        <p:txBody>
          <a:bodyPr/>
          <a:lstStyle/>
          <a:p>
            <a:endParaRPr lang="de-DE" dirty="0"/>
          </a:p>
          <a:p>
            <a:pPr marL="0" indent="0">
              <a:buNone/>
            </a:pPr>
            <a:r>
              <a:rPr lang="de-DE" dirty="0" smtClean="0"/>
              <a:t>Die </a:t>
            </a:r>
            <a:r>
              <a:rPr lang="de-DE" dirty="0"/>
              <a:t>Erscheinungsfrequenz der Iterationen einer integrierenden Ressource kann erfasst werden wenn sie bekannt ist. An der Regelwerksstelle RDA 2.14.1.3 ist eine Liste mit verbindlichen Begriffen genannt</a:t>
            </a:r>
            <a:r>
              <a:rPr lang="de-DE" dirty="0" smtClean="0"/>
              <a:t>.</a:t>
            </a:r>
          </a:p>
          <a:p>
            <a:r>
              <a:rPr lang="de-DE" sz="1200" dirty="0" smtClean="0"/>
              <a:t>täglich</a:t>
            </a:r>
            <a:endParaRPr lang="de-DE" sz="1200" dirty="0"/>
          </a:p>
          <a:p>
            <a:r>
              <a:rPr lang="de-DE" sz="1200" dirty="0"/>
              <a:t>dreimal pro Woche</a:t>
            </a:r>
          </a:p>
          <a:p>
            <a:r>
              <a:rPr lang="de-DE" sz="1200" dirty="0"/>
              <a:t>alle zwei Wochen</a:t>
            </a:r>
          </a:p>
          <a:p>
            <a:r>
              <a:rPr lang="de-DE" sz="1200" dirty="0"/>
              <a:t>wöchentlich</a:t>
            </a:r>
          </a:p>
          <a:p>
            <a:r>
              <a:rPr lang="de-DE" sz="1200" dirty="0"/>
              <a:t>zweimal pro Woche</a:t>
            </a:r>
          </a:p>
          <a:p>
            <a:r>
              <a:rPr lang="de-DE" sz="1200" dirty="0"/>
              <a:t>dreimal pro Monat</a:t>
            </a:r>
          </a:p>
          <a:p>
            <a:r>
              <a:rPr lang="de-DE" sz="1200" dirty="0"/>
              <a:t>alle zwei Monate</a:t>
            </a:r>
          </a:p>
          <a:p>
            <a:r>
              <a:rPr lang="de-DE" sz="1200" dirty="0"/>
              <a:t>monatlich</a:t>
            </a:r>
          </a:p>
          <a:p>
            <a:r>
              <a:rPr lang="de-DE" sz="1200" dirty="0"/>
              <a:t>zweimal pro Monat</a:t>
            </a:r>
          </a:p>
          <a:p>
            <a:r>
              <a:rPr lang="de-DE" sz="1200" dirty="0"/>
              <a:t>vierteljährlich</a:t>
            </a:r>
          </a:p>
          <a:p>
            <a:r>
              <a:rPr lang="de-DE" sz="1200" dirty="0"/>
              <a:t>dreimal pro Jahr</a:t>
            </a:r>
          </a:p>
          <a:p>
            <a:r>
              <a:rPr lang="de-DE" sz="1200" dirty="0"/>
              <a:t>halbjährlich</a:t>
            </a:r>
          </a:p>
          <a:p>
            <a:r>
              <a:rPr lang="de-DE" sz="1200" dirty="0"/>
              <a:t>jährlich</a:t>
            </a:r>
          </a:p>
          <a:p>
            <a:r>
              <a:rPr lang="de-DE" sz="1200" dirty="0"/>
              <a:t>alle zwei Jahre</a:t>
            </a:r>
          </a:p>
          <a:p>
            <a:r>
              <a:rPr lang="de-DE" sz="1200" dirty="0"/>
              <a:t>alle drei Jahre</a:t>
            </a:r>
          </a:p>
          <a:p>
            <a:r>
              <a:rPr lang="de-DE" sz="1200" dirty="0"/>
              <a:t>unregelmäßig</a:t>
            </a:r>
          </a:p>
          <a:p>
            <a:pPr marL="0" indent="0">
              <a:buNone/>
            </a:pPr>
            <a:endParaRPr lang="de-DE" dirty="0"/>
          </a:p>
        </p:txBody>
      </p:sp>
      <p:sp>
        <p:nvSpPr>
          <p:cNvPr id="4" name="Fußzeilenplatzhalter 3"/>
          <p:cNvSpPr>
            <a:spLocks noGrp="1"/>
          </p:cNvSpPr>
          <p:nvPr>
            <p:ph type="ftr" sz="quarter" idx="14"/>
          </p:nvPr>
        </p:nvSpPr>
        <p:spPr>
          <a:xfrm>
            <a:off x="467544" y="6376243"/>
            <a:ext cx="7560840" cy="365125"/>
          </a:xfrm>
        </p:spPr>
        <p:txBody>
          <a:bodyPr/>
          <a:lstStyle/>
          <a:p>
            <a:r>
              <a:rPr lang="de-DE" smtClean="0"/>
              <a:t>AG RDA Schulungsunterlagen – Modul 5A.04: Integrierende Ressourcen | Stand: 26.05.2015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a:t>
            </a:fld>
            <a:endParaRPr lang="de-DE" dirty="0"/>
          </a:p>
        </p:txBody>
      </p:sp>
    </p:spTree>
    <p:extLst>
      <p:ext uri="{BB962C8B-B14F-4D97-AF65-F5344CB8AC3E}">
        <p14:creationId xmlns:p14="http://schemas.microsoft.com/office/powerpoint/2010/main" val="181770600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Umfangsangabe RDA 3.4.1.10, RDA 3.4.5.19</a:t>
            </a:r>
          </a:p>
        </p:txBody>
      </p:sp>
      <p:sp>
        <p:nvSpPr>
          <p:cNvPr id="3" name="Textplatzhalter 2"/>
          <p:cNvSpPr>
            <a:spLocks noGrp="1"/>
          </p:cNvSpPr>
          <p:nvPr>
            <p:ph type="body" sz="quarter" idx="13"/>
          </p:nvPr>
        </p:nvSpPr>
        <p:spPr/>
        <p:txBody>
          <a:bodyPr/>
          <a:lstStyle/>
          <a:p>
            <a:endParaRPr lang="de-DE" dirty="0" smtClean="0"/>
          </a:p>
          <a:p>
            <a:pPr marL="0" indent="0">
              <a:buNone/>
            </a:pPr>
            <a:r>
              <a:rPr lang="de-DE" dirty="0" smtClean="0"/>
              <a:t>Bei </a:t>
            </a:r>
            <a:r>
              <a:rPr lang="de-DE" dirty="0"/>
              <a:t>der Beschreibung </a:t>
            </a:r>
            <a:r>
              <a:rPr lang="de-DE" dirty="0" smtClean="0"/>
              <a:t>einer</a:t>
            </a:r>
          </a:p>
          <a:p>
            <a:pPr marL="0" indent="0">
              <a:buNone/>
            </a:pPr>
            <a:r>
              <a:rPr lang="de-DE" b="1" dirty="0" smtClean="0"/>
              <a:t>unvollständigen </a:t>
            </a:r>
            <a:r>
              <a:rPr lang="de-DE" b="1" dirty="0"/>
              <a:t>Ressource </a:t>
            </a:r>
            <a:r>
              <a:rPr lang="de-DE" dirty="0"/>
              <a:t>muss lt. D-A-CH AWR die Alternative von </a:t>
            </a:r>
            <a:r>
              <a:rPr lang="de-DE" dirty="0" smtClean="0"/>
              <a:t>RDA 3.4.1.10 </a:t>
            </a:r>
            <a:r>
              <a:rPr lang="de-DE" dirty="0"/>
              <a:t>angewendet werden, d.h. es wird keine Umfangsangabe angegeben</a:t>
            </a:r>
            <a:r>
              <a:rPr lang="de-DE" dirty="0" smtClean="0"/>
              <a:t>.</a:t>
            </a:r>
          </a:p>
          <a:p>
            <a:pPr marL="0" indent="0">
              <a:buNone/>
            </a:pPr>
            <a:endParaRPr lang="de-DE" dirty="0"/>
          </a:p>
          <a:p>
            <a:pPr marL="0" indent="0">
              <a:buNone/>
            </a:pPr>
            <a:r>
              <a:rPr lang="de-DE" dirty="0"/>
              <a:t>Lt. RDA 3.4.5.19 wird </a:t>
            </a:r>
            <a:r>
              <a:rPr lang="de-DE" dirty="0" smtClean="0"/>
              <a:t>für</a:t>
            </a:r>
          </a:p>
          <a:p>
            <a:pPr marL="0" indent="0">
              <a:buNone/>
            </a:pPr>
            <a:r>
              <a:rPr lang="de-DE" b="1" dirty="0" smtClean="0"/>
              <a:t>laufende </a:t>
            </a:r>
            <a:r>
              <a:rPr lang="de-DE" b="1" dirty="0"/>
              <a:t>Loseblattsammlungen</a:t>
            </a:r>
            <a:r>
              <a:rPr lang="de-DE" dirty="0"/>
              <a:t> als Umfang die Anzahl der Bände gefolgt von „(Loseblattsammlung)“ angegeben.</a:t>
            </a:r>
          </a:p>
          <a:p>
            <a:endParaRPr lang="de-DE" dirty="0"/>
          </a:p>
        </p:txBody>
      </p:sp>
      <p:sp>
        <p:nvSpPr>
          <p:cNvPr id="4" name="Fußzeilenplatzhalter 3"/>
          <p:cNvSpPr>
            <a:spLocks noGrp="1"/>
          </p:cNvSpPr>
          <p:nvPr>
            <p:ph type="ftr" sz="quarter" idx="14"/>
          </p:nvPr>
        </p:nvSpPr>
        <p:spPr>
          <a:xfrm>
            <a:off x="467544" y="6376243"/>
            <a:ext cx="7920880" cy="365125"/>
          </a:xfrm>
        </p:spPr>
        <p:txBody>
          <a:bodyPr/>
          <a:lstStyle/>
          <a:p>
            <a:r>
              <a:rPr lang="de-DE" smtClean="0"/>
              <a:t>AG RDA Schulungsunterlagen – Modul 5A.04: Integrierende Ressourcen | Stand: 26.05.2015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a:t>
            </a:fld>
            <a:endParaRPr lang="de-DE" dirty="0"/>
          </a:p>
        </p:txBody>
      </p:sp>
    </p:spTree>
    <p:extLst>
      <p:ext uri="{BB962C8B-B14F-4D97-AF65-F5344CB8AC3E}">
        <p14:creationId xmlns:p14="http://schemas.microsoft.com/office/powerpoint/2010/main" val="3075319274"/>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2404</Words>
  <Application>Microsoft Office PowerPoint</Application>
  <PresentationFormat>Bildschirmpräsentation (4:3)</PresentationFormat>
  <Paragraphs>461</Paragraphs>
  <Slides>35</Slides>
  <Notes>3</Notes>
  <HiddenSlides>0</HiddenSlides>
  <MMClips>0</MMClips>
  <ScaleCrop>false</ScaleCrop>
  <HeadingPairs>
    <vt:vector size="4" baseType="variant">
      <vt:variant>
        <vt:lpstr>Design</vt:lpstr>
      </vt:variant>
      <vt:variant>
        <vt:i4>1</vt:i4>
      </vt:variant>
      <vt:variant>
        <vt:lpstr>Folientitel</vt:lpstr>
      </vt:variant>
      <vt:variant>
        <vt:i4>35</vt:i4>
      </vt:variant>
    </vt:vector>
  </HeadingPairs>
  <TitlesOfParts>
    <vt:vector size="36" baseType="lpstr">
      <vt:lpstr>Larissa</vt:lpstr>
      <vt:lpstr>Schulungsunterlagen der AG RDA</vt:lpstr>
      <vt:lpstr>Erschließung von integrierenden Ressourcen </vt:lpstr>
      <vt:lpstr>Definition</vt:lpstr>
      <vt:lpstr>PowerPoint-Präsentation</vt:lpstr>
      <vt:lpstr>Besondere Aspekte bei der Erschließung von integrierenden Ressourcen</vt:lpstr>
      <vt:lpstr>Umfassende oder analytische Beschreibung  RDA 1.5.2 d und 1.5.3 d</vt:lpstr>
      <vt:lpstr>PowerPoint-Präsentation</vt:lpstr>
      <vt:lpstr>Erscheinungsfrequenz RDA 2.14.1.3, RDA 2.17.12.3.b, RDA 2.17.12.4</vt:lpstr>
      <vt:lpstr>Umfangsangabe RDA 3.4.1.10, RDA 3.4.5.19</vt:lpstr>
      <vt:lpstr>Personen, Familien oder Körperschaften, die mit einer integrierenden Ressource in Verbindung stehen RDA 19.2., RDA 20.2 etc. </vt:lpstr>
      <vt:lpstr>Beispiel: Grundwerk: Umfassende zusammengesetzte Beschreibung </vt:lpstr>
      <vt:lpstr>PowerPoint-Präsentation</vt:lpstr>
      <vt:lpstr>PowerPoint-Präsentation</vt:lpstr>
      <vt:lpstr>PowerPoint-Präsentation</vt:lpstr>
      <vt:lpstr>PowerPoint-Präsentation</vt:lpstr>
      <vt:lpstr>Das Prinzip „latest entry“</vt:lpstr>
      <vt:lpstr>Änderungen im Haupttitel des Werks bzw. der Manifestation </vt:lpstr>
      <vt:lpstr>PowerPoint-Präsentation</vt:lpstr>
      <vt:lpstr>Beispiel: Erfassen von Änderungen</vt:lpstr>
      <vt:lpstr>PowerPoint-Präsentation</vt:lpstr>
      <vt:lpstr>PowerPoint-Präsentation</vt:lpstr>
      <vt:lpstr>Das Prinzip „latest entry“ gilt auch bei</vt:lpstr>
      <vt:lpstr>PowerPoint-Präsentation</vt:lpstr>
      <vt:lpstr>PowerPoint-Präsentation</vt:lpstr>
      <vt:lpstr>Äquivalente Manifestationen</vt:lpstr>
      <vt:lpstr>PowerPoint-Präsentation</vt:lpstr>
      <vt:lpstr>PowerPoint-Präsentation</vt:lpstr>
      <vt:lpstr>Änderungen, die eine neue Beschreibung erforderlich machen </vt:lpstr>
      <vt:lpstr>Eine integrierende Ressource erscheint zukünftig als (mehrteilige) Monografie oder fortlaufende Ressource </vt:lpstr>
      <vt:lpstr>PowerPoint-Präsentation</vt:lpstr>
      <vt:lpstr>PowerPoint-Präsentation</vt:lpstr>
      <vt:lpstr>Die integrierende Ressource ändert den Medientyp</vt:lpstr>
      <vt:lpstr>Neuauflage des Grundwerks einer Loseblattsammlung</vt:lpstr>
      <vt:lpstr>Änderungen im Ausgabevermerk (Geltungsbereich, Reichweite)</vt:lpstr>
      <vt:lpstr>Zusammenfassung</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Goerlich</cp:lastModifiedBy>
  <cp:revision>94</cp:revision>
  <dcterms:created xsi:type="dcterms:W3CDTF">2014-02-18T07:01:40Z</dcterms:created>
  <dcterms:modified xsi:type="dcterms:W3CDTF">2015-06-10T06:55:22Z</dcterms:modified>
</cp:coreProperties>
</file>