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8"/>
  </p:notesMasterIdLst>
  <p:handoutMasterIdLst>
    <p:handoutMasterId r:id="rId49"/>
  </p:handoutMasterIdLst>
  <p:sldIdLst>
    <p:sldId id="285" r:id="rId2"/>
    <p:sldId id="259" r:id="rId3"/>
    <p:sldId id="302" r:id="rId4"/>
    <p:sldId id="350" r:id="rId5"/>
    <p:sldId id="351" r:id="rId6"/>
    <p:sldId id="352" r:id="rId7"/>
    <p:sldId id="353" r:id="rId8"/>
    <p:sldId id="307" r:id="rId9"/>
    <p:sldId id="354" r:id="rId10"/>
    <p:sldId id="306" r:id="rId11"/>
    <p:sldId id="355" r:id="rId12"/>
    <p:sldId id="338" r:id="rId13"/>
    <p:sldId id="309" r:id="rId14"/>
    <p:sldId id="356" r:id="rId15"/>
    <p:sldId id="357" r:id="rId16"/>
    <p:sldId id="311" r:id="rId17"/>
    <p:sldId id="358" r:id="rId18"/>
    <p:sldId id="359" r:id="rId19"/>
    <p:sldId id="298" r:id="rId20"/>
    <p:sldId id="312" r:id="rId21"/>
    <p:sldId id="313" r:id="rId22"/>
    <p:sldId id="314" r:id="rId23"/>
    <p:sldId id="315" r:id="rId24"/>
    <p:sldId id="316" r:id="rId25"/>
    <p:sldId id="341" r:id="rId26"/>
    <p:sldId id="319" r:id="rId27"/>
    <p:sldId id="320" r:id="rId28"/>
    <p:sldId id="321" r:id="rId29"/>
    <p:sldId id="322" r:id="rId30"/>
    <p:sldId id="323" r:id="rId31"/>
    <p:sldId id="324" r:id="rId32"/>
    <p:sldId id="330" r:id="rId33"/>
    <p:sldId id="331" r:id="rId34"/>
    <p:sldId id="333" r:id="rId35"/>
    <p:sldId id="360" r:id="rId36"/>
    <p:sldId id="326" r:id="rId37"/>
    <p:sldId id="335" r:id="rId38"/>
    <p:sldId id="361" r:id="rId39"/>
    <p:sldId id="345" r:id="rId40"/>
    <p:sldId id="348" r:id="rId41"/>
    <p:sldId id="362" r:id="rId42"/>
    <p:sldId id="347" r:id="rId43"/>
    <p:sldId id="363" r:id="rId44"/>
    <p:sldId id="364" r:id="rId45"/>
    <p:sldId id="365" r:id="rId46"/>
    <p:sldId id="332" r:id="rId4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36F3BC0-5E2C-4E47-B6ED-81F765EF52F3}">
          <p14:sldIdLst>
            <p14:sldId id="285"/>
            <p14:sldId id="259"/>
            <p14:sldId id="302"/>
            <p14:sldId id="350"/>
            <p14:sldId id="351"/>
            <p14:sldId id="352"/>
            <p14:sldId id="353"/>
            <p14:sldId id="307"/>
            <p14:sldId id="354"/>
            <p14:sldId id="306"/>
            <p14:sldId id="355"/>
            <p14:sldId id="338"/>
            <p14:sldId id="309"/>
            <p14:sldId id="356"/>
            <p14:sldId id="357"/>
            <p14:sldId id="311"/>
            <p14:sldId id="358"/>
            <p14:sldId id="359"/>
            <p14:sldId id="298"/>
            <p14:sldId id="312"/>
            <p14:sldId id="313"/>
            <p14:sldId id="314"/>
            <p14:sldId id="315"/>
            <p14:sldId id="316"/>
            <p14:sldId id="341"/>
            <p14:sldId id="319"/>
            <p14:sldId id="320"/>
          </p14:sldIdLst>
        </p14:section>
        <p14:section name="Abschnitt ohne Titel" id="{A41E1FD7-7A81-415C-87CC-AC57FA378DFA}">
          <p14:sldIdLst>
            <p14:sldId id="321"/>
            <p14:sldId id="322"/>
            <p14:sldId id="323"/>
            <p14:sldId id="324"/>
            <p14:sldId id="330"/>
            <p14:sldId id="331"/>
            <p14:sldId id="333"/>
            <p14:sldId id="360"/>
            <p14:sldId id="326"/>
            <p14:sldId id="335"/>
            <p14:sldId id="361"/>
            <p14:sldId id="345"/>
            <p14:sldId id="348"/>
            <p14:sldId id="362"/>
            <p14:sldId id="347"/>
            <p14:sldId id="363"/>
            <p14:sldId id="364"/>
            <p14:sldId id="365"/>
            <p14:sldId id="33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83" d="100"/>
          <a:sy n="83" d="100"/>
        </p:scale>
        <p:origin x="-1013" y="-7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21.11.2016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21.11.2016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91840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1303201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5A.04: Integrierende Ressourcen | PICA DNB/ZDB|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5A.04: Integrierende Ressourcen | PICA DNB/ZDB|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 Id="rId4" Type="http://schemas.openxmlformats.org/officeDocument/2006/relationships/image" Target="../media/image22.tmp"/></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a:t>Besondere Aspekte bei der Erschließung von integrierenden </a:t>
            </a:r>
            <a:r>
              <a:rPr lang="de-DE" dirty="0" smtClean="0"/>
              <a:t>Ressourcen</a:t>
            </a:r>
            <a:endParaRPr lang="de-DE" dirty="0"/>
          </a:p>
        </p:txBody>
      </p:sp>
      <p:sp>
        <p:nvSpPr>
          <p:cNvPr id="3" name="Textplatzhalter 2"/>
          <p:cNvSpPr>
            <a:spLocks noGrp="1"/>
          </p:cNvSpPr>
          <p:nvPr>
            <p:ph type="body" sz="quarter" idx="13"/>
          </p:nvPr>
        </p:nvSpPr>
        <p:spPr>
          <a:xfrm>
            <a:off x="323528" y="1124744"/>
            <a:ext cx="8640960" cy="5472608"/>
          </a:xfrm>
        </p:spPr>
        <p:txBody>
          <a:bodyPr/>
          <a:lstStyle/>
          <a:p>
            <a:endParaRPr lang="de-DE" dirty="0" smtClean="0"/>
          </a:p>
          <a:p>
            <a:pPr marL="0" indent="0">
              <a:buNone/>
            </a:pPr>
            <a:r>
              <a:rPr lang="de-DE" dirty="0"/>
              <a:t>Die Eigenschaft </a:t>
            </a:r>
            <a:r>
              <a:rPr lang="de-DE" dirty="0" smtClean="0"/>
              <a:t>einer integrierenden Ressource, </a:t>
            </a:r>
            <a:r>
              <a:rPr lang="de-DE" dirty="0"/>
              <a:t>dass ggf. Seiten, also auch Titelseiten, entfernt oder ausgetauscht werden, führt zu besonderen Regelungen für </a:t>
            </a:r>
            <a:r>
              <a:rPr lang="de-DE" dirty="0" smtClean="0"/>
              <a:t>diese Publikationsform </a:t>
            </a:r>
            <a:r>
              <a:rPr lang="de-DE" dirty="0"/>
              <a:t>in einigen Abschnitten.</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1235886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4056"/>
          </a:xfrm>
        </p:spPr>
        <p:txBody>
          <a:bodyPr/>
          <a:lstStyle/>
          <a:p>
            <a:r>
              <a:rPr lang="de-DE" dirty="0" smtClean="0"/>
              <a:t>Bevorzugte Informationsquelle RDA 2.1.2.4</a:t>
            </a:r>
            <a:endParaRPr lang="de-DE" dirty="0"/>
          </a:p>
        </p:txBody>
      </p:sp>
      <p:sp>
        <p:nvSpPr>
          <p:cNvPr id="3" name="Textplatzhalter 2"/>
          <p:cNvSpPr>
            <a:spLocks noGrp="1"/>
          </p:cNvSpPr>
          <p:nvPr>
            <p:ph type="body" sz="quarter" idx="13"/>
          </p:nvPr>
        </p:nvSpPr>
        <p:spPr>
          <a:xfrm>
            <a:off x="323528" y="1124744"/>
            <a:ext cx="8640960" cy="5472608"/>
          </a:xfrm>
        </p:spPr>
        <p:txBody>
          <a:bodyPr/>
          <a:lstStyle/>
          <a:p>
            <a:endParaRPr lang="de-DE" dirty="0" smtClean="0"/>
          </a:p>
          <a:p>
            <a:r>
              <a:rPr lang="de-DE" dirty="0" smtClean="0"/>
              <a:t>Die </a:t>
            </a:r>
            <a:r>
              <a:rPr lang="de-DE" dirty="0"/>
              <a:t>aktuellste Iteration </a:t>
            </a:r>
            <a:r>
              <a:rPr lang="de-DE" dirty="0" smtClean="0"/>
              <a:t>ist als </a:t>
            </a:r>
            <a:r>
              <a:rPr lang="de-DE" dirty="0"/>
              <a:t>Informationsquelle </a:t>
            </a:r>
            <a:r>
              <a:rPr lang="de-DE" dirty="0" smtClean="0"/>
              <a:t>heranzuziehen.</a:t>
            </a:r>
          </a:p>
          <a:p>
            <a:r>
              <a:rPr lang="de-DE" dirty="0"/>
              <a:t>I</a:t>
            </a:r>
            <a:r>
              <a:rPr lang="de-DE" dirty="0" smtClean="0"/>
              <a:t>st </a:t>
            </a:r>
            <a:r>
              <a:rPr lang="de-DE" dirty="0"/>
              <a:t>dies nicht möglich, werden die Teile der Iteration (z</a:t>
            </a:r>
            <a:r>
              <a:rPr lang="de-DE" dirty="0" smtClean="0"/>
              <a:t>. B</a:t>
            </a:r>
            <a:r>
              <a:rPr lang="de-DE" dirty="0"/>
              <a:t>. Grundwerk und Ergänzungen) als Sammelinformationsquelle </a:t>
            </a:r>
            <a:r>
              <a:rPr lang="de-DE" dirty="0" smtClean="0"/>
              <a:t>gewählt.</a:t>
            </a:r>
          </a:p>
          <a:p>
            <a:r>
              <a:rPr lang="de-DE" dirty="0" smtClean="0"/>
              <a:t>Eine </a:t>
            </a:r>
            <a:r>
              <a:rPr lang="de-DE" dirty="0"/>
              <a:t>Anmerkung weist auf die zur Beschreibung herangezogene Iteration hin.</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19204345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a:t>Erfassung von Titeln integrierender Ressourcen RDA 2.3.1.4</a:t>
            </a:r>
          </a:p>
        </p:txBody>
      </p:sp>
      <p:sp>
        <p:nvSpPr>
          <p:cNvPr id="3" name="Textplatzhalter 2"/>
          <p:cNvSpPr>
            <a:spLocks noGrp="1"/>
          </p:cNvSpPr>
          <p:nvPr>
            <p:ph type="body" sz="quarter" idx="13"/>
          </p:nvPr>
        </p:nvSpPr>
        <p:spPr>
          <a:xfrm>
            <a:off x="323528" y="1124744"/>
            <a:ext cx="8640960" cy="5112568"/>
          </a:xfrm>
        </p:spPr>
        <p:txBody>
          <a:bodyPr/>
          <a:lstStyle/>
          <a:p>
            <a:pPr marL="0" indent="0">
              <a:buNone/>
            </a:pPr>
            <a:endParaRPr lang="de-DE" dirty="0" smtClean="0"/>
          </a:p>
          <a:p>
            <a:pPr marL="0" indent="0">
              <a:buNone/>
            </a:pPr>
            <a:r>
              <a:rPr lang="de-DE" dirty="0" smtClean="0"/>
              <a:t>Der Haupttitel </a:t>
            </a:r>
            <a:r>
              <a:rPr lang="de-DE" dirty="0"/>
              <a:t>wird aus </a:t>
            </a:r>
            <a:r>
              <a:rPr lang="de-DE" dirty="0" smtClean="0"/>
              <a:t>der Informationsquelle übertragen.</a:t>
            </a:r>
            <a:endParaRPr lang="de-DE" dirty="0"/>
          </a:p>
          <a:p>
            <a:pPr marL="0" indent="0">
              <a:buNone/>
            </a:pPr>
            <a:r>
              <a:rPr lang="de-DE" dirty="0" smtClean="0"/>
              <a:t>Ausnahme:</a:t>
            </a:r>
            <a:endParaRPr lang="de-DE" dirty="0"/>
          </a:p>
          <a:p>
            <a:pPr marL="0" indent="0">
              <a:buNone/>
            </a:pPr>
            <a:r>
              <a:rPr lang="de-DE" dirty="0" smtClean="0"/>
              <a:t>	Offensichtliche Tippfehler und falsche 	Schreibweisen </a:t>
            </a:r>
            <a:r>
              <a:rPr lang="de-DE" dirty="0"/>
              <a:t>werden </a:t>
            </a:r>
            <a:r>
              <a:rPr lang="de-DE" dirty="0" smtClean="0"/>
              <a:t>korrigiert.</a:t>
            </a:r>
            <a:endParaRPr lang="de-DE" dirty="0"/>
          </a:p>
          <a:p>
            <a:pPr marL="0" indent="0">
              <a:buNone/>
            </a:pPr>
            <a:r>
              <a:rPr lang="de-DE" dirty="0" smtClean="0"/>
              <a:t>	Vorliegende </a:t>
            </a:r>
            <a:r>
              <a:rPr lang="de-DE" dirty="0"/>
              <a:t>Titelfassung wird </a:t>
            </a:r>
            <a:r>
              <a:rPr lang="de-DE" dirty="0" smtClean="0"/>
              <a:t>ggf. in einer</a:t>
            </a:r>
            <a:r>
              <a:rPr lang="de-DE" smtClean="0"/>
              <a:t>	Anmerkung und </a:t>
            </a:r>
            <a:r>
              <a:rPr lang="de-DE" dirty="0"/>
              <a:t>als abweichender Titel </a:t>
            </a:r>
            <a:r>
              <a:rPr lang="de-DE" dirty="0" smtClean="0"/>
              <a:t>erfasst.</a:t>
            </a:r>
          </a:p>
          <a:p>
            <a:pPr marL="0" indent="0">
              <a:buNone/>
            </a:pPr>
            <a:r>
              <a:rPr lang="de-DE" dirty="0"/>
              <a:t>	</a:t>
            </a:r>
            <a:endParaRPr lang="de-DE" dirty="0" smtClean="0"/>
          </a:p>
        </p:txBody>
      </p:sp>
      <p:sp>
        <p:nvSpPr>
          <p:cNvPr id="4"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23497986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a:t>Erscheinungsfrequenz RDA 2.14.1.3, RDA 2.17.12.3.b, RDA 2.17.12.4</a:t>
            </a:r>
          </a:p>
        </p:txBody>
      </p:sp>
      <p:sp>
        <p:nvSpPr>
          <p:cNvPr id="3" name="Textplatzhalter 2"/>
          <p:cNvSpPr>
            <a:spLocks noGrp="1"/>
          </p:cNvSpPr>
          <p:nvPr>
            <p:ph type="body" sz="quarter" idx="13"/>
          </p:nvPr>
        </p:nvSpPr>
        <p:spPr>
          <a:xfrm>
            <a:off x="251520" y="1124744"/>
            <a:ext cx="8568952" cy="5184576"/>
          </a:xfrm>
        </p:spPr>
        <p:txBody>
          <a:bodyPr/>
          <a:lstStyle/>
          <a:p>
            <a:endParaRPr lang="de-DE" dirty="0"/>
          </a:p>
          <a:p>
            <a:pPr marL="0" indent="0">
              <a:buNone/>
            </a:pPr>
            <a:r>
              <a:rPr lang="de-DE" dirty="0" smtClean="0"/>
              <a:t>Die </a:t>
            </a:r>
            <a:r>
              <a:rPr lang="de-DE" dirty="0"/>
              <a:t>Erscheinungsfrequenz der Iterationen einer integrierenden </a:t>
            </a:r>
            <a:r>
              <a:rPr lang="de-DE" dirty="0" smtClean="0"/>
              <a:t>Ressource</a:t>
            </a:r>
          </a:p>
          <a:p>
            <a:r>
              <a:rPr lang="de-DE" dirty="0" smtClean="0"/>
              <a:t>kann </a:t>
            </a:r>
            <a:r>
              <a:rPr lang="de-DE" dirty="0"/>
              <a:t>erfasst </a:t>
            </a:r>
            <a:r>
              <a:rPr lang="de-DE" dirty="0" smtClean="0"/>
              <a:t>werden, </a:t>
            </a:r>
            <a:r>
              <a:rPr lang="de-DE" dirty="0"/>
              <a:t>wenn sie bekannt </a:t>
            </a:r>
            <a:r>
              <a:rPr lang="de-DE" dirty="0" smtClean="0"/>
              <a:t>ist.</a:t>
            </a:r>
          </a:p>
          <a:p>
            <a:pPr marL="0" indent="0">
              <a:buNone/>
            </a:pPr>
            <a:endParaRPr lang="de-DE" dirty="0" smtClean="0"/>
          </a:p>
          <a:p>
            <a:r>
              <a:rPr lang="de-DE" dirty="0" smtClean="0"/>
              <a:t>An </a:t>
            </a:r>
            <a:r>
              <a:rPr lang="de-DE" dirty="0"/>
              <a:t>der Regelwerksstelle RDA 2.14.1.3 ist eine Liste mit verbindlichen Begriffen </a:t>
            </a:r>
            <a:r>
              <a:rPr lang="de-DE" dirty="0" smtClean="0"/>
              <a:t>genannt.</a:t>
            </a:r>
          </a:p>
          <a:p>
            <a:pPr marL="0" indent="0">
              <a:buNone/>
            </a:pPr>
            <a:endParaRPr lang="de-DE" dirty="0" smtClean="0"/>
          </a:p>
          <a:p>
            <a:r>
              <a:rPr lang="de-DE" dirty="0" smtClean="0"/>
              <a:t>In einer Anmerkung kann auf frühere bzw. wechselnde Erscheinungsfrequenzen hingewiesen werden.</a:t>
            </a:r>
            <a:endParaRPr lang="de-DE" dirty="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18177060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Umfangsangabe RDA 3.4.1.3, RDA 3.4.1.10 und D-A-CH, </a:t>
            </a:r>
            <a:r>
              <a:rPr lang="de-DE" dirty="0"/>
              <a:t>RDA </a:t>
            </a:r>
            <a:r>
              <a:rPr lang="de-DE" dirty="0" smtClean="0"/>
              <a:t>3.4.5.19 und D-A-CH</a:t>
            </a:r>
            <a:endParaRPr lang="de-DE" dirty="0"/>
          </a:p>
        </p:txBody>
      </p:sp>
      <p:sp>
        <p:nvSpPr>
          <p:cNvPr id="3" name="Textplatzhalter 2"/>
          <p:cNvSpPr>
            <a:spLocks noGrp="1"/>
          </p:cNvSpPr>
          <p:nvPr>
            <p:ph type="body" sz="quarter" idx="13"/>
          </p:nvPr>
        </p:nvSpPr>
        <p:spPr>
          <a:xfrm>
            <a:off x="251520" y="1268760"/>
            <a:ext cx="8568952" cy="5040560"/>
          </a:xfrm>
        </p:spPr>
        <p:txBody>
          <a:bodyPr/>
          <a:lstStyle/>
          <a:p>
            <a:r>
              <a:rPr lang="de-DE" dirty="0" smtClean="0"/>
              <a:t>Die </a:t>
            </a:r>
            <a:r>
              <a:rPr lang="de-DE" dirty="0"/>
              <a:t>Erfassung der </a:t>
            </a:r>
            <a:r>
              <a:rPr lang="de-DE" b="1" dirty="0"/>
              <a:t>Art der Einheit</a:t>
            </a:r>
            <a:r>
              <a:rPr lang="de-DE" dirty="0"/>
              <a:t> sowohl bei noch laufenden als auch bei abgeschlossenen integrierenden </a:t>
            </a:r>
            <a:r>
              <a:rPr lang="de-DE" dirty="0" smtClean="0"/>
              <a:t>Ressourcen ist </a:t>
            </a:r>
            <a:r>
              <a:rPr lang="de-DE" dirty="0"/>
              <a:t>fakultativ</a:t>
            </a:r>
            <a:r>
              <a:rPr lang="de-DE" dirty="0" smtClean="0"/>
              <a:t>.</a:t>
            </a:r>
          </a:p>
          <a:p>
            <a:endParaRPr lang="de-DE" dirty="0"/>
          </a:p>
          <a:p>
            <a:r>
              <a:rPr lang="de-DE" dirty="0"/>
              <a:t>Bei einer noch laufenden Loseblattsammlung </a:t>
            </a:r>
            <a:r>
              <a:rPr lang="de-DE" dirty="0" smtClean="0"/>
              <a:t>lautet die Angabe ggf.: Bände </a:t>
            </a:r>
            <a:r>
              <a:rPr lang="de-DE" dirty="0"/>
              <a:t>(Loseblattsammlung</a:t>
            </a:r>
            <a:r>
              <a:rPr lang="de-DE" dirty="0" smtClean="0"/>
              <a:t>)</a:t>
            </a:r>
          </a:p>
          <a:p>
            <a:pPr marL="0" indent="0">
              <a:buNone/>
            </a:pPr>
            <a:endParaRPr lang="de-DE" dirty="0" smtClean="0"/>
          </a:p>
          <a:p>
            <a:r>
              <a:rPr lang="de-DE" dirty="0"/>
              <a:t>Bei einer abgeschlossenen integrierenden Ressource kann fakultativ die </a:t>
            </a:r>
            <a:r>
              <a:rPr lang="de-DE" b="1" dirty="0"/>
              <a:t>Anzahl der Einheit</a:t>
            </a:r>
            <a:r>
              <a:rPr lang="de-DE" dirty="0"/>
              <a:t> ergänzt werden</a:t>
            </a:r>
            <a:r>
              <a:rPr lang="de-DE" dirty="0" smtClean="0"/>
              <a:t>.</a:t>
            </a:r>
          </a:p>
          <a:p>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
        <p:nvSpPr>
          <p:cNvPr id="7"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26848534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Erläuterung </a:t>
            </a:r>
            <a:r>
              <a:rPr lang="de-DE" dirty="0"/>
              <a:t>zum </a:t>
            </a:r>
            <a:r>
              <a:rPr lang="de-DE" dirty="0" err="1"/>
              <a:t>Identifikator</a:t>
            </a:r>
            <a:r>
              <a:rPr lang="de-DE" dirty="0"/>
              <a:t> bei </a:t>
            </a:r>
            <a:r>
              <a:rPr lang="de-DE" dirty="0" smtClean="0"/>
              <a:t>Loseblattsammlungen </a:t>
            </a:r>
            <a:r>
              <a:rPr lang="de-DE" dirty="0"/>
              <a:t>RDA </a:t>
            </a:r>
            <a:r>
              <a:rPr lang="de-DE" dirty="0" smtClean="0"/>
              <a:t>2.15.1.7</a:t>
            </a:r>
            <a:endParaRPr lang="de-DE" dirty="0"/>
          </a:p>
        </p:txBody>
      </p:sp>
      <p:sp>
        <p:nvSpPr>
          <p:cNvPr id="3" name="Textplatzhalter 2"/>
          <p:cNvSpPr>
            <a:spLocks noGrp="1"/>
          </p:cNvSpPr>
          <p:nvPr>
            <p:ph type="body" sz="quarter" idx="13"/>
          </p:nvPr>
        </p:nvSpPr>
        <p:spPr>
          <a:xfrm>
            <a:off x="251520" y="1268760"/>
            <a:ext cx="8568952" cy="5040560"/>
          </a:xfrm>
        </p:spPr>
        <p:txBody>
          <a:bodyPr/>
          <a:lstStyle/>
          <a:p>
            <a:pPr marL="0" indent="0">
              <a:buNone/>
            </a:pPr>
            <a:endParaRPr lang="de-DE" dirty="0" smtClean="0"/>
          </a:p>
          <a:p>
            <a:pPr marL="0" indent="0">
              <a:buNone/>
            </a:pPr>
            <a:r>
              <a:rPr lang="de-DE" dirty="0" smtClean="0"/>
              <a:t>Ist </a:t>
            </a:r>
            <a:r>
              <a:rPr lang="de-DE" dirty="0"/>
              <a:t>bei einer Loseblattsammlung ein </a:t>
            </a:r>
            <a:r>
              <a:rPr lang="de-DE" dirty="0" err="1"/>
              <a:t>Identifikator</a:t>
            </a:r>
            <a:r>
              <a:rPr lang="de-DE" dirty="0"/>
              <a:t> zu erfassen, wird als Erläuterung „(Loseblattsammlung)“ </a:t>
            </a:r>
            <a:r>
              <a:rPr lang="de-DE" dirty="0" smtClean="0"/>
              <a:t>angefügt.</a:t>
            </a:r>
            <a:endParaRPr lang="de-DE" dirty="0"/>
          </a:p>
          <a:p>
            <a:pPr marL="0" indent="0">
              <a:buNone/>
            </a:pPr>
            <a:endParaRPr lang="de-DE" dirty="0" smtClean="0"/>
          </a:p>
          <a:p>
            <a:endParaRPr lang="de-DE" dirty="0"/>
          </a:p>
          <a:p>
            <a:pPr marL="0" indent="0">
              <a:buNone/>
            </a:pPr>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dirty="0"/>
          </a:p>
        </p:txBody>
      </p:sp>
      <p:sp>
        <p:nvSpPr>
          <p:cNvPr id="7"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16849485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568952" cy="1301006"/>
          </a:xfrm>
        </p:spPr>
        <p:txBody>
          <a:bodyPr/>
          <a:lstStyle/>
          <a:p>
            <a:r>
              <a:rPr lang="de-DE" dirty="0"/>
              <a:t>Personen, Familien oder Körperschaften, die mit einer integrierenden Ressource in Verbindung stehen RDA 19.2., RDA 20.2 etc. </a:t>
            </a:r>
          </a:p>
        </p:txBody>
      </p:sp>
      <p:sp>
        <p:nvSpPr>
          <p:cNvPr id="3" name="Textplatzhalter 2"/>
          <p:cNvSpPr>
            <a:spLocks noGrp="1"/>
          </p:cNvSpPr>
          <p:nvPr>
            <p:ph type="body" sz="quarter" idx="13"/>
          </p:nvPr>
        </p:nvSpPr>
        <p:spPr>
          <a:xfrm>
            <a:off x="251520" y="1628800"/>
            <a:ext cx="8568952" cy="4680520"/>
          </a:xfrm>
        </p:spPr>
        <p:txBody>
          <a:bodyPr/>
          <a:lstStyle/>
          <a:p>
            <a:pPr marL="0" indent="0">
              <a:buNone/>
            </a:pPr>
            <a:endParaRPr lang="de-DE" dirty="0" smtClean="0"/>
          </a:p>
          <a:p>
            <a:pPr marL="0" indent="0">
              <a:buNone/>
            </a:pPr>
            <a:r>
              <a:rPr lang="de-DE" dirty="0" smtClean="0"/>
              <a:t>Es </a:t>
            </a:r>
            <a:r>
              <a:rPr lang="de-DE" dirty="0"/>
              <a:t>gelten die allgemeinen Regeln in Abschnitt 6</a:t>
            </a:r>
            <a:r>
              <a:rPr lang="de-DE" dirty="0" smtClean="0"/>
              <a:t>.</a:t>
            </a:r>
          </a:p>
          <a:p>
            <a:pPr marL="0" indent="0">
              <a:buNone/>
            </a:pPr>
            <a:endParaRPr lang="de-DE" dirty="0" smtClean="0"/>
          </a:p>
          <a:p>
            <a:pPr marL="0" indent="0">
              <a:buNone/>
            </a:pPr>
            <a:r>
              <a:rPr lang="de-DE" dirty="0" smtClean="0"/>
              <a:t>Es </a:t>
            </a:r>
            <a:r>
              <a:rPr lang="de-DE" dirty="0"/>
              <a:t>können sowohl geistige Schöpfer als auch Sonstige und Mitwirkende auftreten</a:t>
            </a:r>
            <a:r>
              <a:rPr lang="de-DE" dirty="0" smtClean="0"/>
              <a:t>.</a:t>
            </a:r>
            <a:endParaRPr lang="de-DE" dirty="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2500147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568952" cy="940966"/>
          </a:xfrm>
        </p:spPr>
        <p:txBody>
          <a:bodyPr/>
          <a:lstStyle/>
          <a:p>
            <a:r>
              <a:rPr lang="de-DE" dirty="0"/>
              <a:t>Beispiel: Grundwerk: Umfassende zusammengesetzte </a:t>
            </a:r>
            <a:r>
              <a:rPr lang="de-DE" dirty="0" smtClean="0"/>
              <a:t>Beschreibung 1 </a:t>
            </a:r>
            <a:endParaRPr lang="de-DE" dirty="0"/>
          </a:p>
        </p:txBody>
      </p:sp>
      <p:sp>
        <p:nvSpPr>
          <p:cNvPr id="3" name="Textplatzhalter 2"/>
          <p:cNvSpPr>
            <a:spLocks noGrp="1"/>
          </p:cNvSpPr>
          <p:nvPr>
            <p:ph type="body" sz="quarter" idx="13"/>
          </p:nvPr>
        </p:nvSpPr>
        <p:spPr>
          <a:xfrm>
            <a:off x="251520" y="1628800"/>
            <a:ext cx="8568952" cy="4680520"/>
          </a:xfrm>
        </p:spPr>
        <p:txBody>
          <a:bodyPr/>
          <a:lstStyle/>
          <a:p>
            <a:pPr marL="0" indent="0">
              <a:buNone/>
            </a:pPr>
            <a:r>
              <a:rPr lang="de-DE" dirty="0" smtClean="0"/>
              <a:t>Im folgenden </a:t>
            </a:r>
            <a:r>
              <a:rPr lang="de-DE" dirty="0"/>
              <a:t>Beispiel ist an hauptverantwortlicher Stelle der Herausgeber genannt. Aus dem Inhaltsverzeichnis geht hervor, dass mehrere Autoren jeweils unabhängig voneinander Kapitel zu dem Werk beigetragen haben. Es handelt sich also um den Herausgeber einer Zusammenstellung.</a:t>
            </a: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1095936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6" name="Textfeld 5"/>
          <p:cNvSpPr txBox="1"/>
          <p:nvPr/>
        </p:nvSpPr>
        <p:spPr>
          <a:xfrm>
            <a:off x="4716016" y="3718187"/>
            <a:ext cx="3133268" cy="2308324"/>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dirty="0">
                <a:solidFill>
                  <a:schemeClr val="dk1"/>
                </a:solidFill>
                <a:latin typeface="Verdana" panose="020B0604030504040204" pitchFamily="34" charset="0"/>
                <a:ea typeface="Verdana" panose="020B0604030504040204" pitchFamily="34" charset="0"/>
                <a:cs typeface="Verdana" panose="020B0604030504040204" pitchFamily="34" charset="0"/>
              </a:rPr>
              <a:t>ISBN 3-8245-7130-7 </a:t>
            </a:r>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Der </a:t>
            </a:r>
            <a:r>
              <a:rPr lang="de-DE" dirty="0">
                <a:latin typeface="Verdana" panose="020B0604030504040204" pitchFamily="34" charset="0"/>
                <a:ea typeface="Verdana" panose="020B0604030504040204" pitchFamily="34" charset="0"/>
                <a:cs typeface="Verdana" panose="020B0604030504040204" pitchFamily="34" charset="0"/>
              </a:rPr>
              <a:t>Verlag aktualisiert immer </a:t>
            </a:r>
            <a:r>
              <a:rPr lang="de-DE" dirty="0" smtClean="0">
                <a:latin typeface="Verdana" panose="020B0604030504040204" pitchFamily="34" charset="0"/>
                <a:ea typeface="Verdana" panose="020B0604030504040204" pitchFamily="34" charset="0"/>
                <a:cs typeface="Verdana" panose="020B0604030504040204" pitchFamily="34" charset="0"/>
              </a:rPr>
              <a:t>vierteljährlich. Maß: 23 cm. Beigelegt ist dasselbe Werk auf einer CD-ROM</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971600" y="1845979"/>
            <a:ext cx="3133268" cy="4247317"/>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1520" y="188640"/>
            <a:ext cx="8640960" cy="936104"/>
          </a:xfrm>
        </p:spPr>
        <p:txBody>
          <a:bodyPr/>
          <a:lstStyle/>
          <a:p>
            <a:r>
              <a:rPr lang="de-DE" dirty="0"/>
              <a:t>Beispiel: </a:t>
            </a:r>
            <a:r>
              <a:rPr lang="de-DE" dirty="0" smtClean="0"/>
              <a:t>Grundwerk: </a:t>
            </a:r>
            <a:r>
              <a:rPr lang="de-DE" dirty="0"/>
              <a:t>Umfassende zusammengesetzte </a:t>
            </a:r>
            <a:r>
              <a:rPr lang="de-DE" dirty="0" smtClean="0"/>
              <a:t>Beschreibung 2 </a:t>
            </a:r>
            <a:endParaRPr lang="de-DE" dirty="0"/>
          </a:p>
        </p:txBody>
      </p:sp>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142" y="2278027"/>
            <a:ext cx="2805834" cy="3528392"/>
          </a:xfrm>
          <a:prstGeom prst="rect">
            <a:avLst/>
          </a:prstGeom>
        </p:spPr>
      </p:pic>
      <p:pic>
        <p:nvPicPr>
          <p:cNvPr id="1026" name="Picture 2"/>
          <p:cNvPicPr>
            <a:picLocks noChangeAspect="1" noChangeArrowheads="1"/>
          </p:cNvPicPr>
          <p:nvPr/>
        </p:nvPicPr>
        <p:blipFill>
          <a:blip r:embed="rId4">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4391917" y="1777172"/>
            <a:ext cx="312737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2303" y="2341219"/>
            <a:ext cx="3908178" cy="689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2303" y="2326638"/>
            <a:ext cx="3578944" cy="80715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feld 1"/>
          <p:cNvSpPr txBox="1"/>
          <p:nvPr/>
        </p:nvSpPr>
        <p:spPr>
          <a:xfrm>
            <a:off x="971600" y="1445976"/>
            <a:ext cx="144016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Titelblatt</a:t>
            </a:r>
          </a:p>
        </p:txBody>
      </p:sp>
      <p:sp>
        <p:nvSpPr>
          <p:cNvPr id="12"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26421017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30427532"/>
              </p:ext>
            </p:extLst>
          </p:nvPr>
        </p:nvGraphicFramePr>
        <p:xfrm>
          <a:off x="395536" y="404664"/>
          <a:ext cx="8424935" cy="5740636"/>
        </p:xfrm>
        <a:graphic>
          <a:graphicData uri="http://schemas.openxmlformats.org/drawingml/2006/table">
            <a:tbl>
              <a:tblPr firstRow="1" bandRow="1">
                <a:tableStyleId>{5C22544A-7EE6-4342-B048-85BDC9FD1C3A}</a:tableStyleId>
              </a:tblPr>
              <a:tblGrid>
                <a:gridCol w="1248138"/>
                <a:gridCol w="1248138"/>
                <a:gridCol w="3168352"/>
                <a:gridCol w="2760307"/>
              </a:tblGrid>
              <a:tr h="53040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2090">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4000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Praxishandbuch Windows Security Administration</a:t>
                      </a:r>
                      <a:endParaRPr lang="de-DE" sz="1800">
                        <a:effectLst/>
                        <a:latin typeface="Calibri"/>
                        <a:ea typeface="Calibri"/>
                        <a:cs typeface="Times New Roman"/>
                      </a:endParaRPr>
                    </a:p>
                  </a:txBody>
                  <a:tcPr marL="68580" marR="68580" marT="0" marB="0"/>
                </a:tc>
              </a:tr>
              <a:tr h="1196768">
                <a:tc>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2.4.2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Verantwortlichkeits-angabe, die </a:t>
                      </a:r>
                      <a:r>
                        <a:rPr lang="de-DE" sz="1800" b="1" dirty="0">
                          <a:effectLst/>
                          <a:latin typeface="Verdana"/>
                          <a:ea typeface="Calibri"/>
                          <a:cs typeface="Times New Roman"/>
                        </a:rPr>
                        <a:t>sich auf den Haupttitel </a:t>
                      </a:r>
                      <a:r>
                        <a:rPr lang="de-DE" sz="1800" b="1" dirty="0" smtClean="0">
                          <a:effectLst/>
                          <a:latin typeface="Verdana"/>
                          <a:ea typeface="Calibri"/>
                          <a:cs typeface="Times New Roman"/>
                        </a:rPr>
                        <a:t>bezieht</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Kevin F. Johnson </a:t>
                      </a:r>
                      <a:endParaRPr lang="de-DE" sz="1800" dirty="0">
                        <a:effectLst/>
                        <a:latin typeface="Calibri"/>
                        <a:ea typeface="Calibri"/>
                        <a:cs typeface="Times New Roman"/>
                      </a:endParaRPr>
                    </a:p>
                  </a:txBody>
                  <a:tcPr marL="68580" marR="68580" marT="0" marB="0"/>
                </a:tc>
              </a:tr>
              <a:tr h="219049">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4030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effectLst/>
                          <a:latin typeface="Verdana"/>
                          <a:ea typeface="Calibri"/>
                          <a:cs typeface="Times New Roman"/>
                        </a:rPr>
                        <a:t>Kissing</a:t>
                      </a:r>
                      <a:endParaRPr lang="de-DE" sz="1800" dirty="0">
                        <a:effectLst/>
                        <a:latin typeface="Calibri"/>
                        <a:ea typeface="Calibri"/>
                        <a:cs typeface="Times New Roman"/>
                      </a:endParaRPr>
                    </a:p>
                  </a:txBody>
                  <a:tcPr marL="68580" marR="68580" marT="0" marB="0"/>
                </a:tc>
              </a:tr>
              <a:tr h="428909">
                <a:tc>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en-US" sz="1800" b="1" dirty="0">
                          <a:effectLst/>
                          <a:latin typeface="Verdana"/>
                          <a:ea typeface="Calibri"/>
                          <a:cs typeface="Times New Roman"/>
                        </a:rPr>
                        <a:t>2.8.4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b="1" dirty="0" err="1">
                          <a:effectLst/>
                          <a:latin typeface="Verdana"/>
                          <a:ea typeface="Calibri"/>
                          <a:cs typeface="Times New Roman"/>
                        </a:rPr>
                        <a:t>Verlagsname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Interest Verlag</a:t>
                      </a:r>
                      <a:endParaRPr lang="de-DE" sz="1800" dirty="0">
                        <a:effectLst/>
                        <a:latin typeface="Calibri"/>
                        <a:ea typeface="Calibri"/>
                        <a:cs typeface="Times New Roman"/>
                      </a:endParaRPr>
                    </a:p>
                  </a:txBody>
                  <a:tcPr marL="68580" marR="68580" marT="0" marB="0"/>
                </a:tc>
              </a:tr>
              <a:tr h="530405">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1100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2.8.6.5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smtClean="0">
                          <a:effectLst/>
                          <a:latin typeface="Verdana"/>
                          <a:ea typeface="Calibri"/>
                          <a:cs typeface="Times New Roman"/>
                        </a:rPr>
                        <a:t>2002</a:t>
                      </a:r>
                      <a:r>
                        <a:rPr lang="de-DE" sz="1800" b="1" dirty="0" smtClean="0">
                          <a:effectLst/>
                          <a:latin typeface="Verdana"/>
                          <a:ea typeface="Calibri"/>
                          <a:cs typeface="Times New Roman"/>
                        </a:rPr>
                        <a:t>$n</a:t>
                      </a:r>
                      <a:r>
                        <a:rPr lang="de-DE" sz="1800" dirty="0" smtClean="0">
                          <a:effectLst/>
                          <a:latin typeface="Verdana"/>
                          <a:ea typeface="Calibri"/>
                          <a:cs typeface="Times New Roman"/>
                        </a:rPr>
                        <a:t>[2002]-</a:t>
                      </a:r>
                      <a:endParaRPr lang="de-DE" sz="1800" dirty="0">
                        <a:effectLst/>
                        <a:latin typeface="+mn-lt"/>
                        <a:ea typeface="Calibri"/>
                        <a:cs typeface="Times New Roman"/>
                      </a:endParaRPr>
                    </a:p>
                  </a:txBody>
                  <a:tcPr marL="68580" marR="68580" marT="0" marB="0"/>
                </a:tc>
              </a:tr>
              <a:tr h="530405">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0600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2.13.1.3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Erscheinungsweise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PICA z.Zt. nur als Code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lo</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30405">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1800</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2.14.1.3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Erscheinungsfrequenz</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q</a:t>
                      </a:r>
                      <a:endParaRPr lang="de-DE" sz="1800" dirty="0">
                        <a:effectLst/>
                        <a:latin typeface="+mn-lt"/>
                        <a:ea typeface="Calibri"/>
                        <a:cs typeface="Times New Roman"/>
                      </a:endParaRPr>
                    </a:p>
                  </a:txBody>
                  <a:tcPr marL="68580" marR="68580" marT="0" marB="0"/>
                </a:tc>
              </a:tr>
              <a:tr h="530405">
                <a:tc>
                  <a:txBody>
                    <a:bodyPr/>
                    <a:lstStyle/>
                    <a:p>
                      <a:pPr>
                        <a:lnSpc>
                          <a:spcPts val="1300"/>
                        </a:lnSpc>
                        <a:spcAft>
                          <a:spcPts val="600"/>
                        </a:spcAft>
                      </a:pPr>
                      <a:endParaRPr lang="de-DE" sz="1800" b="1" dirty="0" smtClean="0">
                        <a:effectLst/>
                        <a:latin typeface="Verdana"/>
                        <a:ea typeface="Calibri"/>
                        <a:cs typeface="Times New Roman"/>
                      </a:endParaRPr>
                    </a:p>
                    <a:p>
                      <a:pPr>
                        <a:lnSpc>
                          <a:spcPts val="1300"/>
                        </a:lnSpc>
                        <a:spcAft>
                          <a:spcPts val="600"/>
                        </a:spcAft>
                      </a:pPr>
                      <a:r>
                        <a:rPr lang="de-DE" sz="1800" b="1" dirty="0" smtClean="0">
                          <a:effectLst/>
                          <a:latin typeface="Verdana"/>
                          <a:ea typeface="Calibri"/>
                          <a:cs typeface="Times New Roman"/>
                        </a:rPr>
                        <a:t>2000</a:t>
                      </a:r>
                      <a:endParaRPr lang="de-DE" sz="1800" dirty="0">
                        <a:effectLst/>
                        <a:latin typeface="Verdana"/>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2.15</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err="1" smtClean="0">
                          <a:effectLst/>
                          <a:latin typeface="Verdana"/>
                          <a:ea typeface="Calibri"/>
                          <a:cs typeface="Times New Roman"/>
                        </a:rPr>
                        <a:t>Identifikator</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ISBN 3-8245-7130-7* (Loseblattsammlung) </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8"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Erschließung von integrierenden Ressourcen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827638812"/>
              </p:ext>
            </p:extLst>
          </p:nvPr>
        </p:nvGraphicFramePr>
        <p:xfrm>
          <a:off x="395536" y="260649"/>
          <a:ext cx="8424934" cy="5932917"/>
        </p:xfrm>
        <a:graphic>
          <a:graphicData uri="http://schemas.openxmlformats.org/drawingml/2006/table">
            <a:tbl>
              <a:tblPr firstRow="1" bandRow="1">
                <a:tableStyleId>{5C22544A-7EE6-4342-B048-85BDC9FD1C3A}</a:tableStyleId>
              </a:tblPr>
              <a:tblGrid>
                <a:gridCol w="1152128"/>
                <a:gridCol w="1344148"/>
                <a:gridCol w="3107012"/>
                <a:gridCol w="2821646"/>
              </a:tblGrid>
              <a:tr h="43367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04671">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4201</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IR 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Identifizierung der Ressource nach: Grundwerk Oktober 2002</a:t>
                      </a:r>
                      <a:endParaRPr lang="de-DE" sz="1800" dirty="0">
                        <a:effectLst/>
                        <a:latin typeface="Calibri"/>
                        <a:ea typeface="Calibri"/>
                        <a:cs typeface="Times New Roman"/>
                      </a:endParaRPr>
                    </a:p>
                  </a:txBody>
                  <a:tcPr marL="68580" marR="68580" marT="0" marB="0"/>
                </a:tc>
              </a:tr>
              <a:tr h="652335">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0502</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Medientyp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ohne Hilfsmittel zu </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benutzen</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446702">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0503</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3.3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Datenträgertyp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Band</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nc</a:t>
                      </a:r>
                      <a:r>
                        <a:rPr lang="de-DE" sz="1800" kern="1200" dirty="0" smtClean="0">
                          <a:solidFill>
                            <a:schemeClr val="dk1"/>
                          </a:solidFill>
                          <a:effectLst/>
                          <a:latin typeface="+mn-lt"/>
                          <a:ea typeface="+mn-ea"/>
                          <a:cs typeface="+mn-cs"/>
                        </a:rPr>
                        <a:t> </a:t>
                      </a:r>
                      <a:r>
                        <a:rPr lang="de-DE" sz="1800" dirty="0" smtClean="0">
                          <a:effectLst/>
                          <a:latin typeface="Verdana"/>
                          <a:ea typeface="Calibri"/>
                          <a:cs typeface="Times New Roman"/>
                        </a:rPr>
                        <a:t> </a:t>
                      </a:r>
                      <a:endParaRPr lang="de-DE" sz="1800" dirty="0">
                        <a:effectLst/>
                        <a:latin typeface="Calibri"/>
                        <a:ea typeface="Calibri"/>
                        <a:cs typeface="Times New Roman"/>
                      </a:endParaRPr>
                    </a:p>
                  </a:txBody>
                  <a:tcPr marL="68580" marR="68580" marT="0" marB="0"/>
                </a:tc>
              </a:tr>
              <a:tr h="978503">
                <a:tc>
                  <a:txBody>
                    <a:bodyPr/>
                    <a:lstStyle/>
                    <a:p>
                      <a:pPr>
                        <a:lnSpc>
                          <a:spcPts val="1300"/>
                        </a:lnSpc>
                        <a:spcAft>
                          <a:spcPts val="600"/>
                        </a:spcAft>
                      </a:pP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4060</a:t>
                      </a:r>
                      <a:endParaRPr lang="de-DE" sz="1800" dirty="0">
                        <a:effectLst/>
                        <a:latin typeface="Verdana"/>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3.4.1.10</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Umfang einer unvollständigen Ressource</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Bände (Loseblattsammlung)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704863">
                <a:tc>
                  <a:txBody>
                    <a:bodyPr/>
                    <a:lstStyle/>
                    <a:p>
                      <a:pPr>
                        <a:lnSpc>
                          <a:spcPts val="1300"/>
                        </a:lnSpc>
                        <a:spcAft>
                          <a:spcPts val="600"/>
                        </a:spcAft>
                      </a:pPr>
                      <a:endParaRPr lang="de-DE" sz="1800" dirty="0" smtClean="0">
                        <a:effectLst/>
                        <a:latin typeface="Verdana"/>
                        <a:ea typeface="Calibri"/>
                        <a:cs typeface="Times New Roman"/>
                      </a:endParaRPr>
                    </a:p>
                    <a:p>
                      <a:pPr marL="0" marR="0" indent="0" algn="l" defTabSz="914400" rtl="0" eaLnBrk="1" fontAlgn="auto" latinLnBrk="0" hangingPunct="1">
                        <a:lnSpc>
                          <a:spcPts val="1300"/>
                        </a:lnSpc>
                        <a:spcBef>
                          <a:spcPts val="0"/>
                        </a:spcBef>
                        <a:spcAft>
                          <a:spcPts val="600"/>
                        </a:spcAft>
                        <a:buClrTx/>
                        <a:buSzTx/>
                        <a:buFontTx/>
                        <a:buNone/>
                        <a:tabLst/>
                        <a:defRPr/>
                      </a:pPr>
                      <a:r>
                        <a:rPr lang="de-DE" sz="1800" b="0" dirty="0" smtClean="0">
                          <a:effectLst/>
                          <a:latin typeface="Verdana"/>
                          <a:ea typeface="Calibri"/>
                          <a:cs typeface="Times New Roman"/>
                        </a:rPr>
                        <a:t>4062</a:t>
                      </a:r>
                    </a:p>
                  </a:txBody>
                  <a:tcPr marL="68580" marR="68580" marT="0" marB="0"/>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3.5</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Maße</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23 cm</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978503">
                <a:tc>
                  <a:txBody>
                    <a:bodyPr/>
                    <a:lstStyle/>
                    <a:p>
                      <a:pPr>
                        <a:lnSpc>
                          <a:spcPts val="1300"/>
                        </a:lnSpc>
                        <a:spcAft>
                          <a:spcPts val="600"/>
                        </a:spcAft>
                      </a:pPr>
                      <a:r>
                        <a:rPr lang="de-DE" sz="1000" b="1" dirty="0" smtClean="0">
                          <a:effectLst/>
                          <a:latin typeface="Verdana"/>
                          <a:ea typeface="Calibri"/>
                          <a:cs typeface="Times New Roman"/>
                        </a:rPr>
                        <a:t>Wird nicht erfasst, wenn identisch mit 4000</a:t>
                      </a:r>
                      <a:endParaRPr lang="de-DE" sz="1800" dirty="0">
                        <a:effectLst/>
                        <a:latin typeface="Verdana"/>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6.2.2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a:t>
                      </a:r>
                      <a:endParaRPr lang="de-DE" sz="1800" dirty="0">
                        <a:effectLst/>
                        <a:latin typeface="Calibri"/>
                        <a:ea typeface="Calibri"/>
                        <a:cs typeface="Times New Roman"/>
                      </a:endParaRPr>
                    </a:p>
                  </a:txBody>
                  <a:tcPr marL="68580" marR="68580" marT="0" marB="0"/>
                </a:tc>
              </a:tr>
              <a:tr h="433670">
                <a:tc>
                  <a:txBody>
                    <a:bodyPr/>
                    <a:lstStyle/>
                    <a:p>
                      <a:pPr>
                        <a:lnSpc>
                          <a:spcPts val="1300"/>
                        </a:lnSpc>
                        <a:spcAft>
                          <a:spcPts val="600"/>
                        </a:spcAft>
                      </a:pPr>
                      <a:endParaRPr lang="de-DE" sz="1800" b="1" dirty="0" smtClean="0">
                        <a:effectLst/>
                        <a:latin typeface="Verdana"/>
                        <a:ea typeface="Calibri"/>
                        <a:cs typeface="Times New Roman"/>
                      </a:endParaRPr>
                    </a:p>
                    <a:p>
                      <a:pPr>
                        <a:lnSpc>
                          <a:spcPts val="1300"/>
                        </a:lnSpc>
                        <a:spcAft>
                          <a:spcPts val="600"/>
                        </a:spcAft>
                      </a:pPr>
                      <a:r>
                        <a:rPr lang="de-DE" sz="1800" b="1" dirty="0" smtClean="0">
                          <a:effectLst/>
                          <a:latin typeface="Verdana"/>
                          <a:ea typeface="Calibri"/>
                          <a:cs typeface="Times New Roman"/>
                        </a:rPr>
                        <a:t>0501</a:t>
                      </a:r>
                      <a:endParaRPr lang="de-DE" sz="1800" dirty="0">
                        <a:effectLst/>
                        <a:latin typeface="Verdana"/>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6.9</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Inhaltstyp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Text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txt</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8"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7019074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19020282"/>
              </p:ext>
            </p:extLst>
          </p:nvPr>
        </p:nvGraphicFramePr>
        <p:xfrm>
          <a:off x="395536" y="476672"/>
          <a:ext cx="8424934" cy="5202269"/>
        </p:xfrm>
        <a:graphic>
          <a:graphicData uri="http://schemas.openxmlformats.org/drawingml/2006/table">
            <a:tbl>
              <a:tblPr firstRow="1" bandRow="1">
                <a:tableStyleId>{5C22544A-7EE6-4342-B048-85BDC9FD1C3A}</a:tableStyleId>
              </a:tblPr>
              <a:tblGrid>
                <a:gridCol w="1512168"/>
                <a:gridCol w="984108"/>
                <a:gridCol w="2760308"/>
                <a:gridCol w="3168350"/>
              </a:tblGrid>
              <a:tr h="419444">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1" i="0" dirty="0" smtClean="0">
                          <a:effectLst/>
                          <a:latin typeface="Verdana" panose="020B0604030504040204" pitchFamily="34" charset="0"/>
                          <a:ea typeface="Verdana" panose="020B0604030504040204" pitchFamily="34" charset="0"/>
                          <a:cs typeface="Verdana" panose="020B0604030504040204" pitchFamily="34" charset="0"/>
                        </a:rPr>
                        <a:t>1500</a:t>
                      </a:r>
                      <a:endParaRPr lang="de-DE" sz="1800" b="1"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6.11</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Sprache der Expression</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/1ger</a:t>
                      </a:r>
                      <a:endParaRPr lang="de-DE" sz="1800" dirty="0">
                        <a:effectLst/>
                        <a:latin typeface="Calibri"/>
                        <a:ea typeface="Calibri"/>
                        <a:cs typeface="Times New Roman"/>
                      </a:endParaRPr>
                    </a:p>
                  </a:txBody>
                  <a:tcPr marL="68580" marR="68580" marT="0" marB="0"/>
                </a:tc>
              </a:tr>
              <a:tr h="68174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3210</a:t>
                      </a:r>
                      <a:br>
                        <a:rPr lang="de-DE" sz="1800" b="1" dirty="0" smtClean="0">
                          <a:effectLst/>
                          <a:latin typeface="Verdana" panose="020B0604030504040204" pitchFamily="34" charset="0"/>
                          <a:ea typeface="Verdana" panose="020B0604030504040204" pitchFamily="34" charset="0"/>
                          <a:cs typeface="Verdana" panose="020B0604030504040204" pitchFamily="34" charset="0"/>
                        </a:rPr>
                      </a:br>
                      <a:r>
                        <a:rPr lang="de-DE" sz="1800" b="0" i="1" dirty="0" smtClean="0">
                          <a:effectLst/>
                          <a:latin typeface="Verdana" panose="020B0604030504040204" pitchFamily="34" charset="0"/>
                          <a:ea typeface="Verdana" panose="020B0604030504040204" pitchFamily="34" charset="0"/>
                          <a:cs typeface="Verdana" panose="020B0604030504040204" pitchFamily="34" charset="0"/>
                        </a:rPr>
                        <a:t>wenn Normdaten-satz vorhanden</a:t>
                      </a:r>
                      <a:endParaRPr lang="de-DE" sz="1800" b="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 der Manifestation verkörpertes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a:t>
                      </a:r>
                      <a:r>
                        <a:rPr lang="de-DE" sz="1800" dirty="0" err="1" smtClean="0">
                          <a:effectLst/>
                          <a:latin typeface="Verdana"/>
                          <a:ea typeface="Calibri"/>
                          <a:cs typeface="Times New Roman"/>
                        </a:rPr>
                        <a:t>IDN!</a:t>
                      </a:r>
                      <a:r>
                        <a:rPr lang="de-DE" sz="1800" i="1" dirty="0" err="1" smtClean="0">
                          <a:effectLst/>
                          <a:latin typeface="Verdana"/>
                          <a:ea typeface="Calibri"/>
                          <a:cs typeface="Times New Roman"/>
                        </a:rPr>
                        <a:t>Praxishandbuch</a:t>
                      </a:r>
                      <a:r>
                        <a:rPr lang="de-DE" sz="1800" i="1" dirty="0" smtClean="0">
                          <a:effectLst/>
                          <a:latin typeface="Verdana"/>
                          <a:ea typeface="Calibri"/>
                          <a:cs typeface="Times New Roman"/>
                        </a:rPr>
                        <a:t> </a:t>
                      </a:r>
                      <a:r>
                        <a:rPr lang="de-DE" sz="1800" i="1" dirty="0">
                          <a:effectLst/>
                          <a:latin typeface="Verdana"/>
                          <a:ea typeface="Calibri"/>
                          <a:cs typeface="Times New Roman"/>
                        </a:rPr>
                        <a:t>Windows Security Administration</a:t>
                      </a:r>
                      <a:r>
                        <a:rPr lang="de-DE" sz="1800" dirty="0">
                          <a:effectLst/>
                          <a:latin typeface="Verdana"/>
                          <a:ea typeface="Calibri"/>
                          <a:cs typeface="Times New Roman"/>
                        </a:rPr>
                        <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r h="48299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3010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20.2</a:t>
                      </a:r>
                      <a:r>
                        <a:rPr lang="de-DE" sz="1800" dirty="0">
                          <a:effectLst/>
                          <a:latin typeface="Verdana"/>
                          <a:ea typeface="Calibri"/>
                          <a:cs typeface="Times New Roman"/>
                        </a:rPr>
                        <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Sucheinstieg </a:t>
                      </a:r>
                      <a:r>
                        <a:rPr lang="de-DE" sz="1800" b="1" dirty="0" smtClean="0">
                          <a:effectLst/>
                          <a:latin typeface="Verdana"/>
                          <a:ea typeface="Calibri"/>
                          <a:cs typeface="Times New Roman"/>
                        </a:rPr>
                        <a:t>Mitwirkender</a:t>
                      </a:r>
                      <a:endParaRPr lang="de-DE" sz="1800" b="1" dirty="0">
                        <a:effectLst/>
                        <a:latin typeface="Calibri"/>
                        <a:ea typeface="Calibri"/>
                        <a:cs typeface="Times New Roman"/>
                      </a:endParaRPr>
                    </a:p>
                  </a:txBody>
                  <a:tcPr marL="68580" marR="68580" marT="0" marB="0"/>
                </a:tc>
                <a:tc rowSpan="2">
                  <a:txBody>
                    <a:bodyPr/>
                    <a:lstStyle/>
                    <a:p>
                      <a:pPr>
                        <a:lnSpc>
                          <a:spcPct val="115000"/>
                        </a:lnSpc>
                        <a:spcAft>
                          <a:spcPts val="10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en-US"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Johnson</a:t>
                      </a:r>
                      <a:r>
                        <a:rPr lang="en-US"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Kevin F</a:t>
                      </a:r>
                      <a:r>
                        <a:rPr lang="en-US" sz="1800" b="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en-US" sz="1800" b="1"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en-US"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en-US"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482991">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18.5</a:t>
                      </a:r>
                      <a:endParaRPr lang="de-DE" sz="1800" b="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a:effectLst/>
                        <a:latin typeface="Calibri"/>
                        <a:ea typeface="Calibri"/>
                        <a:cs typeface="Times New Roman"/>
                      </a:endParaRPr>
                    </a:p>
                  </a:txBody>
                  <a:tcPr marL="68580" marR="68580" marT="0" marB="0"/>
                </a:tc>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r>
              <a:tr h="482991">
                <a:tc rowSpan="2">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4243</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1" dirty="0" smtClean="0">
                          <a:effectLst/>
                          <a:latin typeface="Verdana"/>
                          <a:ea typeface="Calibri"/>
                          <a:cs typeface="Times New Roman"/>
                        </a:rPr>
                        <a:t>24.5</a:t>
                      </a:r>
                      <a:endParaRPr lang="de-DE" sz="1800" b="1" dirty="0" smtClean="0">
                        <a:effectLst/>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1" dirty="0" smtClean="0">
                          <a:effectLst/>
                          <a:latin typeface="Verdana"/>
                          <a:ea typeface="Calibri"/>
                          <a:cs typeface="Times New Roman"/>
                        </a:rPr>
                        <a:t>Beziehungskenn-zeichnung</a:t>
                      </a:r>
                      <a:endParaRPr lang="de-DE" sz="1800" b="1" dirty="0">
                        <a:effectLst/>
                        <a:latin typeface="Calibri"/>
                        <a:ea typeface="Calibri"/>
                        <a:cs typeface="Times New Roman"/>
                      </a:endParaRPr>
                    </a:p>
                  </a:txBody>
                  <a:tcPr marL="68580" marR="68580" marT="0" marB="0"/>
                </a:tc>
                <a:tc rowSpan="2">
                  <a:txBody>
                    <a:bodyPr/>
                    <a:lstStyle/>
                    <a:p>
                      <a:pPr>
                        <a:lnSpc>
                          <a:spcPct val="115000"/>
                        </a:lnSpc>
                        <a:spcAft>
                          <a:spcPts val="10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auch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als</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CD-ROM-Ausgabe!IDN!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Windows</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Security Administration</a:t>
                      </a:r>
                      <a:endParaRPr lang="de-DE" sz="1800" dirty="0">
                        <a:effectLst/>
                        <a:latin typeface="Calibri"/>
                        <a:ea typeface="Calibri"/>
                        <a:cs typeface="Times New Roman"/>
                      </a:endParaRPr>
                    </a:p>
                  </a:txBody>
                  <a:tcPr marL="68580" marR="68580" marT="0" marB="0"/>
                </a:tc>
              </a:tr>
              <a:tr h="432048">
                <a:tc vMerge="1">
                  <a:txBody>
                    <a:bodyPr/>
                    <a:lstStyle/>
                    <a:p>
                      <a:pPr>
                        <a:lnSpc>
                          <a:spcPct val="115000"/>
                        </a:lnSpc>
                        <a:spcAft>
                          <a:spcPts val="1000"/>
                        </a:spcAft>
                      </a:pP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smtClean="0">
                          <a:effectLst/>
                          <a:latin typeface="Verdana"/>
                          <a:ea typeface="Calibri"/>
                          <a:cs typeface="Times New Roman"/>
                        </a:rPr>
                        <a:t>27.1</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Äquivalenzbeziehung über Sucheinstieg</a:t>
                      </a:r>
                      <a:endParaRPr lang="de-DE" sz="1800" b="0" dirty="0">
                        <a:effectLst/>
                        <a:latin typeface="Calibri"/>
                        <a:ea typeface="Calibri"/>
                        <a:cs typeface="Times New Roman"/>
                      </a:endParaRPr>
                    </a:p>
                  </a:txBody>
                  <a:tcPr marL="68580" marR="68580" marT="0" marB="0"/>
                </a:tc>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r>
            </a:tbl>
          </a:graphicData>
        </a:graphic>
      </p:graphicFrame>
      <p:sp>
        <p:nvSpPr>
          <p:cNvPr id="8"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19921368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16326697"/>
              </p:ext>
            </p:extLst>
          </p:nvPr>
        </p:nvGraphicFramePr>
        <p:xfrm>
          <a:off x="395536" y="1412775"/>
          <a:ext cx="8424934" cy="3044763"/>
        </p:xfrm>
        <a:graphic>
          <a:graphicData uri="http://schemas.openxmlformats.org/drawingml/2006/table">
            <a:tbl>
              <a:tblPr firstRow="1" bandRow="1">
                <a:tableStyleId>{5C22544A-7EE6-4342-B048-85BDC9FD1C3A}</a:tableStyleId>
              </a:tblPr>
              <a:tblGrid>
                <a:gridCol w="1080120"/>
                <a:gridCol w="1296144"/>
                <a:gridCol w="3096344"/>
                <a:gridCol w="2952326"/>
              </a:tblGrid>
              <a:tr h="35788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883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1100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2.8.6.5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[2002]-Dezember 2009</a:t>
                      </a:r>
                      <a:endParaRPr lang="de-DE" sz="1800" dirty="0">
                        <a:effectLst/>
                        <a:latin typeface="Calibri"/>
                        <a:ea typeface="Calibri"/>
                        <a:cs typeface="Times New Roman"/>
                      </a:endParaRPr>
                    </a:p>
                  </a:txBody>
                  <a:tcPr marL="68580" marR="68580" marT="0" marB="0"/>
                </a:tc>
              </a:tr>
              <a:tr h="1348766">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4201</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Identifizierung der Ressource nach: Aktualisierungslieferung Dezember 2009</a:t>
                      </a:r>
                      <a:endParaRPr lang="de-DE" sz="1800" dirty="0">
                        <a:effectLst/>
                        <a:latin typeface="Calibri"/>
                        <a:ea typeface="Calibri"/>
                        <a:cs typeface="Times New Roman"/>
                      </a:endParaRPr>
                    </a:p>
                  </a:txBody>
                  <a:tcPr marL="68580" marR="68580" marT="0" marB="0"/>
                </a:tc>
              </a:tr>
              <a:tr h="662826">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4060</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3.4.</a:t>
                      </a:r>
                      <a:r>
                        <a:rPr lang="de-DE" sz="1800" dirty="0">
                          <a:effectLst/>
                          <a:latin typeface="Verdana"/>
                          <a:ea typeface="Calibri"/>
                          <a:cs typeface="Times New Roman"/>
                        </a:rPr>
                        <a:t>5</a:t>
                      </a:r>
                      <a:r>
                        <a:rPr lang="de-DE" sz="1800" b="0" dirty="0">
                          <a:effectLst/>
                          <a:latin typeface="Verdana"/>
                          <a:ea typeface="Calibri"/>
                          <a:cs typeface="Times New Roman"/>
                        </a:rPr>
                        <a:t>.</a:t>
                      </a:r>
                      <a:r>
                        <a:rPr lang="de-DE" sz="1800" dirty="0">
                          <a:effectLst/>
                          <a:latin typeface="Verdana"/>
                          <a:ea typeface="Calibri"/>
                          <a:cs typeface="Times New Roman"/>
                        </a:rPr>
                        <a:t>19</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Umfang</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 Bände (Loseblattsammlung)</a:t>
                      </a:r>
                      <a:endParaRPr lang="de-DE" sz="1800" dirty="0">
                        <a:effectLst/>
                        <a:latin typeface="Calibri"/>
                        <a:ea typeface="Calibri"/>
                        <a:cs typeface="Times New Roman"/>
                      </a:endParaRPr>
                    </a:p>
                  </a:txBody>
                  <a:tcPr marL="68580" marR="68580" marT="0" marB="0"/>
                </a:tc>
              </a:tr>
            </a:tbl>
          </a:graphicData>
        </a:graphic>
      </p:graphicFrame>
      <p:sp>
        <p:nvSpPr>
          <p:cNvPr id="8" name="Textfeld 7"/>
          <p:cNvSpPr txBox="1"/>
          <p:nvPr/>
        </p:nvSpPr>
        <p:spPr>
          <a:xfrm>
            <a:off x="251520" y="170637"/>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nach letzter erschienener Aktualisierung</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9824466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Prinzip „</a:t>
            </a:r>
            <a:r>
              <a:rPr lang="de-DE" dirty="0" err="1"/>
              <a:t>latest</a:t>
            </a:r>
            <a:r>
              <a:rPr lang="de-DE" dirty="0"/>
              <a:t> </a:t>
            </a:r>
            <a:r>
              <a:rPr lang="de-DE" dirty="0" err="1"/>
              <a:t>entry</a:t>
            </a:r>
            <a:r>
              <a:rPr lang="de-DE" dirty="0"/>
              <a:t>“</a:t>
            </a:r>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Es soll immer die </a:t>
            </a:r>
            <a:r>
              <a:rPr lang="de-DE" dirty="0"/>
              <a:t>neueste Iteration und damit ggf. </a:t>
            </a:r>
            <a:r>
              <a:rPr lang="de-DE" dirty="0" smtClean="0"/>
              <a:t>die </a:t>
            </a:r>
            <a:r>
              <a:rPr lang="de-DE" dirty="0"/>
              <a:t>aktuell vorliegende </a:t>
            </a:r>
            <a:r>
              <a:rPr lang="de-DE" dirty="0" smtClean="0"/>
              <a:t>Titelseite dokumentiert werden:</a:t>
            </a:r>
          </a:p>
          <a:p>
            <a:pPr marL="0" indent="0">
              <a:buNone/>
            </a:pPr>
            <a:endParaRPr lang="de-DE" dirty="0" smtClean="0"/>
          </a:p>
          <a:p>
            <a:pPr marL="0" indent="0">
              <a:buNone/>
            </a:pPr>
            <a:r>
              <a:rPr lang="de-DE" dirty="0" smtClean="0"/>
              <a:t>Die </a:t>
            </a:r>
            <a:r>
              <a:rPr lang="de-DE" dirty="0"/>
              <a:t>zusammengesetzte Beschreibung </a:t>
            </a:r>
            <a:r>
              <a:rPr lang="de-DE" dirty="0" smtClean="0"/>
              <a:t>wird bei </a:t>
            </a:r>
            <a:r>
              <a:rPr lang="de-DE" dirty="0"/>
              <a:t>integrierenden Ressourcen immer konsequent der neuesten vorliegenden Iteration </a:t>
            </a:r>
            <a:r>
              <a:rPr lang="de-DE" dirty="0" smtClean="0"/>
              <a:t>angepasst</a:t>
            </a:r>
          </a:p>
          <a:p>
            <a:pPr marL="0" indent="0">
              <a:buNone/>
            </a:pPr>
            <a:endParaRPr lang="de-DE" dirty="0" smtClean="0"/>
          </a:p>
          <a:p>
            <a:pPr marL="0" indent="0">
              <a:buNone/>
            </a:pPr>
            <a:r>
              <a:rPr lang="de-DE" dirty="0" smtClean="0"/>
              <a:t>sowohl </a:t>
            </a:r>
            <a:r>
              <a:rPr lang="de-DE" dirty="0"/>
              <a:t>auf Werk- als auch auf </a:t>
            </a:r>
            <a:r>
              <a:rPr lang="de-DE" dirty="0" smtClean="0"/>
              <a:t>Manifestationsebene!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7655634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b="1" dirty="0" smtClean="0"/>
          </a:p>
          <a:p>
            <a:pPr marL="0" indent="0">
              <a:buNone/>
            </a:pPr>
            <a:r>
              <a:rPr lang="de-DE" b="1" dirty="0" smtClean="0"/>
              <a:t>RDA 6.1.3.3.2</a:t>
            </a:r>
            <a:r>
              <a:rPr lang="de-DE" b="1" dirty="0"/>
              <a:t>, RDA 2.3.2.12.3, RDA 2.3.7, RDA 2.17.13.4,  RDA </a:t>
            </a:r>
            <a:r>
              <a:rPr lang="de-DE" b="1" dirty="0" smtClean="0"/>
              <a:t>2.17.13.5</a:t>
            </a:r>
          </a:p>
          <a:p>
            <a:r>
              <a:rPr lang="de-DE" dirty="0" smtClean="0"/>
              <a:t>Keine </a:t>
            </a:r>
            <a:r>
              <a:rPr lang="de-DE" dirty="0"/>
              <a:t>Unterscheidung von wesentlichen und unwesentlichen Änderungen</a:t>
            </a:r>
          </a:p>
          <a:p>
            <a:r>
              <a:rPr lang="de-DE" dirty="0"/>
              <a:t>Keine Titelsplits</a:t>
            </a:r>
          </a:p>
          <a:p>
            <a:r>
              <a:rPr lang="de-DE" dirty="0"/>
              <a:t>Auf Werkebene und Manifestationsebene wird immer der neueste Titel angegeben, d</a:t>
            </a:r>
            <a:r>
              <a:rPr lang="de-DE" dirty="0" smtClean="0"/>
              <a:t>. h</a:t>
            </a:r>
            <a:r>
              <a:rPr lang="de-DE" dirty="0"/>
              <a:t>. auch ein ggf. vorhandener Werknormsatz muss angepasst werden.</a:t>
            </a:r>
          </a:p>
          <a:p>
            <a:r>
              <a:rPr lang="de-DE" dirty="0"/>
              <a:t>Frühere </a:t>
            </a:r>
            <a:r>
              <a:rPr lang="de-DE" dirty="0" smtClean="0"/>
              <a:t>Titel </a:t>
            </a:r>
            <a:r>
              <a:rPr lang="de-DE" dirty="0"/>
              <a:t>werden angegeben, sofern sie für die Identifizierung oder den Zugang als wichtig angesehen werden.</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dirty="0"/>
          </a:p>
        </p:txBody>
      </p:sp>
      <p:sp>
        <p:nvSpPr>
          <p:cNvPr id="7" name="Titel 1"/>
          <p:cNvSpPr>
            <a:spLocks noGrp="1"/>
          </p:cNvSpPr>
          <p:nvPr>
            <p:ph type="title"/>
          </p:nvPr>
        </p:nvSpPr>
        <p:spPr>
          <a:xfrm>
            <a:off x="251520" y="399802"/>
            <a:ext cx="8640960" cy="508918"/>
          </a:xfrm>
        </p:spPr>
        <p:txBody>
          <a:bodyPr/>
          <a:lstStyle/>
          <a:p>
            <a:r>
              <a:rPr lang="de-DE" dirty="0"/>
              <a:t>Änderungen im </a:t>
            </a:r>
            <a:r>
              <a:rPr lang="de-DE" dirty="0" smtClean="0"/>
              <a:t>Titel </a:t>
            </a:r>
            <a:r>
              <a:rPr lang="de-DE" dirty="0"/>
              <a:t>des Werks bzw. der </a:t>
            </a:r>
            <a:r>
              <a:rPr lang="de-DE" dirty="0" smtClean="0"/>
              <a:t>Manifestation - 1 </a:t>
            </a:r>
            <a:endParaRPr lang="de-DE" dirty="0"/>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2447177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b="1" dirty="0" smtClean="0"/>
          </a:p>
          <a:p>
            <a:r>
              <a:rPr lang="de-DE" dirty="0"/>
              <a:t>In einer Anmerkung wird ggf. die Iteration genannt, die der Aufnahme zugrunde liegt (RDA 2.17.13.4), bei einer Online-Ressource entsprechend das Datum, an dem die Ressource eingesehen wurde (RDA 2.17.13.5). Kein Standardelement!</a:t>
            </a:r>
          </a:p>
          <a:p>
            <a:endParaRPr lang="de-DE" dirty="0"/>
          </a:p>
          <a:p>
            <a:pPr marL="0" indent="0">
              <a:buNone/>
            </a:pPr>
            <a:r>
              <a:rPr lang="de-DE" b="1" dirty="0"/>
              <a:t>Ausnahme:</a:t>
            </a:r>
            <a:r>
              <a:rPr lang="de-DE" dirty="0"/>
              <a:t> </a:t>
            </a:r>
            <a:r>
              <a:rPr lang="de-DE" b="1" dirty="0" smtClean="0"/>
              <a:t>Titelvarianten </a:t>
            </a:r>
            <a:r>
              <a:rPr lang="de-DE" b="1" dirty="0"/>
              <a:t>RDA 2.17.2.4</a:t>
            </a:r>
            <a:endParaRPr lang="de-DE" dirty="0"/>
          </a:p>
          <a:p>
            <a:r>
              <a:rPr lang="de-DE" dirty="0"/>
              <a:t>Bei </a:t>
            </a:r>
            <a:r>
              <a:rPr lang="de-DE" dirty="0" smtClean="0"/>
              <a:t>wechselnden Titelvarianten, </a:t>
            </a:r>
            <a:r>
              <a:rPr lang="de-DE" dirty="0"/>
              <a:t>Ungenauigkeiten etc. kann auf eine Titelanpassung verzichtet werden. Sie können in einer Anmerkung verankert werden.</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dirty="0"/>
          </a:p>
        </p:txBody>
      </p:sp>
      <p:sp>
        <p:nvSpPr>
          <p:cNvPr id="7" name="Titel 1"/>
          <p:cNvSpPr>
            <a:spLocks noGrp="1"/>
          </p:cNvSpPr>
          <p:nvPr>
            <p:ph type="title"/>
          </p:nvPr>
        </p:nvSpPr>
        <p:spPr>
          <a:xfrm>
            <a:off x="251520" y="399802"/>
            <a:ext cx="8640960" cy="508918"/>
          </a:xfrm>
        </p:spPr>
        <p:txBody>
          <a:bodyPr/>
          <a:lstStyle/>
          <a:p>
            <a:r>
              <a:rPr lang="de-DE" dirty="0" smtClean="0"/>
              <a:t>Änderungen </a:t>
            </a:r>
            <a:r>
              <a:rPr lang="de-DE" dirty="0"/>
              <a:t>im </a:t>
            </a:r>
            <a:r>
              <a:rPr lang="de-DE" dirty="0" smtClean="0"/>
              <a:t>Titel </a:t>
            </a:r>
            <a:r>
              <a:rPr lang="de-DE" dirty="0"/>
              <a:t>des Werks bzw. der </a:t>
            </a:r>
            <a:r>
              <a:rPr lang="de-DE" dirty="0" smtClean="0"/>
              <a:t>Manifestation - 2 </a:t>
            </a:r>
            <a:endParaRPr lang="de-DE" dirty="0"/>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1812946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5657268" y="3789040"/>
            <a:ext cx="2448272" cy="2000548"/>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sz="1400" dirty="0" smtClean="0">
                <a:latin typeface="Verdana" panose="020B0604030504040204" pitchFamily="34" charset="0"/>
                <a:ea typeface="Verdana" panose="020B0604030504040204" pitchFamily="34" charset="0"/>
                <a:cs typeface="Verdana" panose="020B0604030504040204" pitchFamily="34" charset="0"/>
              </a:rPr>
              <a:t>Das Werk ist inzwischen auf 2 Ordner angewachsen, die Titelseiten von Band 2 sind analog.</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40734" y="1651204"/>
            <a:ext cx="2160240" cy="3970318"/>
          </a:xfrm>
          <a:prstGeom prst="rect">
            <a:avLst/>
          </a:prstGeom>
          <a:solidFill>
            <a:schemeClr val="bg1"/>
          </a:solidFill>
          <a:ln>
            <a:solidFill>
              <a:schemeClr val="tx1"/>
            </a:solidFill>
          </a:ln>
        </p:spPr>
        <p:txBody>
          <a:bodyPr wrap="square" rtlCol="0">
            <a:spAutoFit/>
          </a:bodyPr>
          <a:lstStyle/>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1520" y="183778"/>
            <a:ext cx="8640960" cy="508918"/>
          </a:xfrm>
        </p:spPr>
        <p:txBody>
          <a:bodyPr/>
          <a:lstStyle/>
          <a:p>
            <a:r>
              <a:rPr lang="de-DE" dirty="0" smtClean="0"/>
              <a:t>Beispiel: Erfassen von Änderungen</a:t>
            </a:r>
            <a:endParaRPr lang="de-DE" dirty="0"/>
          </a:p>
        </p:txBody>
      </p:sp>
      <p:sp>
        <p:nvSpPr>
          <p:cNvPr id="2" name="Textfeld 1"/>
          <p:cNvSpPr txBox="1"/>
          <p:nvPr/>
        </p:nvSpPr>
        <p:spPr>
          <a:xfrm flipH="1" flipV="1">
            <a:off x="2985210" y="1248772"/>
            <a:ext cx="2210308" cy="437275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682" y="2347264"/>
            <a:ext cx="2015932" cy="3168813"/>
          </a:xfrm>
          <a:prstGeom prst="rect">
            <a:avLst/>
          </a:prstGeom>
        </p:spPr>
      </p:pic>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59051">
            <a:off x="3131839" y="1801877"/>
            <a:ext cx="1770485" cy="3684593"/>
          </a:xfrm>
          <a:prstGeom prst="rect">
            <a:avLst/>
          </a:prstGeom>
        </p:spPr>
      </p:pic>
      <p:sp>
        <p:nvSpPr>
          <p:cNvPr id="3" name="Textfeld 2"/>
          <p:cNvSpPr txBox="1"/>
          <p:nvPr/>
        </p:nvSpPr>
        <p:spPr>
          <a:xfrm>
            <a:off x="340734" y="921397"/>
            <a:ext cx="2160240"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Juni 2004</a:t>
            </a:r>
          </a:p>
        </p:txBody>
      </p:sp>
      <p:sp>
        <p:nvSpPr>
          <p:cNvPr id="9" name="Textfeld 8"/>
          <p:cNvSpPr txBox="1"/>
          <p:nvPr/>
        </p:nvSpPr>
        <p:spPr>
          <a:xfrm>
            <a:off x="2987824" y="921397"/>
            <a:ext cx="2210308"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Februar 2007</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5436096" y="980727"/>
            <a:ext cx="2952328"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Impressum Febr. 2007</a:t>
            </a:r>
          </a:p>
        </p:txBody>
      </p:sp>
      <p:sp>
        <p:nvSpPr>
          <p:cNvPr id="12" name="Textfeld 11"/>
          <p:cNvSpPr txBox="1"/>
          <p:nvPr/>
        </p:nvSpPr>
        <p:spPr>
          <a:xfrm>
            <a:off x="5436096" y="1352506"/>
            <a:ext cx="2937884" cy="233397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3" name="Grafik 1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7010" y="1556792"/>
            <a:ext cx="2610214" cy="1238423"/>
          </a:xfrm>
          <a:prstGeom prst="rect">
            <a:avLst/>
          </a:prstGeom>
        </p:spPr>
      </p:pic>
      <p:sp>
        <p:nvSpPr>
          <p:cNvPr id="14" name="Foliennummernplatzhalter 13"/>
          <p:cNvSpPr>
            <a:spLocks noGrp="1"/>
          </p:cNvSpPr>
          <p:nvPr>
            <p:ph type="sldNum" sz="quarter" idx="4"/>
          </p:nvPr>
        </p:nvSpPr>
        <p:spPr/>
        <p:txBody>
          <a:bodyPr/>
          <a:lstStyle/>
          <a:p>
            <a:fld id="{8A6690F1-7CA1-4166-A522-500460961984}" type="slidenum">
              <a:rPr lang="de-DE" smtClean="0"/>
              <a:pPr/>
              <a:t>26</a:t>
            </a:fld>
            <a:endParaRPr lang="de-DE"/>
          </a:p>
        </p:txBody>
      </p:sp>
      <p:sp>
        <p:nvSpPr>
          <p:cNvPr id="15"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19326264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45686074"/>
              </p:ext>
            </p:extLst>
          </p:nvPr>
        </p:nvGraphicFramePr>
        <p:xfrm>
          <a:off x="395537" y="1700808"/>
          <a:ext cx="8136903" cy="4151376"/>
        </p:xfrm>
        <a:graphic>
          <a:graphicData uri="http://schemas.openxmlformats.org/drawingml/2006/table">
            <a:tbl>
              <a:tblPr firstRow="1" bandRow="1">
                <a:tableStyleId>{5C22544A-7EE6-4342-B048-85BDC9FD1C3A}</a:tableStyleId>
              </a:tblPr>
              <a:tblGrid>
                <a:gridCol w="1008111"/>
                <a:gridCol w="1402823"/>
                <a:gridCol w="3000789"/>
                <a:gridCol w="2725180"/>
              </a:tblGrid>
              <a:tr h="30650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67680">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4000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a:effectLst/>
                          <a:latin typeface="Verdana"/>
                          <a:ea typeface="Calibri"/>
                          <a:cs typeface="Times New Roman"/>
                        </a:rPr>
                        <a:t>Windows Security Administration</a:t>
                      </a:r>
                      <a:endParaRPr lang="de-DE" sz="1800" dirty="0">
                        <a:effectLst/>
                        <a:latin typeface="Calibri"/>
                        <a:ea typeface="Calibri"/>
                        <a:cs typeface="Times New Roman"/>
                      </a:endParaRPr>
                    </a:p>
                  </a:txBody>
                  <a:tcPr marL="68580" marR="68580" marT="0" marB="0"/>
                </a:tc>
              </a:tr>
              <a:tr h="731496">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4213</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2.3.7.3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Früherer </a:t>
                      </a:r>
                      <a:r>
                        <a:rPr lang="de-DE" sz="1800" b="1" dirty="0" smtClean="0">
                          <a:effectLst/>
                          <a:latin typeface="Verdana"/>
                          <a:ea typeface="Calibri"/>
                          <a:cs typeface="Times New Roman"/>
                        </a:rPr>
                        <a:t>Haupttitel </a:t>
                      </a:r>
                      <a:r>
                        <a:rPr lang="de-DE" sz="1800" b="0" i="1" dirty="0" smtClean="0">
                          <a:effectLst/>
                          <a:latin typeface="Verdana"/>
                          <a:ea typeface="Calibri"/>
                          <a:cs typeface="Times New Roman"/>
                        </a:rPr>
                        <a:t>(inkl. Anmerkung in Form eines </a:t>
                      </a:r>
                      <a:r>
                        <a:rPr lang="de-DE" sz="1800" b="0" i="1" dirty="0" err="1" smtClean="0">
                          <a:effectLst/>
                          <a:latin typeface="Verdana"/>
                          <a:ea typeface="Calibri"/>
                          <a:cs typeface="Times New Roman"/>
                        </a:rPr>
                        <a:t>Vortexts</a:t>
                      </a:r>
                      <a:r>
                        <a:rPr lang="de-DE" sz="1800" b="0" i="1" dirty="0" smtClean="0">
                          <a:effectLst/>
                          <a:latin typeface="Verdana"/>
                          <a:ea typeface="Calibri"/>
                          <a:cs typeface="Times New Roman"/>
                        </a:rPr>
                        <a:t>)</a:t>
                      </a:r>
                      <a:endParaRPr lang="de-DE" sz="1800" b="0" i="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err="1" smtClean="0">
                          <a:effectLst/>
                          <a:latin typeface="Verdana"/>
                          <a:ea typeface="Calibri"/>
                          <a:cs typeface="Times New Roman"/>
                        </a:rPr>
                        <a:t>Haupttitel</a:t>
                      </a:r>
                      <a:r>
                        <a:rPr lang="en-US" sz="1800" dirty="0" smtClean="0">
                          <a:effectLst/>
                          <a:latin typeface="Verdana"/>
                          <a:ea typeface="Calibri"/>
                          <a:cs typeface="Times New Roman"/>
                        </a:rPr>
                        <a:t> 2002-2006: </a:t>
                      </a:r>
                      <a:r>
                        <a:rPr lang="en-US" sz="1800" dirty="0" err="1" smtClean="0">
                          <a:effectLst/>
                          <a:latin typeface="Verdana"/>
                          <a:ea typeface="Calibri"/>
                          <a:cs typeface="Times New Roman"/>
                        </a:rPr>
                        <a:t>Praxishandbuch</a:t>
                      </a:r>
                      <a:r>
                        <a:rPr lang="en-US" sz="1800" dirty="0" smtClean="0">
                          <a:effectLst/>
                          <a:latin typeface="Verdana"/>
                          <a:ea typeface="Calibri"/>
                          <a:cs typeface="Times New Roman"/>
                        </a:rPr>
                        <a:t> </a:t>
                      </a:r>
                      <a:r>
                        <a:rPr lang="en-US" sz="1800" dirty="0">
                          <a:effectLst/>
                          <a:latin typeface="Verdana"/>
                          <a:ea typeface="Calibri"/>
                          <a:cs typeface="Times New Roman"/>
                        </a:rPr>
                        <a:t>Windows Security </a:t>
                      </a:r>
                      <a:r>
                        <a:rPr lang="en-US" sz="1800" dirty="0" smtClean="0">
                          <a:effectLst/>
                          <a:latin typeface="Verdana"/>
                          <a:ea typeface="Calibri"/>
                          <a:cs typeface="Times New Roman"/>
                        </a:rPr>
                        <a:t>Administration</a:t>
                      </a:r>
                      <a:endParaRPr lang="de-DE" sz="1800" dirty="0">
                        <a:effectLst/>
                        <a:latin typeface="Calibri"/>
                        <a:ea typeface="Calibri"/>
                        <a:cs typeface="Times New Roman"/>
                      </a:endParaRPr>
                    </a:p>
                  </a:txBody>
                  <a:tcPr marL="68580" marR="68580" marT="0" marB="0"/>
                </a:tc>
              </a:tr>
              <a:tr h="1155156">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smtClean="0">
                          <a:effectLst/>
                          <a:latin typeface="Verdana" panose="020B0604030504040204" pitchFamily="34" charset="0"/>
                          <a:ea typeface="Verdana" panose="020B0604030504040204" pitchFamily="34" charset="0"/>
                          <a:cs typeface="Verdana" panose="020B0604030504040204" pitchFamily="34" charset="0"/>
                        </a:rPr>
                        <a:t>4201</a:t>
                      </a:r>
                    </a:p>
                    <a:p>
                      <a:pPr>
                        <a:lnSpc>
                          <a:spcPct val="115000"/>
                        </a:lnSpc>
                        <a:spcAft>
                          <a:spcPts val="1000"/>
                        </a:spcAft>
                      </a:pP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Identifizierung der Ressource nach: </a:t>
                      </a:r>
                      <a:r>
                        <a:rPr lang="de-DE" sz="1800" dirty="0" smtClean="0">
                          <a:effectLst/>
                          <a:latin typeface="Verdana"/>
                          <a:ea typeface="Calibri"/>
                          <a:cs typeface="Times New Roman"/>
                        </a:rPr>
                        <a:t>Aktualisierungs-lieferung </a:t>
                      </a:r>
                      <a:r>
                        <a:rPr lang="de-DE" sz="1800" dirty="0">
                          <a:effectLst/>
                          <a:latin typeface="Verdana"/>
                          <a:ea typeface="Calibri"/>
                          <a:cs typeface="Times New Roman"/>
                        </a:rPr>
                        <a:t>Februar 2007</a:t>
                      </a:r>
                      <a:endParaRPr lang="de-DE" sz="1800" dirty="0">
                        <a:effectLst/>
                        <a:latin typeface="Calibri"/>
                        <a:ea typeface="Calibri"/>
                        <a:cs typeface="Times New Roman"/>
                      </a:endParaRPr>
                    </a:p>
                  </a:txBody>
                  <a:tcPr marL="68580" marR="68580" marT="0" marB="0"/>
                </a:tc>
              </a:tr>
            </a:tbl>
          </a:graphicData>
        </a:graphic>
      </p:graphicFrame>
      <p:sp>
        <p:nvSpPr>
          <p:cNvPr id="8" name="Textfeld 7"/>
          <p:cNvSpPr txBox="1"/>
          <p:nvPr/>
        </p:nvSpPr>
        <p:spPr>
          <a:xfrm>
            <a:off x="395536" y="848906"/>
            <a:ext cx="8424936"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Umfassende zusammengesetzte Beschreibung, Manifestationsebene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9001000" cy="508918"/>
          </a:xfrm>
        </p:spPr>
        <p:txBody>
          <a:bodyPr/>
          <a:lstStyle/>
          <a:p>
            <a:r>
              <a:rPr lang="de-DE" dirty="0">
                <a:solidFill>
                  <a:srgbClr val="4F81BD">
                    <a:lumMod val="75000"/>
                  </a:srgbClr>
                </a:solidFill>
              </a:rPr>
              <a:t>Beispiel: Update bei Änderung des Werktitels - 1</a:t>
            </a:r>
          </a:p>
        </p:txBody>
      </p:sp>
      <p:sp>
        <p:nvSpPr>
          <p:cNvPr id="10"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20553500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60591606"/>
              </p:ext>
            </p:extLst>
          </p:nvPr>
        </p:nvGraphicFramePr>
        <p:xfrm>
          <a:off x="323528" y="2323153"/>
          <a:ext cx="8419925" cy="4058175"/>
        </p:xfrm>
        <a:graphic>
          <a:graphicData uri="http://schemas.openxmlformats.org/drawingml/2006/table">
            <a:tbl>
              <a:tblPr firstRow="1" bandRow="1">
                <a:tableStyleId>{5C22544A-7EE6-4342-B048-85BDC9FD1C3A}</a:tableStyleId>
              </a:tblPr>
              <a:tblGrid>
                <a:gridCol w="1247396"/>
                <a:gridCol w="1247396"/>
                <a:gridCol w="3105164"/>
                <a:gridCol w="2819969"/>
              </a:tblGrid>
              <a:tr h="6043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39869">
                <a:tc>
                  <a:txBody>
                    <a:bodyPr/>
                    <a:lstStyle/>
                    <a:p>
                      <a:pPr>
                        <a:lnSpc>
                          <a:spcPct val="115000"/>
                        </a:lnSpc>
                        <a:spcAft>
                          <a:spcPts val="1000"/>
                        </a:spcAft>
                      </a:pPr>
                      <a:r>
                        <a:rPr lang="de-DE" sz="1100" i="1" dirty="0" smtClean="0">
                          <a:effectLst/>
                          <a:latin typeface="Verdana" panose="020B0604030504040204" pitchFamily="34" charset="0"/>
                          <a:ea typeface="Verdana" panose="020B0604030504040204" pitchFamily="34" charset="0"/>
                          <a:cs typeface="Verdana" panose="020B0604030504040204" pitchFamily="34" charset="0"/>
                        </a:rPr>
                        <a:t>Kann</a:t>
                      </a:r>
                      <a:r>
                        <a:rPr lang="de-DE" sz="1100" i="1" baseline="0" dirty="0" smtClean="0">
                          <a:effectLst/>
                          <a:latin typeface="Verdana" panose="020B0604030504040204" pitchFamily="34" charset="0"/>
                          <a:ea typeface="Verdana" panose="020B0604030504040204" pitchFamily="34" charset="0"/>
                          <a:cs typeface="Verdana" panose="020B0604030504040204" pitchFamily="34" charset="0"/>
                        </a:rPr>
                        <a:t> nur</a:t>
                      </a:r>
                      <a:r>
                        <a:rPr lang="de-DE" sz="1100" i="1" dirty="0" smtClean="0">
                          <a:effectLst/>
                          <a:latin typeface="Verdana" panose="020B0604030504040204" pitchFamily="34" charset="0"/>
                          <a:ea typeface="Verdana" panose="020B0604030504040204" pitchFamily="34" charset="0"/>
                          <a:cs typeface="Verdana" panose="020B0604030504040204" pitchFamily="34" charset="0"/>
                        </a:rPr>
                        <a:t> im Werk-Norm-satz abgelegt werden</a:t>
                      </a:r>
                      <a:endParaRPr lang="de-DE" sz="110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6.1.3.3.2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Früherer bevorzugter </a:t>
                      </a:r>
                      <a:br>
                        <a:rPr lang="de-DE" sz="1800" dirty="0">
                          <a:effectLst/>
                          <a:latin typeface="Verdana"/>
                          <a:ea typeface="Calibri"/>
                          <a:cs typeface="Times New Roman"/>
                        </a:rPr>
                      </a:br>
                      <a:r>
                        <a:rPr lang="de-DE" sz="1800" dirty="0">
                          <a:effectLst/>
                          <a:latin typeface="Verdana"/>
                          <a:ea typeface="Calibri"/>
                          <a:cs typeface="Times New Roman"/>
                        </a:rPr>
                        <a:t>Titel des Werks</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t>
                      </a:r>
                      <a:r>
                        <a:rPr lang="de-DE" sz="1800" dirty="0" smtClean="0">
                          <a:effectLst/>
                          <a:latin typeface="Verdana"/>
                          <a:ea typeface="Calibri"/>
                          <a:cs typeface="Times New Roman"/>
                        </a:rPr>
                        <a:t>Administration</a:t>
                      </a:r>
                      <a:endParaRPr lang="de-DE" sz="1800" dirty="0">
                        <a:effectLst/>
                        <a:latin typeface="Calibri"/>
                        <a:ea typeface="Calibri"/>
                        <a:cs typeface="Times New Roman"/>
                      </a:endParaRPr>
                    </a:p>
                  </a:txBody>
                  <a:tcPr marL="68580" marR="68580" marT="0" marB="0"/>
                </a:tc>
              </a:tr>
              <a:tr h="956856">
                <a:tc>
                  <a:txBody>
                    <a:bodyPr/>
                    <a:lstStyle/>
                    <a:p>
                      <a:pPr>
                        <a:lnSpc>
                          <a:spcPts val="1300"/>
                        </a:lnSpc>
                        <a:spcAft>
                          <a:spcPts val="600"/>
                        </a:spcAft>
                      </a:pPr>
                      <a:r>
                        <a:rPr lang="de-DE" sz="1100" b="1" i="1" dirty="0" smtClean="0">
                          <a:effectLst/>
                          <a:latin typeface="Verdana"/>
                          <a:ea typeface="Calibri"/>
                          <a:cs typeface="Times New Roman"/>
                        </a:rPr>
                        <a:t>Wird nicht erfasst, da identisch mit dem Haupttitel der Manifestation</a:t>
                      </a:r>
                      <a:endParaRPr lang="de-DE" sz="1100" i="1" dirty="0">
                        <a:effectLst/>
                        <a:latin typeface="Verdana"/>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6.2.2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Windows Security </a:t>
                      </a:r>
                      <a:r>
                        <a:rPr lang="de-DE" sz="1800" dirty="0" smtClean="0">
                          <a:effectLst/>
                          <a:latin typeface="Verdana"/>
                          <a:ea typeface="Calibri"/>
                          <a:cs typeface="Times New Roman"/>
                        </a:rPr>
                        <a:t>Administration</a:t>
                      </a:r>
                      <a:endParaRPr lang="de-DE" sz="1800" dirty="0">
                        <a:effectLst/>
                        <a:latin typeface="Calibri"/>
                        <a:ea typeface="Calibri"/>
                        <a:cs typeface="Times New Roman"/>
                      </a:endParaRPr>
                    </a:p>
                  </a:txBody>
                  <a:tcPr marL="68580" marR="68580" marT="0" marB="0"/>
                </a:tc>
              </a:tr>
              <a:tr h="1123359">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3210</a:t>
                      </a:r>
                    </a:p>
                    <a:p>
                      <a:pPr>
                        <a:lnSpc>
                          <a:spcPct val="115000"/>
                        </a:lnSpc>
                        <a:spcAft>
                          <a:spcPts val="1000"/>
                        </a:spcAft>
                      </a:pPr>
                      <a:r>
                        <a:rPr lang="de-DE" sz="1100" b="1" i="1" dirty="0" smtClean="0">
                          <a:effectLst/>
                          <a:latin typeface="Verdana" panose="020B0604030504040204" pitchFamily="34" charset="0"/>
                          <a:ea typeface="Verdana" panose="020B0604030504040204" pitchFamily="34" charset="0"/>
                          <a:cs typeface="Verdana" panose="020B0604030504040204" pitchFamily="34" charset="0"/>
                        </a:rPr>
                        <a:t>Wenn Werk-</a:t>
                      </a:r>
                      <a:r>
                        <a:rPr lang="de-DE" sz="1100" b="1" i="1" dirty="0" err="1" smtClean="0">
                          <a:effectLst/>
                          <a:latin typeface="Verdana" panose="020B0604030504040204" pitchFamily="34" charset="0"/>
                          <a:ea typeface="Verdana" panose="020B0604030504040204" pitchFamily="34" charset="0"/>
                          <a:cs typeface="Verdana" panose="020B0604030504040204" pitchFamily="34" charset="0"/>
                        </a:rPr>
                        <a:t>Normsatz</a:t>
                      </a:r>
                      <a:r>
                        <a:rPr lang="de-DE" sz="1100" b="1" i="1" dirty="0" smtClean="0">
                          <a:effectLst/>
                          <a:latin typeface="Verdana" panose="020B0604030504040204" pitchFamily="34" charset="0"/>
                          <a:ea typeface="Verdana" panose="020B0604030504040204" pitchFamily="34" charset="0"/>
                          <a:cs typeface="Verdana" panose="020B0604030504040204" pitchFamily="34" charset="0"/>
                        </a:rPr>
                        <a:t> vorhanden</a:t>
                      </a:r>
                      <a:endParaRPr lang="de-DE" sz="1100" b="1"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 der Manifestation verkörpertes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a:t>
                      </a:r>
                      <a:r>
                        <a:rPr lang="de-DE" sz="1800" i="0" dirty="0" err="1" smtClean="0">
                          <a:effectLst/>
                          <a:latin typeface="Verdana"/>
                          <a:ea typeface="Calibri"/>
                          <a:cs typeface="Times New Roman"/>
                        </a:rPr>
                        <a:t>IDN!</a:t>
                      </a:r>
                      <a:r>
                        <a:rPr lang="de-DE" sz="1800" i="1" dirty="0" err="1" smtClean="0">
                          <a:effectLst/>
                          <a:latin typeface="Verdana"/>
                          <a:ea typeface="Calibri"/>
                          <a:cs typeface="Times New Roman"/>
                        </a:rPr>
                        <a:t>Windows</a:t>
                      </a:r>
                      <a:r>
                        <a:rPr lang="de-DE" sz="1800" i="1" dirty="0" smtClean="0">
                          <a:effectLst/>
                          <a:latin typeface="Verdana"/>
                          <a:ea typeface="Calibri"/>
                          <a:cs typeface="Times New Roman"/>
                        </a:rPr>
                        <a:t> Security Administration</a:t>
                      </a:r>
                      <a:endParaRPr lang="de-DE" sz="1800" i="1" dirty="0">
                        <a:effectLst/>
                        <a:latin typeface="+mn-lt"/>
                        <a:ea typeface="Calibri"/>
                        <a:cs typeface="Times New Roman"/>
                      </a:endParaRPr>
                    </a:p>
                  </a:txBody>
                  <a:tcPr marL="68580" marR="68580" marT="0" marB="0"/>
                </a:tc>
              </a:tr>
            </a:tbl>
          </a:graphicData>
        </a:graphic>
      </p:graphicFrame>
      <p:sp>
        <p:nvSpPr>
          <p:cNvPr id="8" name="Textfeld 7"/>
          <p:cNvSpPr txBox="1"/>
          <p:nvPr/>
        </p:nvSpPr>
        <p:spPr>
          <a:xfrm>
            <a:off x="395536" y="1014988"/>
            <a:ext cx="8424936" cy="1261884"/>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Umfassende </a:t>
            </a:r>
            <a:r>
              <a:rPr lang="de-DE" sz="2000" dirty="0">
                <a:latin typeface="Verdana" panose="020B0604030504040204" pitchFamily="34" charset="0"/>
                <a:ea typeface="Verdana" panose="020B0604030504040204" pitchFamily="34" charset="0"/>
                <a:cs typeface="Verdana" panose="020B0604030504040204" pitchFamily="34" charset="0"/>
              </a:rPr>
              <a:t>zusammengesetzte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Werkebene</a:t>
            </a:r>
          </a:p>
          <a:p>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1600" dirty="0">
                <a:latin typeface="Verdana" panose="020B0604030504040204" pitchFamily="34" charset="0"/>
                <a:ea typeface="Verdana" panose="020B0604030504040204" pitchFamily="34" charset="0"/>
                <a:cs typeface="Verdana" panose="020B0604030504040204" pitchFamily="34" charset="0"/>
              </a:rPr>
              <a:t>Zur Behandlung der Werkebene in der zusammengesetzten Beschreibung s. auch Modul 3.03.03, Punkt 5</a:t>
            </a:r>
            <a:r>
              <a:rPr lang="de-DE" sz="1600" dirty="0" smtClean="0">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9001000" cy="508918"/>
          </a:xfrm>
        </p:spPr>
        <p:txBody>
          <a:bodyPr/>
          <a:lstStyle/>
          <a:p>
            <a:r>
              <a:rPr lang="de-DE" dirty="0">
                <a:solidFill>
                  <a:srgbClr val="4F81BD">
                    <a:lumMod val="75000"/>
                  </a:srgbClr>
                </a:solidFill>
              </a:rPr>
              <a:t>Beispiel: Update bei Änderung des Werktitels - 2</a:t>
            </a:r>
            <a:endParaRPr lang="de-DE" dirty="0"/>
          </a:p>
        </p:txBody>
      </p:sp>
      <p:sp>
        <p:nvSpPr>
          <p:cNvPr id="10"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11408670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Prinzip „</a:t>
            </a:r>
            <a:r>
              <a:rPr lang="de-DE" dirty="0" err="1"/>
              <a:t>latest</a:t>
            </a:r>
            <a:r>
              <a:rPr lang="de-DE" dirty="0"/>
              <a:t> </a:t>
            </a:r>
            <a:r>
              <a:rPr lang="de-DE" dirty="0" err="1"/>
              <a:t>entry</a:t>
            </a:r>
            <a:r>
              <a:rPr lang="de-DE" dirty="0"/>
              <a:t>“ gilt auch </a:t>
            </a:r>
            <a:r>
              <a:rPr lang="de-DE" dirty="0" smtClean="0"/>
              <a:t>bei</a:t>
            </a:r>
            <a:endParaRPr lang="de-DE" dirty="0"/>
          </a:p>
        </p:txBody>
      </p:sp>
      <p:sp>
        <p:nvSpPr>
          <p:cNvPr id="3" name="Textplatzhalter 2"/>
          <p:cNvSpPr>
            <a:spLocks noGrp="1"/>
          </p:cNvSpPr>
          <p:nvPr>
            <p:ph type="body" sz="quarter" idx="13"/>
          </p:nvPr>
        </p:nvSpPr>
        <p:spPr/>
        <p:txBody>
          <a:bodyPr/>
          <a:lstStyle/>
          <a:p>
            <a:pPr marL="0" indent="0">
              <a:buNone/>
            </a:pPr>
            <a:endParaRPr lang="de-DE" dirty="0"/>
          </a:p>
          <a:p>
            <a:r>
              <a:rPr lang="de-DE" b="1" dirty="0"/>
              <a:t>Änderung der Verantwortlichkeit RDA </a:t>
            </a:r>
            <a:r>
              <a:rPr lang="de-DE" b="1" dirty="0" smtClean="0"/>
              <a:t>18.4.2.3</a:t>
            </a:r>
          </a:p>
          <a:p>
            <a:pPr marL="0" indent="0">
              <a:buNone/>
            </a:pPr>
            <a:endParaRPr lang="de-DE" dirty="0"/>
          </a:p>
          <a:p>
            <a:r>
              <a:rPr lang="de-DE" b="1" dirty="0"/>
              <a:t>Änderung der </a:t>
            </a:r>
            <a:r>
              <a:rPr lang="de-DE" b="1" dirty="0" smtClean="0"/>
              <a:t>Verantwortlichkeitsangabe</a:t>
            </a:r>
          </a:p>
          <a:p>
            <a:pPr marL="0" indent="0">
              <a:buNone/>
            </a:pPr>
            <a:r>
              <a:rPr lang="de-DE" b="1" dirty="0"/>
              <a:t> </a:t>
            </a:r>
            <a:r>
              <a:rPr lang="de-DE" b="1" dirty="0" smtClean="0"/>
              <a:t>  </a:t>
            </a:r>
            <a:r>
              <a:rPr lang="de-DE" b="1" dirty="0"/>
              <a:t>RDA </a:t>
            </a:r>
            <a:r>
              <a:rPr lang="de-DE" b="1" dirty="0" smtClean="0"/>
              <a:t>2.4.1.10.3</a:t>
            </a:r>
          </a:p>
          <a:p>
            <a:pPr marL="0" indent="0">
              <a:buNone/>
            </a:pPr>
            <a:endParaRPr lang="de-DE" dirty="0"/>
          </a:p>
          <a:p>
            <a:r>
              <a:rPr lang="de-DE" b="1" dirty="0"/>
              <a:t>Änderung der </a:t>
            </a:r>
            <a:r>
              <a:rPr lang="de-DE" b="1" dirty="0" smtClean="0"/>
              <a:t>Veröffentlichungsangabe</a:t>
            </a:r>
          </a:p>
          <a:p>
            <a:pPr marL="0" indent="0">
              <a:buNone/>
            </a:pPr>
            <a:r>
              <a:rPr lang="de-DE" b="1" dirty="0"/>
              <a:t> </a:t>
            </a:r>
            <a:r>
              <a:rPr lang="de-DE" b="1" dirty="0" smtClean="0"/>
              <a:t>  </a:t>
            </a:r>
            <a:r>
              <a:rPr lang="de-DE" b="1" dirty="0"/>
              <a:t>RDA 2.8.1.5.3 etc</a:t>
            </a:r>
            <a:r>
              <a:rPr lang="de-DE" b="1" dirty="0" smtClean="0"/>
              <a:t>.</a:t>
            </a:r>
          </a:p>
          <a:p>
            <a:pPr marL="0" indent="0">
              <a:buNone/>
            </a:pPr>
            <a:endParaRPr lang="de-DE" dirty="0"/>
          </a:p>
          <a:p>
            <a:r>
              <a:rPr lang="de-DE" dirty="0"/>
              <a:t>Frühere Varianten und Sucheinstiege können verankert werden, wenn sie als wichtig für den Zugang angesehen werden.</a:t>
            </a: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812147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Definition</a:t>
            </a:r>
          </a:p>
        </p:txBody>
      </p:sp>
      <p:sp>
        <p:nvSpPr>
          <p:cNvPr id="3" name="Textplatzhalter 2"/>
          <p:cNvSpPr>
            <a:spLocks noGrp="1"/>
          </p:cNvSpPr>
          <p:nvPr>
            <p:ph type="body" sz="quarter" idx="13"/>
          </p:nvPr>
        </p:nvSpPr>
        <p:spPr/>
        <p:txBody>
          <a:bodyPr/>
          <a:lstStyle/>
          <a:p>
            <a:pPr marL="0" indent="0">
              <a:buNone/>
            </a:pPr>
            <a:r>
              <a:rPr lang="de-DE" dirty="0"/>
              <a:t>Neben monografischen und fortlaufenden Ressourcen bilden nach RDA die integrierenden Ressourcen eine dritte für sich stehende Publikationsform</a:t>
            </a:r>
            <a:r>
              <a:rPr lang="de-DE" dirty="0" smtClean="0"/>
              <a:t>:</a:t>
            </a:r>
          </a:p>
          <a:p>
            <a:pPr marL="0" indent="0">
              <a:buNone/>
            </a:pPr>
            <a:endParaRPr lang="de-DE" dirty="0"/>
          </a:p>
          <a:p>
            <a:pPr marL="0" indent="0">
              <a:buNone/>
            </a:pPr>
            <a:r>
              <a:rPr lang="de-DE" dirty="0"/>
              <a:t>RDA 1.1 Terminologie:  RDA 1.1.3 Erscheinungsweise</a:t>
            </a:r>
          </a:p>
          <a:p>
            <a:pPr marL="0" indent="0">
              <a:buNone/>
            </a:pPr>
            <a:r>
              <a:rPr lang="de-DE" i="1" dirty="0"/>
              <a:t>Der Terminus </a:t>
            </a:r>
            <a:r>
              <a:rPr lang="de-DE" b="1" i="1" dirty="0"/>
              <a:t>integrierende </a:t>
            </a:r>
            <a:r>
              <a:rPr lang="de-DE" b="1" i="1" dirty="0" smtClean="0"/>
              <a:t>Ressource </a:t>
            </a:r>
            <a:r>
              <a:rPr lang="de-DE" i="1" dirty="0" smtClean="0"/>
              <a:t>bezieht </a:t>
            </a:r>
            <a:r>
              <a:rPr lang="de-DE" i="1" dirty="0"/>
              <a:t>sich auf eine Ressource, die durch Aktualisierungen, die nicht eigenständig bleiben, sondern in das Ganze integriert werden, ergänzt oder verändert wird (z. B. ein Loseblatt-Handbuch, das durch Ersetzen von Seiten aktualisiert wird, eine Website, die kontinuierlich aktualisiert wird).</a:t>
            </a:r>
          </a:p>
          <a:p>
            <a:pPr marL="0" indent="0">
              <a:buNone/>
            </a:pPr>
            <a:endParaRPr lang="de-DE" dirty="0"/>
          </a:p>
        </p:txBody>
      </p:sp>
      <p:sp>
        <p:nvSpPr>
          <p:cNvPr id="4"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1134053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18961638"/>
              </p:ext>
            </p:extLst>
          </p:nvPr>
        </p:nvGraphicFramePr>
        <p:xfrm>
          <a:off x="431255" y="1232049"/>
          <a:ext cx="8394127" cy="5038688"/>
        </p:xfrm>
        <a:graphic>
          <a:graphicData uri="http://schemas.openxmlformats.org/drawingml/2006/table">
            <a:tbl>
              <a:tblPr firstRow="1" bandRow="1">
                <a:tableStyleId>{5C22544A-7EE6-4342-B048-85BDC9FD1C3A}</a:tableStyleId>
              </a:tblPr>
              <a:tblGrid>
                <a:gridCol w="828377"/>
                <a:gridCol w="1368152"/>
                <a:gridCol w="3168352"/>
                <a:gridCol w="3029246"/>
              </a:tblGrid>
              <a:tr h="38718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7932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4000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2.4.2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Verantwortlichkeits-angabe</a:t>
                      </a:r>
                      <a:r>
                        <a:rPr lang="de-DE" sz="1800" b="1" dirty="0">
                          <a:effectLst/>
                          <a:latin typeface="Verdana"/>
                          <a:ea typeface="Calibri"/>
                          <a:cs typeface="Times New Roman"/>
                        </a:rPr>
                        <a:t>, die sich auf den Haupttitel bezieht </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Peter M. Oden </a:t>
                      </a:r>
                      <a:r>
                        <a:rPr lang="de-DE" sz="1800" dirty="0" smtClean="0">
                          <a:effectLst/>
                          <a:latin typeface="Verdana"/>
                          <a:ea typeface="Calibri"/>
                          <a:cs typeface="Times New Roman"/>
                        </a:rPr>
                        <a:t>(Hrsg.)</a:t>
                      </a:r>
                      <a:endParaRPr lang="de-DE" sz="1800" dirty="0">
                        <a:effectLst/>
                        <a:latin typeface="Calibri"/>
                        <a:ea typeface="Calibri"/>
                        <a:cs typeface="Times New Roman"/>
                      </a:endParaRPr>
                    </a:p>
                  </a:txBody>
                  <a:tcPr marL="68580" marR="68580" marT="0" marB="0"/>
                </a:tc>
              </a:tr>
              <a:tr h="979327">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4201</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2.17.3.6.3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Anmerkung: Änderung der Verantwortlichkeit</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Bis Aktualisierung April 2004 herausgegeben von Kevin F. Johnson</a:t>
                      </a:r>
                      <a:endParaRPr lang="de-DE" sz="1800" dirty="0">
                        <a:effectLst/>
                        <a:latin typeface="Calibri"/>
                        <a:ea typeface="Calibri"/>
                        <a:cs typeface="Times New Roman"/>
                      </a:endParaRPr>
                    </a:p>
                  </a:txBody>
                  <a:tcPr marL="68580" marR="68580" marT="0" marB="0"/>
                </a:tc>
              </a:tr>
              <a:tr h="645378">
                <a:tc rowSpan="2">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3010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20.2</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Sucheinstieg </a:t>
                      </a:r>
                      <a:r>
                        <a:rPr lang="de-DE" sz="1800" b="1" dirty="0" smtClean="0">
                          <a:effectLst/>
                          <a:latin typeface="Verdana"/>
                          <a:ea typeface="Calibri"/>
                          <a:cs typeface="Times New Roman"/>
                        </a:rPr>
                        <a:t>Mitwirkender</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Oden, Peter Mattias</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6835">
                <a:tc vMerge="1">
                  <a:txBody>
                    <a:bodyPr/>
                    <a:lstStyle/>
                    <a:p>
                      <a:pPr>
                        <a:lnSpc>
                          <a:spcPct val="115000"/>
                        </a:lnSpc>
                        <a:spcAft>
                          <a:spcPts val="1000"/>
                        </a:spcAft>
                      </a:pP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18.5</a:t>
                      </a:r>
                      <a:endParaRPr lang="de-DE" sz="1800" b="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r>
              <a:tr h="648268">
                <a:tc rowSpan="2">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3010</a:t>
                      </a:r>
                    </a:p>
                    <a:p>
                      <a:pPr>
                        <a:lnSpc>
                          <a:spcPct val="115000"/>
                        </a:lnSpc>
                        <a:spcAft>
                          <a:spcPts val="1000"/>
                        </a:spcAft>
                      </a:pPr>
                      <a:endParaRPr lang="de-DE" sz="1800" b="0" dirty="0">
                        <a:effectLst/>
                        <a:latin typeface="Calibri"/>
                        <a:ea typeface="Calibri"/>
                        <a:cs typeface="Times New Roman"/>
                      </a:endParaRPr>
                    </a:p>
                  </a:txBody>
                  <a:tcPr marL="68580" marR="68580" marT="0" marB="0"/>
                </a:tc>
                <a:tc rowSpan="2">
                  <a:txBody>
                    <a:bodyPr/>
                    <a:lstStyle/>
                    <a:p>
                      <a:pPr>
                        <a:lnSpc>
                          <a:spcPct val="115000"/>
                        </a:lnSpc>
                        <a:spcAft>
                          <a:spcPts val="1000"/>
                        </a:spcAft>
                      </a:pPr>
                      <a:r>
                        <a:rPr lang="de-DE" sz="1800" b="0" dirty="0" smtClean="0">
                          <a:effectLst/>
                          <a:latin typeface="Verdana"/>
                          <a:ea typeface="Calibri"/>
                          <a:cs typeface="Times New Roman"/>
                        </a:rPr>
                        <a:t>20.2</a:t>
                      </a:r>
                    </a:p>
                    <a:p>
                      <a:pPr>
                        <a:lnSpc>
                          <a:spcPct val="115000"/>
                        </a:lnSpc>
                        <a:spcAft>
                          <a:spcPts val="1000"/>
                        </a:spcAft>
                      </a:pPr>
                      <a:r>
                        <a:rPr lang="de-DE" sz="1800" b="0" dirty="0" smtClean="0">
                          <a:effectLst/>
                          <a:latin typeface="Verdana"/>
                          <a:ea typeface="Calibri"/>
                          <a:cs typeface="Times New Roman"/>
                        </a:rPr>
                        <a:t>18.5</a:t>
                      </a: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Sucheinstieg </a:t>
                      </a:r>
                      <a:r>
                        <a:rPr lang="de-DE" sz="1800" b="0" dirty="0" smtClean="0">
                          <a:effectLst/>
                          <a:latin typeface="Verdana"/>
                          <a:ea typeface="Calibri"/>
                          <a:cs typeface="Times New Roman"/>
                        </a:rPr>
                        <a:t>Mitwirkender</a:t>
                      </a:r>
                      <a:endParaRPr lang="de-DE" sz="1800" b="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dirty="0" smtClean="0">
                          <a:effectLst/>
                          <a:latin typeface="Verdana"/>
                          <a:ea typeface="Calibri"/>
                          <a:cs typeface="Times New Roman"/>
                        </a:rPr>
                        <a:t>Johnson, Kevin F.</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endParaRPr lang="de-DE" sz="1800" dirty="0">
                        <a:effectLst/>
                        <a:latin typeface="+mn-lt"/>
                        <a:ea typeface="Calibri"/>
                        <a:cs typeface="Times New Roman"/>
                      </a:endParaRPr>
                    </a:p>
                  </a:txBody>
                  <a:tcPr marL="68580" marR="68580" marT="0" marB="0"/>
                </a:tc>
              </a:tr>
              <a:tr h="782708">
                <a:tc vMerge="1">
                  <a:txBody>
                    <a:bodyPr/>
                    <a:lstStyle/>
                    <a:p>
                      <a:pPr>
                        <a:lnSpc>
                          <a:spcPct val="115000"/>
                        </a:lnSpc>
                        <a:spcAft>
                          <a:spcPts val="1000"/>
                        </a:spcAft>
                      </a:pPr>
                      <a:endParaRPr lang="de-DE" sz="1800" b="0" dirty="0">
                        <a:effectLst/>
                        <a:latin typeface="Calibri"/>
                        <a:ea typeface="Calibri"/>
                        <a:cs typeface="Times New Roman"/>
                      </a:endParaRPr>
                    </a:p>
                  </a:txBody>
                  <a:tcPr marL="68580" marR="68580" marT="0" marB="0"/>
                </a:tc>
                <a:tc vMerge="1">
                  <a:txBody>
                    <a:bodyPr/>
                    <a:lstStyle/>
                    <a:p>
                      <a:pPr>
                        <a:lnSpc>
                          <a:spcPct val="115000"/>
                        </a:lnSpc>
                        <a:spcAft>
                          <a:spcPts val="1000"/>
                        </a:spcAft>
                      </a:pPr>
                      <a:endParaRPr lang="de-DE" sz="1800" b="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r>
            </a:tbl>
          </a:graphicData>
        </a:graphic>
      </p:graphicFrame>
      <p:sp>
        <p:nvSpPr>
          <p:cNvPr id="8" name="Textfeld 7"/>
          <p:cNvSpPr txBox="1"/>
          <p:nvPr/>
        </p:nvSpPr>
        <p:spPr>
          <a:xfrm>
            <a:off x="251520" y="188640"/>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der Hauptverantwortlichkeit</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5514816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13190951"/>
              </p:ext>
            </p:extLst>
          </p:nvPr>
        </p:nvGraphicFramePr>
        <p:xfrm>
          <a:off x="395536" y="1844823"/>
          <a:ext cx="8424934" cy="3446697"/>
        </p:xfrm>
        <a:graphic>
          <a:graphicData uri="http://schemas.openxmlformats.org/drawingml/2006/table">
            <a:tbl>
              <a:tblPr firstRow="1" bandRow="1">
                <a:tableStyleId>{5C22544A-7EE6-4342-B048-85BDC9FD1C3A}</a:tableStyleId>
              </a:tblPr>
              <a:tblGrid>
                <a:gridCol w="1248138"/>
                <a:gridCol w="1416158"/>
                <a:gridCol w="2938992"/>
                <a:gridCol w="2821646"/>
              </a:tblGrid>
              <a:tr h="37459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9162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4030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rowSpan="2">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dirty="0" err="1" smtClean="0">
                          <a:effectLst/>
                          <a:latin typeface="Verdana"/>
                          <a:ea typeface="Calibri"/>
                          <a:cs typeface="Times New Roman"/>
                        </a:rPr>
                        <a:t>Kissing</a:t>
                      </a:r>
                      <a:r>
                        <a:rPr lang="de-DE" sz="1800" dirty="0" smtClean="0">
                          <a:effectLst/>
                          <a:latin typeface="Verdana"/>
                          <a:ea typeface="Calibri"/>
                          <a:cs typeface="Times New Roman"/>
                        </a:rPr>
                        <a:t> : </a:t>
                      </a:r>
                      <a:r>
                        <a:rPr lang="en-US" sz="1800" dirty="0" smtClean="0">
                          <a:effectLst/>
                          <a:latin typeface="Verdana"/>
                          <a:ea typeface="Calibri"/>
                          <a:cs typeface="Times New Roman"/>
                        </a:rPr>
                        <a:t>WEKA Media GmbH &amp; Co. KG</a:t>
                      </a:r>
                      <a:endParaRPr lang="de-DE" sz="1800" dirty="0">
                        <a:effectLst/>
                        <a:latin typeface="Calibri"/>
                        <a:ea typeface="Calibri"/>
                        <a:cs typeface="Times New Roman"/>
                      </a:endParaRPr>
                    </a:p>
                  </a:txBody>
                  <a:tcPr marL="68580" marR="68580" marT="0" marB="0"/>
                </a:tc>
              </a:tr>
              <a:tr h="460971">
                <a:tc>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Verlagsname</a:t>
                      </a:r>
                      <a:endParaRPr lang="de-DE" sz="1800" b="1" dirty="0">
                        <a:effectLst/>
                        <a:latin typeface="Calibri"/>
                        <a:ea typeface="Calibri"/>
                        <a:cs typeface="Times New Roman"/>
                      </a:endParaRPr>
                    </a:p>
                  </a:txBody>
                  <a:tcPr marL="68580" marR="68580" marT="0" marB="0"/>
                </a:tc>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r>
              <a:tr h="658745">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1100</a:t>
                      </a: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1" dirty="0" smtClean="0">
                          <a:effectLst/>
                          <a:latin typeface="Verdana"/>
                          <a:ea typeface="Calibri"/>
                          <a:cs typeface="Times New Roman"/>
                        </a:rPr>
                        <a:t>2.8.6</a:t>
                      </a:r>
                      <a:endParaRPr lang="de-DE" sz="1800" dirty="0" smtClean="0">
                        <a:effectLst/>
                        <a:latin typeface="+mn-lt"/>
                        <a:ea typeface="Calibri"/>
                        <a:cs typeface="Times New Roman"/>
                      </a:endParaRPr>
                    </a:p>
                    <a:p>
                      <a:pPr>
                        <a:lnSpc>
                          <a:spcPct val="115000"/>
                        </a:lnSpc>
                        <a:spcAft>
                          <a:spcPts val="1000"/>
                        </a:spcAft>
                      </a:pPr>
                      <a:endParaRPr lang="de-DE" sz="180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1" dirty="0" smtClean="0">
                          <a:effectLst/>
                          <a:latin typeface="Verdana"/>
                          <a:ea typeface="Calibri"/>
                          <a:cs typeface="Times New Roman"/>
                        </a:rPr>
                        <a:t>Erscheinungsdatum</a:t>
                      </a:r>
                      <a:endParaRPr lang="de-DE" sz="1800" b="1" dirty="0" smtClean="0">
                        <a:effectLst/>
                        <a:latin typeface="+mn-lt"/>
                        <a:ea typeface="Calibri"/>
                        <a:cs typeface="Times New Roman"/>
                      </a:endParaRPr>
                    </a:p>
                    <a:p>
                      <a:pPr>
                        <a:lnSpc>
                          <a:spcPct val="115000"/>
                        </a:lnSpc>
                        <a:spcAft>
                          <a:spcPts val="1000"/>
                        </a:spcAft>
                      </a:pPr>
                      <a:endParaRPr lang="de-DE" sz="1800" b="1"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2002</a:t>
                      </a:r>
                      <a:r>
                        <a:rPr lang="de-DE" sz="1800" b="1" dirty="0" smtClean="0">
                          <a:effectLst/>
                          <a:latin typeface="Verdana"/>
                          <a:ea typeface="Calibri"/>
                          <a:cs typeface="Times New Roman"/>
                        </a:rPr>
                        <a:t>$n</a:t>
                      </a:r>
                      <a:r>
                        <a:rPr lang="de-DE" sz="1800" dirty="0" smtClean="0">
                          <a:effectLst/>
                          <a:latin typeface="Verdana"/>
                          <a:ea typeface="Calibri"/>
                          <a:cs typeface="Times New Roman"/>
                        </a:rPr>
                        <a:t>[2002]-</a:t>
                      </a:r>
                      <a:endParaRPr lang="de-DE" sz="1800" dirty="0" smtClean="0">
                        <a:effectLst/>
                        <a:latin typeface="+mn-lt"/>
                        <a:ea typeface="Calibri"/>
                        <a:cs typeface="Times New Roman"/>
                      </a:endParaRPr>
                    </a:p>
                  </a:txBody>
                  <a:tcPr marL="68580" marR="68580" marT="0" marB="0"/>
                </a:tc>
              </a:tr>
              <a:tr h="1061570">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4030</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2.17.7.5.3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Früherer Verlag/Verlagsort</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Interest </a:t>
                      </a:r>
                      <a:r>
                        <a:rPr lang="de-DE" sz="1800" dirty="0">
                          <a:effectLst/>
                          <a:latin typeface="Verdana"/>
                          <a:ea typeface="Calibri"/>
                          <a:cs typeface="Times New Roman"/>
                        </a:rPr>
                        <a:t>Verlag, </a:t>
                      </a:r>
                      <a:r>
                        <a:rPr lang="de-DE" sz="1800" dirty="0" smtClean="0">
                          <a:effectLst/>
                          <a:latin typeface="Verdana"/>
                          <a:ea typeface="Calibri"/>
                          <a:cs typeface="Times New Roman"/>
                        </a:rPr>
                        <a:t>Kissing</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2002-2006</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8" name="Textfeld 7"/>
          <p:cNvSpPr txBox="1"/>
          <p:nvPr/>
        </p:nvSpPr>
        <p:spPr>
          <a:xfrm>
            <a:off x="251520" y="188640"/>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a:t>
            </a:r>
            <a:r>
              <a:rPr lang="de-DE" sz="2800" dirty="0">
                <a:solidFill>
                  <a:srgbClr val="4F81BD">
                    <a:lumMod val="75000"/>
                  </a:srgbClr>
                </a:solidFill>
                <a:latin typeface="Verdana" panose="020B0604030504040204" pitchFamily="34" charset="0"/>
              </a:rPr>
              <a:t>der Veröffentlichungsangabe RDA 2.8.1.5.3</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5721994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Äquivalente Manifestationen</a:t>
            </a:r>
          </a:p>
        </p:txBody>
      </p:sp>
      <p:sp>
        <p:nvSpPr>
          <p:cNvPr id="3" name="Textplatzhalter 2"/>
          <p:cNvSpPr>
            <a:spLocks noGrp="1"/>
          </p:cNvSpPr>
          <p:nvPr>
            <p:ph type="body" sz="quarter" idx="13"/>
          </p:nvPr>
        </p:nvSpPr>
        <p:spPr/>
        <p:txBody>
          <a:bodyPr/>
          <a:lstStyle/>
          <a:p>
            <a:pPr marL="0" indent="0">
              <a:buNone/>
            </a:pPr>
            <a:r>
              <a:rPr lang="de-DE" dirty="0"/>
              <a:t>RDA </a:t>
            </a:r>
            <a:r>
              <a:rPr lang="de-DE" dirty="0" smtClean="0"/>
              <a:t>27.1.1.3</a:t>
            </a:r>
          </a:p>
          <a:p>
            <a:pPr marL="0" indent="0">
              <a:buNone/>
            </a:pPr>
            <a:endParaRPr lang="de-DE" dirty="0" smtClean="0"/>
          </a:p>
          <a:p>
            <a:r>
              <a:rPr lang="de-DE" dirty="0" smtClean="0"/>
              <a:t>Beispiel: Ein Werk erscheint als Loseblattsammlung und als kumulierende CD-ROM-Ausgabe</a:t>
            </a:r>
          </a:p>
          <a:p>
            <a:r>
              <a:rPr lang="de-DE" dirty="0" smtClean="0"/>
              <a:t>Bedeutet: Zwei Manifestationen ggf. mit gemeinsamem Werknormsatz</a:t>
            </a:r>
          </a:p>
          <a:p>
            <a:r>
              <a:rPr lang="de-DE" dirty="0" smtClean="0"/>
              <a:t>In der umfassenden Beschreibung der Loseblatt- </a:t>
            </a:r>
            <a:r>
              <a:rPr lang="de-DE" dirty="0" err="1" smtClean="0"/>
              <a:t>sammlung</a:t>
            </a:r>
            <a:r>
              <a:rPr lang="de-DE" dirty="0" smtClean="0"/>
              <a:t> kann eine „Äquivalenzbeziehung“ auf die andere Manifestation hinweisen.</a:t>
            </a:r>
          </a:p>
          <a:p>
            <a:r>
              <a:rPr lang="de-DE" dirty="0" smtClean="0"/>
              <a:t>Möglich ist </a:t>
            </a:r>
            <a:r>
              <a:rPr lang="de-DE" dirty="0"/>
              <a:t>eine Anmerkung (RDA 27.1.1.3 Beziehung </a:t>
            </a:r>
            <a:r>
              <a:rPr lang="de-DE" dirty="0" smtClean="0"/>
              <a:t>unstrukturiert), eine strukturierte textliche Beziehung oder eine Verknüpfung </a:t>
            </a:r>
            <a:r>
              <a:rPr lang="de-DE" dirty="0"/>
              <a:t>der Titel (RDA 27.1.1.3 Beziehung über Sucheinstieg</a:t>
            </a:r>
            <a:r>
              <a:rPr lang="de-DE" dirty="0" smtClean="0"/>
              <a:t>).</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1395635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24512380"/>
              </p:ext>
            </p:extLst>
          </p:nvPr>
        </p:nvGraphicFramePr>
        <p:xfrm>
          <a:off x="323528" y="2348880"/>
          <a:ext cx="8424934" cy="2453993"/>
        </p:xfrm>
        <a:graphic>
          <a:graphicData uri="http://schemas.openxmlformats.org/drawingml/2006/table">
            <a:tbl>
              <a:tblPr firstRow="1" bandRow="1">
                <a:tableStyleId>{5C22544A-7EE6-4342-B048-85BDC9FD1C3A}</a:tableStyleId>
              </a:tblPr>
              <a:tblGrid>
                <a:gridCol w="1248138"/>
                <a:gridCol w="1248138"/>
                <a:gridCol w="3107012"/>
                <a:gridCol w="2821646"/>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p>
                  </a:txBody>
                  <a:tcPr/>
                </a:tc>
              </a:tr>
              <a:tr h="648073">
                <a:tc rowSpan="2">
                  <a:txBody>
                    <a:bodyPr/>
                    <a:lstStyle/>
                    <a:p>
                      <a:pPr>
                        <a:lnSpc>
                          <a:spcPct val="100000"/>
                        </a:lnSpc>
                        <a:spcAft>
                          <a:spcPts val="600"/>
                        </a:spcAft>
                      </a:pPr>
                      <a:r>
                        <a:rPr lang="de-DE" sz="1800" b="0" dirty="0" smtClean="0">
                          <a:effectLst/>
                          <a:latin typeface="Verdana"/>
                          <a:ea typeface="Calibri"/>
                          <a:cs typeface="Times New Roman"/>
                        </a:rPr>
                        <a:t>4243</a:t>
                      </a:r>
                      <a:endParaRPr lang="de-DE" sz="1800" b="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b="1" dirty="0" smtClean="0">
                          <a:effectLst/>
                          <a:latin typeface="Verdana"/>
                          <a:ea typeface="Calibri"/>
                          <a:cs typeface="Times New Roman"/>
                        </a:rPr>
                        <a:t>24.5</a:t>
                      </a:r>
                      <a:endParaRPr lang="de-DE" sz="1800" b="1"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b="1" dirty="0" smtClean="0">
                          <a:effectLst/>
                          <a:latin typeface="Verdana"/>
                          <a:ea typeface="Calibri"/>
                          <a:cs typeface="Times New Roman"/>
                        </a:rPr>
                        <a:t>Beziehungskennzeichnung</a:t>
                      </a:r>
                    </a:p>
                  </a:txBody>
                  <a:tcPr marL="68580" marR="68580" marT="0" marB="0"/>
                </a:tc>
                <a:tc rowSpan="2">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effectLst/>
                          <a:latin typeface="Verdana"/>
                          <a:ea typeface="Calibri"/>
                          <a:cs typeface="Times New Roman"/>
                        </a:rPr>
                        <a:t>Erscheint auch </a:t>
                      </a:r>
                      <a:r>
                        <a:rPr lang="de-DE" sz="1800" dirty="0" err="1" smtClean="0">
                          <a:effectLst/>
                          <a:latin typeface="Verdana"/>
                          <a:ea typeface="Calibri"/>
                          <a:cs typeface="Times New Roman"/>
                        </a:rPr>
                        <a:t>als</a:t>
                      </a:r>
                      <a:r>
                        <a:rPr lang="de-DE" sz="1800" b="1" dirty="0" err="1" smtClean="0">
                          <a:effectLst/>
                          <a:latin typeface="Verdana"/>
                          <a:ea typeface="Calibri"/>
                          <a:cs typeface="Times New Roman"/>
                        </a:rPr>
                        <a:t>$n</a:t>
                      </a:r>
                      <a:r>
                        <a:rPr lang="de-DE" sz="1800" dirty="0" err="1" smtClean="0">
                          <a:effectLst/>
                          <a:latin typeface="Verdana"/>
                          <a:ea typeface="Calibri"/>
                          <a:cs typeface="Times New Roman"/>
                        </a:rPr>
                        <a:t>CD</a:t>
                      </a:r>
                      <a:r>
                        <a:rPr lang="de-DE" sz="1800" dirty="0" smtClean="0">
                          <a:effectLst/>
                          <a:latin typeface="Verdana"/>
                          <a:ea typeface="Calibri"/>
                          <a:cs typeface="Times New Roman"/>
                        </a:rPr>
                        <a:t>-</a:t>
                      </a:r>
                      <a:br>
                        <a:rPr lang="de-DE" sz="1800" dirty="0" smtClean="0">
                          <a:effectLst/>
                          <a:latin typeface="Verdana"/>
                          <a:ea typeface="Calibri"/>
                          <a:cs typeface="Times New Roman"/>
                        </a:rPr>
                      </a:br>
                      <a:r>
                        <a:rPr lang="de-DE" sz="1800" dirty="0" smtClean="0">
                          <a:effectLst/>
                          <a:latin typeface="Verdana"/>
                          <a:ea typeface="Calibri"/>
                          <a:cs typeface="Times New Roman"/>
                        </a:rPr>
                        <a:t>ROM-Ausgabe !</a:t>
                      </a:r>
                      <a:r>
                        <a:rPr lang="de-DE" sz="1800" dirty="0" err="1" smtClean="0">
                          <a:effectLst/>
                          <a:latin typeface="Verdana"/>
                          <a:ea typeface="Calibri"/>
                          <a:cs typeface="Times New Roman"/>
                        </a:rPr>
                        <a:t>IDN!</a:t>
                      </a:r>
                      <a:r>
                        <a:rPr lang="de-DE" sz="1800" i="1" dirty="0" err="1" smtClean="0">
                          <a:effectLst/>
                          <a:latin typeface="Verdana"/>
                          <a:ea typeface="Calibri"/>
                          <a:cs typeface="Times New Roman"/>
                        </a:rPr>
                        <a:t>Windows</a:t>
                      </a:r>
                      <a:r>
                        <a:rPr lang="de-DE" sz="1800" i="1" dirty="0" smtClean="0">
                          <a:effectLst/>
                          <a:latin typeface="Verdana"/>
                          <a:ea typeface="Calibri"/>
                          <a:cs typeface="Times New Roman"/>
                        </a:rPr>
                        <a:t> Security Administration</a:t>
                      </a:r>
                    </a:p>
                    <a:p>
                      <a:pPr>
                        <a:lnSpc>
                          <a:spcPct val="100000"/>
                        </a:lnSpc>
                        <a:spcAft>
                          <a:spcPts val="600"/>
                        </a:spcAft>
                      </a:pPr>
                      <a:r>
                        <a:rPr lang="de-DE" sz="1800" dirty="0" smtClean="0">
                          <a:effectLst/>
                          <a:latin typeface="Verdana"/>
                          <a:ea typeface="Calibri"/>
                          <a:cs typeface="Times New Roman"/>
                        </a:rPr>
                        <a:t> </a:t>
                      </a:r>
                      <a:endParaRPr lang="de-DE" sz="1800" i="1" dirty="0" smtClean="0">
                        <a:effectLst/>
                        <a:latin typeface="Verdana"/>
                        <a:ea typeface="Calibri"/>
                        <a:cs typeface="Times New Roman"/>
                      </a:endParaRPr>
                    </a:p>
                  </a:txBody>
                  <a:tcPr marL="68580" marR="68580" marT="0" marB="0"/>
                </a:tc>
              </a:tr>
              <a:tr h="1440160">
                <a:tc vMerge="1">
                  <a:txBody>
                    <a:bodyPr/>
                    <a:lstStyle/>
                    <a:p>
                      <a:pPr>
                        <a:lnSpc>
                          <a:spcPct val="100000"/>
                        </a:lnSpc>
                        <a:spcAft>
                          <a:spcPts val="600"/>
                        </a:spcAft>
                      </a:pPr>
                      <a:endParaRPr lang="de-DE" sz="1800" b="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b="0" dirty="0" smtClean="0">
                          <a:effectLst/>
                          <a:latin typeface="Verdana"/>
                          <a:ea typeface="Calibri"/>
                          <a:cs typeface="Times New Roman"/>
                        </a:rPr>
                        <a:t>27.1</a:t>
                      </a:r>
                      <a:endParaRPr lang="de-DE" sz="1800" b="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b="0" dirty="0" smtClean="0">
                          <a:effectLst/>
                          <a:latin typeface="Verdana"/>
                          <a:ea typeface="Calibri"/>
                          <a:cs typeface="Times New Roman"/>
                        </a:rPr>
                        <a:t>In Beziehung stehende Manifestation</a:t>
                      </a:r>
                    </a:p>
                  </a:txBody>
                  <a:tcPr marL="68580" marR="68580" marT="0" marB="0"/>
                </a:tc>
                <a:tc vMerge="1">
                  <a:txBody>
                    <a:bodyPr/>
                    <a:lstStyle/>
                    <a:p>
                      <a:pPr>
                        <a:lnSpc>
                          <a:spcPct val="100000"/>
                        </a:lnSpc>
                        <a:spcAft>
                          <a:spcPts val="600"/>
                        </a:spcAft>
                      </a:pPr>
                      <a:endParaRPr lang="de-DE" sz="1800" dirty="0" smtClean="0">
                        <a:effectLst/>
                        <a:latin typeface="Verdana"/>
                        <a:ea typeface="Calibri"/>
                        <a:cs typeface="Times New Roman"/>
                      </a:endParaRPr>
                    </a:p>
                  </a:txBody>
                  <a:tcPr marL="68580" marR="68580" marT="0" marB="0"/>
                </a:tc>
              </a:tr>
            </a:tbl>
          </a:graphicData>
        </a:graphic>
      </p:graphicFrame>
      <p:sp>
        <p:nvSpPr>
          <p:cNvPr id="8" name="Textfeld 7"/>
          <p:cNvSpPr txBox="1"/>
          <p:nvPr/>
        </p:nvSpPr>
        <p:spPr>
          <a:xfrm>
            <a:off x="251520" y="1700808"/>
            <a:ext cx="8424936" cy="461665"/>
          </a:xfrm>
          <a:prstGeom prst="rect">
            <a:avLst/>
          </a:prstGeom>
          <a:solidFill>
            <a:schemeClr val="bg1"/>
          </a:solidFill>
          <a:ln>
            <a:noFill/>
          </a:ln>
        </p:spPr>
        <p:txBody>
          <a:bodyPr wrap="square" rtlCol="0">
            <a:spAutoFit/>
          </a:bodyPr>
          <a:lstStyle/>
          <a:p>
            <a:r>
              <a:rPr lang="de-DE" sz="2400" dirty="0" smtClean="0">
                <a:latin typeface="Verdana"/>
                <a:ea typeface="Calibri"/>
                <a:cs typeface="Times New Roman"/>
              </a:rPr>
              <a:t>Äquivalenzbeziehung </a:t>
            </a:r>
            <a:r>
              <a:rPr lang="de-DE" sz="2400" dirty="0">
                <a:latin typeface="Verdana"/>
                <a:ea typeface="Calibri"/>
                <a:cs typeface="Times New Roman"/>
              </a:rPr>
              <a:t>über </a:t>
            </a:r>
            <a:r>
              <a:rPr lang="de-DE" sz="2400" dirty="0" smtClean="0">
                <a:latin typeface="Verdana"/>
                <a:ea typeface="Calibri"/>
                <a:cs typeface="Times New Roman"/>
              </a:rPr>
              <a:t>Sucheinstieg</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404664"/>
            <a:ext cx="8640960" cy="508918"/>
          </a:xfrm>
        </p:spPr>
        <p:txBody>
          <a:bodyPr/>
          <a:lstStyle/>
          <a:p>
            <a:r>
              <a:rPr lang="de-DE" dirty="0">
                <a:solidFill>
                  <a:srgbClr val="4F81BD">
                    <a:lumMod val="75000"/>
                  </a:srgbClr>
                </a:solidFill>
              </a:rPr>
              <a:t>Beispiel: Äquivalenzbeziehung zu einer CD-ROM-Ausgabe mit anderem Titel</a:t>
            </a:r>
          </a:p>
        </p:txBody>
      </p:sp>
      <p:sp>
        <p:nvSpPr>
          <p:cNvPr id="10"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3493037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92738634"/>
              </p:ext>
            </p:extLst>
          </p:nvPr>
        </p:nvGraphicFramePr>
        <p:xfrm>
          <a:off x="323528" y="2348880"/>
          <a:ext cx="8424934" cy="1805920"/>
        </p:xfrm>
        <a:graphic>
          <a:graphicData uri="http://schemas.openxmlformats.org/drawingml/2006/table">
            <a:tbl>
              <a:tblPr firstRow="1" bandRow="1">
                <a:tableStyleId>{5C22544A-7EE6-4342-B048-85BDC9FD1C3A}</a:tableStyleId>
              </a:tblPr>
              <a:tblGrid>
                <a:gridCol w="1248138"/>
                <a:gridCol w="1248138"/>
                <a:gridCol w="3107012"/>
                <a:gridCol w="2821646"/>
              </a:tblGrid>
              <a:tr h="36003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40160">
                <a:tc>
                  <a:txBody>
                    <a:bodyPr/>
                    <a:lstStyle/>
                    <a:p>
                      <a:pPr>
                        <a:lnSpc>
                          <a:spcPct val="100000"/>
                        </a:lnSpc>
                        <a:spcAft>
                          <a:spcPts val="600"/>
                        </a:spcAft>
                      </a:pPr>
                      <a:r>
                        <a:rPr lang="de-DE" sz="1800" dirty="0" smtClean="0">
                          <a:effectLst/>
                          <a:latin typeface="Verdana"/>
                          <a:ea typeface="Calibri"/>
                          <a:cs typeface="Times New Roman"/>
                        </a:rPr>
                        <a:t>4201</a:t>
                      </a:r>
                      <a:endParaRPr lang="de-DE" sz="180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b="0" dirty="0">
                          <a:effectLst/>
                          <a:latin typeface="Verdana"/>
                          <a:ea typeface="Calibri"/>
                          <a:cs typeface="Times New Roman"/>
                        </a:rPr>
                        <a:t>27.1.</a:t>
                      </a:r>
                      <a:r>
                        <a:rPr lang="de-DE" sz="1800" dirty="0">
                          <a:effectLst/>
                          <a:latin typeface="Verdana"/>
                          <a:ea typeface="Calibri"/>
                          <a:cs typeface="Times New Roman"/>
                        </a:rPr>
                        <a:t>1.3</a:t>
                      </a:r>
                    </a:p>
                  </a:txBody>
                  <a:tcPr marL="68580" marR="68580" marT="0" marB="0"/>
                </a:tc>
                <a:tc>
                  <a:txBody>
                    <a:bodyPr/>
                    <a:lstStyle/>
                    <a:p>
                      <a:pPr>
                        <a:lnSpc>
                          <a:spcPct val="100000"/>
                        </a:lnSpc>
                        <a:spcAft>
                          <a:spcPts val="600"/>
                        </a:spcAft>
                      </a:pPr>
                      <a:r>
                        <a:rPr lang="de-DE" sz="1800" dirty="0" smtClean="0">
                          <a:effectLst/>
                          <a:latin typeface="Verdana"/>
                          <a:ea typeface="Calibri"/>
                          <a:cs typeface="Times New Roman"/>
                        </a:rPr>
                        <a:t>In Beziehung stehende</a:t>
                      </a:r>
                      <a:r>
                        <a:rPr lang="de-DE" sz="1800" baseline="0" dirty="0" smtClean="0">
                          <a:effectLst/>
                          <a:latin typeface="Verdana"/>
                          <a:ea typeface="Calibri"/>
                          <a:cs typeface="Times New Roman"/>
                        </a:rPr>
                        <a:t> Manifestation</a:t>
                      </a:r>
                      <a:endParaRPr lang="de-DE" sz="180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dirty="0">
                          <a:effectLst/>
                          <a:latin typeface="Verdana"/>
                          <a:ea typeface="Calibri"/>
                          <a:cs typeface="Times New Roman"/>
                        </a:rPr>
                        <a:t>Erscheint auch als CD-ROM-Ausgabe </a:t>
                      </a:r>
                    </a:p>
                  </a:txBody>
                  <a:tcPr marL="68580" marR="68580" marT="0" marB="0"/>
                </a:tc>
              </a:tr>
            </a:tbl>
          </a:graphicData>
        </a:graphic>
      </p:graphicFrame>
      <p:sp>
        <p:nvSpPr>
          <p:cNvPr id="8" name="Textfeld 7"/>
          <p:cNvSpPr txBox="1"/>
          <p:nvPr/>
        </p:nvSpPr>
        <p:spPr>
          <a:xfrm>
            <a:off x="251520" y="1700807"/>
            <a:ext cx="8424936" cy="461665"/>
          </a:xfrm>
          <a:prstGeom prst="rect">
            <a:avLst/>
          </a:prstGeom>
          <a:solidFill>
            <a:schemeClr val="bg1"/>
          </a:solidFill>
          <a:ln>
            <a:noFill/>
          </a:ln>
        </p:spPr>
        <p:txBody>
          <a:bodyPr wrap="square" rtlCol="0">
            <a:spAutoFit/>
          </a:bodyPr>
          <a:lstStyle/>
          <a:p>
            <a:r>
              <a:rPr lang="de-DE" sz="2400" dirty="0" smtClean="0">
                <a:latin typeface="Verdana"/>
                <a:ea typeface="Calibri"/>
                <a:cs typeface="Times New Roman"/>
              </a:rPr>
              <a:t>Äquivalenzbeziehung unstrukturiert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404664"/>
            <a:ext cx="8640960" cy="508918"/>
          </a:xfrm>
        </p:spPr>
        <p:txBody>
          <a:bodyPr/>
          <a:lstStyle/>
          <a:p>
            <a:r>
              <a:rPr lang="de-DE" dirty="0">
                <a:solidFill>
                  <a:srgbClr val="4F81BD">
                    <a:lumMod val="75000"/>
                  </a:srgbClr>
                </a:solidFill>
              </a:rPr>
              <a:t>Beispiel: Äquivalenzbeziehung zu einer CD-ROM-Ausgabe mit </a:t>
            </a:r>
            <a:r>
              <a:rPr lang="de-DE" dirty="0" smtClean="0">
                <a:solidFill>
                  <a:srgbClr val="4F81BD">
                    <a:lumMod val="75000"/>
                  </a:srgbClr>
                </a:solidFill>
              </a:rPr>
              <a:t>gleichem Titel</a:t>
            </a:r>
            <a:endParaRPr lang="de-DE" dirty="0">
              <a:solidFill>
                <a:srgbClr val="4F81BD">
                  <a:lumMod val="75000"/>
                </a:srgbClr>
              </a:solidFill>
            </a:endParaRPr>
          </a:p>
        </p:txBody>
      </p:sp>
      <p:sp>
        <p:nvSpPr>
          <p:cNvPr id="10"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9182800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a:t>Änderungen, die eine neue Beschreibung erforderlich machen</a:t>
            </a:r>
            <a:r>
              <a:rPr lang="de-DE" b="1" dirty="0"/>
              <a:t> </a:t>
            </a:r>
            <a:endParaRPr lang="de-DE" dirty="0"/>
          </a:p>
        </p:txBody>
      </p:sp>
      <p:sp>
        <p:nvSpPr>
          <p:cNvPr id="3" name="Textplatzhalter 2"/>
          <p:cNvSpPr>
            <a:spLocks noGrp="1"/>
          </p:cNvSpPr>
          <p:nvPr>
            <p:ph type="body" sz="quarter" idx="13"/>
          </p:nvPr>
        </p:nvSpPr>
        <p:spPr>
          <a:xfrm>
            <a:off x="251520" y="1412776"/>
            <a:ext cx="8640960" cy="4896544"/>
          </a:xfrm>
        </p:spPr>
        <p:txBody>
          <a:bodyPr/>
          <a:lstStyle/>
          <a:p>
            <a:pPr marL="0" indent="0">
              <a:buNone/>
            </a:pPr>
            <a:r>
              <a:rPr lang="de-DE" dirty="0"/>
              <a:t>RDA 1.6.3 – RDA </a:t>
            </a:r>
            <a:r>
              <a:rPr lang="de-DE" dirty="0" smtClean="0"/>
              <a:t>1.6.3.4</a:t>
            </a:r>
          </a:p>
          <a:p>
            <a:pPr marL="0" indent="0">
              <a:buNone/>
            </a:pPr>
            <a:endParaRPr lang="de-DE" dirty="0" smtClean="0"/>
          </a:p>
          <a:p>
            <a:r>
              <a:rPr lang="de-DE" dirty="0" smtClean="0"/>
              <a:t>Änderung der Erscheinungsweise</a:t>
            </a:r>
            <a:endParaRPr lang="de-DE" dirty="0"/>
          </a:p>
          <a:p>
            <a:r>
              <a:rPr lang="de-DE" dirty="0" smtClean="0"/>
              <a:t>Die </a:t>
            </a:r>
            <a:r>
              <a:rPr lang="de-DE" dirty="0"/>
              <a:t>integrierende Ressource ändert den Medientyp</a:t>
            </a:r>
          </a:p>
          <a:p>
            <a:r>
              <a:rPr lang="de-DE" dirty="0" smtClean="0"/>
              <a:t>Es </a:t>
            </a:r>
            <a:r>
              <a:rPr lang="de-DE" dirty="0"/>
              <a:t>erscheint eine Neuauflage des Grundwerks einer Loseblattsammlung</a:t>
            </a:r>
          </a:p>
          <a:p>
            <a:r>
              <a:rPr lang="de-DE" dirty="0" smtClean="0"/>
              <a:t>Änderungen </a:t>
            </a:r>
            <a:r>
              <a:rPr lang="de-DE" dirty="0"/>
              <a:t>im Ausgabevermerk (Geltungsbereich, Reichweite)</a:t>
            </a:r>
          </a:p>
          <a:p>
            <a:endParaRPr lang="de-DE" dirty="0" smtClean="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
        <p:nvSpPr>
          <p:cNvPr id="7"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40660093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908720"/>
            <a:ext cx="8568952" cy="144016"/>
          </a:xfrm>
        </p:spPr>
        <p:txBody>
          <a:bodyPr/>
          <a:lstStyle/>
          <a:p>
            <a:r>
              <a:rPr lang="de-DE" dirty="0"/>
              <a:t>Eine integrierende Ressource erscheint zukünftig als (mehrteilige) Monografie oder fortlaufende </a:t>
            </a:r>
            <a:r>
              <a:rPr lang="de-DE" dirty="0" smtClean="0"/>
              <a:t>Ressource - 1</a:t>
            </a:r>
            <a:r>
              <a:rPr lang="de-DE" dirty="0"/>
              <a:t/>
            </a:r>
            <a:br>
              <a:rPr lang="de-DE" dirty="0"/>
            </a:br>
            <a:endParaRPr lang="de-DE" dirty="0"/>
          </a:p>
        </p:txBody>
      </p:sp>
      <p:sp>
        <p:nvSpPr>
          <p:cNvPr id="3" name="Textplatzhalter 2"/>
          <p:cNvSpPr>
            <a:spLocks noGrp="1"/>
          </p:cNvSpPr>
          <p:nvPr>
            <p:ph type="body" sz="quarter" idx="13"/>
          </p:nvPr>
        </p:nvSpPr>
        <p:spPr>
          <a:xfrm>
            <a:off x="251520" y="1484784"/>
            <a:ext cx="8640960" cy="5472608"/>
          </a:xfrm>
        </p:spPr>
        <p:txBody>
          <a:bodyPr/>
          <a:lstStyle/>
          <a:p>
            <a:pPr marL="0" indent="0">
              <a:buNone/>
            </a:pPr>
            <a:endParaRPr lang="de-DE" dirty="0" smtClean="0"/>
          </a:p>
          <a:p>
            <a:pPr marL="0" indent="0">
              <a:buNone/>
            </a:pPr>
            <a:r>
              <a:rPr lang="de-DE" dirty="0" smtClean="0"/>
              <a:t>RDA 1.6.3.1</a:t>
            </a:r>
          </a:p>
          <a:p>
            <a:pPr marL="0" indent="0">
              <a:buNone/>
            </a:pPr>
            <a:endParaRPr lang="de-DE" dirty="0" smtClean="0"/>
          </a:p>
          <a:p>
            <a:r>
              <a:rPr lang="de-DE" dirty="0"/>
              <a:t>Die integrierende Ressource wird abschließend umfassend beschrieben anhand der letzten vorliegenden Iteration</a:t>
            </a:r>
            <a:r>
              <a:rPr lang="de-DE" dirty="0" smtClean="0"/>
              <a:t>.</a:t>
            </a:r>
          </a:p>
          <a:p>
            <a:r>
              <a:rPr lang="de-DE" dirty="0" smtClean="0"/>
              <a:t>Eine </a:t>
            </a:r>
            <a:r>
              <a:rPr lang="de-DE" dirty="0"/>
              <a:t>Anmerkung weist auf die </a:t>
            </a:r>
            <a:r>
              <a:rPr lang="de-DE" dirty="0" smtClean="0"/>
              <a:t>andere Manifestation </a:t>
            </a:r>
            <a:r>
              <a:rPr lang="de-DE" dirty="0"/>
              <a:t>hin, wenn es für die Identifizierung als wichtig angesehen wird </a:t>
            </a:r>
            <a:r>
              <a:rPr lang="de-DE" dirty="0" smtClean="0"/>
              <a:t>(RDA 27.1 unstrukturierte Beziehung). </a:t>
            </a:r>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4065121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381678513"/>
              </p:ext>
            </p:extLst>
          </p:nvPr>
        </p:nvGraphicFramePr>
        <p:xfrm>
          <a:off x="370384" y="2636912"/>
          <a:ext cx="8424934" cy="1758908"/>
        </p:xfrm>
        <a:graphic>
          <a:graphicData uri="http://schemas.openxmlformats.org/drawingml/2006/table">
            <a:tbl>
              <a:tblPr firstRow="1" bandRow="1">
                <a:tableStyleId>{5C22544A-7EE6-4342-B048-85BDC9FD1C3A}</a:tableStyleId>
              </a:tblPr>
              <a:tblGrid>
                <a:gridCol w="1248138"/>
                <a:gridCol w="1248138"/>
                <a:gridCol w="3107012"/>
                <a:gridCol w="2821646"/>
              </a:tblGrid>
              <a:tr h="43099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27910">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4201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smtClean="0">
                          <a:effectLst/>
                          <a:latin typeface="Verdana"/>
                          <a:ea typeface="Calibri"/>
                          <a:cs typeface="Times New Roman"/>
                        </a:rPr>
                        <a:t>27.1</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In Beziehung stehende Manifestation</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Ab Mai 2010 fortgesetzt als fortlaufende Ressource </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8" name="Textfeld 7"/>
          <p:cNvSpPr txBox="1"/>
          <p:nvPr/>
        </p:nvSpPr>
        <p:spPr>
          <a:xfrm>
            <a:off x="251520" y="1639743"/>
            <a:ext cx="8424936" cy="461665"/>
          </a:xfrm>
          <a:prstGeom prst="rect">
            <a:avLst/>
          </a:prstGeom>
          <a:solidFill>
            <a:schemeClr val="bg1"/>
          </a:solidFill>
          <a:ln>
            <a:noFill/>
          </a:ln>
        </p:spPr>
        <p:txBody>
          <a:bodyPr wrap="square" rtlCol="0">
            <a:spAutoFit/>
          </a:bodyPr>
          <a:lstStyle/>
          <a:p>
            <a:r>
              <a:rPr lang="de-DE" sz="2400" dirty="0" smtClean="0">
                <a:latin typeface="Verdana"/>
                <a:ea typeface="Calibri"/>
                <a:cs typeface="Times New Roman"/>
              </a:rPr>
              <a:t>Beziehung unstrukturiert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404664"/>
            <a:ext cx="8640960" cy="508918"/>
          </a:xfrm>
        </p:spPr>
        <p:txBody>
          <a:bodyPr/>
          <a:lstStyle/>
          <a:p>
            <a:r>
              <a:rPr lang="de-DE" dirty="0">
                <a:solidFill>
                  <a:srgbClr val="4F81BD">
                    <a:lumMod val="75000"/>
                  </a:srgbClr>
                </a:solidFill>
              </a:rPr>
              <a:t>Beispiel: Beziehung zu einer fortlaufenden Ressource, Werktitel bleibt gleich</a:t>
            </a:r>
          </a:p>
        </p:txBody>
      </p:sp>
      <p:sp>
        <p:nvSpPr>
          <p:cNvPr id="10"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6715336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844824"/>
            <a:ext cx="8640960" cy="4320480"/>
          </a:xfrm>
        </p:spPr>
        <p:txBody>
          <a:bodyPr/>
          <a:lstStyle/>
          <a:p>
            <a:pPr marL="0" indent="0">
              <a:buNone/>
            </a:pPr>
            <a:r>
              <a:rPr lang="de-DE" dirty="0" smtClean="0"/>
              <a:t>Die integrierende Ressource wird als einzelne Einheit fortgeführt mit geändertem Titel:</a:t>
            </a:r>
          </a:p>
          <a:p>
            <a:pPr marL="0" indent="0">
              <a:buNone/>
            </a:pPr>
            <a:endParaRPr lang="de-DE" dirty="0" smtClean="0"/>
          </a:p>
          <a:p>
            <a:r>
              <a:rPr lang="de-DE" dirty="0" smtClean="0"/>
              <a:t>Werkebene: Der </a:t>
            </a:r>
            <a:r>
              <a:rPr lang="de-DE" dirty="0"/>
              <a:t>Sucheinstieg für das Werk bleibt gleich</a:t>
            </a:r>
            <a:r>
              <a:rPr lang="de-DE" dirty="0" smtClean="0"/>
              <a:t>.</a:t>
            </a:r>
          </a:p>
          <a:p>
            <a:pPr marL="0" indent="0">
              <a:buNone/>
            </a:pPr>
            <a:endParaRPr lang="de-DE" dirty="0" smtClean="0"/>
          </a:p>
          <a:p>
            <a:r>
              <a:rPr lang="de-DE" dirty="0" smtClean="0"/>
              <a:t>Manifestationsebene: </a:t>
            </a:r>
            <a:r>
              <a:rPr lang="de-DE" dirty="0"/>
              <a:t>Der jeweils andere Haupttitel kann über eine Äquivalenzbeziehung </a:t>
            </a:r>
            <a:r>
              <a:rPr lang="de-DE" dirty="0" smtClean="0"/>
              <a:t>verknüpft, strukturiert oder unstrukturiert angegeben </a:t>
            </a:r>
            <a:r>
              <a:rPr lang="de-DE" dirty="0"/>
              <a:t>werden.</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
        <p:nvSpPr>
          <p:cNvPr id="8" name="Titel 1"/>
          <p:cNvSpPr>
            <a:spLocks noGrp="1"/>
          </p:cNvSpPr>
          <p:nvPr>
            <p:ph type="title"/>
          </p:nvPr>
        </p:nvSpPr>
        <p:spPr>
          <a:xfrm>
            <a:off x="251520" y="620688"/>
            <a:ext cx="8640960" cy="508918"/>
          </a:xfrm>
        </p:spPr>
        <p:txBody>
          <a:bodyPr/>
          <a:lstStyle/>
          <a:p>
            <a:r>
              <a:rPr lang="de-DE" dirty="0"/>
              <a:t>Eine integrierende Ressource erscheint zukünftig als (mehrteilige) Monografie oder fortlaufende Ressource - 2</a:t>
            </a:r>
            <a:endParaRPr lang="de-DE" dirty="0">
              <a:solidFill>
                <a:srgbClr val="4F81BD">
                  <a:lumMod val="75000"/>
                </a:srgbClr>
              </a:solidFill>
            </a:endParaRPr>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6813040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7153944" y="6381328"/>
            <a:ext cx="1450504" cy="365125"/>
          </a:xfrm>
        </p:spPr>
        <p:txBody>
          <a:bodyPr/>
          <a:lstStyle/>
          <a:p>
            <a:fld id="{8A6690F1-7CA1-4166-A522-500460961984}" type="slidenum">
              <a:rPr lang="de-DE" smtClean="0"/>
              <a:pPr/>
              <a:t>39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38353239"/>
              </p:ext>
            </p:extLst>
          </p:nvPr>
        </p:nvGraphicFramePr>
        <p:xfrm>
          <a:off x="467544" y="2322142"/>
          <a:ext cx="8136904" cy="4131194"/>
        </p:xfrm>
        <a:graphic>
          <a:graphicData uri="http://schemas.openxmlformats.org/drawingml/2006/table">
            <a:tbl>
              <a:tblPr firstRow="1" bandRow="1">
                <a:tableStyleId>{5C22544A-7EE6-4342-B048-85BDC9FD1C3A}</a:tableStyleId>
              </a:tblPr>
              <a:tblGrid>
                <a:gridCol w="792088"/>
                <a:gridCol w="1080120"/>
                <a:gridCol w="2304256"/>
                <a:gridCol w="1944216"/>
                <a:gridCol w="2016224"/>
              </a:tblGrid>
              <a:tr h="524785">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PICA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1. Auflage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2. Auflage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51801">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4000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2.3.2</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Haupttitel</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Handbuch für Gartengestaltung</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4020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2.5.2</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Ausgabe-bezeichnung</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indent="0">
                        <a:lnSpc>
                          <a:spcPct val="115000"/>
                        </a:lnSpc>
                        <a:spcAft>
                          <a:spcPts val="1000"/>
                        </a:spcAft>
                        <a:buNone/>
                      </a:pPr>
                      <a:r>
                        <a:rPr lang="de-DE" sz="1400" dirty="0" smtClean="0">
                          <a:effectLst/>
                          <a:latin typeface="Verdana" panose="020B0604030504040204" pitchFamily="34" charset="0"/>
                          <a:ea typeface="Verdana" panose="020B0604030504040204" pitchFamily="34" charset="0"/>
                          <a:cs typeface="Verdana" panose="020B0604030504040204" pitchFamily="34" charset="0"/>
                        </a:rPr>
                        <a:t>1. Auflage</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2. Auflage</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350131">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1100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2.8.6.5</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2010</a:t>
                      </a:r>
                      <a:r>
                        <a:rPr lang="de-DE" sz="1400" b="1" dirty="0" smtClean="0">
                          <a:effectLst/>
                          <a:latin typeface="Verdana" panose="020B0604030504040204" pitchFamily="34" charset="0"/>
                          <a:ea typeface="Verdana" panose="020B0604030504040204" pitchFamily="34" charset="0"/>
                          <a:cs typeface="Verdana" panose="020B0604030504040204" pitchFamily="34" charset="0"/>
                        </a:rPr>
                        <a:t>$b</a:t>
                      </a:r>
                      <a:r>
                        <a:rPr lang="de-DE" sz="1400" dirty="0" smtClean="0">
                          <a:effectLst/>
                          <a:latin typeface="Verdana" panose="020B0604030504040204" pitchFamily="34" charset="0"/>
                          <a:ea typeface="Verdana" panose="020B0604030504040204" pitchFamily="34" charset="0"/>
                          <a:cs typeface="Verdana" panose="020B0604030504040204" pitchFamily="34" charset="0"/>
                        </a:rPr>
                        <a:t>2014</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2015</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0500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2.13.1.3</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Erscheinungsweise</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Aa </a:t>
                      </a:r>
                      <a:r>
                        <a:rPr lang="de-DE" sz="1400" i="1" dirty="0" smtClean="0">
                          <a:effectLst/>
                          <a:latin typeface="Verdana" panose="020B0604030504040204" pitchFamily="34" charset="0"/>
                          <a:ea typeface="Verdana" panose="020B0604030504040204" pitchFamily="34" charset="0"/>
                          <a:cs typeface="Verdana" panose="020B0604030504040204" pitchFamily="34" charset="0"/>
                        </a:rPr>
                        <a:t>mit</a:t>
                      </a:r>
                      <a:br>
                        <a:rPr lang="de-DE" sz="1400" i="1" dirty="0" smtClean="0">
                          <a:effectLst/>
                          <a:latin typeface="Verdana" panose="020B0604030504040204" pitchFamily="34" charset="0"/>
                          <a:ea typeface="Verdana" panose="020B0604030504040204" pitchFamily="34" charset="0"/>
                          <a:cs typeface="Verdana" panose="020B0604030504040204" pitchFamily="34" charset="0"/>
                        </a:rPr>
                      </a:br>
                      <a:r>
                        <a:rPr lang="de-DE" sz="1400" b="1" dirty="0" smtClean="0">
                          <a:effectLst/>
                          <a:latin typeface="Verdana" panose="020B0604030504040204" pitchFamily="34" charset="0"/>
                          <a:ea typeface="Verdana" panose="020B0604030504040204" pitchFamily="34" charset="0"/>
                          <a:cs typeface="Verdana" panose="020B0604030504040204" pitchFamily="34" charset="0"/>
                        </a:rPr>
                        <a:t>0600</a:t>
                      </a:r>
                      <a:r>
                        <a:rPr lang="de-DE" sz="1400" dirty="0" smtClean="0">
                          <a:effectLst/>
                          <a:latin typeface="Verdana" panose="020B0604030504040204" pitchFamily="34" charset="0"/>
                          <a:ea typeface="Verdana" panose="020B0604030504040204" pitchFamily="34" charset="0"/>
                          <a:cs typeface="Verdana" panose="020B0604030504040204" pitchFamily="34" charset="0"/>
                        </a:rPr>
                        <a:t> </a:t>
                      </a:r>
                      <a:r>
                        <a:rPr lang="de-DE" sz="1400" dirty="0" err="1" smtClean="0">
                          <a:effectLst/>
                          <a:latin typeface="Verdana" panose="020B0604030504040204" pitchFamily="34" charset="0"/>
                          <a:ea typeface="Verdana" panose="020B0604030504040204" pitchFamily="34" charset="0"/>
                          <a:cs typeface="Verdana" panose="020B0604030504040204" pitchFamily="34" charset="0"/>
                        </a:rPr>
                        <a:t>lo;ee</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Aa</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3210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6.2.2</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Gartengestaltung </a:t>
                      </a:r>
                      <a:r>
                        <a:rPr lang="de-DE" sz="1400" i="1" dirty="0" smtClean="0">
                          <a:effectLst/>
                          <a:latin typeface="Verdana" panose="020B0604030504040204" pitchFamily="34" charset="0"/>
                          <a:ea typeface="Verdana" panose="020B0604030504040204" pitchFamily="34" charset="0"/>
                          <a:cs typeface="Verdana" panose="020B0604030504040204" pitchFamily="34" charset="0"/>
                        </a:rPr>
                        <a:t>oder</a:t>
                      </a:r>
                      <a:r>
                        <a:rPr lang="de-DE" sz="1400" dirty="0" smtClean="0">
                          <a:effectLst/>
                          <a:latin typeface="Verdana" panose="020B0604030504040204" pitchFamily="34" charset="0"/>
                          <a:ea typeface="Verdana" panose="020B0604030504040204" pitchFamily="34" charset="0"/>
                          <a:cs typeface="Verdana" panose="020B0604030504040204" pitchFamily="34" charset="0"/>
                        </a:rPr>
                        <a:t> !IDN!</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Gartengestaltung </a:t>
                      </a:r>
                      <a:r>
                        <a:rPr lang="de-DE" sz="1400" i="1" dirty="0" smtClean="0">
                          <a:effectLst/>
                          <a:latin typeface="Verdana" panose="020B0604030504040204" pitchFamily="34" charset="0"/>
                          <a:ea typeface="Verdana" panose="020B0604030504040204" pitchFamily="34" charset="0"/>
                          <a:cs typeface="Verdana" panose="020B0604030504040204" pitchFamily="34" charset="0"/>
                        </a:rPr>
                        <a:t>oder</a:t>
                      </a:r>
                      <a:r>
                        <a:rPr lang="de-DE" sz="1400" dirty="0" smtClean="0">
                          <a:effectLst/>
                          <a:latin typeface="Verdana" panose="020B0604030504040204" pitchFamily="34" charset="0"/>
                          <a:ea typeface="Verdana" panose="020B0604030504040204" pitchFamily="34" charset="0"/>
                          <a:cs typeface="Verdana" panose="020B0604030504040204" pitchFamily="34" charset="0"/>
                        </a:rPr>
                        <a:t> !IDN!</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rowSpan="2">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4243</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24.5</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rowSpan="2">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400" dirty="0" smtClean="0">
                          <a:effectLst/>
                          <a:latin typeface="Verdana" panose="020B0604030504040204" pitchFamily="34" charset="0"/>
                          <a:ea typeface="Verdana" panose="020B0604030504040204" pitchFamily="34" charset="0"/>
                          <a:cs typeface="Verdana" panose="020B0604030504040204" pitchFamily="34" charset="0"/>
                        </a:rPr>
                        <a:t>Erscheint auch </a:t>
                      </a:r>
                      <a:r>
                        <a:rPr lang="de-DE" sz="1400" dirty="0" err="1" smtClean="0">
                          <a:effectLst/>
                          <a:latin typeface="Verdana"/>
                          <a:ea typeface="Calibri"/>
                          <a:cs typeface="Times New Roman"/>
                        </a:rPr>
                        <a:t>als!IDN!</a:t>
                      </a:r>
                      <a:r>
                        <a:rPr lang="de-DE" sz="1400" i="1" dirty="0" err="1" smtClean="0">
                          <a:effectLst/>
                          <a:latin typeface="Verdana"/>
                          <a:ea typeface="Calibri"/>
                          <a:cs typeface="Times New Roman"/>
                        </a:rPr>
                        <a:t>Hand-buch</a:t>
                      </a:r>
                      <a:r>
                        <a:rPr lang="de-DE" sz="1400" i="1" dirty="0" smtClean="0">
                          <a:effectLst/>
                          <a:latin typeface="Verdana"/>
                          <a:ea typeface="Calibri"/>
                          <a:cs typeface="Times New Roman"/>
                        </a:rPr>
                        <a:t> für Garten-gestaltung</a:t>
                      </a:r>
                    </a:p>
                  </a:txBody>
                  <a:tcPr marL="68580" marR="68580" marT="0" marB="0"/>
                </a:tc>
                <a:tc rowSpan="2">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400" dirty="0" smtClean="0">
                          <a:effectLst/>
                          <a:latin typeface="Verdana"/>
                          <a:ea typeface="Calibri"/>
                          <a:cs typeface="Times New Roman"/>
                        </a:rPr>
                        <a:t>Erscheint auch </a:t>
                      </a:r>
                      <a:r>
                        <a:rPr lang="de-DE" sz="1400" dirty="0" err="1" smtClean="0">
                          <a:effectLst/>
                          <a:latin typeface="Verdana"/>
                          <a:ea typeface="Calibri"/>
                          <a:cs typeface="Times New Roman"/>
                        </a:rPr>
                        <a:t>als!IDN!</a:t>
                      </a:r>
                      <a:r>
                        <a:rPr lang="de-DE" sz="1400" i="1" dirty="0" err="1" smtClean="0">
                          <a:effectLst/>
                          <a:latin typeface="Verdana"/>
                          <a:ea typeface="Calibri"/>
                          <a:cs typeface="Times New Roman"/>
                        </a:rPr>
                        <a:t>Garten-gestaltung</a:t>
                      </a:r>
                      <a:endParaRPr lang="de-DE" sz="1400" i="1" dirty="0" smtClean="0">
                        <a:effectLst/>
                        <a:latin typeface="Verdana"/>
                        <a:ea typeface="Calibri"/>
                        <a:cs typeface="Times New Roman"/>
                      </a:endParaRPr>
                    </a:p>
                  </a:txBody>
                  <a:tcPr marL="68580" marR="68580" marT="0" marB="0"/>
                </a:tc>
              </a:tr>
              <a:tr h="497273">
                <a:tc vMerge="1">
                  <a:txBody>
                    <a:bodyPr/>
                    <a:lstStyle/>
                    <a:p>
                      <a:pPr>
                        <a:lnSpc>
                          <a:spcPct val="115000"/>
                        </a:lnSpc>
                        <a:spcAft>
                          <a:spcPts val="1000"/>
                        </a:spcAft>
                      </a:pP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27.1.1.3</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0" dirty="0" smtClean="0">
                          <a:effectLst/>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sz="1400" b="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pPr>
                        <a:lnSpc>
                          <a:spcPct val="115000"/>
                        </a:lnSpc>
                        <a:spcAft>
                          <a:spcPts val="1000"/>
                        </a:spcAft>
                      </a:pP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pPr>
                        <a:lnSpc>
                          <a:spcPct val="115000"/>
                        </a:lnSpc>
                        <a:spcAft>
                          <a:spcPts val="1000"/>
                        </a:spcAft>
                      </a:pP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8" name="Textfeld 7"/>
          <p:cNvSpPr txBox="1"/>
          <p:nvPr/>
        </p:nvSpPr>
        <p:spPr>
          <a:xfrm>
            <a:off x="395536" y="1484784"/>
            <a:ext cx="8208912" cy="830997"/>
          </a:xfrm>
          <a:prstGeom prst="rect">
            <a:avLst/>
          </a:prstGeom>
          <a:solidFill>
            <a:schemeClr val="bg1"/>
          </a:solidFill>
          <a:ln>
            <a:noFill/>
          </a:ln>
        </p:spPr>
        <p:txBody>
          <a:bodyPr wrap="square" rtlCol="0">
            <a:spAutoFit/>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Beispiel </a:t>
            </a:r>
            <a:r>
              <a:rPr lang="de-DE" sz="1600" dirty="0">
                <a:latin typeface="Verdana" panose="020B0604030504040204" pitchFamily="34" charset="0"/>
                <a:ea typeface="Verdana" panose="020B0604030504040204" pitchFamily="34" charset="0"/>
                <a:cs typeface="Verdana" panose="020B0604030504040204" pitchFamily="34" charset="0"/>
              </a:rPr>
              <a:t>(fingiert): 1. Auflage 2010-2014 als Loseblattsammlung, Titel: Gartengestaltung, 2. Auflage als einzelne Einheit, Titel: Handbuch für </a:t>
            </a:r>
            <a:r>
              <a:rPr lang="de-DE" sz="1600" dirty="0" smtClean="0">
                <a:latin typeface="Verdana" panose="020B0604030504040204" pitchFamily="34" charset="0"/>
                <a:ea typeface="Verdana" panose="020B0604030504040204" pitchFamily="34" charset="0"/>
                <a:cs typeface="Verdana" panose="020B0604030504040204" pitchFamily="34" charset="0"/>
              </a:rPr>
              <a:t>Gartengestaltung</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620688"/>
            <a:ext cx="8640960" cy="508918"/>
          </a:xfrm>
        </p:spPr>
        <p:txBody>
          <a:bodyPr/>
          <a:lstStyle/>
          <a:p>
            <a:r>
              <a:rPr lang="de-DE" dirty="0">
                <a:solidFill>
                  <a:srgbClr val="4F81BD">
                    <a:lumMod val="75000"/>
                  </a:srgbClr>
                </a:solidFill>
              </a:rPr>
              <a:t>Eine integrierende Ressource erscheint zukünftig als einzelne Einheit mit geändertem Titel - 1</a:t>
            </a:r>
            <a:endParaRPr lang="de-DE" dirty="0"/>
          </a:p>
        </p:txBody>
      </p:sp>
      <p:sp>
        <p:nvSpPr>
          <p:cNvPr id="10"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49057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a:lstStyle/>
          <a:p>
            <a:pPr marL="0" indent="0">
              <a:buNone/>
            </a:pPr>
            <a:r>
              <a:rPr lang="de-DE" b="1" i="1" dirty="0" smtClean="0"/>
              <a:t>Iteration</a:t>
            </a:r>
            <a:endParaRPr lang="de-DE" i="1" dirty="0"/>
          </a:p>
          <a:p>
            <a:pPr marL="0" indent="0">
              <a:buNone/>
            </a:pPr>
            <a:r>
              <a:rPr lang="de-DE" i="1" dirty="0" smtClean="0"/>
              <a:t>Eine </a:t>
            </a:r>
            <a:r>
              <a:rPr lang="de-DE" i="1" dirty="0"/>
              <a:t>Instanz einer integrierenden Ressource, entweder so wie sie ursprünglich erschienen ist oder nachdem sie aktualisiert wurde</a:t>
            </a:r>
            <a:r>
              <a:rPr lang="de-DE" i="1" dirty="0" smtClean="0"/>
              <a:t>.</a:t>
            </a:r>
          </a:p>
          <a:p>
            <a:pPr marL="0" indent="0">
              <a:buNone/>
            </a:pPr>
            <a:r>
              <a:rPr lang="de-DE" dirty="0" smtClean="0"/>
              <a:t> </a:t>
            </a:r>
            <a:endParaRPr lang="de-DE" dirty="0"/>
          </a:p>
          <a:p>
            <a:pPr marL="0" indent="0">
              <a:buNone/>
            </a:pPr>
            <a:r>
              <a:rPr lang="de-DE" dirty="0"/>
              <a:t>Da also eine Iteration immer als Ganzes betrachtet wird, ist nach RDA </a:t>
            </a:r>
            <a:r>
              <a:rPr lang="de-DE" dirty="0" smtClean="0"/>
              <a:t>nicht </a:t>
            </a:r>
            <a:r>
              <a:rPr lang="de-DE" dirty="0"/>
              <a:t>vorgesehen, dass Grundwerk und Aktualisierung 1-X als Teile oder Zählungseinheit aufgeführt werden!</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
        <p:nvSpPr>
          <p:cNvPr id="6" name="Titel 1"/>
          <p:cNvSpPr>
            <a:spLocks noGrp="1"/>
          </p:cNvSpPr>
          <p:nvPr>
            <p:ph type="title"/>
          </p:nvPr>
        </p:nvSpPr>
        <p:spPr>
          <a:xfrm>
            <a:off x="251520" y="183778"/>
            <a:ext cx="8640960" cy="508918"/>
          </a:xfrm>
        </p:spPr>
        <p:txBody>
          <a:bodyPr/>
          <a:lstStyle/>
          <a:p>
            <a:r>
              <a:rPr lang="de-DE" dirty="0"/>
              <a:t>RDA Glossar</a:t>
            </a:r>
            <a:r>
              <a:rPr lang="de-DE" dirty="0" smtClean="0"/>
              <a:t>:</a:t>
            </a:r>
            <a:endParaRPr lang="de-DE" dirty="0"/>
          </a:p>
        </p:txBody>
      </p:sp>
      <p:sp>
        <p:nvSpPr>
          <p:cNvPr id="8"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41022882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7153944" y="6381328"/>
            <a:ext cx="1450504" cy="365125"/>
          </a:xfrm>
        </p:spPr>
        <p:txBody>
          <a:bodyPr/>
          <a:lstStyle/>
          <a:p>
            <a:fld id="{8A6690F1-7CA1-4166-A522-500460961984}" type="slidenum">
              <a:rPr lang="de-DE" smtClean="0"/>
              <a:pPr/>
              <a:t>40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246135184"/>
              </p:ext>
            </p:extLst>
          </p:nvPr>
        </p:nvGraphicFramePr>
        <p:xfrm>
          <a:off x="395536" y="1844824"/>
          <a:ext cx="7920880" cy="4236192"/>
        </p:xfrm>
        <a:graphic>
          <a:graphicData uri="http://schemas.openxmlformats.org/drawingml/2006/table">
            <a:tbl>
              <a:tblPr firstRow="1" bandRow="1">
                <a:tableStyleId>{5C22544A-7EE6-4342-B048-85BDC9FD1C3A}</a:tableStyleId>
              </a:tblPr>
              <a:tblGrid>
                <a:gridCol w="1005826"/>
                <a:gridCol w="1005826"/>
                <a:gridCol w="1804772"/>
                <a:gridCol w="1944216"/>
                <a:gridCol w="2160240"/>
              </a:tblGrid>
              <a:tr h="59078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1. Auflage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2. Auflage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51801">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600" i="1" dirty="0" smtClean="0">
                          <a:effectLst/>
                          <a:latin typeface="Verdana" panose="020B0604030504040204" pitchFamily="34" charset="0"/>
                          <a:ea typeface="Verdana" panose="020B0604030504040204" pitchFamily="34" charset="0"/>
                          <a:cs typeface="Verdana" panose="020B0604030504040204" pitchFamily="34" charset="0"/>
                        </a:rPr>
                        <a:t>Oder:</a:t>
                      </a:r>
                    </a:p>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4243</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6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27.1.1.3</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0" dirty="0" smtClean="0">
                          <a:effectLst/>
                          <a:latin typeface="Verdana" panose="020B0604030504040204" pitchFamily="34" charset="0"/>
                          <a:ea typeface="Verdana" panose="020B0604030504040204" pitchFamily="34" charset="0"/>
                          <a:cs typeface="Verdana" panose="020B0604030504040204" pitchFamily="34" charset="0"/>
                        </a:rPr>
                        <a:t>In Beziehung stehende Manifestation </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a:t>
                      </a:r>
                      <a:r>
                        <a:rPr lang="de-DE" sz="1800" i="1" kern="1200" dirty="0" smtClean="0">
                          <a:solidFill>
                            <a:schemeClr val="dk1"/>
                          </a:solidFill>
                          <a:effectLst/>
                          <a:latin typeface="+mn-lt"/>
                          <a:ea typeface="+mn-ea"/>
                          <a:cs typeface="+mn-cs"/>
                        </a:rPr>
                        <a:t>strukturiert</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a:t>
                      </a:r>
                      <a:endParaRPr lang="de-DE" sz="1600" b="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Erscheint auch </a:t>
                      </a:r>
                      <a:r>
                        <a:rPr lang="de-DE" sz="1600" dirty="0" err="1" smtClean="0">
                          <a:effectLst/>
                          <a:latin typeface="Verdana"/>
                          <a:ea typeface="Calibri"/>
                          <a:cs typeface="Times New Roman"/>
                        </a:rPr>
                        <a:t>als</a:t>
                      </a:r>
                      <a:r>
                        <a:rPr lang="de-DE" sz="1600" b="1" dirty="0" err="1" smtClean="0">
                          <a:effectLst/>
                          <a:latin typeface="Verdana"/>
                          <a:ea typeface="Calibri"/>
                          <a:cs typeface="Times New Roman"/>
                        </a:rPr>
                        <a:t>$t</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Handbuch</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für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Gartengestaltung</a:t>
                      </a:r>
                      <a:r>
                        <a:rPr lang="de-DE" sz="16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München</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Ulmer</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a:t>
                      </a:r>
                      <a:r>
                        <a:rPr lang="de-DE" sz="16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015 </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Erscheint auch </a:t>
                      </a:r>
                      <a:r>
                        <a:rPr lang="de-DE" sz="1600" dirty="0" smtClean="0">
                          <a:effectLst/>
                          <a:latin typeface="Verdana"/>
                          <a:ea typeface="Calibri"/>
                          <a:cs typeface="Times New Roman"/>
                        </a:rPr>
                        <a:t>als</a:t>
                      </a:r>
                      <a:r>
                        <a:rPr lang="de-DE" sz="1600" b="1" dirty="0" smtClean="0">
                          <a:effectLst/>
                          <a:latin typeface="Verdana"/>
                          <a:ea typeface="Calibri"/>
                          <a:cs typeface="Times New Roman"/>
                        </a:rPr>
                        <a:t>$t</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Gartengestal-tung</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München</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Ulmer</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a:t>
                      </a:r>
                      <a:r>
                        <a:rPr lang="de-DE" sz="16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015 </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600" i="1" dirty="0" smtClean="0">
                          <a:effectLst/>
                          <a:latin typeface="Verdana" panose="020B0604030504040204" pitchFamily="34" charset="0"/>
                          <a:ea typeface="Verdana" panose="020B0604030504040204" pitchFamily="34" charset="0"/>
                          <a:cs typeface="Verdana" panose="020B0604030504040204" pitchFamily="34" charset="0"/>
                        </a:rPr>
                        <a:t>Oder:</a:t>
                      </a:r>
                    </a:p>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4201</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600" i="1"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27.1.1.3</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0" dirty="0" smtClean="0">
                          <a:effectLst/>
                          <a:latin typeface="Verdana" panose="020B0604030504040204" pitchFamily="34" charset="0"/>
                          <a:ea typeface="Verdana" panose="020B0604030504040204" pitchFamily="34" charset="0"/>
                          <a:cs typeface="Verdana" panose="020B0604030504040204" pitchFamily="34" charset="0"/>
                        </a:rPr>
                        <a:t>In Beziehung stehende Manifestation </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(un</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strukturiert</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a:t>
                      </a:r>
                      <a:endParaRPr lang="de-DE" sz="1600" b="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Ab 2. Auflage (2015) fortgesetzt als einzelne Einheit mit dem Titel: Handbuch für Gartengestaltung</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a:ea typeface="Calibri"/>
                          <a:cs typeface="Times New Roman"/>
                        </a:rPr>
                        <a:t>Die 1. Auflage (2010-2014) erschien als Loseblattsammlung mit dem Titel: Gartengestaltung </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8" name="Textfeld 7"/>
          <p:cNvSpPr txBox="1"/>
          <p:nvPr/>
        </p:nvSpPr>
        <p:spPr>
          <a:xfrm>
            <a:off x="251520" y="188640"/>
            <a:ext cx="8208912" cy="1384995"/>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Eine integrierende Ressource erscheint zukünftig als einzelne </a:t>
            </a:r>
            <a:r>
              <a:rPr lang="de-DE" sz="2800" dirty="0" smtClean="0">
                <a:solidFill>
                  <a:srgbClr val="4F81BD">
                    <a:lumMod val="75000"/>
                  </a:srgbClr>
                </a:solidFill>
                <a:latin typeface="Verdana" panose="020B0604030504040204" pitchFamily="34" charset="0"/>
              </a:rPr>
              <a:t>Einheit mit geändertem Titel - 2</a:t>
            </a:r>
            <a:endParaRPr lang="de-DE" sz="2800" dirty="0" smtClean="0"/>
          </a:p>
        </p:txBody>
      </p:sp>
      <p:sp>
        <p:nvSpPr>
          <p:cNvPr id="9"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8997069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568952" cy="1080120"/>
          </a:xfrm>
        </p:spPr>
        <p:txBody>
          <a:bodyPr/>
          <a:lstStyle/>
          <a:p>
            <a:r>
              <a:rPr lang="de-DE" dirty="0"/>
              <a:t>Eine integrierende Ressource erscheint zukünftig als (mehrteilige) Monografie oder fortlaufende </a:t>
            </a:r>
            <a:r>
              <a:rPr lang="de-DE" dirty="0" smtClean="0"/>
              <a:t>Ressource - 3</a:t>
            </a:r>
            <a:r>
              <a:rPr lang="de-DE" dirty="0"/>
              <a:t/>
            </a:r>
            <a:br>
              <a:rPr lang="de-DE" dirty="0"/>
            </a:br>
            <a:endParaRPr lang="de-DE" dirty="0"/>
          </a:p>
        </p:txBody>
      </p:sp>
      <p:sp>
        <p:nvSpPr>
          <p:cNvPr id="3" name="Textplatzhalter 2"/>
          <p:cNvSpPr>
            <a:spLocks noGrp="1"/>
          </p:cNvSpPr>
          <p:nvPr>
            <p:ph type="body" sz="quarter" idx="13"/>
          </p:nvPr>
        </p:nvSpPr>
        <p:spPr>
          <a:xfrm>
            <a:off x="251520" y="1700808"/>
            <a:ext cx="8640960" cy="4680520"/>
          </a:xfrm>
        </p:spPr>
        <p:txBody>
          <a:bodyPr/>
          <a:lstStyle/>
          <a:p>
            <a:pPr marL="0" indent="0">
              <a:buNone/>
            </a:pPr>
            <a:r>
              <a:rPr lang="de-DE" dirty="0" smtClean="0"/>
              <a:t>Die integrierende Ressource wird als fortlaufende Ressource fortgeführt mit wesentlich geändertem Titel:</a:t>
            </a:r>
          </a:p>
          <a:p>
            <a:pPr marL="0" indent="0">
              <a:buNone/>
            </a:pPr>
            <a:endParaRPr lang="de-DE" dirty="0" smtClean="0"/>
          </a:p>
          <a:p>
            <a:r>
              <a:rPr lang="de-DE" dirty="0" smtClean="0"/>
              <a:t>Werkebene: </a:t>
            </a:r>
            <a:r>
              <a:rPr lang="de-DE" dirty="0"/>
              <a:t>Nach RDA 6.1.3.2 entsteht mit der Titeländerung ein neues Werk</a:t>
            </a:r>
            <a:r>
              <a:rPr lang="de-DE" dirty="0" smtClean="0"/>
              <a:t>.</a:t>
            </a:r>
          </a:p>
          <a:p>
            <a:pPr marL="0" indent="0">
              <a:buNone/>
            </a:pPr>
            <a:endParaRPr lang="de-DE" dirty="0" smtClean="0"/>
          </a:p>
          <a:p>
            <a:r>
              <a:rPr lang="de-DE" dirty="0" smtClean="0"/>
              <a:t>Es </a:t>
            </a:r>
            <a:r>
              <a:rPr lang="de-DE" dirty="0"/>
              <a:t>kann eine Nachfolgebeziehung auf Werkebene hergestellt werden</a:t>
            </a:r>
            <a:r>
              <a:rPr lang="de-DE" dirty="0" smtClean="0"/>
              <a:t>. Nur bei </a:t>
            </a:r>
            <a:r>
              <a:rPr lang="de-DE" dirty="0"/>
              <a:t>fortlaufenden Ressourcen ist diese Beziehung Standardelement.</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
        <p:nvSpPr>
          <p:cNvPr id="7"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9936657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7153944" y="6381328"/>
            <a:ext cx="1450504" cy="365125"/>
          </a:xfrm>
        </p:spPr>
        <p:txBody>
          <a:bodyPr/>
          <a:lstStyle/>
          <a:p>
            <a:fld id="{8A6690F1-7CA1-4166-A522-500460961984}" type="slidenum">
              <a:rPr lang="de-DE" smtClean="0"/>
              <a:pPr/>
              <a:t>42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06820180"/>
              </p:ext>
            </p:extLst>
          </p:nvPr>
        </p:nvGraphicFramePr>
        <p:xfrm>
          <a:off x="386830" y="2495098"/>
          <a:ext cx="8136903" cy="3910677"/>
        </p:xfrm>
        <a:graphic>
          <a:graphicData uri="http://schemas.openxmlformats.org/drawingml/2006/table">
            <a:tbl>
              <a:tblPr firstRow="1" bandRow="1">
                <a:tableStyleId>{5C22544A-7EE6-4342-B048-85BDC9FD1C3A}</a:tableStyleId>
              </a:tblPr>
              <a:tblGrid>
                <a:gridCol w="800794"/>
                <a:gridCol w="1008112"/>
                <a:gridCol w="2151534"/>
                <a:gridCol w="2094317"/>
                <a:gridCol w="2082146"/>
              </a:tblGrid>
              <a:tr h="806705">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Loseblatt-sammlung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Zeitschrift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49754">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4000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2.3.2</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Haupttitel</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Zeitschrift für Gartengestaltung</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355478">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1100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2.8.6.5</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2010</a:t>
                      </a:r>
                      <a:r>
                        <a:rPr lang="de-DE" sz="1400" b="1" dirty="0" smtClean="0">
                          <a:effectLst/>
                          <a:latin typeface="Verdana" panose="020B0604030504040204" pitchFamily="34" charset="0"/>
                          <a:ea typeface="Verdana" panose="020B0604030504040204" pitchFamily="34" charset="0"/>
                          <a:cs typeface="Verdana" panose="020B0604030504040204" pitchFamily="34" charset="0"/>
                        </a:rPr>
                        <a:t>$b</a:t>
                      </a:r>
                      <a:r>
                        <a:rPr lang="de-DE" sz="1400" dirty="0" smtClean="0">
                          <a:effectLst/>
                          <a:latin typeface="Verdana" panose="020B0604030504040204" pitchFamily="34" charset="0"/>
                          <a:ea typeface="Verdana" panose="020B0604030504040204" pitchFamily="34" charset="0"/>
                          <a:cs typeface="Verdana" panose="020B0604030504040204" pitchFamily="34" charset="0"/>
                        </a:rPr>
                        <a:t>2014</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2015-</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381788">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0500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2.13.1.3</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Erscheinungsweise</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Aa </a:t>
                      </a:r>
                      <a:r>
                        <a:rPr lang="de-DE" sz="1400" i="1" dirty="0" smtClean="0">
                          <a:effectLst/>
                          <a:latin typeface="Verdana" panose="020B0604030504040204" pitchFamily="34" charset="0"/>
                          <a:ea typeface="Verdana" panose="020B0604030504040204" pitchFamily="34" charset="0"/>
                          <a:cs typeface="Verdana" panose="020B0604030504040204" pitchFamily="34" charset="0"/>
                        </a:rPr>
                        <a:t>mit</a:t>
                      </a:r>
                      <a:r>
                        <a:rPr lang="de-DE" sz="1400" i="1" baseline="0" dirty="0">
                          <a:effectLst/>
                          <a:latin typeface="Verdana" panose="020B0604030504040204" pitchFamily="34" charset="0"/>
                          <a:ea typeface="Verdana" panose="020B0604030504040204" pitchFamily="34" charset="0"/>
                          <a:cs typeface="Verdana" panose="020B0604030504040204" pitchFamily="34" charset="0"/>
                        </a:rPr>
                        <a:t> </a:t>
                      </a:r>
                      <a:r>
                        <a:rPr lang="de-DE" sz="1400" i="0" baseline="0" dirty="0" smtClean="0">
                          <a:effectLst/>
                          <a:latin typeface="Verdana" panose="020B0604030504040204" pitchFamily="34" charset="0"/>
                          <a:ea typeface="Verdana" panose="020B0604030504040204" pitchFamily="34" charset="0"/>
                          <a:cs typeface="Verdana" panose="020B0604030504040204" pitchFamily="34" charset="0"/>
                        </a:rPr>
                        <a:t>0600 </a:t>
                      </a:r>
                      <a:r>
                        <a:rPr lang="de-DE" sz="1400" i="0" baseline="0" dirty="0" err="1" smtClean="0">
                          <a:effectLst/>
                          <a:latin typeface="Verdana" panose="020B0604030504040204" pitchFamily="34" charset="0"/>
                          <a:ea typeface="Verdana" panose="020B0604030504040204" pitchFamily="34" charset="0"/>
                          <a:cs typeface="Verdana" panose="020B0604030504040204" pitchFamily="34" charset="0"/>
                        </a:rPr>
                        <a:t>lo;ee</a:t>
                      </a:r>
                      <a:endParaRPr lang="de-DE" sz="1400" i="0" dirty="0" smtClean="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dirty="0" err="1" smtClean="0">
                          <a:effectLst/>
                          <a:latin typeface="Verdana" panose="020B0604030504040204" pitchFamily="34" charset="0"/>
                          <a:ea typeface="Verdana" panose="020B0604030504040204" pitchFamily="34" charset="0"/>
                          <a:cs typeface="Verdana" panose="020B0604030504040204" pitchFamily="34" charset="0"/>
                        </a:rPr>
                        <a:t>Abvz</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49754">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3210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6.2.2</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Bevorzugter</a:t>
                      </a:r>
                      <a:br>
                        <a:rPr lang="de-DE" sz="1400" b="1" dirty="0" smtClean="0">
                          <a:effectLst/>
                          <a:latin typeface="Verdana" panose="020B0604030504040204" pitchFamily="34" charset="0"/>
                          <a:ea typeface="Verdana" panose="020B0604030504040204" pitchFamily="34" charset="0"/>
                          <a:cs typeface="Verdana" panose="020B0604030504040204" pitchFamily="34" charset="0"/>
                        </a:rPr>
                      </a:br>
                      <a:r>
                        <a:rPr lang="de-DE" sz="1400" b="1" dirty="0" smtClean="0">
                          <a:effectLst/>
                          <a:latin typeface="Verdana" panose="020B0604030504040204" pitchFamily="34" charset="0"/>
                          <a:ea typeface="Verdana" panose="020B0604030504040204" pitchFamily="34" charset="0"/>
                          <a:cs typeface="Verdana" panose="020B0604030504040204" pitchFamily="34" charset="0"/>
                        </a:rPr>
                        <a:t>Titel des Werks</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i="1" dirty="0" smtClean="0">
                          <a:effectLst/>
                          <a:latin typeface="Verdana" panose="020B0604030504040204" pitchFamily="34" charset="0"/>
                          <a:ea typeface="Verdana" panose="020B0604030504040204" pitchFamily="34" charset="0"/>
                          <a:cs typeface="Verdana" panose="020B0604030504040204" pitchFamily="34" charset="0"/>
                        </a:rPr>
                        <a:t>Entfällt weil identisch mit 4000 oder</a:t>
                      </a:r>
                      <a:r>
                        <a:rPr lang="de-DE" sz="1400" dirty="0" smtClean="0">
                          <a:effectLst/>
                          <a:latin typeface="Verdana" panose="020B0604030504040204" pitchFamily="34" charset="0"/>
                          <a:ea typeface="Verdana" panose="020B0604030504040204" pitchFamily="34" charset="0"/>
                          <a:cs typeface="Verdana" panose="020B0604030504040204" pitchFamily="34" charset="0"/>
                        </a:rPr>
                        <a:t> !IDN! </a:t>
                      </a:r>
                      <a:r>
                        <a:rPr lang="de-DE" sz="1400" i="1" dirty="0" smtClean="0">
                          <a:effectLst/>
                          <a:latin typeface="Verdana" panose="020B0604030504040204" pitchFamily="34" charset="0"/>
                          <a:ea typeface="Verdana" panose="020B0604030504040204" pitchFamily="34" charset="0"/>
                          <a:cs typeface="Verdana" panose="020B0604030504040204" pitchFamily="34" charset="0"/>
                        </a:rPr>
                        <a:t>des Tu-Satzes</a:t>
                      </a:r>
                      <a:endParaRPr lang="de-DE" sz="140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i="1" dirty="0" smtClean="0">
                          <a:effectLst/>
                          <a:latin typeface="Verdana" panose="020B0604030504040204" pitchFamily="34" charset="0"/>
                          <a:ea typeface="Verdana" panose="020B0604030504040204" pitchFamily="34" charset="0"/>
                          <a:cs typeface="Verdana" panose="020B0604030504040204" pitchFamily="34" charset="0"/>
                        </a:rPr>
                        <a:t>Entfällt, weil identisch mit 4000</a:t>
                      </a:r>
                      <a:endParaRPr lang="de-DE" sz="140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49754">
                <a:tc rowSpan="2">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4244</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24.5</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rowSpan="2">
                  <a:txBody>
                    <a:bodyPr/>
                    <a:lstStyle/>
                    <a:p>
                      <a:pPr>
                        <a:lnSpc>
                          <a:spcPct val="115000"/>
                        </a:lnSpc>
                        <a:spcAft>
                          <a:spcPts val="1000"/>
                        </a:spcAft>
                      </a:pPr>
                      <a:r>
                        <a:rPr lang="de-DE" sz="1400" dirty="0" err="1" smtClean="0">
                          <a:effectLst/>
                          <a:latin typeface="Verdana" panose="020B0604030504040204" pitchFamily="34" charset="0"/>
                          <a:ea typeface="Verdana" panose="020B0604030504040204" pitchFamily="34" charset="0"/>
                          <a:cs typeface="Verdana" panose="020B0604030504040204" pitchFamily="34" charset="0"/>
                        </a:rPr>
                        <a:t>s#Fortgesetzt</a:t>
                      </a:r>
                      <a:r>
                        <a:rPr lang="de-DE" sz="1400" baseline="0" dirty="0" smtClean="0">
                          <a:effectLst/>
                          <a:latin typeface="Verdana" panose="020B0604030504040204" pitchFamily="34" charset="0"/>
                          <a:ea typeface="Verdana" panose="020B0604030504040204" pitchFamily="34" charset="0"/>
                          <a:cs typeface="Verdana" panose="020B0604030504040204" pitchFamily="34" charset="0"/>
                        </a:rPr>
                        <a:t> von !</a:t>
                      </a:r>
                      <a:r>
                        <a:rPr lang="de-DE" sz="1400" b="0" i="0" baseline="0" dirty="0" err="1" smtClean="0">
                          <a:effectLst/>
                          <a:latin typeface="Verdana" panose="020B0604030504040204" pitchFamily="34" charset="0"/>
                          <a:ea typeface="Verdana" panose="020B0604030504040204" pitchFamily="34" charset="0"/>
                          <a:cs typeface="Verdana" panose="020B0604030504040204" pitchFamily="34" charset="0"/>
                        </a:rPr>
                        <a:t>IDN!</a:t>
                      </a:r>
                      <a:r>
                        <a:rPr lang="de-DE" sz="1400" b="0" i="1" dirty="0" err="1" smtClean="0">
                          <a:effectLst/>
                          <a:latin typeface="Verdana" panose="020B0604030504040204" pitchFamily="34" charset="0"/>
                          <a:ea typeface="Verdana" panose="020B0604030504040204" pitchFamily="34" charset="0"/>
                          <a:cs typeface="Verdana" panose="020B0604030504040204" pitchFamily="34" charset="0"/>
                        </a:rPr>
                        <a:t>Zeitschrift</a:t>
                      </a:r>
                      <a:r>
                        <a:rPr lang="de-DE" sz="1400" b="0" i="1" dirty="0" smtClean="0">
                          <a:effectLst/>
                          <a:latin typeface="Verdana" panose="020B0604030504040204" pitchFamily="34" charset="0"/>
                          <a:ea typeface="Verdana" panose="020B0604030504040204" pitchFamily="34" charset="0"/>
                          <a:cs typeface="Verdana" panose="020B0604030504040204" pitchFamily="34" charset="0"/>
                        </a:rPr>
                        <a:t> für </a:t>
                      </a:r>
                      <a:r>
                        <a:rPr lang="de-DE" sz="1400" b="0" i="1" baseline="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400" b="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rowSpan="2">
                  <a:txBody>
                    <a:bodyPr/>
                    <a:lstStyle/>
                    <a:p>
                      <a:pPr>
                        <a:lnSpc>
                          <a:spcPct val="115000"/>
                        </a:lnSpc>
                        <a:spcAft>
                          <a:spcPts val="1000"/>
                        </a:spcAft>
                      </a:pPr>
                      <a:r>
                        <a:rPr lang="de-DE" sz="1400" dirty="0" err="1" smtClean="0">
                          <a:effectLst/>
                          <a:latin typeface="Verdana" panose="020B0604030504040204" pitchFamily="34" charset="0"/>
                          <a:ea typeface="Verdana" panose="020B0604030504040204" pitchFamily="34" charset="0"/>
                          <a:cs typeface="Verdana" panose="020B0604030504040204" pitchFamily="34" charset="0"/>
                        </a:rPr>
                        <a:t>f#Fortsetzung</a:t>
                      </a:r>
                      <a:r>
                        <a:rPr lang="de-DE" sz="1400" dirty="0" smtClean="0">
                          <a:effectLst/>
                          <a:latin typeface="Verdana" panose="020B0604030504040204" pitchFamily="34" charset="0"/>
                          <a:ea typeface="Verdana" panose="020B0604030504040204" pitchFamily="34" charset="0"/>
                          <a:cs typeface="Verdana" panose="020B0604030504040204" pitchFamily="34" charset="0"/>
                        </a:rPr>
                        <a:t> von !</a:t>
                      </a:r>
                      <a:r>
                        <a:rPr lang="de-DE" sz="1400" dirty="0" err="1" smtClean="0">
                          <a:effectLst/>
                          <a:latin typeface="Verdana" panose="020B0604030504040204" pitchFamily="34" charset="0"/>
                          <a:ea typeface="Verdana" panose="020B0604030504040204" pitchFamily="34" charset="0"/>
                          <a:cs typeface="Verdana" panose="020B0604030504040204" pitchFamily="34" charset="0"/>
                        </a:rPr>
                        <a:t>IDN!</a:t>
                      </a:r>
                      <a:r>
                        <a:rPr lang="de-DE" sz="1400" i="1" dirty="0" err="1"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40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14851">
                <a:tc vMerge="1">
                  <a:txBody>
                    <a:bodyPr/>
                    <a:lstStyle/>
                    <a:p>
                      <a:pPr>
                        <a:lnSpc>
                          <a:spcPct val="115000"/>
                        </a:lnSpc>
                        <a:spcAft>
                          <a:spcPts val="1000"/>
                        </a:spcAft>
                      </a:pP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25.1</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In Beziehung stehendes Werk</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pPr>
                        <a:lnSpc>
                          <a:spcPct val="115000"/>
                        </a:lnSpc>
                        <a:spcAft>
                          <a:spcPts val="1000"/>
                        </a:spcAft>
                      </a:pP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pPr>
                        <a:lnSpc>
                          <a:spcPct val="115000"/>
                        </a:lnSpc>
                        <a:spcAft>
                          <a:spcPts val="1000"/>
                        </a:spcAft>
                      </a:pP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8" name="Textfeld 7"/>
          <p:cNvSpPr txBox="1"/>
          <p:nvPr/>
        </p:nvSpPr>
        <p:spPr>
          <a:xfrm>
            <a:off x="251520" y="1517883"/>
            <a:ext cx="8208912" cy="830997"/>
          </a:xfrm>
          <a:prstGeom prst="rect">
            <a:avLst/>
          </a:prstGeom>
          <a:solidFill>
            <a:schemeClr val="bg1"/>
          </a:solidFill>
          <a:ln>
            <a:noFill/>
          </a:ln>
        </p:spPr>
        <p:txBody>
          <a:bodyPr wrap="square" rtlCol="0">
            <a:spAutoFit/>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Beispiel </a:t>
            </a:r>
            <a:r>
              <a:rPr lang="de-DE" sz="1600" dirty="0">
                <a:latin typeface="Verdana" panose="020B0604030504040204" pitchFamily="34" charset="0"/>
                <a:ea typeface="Verdana" panose="020B0604030504040204" pitchFamily="34" charset="0"/>
                <a:cs typeface="Verdana" panose="020B0604030504040204" pitchFamily="34" charset="0"/>
              </a:rPr>
              <a:t>(fingiert): </a:t>
            </a:r>
            <a:r>
              <a:rPr lang="de-DE" sz="1600" dirty="0" smtClean="0">
                <a:latin typeface="Verdana" panose="020B0604030504040204" pitchFamily="34" charset="0"/>
                <a:ea typeface="Verdana" panose="020B0604030504040204" pitchFamily="34" charset="0"/>
                <a:cs typeface="Verdana" panose="020B0604030504040204" pitchFamily="34" charset="0"/>
              </a:rPr>
              <a:t>Das </a:t>
            </a:r>
            <a:r>
              <a:rPr lang="de-DE" sz="1600" dirty="0">
                <a:latin typeface="Verdana" panose="020B0604030504040204" pitchFamily="34" charset="0"/>
                <a:ea typeface="Verdana" panose="020B0604030504040204" pitchFamily="34" charset="0"/>
                <a:cs typeface="Verdana" panose="020B0604030504040204" pitchFamily="34" charset="0"/>
              </a:rPr>
              <a:t>Werk erscheint zunächst als Loseblattsammlung: Grundwerk mit Ergänzungslieferung 1-4 und wird dann ab Heft 5 in Form von gebundenen Zeitschriftenheften mit neuem </a:t>
            </a:r>
            <a:r>
              <a:rPr lang="de-DE" sz="1600" dirty="0" smtClean="0">
                <a:latin typeface="Verdana" panose="020B0604030504040204" pitchFamily="34" charset="0"/>
                <a:ea typeface="Verdana" panose="020B0604030504040204" pitchFamily="34" charset="0"/>
                <a:cs typeface="Verdana" panose="020B0604030504040204" pitchFamily="34" charset="0"/>
              </a:rPr>
              <a:t>Titel fortgeführt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620688"/>
            <a:ext cx="8640960" cy="508918"/>
          </a:xfrm>
        </p:spPr>
        <p:txBody>
          <a:bodyPr/>
          <a:lstStyle/>
          <a:p>
            <a:r>
              <a:rPr lang="de-DE" dirty="0">
                <a:solidFill>
                  <a:srgbClr val="4F81BD">
                    <a:lumMod val="75000"/>
                  </a:srgbClr>
                </a:solidFill>
              </a:rPr>
              <a:t>Eine integrierende Ressource erscheint zukünftig als fortlaufende Ressource mit geändertem Titel</a:t>
            </a:r>
            <a:endParaRPr lang="de-DE" dirty="0"/>
          </a:p>
        </p:txBody>
      </p:sp>
      <p:sp>
        <p:nvSpPr>
          <p:cNvPr id="12"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41465278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640960" cy="648072"/>
          </a:xfrm>
        </p:spPr>
        <p:txBody>
          <a:bodyPr/>
          <a:lstStyle/>
          <a:p>
            <a:r>
              <a:rPr lang="de-DE" dirty="0" smtClean="0"/>
              <a:t>Die integrierende Ressource ändert </a:t>
            </a:r>
            <a:r>
              <a:rPr lang="de-DE" dirty="0"/>
              <a:t>den </a:t>
            </a:r>
            <a:r>
              <a:rPr lang="de-DE" dirty="0" smtClean="0"/>
              <a:t>Medientyp (</a:t>
            </a:r>
            <a:r>
              <a:rPr lang="de-DE" dirty="0"/>
              <a:t>RDA 1.6.3.2)</a:t>
            </a:r>
            <a:br>
              <a:rPr lang="de-DE" dirty="0"/>
            </a:br>
            <a:endParaRPr lang="de-DE" dirty="0"/>
          </a:p>
        </p:txBody>
      </p:sp>
      <p:sp>
        <p:nvSpPr>
          <p:cNvPr id="3" name="Textplatzhalter 2"/>
          <p:cNvSpPr>
            <a:spLocks noGrp="1"/>
          </p:cNvSpPr>
          <p:nvPr>
            <p:ph type="body" sz="quarter" idx="13"/>
          </p:nvPr>
        </p:nvSpPr>
        <p:spPr>
          <a:xfrm>
            <a:off x="251520" y="1340768"/>
            <a:ext cx="8640960" cy="4608512"/>
          </a:xfrm>
        </p:spPr>
        <p:txBody>
          <a:bodyPr/>
          <a:lstStyle/>
          <a:p>
            <a:pPr marL="0" indent="0">
              <a:buNone/>
            </a:pPr>
            <a:r>
              <a:rPr lang="de-DE" dirty="0" smtClean="0"/>
              <a:t>Beispiel: eine gedruckte Loseblattsammlung wird als Online-Ressource weitergeführt.</a:t>
            </a:r>
          </a:p>
          <a:p>
            <a:pPr marL="0" indent="0">
              <a:buNone/>
            </a:pPr>
            <a:endParaRPr lang="de-DE" sz="800" dirty="0" smtClean="0"/>
          </a:p>
          <a:p>
            <a:pPr marL="0" indent="0">
              <a:buNone/>
            </a:pPr>
            <a:r>
              <a:rPr lang="de-DE" dirty="0" smtClean="0"/>
              <a:t>Der Titel der jüngsten Iteration der Online-Ressource bestimmt den normierten Sucheinstieg für das Werk.</a:t>
            </a:r>
          </a:p>
          <a:p>
            <a:pPr marL="0" indent="0">
              <a:buNone/>
            </a:pPr>
            <a:r>
              <a:rPr lang="de-DE" dirty="0" smtClean="0"/>
              <a:t>Ggf. muss also das Element „In der Manifestation verkörpertes Werk“ auch im Update der Beschreibung für die Loseblattsammlung geändert werden. </a:t>
            </a:r>
          </a:p>
          <a:p>
            <a:pPr marL="0" indent="0">
              <a:buNone/>
            </a:pPr>
            <a:endParaRPr lang="de-DE" sz="800" dirty="0" smtClean="0"/>
          </a:p>
          <a:p>
            <a:pPr marL="0" indent="0">
              <a:buNone/>
            </a:pPr>
            <a:r>
              <a:rPr lang="de-DE" dirty="0" smtClean="0"/>
              <a:t>Außerdem möglich:</a:t>
            </a:r>
          </a:p>
          <a:p>
            <a:pPr marL="0" indent="0">
              <a:buNone/>
            </a:pPr>
            <a:r>
              <a:rPr lang="de-DE" dirty="0" smtClean="0"/>
              <a:t>Beziehung in unstrukturierter Form: </a:t>
            </a:r>
          </a:p>
          <a:p>
            <a:pPr marL="0" indent="0">
              <a:buNone/>
            </a:pPr>
            <a:r>
              <a:rPr lang="de-DE" dirty="0" smtClean="0"/>
              <a:t>Erscheint auch als Online-Ressource</a:t>
            </a:r>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dirty="0"/>
          </a:p>
        </p:txBody>
      </p:sp>
      <p:sp>
        <p:nvSpPr>
          <p:cNvPr id="7"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4329720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76672"/>
            <a:ext cx="8640960" cy="792088"/>
          </a:xfrm>
        </p:spPr>
        <p:txBody>
          <a:bodyPr/>
          <a:lstStyle/>
          <a:p>
            <a:r>
              <a:rPr lang="de-DE" dirty="0"/>
              <a:t>Neuauflage des Grundwerks einer Loseblattsammlung (RDA 1.6.3.3)</a:t>
            </a:r>
            <a:br>
              <a:rPr lang="de-DE" dirty="0"/>
            </a:br>
            <a:endParaRPr lang="de-DE" dirty="0"/>
          </a:p>
        </p:txBody>
      </p:sp>
      <p:sp>
        <p:nvSpPr>
          <p:cNvPr id="3" name="Textplatzhalter 2"/>
          <p:cNvSpPr>
            <a:spLocks noGrp="1"/>
          </p:cNvSpPr>
          <p:nvPr>
            <p:ph type="body" sz="quarter" idx="13"/>
          </p:nvPr>
        </p:nvSpPr>
        <p:spPr>
          <a:xfrm>
            <a:off x="251520" y="1385392"/>
            <a:ext cx="8568952" cy="4995936"/>
          </a:xfrm>
        </p:spPr>
        <p:txBody>
          <a:bodyPr/>
          <a:lstStyle/>
          <a:p>
            <a:pPr marL="0" indent="0">
              <a:buNone/>
            </a:pPr>
            <a:r>
              <a:rPr lang="de-DE" dirty="0" smtClean="0"/>
              <a:t>Eine </a:t>
            </a:r>
            <a:r>
              <a:rPr lang="de-DE" dirty="0"/>
              <a:t>Neuauflage liegt vor, wenn anstelle einer Aktualisierung ein komplett neu gedrucktes Grundwerk erscheint</a:t>
            </a:r>
            <a:r>
              <a:rPr lang="de-DE" dirty="0" smtClean="0"/>
              <a:t>.</a:t>
            </a:r>
          </a:p>
          <a:p>
            <a:r>
              <a:rPr lang="de-DE" dirty="0" smtClean="0"/>
              <a:t>Die umfassende </a:t>
            </a:r>
            <a:r>
              <a:rPr lang="de-DE" dirty="0"/>
              <a:t>Beschreibung der alten </a:t>
            </a:r>
            <a:r>
              <a:rPr lang="de-DE" dirty="0" smtClean="0"/>
              <a:t>Auflage wird abgeschlossen.</a:t>
            </a:r>
          </a:p>
          <a:p>
            <a:r>
              <a:rPr lang="de-DE" dirty="0" smtClean="0"/>
              <a:t>Eine </a:t>
            </a:r>
            <a:r>
              <a:rPr lang="de-DE" dirty="0"/>
              <a:t>evtl. gleichzeitige </a:t>
            </a:r>
            <a:r>
              <a:rPr lang="de-DE" dirty="0" smtClean="0"/>
              <a:t>Titeländerung wird </a:t>
            </a:r>
            <a:r>
              <a:rPr lang="de-DE" dirty="0"/>
              <a:t>durch </a:t>
            </a:r>
            <a:r>
              <a:rPr lang="de-DE" dirty="0" smtClean="0"/>
              <a:t>das Element „In der Manifestation verkörpertes Werk“ dokumentiert.</a:t>
            </a:r>
          </a:p>
          <a:p>
            <a:r>
              <a:rPr lang="de-DE" dirty="0" smtClean="0"/>
              <a:t>Zu </a:t>
            </a:r>
            <a:r>
              <a:rPr lang="de-DE" dirty="0"/>
              <a:t>beachten sind ggf. auch die D-A-CH-Erläuterungen zu wechselnden hauptverantwortlichen geistigen Schöpfern in RDA </a:t>
            </a:r>
            <a:r>
              <a:rPr lang="de-DE" dirty="0" smtClean="0"/>
              <a:t>6.27.1.3 und 6.27.1.5.</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
        <p:nvSpPr>
          <p:cNvPr id="7"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3717957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Änderungen </a:t>
            </a:r>
            <a:r>
              <a:rPr lang="de-DE" dirty="0"/>
              <a:t>im </a:t>
            </a:r>
            <a:r>
              <a:rPr lang="de-DE" dirty="0" smtClean="0"/>
              <a:t>Ausgabevermerk (Geltungsbereich</a:t>
            </a:r>
            <a:r>
              <a:rPr lang="de-DE" dirty="0"/>
              <a:t>, Reichweite)</a:t>
            </a:r>
          </a:p>
        </p:txBody>
      </p:sp>
      <p:sp>
        <p:nvSpPr>
          <p:cNvPr id="3" name="Textplatzhalter 2"/>
          <p:cNvSpPr>
            <a:spLocks noGrp="1"/>
          </p:cNvSpPr>
          <p:nvPr>
            <p:ph type="body" sz="quarter" idx="13"/>
          </p:nvPr>
        </p:nvSpPr>
        <p:spPr>
          <a:xfrm>
            <a:off x="251520" y="1268760"/>
            <a:ext cx="8640960" cy="5040560"/>
          </a:xfrm>
        </p:spPr>
        <p:txBody>
          <a:bodyPr/>
          <a:lstStyle/>
          <a:p>
            <a:pPr marL="0" indent="0">
              <a:buNone/>
            </a:pPr>
            <a:r>
              <a:rPr lang="de-DE" dirty="0" smtClean="0"/>
              <a:t>RDA 1.6.3.4</a:t>
            </a:r>
          </a:p>
          <a:p>
            <a:pPr marL="0" indent="0">
              <a:buNone/>
            </a:pPr>
            <a:r>
              <a:rPr lang="de-DE" dirty="0" smtClean="0"/>
              <a:t>Neue Beschreibung bei </a:t>
            </a:r>
            <a:r>
              <a:rPr lang="de-DE" b="1" dirty="0" smtClean="0"/>
              <a:t>wesentlichen</a:t>
            </a:r>
            <a:r>
              <a:rPr lang="de-DE" dirty="0" smtClean="0"/>
              <a:t> Änderungen:</a:t>
            </a:r>
          </a:p>
          <a:p>
            <a:pPr marL="0" indent="0">
              <a:buNone/>
            </a:pPr>
            <a:r>
              <a:rPr lang="de-DE" dirty="0" smtClean="0"/>
              <a:t>RDA 1.6.2.5 D-A-CH (bezieht sich auf fortlaufende Ressourcen, ist aber auch auf integrierende Ressourcen anwendbar). In der Regel handelt es sich bei der neuen Ausgabe um ein neues Werk (1.6.3.4  D-A-CH).</a:t>
            </a:r>
            <a:endParaRPr lang="de-DE" dirty="0"/>
          </a:p>
          <a:p>
            <a:pPr marL="0" indent="0">
              <a:buNone/>
            </a:pPr>
            <a:r>
              <a:rPr lang="de-DE" dirty="0" smtClean="0"/>
              <a:t>Bei </a:t>
            </a:r>
            <a:r>
              <a:rPr lang="de-DE" b="1" dirty="0" smtClean="0"/>
              <a:t>unwesentlichen</a:t>
            </a:r>
            <a:r>
              <a:rPr lang="de-DE" dirty="0" smtClean="0"/>
              <a:t> Änderungen im Ausgabevermerk:</a:t>
            </a:r>
          </a:p>
          <a:p>
            <a:pPr marL="0" indent="0">
              <a:buNone/>
            </a:pPr>
            <a:r>
              <a:rPr lang="de-DE" dirty="0"/>
              <a:t>In diesem Fall wird keine neue Beschreibung erstellt. Ggf. kann eine entsprechende Anmerkung auf die Änderung hinweisen</a:t>
            </a:r>
            <a:r>
              <a:rPr lang="de-DE" dirty="0" smtClean="0"/>
              <a:t>. </a:t>
            </a:r>
            <a:r>
              <a:rPr lang="de-DE" dirty="0"/>
              <a:t>RDA 2.17.4.5.3 </a:t>
            </a:r>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sp>
        <p:nvSpPr>
          <p:cNvPr id="7"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9531982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Integrierende Ressourcen</a:t>
            </a:r>
            <a:endParaRPr lang="de-DE" dirty="0"/>
          </a:p>
          <a:p>
            <a:r>
              <a:rPr lang="de-DE" dirty="0" smtClean="0"/>
              <a:t>sind nach RDA eine weitere Publikationsform neben monografischen und fortlaufenden Ressourcen</a:t>
            </a:r>
            <a:endParaRPr lang="de-DE" dirty="0"/>
          </a:p>
          <a:p>
            <a:r>
              <a:rPr lang="de-DE" dirty="0" smtClean="0"/>
              <a:t>umfassen Loseblattsammlungen, Websites, Datenbanken etc.</a:t>
            </a:r>
          </a:p>
          <a:p>
            <a:r>
              <a:rPr lang="de-DE" dirty="0" smtClean="0"/>
              <a:t>werden i. d. R. umfassend in einer zusammengesetzten Beschreibung erfasst</a:t>
            </a:r>
            <a:endParaRPr lang="de-DE" dirty="0"/>
          </a:p>
          <a:p>
            <a:r>
              <a:rPr lang="de-DE" dirty="0" smtClean="0"/>
              <a:t>Die Beschreibung erfolgt konsequent nach dem Prinzip „</a:t>
            </a:r>
            <a:r>
              <a:rPr lang="de-DE" dirty="0" err="1" smtClean="0"/>
              <a:t>latest</a:t>
            </a:r>
            <a:r>
              <a:rPr lang="de-DE" dirty="0" smtClean="0"/>
              <a:t> </a:t>
            </a:r>
            <a:r>
              <a:rPr lang="de-DE" dirty="0" err="1" smtClean="0"/>
              <a:t>entry</a:t>
            </a:r>
            <a:r>
              <a:rPr lang="de-DE" dirty="0" smtClean="0"/>
              <a:t>“, d. h. auch der Werktitel wird immer der neuesten Iteration angepasst.</a:t>
            </a:r>
          </a:p>
          <a:p>
            <a:pPr marL="0" indent="0">
              <a:buNone/>
            </a:pPr>
            <a:endParaRPr lang="de-DE" dirty="0"/>
          </a:p>
          <a:p>
            <a:pPr marL="0" indent="0">
              <a:buNone/>
            </a:pPr>
            <a:r>
              <a:rPr lang="de-DE" sz="1600" dirty="0" smtClean="0"/>
              <a:t>Hinweis: Bei einigen D-A-CH-Anwendungsregeln wurden integrierende Ressourcen nicht berücksichtigt. Hier ist das Ermessen des Katalogisierenden gefragt. Sollten Sie Regelungsbedarf sehen, weisen Sie bitte darauf hin! Viel Erfolg bei der Katalogisierung!</a:t>
            </a:r>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2988748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4752528"/>
          </a:xfrm>
        </p:spPr>
        <p:txBody>
          <a:bodyPr/>
          <a:lstStyle/>
          <a:p>
            <a:pPr marL="0" indent="0">
              <a:buNone/>
            </a:pPr>
            <a:r>
              <a:rPr lang="de-DE" dirty="0" smtClean="0"/>
              <a:t>Eine </a:t>
            </a:r>
            <a:r>
              <a:rPr lang="de-DE" b="1" dirty="0"/>
              <a:t>dynamische </a:t>
            </a:r>
            <a:r>
              <a:rPr lang="de-DE" b="1" dirty="0" smtClean="0"/>
              <a:t>Website</a:t>
            </a:r>
          </a:p>
          <a:p>
            <a:pPr>
              <a:buFontTx/>
              <a:buChar char="-"/>
            </a:pPr>
            <a:r>
              <a:rPr lang="de-DE" dirty="0" smtClean="0"/>
              <a:t>wird </a:t>
            </a:r>
            <a:r>
              <a:rPr lang="de-DE" dirty="0"/>
              <a:t>i. d. R. laufend bzw. in unregelmäßigen Abständen </a:t>
            </a:r>
            <a:r>
              <a:rPr lang="de-DE" dirty="0" smtClean="0"/>
              <a:t>gepflegt</a:t>
            </a:r>
          </a:p>
          <a:p>
            <a:pPr>
              <a:buFontTx/>
              <a:buChar char="-"/>
            </a:pPr>
            <a:r>
              <a:rPr lang="de-DE" dirty="0" smtClean="0"/>
              <a:t>erfolgte Änderungen </a:t>
            </a:r>
            <a:r>
              <a:rPr lang="de-DE" dirty="0"/>
              <a:t>sind nicht </a:t>
            </a:r>
            <a:r>
              <a:rPr lang="de-DE" dirty="0" smtClean="0"/>
              <a:t>erkennbar</a:t>
            </a:r>
          </a:p>
          <a:p>
            <a:pPr>
              <a:buFontTx/>
              <a:buChar char="-"/>
            </a:pPr>
            <a:r>
              <a:rPr lang="de-DE" dirty="0" smtClean="0"/>
              <a:t>veraltete </a:t>
            </a:r>
            <a:r>
              <a:rPr lang="de-DE" dirty="0"/>
              <a:t>Angaben und Inhalte werden i. d. R. nicht </a:t>
            </a:r>
            <a:r>
              <a:rPr lang="de-DE" dirty="0" smtClean="0"/>
              <a:t>vorgehalten</a:t>
            </a:r>
          </a:p>
          <a:p>
            <a:pPr>
              <a:buFontTx/>
              <a:buChar char="-"/>
            </a:pPr>
            <a:r>
              <a:rPr lang="de-DE" dirty="0" smtClean="0"/>
              <a:t>ein </a:t>
            </a:r>
            <a:r>
              <a:rPr lang="de-DE" dirty="0"/>
              <a:t>aktualisiertes Datum weist auf den Stand der Inhalte hin.</a:t>
            </a:r>
          </a:p>
          <a:p>
            <a:pPr marL="0" indent="0">
              <a:buNone/>
            </a:pPr>
            <a:r>
              <a:rPr lang="de-DE" dirty="0" smtClean="0"/>
              <a:t>Ggf</a:t>
            </a:r>
            <a:r>
              <a:rPr lang="de-DE" dirty="0"/>
              <a:t>. werden die von der Institution </a:t>
            </a:r>
            <a:r>
              <a:rPr lang="de-DE" dirty="0" err="1"/>
              <a:t>geharvesteten</a:t>
            </a:r>
            <a:r>
              <a:rPr lang="de-DE" dirty="0"/>
              <a:t> Stände </a:t>
            </a:r>
            <a:r>
              <a:rPr lang="de-DE" dirty="0" smtClean="0"/>
              <a:t>dokumentiert</a:t>
            </a:r>
            <a:r>
              <a:rPr lang="de-DE" dirty="0"/>
              <a:t>.</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6" name="Titel 1"/>
          <p:cNvSpPr>
            <a:spLocks noGrp="1"/>
          </p:cNvSpPr>
          <p:nvPr>
            <p:ph type="title"/>
          </p:nvPr>
        </p:nvSpPr>
        <p:spPr>
          <a:xfrm>
            <a:off x="251520" y="183778"/>
            <a:ext cx="8640960" cy="508918"/>
          </a:xfrm>
        </p:spPr>
        <p:txBody>
          <a:bodyPr/>
          <a:lstStyle/>
          <a:p>
            <a:pPr marL="0" indent="0"/>
            <a:r>
              <a:rPr lang="de-DE" dirty="0">
                <a:solidFill>
                  <a:srgbClr val="4F81BD">
                    <a:lumMod val="75000"/>
                  </a:srgbClr>
                </a:solidFill>
              </a:rPr>
              <a:t>Beispiel integrierende Online-Ressource</a:t>
            </a:r>
          </a:p>
        </p:txBody>
      </p:sp>
      <p:sp>
        <p:nvSpPr>
          <p:cNvPr id="8"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1947400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12568"/>
          </a:xfrm>
        </p:spPr>
        <p:txBody>
          <a:bodyPr/>
          <a:lstStyle/>
          <a:p>
            <a:pPr marL="0" indent="0">
              <a:buNone/>
            </a:pPr>
            <a:r>
              <a:rPr lang="de-DE" b="1" dirty="0" smtClean="0"/>
              <a:t>Loseblattsammlung</a:t>
            </a:r>
          </a:p>
          <a:p>
            <a:pPr>
              <a:buFontTx/>
              <a:buChar char="-"/>
            </a:pPr>
            <a:r>
              <a:rPr lang="de-DE" dirty="0" smtClean="0"/>
              <a:t>startet </a:t>
            </a:r>
            <a:r>
              <a:rPr lang="de-DE" dirty="0"/>
              <a:t>i. d. R. mit einem „Grundwerk</a:t>
            </a:r>
            <a:r>
              <a:rPr lang="de-DE" dirty="0" smtClean="0"/>
              <a:t>“ (ggf. mehrere Ordner)</a:t>
            </a:r>
          </a:p>
          <a:p>
            <a:pPr>
              <a:buFontTx/>
              <a:buChar char="-"/>
            </a:pPr>
            <a:r>
              <a:rPr lang="de-DE" dirty="0" smtClean="0"/>
              <a:t>Ergänzungslieferungen mit </a:t>
            </a:r>
            <a:r>
              <a:rPr lang="de-DE" dirty="0"/>
              <a:t>aufsteigender </a:t>
            </a:r>
            <a:r>
              <a:rPr lang="de-DE" dirty="0" smtClean="0"/>
              <a:t>Zählung erscheinen </a:t>
            </a:r>
            <a:r>
              <a:rPr lang="de-DE" dirty="0"/>
              <a:t>in regelmäßigen oder unregelmäßigen Abständen </a:t>
            </a:r>
            <a:endParaRPr lang="de-DE" dirty="0" smtClean="0"/>
          </a:p>
          <a:p>
            <a:pPr>
              <a:buFontTx/>
              <a:buChar char="-"/>
            </a:pPr>
            <a:r>
              <a:rPr lang="de-DE" dirty="0" smtClean="0"/>
              <a:t>Blätter werden in </a:t>
            </a:r>
            <a:r>
              <a:rPr lang="de-DE" dirty="0"/>
              <a:t>das Grundwerk eingelegt </a:t>
            </a:r>
            <a:r>
              <a:rPr lang="de-DE" dirty="0" smtClean="0"/>
              <a:t>bzw</a:t>
            </a:r>
            <a:r>
              <a:rPr lang="de-DE" dirty="0"/>
              <a:t>. </a:t>
            </a:r>
            <a:r>
              <a:rPr lang="de-DE" dirty="0" smtClean="0"/>
              <a:t>ältere Blätter werden gegen neuere Blätter ausgetauscht (kann </a:t>
            </a:r>
            <a:r>
              <a:rPr lang="de-DE" dirty="0"/>
              <a:t>auch die Titelseiten </a:t>
            </a:r>
            <a:r>
              <a:rPr lang="de-DE" dirty="0" smtClean="0"/>
              <a:t>betreffen)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 name="Titel 1"/>
          <p:cNvSpPr>
            <a:spLocks noGrp="1"/>
          </p:cNvSpPr>
          <p:nvPr>
            <p:ph type="title"/>
          </p:nvPr>
        </p:nvSpPr>
        <p:spPr>
          <a:xfrm>
            <a:off x="251520" y="183778"/>
            <a:ext cx="8640960" cy="508918"/>
          </a:xfrm>
        </p:spPr>
        <p:txBody>
          <a:bodyPr/>
          <a:lstStyle/>
          <a:p>
            <a:pPr marL="0" indent="0"/>
            <a:r>
              <a:rPr lang="de-DE" dirty="0">
                <a:solidFill>
                  <a:srgbClr val="4F81BD">
                    <a:lumMod val="75000"/>
                  </a:srgbClr>
                </a:solidFill>
              </a:rPr>
              <a:t>Beispiel physische integrierende Ressource -1-</a:t>
            </a:r>
          </a:p>
        </p:txBody>
      </p:sp>
      <p:sp>
        <p:nvSpPr>
          <p:cNvPr id="8"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2675988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256584"/>
          </a:xfrm>
        </p:spPr>
        <p:txBody>
          <a:bodyPr/>
          <a:lstStyle/>
          <a:p>
            <a:pPr marL="0" indent="0">
              <a:buNone/>
            </a:pPr>
            <a:r>
              <a:rPr lang="de-DE" b="1" dirty="0" smtClean="0"/>
              <a:t>Datenträger </a:t>
            </a:r>
            <a:r>
              <a:rPr lang="de-DE" b="1" dirty="0"/>
              <a:t>mit kumulierendem </a:t>
            </a:r>
            <a:r>
              <a:rPr lang="de-DE" b="1" dirty="0" smtClean="0"/>
              <a:t>Inhalt</a:t>
            </a:r>
          </a:p>
          <a:p>
            <a:pPr marL="0" indent="0">
              <a:buNone/>
            </a:pPr>
            <a:r>
              <a:rPr lang="de-DE" dirty="0"/>
              <a:t>Gemäß D-A-CH-Erläuterung zu RDA 0.0</a:t>
            </a:r>
          </a:p>
          <a:p>
            <a:pPr marL="0" indent="0">
              <a:buNone/>
            </a:pPr>
            <a:endParaRPr lang="de-DE" b="1" dirty="0"/>
          </a:p>
          <a:p>
            <a:pPr>
              <a:buFontTx/>
              <a:buChar char="-"/>
            </a:pPr>
            <a:r>
              <a:rPr lang="de-DE" dirty="0" smtClean="0"/>
              <a:t>startet </a:t>
            </a:r>
            <a:r>
              <a:rPr lang="de-DE" dirty="0"/>
              <a:t>i. d. R. mit einem „Grundwerk</a:t>
            </a:r>
            <a:r>
              <a:rPr lang="de-DE" dirty="0" smtClean="0"/>
              <a:t>“ auf </a:t>
            </a:r>
            <a:r>
              <a:rPr lang="de-DE" dirty="0"/>
              <a:t>einem oder mehreren elektronischen Datenträgern</a:t>
            </a:r>
            <a:endParaRPr lang="de-DE" dirty="0" smtClean="0"/>
          </a:p>
          <a:p>
            <a:pPr>
              <a:buFontTx/>
              <a:buChar char="-"/>
            </a:pPr>
            <a:r>
              <a:rPr lang="de-DE" dirty="0"/>
              <a:t>es erscheinen in regelmäßigen oder unregelmäßigen Abständen Updates jeweils mit dem vollständigen Werk auf neuestem Stand </a:t>
            </a:r>
            <a:endParaRPr lang="de-DE" dirty="0" smtClean="0"/>
          </a:p>
          <a:p>
            <a:pPr>
              <a:buFontTx/>
              <a:buChar char="-"/>
            </a:pPr>
            <a:r>
              <a:rPr lang="de-DE" dirty="0" smtClean="0"/>
              <a:t>oft </a:t>
            </a:r>
            <a:r>
              <a:rPr lang="de-DE" dirty="0"/>
              <a:t>erscheinen diese Datenträger parallel zu einer gedruckten </a:t>
            </a:r>
            <a:r>
              <a:rPr lang="de-DE" dirty="0" smtClean="0"/>
              <a:t>Loseblattsammlung</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6" name="Titel 1"/>
          <p:cNvSpPr>
            <a:spLocks noGrp="1"/>
          </p:cNvSpPr>
          <p:nvPr>
            <p:ph type="title"/>
          </p:nvPr>
        </p:nvSpPr>
        <p:spPr>
          <a:xfrm>
            <a:off x="251520" y="183778"/>
            <a:ext cx="8640960" cy="508918"/>
          </a:xfrm>
        </p:spPr>
        <p:txBody>
          <a:bodyPr/>
          <a:lstStyle/>
          <a:p>
            <a:pPr marL="0" indent="0"/>
            <a:r>
              <a:rPr lang="de-DE" dirty="0" smtClean="0">
                <a:solidFill>
                  <a:srgbClr val="4F81BD">
                    <a:lumMod val="75000"/>
                  </a:srgbClr>
                </a:solidFill>
              </a:rPr>
              <a:t>Beispiel </a:t>
            </a:r>
            <a:r>
              <a:rPr lang="de-DE" dirty="0">
                <a:solidFill>
                  <a:srgbClr val="4F81BD">
                    <a:lumMod val="75000"/>
                  </a:srgbClr>
                </a:solidFill>
              </a:rPr>
              <a:t>physische integrierende Ressource -2-</a:t>
            </a:r>
          </a:p>
        </p:txBody>
      </p:sp>
      <p:sp>
        <p:nvSpPr>
          <p:cNvPr id="8"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3698148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424936" cy="868958"/>
          </a:xfrm>
        </p:spPr>
        <p:txBody>
          <a:bodyPr/>
          <a:lstStyle/>
          <a:p>
            <a:r>
              <a:rPr lang="de-DE" dirty="0"/>
              <a:t>Umfassende oder analytische Beschreibung  RDA 1.5.2 d und 1.5.3 </a:t>
            </a:r>
            <a:r>
              <a:rPr lang="de-DE" dirty="0" smtClean="0"/>
              <a:t>d - 1</a:t>
            </a:r>
            <a:endParaRPr lang="de-DE" dirty="0"/>
          </a:p>
        </p:txBody>
      </p:sp>
      <p:sp>
        <p:nvSpPr>
          <p:cNvPr id="3" name="Textplatzhalter 2"/>
          <p:cNvSpPr>
            <a:spLocks noGrp="1"/>
          </p:cNvSpPr>
          <p:nvPr>
            <p:ph type="body" sz="quarter" idx="13"/>
          </p:nvPr>
        </p:nvSpPr>
        <p:spPr>
          <a:xfrm>
            <a:off x="251520" y="1412776"/>
            <a:ext cx="8568952" cy="4896544"/>
          </a:xfrm>
        </p:spPr>
        <p:txBody>
          <a:bodyPr/>
          <a:lstStyle/>
          <a:p>
            <a:pPr>
              <a:buFontTx/>
              <a:buChar char="-"/>
            </a:pPr>
            <a:r>
              <a:rPr lang="de-DE" dirty="0" smtClean="0"/>
              <a:t>nach RDA für integrierende Ressourcen sowohl umfassende als auch analytische Beschreibungen möglich</a:t>
            </a:r>
          </a:p>
          <a:p>
            <a:pPr>
              <a:buFontTx/>
              <a:buChar char="-"/>
            </a:pPr>
            <a:r>
              <a:rPr lang="de-DE" dirty="0" smtClean="0"/>
              <a:t>im Allgemeinen </a:t>
            </a:r>
            <a:r>
              <a:rPr lang="de-DE" b="1" dirty="0" smtClean="0"/>
              <a:t>umfassende </a:t>
            </a:r>
            <a:r>
              <a:rPr lang="de-DE" b="1" dirty="0"/>
              <a:t>Beschreibung</a:t>
            </a:r>
            <a:r>
              <a:rPr lang="de-DE" dirty="0"/>
              <a:t> </a:t>
            </a:r>
            <a:r>
              <a:rPr lang="de-DE" dirty="0" smtClean="0"/>
              <a:t>mit einem </a:t>
            </a:r>
            <a:r>
              <a:rPr lang="de-DE" b="1" dirty="0" smtClean="0"/>
              <a:t>offenen</a:t>
            </a:r>
            <a:r>
              <a:rPr lang="de-DE" dirty="0" smtClean="0"/>
              <a:t> </a:t>
            </a:r>
            <a:r>
              <a:rPr lang="de-DE" b="1" dirty="0" smtClean="0"/>
              <a:t>Erscheinungsdatum</a:t>
            </a:r>
            <a:endParaRPr lang="de-DE" dirty="0" smtClean="0"/>
          </a:p>
          <a:p>
            <a:pPr>
              <a:buFontTx/>
              <a:buChar char="-"/>
            </a:pPr>
            <a:r>
              <a:rPr lang="de-DE" dirty="0" smtClean="0"/>
              <a:t>in </a:t>
            </a:r>
            <a:r>
              <a:rPr lang="de-DE" dirty="0"/>
              <a:t>einer Anmerkung wird verankert, welche Iteration als Vorlage für die umfassende Beschreibung </a:t>
            </a:r>
            <a:r>
              <a:rPr lang="de-DE" dirty="0" smtClean="0"/>
              <a:t>dient (wird </a:t>
            </a:r>
            <a:r>
              <a:rPr lang="de-DE" dirty="0"/>
              <a:t>bei jedem Update der Aufnahme </a:t>
            </a:r>
            <a:r>
              <a:rPr lang="de-DE" dirty="0" smtClean="0"/>
              <a:t>aktualisiert)</a:t>
            </a:r>
          </a:p>
          <a:p>
            <a:pPr>
              <a:buFontTx/>
              <a:buChar char="-"/>
            </a:pPr>
            <a:r>
              <a:rPr lang="de-DE" dirty="0" smtClean="0"/>
              <a:t>liegt </a:t>
            </a:r>
            <a:r>
              <a:rPr lang="de-DE" dirty="0"/>
              <a:t>die letzte Iteration vor, wird die Jahresangabe </a:t>
            </a:r>
            <a:r>
              <a:rPr lang="de-DE" dirty="0" smtClean="0"/>
              <a:t>komplettiert</a:t>
            </a:r>
            <a:endParaRPr lang="de-DE" dirty="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651583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412776"/>
            <a:ext cx="8640960" cy="4968552"/>
          </a:xfrm>
        </p:spPr>
        <p:txBody>
          <a:bodyPr/>
          <a:lstStyle/>
          <a:p>
            <a:pPr marL="0" indent="0">
              <a:buNone/>
            </a:pPr>
            <a:r>
              <a:rPr lang="de-DE" dirty="0" smtClean="0"/>
              <a:t>Eine </a:t>
            </a:r>
            <a:r>
              <a:rPr lang="de-DE" dirty="0"/>
              <a:t>Loseblattsammlung kann auch aus </a:t>
            </a:r>
            <a:r>
              <a:rPr lang="de-DE" dirty="0" smtClean="0"/>
              <a:t>mehreren</a:t>
            </a:r>
          </a:p>
          <a:p>
            <a:pPr marL="0" indent="0">
              <a:buNone/>
            </a:pPr>
            <a:r>
              <a:rPr lang="de-DE" dirty="0" smtClean="0"/>
              <a:t>Bänden </a:t>
            </a:r>
            <a:r>
              <a:rPr lang="de-DE" dirty="0"/>
              <a:t>mit oder ohne </a:t>
            </a:r>
            <a:r>
              <a:rPr lang="de-DE" dirty="0" smtClean="0"/>
              <a:t>unabhängigen </a:t>
            </a:r>
            <a:r>
              <a:rPr lang="de-DE" dirty="0"/>
              <a:t>Titel bestehen, die jeweils eigene Grundwerke und Ergänzungslieferungen erhalten</a:t>
            </a:r>
            <a:r>
              <a:rPr lang="de-DE" dirty="0" smtClean="0"/>
              <a:t>.</a:t>
            </a:r>
          </a:p>
          <a:p>
            <a:pPr>
              <a:buFontTx/>
              <a:buChar char="-"/>
            </a:pPr>
            <a:r>
              <a:rPr lang="de-DE" dirty="0" smtClean="0"/>
              <a:t>es </a:t>
            </a:r>
            <a:r>
              <a:rPr lang="de-DE" dirty="0"/>
              <a:t>bietet sich </a:t>
            </a:r>
            <a:r>
              <a:rPr lang="de-DE" dirty="0" smtClean="0"/>
              <a:t>ggf. eine </a:t>
            </a:r>
            <a:r>
              <a:rPr lang="de-DE" b="1" dirty="0"/>
              <a:t>hierarchische Beschreibung der Bände </a:t>
            </a:r>
            <a:r>
              <a:rPr lang="de-DE" dirty="0" smtClean="0"/>
              <a:t>an </a:t>
            </a:r>
          </a:p>
          <a:p>
            <a:pPr>
              <a:buFontTx/>
              <a:buChar char="-"/>
            </a:pPr>
            <a:r>
              <a:rPr lang="de-DE" dirty="0" smtClean="0"/>
              <a:t>der </a:t>
            </a:r>
            <a:r>
              <a:rPr lang="de-DE" dirty="0"/>
              <a:t>übergeordnete Satz </a:t>
            </a:r>
            <a:r>
              <a:rPr lang="de-DE" dirty="0" smtClean="0"/>
              <a:t>beschreibt </a:t>
            </a:r>
            <a:r>
              <a:rPr lang="de-DE" dirty="0"/>
              <a:t>hier nur </a:t>
            </a:r>
            <a:r>
              <a:rPr lang="de-DE" dirty="0" smtClean="0"/>
              <a:t>Elemente, </a:t>
            </a:r>
            <a:r>
              <a:rPr lang="de-DE" dirty="0"/>
              <a:t>die sich auf die Loseblattsammlung als Ganzes </a:t>
            </a:r>
            <a:r>
              <a:rPr lang="de-DE" dirty="0" smtClean="0"/>
              <a:t>beziehen</a:t>
            </a:r>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6" name="Titel 1"/>
          <p:cNvSpPr>
            <a:spLocks noGrp="1"/>
          </p:cNvSpPr>
          <p:nvPr>
            <p:ph type="title"/>
          </p:nvPr>
        </p:nvSpPr>
        <p:spPr>
          <a:xfrm>
            <a:off x="251520" y="188640"/>
            <a:ext cx="8424936" cy="936104"/>
          </a:xfrm>
        </p:spPr>
        <p:txBody>
          <a:bodyPr/>
          <a:lstStyle/>
          <a:p>
            <a:r>
              <a:rPr lang="de-DE" dirty="0"/>
              <a:t>Umfassende oder analytische Beschreibung  RDA 1.5.2 d und 1.5.3 </a:t>
            </a:r>
            <a:r>
              <a:rPr lang="de-DE" dirty="0" smtClean="0"/>
              <a:t>d - 2</a:t>
            </a:r>
            <a:endParaRPr lang="de-DE" dirty="0"/>
          </a:p>
        </p:txBody>
      </p:sp>
      <p:sp>
        <p:nvSpPr>
          <p:cNvPr id="8" name="Fußzeilenplatzhalter 3"/>
          <p:cNvSpPr>
            <a:spLocks noGrp="1"/>
          </p:cNvSpPr>
          <p:nvPr>
            <p:ph type="ftr" sz="quarter" idx="14"/>
          </p:nvPr>
        </p:nvSpPr>
        <p:spPr>
          <a:xfrm>
            <a:off x="107504" y="6381328"/>
            <a:ext cx="8352928" cy="365125"/>
          </a:xfrm>
        </p:spPr>
        <p:txBody>
          <a:bodyPr/>
          <a:lstStyle/>
          <a:p>
            <a:r>
              <a:rPr lang="de-DE" dirty="0" smtClean="0"/>
              <a:t>AG RDA Schulungsunterlagen – Modul 5A.04: Integrierende Ressourcen | PICA </a:t>
            </a:r>
            <a:r>
              <a:rPr lang="de-DE" dirty="0" smtClean="0"/>
              <a:t>DNB/ZDB | </a:t>
            </a:r>
            <a:r>
              <a:rPr lang="de-DE" dirty="0" smtClean="0"/>
              <a:t>Stand: 30.11.2016 | CC BY-NC-SA</a:t>
            </a:r>
            <a:endParaRPr lang="de-DE" dirty="0"/>
          </a:p>
        </p:txBody>
      </p:sp>
    </p:spTree>
    <p:extLst>
      <p:ext uri="{BB962C8B-B14F-4D97-AF65-F5344CB8AC3E}">
        <p14:creationId xmlns:p14="http://schemas.microsoft.com/office/powerpoint/2010/main" val="269586242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3414</Words>
  <Application>Microsoft Office PowerPoint</Application>
  <PresentationFormat>Bildschirmpräsentation (4:3)</PresentationFormat>
  <Paragraphs>624</Paragraphs>
  <Slides>46</Slides>
  <Notes>4</Notes>
  <HiddenSlides>0</HiddenSlides>
  <MMClips>0</MMClips>
  <ScaleCrop>false</ScaleCrop>
  <HeadingPairs>
    <vt:vector size="4" baseType="variant">
      <vt:variant>
        <vt:lpstr>Design</vt:lpstr>
      </vt:variant>
      <vt:variant>
        <vt:i4>1</vt:i4>
      </vt:variant>
      <vt:variant>
        <vt:lpstr>Folientitel</vt:lpstr>
      </vt:variant>
      <vt:variant>
        <vt:i4>46</vt:i4>
      </vt:variant>
    </vt:vector>
  </HeadingPairs>
  <TitlesOfParts>
    <vt:vector size="47" baseType="lpstr">
      <vt:lpstr>Larissa</vt:lpstr>
      <vt:lpstr>Schulungsunterlagen der AG RDA</vt:lpstr>
      <vt:lpstr>Erschließung von integrierenden Ressourcen </vt:lpstr>
      <vt:lpstr>Definition</vt:lpstr>
      <vt:lpstr>RDA Glossar:</vt:lpstr>
      <vt:lpstr>Beispiel integrierende Online-Ressource</vt:lpstr>
      <vt:lpstr>Beispiel physische integrierende Ressource -1-</vt:lpstr>
      <vt:lpstr>Beispiel physische integrierende Ressource -2-</vt:lpstr>
      <vt:lpstr>Umfassende oder analytische Beschreibung  RDA 1.5.2 d und 1.5.3 d - 1</vt:lpstr>
      <vt:lpstr>Umfassende oder analytische Beschreibung  RDA 1.5.2 d und 1.5.3 d - 2</vt:lpstr>
      <vt:lpstr>Besondere Aspekte bei der Erschließung von integrierenden Ressourcen</vt:lpstr>
      <vt:lpstr>Bevorzugte Informationsquelle RDA 2.1.2.4</vt:lpstr>
      <vt:lpstr>Erfassung von Titeln integrierender Ressourcen RDA 2.3.1.4</vt:lpstr>
      <vt:lpstr>Erscheinungsfrequenz RDA 2.14.1.3, RDA 2.17.12.3.b, RDA 2.17.12.4</vt:lpstr>
      <vt:lpstr>Umfangsangabe RDA 3.4.1.3, RDA 3.4.1.10 und D-A-CH, RDA 3.4.5.19 und D-A-CH</vt:lpstr>
      <vt:lpstr>Erläuterung zum Identifikator bei Loseblattsammlungen RDA 2.15.1.7</vt:lpstr>
      <vt:lpstr>Personen, Familien oder Körperschaften, die mit einer integrierenden Ressource in Verbindung stehen RDA 19.2., RDA 20.2 etc. </vt:lpstr>
      <vt:lpstr>Beispiel: Grundwerk: Umfassende zusammengesetzte Beschreibung 1 </vt:lpstr>
      <vt:lpstr>Beispiel: Grundwerk: Umfassende zusammengesetzte Beschreibung 2 </vt:lpstr>
      <vt:lpstr>PowerPoint-Präsentation</vt:lpstr>
      <vt:lpstr>PowerPoint-Präsentation</vt:lpstr>
      <vt:lpstr>PowerPoint-Präsentation</vt:lpstr>
      <vt:lpstr>PowerPoint-Präsentation</vt:lpstr>
      <vt:lpstr>Das Prinzip „latest entry“</vt:lpstr>
      <vt:lpstr>Änderungen im Titel des Werks bzw. der Manifestation - 1 </vt:lpstr>
      <vt:lpstr>Änderungen im Titel des Werks bzw. der Manifestation - 2 </vt:lpstr>
      <vt:lpstr>Beispiel: Erfassen von Änderungen</vt:lpstr>
      <vt:lpstr>Beispiel: Update bei Änderung des Werktitels - 1</vt:lpstr>
      <vt:lpstr>Beispiel: Update bei Änderung des Werktitels - 2</vt:lpstr>
      <vt:lpstr>Das Prinzip „latest entry“ gilt auch bei</vt:lpstr>
      <vt:lpstr>PowerPoint-Präsentation</vt:lpstr>
      <vt:lpstr>PowerPoint-Präsentation</vt:lpstr>
      <vt:lpstr>Äquivalente Manifestationen</vt:lpstr>
      <vt:lpstr>Beispiel: Äquivalenzbeziehung zu einer CD-ROM-Ausgabe mit anderem Titel</vt:lpstr>
      <vt:lpstr>Beispiel: Äquivalenzbeziehung zu einer CD-ROM-Ausgabe mit gleichem Titel</vt:lpstr>
      <vt:lpstr>Änderungen, die eine neue Beschreibung erforderlich machen </vt:lpstr>
      <vt:lpstr>Eine integrierende Ressource erscheint zukünftig als (mehrteilige) Monografie oder fortlaufende Ressource - 1 </vt:lpstr>
      <vt:lpstr>Beispiel: Beziehung zu einer fortlaufenden Ressource, Werktitel bleibt gleich</vt:lpstr>
      <vt:lpstr>Eine integrierende Ressource erscheint zukünftig als (mehrteilige) Monografie oder fortlaufende Ressource - 2</vt:lpstr>
      <vt:lpstr>Eine integrierende Ressource erscheint zukünftig als einzelne Einheit mit geändertem Titel - 1</vt:lpstr>
      <vt:lpstr>PowerPoint-Präsentation</vt:lpstr>
      <vt:lpstr>Eine integrierende Ressource erscheint zukünftig als (mehrteilige) Monografie oder fortlaufende Ressource - 3 </vt:lpstr>
      <vt:lpstr>Eine integrierende Ressource erscheint zukünftig als fortlaufende Ressource mit geändertem Titel</vt:lpstr>
      <vt:lpstr>Die integrierende Ressource ändert den Medientyp (RDA 1.6.3.2) </vt:lpstr>
      <vt:lpstr>Neuauflage des Grundwerks einer Loseblattsammlung (RDA 1.6.3.3) </vt:lpstr>
      <vt:lpstr>Änderungen im Ausgabevermerk (Geltungsbereich, Reichweite)</vt:lpstr>
      <vt:lpstr>Zusammenfassung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197</cp:revision>
  <dcterms:created xsi:type="dcterms:W3CDTF">2014-02-18T07:01:40Z</dcterms:created>
  <dcterms:modified xsi:type="dcterms:W3CDTF">2016-11-21T13:57:36Z</dcterms:modified>
</cp:coreProperties>
</file>