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Lst>
  <p:notesMasterIdLst>
    <p:notesMasterId r:id="rId27"/>
  </p:notesMasterIdLst>
  <p:handoutMasterIdLst>
    <p:handoutMasterId r:id="rId28"/>
  </p:handoutMasterIdLst>
  <p:sldIdLst>
    <p:sldId id="285" r:id="rId4"/>
    <p:sldId id="259" r:id="rId5"/>
    <p:sldId id="302" r:id="rId6"/>
    <p:sldId id="303" r:id="rId7"/>
    <p:sldId id="305" r:id="rId8"/>
    <p:sldId id="306" r:id="rId9"/>
    <p:sldId id="304" r:id="rId10"/>
    <p:sldId id="298" r:id="rId11"/>
    <p:sldId id="307" r:id="rId12"/>
    <p:sldId id="330" r:id="rId13"/>
    <p:sldId id="308" r:id="rId14"/>
    <p:sldId id="310" r:id="rId15"/>
    <p:sldId id="331" r:id="rId16"/>
    <p:sldId id="309" r:id="rId17"/>
    <p:sldId id="311" r:id="rId18"/>
    <p:sldId id="312" r:id="rId19"/>
    <p:sldId id="332" r:id="rId20"/>
    <p:sldId id="313" r:id="rId21"/>
    <p:sldId id="333" r:id="rId22"/>
    <p:sldId id="326" r:id="rId23"/>
    <p:sldId id="327" r:id="rId24"/>
    <p:sldId id="328" r:id="rId25"/>
    <p:sldId id="329" r:id="rId2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2189" autoAdjust="0"/>
  </p:normalViewPr>
  <p:slideViewPr>
    <p:cSldViewPr>
      <p:cViewPr>
        <p:scale>
          <a:sx n="75" d="100"/>
          <a:sy n="75" d="100"/>
        </p:scale>
        <p:origin x="-1157" y="-1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29.11.2016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29.11.2016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z.B. eingebundene Schnittmuster, Klangleisten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561239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Hier ist abzuwägen, ob der Titel „Malta </a:t>
            </a:r>
            <a:r>
              <a:rPr lang="de-DE" sz="1200" kern="1200" dirty="0" err="1" smtClean="0">
                <a:solidFill>
                  <a:schemeClr val="tx1"/>
                </a:solidFill>
                <a:effectLst/>
                <a:latin typeface="+mn-lt"/>
                <a:ea typeface="+mn-ea"/>
                <a:cs typeface="+mn-cs"/>
              </a:rPr>
              <a:t>Flipmap</a:t>
            </a:r>
            <a:r>
              <a:rPr lang="de-DE" sz="1200" kern="1200" dirty="0" smtClean="0">
                <a:solidFill>
                  <a:schemeClr val="tx1"/>
                </a:solidFill>
                <a:effectLst/>
                <a:latin typeface="+mn-lt"/>
                <a:ea typeface="+mn-ea"/>
                <a:cs typeface="+mn-cs"/>
              </a:rPr>
              <a:t>“ für aussagekräftig gehalten wird. Die Entscheidung darüber liegt im Ermessen der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mittels</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Identifikator</a:t>
            </a:r>
            <a:r>
              <a:rPr lang="de-DE" sz="1200" kern="1200" baseline="0" dirty="0" smtClean="0">
                <a:solidFill>
                  <a:schemeClr val="tx1"/>
                </a:solidFill>
                <a:effectLst/>
                <a:latin typeface="+mn-lt"/>
                <a:ea typeface="+mn-ea"/>
                <a:cs typeface="+mn-cs"/>
              </a:rPr>
              <a:t> und Beziehungskennzeichnung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In Beziehung stehende Expression	</a:t>
            </a:r>
            <a:r>
              <a:rPr lang="de-DE" sz="1200" kern="1200" dirty="0" smtClean="0">
                <a:solidFill>
                  <a:schemeClr val="tx1"/>
                </a:solidFill>
                <a:effectLst/>
                <a:latin typeface="+mn-lt"/>
                <a:ea typeface="+mn-ea"/>
                <a:cs typeface="+mn-cs"/>
              </a:rPr>
              <a:t>IDN 101202303</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24.5 Bearbeitet als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17</a:t>
            </a:fld>
            <a:endParaRPr lang="de-DE">
              <a:solidFill>
                <a:prstClr val="black"/>
              </a:solidFill>
            </a:endParaRPr>
          </a:p>
        </p:txBody>
      </p:sp>
    </p:spTree>
    <p:extLst>
      <p:ext uri="{BB962C8B-B14F-4D97-AF65-F5344CB8AC3E}">
        <p14:creationId xmlns:p14="http://schemas.microsoft.com/office/powerpoint/2010/main" val="3403539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mittels</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Identifikator</a:t>
            </a:r>
            <a:r>
              <a:rPr lang="de-DE" sz="1200" kern="1200" baseline="0" dirty="0" smtClean="0">
                <a:solidFill>
                  <a:schemeClr val="tx1"/>
                </a:solidFill>
                <a:effectLst/>
                <a:latin typeface="+mn-lt"/>
                <a:ea typeface="+mn-ea"/>
                <a:cs typeface="+mn-cs"/>
              </a:rPr>
              <a:t> und Beziehungskennzeichnung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In Beziehung stehende Expression	</a:t>
            </a:r>
            <a:r>
              <a:rPr lang="de-DE" sz="1200" kern="1200" dirty="0" smtClean="0">
                <a:solidFill>
                  <a:schemeClr val="tx1"/>
                </a:solidFill>
                <a:effectLst/>
                <a:latin typeface="+mn-lt"/>
                <a:ea typeface="+mn-ea"/>
                <a:cs typeface="+mn-cs"/>
              </a:rPr>
              <a:t>IDN 101202303</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24.5 Bearbeitet als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mittels</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Identifikator</a:t>
            </a:r>
            <a:r>
              <a:rPr lang="de-DE" sz="1200" kern="1200" baseline="0" dirty="0" smtClean="0">
                <a:solidFill>
                  <a:schemeClr val="tx1"/>
                </a:solidFill>
                <a:effectLst/>
                <a:latin typeface="+mn-lt"/>
                <a:ea typeface="+mn-ea"/>
                <a:cs typeface="+mn-cs"/>
              </a:rPr>
              <a:t> und Beziehungskennzeichnung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In Beziehung stehende Expression	</a:t>
            </a:r>
            <a:r>
              <a:rPr lang="de-DE" sz="1200" kern="1200" dirty="0" smtClean="0">
                <a:solidFill>
                  <a:schemeClr val="tx1"/>
                </a:solidFill>
                <a:effectLst/>
                <a:latin typeface="+mn-lt"/>
                <a:ea typeface="+mn-ea"/>
                <a:cs typeface="+mn-cs"/>
              </a:rPr>
              <a:t>IDN 101202303</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24.5 Bearbeitet als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19</a:t>
            </a:fld>
            <a:endParaRPr lang="de-DE">
              <a:solidFill>
                <a:prstClr val="black"/>
              </a:solidFill>
            </a:endParaRPr>
          </a:p>
        </p:txBody>
      </p:sp>
    </p:spTree>
    <p:extLst>
      <p:ext uri="{BB962C8B-B14F-4D97-AF65-F5344CB8AC3E}">
        <p14:creationId xmlns:p14="http://schemas.microsoft.com/office/powerpoint/2010/main" val="3403539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weitere Datenträger kann geringfügig ergänztes Material enthalten (z. B. Register)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Manifestation (RDA 27.1) erfasst als unstrukturierte Beschreibung</a:t>
            </a:r>
            <a:r>
              <a:rPr lang="de-DE" sz="120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Beziehung stehende Manifestation erfasst mittels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(RDA 27.1) und Beziehungskennzeichnung (RDA 24.5)</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403539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552728" cy="365125"/>
          </a:xfrm>
        </p:spPr>
        <p:txBody>
          <a:bodyPr/>
          <a:lstStyle>
            <a:lvl1pPr algn="l">
              <a:defRPr>
                <a:solidFill>
                  <a:schemeClr val="accent1">
                    <a:lumMod val="75000"/>
                  </a:schemeClr>
                </a:solidFill>
              </a:defRPr>
            </a:lvl1pPr>
          </a:lstStyle>
          <a:p>
            <a:r>
              <a:rPr lang="de-DE" smtClean="0"/>
              <a:t>AG RDA Schulungsunterlagen – Modul 5A.03: Begleitmaterial | Aleph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552728"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5A.03: Begleitmaterial | Aleph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9064056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552728"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5A.03: Begleitmaterial | Aleph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42606015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768752"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5A.03: Begleitmaterial | Aleph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768752"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Modul 5A.03: Begleitmaterial | Aleph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186650693"/>
      </p:ext>
    </p:extLst>
  </p:cSld>
  <p:clrMap bg1="lt1" tx1="dk1" bg2="lt2" tx2="dk2" accent1="accent1" accent2="accent2" accent3="accent3" accent4="accent4" accent5="accent5" accent6="accent6" hlink="hlink" folHlink="folHlink"/>
  <p:sldLayoutIdLst>
    <p:sldLayoutId id="2147483651"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768752"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Modul 5A.03: Begleitmaterial | Aleph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707596645"/>
      </p:ext>
    </p:extLst>
  </p:cSld>
  <p:clrMap bg1="lt1" tx1="dk1" bg2="lt2" tx2="dk2" accent1="accent1" accent2="accent2" accent3="accent3" accent4="accent4" accent5="accent5" accent6="accent6" hlink="hlink" folHlink="folHlink"/>
  <p:sldLayoutIdLst>
    <p:sldLayoutId id="2147483653"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81405" y="836712"/>
            <a:ext cx="7920880" cy="4154984"/>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Sonderregelungen für Umfang von</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Kartografischen Ressourcen (RDA 3.4.2)</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Noten (3.4.3)</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unbewegten Bildern (3.4.4)</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Text (3.4.5)</a:t>
            </a:r>
          </a:p>
          <a:p>
            <a:pPr marL="285750" indent="-28575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Im Fall von Text wird zusätzlich zur Umfangsangabe die Anzahl der Datenträger zusammen mit einer spezifischen Benennung (i. d. R. „Booklet“ oder „Beiheft“) erfasst.</a:t>
            </a:r>
          </a:p>
        </p:txBody>
      </p:sp>
      <p:sp>
        <p:nvSpPr>
          <p:cNvPr id="3" name="Fußzeilenplatzhalter 2"/>
          <p:cNvSpPr>
            <a:spLocks noGrp="1"/>
          </p:cNvSpPr>
          <p:nvPr>
            <p:ph type="ftr" sz="quarter" idx="14"/>
          </p:nvPr>
        </p:nvSpPr>
        <p:spPr>
          <a:xfrm>
            <a:off x="467543" y="6376243"/>
            <a:ext cx="7834741" cy="365125"/>
          </a:xfrm>
        </p:spPr>
        <p:txBody>
          <a:bodyPr/>
          <a:lstStyle/>
          <a:p>
            <a:r>
              <a:rPr lang="de-DE" smtClean="0"/>
              <a:t>AG RDA Schulungsunterlagen – Modul 5A.03: Begleitmaterial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7"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a:t>
            </a:r>
            <a:r>
              <a:rPr lang="de-DE" dirty="0" smtClean="0"/>
              <a:t>2</a:t>
            </a:r>
            <a:endParaRPr lang="de-DE" dirty="0"/>
          </a:p>
        </p:txBody>
      </p:sp>
    </p:spTree>
    <p:extLst>
      <p:ext uri="{BB962C8B-B14F-4D97-AF65-F5344CB8AC3E}">
        <p14:creationId xmlns:p14="http://schemas.microsoft.com/office/powerpoint/2010/main" val="24106949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213144241"/>
              </p:ext>
            </p:extLst>
          </p:nvPr>
        </p:nvGraphicFramePr>
        <p:xfrm>
          <a:off x="395536" y="1772816"/>
          <a:ext cx="8424934" cy="3231020"/>
        </p:xfrm>
        <a:graphic>
          <a:graphicData uri="http://schemas.openxmlformats.org/drawingml/2006/table">
            <a:tbl>
              <a:tblPr firstRow="1" bandRow="1">
                <a:tableStyleId>{5C22544A-7EE6-4342-B048-85BDC9FD1C3A}</a:tableStyleId>
              </a:tblPr>
              <a:tblGrid>
                <a:gridCol w="1248138"/>
                <a:gridCol w="1248138"/>
                <a:gridCol w="3016334"/>
                <a:gridCol w="2912324"/>
              </a:tblGrid>
              <a:tr h="50405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41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 USB-Stick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25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 </a:t>
                      </a:r>
                      <a:r>
                        <a:rPr lang="de-DE"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395536" y="1196752"/>
            <a:ext cx="792088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611560" y="5302949"/>
            <a:ext cx="7992888"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dirty="0" smtClean="0">
                <a:latin typeface="Verdana" panose="020B0604030504040204" pitchFamily="34" charset="0"/>
                <a:ea typeface="Verdana" panose="020B0604030504040204" pitchFamily="34" charset="0"/>
                <a:cs typeface="Verdana" panose="020B0604030504040204" pitchFamily="34" charset="0"/>
              </a:rPr>
              <a:t>41 Seiten : Illustrationen ; 25 cm + 1 USB-Stick</a:t>
            </a:r>
          </a:p>
        </p:txBody>
      </p:sp>
      <p:sp>
        <p:nvSpPr>
          <p:cNvPr id="5" name="Fußzeilenplatzhalter 4"/>
          <p:cNvSpPr>
            <a:spLocks noGrp="1"/>
          </p:cNvSpPr>
          <p:nvPr>
            <p:ph type="ftr" sz="quarter" idx="14"/>
          </p:nvPr>
        </p:nvSpPr>
        <p:spPr>
          <a:xfrm>
            <a:off x="467544" y="6376243"/>
            <a:ext cx="7848872" cy="365125"/>
          </a:xfrm>
        </p:spPr>
        <p:txBody>
          <a:bodyPr/>
          <a:lstStyle/>
          <a:p>
            <a:r>
              <a:rPr lang="de-DE" smtClean="0"/>
              <a:t>AG RDA Schulungsunterlagen – Modul 5A.03: Begleitmaterial | Aleph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11</a:t>
            </a:fld>
            <a:endParaRPr lang="de-DE"/>
          </a:p>
        </p:txBody>
      </p:sp>
      <p:sp>
        <p:nvSpPr>
          <p:cNvPr id="10"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a:t>
            </a:r>
            <a:r>
              <a:rPr lang="de-DE" dirty="0" smtClean="0"/>
              <a:t>3</a:t>
            </a:r>
            <a:endParaRPr lang="de-DE" dirty="0"/>
          </a:p>
        </p:txBody>
      </p:sp>
    </p:spTree>
    <p:extLst>
      <p:ext uri="{BB962C8B-B14F-4D97-AF65-F5344CB8AC3E}">
        <p14:creationId xmlns:p14="http://schemas.microsoft.com/office/powerpoint/2010/main" val="3035391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42226643"/>
              </p:ext>
            </p:extLst>
          </p:nvPr>
        </p:nvGraphicFramePr>
        <p:xfrm>
          <a:off x="410005" y="2060848"/>
          <a:ext cx="8424934" cy="2147808"/>
        </p:xfrm>
        <a:graphic>
          <a:graphicData uri="http://schemas.openxmlformats.org/drawingml/2006/table">
            <a:tbl>
              <a:tblPr firstRow="1" bandRow="1">
                <a:tableStyleId>{5C22544A-7EE6-4342-B048-85BDC9FD1C3A}</a:tableStyleId>
              </a:tblPr>
              <a:tblGrid>
                <a:gridCol w="1248138"/>
                <a:gridCol w="1248138"/>
                <a:gridCol w="3016334"/>
                <a:gridCol w="2912324"/>
              </a:tblGrid>
              <a:tr h="50405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 CD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 Beiheft (13</a:t>
                      </a:r>
                      <a:r>
                        <a:rPr lang="de-DE" baseline="0" dirty="0" smtClean="0">
                          <a:latin typeface="Verdana" panose="020B0604030504040204" pitchFamily="34" charset="0"/>
                          <a:ea typeface="Verdana" panose="020B0604030504040204" pitchFamily="34" charset="0"/>
                          <a:cs typeface="Verdana" panose="020B0604030504040204" pitchFamily="34" charset="0"/>
                        </a:rPr>
                        <a:t>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12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395536" y="1196752"/>
            <a:ext cx="792088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389923" y="5157192"/>
            <a:ext cx="7992888"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dirty="0" smtClean="0">
                <a:latin typeface="Verdana" panose="020B0604030504040204" pitchFamily="34" charset="0"/>
                <a:ea typeface="Verdana" panose="020B0604030504040204" pitchFamily="34" charset="0"/>
                <a:cs typeface="Verdana" panose="020B0604030504040204" pitchFamily="34" charset="0"/>
              </a:rPr>
              <a:t>1 CD ; 12 cm + 1 Beiheft (13 Seiten)</a:t>
            </a:r>
          </a:p>
        </p:txBody>
      </p:sp>
      <p:sp>
        <p:nvSpPr>
          <p:cNvPr id="5" name="Fußzeilenplatzhalter 4"/>
          <p:cNvSpPr>
            <a:spLocks noGrp="1"/>
          </p:cNvSpPr>
          <p:nvPr>
            <p:ph type="ftr" sz="quarter" idx="14"/>
          </p:nvPr>
        </p:nvSpPr>
        <p:spPr>
          <a:xfrm>
            <a:off x="467543" y="6376243"/>
            <a:ext cx="7915267" cy="365125"/>
          </a:xfrm>
        </p:spPr>
        <p:txBody>
          <a:bodyPr/>
          <a:lstStyle/>
          <a:p>
            <a:r>
              <a:rPr lang="de-DE" smtClean="0"/>
              <a:t>AG RDA Schulungsunterlagen – Modul 5A.03: Begleitmaterial | Aleph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12</a:t>
            </a:fld>
            <a:endParaRPr lang="de-DE"/>
          </a:p>
        </p:txBody>
      </p:sp>
      <p:sp>
        <p:nvSpPr>
          <p:cNvPr id="10"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a:t>
            </a:r>
            <a:r>
              <a:rPr lang="de-DE" dirty="0" smtClean="0"/>
              <a:t>4</a:t>
            </a:r>
            <a:endParaRPr lang="de-DE" dirty="0"/>
          </a:p>
        </p:txBody>
      </p:sp>
    </p:spTree>
    <p:extLst>
      <p:ext uri="{BB962C8B-B14F-4D97-AF65-F5344CB8AC3E}">
        <p14:creationId xmlns:p14="http://schemas.microsoft.com/office/powerpoint/2010/main" val="5217430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598096705"/>
              </p:ext>
            </p:extLst>
          </p:nvPr>
        </p:nvGraphicFramePr>
        <p:xfrm>
          <a:off x="395536" y="1772816"/>
          <a:ext cx="8424934" cy="3231020"/>
        </p:xfrm>
        <a:graphic>
          <a:graphicData uri="http://schemas.openxmlformats.org/drawingml/2006/table">
            <a:tbl>
              <a:tblPr firstRow="1" bandRow="1">
                <a:tableStyleId>{5C22544A-7EE6-4342-B048-85BDC9FD1C3A}</a:tableStyleId>
              </a:tblPr>
              <a:tblGrid>
                <a:gridCol w="1248138"/>
                <a:gridCol w="1248138"/>
                <a:gridCol w="3016334"/>
                <a:gridCol w="2912324"/>
              </a:tblGrid>
              <a:tr h="50405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102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 T-Shirt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a:t>
                      </a:r>
                      <a:r>
                        <a:rPr lang="de-DE" baseline="0" dirty="0" smtClean="0">
                          <a:latin typeface="Verdana" panose="020B0604030504040204" pitchFamily="34" charset="0"/>
                          <a:ea typeface="Verdana" panose="020B0604030504040204" pitchFamily="34" charset="0"/>
                          <a:cs typeface="Verdana" panose="020B0604030504040204" pitchFamily="34" charset="0"/>
                        </a:rPr>
                        <a:t>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17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434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 </a:t>
                      </a:r>
                      <a:r>
                        <a:rPr lang="de-DE" b="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395536" y="1196752"/>
            <a:ext cx="792088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611560" y="5302949"/>
            <a:ext cx="7992888"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dirty="0" smtClean="0">
                <a:latin typeface="Verdana" panose="020B0604030504040204" pitchFamily="34" charset="0"/>
                <a:ea typeface="Verdana" panose="020B0604030504040204" pitchFamily="34" charset="0"/>
                <a:cs typeface="Verdana" panose="020B0604030504040204" pitchFamily="34" charset="0"/>
              </a:rPr>
              <a:t>102 Seiten : Illustrationen  ; 17 cm + 1 T-Shirt</a:t>
            </a:r>
          </a:p>
        </p:txBody>
      </p:sp>
      <p:sp>
        <p:nvSpPr>
          <p:cNvPr id="5" name="Fußzeilenplatzhalter 4"/>
          <p:cNvSpPr>
            <a:spLocks noGrp="1"/>
          </p:cNvSpPr>
          <p:nvPr>
            <p:ph type="ftr" sz="quarter" idx="14"/>
          </p:nvPr>
        </p:nvSpPr>
        <p:spPr>
          <a:xfrm>
            <a:off x="467544" y="6376243"/>
            <a:ext cx="7848872" cy="365125"/>
          </a:xfrm>
        </p:spPr>
        <p:txBody>
          <a:bodyPr/>
          <a:lstStyle/>
          <a:p>
            <a:r>
              <a:rPr lang="de-DE" smtClean="0"/>
              <a:t>AG RDA Schulungsunterlagen – Modul 5A.03: Begleitmaterial | Aleph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13</a:t>
            </a:fld>
            <a:endParaRPr lang="de-DE"/>
          </a:p>
        </p:txBody>
      </p:sp>
      <p:sp>
        <p:nvSpPr>
          <p:cNvPr id="10"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a:t>
            </a:r>
            <a:r>
              <a:rPr lang="de-DE" dirty="0" smtClean="0"/>
              <a:t>5</a:t>
            </a:r>
            <a:endParaRPr lang="de-DE" dirty="0"/>
          </a:p>
        </p:txBody>
      </p:sp>
    </p:spTree>
    <p:extLst>
      <p:ext uri="{BB962C8B-B14F-4D97-AF65-F5344CB8AC3E}">
        <p14:creationId xmlns:p14="http://schemas.microsoft.com/office/powerpoint/2010/main" val="312950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527449964"/>
              </p:ext>
            </p:extLst>
          </p:nvPr>
        </p:nvGraphicFramePr>
        <p:xfrm>
          <a:off x="410005" y="1844824"/>
          <a:ext cx="8424934" cy="3503136"/>
        </p:xfrm>
        <a:graphic>
          <a:graphicData uri="http://schemas.openxmlformats.org/drawingml/2006/table">
            <a:tbl>
              <a:tblPr firstRow="1" bandRow="1">
                <a:tableStyleId>{5C22544A-7EE6-4342-B048-85BDC9FD1C3A}</a:tableStyleId>
              </a:tblPr>
              <a:tblGrid>
                <a:gridCol w="1248138"/>
                <a:gridCol w="1248138"/>
                <a:gridCol w="3016334"/>
                <a:gridCol w="2912324"/>
              </a:tblGrid>
              <a:tr h="50405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190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 Karte </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de-DE" dirty="0" smtClean="0">
                          <a:latin typeface="Verdana" panose="020B0604030504040204" pitchFamily="34" charset="0"/>
                          <a:ea typeface="Verdana" panose="020B0604030504040204" pitchFamily="34" charset="0"/>
                          <a:cs typeface="Verdana" panose="020B0604030504040204" pitchFamily="34" charset="0"/>
                        </a:rPr>
                        <a:t>80 x 57 cm, gefaltet 21 x 10 cm</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p>
                  </a:txBody>
                  <a:tcPr anchor="ctr"/>
                </a:tc>
              </a:tr>
              <a:tr h="50405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25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=437</a:t>
                      </a:r>
                      <a:endParaRPr lang="de-DE"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(Begleitmaterial)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80 x 57 cm, gefaltet 21 x 10 cm</a:t>
                      </a:r>
                      <a:endParaRPr lang="de-DE"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 </a:t>
                      </a:r>
                      <a:r>
                        <a:rPr lang="de-DE" b="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395536" y="1196752"/>
            <a:ext cx="792088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Mit Angabe des Umfangs und weiterer Datenträgereigenschaften des Begleitmaterials</a:t>
            </a:r>
          </a:p>
        </p:txBody>
      </p:sp>
      <p:sp>
        <p:nvSpPr>
          <p:cNvPr id="3" name="Textfeld 2"/>
          <p:cNvSpPr txBox="1"/>
          <p:nvPr/>
        </p:nvSpPr>
        <p:spPr>
          <a:xfrm>
            <a:off x="395536" y="5373216"/>
            <a:ext cx="7992888"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dirty="0" smtClean="0">
                <a:latin typeface="Verdana" panose="020B0604030504040204" pitchFamily="34" charset="0"/>
                <a:ea typeface="Verdana" panose="020B0604030504040204" pitchFamily="34" charset="0"/>
                <a:cs typeface="Verdana" panose="020B0604030504040204" pitchFamily="34" charset="0"/>
              </a:rPr>
              <a:t>190 Seiten : Illustrationen ; 25 cm + 1 Karte (</a:t>
            </a:r>
            <a:r>
              <a:rPr lang="de-DE" dirty="0">
                <a:latin typeface="Verdana" panose="020B0604030504040204" pitchFamily="34" charset="0"/>
                <a:ea typeface="Verdana" panose="020B0604030504040204" pitchFamily="34" charset="0"/>
                <a:cs typeface="Verdana" panose="020B0604030504040204" pitchFamily="34" charset="0"/>
              </a:rPr>
              <a:t>80 x 57 cm, gefaltet 21 x 10 </a:t>
            </a:r>
            <a:r>
              <a:rPr lang="de-DE" dirty="0" smtClean="0">
                <a:latin typeface="Verdana" panose="020B0604030504040204" pitchFamily="34" charset="0"/>
                <a:ea typeface="Verdana" panose="020B0604030504040204" pitchFamily="34" charset="0"/>
                <a:cs typeface="Verdana" panose="020B0604030504040204" pitchFamily="34" charset="0"/>
              </a:rPr>
              <a:t>cm)</a:t>
            </a:r>
          </a:p>
        </p:txBody>
      </p:sp>
      <p:sp>
        <p:nvSpPr>
          <p:cNvPr id="5" name="Fußzeilenplatzhalter 4"/>
          <p:cNvSpPr>
            <a:spLocks noGrp="1"/>
          </p:cNvSpPr>
          <p:nvPr>
            <p:ph type="ftr" sz="quarter" idx="14"/>
          </p:nvPr>
        </p:nvSpPr>
        <p:spPr>
          <a:xfrm>
            <a:off x="467544" y="6376243"/>
            <a:ext cx="7992888" cy="365125"/>
          </a:xfrm>
        </p:spPr>
        <p:txBody>
          <a:bodyPr/>
          <a:lstStyle/>
          <a:p>
            <a:r>
              <a:rPr lang="de-DE" smtClean="0"/>
              <a:t>AG RDA Schulungsunterlagen – Modul 5A.03: Begleitmaterial | Aleph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14</a:t>
            </a:fld>
            <a:endParaRPr lang="de-DE"/>
          </a:p>
        </p:txBody>
      </p:sp>
      <p:sp>
        <p:nvSpPr>
          <p:cNvPr id="10"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a:t>
            </a:r>
            <a:r>
              <a:rPr lang="de-DE" dirty="0" smtClean="0"/>
              <a:t>6</a:t>
            </a:r>
            <a:endParaRPr lang="de-DE" dirty="0"/>
          </a:p>
        </p:txBody>
      </p:sp>
    </p:spTree>
    <p:extLst>
      <p:ext uri="{BB962C8B-B14F-4D97-AF65-F5344CB8AC3E}">
        <p14:creationId xmlns:p14="http://schemas.microsoft.com/office/powerpoint/2010/main" val="698036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575056231"/>
              </p:ext>
            </p:extLst>
          </p:nvPr>
        </p:nvGraphicFramePr>
        <p:xfrm>
          <a:off x="395536" y="2708920"/>
          <a:ext cx="8424934" cy="3384376"/>
        </p:xfrm>
        <a:graphic>
          <a:graphicData uri="http://schemas.openxmlformats.org/drawingml/2006/table">
            <a:tbl>
              <a:tblPr firstRow="1" bandRow="1">
                <a:tableStyleId>{5C22544A-7EE6-4342-B048-85BDC9FD1C3A}</a:tableStyleId>
              </a:tblPr>
              <a:tblGrid>
                <a:gridCol w="936104"/>
                <a:gridCol w="936104"/>
                <a:gridCol w="3240360"/>
                <a:gridCol w="3312366"/>
              </a:tblGrid>
              <a:tr h="504056">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48072">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Hubble, das Universum im</a:t>
                      </a:r>
                      <a:r>
                        <a:rPr lang="de-DE" sz="1600" baseline="0" dirty="0" smtClean="0">
                          <a:latin typeface="Verdana" panose="020B0604030504040204" pitchFamily="34" charset="0"/>
                          <a:ea typeface="Verdana" panose="020B0604030504040204" pitchFamily="34" charset="0"/>
                          <a:cs typeface="Verdana" panose="020B0604030504040204" pitchFamily="34" charset="0"/>
                        </a:rPr>
                        <a:t> Visier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370a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2.3.6</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Best </a:t>
                      </a:r>
                      <a:r>
                        <a:rPr lang="de-DE" sz="1600" dirty="0" err="1" smtClean="0">
                          <a:latin typeface="Verdana" panose="020B0604030504040204" pitchFamily="34" charset="0"/>
                          <a:ea typeface="Verdana" panose="020B0604030504040204" pitchFamily="34" charset="0"/>
                          <a:cs typeface="Verdana" panose="020B0604030504040204" pitchFamily="34" charset="0"/>
                        </a:rPr>
                        <a:t>of</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Hubblecast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433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lnSpc>
                          <a:spcPts val="1300"/>
                        </a:lnSpc>
                        <a:spcAft>
                          <a:spcPts val="0"/>
                        </a:spcAft>
                      </a:pPr>
                      <a:r>
                        <a:rPr lang="de-DE" sz="1600" b="1" kern="1200" dirty="0">
                          <a:solidFill>
                            <a:schemeClr val="dk1"/>
                          </a:solidFill>
                          <a:latin typeface="Verdana" panose="020B0604030504040204" pitchFamily="34" charset="0"/>
                          <a:ea typeface="Verdana" panose="020B0604030504040204" pitchFamily="34" charset="0"/>
                          <a:cs typeface="Verdana" panose="020B0604030504040204" pitchFamily="34" charset="0"/>
                        </a:rPr>
                        <a:t>3.4</a:t>
                      </a:r>
                    </a:p>
                  </a:txBody>
                  <a:tcPr marL="68580" marR="68580" marT="0" marB="0" anchor="ctr"/>
                </a:tc>
                <a:tc>
                  <a:txBody>
                    <a:bodyPr/>
                    <a:lstStyle/>
                    <a:p>
                      <a:pPr marL="0" algn="l" defTabSz="914400" rtl="0" eaLnBrk="1" latinLnBrk="0" hangingPunct="1">
                        <a:lnSpc>
                          <a:spcPts val="1300"/>
                        </a:lnSpc>
                        <a:spcAft>
                          <a:spcPts val="0"/>
                        </a:spcAft>
                      </a:pPr>
                      <a:r>
                        <a:rPr lang="de-DE" sz="1600" b="1" kern="1200">
                          <a:solidFill>
                            <a:schemeClr val="dk1"/>
                          </a:solidFill>
                          <a:latin typeface="Verdana" panose="020B0604030504040204" pitchFamily="34" charset="0"/>
                          <a:ea typeface="Verdana" panose="020B0604030504040204" pitchFamily="34" charset="0"/>
                          <a:cs typeface="Verdana" panose="020B0604030504040204" pitchFamily="34" charset="0"/>
                        </a:rPr>
                        <a:t>Umfang </a:t>
                      </a:r>
                      <a:r>
                        <a:rPr lang="de-DE" sz="1600" b="0" kern="1200">
                          <a:solidFill>
                            <a:schemeClr val="dk1"/>
                          </a:solidFill>
                          <a:latin typeface="Verdana" panose="020B0604030504040204" pitchFamily="34" charset="0"/>
                          <a:ea typeface="Verdana" panose="020B0604030504040204" pitchFamily="34" charset="0"/>
                          <a:cs typeface="Verdana" panose="020B0604030504040204" pitchFamily="34" charset="0"/>
                        </a:rPr>
                        <a:t>(Hauptkomponente)</a:t>
                      </a:r>
                    </a:p>
                  </a:txBody>
                  <a:tcPr marL="68580" marR="68580" marT="0" marB="0" anchor="ctr"/>
                </a:tc>
                <a:tc>
                  <a:txBody>
                    <a:bodyPr/>
                    <a:lstStyle/>
                    <a:p>
                      <a:pPr marL="0" algn="l" defTabSz="914400" rtl="0" eaLnBrk="1" latinLnBrk="0" hangingPunct="1">
                        <a:lnSpc>
                          <a:spcPts val="1600"/>
                        </a:lnSpc>
                        <a:spcBef>
                          <a:spcPts val="600"/>
                        </a:spcBef>
                        <a:spcAft>
                          <a:spcPts val="600"/>
                        </a:spcAft>
                      </a:pPr>
                      <a:r>
                        <a:rPr lang="de-DE" sz="1600" kern="1200">
                          <a:solidFill>
                            <a:schemeClr val="dk1"/>
                          </a:solidFill>
                          <a:latin typeface="Verdana" panose="020B0604030504040204" pitchFamily="34" charset="0"/>
                          <a:ea typeface="Verdana" panose="020B0604030504040204" pitchFamily="34" charset="0"/>
                          <a:cs typeface="Verdana" panose="020B0604030504040204" pitchFamily="34" charset="0"/>
                        </a:rPr>
                        <a:t>170 Seiten</a:t>
                      </a:r>
                    </a:p>
                  </a:txBody>
                  <a:tcPr marL="68580" marR="68580" marT="0" marB="0" anchor="ctr"/>
                </a:tc>
              </a:tr>
              <a:tr h="432048">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437</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l">
                        <a:lnSpc>
                          <a:spcPts val="1300"/>
                        </a:lnSpc>
                        <a:spcAft>
                          <a:spcPts val="0"/>
                        </a:spcAft>
                      </a:pPr>
                      <a:r>
                        <a:rPr lang="de-DE" sz="1600" b="1" kern="1200">
                          <a:solidFill>
                            <a:schemeClr val="dk1"/>
                          </a:solidFill>
                          <a:latin typeface="Verdana" panose="020B0604030504040204" pitchFamily="34" charset="0"/>
                          <a:ea typeface="Verdana" panose="020B0604030504040204" pitchFamily="34" charset="0"/>
                          <a:cs typeface="Verdana" panose="020B0604030504040204" pitchFamily="34" charset="0"/>
                        </a:rPr>
                        <a:t>3.4</a:t>
                      </a:r>
                    </a:p>
                  </a:txBody>
                  <a:tcPr marL="68580" marR="68580" marT="0" marB="0" anchor="ctr"/>
                </a:tc>
                <a:tc>
                  <a:txBody>
                    <a:bodyPr/>
                    <a:lstStyle/>
                    <a:p>
                      <a:pPr marL="0" algn="l" defTabSz="914400" rtl="0" eaLnBrk="1" latinLnBrk="0" hangingPunct="1">
                        <a:lnSpc>
                          <a:spcPts val="1300"/>
                        </a:lnSpc>
                        <a:spcAft>
                          <a:spcPts val="0"/>
                        </a:spcAft>
                      </a:pPr>
                      <a:r>
                        <a:rPr lang="de-DE" sz="1600" b="1" kern="1200" dirty="0">
                          <a:solidFill>
                            <a:schemeClr val="dk1"/>
                          </a:solidFill>
                          <a:latin typeface="Verdana" panose="020B0604030504040204" pitchFamily="34" charset="0"/>
                          <a:ea typeface="Verdana" panose="020B0604030504040204" pitchFamily="34" charset="0"/>
                          <a:cs typeface="Verdana" panose="020B0604030504040204" pitchFamily="34" charset="0"/>
                        </a:rPr>
                        <a:t>Umfang </a:t>
                      </a:r>
                      <a:r>
                        <a:rPr lang="de-DE" sz="1600" b="0" kern="1200" dirty="0">
                          <a:solidFill>
                            <a:schemeClr val="dk1"/>
                          </a:solidFill>
                          <a:latin typeface="Verdana" panose="020B0604030504040204" pitchFamily="34" charset="0"/>
                          <a:ea typeface="Verdana" panose="020B0604030504040204" pitchFamily="34" charset="0"/>
                          <a:cs typeface="Verdana" panose="020B0604030504040204" pitchFamily="34" charset="0"/>
                        </a:rPr>
                        <a:t>(Begleitmaterial)</a:t>
                      </a:r>
                    </a:p>
                  </a:txBody>
                  <a:tcPr marL="68580" marR="68580" marT="0" marB="0" anchor="ctr"/>
                </a:tc>
                <a:tc>
                  <a:txBody>
                    <a:bodyPr/>
                    <a:lstStyle/>
                    <a:p>
                      <a:pPr marL="0" algn="l" defTabSz="914400" rtl="0" eaLnBrk="1" latinLnBrk="0" hangingPunct="1">
                        <a:lnSpc>
                          <a:spcPts val="1600"/>
                        </a:lnSpc>
                        <a:spcBef>
                          <a:spcPts val="600"/>
                        </a:spcBef>
                        <a:spcAft>
                          <a:spcPts val="600"/>
                        </a:spcAft>
                      </a:pPr>
                      <a:r>
                        <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rPr>
                        <a:t>1 DVD-Video</a:t>
                      </a:r>
                    </a:p>
                  </a:txBody>
                  <a:tcPr marL="68580" marR="68580" marT="0" marB="0" anchor="ctr"/>
                </a:tc>
              </a:tr>
              <a:tr h="936104">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501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27.1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In Beziehung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"Best </a:t>
                      </a:r>
                      <a:r>
                        <a:rPr lang="de-DE" sz="1600" dirty="0" err="1" smtClean="0">
                          <a:latin typeface="Verdana" panose="020B0604030504040204" pitchFamily="34" charset="0"/>
                          <a:ea typeface="Verdana" panose="020B0604030504040204" pitchFamily="34" charset="0"/>
                          <a:cs typeface="Verdana" panose="020B0604030504040204" pitchFamily="34" charset="0"/>
                        </a:rPr>
                        <a:t>of</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Hubblecast</a:t>
                      </a:r>
                      <a:r>
                        <a:rPr lang="de-DE" sz="1600" dirty="0" smtClean="0">
                          <a:latin typeface="Verdana" panose="020B0604030504040204" pitchFamily="34" charset="0"/>
                          <a:ea typeface="Verdana" panose="020B0604030504040204" pitchFamily="34" charset="0"/>
                          <a:cs typeface="Verdana" panose="020B0604030504040204" pitchFamily="34" charset="0"/>
                        </a:rPr>
                        <a:t>" (1 DVD-Video) beigelegt in einer Tasche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eigener Titel 1</a:t>
            </a:r>
            <a:endParaRPr lang="de-DE" dirty="0"/>
          </a:p>
        </p:txBody>
      </p:sp>
      <p:sp>
        <p:nvSpPr>
          <p:cNvPr id="2" name="Textfeld 1"/>
          <p:cNvSpPr txBox="1"/>
          <p:nvPr/>
        </p:nvSpPr>
        <p:spPr>
          <a:xfrm>
            <a:off x="395536" y="677595"/>
            <a:ext cx="7920880" cy="2031325"/>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 eigener Titel des Begleitmaterials kann als abweichender Titel für die Ressource (gemäß RDA 2.3.6.1a) erfasst werden. In diesem Fall wird das Begleitmaterial zusätzlich zur Umfangsangabe als in Beziehung stehende Manifestation (RDA 27.1) erfasst.</a:t>
            </a:r>
          </a:p>
          <a:p>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Beispiel: Buch „Hubble, das Universum im Visier“ mit beiliegender DVD „Best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Hubblecast</a:t>
            </a:r>
            <a:r>
              <a:rPr lang="de-DE" dirty="0" smtClean="0">
                <a:latin typeface="Verdana" panose="020B0604030504040204" pitchFamily="34" charset="0"/>
                <a:ea typeface="Verdana" panose="020B0604030504040204" pitchFamily="34" charset="0"/>
                <a:cs typeface="Verdana" panose="020B0604030504040204" pitchFamily="34" charset="0"/>
              </a:rPr>
              <a:t>“ (Auswahl von Video-Clips)</a:t>
            </a:r>
          </a:p>
        </p:txBody>
      </p:sp>
      <p:sp>
        <p:nvSpPr>
          <p:cNvPr id="3" name="Textfeld 2"/>
          <p:cNvSpPr txBox="1"/>
          <p:nvPr/>
        </p:nvSpPr>
        <p:spPr>
          <a:xfrm>
            <a:off x="389922" y="6084004"/>
            <a:ext cx="8430549"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 -&gt; In Form einer unstrukturierten Beschreibung gemäß RDA 24.4.3</a:t>
            </a:r>
          </a:p>
        </p:txBody>
      </p:sp>
      <p:sp>
        <p:nvSpPr>
          <p:cNvPr id="5" name="Fußzeilenplatzhalter 4"/>
          <p:cNvSpPr>
            <a:spLocks noGrp="1"/>
          </p:cNvSpPr>
          <p:nvPr>
            <p:ph type="ftr" sz="quarter" idx="14"/>
          </p:nvPr>
        </p:nvSpPr>
        <p:spPr>
          <a:xfrm>
            <a:off x="467544" y="6376243"/>
            <a:ext cx="7920880" cy="365125"/>
          </a:xfrm>
        </p:spPr>
        <p:txBody>
          <a:bodyPr/>
          <a:lstStyle/>
          <a:p>
            <a:r>
              <a:rPr lang="de-DE" smtClean="0"/>
              <a:t>AG RDA Schulungsunterlagen – Modul 5A.03: Begleitmaterial | Aleph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9373951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580491879"/>
              </p:ext>
            </p:extLst>
          </p:nvPr>
        </p:nvGraphicFramePr>
        <p:xfrm>
          <a:off x="378970" y="1616026"/>
          <a:ext cx="8424934" cy="4131776"/>
        </p:xfrm>
        <a:graphic>
          <a:graphicData uri="http://schemas.openxmlformats.org/drawingml/2006/table">
            <a:tbl>
              <a:tblPr firstRow="1" bandRow="1">
                <a:tableStyleId>{5C22544A-7EE6-4342-B048-85BDC9FD1C3A}</a:tableStyleId>
              </a:tblPr>
              <a:tblGrid>
                <a:gridCol w="1248138"/>
                <a:gridCol w="1248138"/>
                <a:gridCol w="3016334"/>
                <a:gridCol w="2912324"/>
              </a:tblGrid>
              <a:tr h="43204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Malta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Zwischen Brenner und Bologna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606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Malta </a:t>
                      </a:r>
                      <a:r>
                        <a:rPr lang="de-DE" dirty="0" err="1" smtClean="0">
                          <a:latin typeface="Verdana" panose="020B0604030504040204" pitchFamily="34" charset="0"/>
                          <a:ea typeface="Verdana" panose="020B0604030504040204" pitchFamily="34" charset="0"/>
                          <a:cs typeface="Verdana" panose="020B0604030504040204" pitchFamily="34" charset="0"/>
                        </a:rPr>
                        <a:t>Flipmap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3610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534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Beilage</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Zwischen Brenner und Bologna : ohne Auto nach Italien. - München : Travel House Media GmbH, 2014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93610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534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Beilage</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Malta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Flipmap</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 München :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Kunth</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Verlag GmbH &amp; Co. KG, 2014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a:t>
            </a:r>
            <a:r>
              <a:rPr lang="de-DE" dirty="0" smtClean="0"/>
              <a:t>und Beschreibung – eigener Titel 2</a:t>
            </a:r>
            <a:endParaRPr lang="de-DE" dirty="0"/>
          </a:p>
        </p:txBody>
      </p:sp>
      <p:sp>
        <p:nvSpPr>
          <p:cNvPr id="2" name="Textfeld 1"/>
          <p:cNvSpPr txBox="1"/>
          <p:nvPr/>
        </p:nvSpPr>
        <p:spPr>
          <a:xfrm>
            <a:off x="395536" y="692696"/>
            <a:ext cx="7920880"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Buch „Malta“ mit einer Reiseanleitung in Heftform (Polyglott Extra „Zwischen Brenner und Bologna – ohne Auto nach Italien“) und einer Faltkarte von Malta („Malta </a:t>
            </a:r>
            <a:r>
              <a:rPr lang="de-DE" dirty="0" err="1" smtClean="0">
                <a:latin typeface="Verdana" panose="020B0604030504040204" pitchFamily="34" charset="0"/>
                <a:ea typeface="Verdana" panose="020B0604030504040204" pitchFamily="34" charset="0"/>
                <a:cs typeface="Verdana" panose="020B0604030504040204" pitchFamily="34" charset="0"/>
              </a:rPr>
              <a:t>Flipmap</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3" name="Textfeld 2"/>
          <p:cNvSpPr txBox="1"/>
          <p:nvPr/>
        </p:nvSpPr>
        <p:spPr>
          <a:xfrm>
            <a:off x="395536" y="5805263"/>
            <a:ext cx="799288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-&gt; In Form einer strukturierter Beschreibung gemäß RDA 24.4.3</a:t>
            </a:r>
          </a:p>
        </p:txBody>
      </p:sp>
      <p:sp>
        <p:nvSpPr>
          <p:cNvPr id="5" name="Fußzeilenplatzhalter 4"/>
          <p:cNvSpPr>
            <a:spLocks noGrp="1"/>
          </p:cNvSpPr>
          <p:nvPr>
            <p:ph type="ftr" sz="quarter" idx="14"/>
          </p:nvPr>
        </p:nvSpPr>
        <p:spPr>
          <a:xfrm>
            <a:off x="467544" y="6376243"/>
            <a:ext cx="7920880" cy="365125"/>
          </a:xfrm>
        </p:spPr>
        <p:txBody>
          <a:bodyPr/>
          <a:lstStyle/>
          <a:p>
            <a:r>
              <a:rPr lang="de-DE" smtClean="0"/>
              <a:t>AG RDA Schulungsunterlagen – Modul 5A.03: Begleitmaterial | Aleph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28650056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399802"/>
            <a:ext cx="8640960" cy="508918"/>
          </a:xfrm>
        </p:spPr>
        <p:txBody>
          <a:bodyPr/>
          <a:lstStyle/>
          <a:p>
            <a:r>
              <a:rPr lang="de-DE" dirty="0" smtClean="0"/>
              <a:t>Gegenbeispiel: 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1</a:t>
            </a:r>
            <a:endParaRPr lang="de-DE" dirty="0"/>
          </a:p>
        </p:txBody>
      </p:sp>
      <p:sp>
        <p:nvSpPr>
          <p:cNvPr id="2" name="Textfeld 1"/>
          <p:cNvSpPr txBox="1"/>
          <p:nvPr/>
        </p:nvSpPr>
        <p:spPr>
          <a:xfrm>
            <a:off x="406624" y="1218232"/>
            <a:ext cx="8413848" cy="4154984"/>
          </a:xfrm>
          <a:prstGeom prst="rect">
            <a:avLst/>
          </a:prstGeom>
          <a:solidFill>
            <a:schemeClr val="bg1"/>
          </a:solidFill>
          <a:ln>
            <a:noFill/>
          </a:ln>
        </p:spPr>
        <p:txBody>
          <a:bodyPr wrap="square" rtlCol="0">
            <a:spAutoFit/>
          </a:bodyPr>
          <a:lstStyle/>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Ein Werk – zwei Expressionen – zwei Datenträger</a:t>
            </a:r>
          </a:p>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Gleiches Werk bei unterschiedlichem Inhaltstyp (RDA 6.9.1.3)</a:t>
            </a:r>
          </a:p>
          <a:p>
            <a:endPar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Es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wird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für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jede Ressource eine eigene Beschreibung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angelegt.</a:t>
            </a: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Der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Bezug der Ressourcen zueinander kann als in Beziehung stehende Expressionen (RDA 26.1) dargestellt werden.</a:t>
            </a:r>
          </a:p>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 RDA keine zutreffende Beziehungskennzeichnung, deshalb Erfassung als unstrukturierte Beschreibung.</a:t>
            </a: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3" name="Fußzeilenplatzhalter 2"/>
          <p:cNvSpPr>
            <a:spLocks noGrp="1"/>
          </p:cNvSpPr>
          <p:nvPr>
            <p:ph type="ftr" sz="quarter" idx="14"/>
          </p:nvPr>
        </p:nvSpPr>
        <p:spPr>
          <a:xfrm>
            <a:off x="467544" y="6376243"/>
            <a:ext cx="7920880" cy="365125"/>
          </a:xfrm>
        </p:spPr>
        <p:txBody>
          <a:bodyPr/>
          <a:lstStyle/>
          <a:p>
            <a:r>
              <a:rPr lang="de-DE" smtClean="0">
                <a:solidFill>
                  <a:srgbClr val="4F81BD">
                    <a:lumMod val="75000"/>
                  </a:srgbClr>
                </a:solidFill>
              </a:rPr>
              <a:t>AG RDA Schulungsunterlagen – Modul 5A.03: Begleitmaterial | Aleph | Stand: 30.11.2016 | CC BY-NC-SA</a:t>
            </a:r>
            <a:endParaRPr lang="de-DE" dirty="0">
              <a:solidFill>
                <a:srgbClr val="4F81BD">
                  <a:lumMod val="75000"/>
                </a:srgbClr>
              </a:solidFill>
            </a:endParaRPr>
          </a:p>
        </p:txBody>
      </p:sp>
      <p:sp>
        <p:nvSpPr>
          <p:cNvPr id="6" name="Foliennummernplatzhalter 5"/>
          <p:cNvSpPr>
            <a:spLocks noGrp="1"/>
          </p:cNvSpPr>
          <p:nvPr>
            <p:ph type="sldNum" sz="quarter" idx="4"/>
          </p:nvPr>
        </p:nvSpPr>
        <p:spPr/>
        <p:txBody>
          <a:bodyPr/>
          <a:lstStyle/>
          <a:p>
            <a:fld id="{8A6690F1-7CA1-4166-A522-500460961984}" type="slidenum">
              <a:rPr lang="de-DE" smtClean="0">
                <a:solidFill>
                  <a:prstClr val="black">
                    <a:tint val="75000"/>
                  </a:prstClr>
                </a:solidFill>
              </a:rPr>
              <a:pPr/>
              <a:t>17</a:t>
            </a:fld>
            <a:endParaRPr lang="de-DE">
              <a:solidFill>
                <a:prstClr val="black">
                  <a:tint val="75000"/>
                </a:prstClr>
              </a:solidFill>
            </a:endParaRPr>
          </a:p>
        </p:txBody>
      </p:sp>
    </p:spTree>
    <p:extLst>
      <p:ext uri="{BB962C8B-B14F-4D97-AF65-F5344CB8AC3E}">
        <p14:creationId xmlns:p14="http://schemas.microsoft.com/office/powerpoint/2010/main" val="2339856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34564541"/>
              </p:ext>
            </p:extLst>
          </p:nvPr>
        </p:nvGraphicFramePr>
        <p:xfrm>
          <a:off x="395536" y="2060845"/>
          <a:ext cx="8424935" cy="3888435"/>
        </p:xfrm>
        <a:graphic>
          <a:graphicData uri="http://schemas.openxmlformats.org/drawingml/2006/table">
            <a:tbl>
              <a:tblPr firstRow="1" bandRow="1">
                <a:tableStyleId>{5C22544A-7EE6-4342-B048-85BDC9FD1C3A}</a:tableStyleId>
              </a:tblPr>
              <a:tblGrid>
                <a:gridCol w="1123325"/>
                <a:gridCol w="1123325"/>
                <a:gridCol w="3215312"/>
                <a:gridCol w="2962973"/>
              </a:tblGrid>
              <a:tr h="43204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Schnall dich an, sonst stirbt ein</a:t>
                      </a:r>
                      <a:r>
                        <a:rPr lang="de-DE" baseline="0" dirty="0" smtClean="0">
                          <a:latin typeface="Verdana" panose="020B0604030504040204" pitchFamily="34" charset="0"/>
                          <a:ea typeface="Verdana" panose="020B0604030504040204" pitchFamily="34" charset="0"/>
                          <a:cs typeface="Verdana" panose="020B0604030504040204" pitchFamily="34" charset="0"/>
                        </a:rPr>
                        <a:t> Einhorn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b="1" dirty="0" smtClean="0">
                          <a:latin typeface="Verdana" panose="020B0604030504040204" pitchFamily="34" charset="0"/>
                          <a:ea typeface="Verdana" panose="020B0604030504040204" pitchFamily="34" charset="0"/>
                          <a:cs typeface="Verdana" panose="020B0604030504040204" pitchFamily="34" charset="0"/>
                        </a:rPr>
                        <a:t>-gabe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Johannes </a:t>
                      </a:r>
                      <a:r>
                        <a:rPr lang="de-DE" dirty="0" err="1" smtClean="0">
                          <a:latin typeface="Verdana" panose="020B0604030504040204" pitchFamily="34" charset="0"/>
                          <a:ea typeface="Verdana" panose="020B0604030504040204" pitchFamily="34" charset="0"/>
                          <a:cs typeface="Verdana" panose="020B0604030504040204" pitchFamily="34" charset="0"/>
                        </a:rPr>
                        <a:t>Hayers</a:t>
                      </a:r>
                      <a:r>
                        <a:rPr lang="de-DE" dirty="0" smtClean="0">
                          <a:latin typeface="Verdana" panose="020B0604030504040204" pitchFamily="34" charset="0"/>
                          <a:ea typeface="Verdana" panose="020B0604030504040204" pitchFamily="34" charset="0"/>
                          <a:cs typeface="Verdana" panose="020B0604030504040204" pitchFamily="34" charset="0"/>
                        </a:rPr>
                        <a:t>, Felix Achterwinter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061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n (</a:t>
                      </a:r>
                      <a:r>
                        <a:rPr lang="de-DE" i="1" dirty="0" smtClean="0">
                          <a:latin typeface="Verdana" panose="020B0604030504040204" pitchFamily="34" charset="0"/>
                          <a:ea typeface="Verdana" panose="020B0604030504040204" pitchFamily="34" charset="0"/>
                          <a:cs typeface="Verdana" panose="020B0604030504040204" pitchFamily="34" charset="0"/>
                        </a:rPr>
                        <a:t>ohne Hilfsmittel</a:t>
                      </a:r>
                      <a:r>
                        <a:rPr lang="de-DE" i="1" baseline="0" dirty="0" smtClean="0">
                          <a:latin typeface="Verdana" panose="020B0604030504040204" pitchFamily="34" charset="0"/>
                          <a:ea typeface="Verdana" panose="020B0604030504040204" pitchFamily="34" charset="0"/>
                          <a:cs typeface="Verdana" panose="020B0604030504040204" pitchFamily="34" charset="0"/>
                        </a:rPr>
                        <a:t> zu benutzen</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062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nc</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255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060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txt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Text</a:t>
                      </a: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Expression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auch als Hörbuch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0"/>
            <a:ext cx="8640960" cy="508918"/>
          </a:xfrm>
        </p:spPr>
        <p:txBody>
          <a:bodyPr/>
          <a:lstStyle/>
          <a:p>
            <a:r>
              <a:rPr lang="de-DE" dirty="0" smtClean="0"/>
              <a:t>Gegenbeispiel: 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1</a:t>
            </a:r>
            <a:endParaRPr lang="de-DE" dirty="0"/>
          </a:p>
        </p:txBody>
      </p:sp>
      <p:sp>
        <p:nvSpPr>
          <p:cNvPr id="2" name="Textfeld 1"/>
          <p:cNvSpPr txBox="1"/>
          <p:nvPr/>
        </p:nvSpPr>
        <p:spPr>
          <a:xfrm>
            <a:off x="406624" y="1278050"/>
            <a:ext cx="792088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 Werk – zwei Expressionen – zwei Datenträger</a:t>
            </a:r>
          </a:p>
          <a:p>
            <a:r>
              <a:rPr lang="de-DE" dirty="0" smtClean="0">
                <a:latin typeface="Verdana" panose="020B0604030504040204" pitchFamily="34" charset="0"/>
                <a:ea typeface="Verdana" panose="020B0604030504040204" pitchFamily="34" charset="0"/>
                <a:cs typeface="Verdana" panose="020B0604030504040204" pitchFamily="34" charset="0"/>
              </a:rPr>
              <a:t>Entscheidend ist der Inhaltstyp (RDA 6.9.1.3)</a:t>
            </a:r>
          </a:p>
        </p:txBody>
      </p:sp>
      <p:sp>
        <p:nvSpPr>
          <p:cNvPr id="3" name="Textfeld 2"/>
          <p:cNvSpPr txBox="1"/>
          <p:nvPr/>
        </p:nvSpPr>
        <p:spPr>
          <a:xfrm>
            <a:off x="395536" y="5805263"/>
            <a:ext cx="799288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-&gt; In Form einer unstrukturierten Beschreibung gemäß RDA 24.4.3</a:t>
            </a:r>
          </a:p>
        </p:txBody>
      </p:sp>
      <p:sp>
        <p:nvSpPr>
          <p:cNvPr id="5" name="Fußzeilenplatzhalter 4"/>
          <p:cNvSpPr>
            <a:spLocks noGrp="1"/>
          </p:cNvSpPr>
          <p:nvPr>
            <p:ph type="ftr" sz="quarter" idx="14"/>
          </p:nvPr>
        </p:nvSpPr>
        <p:spPr>
          <a:xfrm>
            <a:off x="467544" y="6376243"/>
            <a:ext cx="7992888" cy="365125"/>
          </a:xfrm>
        </p:spPr>
        <p:txBody>
          <a:bodyPr/>
          <a:lstStyle/>
          <a:p>
            <a:r>
              <a:rPr lang="de-DE" smtClean="0"/>
              <a:t>AG RDA Schulungsunterlagen – Modul 5A.03: Begleitmaterial | Aleph | Stand: 30.11.2016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2704092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406624" y="1484784"/>
            <a:ext cx="8413848" cy="4832092"/>
          </a:xfrm>
          <a:prstGeom prst="rect">
            <a:avLst/>
          </a:prstGeom>
          <a:solidFill>
            <a:schemeClr val="bg1"/>
          </a:solidFill>
          <a:ln>
            <a:noFill/>
          </a:ln>
        </p:spPr>
        <p:txBody>
          <a:bodyPr wrap="square" rtlCol="0">
            <a:spAutoFit/>
          </a:bodyPr>
          <a:lstStyle/>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Ein Werk – eine Expression – zwei Datenträger</a:t>
            </a:r>
          </a:p>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Gleiches Werk und gleicher Inhaltstyp (RDA 6.9.1.3)</a:t>
            </a:r>
          </a:p>
          <a:p>
            <a:endParaRPr lang="de-DE" sz="1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Es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wird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für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jede Ressource eine eigene Beschreibung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angelegt.</a:t>
            </a: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Der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Bezug der Ressourcen zueinander kann als in Beziehung stehende Manifestationen (RDA 27.1)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dargestellt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werden.</a:t>
            </a:r>
          </a:p>
          <a:p>
            <a:endParaRPr lang="de-DE" sz="10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Verschiedene Möglichkeiten,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die Beziehung zu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erfassen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RDA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24.4):</a:t>
            </a: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mittels </a:t>
            </a:r>
            <a:r>
              <a:rPr lang="de-DE" sz="2400" dirty="0" err="1">
                <a:solidFill>
                  <a:prstClr val="black"/>
                </a:solidFill>
                <a:latin typeface="Verdana" panose="020B0604030504040204" pitchFamily="34" charset="0"/>
                <a:ea typeface="Verdana" panose="020B0604030504040204" pitchFamily="34" charset="0"/>
                <a:cs typeface="Verdana" panose="020B0604030504040204" pitchFamily="34" charset="0"/>
              </a:rPr>
              <a:t>Identifikator</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 mittels normiertem Sucheinstieg, als strukturierte oder unstrukturierte Beschreibung</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3" name="Fußzeilenplatzhalter 2"/>
          <p:cNvSpPr>
            <a:spLocks noGrp="1"/>
          </p:cNvSpPr>
          <p:nvPr>
            <p:ph type="ftr" sz="quarter" idx="14"/>
          </p:nvPr>
        </p:nvSpPr>
        <p:spPr>
          <a:xfrm>
            <a:off x="467544" y="6376243"/>
            <a:ext cx="7992888" cy="365125"/>
          </a:xfrm>
        </p:spPr>
        <p:txBody>
          <a:bodyPr/>
          <a:lstStyle/>
          <a:p>
            <a:r>
              <a:rPr lang="de-DE" smtClean="0">
                <a:solidFill>
                  <a:srgbClr val="4F81BD">
                    <a:lumMod val="75000"/>
                  </a:srgbClr>
                </a:solidFill>
              </a:rPr>
              <a:t>AG RDA Schulungsunterlagen – Modul 5A.03: Begleitmaterial | Aleph | Stand: 30.11.2016 | CC BY-NC-SA</a:t>
            </a:r>
            <a:endParaRPr lang="de-DE" dirty="0">
              <a:solidFill>
                <a:srgbClr val="4F81BD">
                  <a:lumMod val="75000"/>
                </a:srgbClr>
              </a:solidFill>
            </a:endParaRPr>
          </a:p>
        </p:txBody>
      </p:sp>
      <p:sp>
        <p:nvSpPr>
          <p:cNvPr id="6" name="Foliennummernplatzhalter 5"/>
          <p:cNvSpPr>
            <a:spLocks noGrp="1"/>
          </p:cNvSpPr>
          <p:nvPr>
            <p:ph type="sldNum" sz="quarter" idx="4"/>
          </p:nvPr>
        </p:nvSpPr>
        <p:spPr/>
        <p:txBody>
          <a:bodyPr/>
          <a:lstStyle/>
          <a:p>
            <a:fld id="{8A6690F1-7CA1-4166-A522-500460961984}" type="slidenum">
              <a:rPr lang="de-DE" smtClean="0">
                <a:solidFill>
                  <a:prstClr val="black">
                    <a:tint val="75000"/>
                  </a:prstClr>
                </a:solidFill>
              </a:rPr>
              <a:pPr/>
              <a:t>19</a:t>
            </a:fld>
            <a:endParaRPr lang="de-DE">
              <a:solidFill>
                <a:prstClr val="black">
                  <a:tint val="75000"/>
                </a:prstClr>
              </a:solidFill>
            </a:endParaRPr>
          </a:p>
        </p:txBody>
      </p:sp>
      <p:sp>
        <p:nvSpPr>
          <p:cNvPr id="7" name="Titel 1"/>
          <p:cNvSpPr>
            <a:spLocks noGrp="1"/>
          </p:cNvSpPr>
          <p:nvPr>
            <p:ph type="title"/>
          </p:nvPr>
        </p:nvSpPr>
        <p:spPr>
          <a:xfrm>
            <a:off x="251520" y="399800"/>
            <a:ext cx="8640960" cy="508918"/>
          </a:xfrm>
        </p:spPr>
        <p:txBody>
          <a:bodyPr/>
          <a:lstStyle/>
          <a:p>
            <a:r>
              <a:rPr lang="de-DE" dirty="0" smtClean="0"/>
              <a:t>Gegenbeispiel: 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Tree>
    <p:extLst>
      <p:ext uri="{BB962C8B-B14F-4D97-AF65-F5344CB8AC3E}">
        <p14:creationId xmlns:p14="http://schemas.microsoft.com/office/powerpoint/2010/main" val="15538830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Begleitmaterial</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8208912" cy="365125"/>
          </a:xfrm>
        </p:spPr>
        <p:txBody>
          <a:bodyPr/>
          <a:lstStyle/>
          <a:p>
            <a:r>
              <a:rPr lang="de-DE" smtClean="0"/>
              <a:t>AG RDA Schulungsunterlagen – Modul 5A.03: Begleitmaterial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075934289"/>
              </p:ext>
            </p:extLst>
          </p:nvPr>
        </p:nvGraphicFramePr>
        <p:xfrm>
          <a:off x="406624" y="1775526"/>
          <a:ext cx="8424935" cy="4605802"/>
        </p:xfrm>
        <a:graphic>
          <a:graphicData uri="http://schemas.openxmlformats.org/drawingml/2006/table">
            <a:tbl>
              <a:tblPr firstRow="1" bandRow="1">
                <a:tableStyleId>{5C22544A-7EE6-4342-B048-85BDC9FD1C3A}</a:tableStyleId>
              </a:tblPr>
              <a:tblGrid>
                <a:gridCol w="925016"/>
                <a:gridCol w="936104"/>
                <a:gridCol w="2880320"/>
                <a:gridCol w="3683495"/>
              </a:tblGrid>
              <a:tr h="416289">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505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Microsoft Windows Server 2008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856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das Handbuch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7968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Thomas Joos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7968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061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aseline="0" dirty="0" smtClean="0">
                          <a:latin typeface="Verdana" panose="020B0604030504040204" pitchFamily="34" charset="0"/>
                          <a:ea typeface="Verdana" panose="020B0604030504040204" pitchFamily="34" charset="0"/>
                          <a:cs typeface="Verdana" panose="020B0604030504040204" pitchFamily="34" charset="0"/>
                        </a:rPr>
                        <a:t> n (</a:t>
                      </a:r>
                      <a:r>
                        <a:rPr lang="de-DE" i="1" dirty="0" smtClean="0">
                          <a:latin typeface="Verdana" panose="020B0604030504040204" pitchFamily="34" charset="0"/>
                          <a:ea typeface="Verdana" panose="020B0604030504040204" pitchFamily="34" charset="0"/>
                          <a:cs typeface="Verdana" panose="020B0604030504040204" pitchFamily="34" charset="0"/>
                        </a:rPr>
                        <a:t>ohne Hilfsmittel</a:t>
                      </a:r>
                      <a:r>
                        <a:rPr lang="de-DE" i="1" baseline="0" dirty="0" smtClean="0">
                          <a:latin typeface="Verdana" panose="020B0604030504040204" pitchFamily="34" charset="0"/>
                          <a:ea typeface="Verdana" panose="020B0604030504040204" pitchFamily="34" charset="0"/>
                          <a:cs typeface="Verdana" panose="020B0604030504040204" pitchFamily="34" charset="0"/>
                        </a:rPr>
                        <a:t> zu benutzen</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62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062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nc</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62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1316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629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060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txt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Text</a:t>
                      </a: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7125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als Set zusammen mit der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eBook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-Version auf DVD-ROM</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unter einer gemeinsamen ISBN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Gegenbeispiel: Ressource </a:t>
            </a:r>
            <a:r>
              <a:rPr lang="de-DE" dirty="0" smtClean="0"/>
              <a:t>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
        <p:nvSpPr>
          <p:cNvPr id="2" name="Textfeld 1"/>
          <p:cNvSpPr txBox="1"/>
          <p:nvPr/>
        </p:nvSpPr>
        <p:spPr>
          <a:xfrm>
            <a:off x="406624" y="1127453"/>
            <a:ext cx="792088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 Werk – eine Expression – zwei Datenträger – zwei Manifestationen</a:t>
            </a:r>
          </a:p>
        </p:txBody>
      </p:sp>
      <p:sp>
        <p:nvSpPr>
          <p:cNvPr id="3" name="Fußzeilenplatzhalter 2"/>
          <p:cNvSpPr>
            <a:spLocks noGrp="1"/>
          </p:cNvSpPr>
          <p:nvPr>
            <p:ph type="ftr" sz="quarter" idx="14"/>
          </p:nvPr>
        </p:nvSpPr>
        <p:spPr>
          <a:xfrm>
            <a:off x="467544" y="6376243"/>
            <a:ext cx="7776864" cy="365125"/>
          </a:xfrm>
        </p:spPr>
        <p:txBody>
          <a:bodyPr/>
          <a:lstStyle/>
          <a:p>
            <a:r>
              <a:rPr lang="de-DE" smtClean="0"/>
              <a:t>AG RDA Schulungsunterlagen – Modul 5A.03: Begleitmaterial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3703355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143065983"/>
              </p:ext>
            </p:extLst>
          </p:nvPr>
        </p:nvGraphicFramePr>
        <p:xfrm>
          <a:off x="406624" y="1600008"/>
          <a:ext cx="8424935" cy="4781320"/>
        </p:xfrm>
        <a:graphic>
          <a:graphicData uri="http://schemas.openxmlformats.org/drawingml/2006/table">
            <a:tbl>
              <a:tblPr firstRow="1" bandRow="1">
                <a:tableStyleId>{5C22544A-7EE6-4342-B048-85BDC9FD1C3A}</a:tableStyleId>
              </a:tblPr>
              <a:tblGrid>
                <a:gridCol w="853008"/>
                <a:gridCol w="864096"/>
                <a:gridCol w="3024336"/>
                <a:gridCol w="3683495"/>
              </a:tblGrid>
              <a:tr h="363567">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84755">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Microsoft Windows Server 2008</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363568">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061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Medientyp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600" dirty="0" smtClean="0">
                          <a:latin typeface="Verdana" panose="020B0604030504040204" pitchFamily="34" charset="0"/>
                          <a:ea typeface="Verdana" panose="020B0604030504040204" pitchFamily="34" charset="0"/>
                          <a:cs typeface="Verdana" panose="020B0604030504040204" pitchFamily="34" charset="0"/>
                        </a:rPr>
                        <a:t> c (</a:t>
                      </a:r>
                      <a:r>
                        <a:rPr lang="de-DE" sz="1600" i="1" dirty="0" smtClean="0">
                          <a:latin typeface="Verdana" panose="020B0604030504040204" pitchFamily="34" charset="0"/>
                          <a:ea typeface="Verdana" panose="020B0604030504040204" pitchFamily="34" charset="0"/>
                          <a:cs typeface="Verdana" panose="020B0604030504040204" pitchFamily="34" charset="0"/>
                        </a:rPr>
                        <a:t>Computermedien</a:t>
                      </a:r>
                      <a:r>
                        <a:rPr lang="de-DE" sz="1600" dirty="0" smtClean="0">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363568">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062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cd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Computerdisk</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363568">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433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3.4</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Umfang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1 DVD-ROM</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363568">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060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6.9</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txt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Text</a:t>
                      </a:r>
                      <a:r>
                        <a:rPr lang="de-DE" sz="1600" dirty="0" smtClean="0">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489987">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060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6.9</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cop</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Computerprogramm</a:t>
                      </a:r>
                      <a:r>
                        <a:rPr lang="de-DE" sz="1600" dirty="0" smtClean="0">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489987">
                <a:tc rowSpan="4">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527z</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24.5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Erscheint auch als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489987">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600" dirty="0" smtClean="0">
                          <a:latin typeface="Verdana" panose="020B0604030504040204" pitchFamily="34" charset="0"/>
                          <a:ea typeface="Verdana" panose="020B0604030504040204" pitchFamily="34" charset="0"/>
                          <a:cs typeface="Verdana" panose="020B0604030504040204" pitchFamily="34" charset="0"/>
                        </a:rPr>
                        <a:t> Druck-Ausgabe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489987">
                <a:tc vMerge="1">
                  <a:txBody>
                    <a:bodyPr/>
                    <a:lstStyle/>
                    <a:p>
                      <a:endParaRPr lang="de-AT"/>
                    </a:p>
                  </a:txBody>
                  <a:tcP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27.1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Unterschleißheim : Microsoft Press, [2008]</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489987">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27.1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In Beziehung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123456789</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406624" y="1239968"/>
            <a:ext cx="792088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DVD-ROM enthält außerdem Tools und Software von Microsoft</a:t>
            </a:r>
          </a:p>
        </p:txBody>
      </p:sp>
      <p:sp>
        <p:nvSpPr>
          <p:cNvPr id="3" name="Fußzeilenplatzhalter 2"/>
          <p:cNvSpPr>
            <a:spLocks noGrp="1"/>
          </p:cNvSpPr>
          <p:nvPr>
            <p:ph type="ftr" sz="quarter" idx="14"/>
          </p:nvPr>
        </p:nvSpPr>
        <p:spPr>
          <a:xfrm>
            <a:off x="467544" y="6376243"/>
            <a:ext cx="7859960" cy="365125"/>
          </a:xfrm>
        </p:spPr>
        <p:txBody>
          <a:bodyPr/>
          <a:lstStyle/>
          <a:p>
            <a:r>
              <a:rPr lang="de-DE" smtClean="0"/>
              <a:t>AG RDA Schulungsunterlagen – Modul 5A.03: Begleitmaterial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8" name="Titel 1"/>
          <p:cNvSpPr>
            <a:spLocks noGrp="1"/>
          </p:cNvSpPr>
          <p:nvPr>
            <p:ph type="title"/>
          </p:nvPr>
        </p:nvSpPr>
        <p:spPr>
          <a:xfrm>
            <a:off x="251520" y="399802"/>
            <a:ext cx="8640960" cy="508918"/>
          </a:xfrm>
        </p:spPr>
        <p:txBody>
          <a:bodyPr/>
          <a:lstStyle/>
          <a:p>
            <a:r>
              <a:rPr lang="de-DE" dirty="0"/>
              <a:t>Gegenbeispiel: Ressource </a:t>
            </a:r>
            <a:r>
              <a:rPr lang="de-DE" dirty="0" smtClean="0"/>
              <a:t>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Tree>
    <p:extLst>
      <p:ext uri="{BB962C8B-B14F-4D97-AF65-F5344CB8AC3E}">
        <p14:creationId xmlns:p14="http://schemas.microsoft.com/office/powerpoint/2010/main" val="30092258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790958231"/>
              </p:ext>
            </p:extLst>
          </p:nvPr>
        </p:nvGraphicFramePr>
        <p:xfrm>
          <a:off x="406624" y="2564904"/>
          <a:ext cx="8424934" cy="2958546"/>
        </p:xfrm>
        <a:graphic>
          <a:graphicData uri="http://schemas.openxmlformats.org/drawingml/2006/table">
            <a:tbl>
              <a:tblPr firstRow="1" bandRow="1">
                <a:tableStyleId>{5C22544A-7EE6-4342-B048-85BDC9FD1C3A}</a:tableStyleId>
              </a:tblPr>
              <a:tblGrid>
                <a:gridCol w="1248138"/>
                <a:gridCol w="1248138"/>
                <a:gridCol w="3016334"/>
                <a:gridCol w="2912324"/>
              </a:tblGrid>
              <a:tr h="43204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Tierkinder selbst genäht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20 Schnittmuster in Originalgröße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48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27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Sonderfall – Integrale Bestandteile 1</a:t>
            </a:r>
            <a:endParaRPr lang="de-DE" dirty="0"/>
          </a:p>
        </p:txBody>
      </p:sp>
      <p:sp>
        <p:nvSpPr>
          <p:cNvPr id="2" name="Textfeld 1"/>
          <p:cNvSpPr txBox="1"/>
          <p:nvPr/>
        </p:nvSpPr>
        <p:spPr>
          <a:xfrm>
            <a:off x="406624" y="1062028"/>
            <a:ext cx="7920880" cy="1323439"/>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Gilt für fest mit der Ressource verbundene </a:t>
            </a:r>
            <a:r>
              <a:rPr lang="de-DE" dirty="0" smtClean="0">
                <a:latin typeface="Verdana" panose="020B0604030504040204" pitchFamily="34" charset="0"/>
                <a:ea typeface="Verdana" panose="020B0604030504040204" pitchFamily="34" charset="0"/>
                <a:cs typeface="Verdana" panose="020B0604030504040204" pitchFamily="34" charset="0"/>
              </a:rPr>
              <a:t>Zusatzmaterialien</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sz="800" dirty="0" smtClean="0">
              <a:latin typeface="Verdana" panose="020B0604030504040204" pitchFamily="34" charset="0"/>
              <a:ea typeface="Verdana" panose="020B0604030504040204" pitchFamily="34" charset="0"/>
              <a:cs typeface="Verdana" panose="020B0604030504040204" pitchFamily="34" charset="0"/>
            </a:endParaRPr>
          </a:p>
          <a:p>
            <a:pPr marL="742950" lvl="1"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eingebundene Schnittmusterbögen</a:t>
            </a:r>
          </a:p>
          <a:p>
            <a:pPr marL="742950" lvl="1"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eingebundene Faltblätter oder Klapptafeln</a:t>
            </a:r>
          </a:p>
          <a:p>
            <a:pPr marL="742950" lvl="1"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andere mit der Ressource verbundene Materialien</a:t>
            </a:r>
          </a:p>
        </p:txBody>
      </p:sp>
      <p:sp>
        <p:nvSpPr>
          <p:cNvPr id="3" name="Fußzeilenplatzhalter 2"/>
          <p:cNvSpPr>
            <a:spLocks noGrp="1"/>
          </p:cNvSpPr>
          <p:nvPr>
            <p:ph type="ftr" sz="quarter" idx="14"/>
          </p:nvPr>
        </p:nvSpPr>
        <p:spPr>
          <a:xfrm>
            <a:off x="467544" y="6376243"/>
            <a:ext cx="7859960" cy="365125"/>
          </a:xfrm>
        </p:spPr>
        <p:txBody>
          <a:bodyPr/>
          <a:lstStyle/>
          <a:p>
            <a:r>
              <a:rPr lang="de-DE" smtClean="0"/>
              <a:t>AG RDA Schulungsunterlagen – Modul 5A.03: Begleitmaterial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77556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285881076"/>
              </p:ext>
            </p:extLst>
          </p:nvPr>
        </p:nvGraphicFramePr>
        <p:xfrm>
          <a:off x="406624" y="2924943"/>
          <a:ext cx="8424934" cy="2748738"/>
        </p:xfrm>
        <a:graphic>
          <a:graphicData uri="http://schemas.openxmlformats.org/drawingml/2006/table">
            <a:tbl>
              <a:tblPr firstRow="1" bandRow="1">
                <a:tableStyleId>{5C22544A-7EE6-4342-B048-85BDC9FD1C3A}</a:tableStyleId>
              </a:tblPr>
              <a:tblGrid>
                <a:gridCol w="997024"/>
                <a:gridCol w="1080120"/>
                <a:gridCol w="3024336"/>
                <a:gridCol w="3323454"/>
              </a:tblGrid>
              <a:tr h="382011">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93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Familienchronik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4567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den Ahnen</a:t>
                      </a:r>
                      <a:r>
                        <a:rPr lang="de-DE" baseline="0" dirty="0" smtClean="0">
                          <a:latin typeface="Verdana" panose="020B0604030504040204" pitchFamily="34" charset="0"/>
                          <a:ea typeface="Verdana" panose="020B0604030504040204" pitchFamily="34" charset="0"/>
                          <a:cs typeface="Verdana" panose="020B0604030504040204" pitchFamily="34" charset="0"/>
                        </a:rPr>
                        <a:t> auf der Spur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20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148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48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48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7.16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Mit ausklappbarer Ahnentafel im A3-Format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Sonderfall – Integrale Bestandteile 2</a:t>
            </a:r>
            <a:endParaRPr lang="de-DE" dirty="0"/>
          </a:p>
        </p:txBody>
      </p:sp>
      <p:sp>
        <p:nvSpPr>
          <p:cNvPr id="2" name="Textfeld 1"/>
          <p:cNvSpPr txBox="1"/>
          <p:nvPr/>
        </p:nvSpPr>
        <p:spPr>
          <a:xfrm>
            <a:off x="406624" y="1062028"/>
            <a:ext cx="7920880" cy="1754326"/>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Beschreibung der fest mit der Ressource verbundenen Zusatzmaterialien, deren Erwähnung als wichtig erachtet wird:</a:t>
            </a:r>
          </a:p>
          <a:p>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z</a:t>
            </a:r>
            <a:r>
              <a:rPr lang="de-DE" dirty="0" smtClean="0">
                <a:latin typeface="Verdana" panose="020B0604030504040204" pitchFamily="34" charset="0"/>
                <a:ea typeface="Verdana" panose="020B0604030504040204" pitchFamily="34" charset="0"/>
                <a:cs typeface="Verdana" panose="020B0604030504040204" pitchFamily="34" charset="0"/>
              </a:rPr>
              <a:t>. B</a:t>
            </a:r>
            <a:r>
              <a:rPr lang="de-DE" dirty="0">
                <a:latin typeface="Verdana" panose="020B0604030504040204" pitchFamily="34" charset="0"/>
                <a:ea typeface="Verdana" panose="020B0604030504040204" pitchFamily="34" charset="0"/>
                <a:cs typeface="Verdana" panose="020B0604030504040204" pitchFamily="34" charset="0"/>
              </a:rPr>
              <a:t>. Text mit illustrierendem Inhalt nach RDA 7.15 oder ergänzendem Inhalt nach RDA 7.16</a:t>
            </a:r>
          </a:p>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3" name="Fußzeilenplatzhalter 2"/>
          <p:cNvSpPr>
            <a:spLocks noGrp="1"/>
          </p:cNvSpPr>
          <p:nvPr>
            <p:ph type="ftr" sz="quarter" idx="14"/>
          </p:nvPr>
        </p:nvSpPr>
        <p:spPr>
          <a:xfrm>
            <a:off x="467544" y="6376243"/>
            <a:ext cx="7859960" cy="365125"/>
          </a:xfrm>
        </p:spPr>
        <p:txBody>
          <a:bodyPr/>
          <a:lstStyle/>
          <a:p>
            <a:r>
              <a:rPr lang="de-DE" smtClean="0"/>
              <a:t>AG RDA Schulungsunterlagen – Modul 5A.03: Begleitmaterial | Aleph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012138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3" name="Textplatzhalter 2"/>
          <p:cNvSpPr>
            <a:spLocks noGrp="1"/>
          </p:cNvSpPr>
          <p:nvPr>
            <p:ph type="body" sz="quarter" idx="13"/>
          </p:nvPr>
        </p:nvSpPr>
        <p:spPr/>
        <p:txBody>
          <a:bodyPr/>
          <a:lstStyle/>
          <a:p>
            <a:r>
              <a:rPr lang="de-DE" dirty="0" smtClean="0"/>
              <a:t>Definition</a:t>
            </a:r>
          </a:p>
          <a:p>
            <a:r>
              <a:rPr lang="de-DE" dirty="0" smtClean="0"/>
              <a:t>Abgrenzung Begleitmaterial – mehrteilige Ressource</a:t>
            </a:r>
          </a:p>
          <a:p>
            <a:r>
              <a:rPr lang="de-DE" dirty="0" smtClean="0"/>
              <a:t>Erfassung und Beschreibung</a:t>
            </a:r>
          </a:p>
          <a:p>
            <a:pPr lvl="1"/>
            <a:r>
              <a:rPr lang="de-DE" dirty="0" smtClean="0"/>
              <a:t>IMD</a:t>
            </a:r>
          </a:p>
          <a:p>
            <a:pPr lvl="1"/>
            <a:r>
              <a:rPr lang="de-DE" dirty="0" smtClean="0"/>
              <a:t>Eigener Titel</a:t>
            </a:r>
          </a:p>
          <a:p>
            <a:r>
              <a:rPr lang="de-DE" dirty="0" smtClean="0"/>
              <a:t>Ressource mit einem Werk auf unterschiedlichen Datenträgern</a:t>
            </a:r>
          </a:p>
          <a:p>
            <a:pPr lvl="1"/>
            <a:r>
              <a:rPr lang="de-DE" dirty="0" smtClean="0"/>
              <a:t>Ein Werk – zwei Expressionen</a:t>
            </a:r>
          </a:p>
          <a:p>
            <a:pPr lvl="1"/>
            <a:r>
              <a:rPr lang="de-DE" dirty="0" smtClean="0"/>
              <a:t>Ein Werk – eine Expression - zwei Manifestationen</a:t>
            </a:r>
          </a:p>
          <a:p>
            <a:r>
              <a:rPr lang="de-DE" dirty="0" smtClean="0"/>
              <a:t>Sonderfälle</a:t>
            </a:r>
          </a:p>
          <a:p>
            <a:endParaRPr lang="de-DE" dirty="0" smtClean="0"/>
          </a:p>
        </p:txBody>
      </p:sp>
      <p:sp>
        <p:nvSpPr>
          <p:cNvPr id="5" name="Fußzeilenplatzhalter 4"/>
          <p:cNvSpPr>
            <a:spLocks noGrp="1"/>
          </p:cNvSpPr>
          <p:nvPr>
            <p:ph type="ftr" sz="quarter" idx="14"/>
          </p:nvPr>
        </p:nvSpPr>
        <p:spPr>
          <a:xfrm>
            <a:off x="467544" y="6376243"/>
            <a:ext cx="8064896" cy="365125"/>
          </a:xfrm>
        </p:spPr>
        <p:txBody>
          <a:bodyPr/>
          <a:lstStyle/>
          <a:p>
            <a:r>
              <a:rPr lang="de-DE" smtClean="0"/>
              <a:t>AG RDA Schulungsunterlagen – Modul 5A.03: Begleitmaterial | Aleph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22781122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Begleitmaterial ist eine Ressource, die einer anderen beigegeben wird, um diese zu ergänzen.</a:t>
            </a:r>
          </a:p>
          <a:p>
            <a:pPr marL="0" indent="0">
              <a:buNone/>
            </a:pPr>
            <a:endParaRPr lang="de-DE" dirty="0" smtClean="0"/>
          </a:p>
          <a:p>
            <a:pPr marL="0" indent="0">
              <a:buNone/>
            </a:pPr>
            <a:r>
              <a:rPr lang="de-DE" dirty="0"/>
              <a:t>Ergänzte Ressource wird als Hauptressource oder Hauptkomponente bezeichnet</a:t>
            </a:r>
          </a:p>
          <a:p>
            <a:pPr marL="0" indent="0">
              <a:buNone/>
            </a:pPr>
            <a:r>
              <a:rPr lang="de-DE" dirty="0" smtClean="0"/>
              <a:t>Ergänzte Ressource kann ein- oder mehrteilig sein</a:t>
            </a:r>
          </a:p>
          <a:p>
            <a:pPr marL="0" indent="0">
              <a:buNone/>
            </a:pPr>
            <a:r>
              <a:rPr lang="de-DE" dirty="0" smtClean="0"/>
              <a:t>Begleitmaterial hat untergeordnete Rolle</a:t>
            </a:r>
          </a:p>
          <a:p>
            <a:pPr marL="0" indent="0">
              <a:buNone/>
            </a:pPr>
            <a:r>
              <a:rPr lang="de-DE" dirty="0" smtClean="0"/>
              <a:t>Nicht berücksichtigt werden Kriterien wie	</a:t>
            </a:r>
          </a:p>
          <a:p>
            <a:pPr lvl="1"/>
            <a:r>
              <a:rPr lang="de-DE" dirty="0" smtClean="0"/>
              <a:t>Einzeln erwerbbar</a:t>
            </a:r>
          </a:p>
          <a:p>
            <a:pPr lvl="1"/>
            <a:r>
              <a:rPr lang="de-DE" dirty="0" smtClean="0"/>
              <a:t>Eigene ISBN</a:t>
            </a:r>
          </a:p>
          <a:p>
            <a:pPr lvl="1"/>
            <a:r>
              <a:rPr lang="de-DE" dirty="0" smtClean="0"/>
              <a:t>In </a:t>
            </a:r>
            <a:r>
              <a:rPr lang="de-DE" dirty="0"/>
              <a:t>T</a:t>
            </a:r>
            <a:r>
              <a:rPr lang="de-DE" dirty="0" smtClean="0"/>
              <a:t>asche oder lose</a:t>
            </a:r>
          </a:p>
          <a:p>
            <a:endParaRPr lang="de-DE" dirty="0"/>
          </a:p>
        </p:txBody>
      </p:sp>
      <p:sp>
        <p:nvSpPr>
          <p:cNvPr id="5" name="Fußzeilenplatzhalter 4"/>
          <p:cNvSpPr>
            <a:spLocks noGrp="1"/>
          </p:cNvSpPr>
          <p:nvPr>
            <p:ph type="ftr" sz="quarter" idx="14"/>
          </p:nvPr>
        </p:nvSpPr>
        <p:spPr>
          <a:xfrm>
            <a:off x="467544" y="6376243"/>
            <a:ext cx="7560840" cy="365125"/>
          </a:xfrm>
        </p:spPr>
        <p:txBody>
          <a:bodyPr/>
          <a:lstStyle/>
          <a:p>
            <a:r>
              <a:rPr lang="de-DE" dirty="0" smtClean="0"/>
              <a:t>AG RDA Schulungsunterlagen – Modul 5A.03: Begleitmaterial | </a:t>
            </a:r>
            <a:r>
              <a:rPr lang="de-DE" dirty="0" err="1" smtClean="0"/>
              <a:t>Aleph</a:t>
            </a:r>
            <a:r>
              <a:rPr lang="de-DE" dirty="0" smtClean="0"/>
              <a:t>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4108040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Regelwerk</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dirty="0"/>
              <a:t>RDA 3.1.4 regelt Ressourcen, die aus verschiedenen Datenträgertypen bestehen </a:t>
            </a:r>
            <a:br>
              <a:rPr lang="de-DE" dirty="0"/>
            </a:br>
            <a:r>
              <a:rPr lang="de-DE" dirty="0"/>
              <a:t>(z. B.: Buch und CD mit Hörbeispielen) </a:t>
            </a:r>
          </a:p>
          <a:p>
            <a:pPr marL="0" indent="0">
              <a:buNone/>
            </a:pPr>
            <a:endParaRPr lang="de-DE" dirty="0"/>
          </a:p>
          <a:p>
            <a:pPr marL="0" indent="0">
              <a:buNone/>
            </a:pPr>
            <a:r>
              <a:rPr lang="de-DE" dirty="0"/>
              <a:t>Begleitmaterial kann auch denselben Datenträgertyp wie die Hauptressource aufweisen (RDA 3.1.4 D-A-CH)</a:t>
            </a:r>
          </a:p>
          <a:p>
            <a:pPr marL="0" indent="0">
              <a:buNone/>
            </a:pPr>
            <a:r>
              <a:rPr lang="de-DE" dirty="0"/>
              <a:t>(z. B.: Buch und Lösungsheft) </a:t>
            </a:r>
          </a:p>
          <a:p>
            <a:pPr marL="0" lvl="0" indent="0">
              <a:buNone/>
            </a:pPr>
            <a:endParaRPr lang="de-DE" dirty="0">
              <a:solidFill>
                <a:prstClr val="black"/>
              </a:solidFill>
            </a:endParaRPr>
          </a:p>
          <a:p>
            <a:pPr marL="0" lvl="0" indent="0">
              <a:buNone/>
            </a:pPr>
            <a:r>
              <a:rPr lang="de-DE" dirty="0">
                <a:solidFill>
                  <a:prstClr val="black"/>
                </a:solidFill>
              </a:rPr>
              <a:t>Hinweis: Liste möglicher Datenträgertypen s. RDA 3.3</a:t>
            </a:r>
          </a:p>
          <a:p>
            <a:pPr marL="914400" lvl="2" indent="0">
              <a:buNone/>
            </a:pPr>
            <a:endParaRPr lang="de-DE" sz="2000" dirty="0"/>
          </a:p>
        </p:txBody>
      </p:sp>
      <p:sp>
        <p:nvSpPr>
          <p:cNvPr id="5" name="Fußzeilenplatzhalter 4"/>
          <p:cNvSpPr>
            <a:spLocks noGrp="1"/>
          </p:cNvSpPr>
          <p:nvPr>
            <p:ph type="ftr" sz="quarter" idx="14"/>
          </p:nvPr>
        </p:nvSpPr>
        <p:spPr>
          <a:xfrm>
            <a:off x="467544" y="6376243"/>
            <a:ext cx="7848872" cy="365125"/>
          </a:xfrm>
        </p:spPr>
        <p:txBody>
          <a:bodyPr/>
          <a:lstStyle/>
          <a:p>
            <a:r>
              <a:rPr lang="de-DE" smtClean="0"/>
              <a:t>AG RDA Schulungsunterlagen – Modul 5A.03: Begleitmaterial | Aleph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942671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Begleitmaterialien</a:t>
            </a:r>
            <a:endParaRPr lang="de-DE" dirty="0"/>
          </a:p>
        </p:txBody>
      </p:sp>
      <p:sp>
        <p:nvSpPr>
          <p:cNvPr id="3" name="Textplatzhalter 2"/>
          <p:cNvSpPr>
            <a:spLocks noGrp="1"/>
          </p:cNvSpPr>
          <p:nvPr>
            <p:ph type="body" sz="quarter" idx="13"/>
          </p:nvPr>
        </p:nvSpPr>
        <p:spPr/>
        <p:txBody>
          <a:bodyPr/>
          <a:lstStyle/>
          <a:p>
            <a:pPr lvl="1">
              <a:buFont typeface="Arial" panose="020B0604020202020204" pitchFamily="34" charset="0"/>
              <a:buChar char="•"/>
            </a:pPr>
            <a:endParaRPr lang="de-DE" sz="2400" dirty="0" smtClean="0"/>
          </a:p>
          <a:p>
            <a:pPr lvl="1">
              <a:buFont typeface="Arial" panose="020B0604020202020204" pitchFamily="34" charset="0"/>
              <a:buChar char="•"/>
            </a:pPr>
            <a:r>
              <a:rPr lang="de-DE" sz="2400" dirty="0" smtClean="0"/>
              <a:t>Booklets</a:t>
            </a:r>
            <a:endParaRPr lang="de-DE" sz="2400" dirty="0"/>
          </a:p>
          <a:p>
            <a:pPr lvl="1">
              <a:buFont typeface="Arial" panose="020B0604020202020204" pitchFamily="34" charset="0"/>
              <a:buChar char="•"/>
            </a:pPr>
            <a:r>
              <a:rPr lang="de-DE" sz="2400" dirty="0"/>
              <a:t>Abbildungsverzeichnisse zu Dias</a:t>
            </a:r>
          </a:p>
          <a:p>
            <a:pPr lvl="1">
              <a:buFont typeface="Arial" panose="020B0604020202020204" pitchFamily="34" charset="0"/>
              <a:buChar char="•"/>
            </a:pPr>
            <a:r>
              <a:rPr lang="de-DE" sz="2400" dirty="0"/>
              <a:t>Karten und Pläne bei Reiseführern</a:t>
            </a:r>
          </a:p>
          <a:p>
            <a:pPr lvl="1">
              <a:buFont typeface="Arial" panose="020B0604020202020204" pitchFamily="34" charset="0"/>
              <a:buChar char="•"/>
            </a:pPr>
            <a:r>
              <a:rPr lang="de-DE" sz="2400" dirty="0"/>
              <a:t>Mikroformbeilagen</a:t>
            </a:r>
          </a:p>
          <a:p>
            <a:pPr lvl="1">
              <a:buFont typeface="Arial" panose="020B0604020202020204" pitchFamily="34" charset="0"/>
              <a:buChar char="•"/>
            </a:pPr>
            <a:r>
              <a:rPr lang="de-DE" sz="2400" dirty="0"/>
              <a:t>Verbrauchsmaterialien wie Stifte, Knete etc.</a:t>
            </a:r>
          </a:p>
          <a:p>
            <a:pPr lvl="1">
              <a:buFont typeface="Arial" panose="020B0604020202020204" pitchFamily="34" charset="0"/>
              <a:buChar char="•"/>
            </a:pPr>
            <a:r>
              <a:rPr lang="de-DE" sz="2400" dirty="0"/>
              <a:t>Gegenstände wie 3-D-Brille, Stempel etc.</a:t>
            </a:r>
          </a:p>
          <a:p>
            <a:pPr lvl="1">
              <a:buFont typeface="Arial" panose="020B0604020202020204" pitchFamily="34" charset="0"/>
              <a:buChar char="•"/>
            </a:pPr>
            <a:r>
              <a:rPr lang="de-DE" sz="2400" dirty="0"/>
              <a:t>Installationsanleitungen</a:t>
            </a:r>
          </a:p>
          <a:p>
            <a:pPr lvl="1">
              <a:buFont typeface="Arial" panose="020B0604020202020204" pitchFamily="34" charset="0"/>
              <a:buChar char="•"/>
            </a:pPr>
            <a:r>
              <a:rPr lang="de-DE" sz="2400" dirty="0" smtClean="0"/>
              <a:t>Errata</a:t>
            </a:r>
            <a:endParaRPr lang="de-DE" sz="2400" dirty="0"/>
          </a:p>
        </p:txBody>
      </p:sp>
      <p:sp>
        <p:nvSpPr>
          <p:cNvPr id="5" name="Fußzeilenplatzhalter 4"/>
          <p:cNvSpPr>
            <a:spLocks noGrp="1"/>
          </p:cNvSpPr>
          <p:nvPr>
            <p:ph type="ftr" sz="quarter" idx="14"/>
          </p:nvPr>
        </p:nvSpPr>
        <p:spPr>
          <a:xfrm>
            <a:off x="467544" y="6376243"/>
            <a:ext cx="7848872" cy="365125"/>
          </a:xfrm>
        </p:spPr>
        <p:txBody>
          <a:bodyPr/>
          <a:lstStyle/>
          <a:p>
            <a:r>
              <a:rPr lang="de-DE" smtClean="0"/>
              <a:t>AG RDA Schulungsunterlagen – Modul 5A.03: Begleitmaterial | Aleph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291869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Entscheidung Begleitmaterial – mehrteilige Ressource</a:t>
            </a:r>
            <a:endParaRPr lang="de-DE" dirty="0"/>
          </a:p>
        </p:txBody>
      </p:sp>
      <p:sp>
        <p:nvSpPr>
          <p:cNvPr id="3" name="Textplatzhalter 2"/>
          <p:cNvSpPr>
            <a:spLocks noGrp="1"/>
          </p:cNvSpPr>
          <p:nvPr>
            <p:ph type="body" sz="quarter" idx="13"/>
          </p:nvPr>
        </p:nvSpPr>
        <p:spPr>
          <a:xfrm>
            <a:off x="251520" y="1268760"/>
            <a:ext cx="8640960" cy="5184576"/>
          </a:xfrm>
        </p:spPr>
        <p:txBody>
          <a:bodyPr/>
          <a:lstStyle/>
          <a:p>
            <a:pPr marL="0" indent="0">
              <a:buNone/>
            </a:pPr>
            <a:r>
              <a:rPr lang="de-DE" dirty="0" smtClean="0"/>
              <a:t>Lässt sich eine überwiegende oder dominierende Komponente bestimmen, gilt diese als Hauptkomponente.</a:t>
            </a:r>
          </a:p>
          <a:p>
            <a:pPr marL="0" indent="0">
              <a:buNone/>
            </a:pPr>
            <a:r>
              <a:rPr lang="de-DE" dirty="0" smtClean="0"/>
              <a:t>Alle anderen Komponenten sind Begleitmaterial.</a:t>
            </a:r>
          </a:p>
          <a:p>
            <a:pPr marL="0" indent="0">
              <a:buNone/>
            </a:pPr>
            <a:r>
              <a:rPr lang="de-DE" dirty="0" smtClean="0"/>
              <a:t>Mehrteilige Monografien als Ganzes oder Teile von mehrteiligen Monografien können Begleitmaterial aufweisen</a:t>
            </a:r>
          </a:p>
          <a:p>
            <a:pPr lvl="1">
              <a:buFont typeface="Wingdings" panose="05000000000000000000" pitchFamily="2" charset="2"/>
              <a:buChar char="Ø"/>
            </a:pPr>
            <a:r>
              <a:rPr lang="de-DE" dirty="0" smtClean="0"/>
              <a:t>Begleitmaterial kann in </a:t>
            </a:r>
            <a:r>
              <a:rPr lang="de-DE" dirty="0" err="1" smtClean="0"/>
              <a:t>Aleph</a:t>
            </a:r>
            <a:r>
              <a:rPr lang="de-DE" dirty="0" smtClean="0"/>
              <a:t> nur bei entsprechendem Teil oder als selbständiger Teil beschrieben werden</a:t>
            </a:r>
          </a:p>
          <a:p>
            <a:pPr marL="0" indent="0">
              <a:buNone/>
            </a:pPr>
            <a:r>
              <a:rPr lang="de-DE" dirty="0" smtClean="0"/>
              <a:t>Alle anderen Ressourcen werden als mehrteilige Monografien beschrieben (RDA 1.5.2 bis 1.5.4)</a:t>
            </a:r>
          </a:p>
          <a:p>
            <a:pPr marL="0" indent="0">
              <a:buNone/>
            </a:pPr>
            <a:r>
              <a:rPr lang="de-DE" dirty="0" smtClean="0"/>
              <a:t>Zweifelsfallregelung: Beschreibung als Hauptkomponente mit </a:t>
            </a:r>
            <a:r>
              <a:rPr lang="de-DE" dirty="0" smtClean="0"/>
              <a:t>Begleitmaterial</a:t>
            </a:r>
            <a:endParaRPr lang="de-DE" dirty="0"/>
          </a:p>
        </p:txBody>
      </p:sp>
      <p:sp>
        <p:nvSpPr>
          <p:cNvPr id="5" name="Fußzeilenplatzhalter 4"/>
          <p:cNvSpPr>
            <a:spLocks noGrp="1"/>
          </p:cNvSpPr>
          <p:nvPr>
            <p:ph type="ftr" sz="quarter" idx="14"/>
          </p:nvPr>
        </p:nvSpPr>
        <p:spPr>
          <a:xfrm>
            <a:off x="467544" y="6376243"/>
            <a:ext cx="7920880" cy="365125"/>
          </a:xfrm>
        </p:spPr>
        <p:txBody>
          <a:bodyPr/>
          <a:lstStyle/>
          <a:p>
            <a:r>
              <a:rPr lang="de-DE" smtClean="0"/>
              <a:t>AG RDA Schulungsunterlagen – Modul 5A.03: Begleitmaterial | Aleph | Stand: 30.11.2016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342125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66589256"/>
              </p:ext>
            </p:extLst>
          </p:nvPr>
        </p:nvGraphicFramePr>
        <p:xfrm>
          <a:off x="395536" y="3284984"/>
          <a:ext cx="8424934" cy="2464667"/>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061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baseline="0" dirty="0" smtClean="0">
                          <a:latin typeface="Verdana" panose="020B0604030504040204" pitchFamily="34" charset="0"/>
                          <a:ea typeface="Verdana" panose="020B0604030504040204" pitchFamily="34" charset="0"/>
                          <a:cs typeface="Verdana" panose="020B0604030504040204" pitchFamily="34" charset="0"/>
                        </a:rPr>
                        <a:t> n (</a:t>
                      </a:r>
                      <a:r>
                        <a:rPr lang="de-DE" i="1" dirty="0" smtClean="0">
                          <a:latin typeface="Verdana" panose="020B0604030504040204" pitchFamily="34" charset="0"/>
                          <a:ea typeface="Verdana" panose="020B0604030504040204" pitchFamily="34" charset="0"/>
                          <a:cs typeface="Verdana" panose="020B0604030504040204" pitchFamily="34" charset="0"/>
                        </a:rPr>
                        <a:t>Ohne Hilfsmittel</a:t>
                      </a:r>
                      <a:r>
                        <a:rPr lang="de-DE" i="1" baseline="0" dirty="0" smtClean="0">
                          <a:latin typeface="Verdana" panose="020B0604030504040204" pitchFamily="34" charset="0"/>
                          <a:ea typeface="Verdana" panose="020B0604030504040204" pitchFamily="34" charset="0"/>
                          <a:cs typeface="Verdana" panose="020B0604030504040204" pitchFamily="34" charset="0"/>
                        </a:rPr>
                        <a:t> zu benutzen</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062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 </a:t>
                      </a:r>
                      <a:r>
                        <a:rPr lang="de-DE" dirty="0" err="1" smtClean="0">
                          <a:latin typeface="Verdana" panose="020B0604030504040204" pitchFamily="34" charset="0"/>
                          <a:ea typeface="Verdana" panose="020B0604030504040204" pitchFamily="34" charset="0"/>
                          <a:cs typeface="Verdana" panose="020B0604030504040204" pitchFamily="34" charset="0"/>
                        </a:rPr>
                        <a:t>nc</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Band</a:t>
                      </a: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060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txt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i="1" dirty="0" smtClean="0">
                          <a:latin typeface="Verdana" panose="020B0604030504040204" pitchFamily="34" charset="0"/>
                          <a:ea typeface="Verdana" panose="020B0604030504040204" pitchFamily="34" charset="0"/>
                          <a:cs typeface="Verdana" panose="020B0604030504040204" pitchFamily="34" charset="0"/>
                        </a:rPr>
                        <a:t>Text</a:t>
                      </a: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IMD</a:t>
            </a:r>
            <a:endParaRPr lang="de-DE" dirty="0"/>
          </a:p>
        </p:txBody>
      </p:sp>
      <p:sp>
        <p:nvSpPr>
          <p:cNvPr id="2" name="Textfeld 1"/>
          <p:cNvSpPr txBox="1"/>
          <p:nvPr/>
        </p:nvSpPr>
        <p:spPr>
          <a:xfrm>
            <a:off x="395536" y="1196752"/>
            <a:ext cx="7920880" cy="1754326"/>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Inhalts-, Medien- und Datenträgertyp von Begleitmaterial wird nicht berücksichtigt (</a:t>
            </a:r>
            <a:r>
              <a:rPr lang="de-DE" dirty="0">
                <a:latin typeface="Verdana" panose="020B0604030504040204" pitchFamily="34" charset="0"/>
                <a:ea typeface="Verdana" panose="020B0604030504040204" pitchFamily="34" charset="0"/>
                <a:cs typeface="Verdana" panose="020B0604030504040204" pitchFamily="34" charset="0"/>
              </a:rPr>
              <a:t>RDA 6.9.1.3 D-A-CH, RDA 3.2.1.3 D-A-CH sowie RDA 3.3.1.3 </a:t>
            </a:r>
            <a:r>
              <a:rPr lang="de-DE" dirty="0" smtClean="0">
                <a:latin typeface="Verdana" panose="020B0604030504040204" pitchFamily="34" charset="0"/>
                <a:ea typeface="Verdana" panose="020B0604030504040204" pitchFamily="34" charset="0"/>
                <a:cs typeface="Verdana" panose="020B0604030504040204" pitchFamily="34" charset="0"/>
              </a:rPr>
              <a:t>D-A-CH)</a:t>
            </a:r>
          </a:p>
          <a:p>
            <a:pPr marL="285750" indent="-285750">
              <a:buFont typeface="Arial" panose="020B0604020202020204" pitchFamily="34" charset="0"/>
              <a:buChar char="•"/>
            </a:pPr>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Beispiel einer Dissertation bestehend aus einem Textteil in gedruckter Form und einer CD-ROM mit statistischen Daten:</a:t>
            </a:r>
          </a:p>
        </p:txBody>
      </p:sp>
      <p:sp>
        <p:nvSpPr>
          <p:cNvPr id="3" name="Fußzeilenplatzhalter 2"/>
          <p:cNvSpPr>
            <a:spLocks noGrp="1"/>
          </p:cNvSpPr>
          <p:nvPr>
            <p:ph type="ftr" sz="quarter" idx="14"/>
          </p:nvPr>
        </p:nvSpPr>
        <p:spPr>
          <a:xfrm>
            <a:off x="467544" y="6376243"/>
            <a:ext cx="7848872" cy="365125"/>
          </a:xfrm>
        </p:spPr>
        <p:txBody>
          <a:bodyPr/>
          <a:lstStyle/>
          <a:p>
            <a:r>
              <a:rPr lang="de-DE" dirty="0" smtClean="0"/>
              <a:t>AG RDA Schulungsunterlagen – Modul 5A.03: Begleitmaterial | </a:t>
            </a:r>
            <a:r>
              <a:rPr lang="de-DE" dirty="0" err="1" smtClean="0"/>
              <a:t>Aleph</a:t>
            </a:r>
            <a:r>
              <a:rPr lang="de-DE" dirty="0" smtClean="0"/>
              <a:t>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535869864"/>
              </p:ext>
            </p:extLst>
          </p:nvPr>
        </p:nvGraphicFramePr>
        <p:xfrm>
          <a:off x="395536" y="3284984"/>
          <a:ext cx="8208912" cy="3024336"/>
        </p:xfrm>
        <a:graphic>
          <a:graphicData uri="http://schemas.openxmlformats.org/drawingml/2006/table">
            <a:tbl>
              <a:tblPr firstRow="1" bandRow="1">
                <a:tableStyleId>{5C22544A-7EE6-4342-B048-85BDC9FD1C3A}</a:tableStyleId>
              </a:tblPr>
              <a:tblGrid>
                <a:gridCol w="4176463"/>
                <a:gridCol w="4032449"/>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Datenträgertyp nach RDA 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Alternative zu RDA 3.4.1.3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Blu-Ray-Disc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DVD-Video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CD-ROM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Computerchip-</a:t>
                      </a:r>
                      <a:r>
                        <a:rPr lang="de-DE" dirty="0" err="1" smtClean="0">
                          <a:latin typeface="Verdana" panose="020B0604030504040204" pitchFamily="34" charset="0"/>
                          <a:ea typeface="Verdana" panose="020B0604030504040204" pitchFamily="34" charset="0"/>
                          <a:cs typeface="Verdana" panose="020B0604030504040204" pitchFamily="34" charset="0"/>
                        </a:rPr>
                        <a:t>Cartridge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USB-Stick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Gegenstand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Backförmchen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381405" y="836712"/>
            <a:ext cx="7920880" cy="2308324"/>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Begleitmaterial wird mittels Angabe seines Umfangs und – wenn es als wichtig erachtet wird – über eine detaillierte Beschreibung seiner Datenträgereigenschaften (RDA 3.5 bis 3.19) beschrieben</a:t>
            </a:r>
          </a:p>
          <a:p>
            <a:pPr marL="285750" indent="-285750">
              <a:buFont typeface="Arial" panose="020B0604020202020204" pitchFamily="34" charset="0"/>
              <a:buChar cha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Spezifischere Begriffe gemäß RDA 3.4.1.3 D-A-CH anstelle von Datenträgertypen in RDA 3.3</a:t>
            </a:r>
          </a:p>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Datenträgertyp Gegenstand ggf. spezifischerer Begriff nach RDA 3.4.6 oder Benennung der Vorlage</a:t>
            </a: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8" name="Titel 1"/>
          <p:cNvSpPr>
            <a:spLocks noGrp="1"/>
          </p:cNvSpPr>
          <p:nvPr>
            <p:ph type="title"/>
          </p:nvPr>
        </p:nvSpPr>
        <p:spPr>
          <a:xfrm>
            <a:off x="251520" y="183778"/>
            <a:ext cx="9036496" cy="508918"/>
          </a:xfrm>
        </p:spPr>
        <p:txBody>
          <a:bodyPr/>
          <a:lstStyle/>
          <a:p>
            <a:r>
              <a:rPr lang="de-DE" dirty="0" smtClean="0"/>
              <a:t>Erfassung und Beschreibung</a:t>
            </a:r>
            <a:r>
              <a:rPr lang="de-DE" sz="1000" dirty="0" smtClean="0"/>
              <a:t> </a:t>
            </a:r>
            <a:r>
              <a:rPr lang="de-DE" dirty="0" smtClean="0"/>
              <a:t>–</a:t>
            </a:r>
            <a:r>
              <a:rPr lang="de-DE" sz="1000" dirty="0" smtClean="0"/>
              <a:t> </a:t>
            </a:r>
            <a:r>
              <a:rPr lang="de-DE" dirty="0" smtClean="0"/>
              <a:t>Umfangsangabe 1</a:t>
            </a:r>
            <a:endParaRPr lang="de-DE" dirty="0"/>
          </a:p>
        </p:txBody>
      </p:sp>
      <p:sp>
        <p:nvSpPr>
          <p:cNvPr id="10" name="Fußzeilenplatzhalter 2"/>
          <p:cNvSpPr>
            <a:spLocks noGrp="1"/>
          </p:cNvSpPr>
          <p:nvPr>
            <p:ph type="ftr" sz="quarter" idx="14"/>
          </p:nvPr>
        </p:nvSpPr>
        <p:spPr>
          <a:xfrm>
            <a:off x="467544" y="6376243"/>
            <a:ext cx="7848872" cy="365125"/>
          </a:xfrm>
        </p:spPr>
        <p:txBody>
          <a:bodyPr/>
          <a:lstStyle/>
          <a:p>
            <a:r>
              <a:rPr lang="de-DE" dirty="0" smtClean="0"/>
              <a:t>AG RDA Schulungsunterlagen – Modul 5A.03: Begleitmaterial | </a:t>
            </a:r>
            <a:r>
              <a:rPr lang="de-DE" dirty="0" err="1" smtClean="0"/>
              <a:t>Aleph</a:t>
            </a:r>
            <a:r>
              <a:rPr lang="de-DE" dirty="0" smtClean="0"/>
              <a:t> | Stand: 30.11.2016 | CC BY-NC-SA</a:t>
            </a:r>
            <a:endParaRPr lang="de-DE" dirty="0"/>
          </a:p>
        </p:txBody>
      </p:sp>
    </p:spTree>
    <p:extLst>
      <p:ext uri="{BB962C8B-B14F-4D97-AF65-F5344CB8AC3E}">
        <p14:creationId xmlns:p14="http://schemas.microsoft.com/office/powerpoint/2010/main" val="229295238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2124</Words>
  <Application>Microsoft Office PowerPoint</Application>
  <PresentationFormat>Bildschirmpräsentation (4:3)</PresentationFormat>
  <Paragraphs>513</Paragraphs>
  <Slides>23</Slides>
  <Notes>11</Notes>
  <HiddenSlides>0</HiddenSlides>
  <MMClips>0</MMClips>
  <ScaleCrop>false</ScaleCrop>
  <HeadingPairs>
    <vt:vector size="4" baseType="variant">
      <vt:variant>
        <vt:lpstr>Design</vt:lpstr>
      </vt:variant>
      <vt:variant>
        <vt:i4>3</vt:i4>
      </vt:variant>
      <vt:variant>
        <vt:lpstr>Folientitel</vt:lpstr>
      </vt:variant>
      <vt:variant>
        <vt:i4>23</vt:i4>
      </vt:variant>
    </vt:vector>
  </HeadingPairs>
  <TitlesOfParts>
    <vt:vector size="26" baseType="lpstr">
      <vt:lpstr>Larissa</vt:lpstr>
      <vt:lpstr>1_Larissa</vt:lpstr>
      <vt:lpstr>2_Larissa</vt:lpstr>
      <vt:lpstr>Schulungsunterlagen der AG RDA</vt:lpstr>
      <vt:lpstr>Begleitmaterial</vt:lpstr>
      <vt:lpstr>Übersicht</vt:lpstr>
      <vt:lpstr>Definition</vt:lpstr>
      <vt:lpstr>Regelwerk</vt:lpstr>
      <vt:lpstr>Beispiele für Begleitmaterialien</vt:lpstr>
      <vt:lpstr>Entscheidung Begleitmaterial – mehrteilige Ressource</vt:lpstr>
      <vt:lpstr>Erfassung und Beschreibung - IMD</vt:lpstr>
      <vt:lpstr>Erfassung und Beschreibung – Umfangsangabe 1</vt:lpstr>
      <vt:lpstr>Erfassung und Beschreibung – Umfangsangabe 2</vt:lpstr>
      <vt:lpstr>Erfassung und Beschreibung – Umfangsangabe 3</vt:lpstr>
      <vt:lpstr>Erfassung und Beschreibung – Umfangsangabe 4</vt:lpstr>
      <vt:lpstr>Erfassung und Beschreibung – Umfangsangabe 5</vt:lpstr>
      <vt:lpstr>Erfassung und Beschreibung – Umfangsangabe 6</vt:lpstr>
      <vt:lpstr>Erfassung und Beschreibung – eigener Titel 1</vt:lpstr>
      <vt:lpstr>Erfassung und Beschreibung – eigener Titel 2</vt:lpstr>
      <vt:lpstr>Gegenbeispiel: Ressource mit einem Werk auf unterschiedlichen Datenträgern - Fall 1</vt:lpstr>
      <vt:lpstr>Gegenbeispiel: Ressource mit einem Werk auf unterschiedlichen Datenträgern - Fall 1</vt:lpstr>
      <vt:lpstr>Gegenbeispiel: Ressource mit einem Werk auf unterschiedlichen Datenträgern - Fall 2</vt:lpstr>
      <vt:lpstr>Gegenbeispiel: Ressource mit einem Werk auf unterschiedlichen Datenträgern - Fall 2</vt:lpstr>
      <vt:lpstr>Gegenbeispiel: Ressource mit einem Werk auf unterschiedlichen Datenträgern - Fall 2</vt:lpstr>
      <vt:lpstr>Sonderfall – Integrale Bestandteile 1</vt:lpstr>
      <vt:lpstr>Sonderfall – Integrale Bestandteile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80</cp:revision>
  <dcterms:created xsi:type="dcterms:W3CDTF">2014-02-18T07:01:40Z</dcterms:created>
  <dcterms:modified xsi:type="dcterms:W3CDTF">2016-11-29T17:20:17Z</dcterms:modified>
</cp:coreProperties>
</file>